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mp3" ContentType="audio/unknown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4" r:id="rId2"/>
    <p:sldId id="265" r:id="rId3"/>
    <p:sldId id="267" r:id="rId4"/>
    <p:sldId id="268" r:id="rId5"/>
    <p:sldId id="269" r:id="rId6"/>
    <p:sldId id="261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78" autoAdjust="0"/>
  </p:normalViewPr>
  <p:slideViewPr>
    <p:cSldViewPr snapToGrid="0" snapToObjects="1">
      <p:cViewPr varScale="1">
        <p:scale>
          <a:sx n="81" d="100"/>
          <a:sy n="81" d="100"/>
        </p:scale>
        <p:origin x="-17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1970A-1358-4649-84B2-04F8929A8B6B}" type="datetimeFigureOut">
              <a:rPr lang="en-US" smtClean="0"/>
              <a:t>5/5/15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5610C-5584-1346-A6B5-07E48CF5A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0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5610C-5584-1346-A6B5-07E48CF5A6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86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9DDC-B66D-A24B-87EA-780EA57DAD31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4C46-241C-FF4E-885A-CFF8B922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4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9DDC-B66D-A24B-87EA-780EA57DAD31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4C46-241C-FF4E-885A-CFF8B922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1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9DDC-B66D-A24B-87EA-780EA57DAD31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4C46-241C-FF4E-885A-CFF8B922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7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9DDC-B66D-A24B-87EA-780EA57DAD31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4C46-241C-FF4E-885A-CFF8B922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4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9DDC-B66D-A24B-87EA-780EA57DAD31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4C46-241C-FF4E-885A-CFF8B922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3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9DDC-B66D-A24B-87EA-780EA57DAD31}" type="datetimeFigureOut">
              <a:rPr lang="en-US" smtClean="0"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4C46-241C-FF4E-885A-CFF8B922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5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9DDC-B66D-A24B-87EA-780EA57DAD31}" type="datetimeFigureOut">
              <a:rPr lang="en-US" smtClean="0"/>
              <a:t>5/5/15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4C46-241C-FF4E-885A-CFF8B922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3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9DDC-B66D-A24B-87EA-780EA57DAD31}" type="datetimeFigureOut">
              <a:rPr lang="en-US" smtClean="0"/>
              <a:t>5/5/15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4C46-241C-FF4E-885A-CFF8B922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0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9DDC-B66D-A24B-87EA-780EA57DAD31}" type="datetimeFigureOut">
              <a:rPr lang="en-US" smtClean="0"/>
              <a:t>5/5/15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4C46-241C-FF4E-885A-CFF8B922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5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9DDC-B66D-A24B-87EA-780EA57DAD31}" type="datetimeFigureOut">
              <a:rPr lang="en-US" smtClean="0"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4C46-241C-FF4E-885A-CFF8B922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9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9DDC-B66D-A24B-87EA-780EA57DAD31}" type="datetimeFigureOut">
              <a:rPr lang="en-US" smtClean="0"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4C46-241C-FF4E-885A-CFF8B922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2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09DDC-B66D-A24B-87EA-780EA57DAD31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34C46-241C-FF4E-885A-CFF8B9221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microsoft.com/office/2007/relationships/media" Target="../media/media1.mp3"/><Relationship Id="rId2" Type="http://schemas.openxmlformats.org/officeDocument/2006/relationships/audio" Target="../media/media1.mp3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Relationship Id="rId5" Type="http://schemas.openxmlformats.org/officeDocument/2006/relationships/image" Target="../media/image8.jp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microsoft.com/office/2007/relationships/media" Target="../media/media2.mp3"/><Relationship Id="rId2" Type="http://schemas.openxmlformats.org/officeDocument/2006/relationships/audio" Target="../media/media2.mp3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Syntax &amp; Songbirds</a:t>
            </a:r>
            <a:br>
              <a:rPr lang="en-US" dirty="0"/>
            </a:br>
            <a:r>
              <a:rPr lang="en-US" sz="3100" dirty="0"/>
              <a:t>a duet for avian vocal synthesizer and oboe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526122"/>
          </a:xfrm>
        </p:spPr>
        <p:txBody>
          <a:bodyPr>
            <a:normAutofit/>
          </a:bodyPr>
          <a:lstStyle/>
          <a:p>
            <a:r>
              <a:rPr lang="en-US" sz="2400" dirty="0" err="1"/>
              <a:t>Kyler</a:t>
            </a:r>
            <a:r>
              <a:rPr lang="en-US" sz="2400" dirty="0"/>
              <a:t> Brown, PhD candidate, </a:t>
            </a:r>
            <a:r>
              <a:rPr lang="en-US" sz="2400" dirty="0" smtClean="0"/>
              <a:t>Computational Neuroscience</a:t>
            </a:r>
            <a:endParaRPr lang="en-US" sz="2400" dirty="0"/>
          </a:p>
          <a:p>
            <a:r>
              <a:rPr lang="en-US" sz="2400" dirty="0"/>
              <a:t>Geoff Brookshire, PhD candidate, </a:t>
            </a:r>
            <a:r>
              <a:rPr lang="en-US" sz="2400" dirty="0" smtClean="0"/>
              <a:t>Psychology</a:t>
            </a:r>
            <a:endParaRPr lang="en-US" sz="2400" dirty="0"/>
          </a:p>
          <a:p>
            <a:r>
              <a:rPr lang="en-US" sz="2400" dirty="0" err="1"/>
              <a:t>Marcelle</a:t>
            </a:r>
            <a:r>
              <a:rPr lang="en-US" sz="2400" dirty="0"/>
              <a:t> Pierson, PhD candidate, Music History and Theory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1839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Birds in composition</a:t>
            </a:r>
          </a:p>
        </p:txBody>
      </p:sp>
      <p:pic>
        <p:nvPicPr>
          <p:cNvPr id="5" name="Messiaen excerpt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34400" y="6095927"/>
            <a:ext cx="609600" cy="6096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63053" y="6141585"/>
            <a:ext cx="3495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Olivier </a:t>
            </a:r>
            <a:r>
              <a:rPr lang="en-US" dirty="0" err="1" smtClean="0"/>
              <a:t>Messiaen</a:t>
            </a:r>
            <a:r>
              <a:rPr lang="en-US" dirty="0"/>
              <a:t> </a:t>
            </a:r>
            <a:r>
              <a:rPr lang="en-US" dirty="0" smtClean="0"/>
              <a:t>(1908-1992)</a:t>
            </a:r>
          </a:p>
          <a:p>
            <a:r>
              <a:rPr lang="en-US" dirty="0" smtClean="0"/>
              <a:t>Quartet for the End of Time, </a:t>
            </a:r>
            <a:r>
              <a:rPr lang="en-US" dirty="0" err="1" smtClean="0"/>
              <a:t>Mvt</a:t>
            </a:r>
            <a:r>
              <a:rPr lang="en-US" dirty="0" smtClean="0"/>
              <a:t>.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437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71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1767948" y="622472"/>
            <a:ext cx="6194676" cy="5184218"/>
          </a:xfrm>
          <a:prstGeom prst="rect">
            <a:avLst/>
          </a:prstGeom>
          <a:ln>
            <a:noFill/>
          </a:ln>
        </p:spPr>
      </p:pic>
      <p:sp>
        <p:nvSpPr>
          <p:cNvPr id="39" name="TextShape 1"/>
          <p:cNvSpPr txBox="1"/>
          <p:nvPr/>
        </p:nvSpPr>
        <p:spPr>
          <a:xfrm>
            <a:off x="457172" y="273352"/>
            <a:ext cx="8228763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457172" y="1604841"/>
            <a:ext cx="8228763" cy="39774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/>
          </a:p>
        </p:txBody>
      </p:sp>
      <p:pic>
        <p:nvPicPr>
          <p:cNvPr id="42" name="Picture 41"/>
          <p:cNvPicPr/>
          <p:nvPr/>
        </p:nvPicPr>
        <p:blipFill>
          <a:blip r:embed="rId3"/>
          <a:stretch/>
        </p:blipFill>
        <p:spPr>
          <a:xfrm>
            <a:off x="3732480" y="2903345"/>
            <a:ext cx="1581814" cy="146114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5063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/>
          <p:nvPr/>
        </p:nvPicPr>
        <p:blipFill>
          <a:blip r:embed="rId2"/>
          <a:stretch/>
        </p:blipFill>
        <p:spPr>
          <a:xfrm>
            <a:off x="702574" y="158383"/>
            <a:ext cx="7774857" cy="3977484"/>
          </a:xfrm>
          <a:prstGeom prst="rect">
            <a:avLst/>
          </a:prstGeom>
          <a:ln>
            <a:noFill/>
          </a:ln>
        </p:spPr>
      </p:pic>
      <p:sp>
        <p:nvSpPr>
          <p:cNvPr id="44" name="Line 1"/>
          <p:cNvSpPr/>
          <p:nvPr/>
        </p:nvSpPr>
        <p:spPr>
          <a:xfrm>
            <a:off x="4396685" y="5259332"/>
            <a:ext cx="144662" cy="0"/>
          </a:xfrm>
          <a:prstGeom prst="line">
            <a:avLst/>
          </a:prstGeom>
          <a:ln w="5400">
            <a:solidFill>
              <a:srgbClr val="000000"/>
            </a:solidFill>
            <a:miter/>
          </a:ln>
        </p:spPr>
      </p:sp>
      <p:sp>
        <p:nvSpPr>
          <p:cNvPr id="45" name="TextShape 2"/>
          <p:cNvSpPr txBox="1"/>
          <p:nvPr/>
        </p:nvSpPr>
        <p:spPr>
          <a:xfrm>
            <a:off x="4396685" y="5086242"/>
            <a:ext cx="134866" cy="1564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000" i="1" dirty="0">
                <a:solidFill>
                  <a:srgbClr val="000000"/>
                </a:solidFill>
                <a:latin typeface="Arial"/>
              </a:rPr>
              <a:t>dx</a:t>
            </a:r>
            <a:endParaRPr dirty="0"/>
          </a:p>
        </p:txBody>
      </p:sp>
      <p:sp>
        <p:nvSpPr>
          <p:cNvPr id="46" name="TextShape 3"/>
          <p:cNvSpPr txBox="1"/>
          <p:nvPr/>
        </p:nvSpPr>
        <p:spPr>
          <a:xfrm>
            <a:off x="4411053" y="5257373"/>
            <a:ext cx="105803" cy="1564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000" i="1" dirty="0" err="1">
                <a:solidFill>
                  <a:srgbClr val="000000"/>
                </a:solidFill>
                <a:latin typeface="Arial"/>
              </a:rPr>
              <a:t>dt</a:t>
            </a:r>
            <a:endParaRPr dirty="0"/>
          </a:p>
        </p:txBody>
      </p:sp>
      <p:sp>
        <p:nvSpPr>
          <p:cNvPr id="47" name="TextShape 4"/>
          <p:cNvSpPr txBox="1"/>
          <p:nvPr/>
        </p:nvSpPr>
        <p:spPr>
          <a:xfrm>
            <a:off x="4590003" y="5174093"/>
            <a:ext cx="105803" cy="14827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000">
                <a:solidFill>
                  <a:srgbClr val="000000"/>
                </a:solidFill>
                <a:latin typeface="Computer Modern"/>
              </a:rPr>
              <a:t>=</a:t>
            </a:r>
            <a:endParaRPr/>
          </a:p>
        </p:txBody>
      </p:sp>
      <p:sp>
        <p:nvSpPr>
          <p:cNvPr id="48" name="TextShape 5"/>
          <p:cNvSpPr txBox="1"/>
          <p:nvPr/>
        </p:nvSpPr>
        <p:spPr>
          <a:xfrm>
            <a:off x="4722583" y="5171155"/>
            <a:ext cx="64331" cy="1564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000" i="1">
                <a:solidFill>
                  <a:srgbClr val="000000"/>
                </a:solidFill>
                <a:latin typeface="Arial"/>
              </a:rPr>
              <a:t>y</a:t>
            </a:r>
            <a:endParaRPr/>
          </a:p>
        </p:txBody>
      </p:sp>
      <p:sp>
        <p:nvSpPr>
          <p:cNvPr id="49" name="TextShape 6"/>
          <p:cNvSpPr txBox="1"/>
          <p:nvPr/>
        </p:nvSpPr>
        <p:spPr>
          <a:xfrm>
            <a:off x="4798016" y="5174093"/>
            <a:ext cx="40819" cy="14827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000" i="1">
                <a:solidFill>
                  <a:srgbClr val="000000"/>
                </a:solidFill>
                <a:latin typeface="Computer Modern"/>
              </a:rPr>
              <a:t>,</a:t>
            </a:r>
            <a:endParaRPr/>
          </a:p>
        </p:txBody>
      </p:sp>
      <p:sp>
        <p:nvSpPr>
          <p:cNvPr id="50" name="Line 7"/>
          <p:cNvSpPr/>
          <p:nvPr/>
        </p:nvSpPr>
        <p:spPr>
          <a:xfrm>
            <a:off x="4396032" y="5569589"/>
            <a:ext cx="145315" cy="0"/>
          </a:xfrm>
          <a:prstGeom prst="line">
            <a:avLst/>
          </a:prstGeom>
          <a:ln w="5400">
            <a:solidFill>
              <a:srgbClr val="000000"/>
            </a:solidFill>
            <a:miter/>
          </a:ln>
        </p:spPr>
      </p:sp>
      <p:sp>
        <p:nvSpPr>
          <p:cNvPr id="51" name="TextShape 8"/>
          <p:cNvSpPr txBox="1"/>
          <p:nvPr/>
        </p:nvSpPr>
        <p:spPr>
          <a:xfrm>
            <a:off x="4396032" y="5396172"/>
            <a:ext cx="134866" cy="1564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000" i="1">
                <a:solidFill>
                  <a:srgbClr val="000000"/>
                </a:solidFill>
                <a:latin typeface="Arial"/>
              </a:rPr>
              <a:t>dy</a:t>
            </a:r>
            <a:endParaRPr/>
          </a:p>
        </p:txBody>
      </p:sp>
      <p:sp>
        <p:nvSpPr>
          <p:cNvPr id="52" name="TextShape 9"/>
          <p:cNvSpPr txBox="1"/>
          <p:nvPr/>
        </p:nvSpPr>
        <p:spPr>
          <a:xfrm>
            <a:off x="4410727" y="5567303"/>
            <a:ext cx="105803" cy="1564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000" i="1">
                <a:solidFill>
                  <a:srgbClr val="000000"/>
                </a:solidFill>
                <a:latin typeface="Arial"/>
              </a:rPr>
              <a:t>dt</a:t>
            </a:r>
            <a:endParaRPr/>
          </a:p>
        </p:txBody>
      </p:sp>
      <p:sp>
        <p:nvSpPr>
          <p:cNvPr id="53" name="TextShape 10"/>
          <p:cNvSpPr txBox="1"/>
          <p:nvPr/>
        </p:nvSpPr>
        <p:spPr>
          <a:xfrm>
            <a:off x="4590003" y="5484350"/>
            <a:ext cx="303366" cy="14827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000" dirty="0">
                <a:solidFill>
                  <a:srgbClr val="000000"/>
                </a:solidFill>
                <a:latin typeface="Computer Modern"/>
              </a:rPr>
              <a:t>=</a:t>
            </a:r>
            <a:r>
              <a:rPr lang="en-US" sz="1000" i="1" dirty="0">
                <a:solidFill>
                  <a:srgbClr val="000000"/>
                </a:solidFill>
                <a:latin typeface="Computer Modern"/>
              </a:rPr>
              <a:t> α</a:t>
            </a:r>
            <a:r>
              <a:rPr lang="en-US" sz="1000" i="1" dirty="0" err="1">
                <a:solidFill>
                  <a:srgbClr val="000000"/>
                </a:solidFill>
                <a:latin typeface="Computer Modern"/>
              </a:rPr>
              <a:t>γ</a:t>
            </a:r>
            <a:endParaRPr dirty="0"/>
          </a:p>
        </p:txBody>
      </p:sp>
      <p:sp>
        <p:nvSpPr>
          <p:cNvPr id="54" name="TextShape 11"/>
          <p:cNvSpPr txBox="1"/>
          <p:nvPr/>
        </p:nvSpPr>
        <p:spPr>
          <a:xfrm>
            <a:off x="4875409" y="5461489"/>
            <a:ext cx="51922" cy="1136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700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55" name="TextShape 12"/>
          <p:cNvSpPr txBox="1"/>
          <p:nvPr/>
        </p:nvSpPr>
        <p:spPr>
          <a:xfrm>
            <a:off x="4960312" y="5484350"/>
            <a:ext cx="300754" cy="14827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000" dirty="0">
                <a:solidFill>
                  <a:srgbClr val="000000"/>
                </a:solidFill>
                <a:latin typeface="Computer Modern"/>
              </a:rPr>
              <a:t>+</a:t>
            </a:r>
            <a:r>
              <a:rPr lang="en-US" sz="1000" i="1" dirty="0">
                <a:solidFill>
                  <a:srgbClr val="000000"/>
                </a:solidFill>
                <a:latin typeface="Computer Modern"/>
              </a:rPr>
              <a:t> β</a:t>
            </a:r>
            <a:r>
              <a:rPr lang="en-US" sz="1000" i="1" dirty="0" err="1">
                <a:solidFill>
                  <a:srgbClr val="000000"/>
                </a:solidFill>
                <a:latin typeface="Computer Modern"/>
              </a:rPr>
              <a:t>γ</a:t>
            </a:r>
            <a:endParaRPr dirty="0"/>
          </a:p>
        </p:txBody>
      </p:sp>
      <p:sp>
        <p:nvSpPr>
          <p:cNvPr id="56" name="TextShape 13"/>
          <p:cNvSpPr txBox="1"/>
          <p:nvPr/>
        </p:nvSpPr>
        <p:spPr>
          <a:xfrm>
            <a:off x="5235595" y="5461489"/>
            <a:ext cx="51922" cy="1136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700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57" name="TextShape 14"/>
          <p:cNvSpPr txBox="1"/>
          <p:nvPr/>
        </p:nvSpPr>
        <p:spPr>
          <a:xfrm>
            <a:off x="5292415" y="5481084"/>
            <a:ext cx="64331" cy="1564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000" i="1">
                <a:solidFill>
                  <a:srgbClr val="000000"/>
                </a:solidFill>
                <a:latin typeface="Arial"/>
              </a:rPr>
              <a:t>x</a:t>
            </a:r>
            <a:endParaRPr/>
          </a:p>
        </p:txBody>
      </p:sp>
      <p:sp>
        <p:nvSpPr>
          <p:cNvPr id="58" name="TextShape 15"/>
          <p:cNvSpPr txBox="1"/>
          <p:nvPr/>
        </p:nvSpPr>
        <p:spPr>
          <a:xfrm>
            <a:off x="5394952" y="5484350"/>
            <a:ext cx="220749" cy="14827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000" i="1">
                <a:solidFill>
                  <a:srgbClr val="000000"/>
                </a:solidFill>
                <a:latin typeface="Computer Modern"/>
              </a:rPr>
              <a:t>− γ</a:t>
            </a:r>
            <a:endParaRPr/>
          </a:p>
        </p:txBody>
      </p:sp>
      <p:sp>
        <p:nvSpPr>
          <p:cNvPr id="59" name="TextShape 16"/>
          <p:cNvSpPr txBox="1"/>
          <p:nvPr/>
        </p:nvSpPr>
        <p:spPr>
          <a:xfrm>
            <a:off x="5206984" y="5461489"/>
            <a:ext cx="823639" cy="1136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700" dirty="0">
                <a:solidFill>
                  <a:srgbClr val="000000"/>
                </a:solidFill>
                <a:latin typeface="Arial"/>
              </a:rPr>
              <a:t>2</a:t>
            </a:r>
            <a:endParaRPr dirty="0"/>
          </a:p>
        </p:txBody>
      </p:sp>
      <p:sp>
        <p:nvSpPr>
          <p:cNvPr id="60" name="TextShape 17"/>
          <p:cNvSpPr txBox="1"/>
          <p:nvPr/>
        </p:nvSpPr>
        <p:spPr>
          <a:xfrm>
            <a:off x="5649662" y="5481084"/>
            <a:ext cx="64331" cy="1564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000" i="1">
                <a:solidFill>
                  <a:srgbClr val="000000"/>
                </a:solidFill>
                <a:latin typeface="Arial"/>
              </a:rPr>
              <a:t>x</a:t>
            </a:r>
            <a:endParaRPr/>
          </a:p>
        </p:txBody>
      </p:sp>
      <p:sp>
        <p:nvSpPr>
          <p:cNvPr id="61" name="TextShape 18"/>
          <p:cNvSpPr txBox="1"/>
          <p:nvPr/>
        </p:nvSpPr>
        <p:spPr>
          <a:xfrm>
            <a:off x="5724115" y="5461489"/>
            <a:ext cx="51922" cy="1136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700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62" name="TextShape 19"/>
          <p:cNvSpPr txBox="1"/>
          <p:nvPr/>
        </p:nvSpPr>
        <p:spPr>
          <a:xfrm>
            <a:off x="5809019" y="5484350"/>
            <a:ext cx="220749" cy="14827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000" i="1" dirty="0">
                <a:solidFill>
                  <a:srgbClr val="000000"/>
                </a:solidFill>
                <a:latin typeface="Computer Modern"/>
              </a:rPr>
              <a:t>− </a:t>
            </a:r>
            <a:r>
              <a:rPr lang="en-US" sz="1000" i="1" dirty="0" err="1">
                <a:solidFill>
                  <a:srgbClr val="000000"/>
                </a:solidFill>
                <a:latin typeface="Computer Modern"/>
              </a:rPr>
              <a:t>γ</a:t>
            </a:r>
            <a:endParaRPr dirty="0"/>
          </a:p>
        </p:txBody>
      </p:sp>
      <p:sp>
        <p:nvSpPr>
          <p:cNvPr id="63" name="TextShape 20"/>
          <p:cNvSpPr txBox="1"/>
          <p:nvPr/>
        </p:nvSpPr>
        <p:spPr>
          <a:xfrm>
            <a:off x="6006582" y="5481084"/>
            <a:ext cx="64331" cy="1564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000" i="1">
                <a:solidFill>
                  <a:srgbClr val="000000"/>
                </a:solidFill>
                <a:latin typeface="Arial"/>
              </a:rPr>
              <a:t>x</a:t>
            </a:r>
            <a:endParaRPr/>
          </a:p>
        </p:txBody>
      </p:sp>
      <p:sp>
        <p:nvSpPr>
          <p:cNvPr id="64" name="TextShape 21"/>
          <p:cNvSpPr txBox="1"/>
          <p:nvPr/>
        </p:nvSpPr>
        <p:spPr>
          <a:xfrm>
            <a:off x="6081362" y="5461489"/>
            <a:ext cx="51922" cy="1136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700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65" name="TextShape 22"/>
          <p:cNvSpPr txBox="1"/>
          <p:nvPr/>
        </p:nvSpPr>
        <p:spPr>
          <a:xfrm>
            <a:off x="6138182" y="5481084"/>
            <a:ext cx="64331" cy="1564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000" i="1">
                <a:solidFill>
                  <a:srgbClr val="000000"/>
                </a:solidFill>
                <a:latin typeface="Arial"/>
              </a:rPr>
              <a:t>y</a:t>
            </a:r>
            <a:endParaRPr/>
          </a:p>
        </p:txBody>
      </p:sp>
      <p:sp>
        <p:nvSpPr>
          <p:cNvPr id="66" name="TextShape 23"/>
          <p:cNvSpPr txBox="1"/>
          <p:nvPr/>
        </p:nvSpPr>
        <p:spPr>
          <a:xfrm>
            <a:off x="6241373" y="5484350"/>
            <a:ext cx="220422" cy="14827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000">
                <a:solidFill>
                  <a:srgbClr val="000000"/>
                </a:solidFill>
                <a:latin typeface="Computer Modern"/>
              </a:rPr>
              <a:t>+</a:t>
            </a:r>
            <a:r>
              <a:rPr lang="en-US" sz="1000" i="1">
                <a:solidFill>
                  <a:srgbClr val="000000"/>
                </a:solidFill>
                <a:latin typeface="Computer Modern"/>
              </a:rPr>
              <a:t> γ</a:t>
            </a:r>
            <a:endParaRPr/>
          </a:p>
        </p:txBody>
      </p:sp>
      <p:sp>
        <p:nvSpPr>
          <p:cNvPr id="67" name="TextShape 24"/>
          <p:cNvSpPr txBox="1"/>
          <p:nvPr/>
        </p:nvSpPr>
        <p:spPr>
          <a:xfrm>
            <a:off x="6439263" y="5461489"/>
            <a:ext cx="51922" cy="1136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700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68" name="TextShape 25"/>
          <p:cNvSpPr txBox="1"/>
          <p:nvPr/>
        </p:nvSpPr>
        <p:spPr>
          <a:xfrm>
            <a:off x="6495756" y="5481084"/>
            <a:ext cx="64331" cy="1564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000" i="1" dirty="0">
                <a:solidFill>
                  <a:srgbClr val="000000"/>
                </a:solidFill>
                <a:latin typeface="Arial"/>
              </a:rPr>
              <a:t>x</a:t>
            </a:r>
            <a:endParaRPr dirty="0"/>
          </a:p>
        </p:txBody>
      </p:sp>
      <p:sp>
        <p:nvSpPr>
          <p:cNvPr id="69" name="TextShape 26"/>
          <p:cNvSpPr txBox="1"/>
          <p:nvPr/>
        </p:nvSpPr>
        <p:spPr>
          <a:xfrm>
            <a:off x="6570536" y="5461489"/>
            <a:ext cx="51922" cy="1136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700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70" name="TextShape 27"/>
          <p:cNvSpPr txBox="1"/>
          <p:nvPr/>
        </p:nvSpPr>
        <p:spPr>
          <a:xfrm>
            <a:off x="6655113" y="5484350"/>
            <a:ext cx="220749" cy="14827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000" i="1" dirty="0">
                <a:solidFill>
                  <a:srgbClr val="000000"/>
                </a:solidFill>
                <a:latin typeface="Computer Modern"/>
              </a:rPr>
              <a:t>− </a:t>
            </a:r>
            <a:r>
              <a:rPr lang="en-US" sz="1000" i="1" dirty="0" err="1">
                <a:solidFill>
                  <a:srgbClr val="000000"/>
                </a:solidFill>
                <a:latin typeface="Computer Modern"/>
              </a:rPr>
              <a:t>γ</a:t>
            </a:r>
            <a:endParaRPr dirty="0"/>
          </a:p>
        </p:txBody>
      </p:sp>
      <p:sp>
        <p:nvSpPr>
          <p:cNvPr id="71" name="TextShape 28"/>
          <p:cNvSpPr txBox="1"/>
          <p:nvPr/>
        </p:nvSpPr>
        <p:spPr>
          <a:xfrm>
            <a:off x="6853003" y="5481084"/>
            <a:ext cx="127682" cy="1564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1000" i="1" dirty="0" err="1">
                <a:solidFill>
                  <a:srgbClr val="000000"/>
                </a:solidFill>
                <a:latin typeface="Arial"/>
              </a:rPr>
              <a:t>xy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3" y="4135867"/>
            <a:ext cx="9144000" cy="269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38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/>
          <p:cNvPicPr/>
          <p:nvPr/>
        </p:nvPicPr>
        <p:blipFill>
          <a:blip r:embed="rId2"/>
          <a:stretch/>
        </p:blipFill>
        <p:spPr>
          <a:xfrm>
            <a:off x="414720" y="331811"/>
            <a:ext cx="8099775" cy="619924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4686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4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Birdsong is modeled as a Markov chain</a:t>
            </a:r>
          </a:p>
        </p:txBody>
      </p:sp>
      <p:grpSp>
        <p:nvGrpSpPr>
          <p:cNvPr id="124" name="Group 123"/>
          <p:cNvGrpSpPr/>
          <p:nvPr/>
        </p:nvGrpSpPr>
        <p:grpSpPr>
          <a:xfrm>
            <a:off x="4393234" y="3822954"/>
            <a:ext cx="4096796" cy="2416845"/>
            <a:chOff x="4363061" y="4088132"/>
            <a:chExt cx="4096796" cy="2416845"/>
          </a:xfrm>
        </p:grpSpPr>
        <p:grpSp>
          <p:nvGrpSpPr>
            <p:cNvPr id="3" name="Group 2"/>
            <p:cNvGrpSpPr/>
            <p:nvPr/>
          </p:nvGrpSpPr>
          <p:grpSpPr>
            <a:xfrm>
              <a:off x="7207019" y="4088132"/>
              <a:ext cx="372306" cy="335775"/>
              <a:chOff x="3404805" y="3853403"/>
              <a:chExt cx="372306" cy="335775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404805" y="3853403"/>
                <a:ext cx="328821" cy="335775"/>
              </a:xfrm>
              <a:prstGeom prst="ellipse">
                <a:avLst/>
              </a:prstGeom>
              <a:ln w="38100" cmpd="sng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11259052" flipH="1">
                <a:off x="3656421" y="4031828"/>
                <a:ext cx="120690" cy="91833"/>
              </a:xfrm>
              <a:prstGeom prst="triangle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Oval 48"/>
            <p:cNvSpPr/>
            <p:nvPr/>
          </p:nvSpPr>
          <p:spPr>
            <a:xfrm>
              <a:off x="4363061" y="4954089"/>
              <a:ext cx="530289" cy="530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5287971" y="4306819"/>
              <a:ext cx="530289" cy="530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6168504" y="4306819"/>
              <a:ext cx="530289" cy="530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</a:p>
          </p:txBody>
        </p:sp>
        <p:cxnSp>
          <p:nvCxnSpPr>
            <p:cNvPr id="52" name="Straight Arrow Connector 51"/>
            <p:cNvCxnSpPr>
              <a:stCxn id="49" idx="7"/>
              <a:endCxn id="50" idx="3"/>
            </p:cNvCxnSpPr>
            <p:nvPr/>
          </p:nvCxnSpPr>
          <p:spPr>
            <a:xfrm flipV="1">
              <a:off x="4815691" y="4759507"/>
              <a:ext cx="549939" cy="272251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0" idx="6"/>
            </p:cNvCxnSpPr>
            <p:nvPr/>
          </p:nvCxnSpPr>
          <p:spPr>
            <a:xfrm>
              <a:off x="5818260" y="4571998"/>
              <a:ext cx="367178" cy="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5260528" y="5974620"/>
              <a:ext cx="530289" cy="530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e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6141061" y="5974620"/>
              <a:ext cx="530289" cy="530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f</a:t>
              </a:r>
            </a:p>
          </p:txBody>
        </p:sp>
        <p:cxnSp>
          <p:nvCxnSpPr>
            <p:cNvPr id="62" name="Straight Arrow Connector 61"/>
            <p:cNvCxnSpPr>
              <a:stCxn id="60" idx="6"/>
            </p:cNvCxnSpPr>
            <p:nvPr/>
          </p:nvCxnSpPr>
          <p:spPr>
            <a:xfrm>
              <a:off x="5790817" y="6239799"/>
              <a:ext cx="367178" cy="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49" idx="5"/>
              <a:endCxn id="60" idx="2"/>
            </p:cNvCxnSpPr>
            <p:nvPr/>
          </p:nvCxnSpPr>
          <p:spPr>
            <a:xfrm>
              <a:off x="4815691" y="5406777"/>
              <a:ext cx="444837" cy="833022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7049036" y="4308173"/>
              <a:ext cx="530289" cy="530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</a:p>
          </p:txBody>
        </p:sp>
        <p:cxnSp>
          <p:nvCxnSpPr>
            <p:cNvPr id="72" name="Straight Arrow Connector 71"/>
            <p:cNvCxnSpPr>
              <a:stCxn id="51" idx="6"/>
              <a:endCxn id="71" idx="2"/>
            </p:cNvCxnSpPr>
            <p:nvPr/>
          </p:nvCxnSpPr>
          <p:spPr>
            <a:xfrm>
              <a:off x="6698793" y="4571998"/>
              <a:ext cx="350243" cy="1354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urved Connector 75"/>
            <p:cNvCxnSpPr>
              <a:stCxn id="61" idx="3"/>
              <a:endCxn id="49" idx="4"/>
            </p:cNvCxnSpPr>
            <p:nvPr/>
          </p:nvCxnSpPr>
          <p:spPr>
            <a:xfrm rot="5400000" flipH="1">
              <a:off x="4952032" y="5160620"/>
              <a:ext cx="942862" cy="1590514"/>
            </a:xfrm>
            <a:prstGeom prst="curvedConnector3">
              <a:avLst>
                <a:gd name="adj1" fmla="val -32483"/>
              </a:avLst>
            </a:prstGeom>
            <a:ln w="5715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urved Connector 83"/>
            <p:cNvCxnSpPr>
              <a:stCxn id="71" idx="1"/>
              <a:endCxn id="49" idx="1"/>
            </p:cNvCxnSpPr>
            <p:nvPr/>
          </p:nvCxnSpPr>
          <p:spPr>
            <a:xfrm rot="16200000" flipH="1" flipV="1">
              <a:off x="5460750" y="3365812"/>
              <a:ext cx="645916" cy="2685975"/>
            </a:xfrm>
            <a:prstGeom prst="curvedConnector3">
              <a:avLst>
                <a:gd name="adj1" fmla="val -47416"/>
              </a:avLst>
            </a:prstGeom>
            <a:ln w="5715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6168503" y="5272771"/>
              <a:ext cx="530289" cy="530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g</a:t>
              </a:r>
            </a:p>
          </p:txBody>
        </p:sp>
        <p:sp>
          <p:nvSpPr>
            <p:cNvPr id="90" name="Oval 89"/>
            <p:cNvSpPr/>
            <p:nvPr/>
          </p:nvSpPr>
          <p:spPr>
            <a:xfrm>
              <a:off x="7049036" y="5272771"/>
              <a:ext cx="530289" cy="530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h</a:t>
              </a:r>
            </a:p>
          </p:txBody>
        </p:sp>
        <p:cxnSp>
          <p:nvCxnSpPr>
            <p:cNvPr id="91" name="Straight Arrow Connector 90"/>
            <p:cNvCxnSpPr>
              <a:stCxn id="89" idx="6"/>
            </p:cNvCxnSpPr>
            <p:nvPr/>
          </p:nvCxnSpPr>
          <p:spPr>
            <a:xfrm>
              <a:off x="6698792" y="5537950"/>
              <a:ext cx="367178" cy="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7929568" y="5274125"/>
              <a:ext cx="530289" cy="5303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i</a:t>
              </a:r>
            </a:p>
          </p:txBody>
        </p:sp>
        <p:cxnSp>
          <p:nvCxnSpPr>
            <p:cNvPr id="93" name="Straight Arrow Connector 92"/>
            <p:cNvCxnSpPr>
              <a:stCxn id="90" idx="6"/>
              <a:endCxn id="92" idx="2"/>
            </p:cNvCxnSpPr>
            <p:nvPr/>
          </p:nvCxnSpPr>
          <p:spPr>
            <a:xfrm>
              <a:off x="7579325" y="5537950"/>
              <a:ext cx="350243" cy="1354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60" idx="7"/>
              <a:endCxn id="89" idx="3"/>
            </p:cNvCxnSpPr>
            <p:nvPr/>
          </p:nvCxnSpPr>
          <p:spPr>
            <a:xfrm flipV="1">
              <a:off x="5713158" y="5725459"/>
              <a:ext cx="533004" cy="32683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Curved Connector 107"/>
            <p:cNvCxnSpPr>
              <a:stCxn id="92" idx="1"/>
              <a:endCxn id="50" idx="5"/>
            </p:cNvCxnSpPr>
            <p:nvPr/>
          </p:nvCxnSpPr>
          <p:spPr>
            <a:xfrm rot="16200000" flipV="1">
              <a:off x="6577771" y="3922338"/>
              <a:ext cx="592287" cy="2266626"/>
            </a:xfrm>
            <a:prstGeom prst="curvedConnector3">
              <a:avLst>
                <a:gd name="adj1" fmla="val 50000"/>
              </a:avLst>
            </a:prstGeom>
            <a:ln w="57150" cmpd="sng"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6" name="Picture 1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64"/>
          <a:stretch/>
        </p:blipFill>
        <p:spPr>
          <a:xfrm>
            <a:off x="842887" y="3601068"/>
            <a:ext cx="2271833" cy="3036799"/>
          </a:xfrm>
          <a:prstGeom prst="rect">
            <a:avLst/>
          </a:prstGeom>
        </p:spPr>
      </p:pic>
      <p:sp>
        <p:nvSpPr>
          <p:cNvPr id="117" name="Rectangle 116"/>
          <p:cNvSpPr/>
          <p:nvPr/>
        </p:nvSpPr>
        <p:spPr>
          <a:xfrm>
            <a:off x="827708" y="3125415"/>
            <a:ext cx="21843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Bengalese </a:t>
            </a:r>
            <a:r>
              <a:rPr lang="en-US" sz="2400" dirty="0" smtClean="0"/>
              <a:t>finch</a:t>
            </a:r>
            <a:endParaRPr lang="en-US" sz="2400" dirty="0"/>
          </a:p>
        </p:txBody>
      </p:sp>
      <p:pic>
        <p:nvPicPr>
          <p:cNvPr id="120" name="Picture 119" descr="spectrogram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5" t="5589" r="7356" b="14449"/>
          <a:stretch/>
        </p:blipFill>
        <p:spPr>
          <a:xfrm>
            <a:off x="546440" y="1231372"/>
            <a:ext cx="8070390" cy="1681162"/>
          </a:xfrm>
          <a:prstGeom prst="rect">
            <a:avLst/>
          </a:prstGeom>
        </p:spPr>
      </p:pic>
      <p:grpSp>
        <p:nvGrpSpPr>
          <p:cNvPr id="125" name="Group 124"/>
          <p:cNvGrpSpPr/>
          <p:nvPr/>
        </p:nvGrpSpPr>
        <p:grpSpPr>
          <a:xfrm>
            <a:off x="3219918" y="2851698"/>
            <a:ext cx="4276004" cy="464450"/>
            <a:chOff x="3219918" y="2851698"/>
            <a:chExt cx="4276004" cy="464450"/>
          </a:xfrm>
        </p:grpSpPr>
        <p:sp>
          <p:nvSpPr>
            <p:cNvPr id="121" name="TextBox 120"/>
            <p:cNvSpPr txBox="1"/>
            <p:nvPr/>
          </p:nvSpPr>
          <p:spPr>
            <a:xfrm>
              <a:off x="3219918" y="2854483"/>
              <a:ext cx="337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*</a:t>
              </a:r>
              <a:endParaRPr lang="en-US" sz="24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179720" y="2854483"/>
              <a:ext cx="337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*</a:t>
              </a:r>
              <a:endParaRPr lang="en-US" sz="24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157969" y="2851698"/>
              <a:ext cx="337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*</a:t>
              </a:r>
              <a:endParaRPr lang="en-US" sz="2400" dirty="0"/>
            </a:p>
          </p:txBody>
        </p:sp>
      </p:grpSp>
      <p:pic>
        <p:nvPicPr>
          <p:cNvPr id="126" name="OR20_42031.34470206_1_27_9_34_30-snip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490030" y="3022600"/>
            <a:ext cx="603170" cy="60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88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55" fill="hold"/>
                                        <p:tgtEl>
                                          <p:spTgt spid="1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67"/>
          <a:stretch/>
        </p:blipFill>
        <p:spPr>
          <a:xfrm>
            <a:off x="0" y="1764830"/>
            <a:ext cx="9144000" cy="376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48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346</TotalTime>
  <Words>102</Words>
  <Application>Microsoft Macintosh PowerPoint</Application>
  <PresentationFormat>On-screen Show (4:3)</PresentationFormat>
  <Paragraphs>48</Paragraphs>
  <Slides>7</Slides>
  <Notes>1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Syntax &amp; Songbirds a duet for avian vocal synthesizer and oboe </vt:lpstr>
      <vt:lpstr>Birds in composition</vt:lpstr>
      <vt:lpstr>PowerPoint Presentation</vt:lpstr>
      <vt:lpstr>PowerPoint Presentation</vt:lpstr>
      <vt:lpstr>PowerPoint Presentation</vt:lpstr>
      <vt:lpstr>Birdsong is modeled as a Markov chain</vt:lpstr>
      <vt:lpstr>PowerPoint Presentation</vt:lpstr>
    </vt:vector>
  </TitlesOfParts>
  <Company>University of Chicago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 Brookshire</dc:creator>
  <cp:lastModifiedBy>Geoff Brookshire</cp:lastModifiedBy>
  <cp:revision>51</cp:revision>
  <dcterms:created xsi:type="dcterms:W3CDTF">2015-05-03T18:46:25Z</dcterms:created>
  <dcterms:modified xsi:type="dcterms:W3CDTF">2015-05-05T12:56:32Z</dcterms:modified>
</cp:coreProperties>
</file>