
<file path=[Content_Types].xml><?xml version="1.0" encoding="utf-8"?>
<Types xmlns="http://schemas.openxmlformats.org/package/2006/content-types">
  <Default Extension="xml" ContentType="application/xml"/>
  <Default Extension="jpg" ContentType="image/jpeg"/>
  <Default Extension="mp3" ContentType="audio/unknown"/>
  <Default Extension="jpe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62" r:id="rId2"/>
    <p:sldId id="263" r:id="rId3"/>
    <p:sldId id="26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78" autoAdjust="0"/>
  </p:normalViewPr>
  <p:slideViewPr>
    <p:cSldViewPr snapToGrid="0" snapToObjects="1">
      <p:cViewPr varScale="1">
        <p:scale>
          <a:sx n="84" d="100"/>
          <a:sy n="84" d="100"/>
        </p:scale>
        <p:origin x="-17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1970A-1358-4649-84B2-04F8929A8B6B}" type="datetimeFigureOut">
              <a:rPr lang="en-US" smtClean="0"/>
              <a:t>5/4/15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95610C-5584-1346-A6B5-07E48CF5A6C4}" type="slidenum">
              <a:rPr lang="en-US" smtClean="0"/>
              <a:t>‹#›</a:t>
            </a:fld>
            <a:endParaRPr lang="en-US"/>
          </a:p>
        </p:txBody>
      </p:sp>
    </p:spTree>
    <p:extLst>
      <p:ext uri="{BB962C8B-B14F-4D97-AF65-F5344CB8AC3E}">
        <p14:creationId xmlns:p14="http://schemas.microsoft.com/office/powerpoint/2010/main" val="3287108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Kyler</a:t>
            </a:r>
            <a:r>
              <a:rPr lang="en-US" baseline="0" dirty="0" smtClean="0"/>
              <a:t> just told you about using a biophysical model of birds’ vocal tracts to make noises in music. </a:t>
            </a:r>
            <a:r>
              <a:rPr lang="en-US" dirty="0" smtClean="0"/>
              <a:t>In addition to analyzing the sounds that birds make, </a:t>
            </a:r>
            <a:r>
              <a:rPr lang="en-US" baseline="0" dirty="0" smtClean="0"/>
              <a:t>we’re </a:t>
            </a:r>
            <a:r>
              <a:rPr lang="en-US" dirty="0" smtClean="0"/>
              <a:t>interested</a:t>
            </a:r>
            <a:r>
              <a:rPr lang="en-US" baseline="0" dirty="0" smtClean="0"/>
              <a:t> in how they string those sounds together. And for this project, we wanted to string sounds together in a way that’s similar to how birds sing.</a:t>
            </a:r>
            <a:endParaRPr lang="en-US" dirty="0" smtClean="0"/>
          </a:p>
          <a:p>
            <a:endParaRPr lang="en-US" dirty="0" smtClean="0"/>
          </a:p>
          <a:p>
            <a:r>
              <a:rPr lang="en-US" dirty="0" smtClean="0"/>
              <a:t>In</a:t>
            </a:r>
            <a:r>
              <a:rPr lang="en-US" baseline="0" dirty="0" smtClean="0"/>
              <a:t> many species of songbirds, the birds sing a small number of distinct syllables, with brief pauses in between them.</a:t>
            </a:r>
          </a:p>
          <a:p>
            <a:r>
              <a:rPr lang="en-US" baseline="0" dirty="0" smtClean="0"/>
              <a:t>[[DESCRIBE WHAT A SYLLABLE IS.]]</a:t>
            </a:r>
          </a:p>
          <a:p>
            <a:r>
              <a:rPr lang="en-US" baseline="0" dirty="0" smtClean="0"/>
              <a:t>Here’s an example of a the song of a Bengalese finch. I’ve put stars under a few instances of the same syllable.</a:t>
            </a:r>
          </a:p>
          <a:p>
            <a:endParaRPr lang="en-US" baseline="0" dirty="0" smtClean="0"/>
          </a:p>
          <a:p>
            <a:r>
              <a:rPr lang="en-US" baseline="0" dirty="0" smtClean="0"/>
              <a:t>People often model these songs using what’s called a Markov chain. In a Markov chain, you have some number of states, and transitions between those states. In the Markov chain illustrating this bird’s song, for example, you can see that after singing syllable E, the bird can sing either F or G.</a:t>
            </a:r>
          </a:p>
          <a:p>
            <a:endParaRPr lang="en-US" baseline="0" dirty="0" smtClean="0"/>
          </a:p>
          <a:p>
            <a:r>
              <a:rPr lang="en-US" baseline="0" dirty="0" smtClean="0"/>
              <a:t>A transition matrix is a way to represent the graph in a grid. And that’s a way to play this instrument.</a:t>
            </a:r>
          </a:p>
          <a:p>
            <a:endParaRPr lang="en-US" baseline="0" dirty="0" smtClean="0"/>
          </a:p>
          <a:p>
            <a:r>
              <a:rPr lang="en-US" baseline="0" dirty="0" smtClean="0"/>
              <a:t>[[A few words about why this is interesting, for language, music</a:t>
            </a:r>
            <a:r>
              <a:rPr lang="en-US" baseline="0" smtClean="0"/>
              <a:t>, etc.]]</a:t>
            </a:r>
            <a:endParaRPr lang="en-US" baseline="0" dirty="0" smtClean="0"/>
          </a:p>
        </p:txBody>
      </p:sp>
      <p:sp>
        <p:nvSpPr>
          <p:cNvPr id="4" name="Slide Number Placeholder 3"/>
          <p:cNvSpPr>
            <a:spLocks noGrp="1"/>
          </p:cNvSpPr>
          <p:nvPr>
            <p:ph type="sldNum" sz="quarter" idx="10"/>
          </p:nvPr>
        </p:nvSpPr>
        <p:spPr/>
        <p:txBody>
          <a:bodyPr/>
          <a:lstStyle/>
          <a:p>
            <a:fld id="{4295610C-5584-1346-A6B5-07E48CF5A6C4}" type="slidenum">
              <a:rPr lang="en-US" smtClean="0"/>
              <a:t>3</a:t>
            </a:fld>
            <a:endParaRPr lang="en-US"/>
          </a:p>
        </p:txBody>
      </p:sp>
    </p:spTree>
    <p:extLst>
      <p:ext uri="{BB962C8B-B14F-4D97-AF65-F5344CB8AC3E}">
        <p14:creationId xmlns:p14="http://schemas.microsoft.com/office/powerpoint/2010/main" val="239938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409DDC-B66D-A24B-87EA-780EA57DAD31}"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313414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09DDC-B66D-A24B-87EA-780EA57DAD31}"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123781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09DDC-B66D-A24B-87EA-780EA57DAD31}"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110197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09DDC-B66D-A24B-87EA-780EA57DAD31}"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257244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09DDC-B66D-A24B-87EA-780EA57DAD31}"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398763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409DDC-B66D-A24B-87EA-780EA57DAD31}"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1002854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409DDC-B66D-A24B-87EA-780EA57DAD31}" type="datetimeFigureOut">
              <a:rPr lang="en-US" smtClean="0"/>
              <a:t>5/4/15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146113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409DDC-B66D-A24B-87EA-780EA57DAD31}" type="datetimeFigureOut">
              <a:rPr lang="en-US" smtClean="0"/>
              <a:t>5/4/15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340790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09DDC-B66D-A24B-87EA-780EA57DAD31}" type="datetimeFigureOut">
              <a:rPr lang="en-US" smtClean="0"/>
              <a:t>5/4/15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114455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409DDC-B66D-A24B-87EA-780EA57DAD31}"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143469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409DDC-B66D-A24B-87EA-780EA57DAD31}"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34C46-241C-FF4E-885A-CFF8B9221303}" type="slidenum">
              <a:rPr lang="en-US" smtClean="0"/>
              <a:t>‹#›</a:t>
            </a:fld>
            <a:endParaRPr lang="en-US"/>
          </a:p>
        </p:txBody>
      </p:sp>
    </p:spTree>
    <p:extLst>
      <p:ext uri="{BB962C8B-B14F-4D97-AF65-F5344CB8AC3E}">
        <p14:creationId xmlns:p14="http://schemas.microsoft.com/office/powerpoint/2010/main" val="1707522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09DDC-B66D-A24B-87EA-780EA57DAD31}" type="datetimeFigureOut">
              <a:rPr lang="en-US" smtClean="0"/>
              <a:t>5/4/15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34C46-241C-FF4E-885A-CFF8B9221303}" type="slidenum">
              <a:rPr lang="en-US" smtClean="0"/>
              <a:t>‹#›</a:t>
            </a:fld>
            <a:endParaRPr lang="en-US"/>
          </a:p>
        </p:txBody>
      </p:sp>
    </p:spTree>
    <p:extLst>
      <p:ext uri="{BB962C8B-B14F-4D97-AF65-F5344CB8AC3E}">
        <p14:creationId xmlns:p14="http://schemas.microsoft.com/office/powerpoint/2010/main" val="678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xml"/><Relationship Id="rId5" Type="http://schemas.openxmlformats.org/officeDocument/2006/relationships/image" Target="../media/image1.jpg"/><Relationship Id="rId6" Type="http://schemas.openxmlformats.org/officeDocument/2006/relationships/image" Target="../media/image2.png"/><Relationship Id="rId7" Type="http://schemas.openxmlformats.org/officeDocument/2006/relationships/image" Target="../media/image3.png"/><Relationship Id="rId1" Type="http://schemas.microsoft.com/office/2007/relationships/media" Target="../media/media1.mp3"/><Relationship Id="rId2" Type="http://schemas.openxmlformats.org/officeDocument/2006/relationships/audio" Target="../media/media1.mp3"/></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Messian</a:t>
            </a:r>
            <a:r>
              <a:rPr lang="en-US" dirty="0" smtClean="0"/>
              <a:t> blah blah blah</a:t>
            </a:r>
          </a:p>
          <a:p>
            <a:r>
              <a:rPr lang="en-US" dirty="0" smtClean="0"/>
              <a:t>Want to make music informed by the way birds sing, without just making music that sounds like birds</a:t>
            </a:r>
          </a:p>
          <a:p>
            <a:pPr lvl="1"/>
            <a:r>
              <a:rPr lang="en-US" dirty="0" smtClean="0"/>
              <a:t>In two ways: biophysics and cognition</a:t>
            </a:r>
            <a:endParaRPr lang="en-US" dirty="0"/>
          </a:p>
        </p:txBody>
      </p:sp>
    </p:spTree>
    <p:extLst>
      <p:ext uri="{BB962C8B-B14F-4D97-AF65-F5344CB8AC3E}">
        <p14:creationId xmlns:p14="http://schemas.microsoft.com/office/powerpoint/2010/main" val="305455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Kyler</a:t>
            </a:r>
            <a:endParaRPr lang="en-US" dirty="0"/>
          </a:p>
        </p:txBody>
      </p:sp>
      <p:sp>
        <p:nvSpPr>
          <p:cNvPr id="3" name="Content Placeholder 2"/>
          <p:cNvSpPr>
            <a:spLocks noGrp="1"/>
          </p:cNvSpPr>
          <p:nvPr>
            <p:ph idx="1"/>
          </p:nvPr>
        </p:nvSpPr>
        <p:spPr/>
        <p:txBody>
          <a:bodyPr/>
          <a:lstStyle/>
          <a:p>
            <a:r>
              <a:rPr lang="en-US" dirty="0" smtClean="0"/>
              <a:t>Intro finch </a:t>
            </a:r>
            <a:r>
              <a:rPr lang="en-US" dirty="0" err="1" smtClean="0"/>
              <a:t>kyler</a:t>
            </a:r>
            <a:r>
              <a:rPr lang="en-US" dirty="0" smtClean="0"/>
              <a:t> stuff</a:t>
            </a:r>
          </a:p>
          <a:p>
            <a:r>
              <a:rPr lang="en-US" dirty="0" smtClean="0"/>
              <a:t>Take 10 seconds to say: we wanted to build a way to let people play a virtual finch by manipulating the parameters of this model.</a:t>
            </a:r>
            <a:endParaRPr lang="en-US" dirty="0"/>
          </a:p>
        </p:txBody>
      </p:sp>
    </p:spTree>
    <p:extLst>
      <p:ext uri="{BB962C8B-B14F-4D97-AF65-F5344CB8AC3E}">
        <p14:creationId xmlns:p14="http://schemas.microsoft.com/office/powerpoint/2010/main" val="29444084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43"/>
            <a:ext cx="8229600" cy="1143000"/>
          </a:xfrm>
        </p:spPr>
        <p:txBody>
          <a:bodyPr>
            <a:normAutofit fontScale="90000"/>
          </a:bodyPr>
          <a:lstStyle/>
          <a:p>
            <a:r>
              <a:rPr lang="en-US" dirty="0"/>
              <a:t>Birdsong is modeled as a Markov chain</a:t>
            </a:r>
          </a:p>
        </p:txBody>
      </p:sp>
      <p:grpSp>
        <p:nvGrpSpPr>
          <p:cNvPr id="124" name="Group 123"/>
          <p:cNvGrpSpPr/>
          <p:nvPr/>
        </p:nvGrpSpPr>
        <p:grpSpPr>
          <a:xfrm>
            <a:off x="4393234" y="3822954"/>
            <a:ext cx="4096796" cy="2416845"/>
            <a:chOff x="4363061" y="4088132"/>
            <a:chExt cx="4096796" cy="2416845"/>
          </a:xfrm>
        </p:grpSpPr>
        <p:grpSp>
          <p:nvGrpSpPr>
            <p:cNvPr id="3" name="Group 2"/>
            <p:cNvGrpSpPr/>
            <p:nvPr/>
          </p:nvGrpSpPr>
          <p:grpSpPr>
            <a:xfrm>
              <a:off x="7207019" y="4088132"/>
              <a:ext cx="372306" cy="335775"/>
              <a:chOff x="3404805" y="3853403"/>
              <a:chExt cx="372306" cy="335775"/>
            </a:xfrm>
          </p:grpSpPr>
          <p:sp>
            <p:nvSpPr>
              <p:cNvPr id="17" name="Oval 16"/>
              <p:cNvSpPr/>
              <p:nvPr/>
            </p:nvSpPr>
            <p:spPr>
              <a:xfrm>
                <a:off x="3404805" y="3853403"/>
                <a:ext cx="328821" cy="335775"/>
              </a:xfrm>
              <a:prstGeom prst="ellipse">
                <a:avLst/>
              </a:prstGeom>
              <a:ln w="381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8" name="Isosceles Triangle 17"/>
              <p:cNvSpPr/>
              <p:nvPr/>
            </p:nvSpPr>
            <p:spPr>
              <a:xfrm rot="11259052" flipH="1">
                <a:off x="3656421" y="4031828"/>
                <a:ext cx="120690" cy="91833"/>
              </a:xfrm>
              <a:prstGeom prst="triangl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Oval 48"/>
            <p:cNvSpPr/>
            <p:nvPr/>
          </p:nvSpPr>
          <p:spPr>
            <a:xfrm>
              <a:off x="4363061" y="4954089"/>
              <a:ext cx="530289" cy="5303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50" name="Oval 49"/>
            <p:cNvSpPr/>
            <p:nvPr/>
          </p:nvSpPr>
          <p:spPr>
            <a:xfrm>
              <a:off x="5287971" y="4306819"/>
              <a:ext cx="530289" cy="5303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51" name="Oval 50"/>
            <p:cNvSpPr/>
            <p:nvPr/>
          </p:nvSpPr>
          <p:spPr>
            <a:xfrm>
              <a:off x="6168504" y="4306819"/>
              <a:ext cx="530289" cy="5303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a:t>
              </a:r>
            </a:p>
          </p:txBody>
        </p:sp>
        <p:cxnSp>
          <p:nvCxnSpPr>
            <p:cNvPr id="52" name="Straight Arrow Connector 51"/>
            <p:cNvCxnSpPr>
              <a:stCxn id="49" idx="7"/>
              <a:endCxn id="50" idx="3"/>
            </p:cNvCxnSpPr>
            <p:nvPr/>
          </p:nvCxnSpPr>
          <p:spPr>
            <a:xfrm flipV="1">
              <a:off x="4815691" y="4759507"/>
              <a:ext cx="549939" cy="2722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57" name="Straight Arrow Connector 56"/>
            <p:cNvCxnSpPr>
              <a:stCxn id="50" idx="6"/>
            </p:cNvCxnSpPr>
            <p:nvPr/>
          </p:nvCxnSpPr>
          <p:spPr>
            <a:xfrm>
              <a:off x="5818260" y="4571998"/>
              <a:ext cx="36717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60" name="Oval 59"/>
            <p:cNvSpPr/>
            <p:nvPr/>
          </p:nvSpPr>
          <p:spPr>
            <a:xfrm>
              <a:off x="5260528" y="5974620"/>
              <a:ext cx="530289" cy="5303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61" name="Oval 60"/>
            <p:cNvSpPr/>
            <p:nvPr/>
          </p:nvSpPr>
          <p:spPr>
            <a:xfrm>
              <a:off x="6141061" y="5974620"/>
              <a:ext cx="530289" cy="5303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cxnSp>
          <p:nvCxnSpPr>
            <p:cNvPr id="62" name="Straight Arrow Connector 61"/>
            <p:cNvCxnSpPr>
              <a:stCxn id="60" idx="6"/>
            </p:cNvCxnSpPr>
            <p:nvPr/>
          </p:nvCxnSpPr>
          <p:spPr>
            <a:xfrm>
              <a:off x="5790817" y="6239799"/>
              <a:ext cx="36717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63" name="Straight Arrow Connector 62"/>
            <p:cNvCxnSpPr>
              <a:stCxn id="49" idx="5"/>
              <a:endCxn id="60" idx="2"/>
            </p:cNvCxnSpPr>
            <p:nvPr/>
          </p:nvCxnSpPr>
          <p:spPr>
            <a:xfrm>
              <a:off x="4815691" y="5406777"/>
              <a:ext cx="444837" cy="8330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1" name="Oval 70"/>
            <p:cNvSpPr/>
            <p:nvPr/>
          </p:nvSpPr>
          <p:spPr>
            <a:xfrm>
              <a:off x="7049036" y="4308173"/>
              <a:ext cx="530289" cy="5303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cxnSp>
          <p:nvCxnSpPr>
            <p:cNvPr id="72" name="Straight Arrow Connector 71"/>
            <p:cNvCxnSpPr>
              <a:stCxn id="51" idx="6"/>
              <a:endCxn id="71" idx="2"/>
            </p:cNvCxnSpPr>
            <p:nvPr/>
          </p:nvCxnSpPr>
          <p:spPr>
            <a:xfrm>
              <a:off x="6698793" y="4571998"/>
              <a:ext cx="350243" cy="135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76" name="Curved Connector 75"/>
            <p:cNvCxnSpPr>
              <a:stCxn id="61" idx="3"/>
              <a:endCxn id="49" idx="4"/>
            </p:cNvCxnSpPr>
            <p:nvPr/>
          </p:nvCxnSpPr>
          <p:spPr>
            <a:xfrm rot="5400000" flipH="1">
              <a:off x="4952032" y="5160620"/>
              <a:ext cx="942862" cy="1590514"/>
            </a:xfrm>
            <a:prstGeom prst="curvedConnector3">
              <a:avLst>
                <a:gd name="adj1" fmla="val -32483"/>
              </a:avLst>
            </a:prstGeom>
            <a:ln w="5715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84" name="Curved Connector 83"/>
            <p:cNvCxnSpPr>
              <a:stCxn id="71" idx="1"/>
              <a:endCxn id="49" idx="1"/>
            </p:cNvCxnSpPr>
            <p:nvPr/>
          </p:nvCxnSpPr>
          <p:spPr>
            <a:xfrm rot="16200000" flipH="1" flipV="1">
              <a:off x="5460750" y="3365812"/>
              <a:ext cx="645916" cy="2685975"/>
            </a:xfrm>
            <a:prstGeom prst="curvedConnector3">
              <a:avLst>
                <a:gd name="adj1" fmla="val -47416"/>
              </a:avLst>
            </a:prstGeom>
            <a:ln w="5715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89" name="Oval 88"/>
            <p:cNvSpPr/>
            <p:nvPr/>
          </p:nvSpPr>
          <p:spPr>
            <a:xfrm>
              <a:off x="6168503" y="5272771"/>
              <a:ext cx="530289" cy="5303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g</a:t>
              </a:r>
            </a:p>
          </p:txBody>
        </p:sp>
        <p:sp>
          <p:nvSpPr>
            <p:cNvPr id="90" name="Oval 89"/>
            <p:cNvSpPr/>
            <p:nvPr/>
          </p:nvSpPr>
          <p:spPr>
            <a:xfrm>
              <a:off x="7049036" y="5272771"/>
              <a:ext cx="530289" cy="5303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h</a:t>
              </a:r>
            </a:p>
          </p:txBody>
        </p:sp>
        <p:cxnSp>
          <p:nvCxnSpPr>
            <p:cNvPr id="91" name="Straight Arrow Connector 90"/>
            <p:cNvCxnSpPr>
              <a:stCxn id="89" idx="6"/>
            </p:cNvCxnSpPr>
            <p:nvPr/>
          </p:nvCxnSpPr>
          <p:spPr>
            <a:xfrm>
              <a:off x="6698792" y="5537950"/>
              <a:ext cx="36717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2" name="Oval 91"/>
            <p:cNvSpPr/>
            <p:nvPr/>
          </p:nvSpPr>
          <p:spPr>
            <a:xfrm>
              <a:off x="7929568" y="5274125"/>
              <a:ext cx="530289" cy="5303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i</a:t>
              </a:r>
            </a:p>
          </p:txBody>
        </p:sp>
        <p:cxnSp>
          <p:nvCxnSpPr>
            <p:cNvPr id="93" name="Straight Arrow Connector 92"/>
            <p:cNvCxnSpPr>
              <a:stCxn id="90" idx="6"/>
              <a:endCxn id="92" idx="2"/>
            </p:cNvCxnSpPr>
            <p:nvPr/>
          </p:nvCxnSpPr>
          <p:spPr>
            <a:xfrm>
              <a:off x="7579325" y="5537950"/>
              <a:ext cx="350243" cy="135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96" name="Straight Arrow Connector 95"/>
            <p:cNvCxnSpPr>
              <a:stCxn id="60" idx="7"/>
              <a:endCxn id="89" idx="3"/>
            </p:cNvCxnSpPr>
            <p:nvPr/>
          </p:nvCxnSpPr>
          <p:spPr>
            <a:xfrm flipV="1">
              <a:off x="5713158" y="5725459"/>
              <a:ext cx="533004" cy="32683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8" name="Curved Connector 107"/>
            <p:cNvCxnSpPr>
              <a:stCxn id="92" idx="1"/>
              <a:endCxn id="50" idx="5"/>
            </p:cNvCxnSpPr>
            <p:nvPr/>
          </p:nvCxnSpPr>
          <p:spPr>
            <a:xfrm rot="16200000" flipV="1">
              <a:off x="6577771" y="3922338"/>
              <a:ext cx="592287" cy="2266626"/>
            </a:xfrm>
            <a:prstGeom prst="curvedConnector3">
              <a:avLst>
                <a:gd name="adj1" fmla="val 50000"/>
              </a:avLst>
            </a:prstGeom>
            <a:ln w="57150" cmpd="sng">
              <a:headEnd type="none"/>
              <a:tailEnd type="triangle"/>
            </a:ln>
            <a:effectLst/>
          </p:spPr>
          <p:style>
            <a:lnRef idx="2">
              <a:schemeClr val="dk1"/>
            </a:lnRef>
            <a:fillRef idx="0">
              <a:schemeClr val="dk1"/>
            </a:fillRef>
            <a:effectRef idx="1">
              <a:schemeClr val="dk1"/>
            </a:effectRef>
            <a:fontRef idx="minor">
              <a:schemeClr val="tx1"/>
            </a:fontRef>
          </p:style>
        </p:cxnSp>
      </p:grpSp>
      <p:pic>
        <p:nvPicPr>
          <p:cNvPr id="116" name="Picture 115"/>
          <p:cNvPicPr>
            <a:picLocks noChangeAspect="1"/>
          </p:cNvPicPr>
          <p:nvPr/>
        </p:nvPicPr>
        <p:blipFill rotWithShape="1">
          <a:blip r:embed="rId5">
            <a:extLst>
              <a:ext uri="{28A0092B-C50C-407E-A947-70E740481C1C}">
                <a14:useLocalDpi xmlns:a14="http://schemas.microsoft.com/office/drawing/2010/main" val="0"/>
              </a:ext>
            </a:extLst>
          </a:blip>
          <a:srcRect b="6564"/>
          <a:stretch/>
        </p:blipFill>
        <p:spPr>
          <a:xfrm>
            <a:off x="842887" y="3601068"/>
            <a:ext cx="2271833" cy="3036799"/>
          </a:xfrm>
          <a:prstGeom prst="rect">
            <a:avLst/>
          </a:prstGeom>
        </p:spPr>
      </p:pic>
      <p:sp>
        <p:nvSpPr>
          <p:cNvPr id="117" name="Rectangle 116"/>
          <p:cNvSpPr/>
          <p:nvPr/>
        </p:nvSpPr>
        <p:spPr>
          <a:xfrm>
            <a:off x="827708" y="3125415"/>
            <a:ext cx="2184399" cy="461665"/>
          </a:xfrm>
          <a:prstGeom prst="rect">
            <a:avLst/>
          </a:prstGeom>
        </p:spPr>
        <p:txBody>
          <a:bodyPr wrap="square">
            <a:spAutoFit/>
          </a:bodyPr>
          <a:lstStyle/>
          <a:p>
            <a:pPr algn="ctr"/>
            <a:r>
              <a:rPr lang="en-US" sz="2400" dirty="0"/>
              <a:t>Bengalese </a:t>
            </a:r>
            <a:r>
              <a:rPr lang="en-US" sz="2400" dirty="0" smtClean="0"/>
              <a:t>finch</a:t>
            </a:r>
            <a:endParaRPr lang="en-US" sz="2400" dirty="0"/>
          </a:p>
        </p:txBody>
      </p:sp>
      <p:pic>
        <p:nvPicPr>
          <p:cNvPr id="120" name="Picture 119" descr="spectrogram.png"/>
          <p:cNvPicPr>
            <a:picLocks noChangeAspect="1"/>
          </p:cNvPicPr>
          <p:nvPr/>
        </p:nvPicPr>
        <p:blipFill rotWithShape="1">
          <a:blip r:embed="rId6">
            <a:extLst>
              <a:ext uri="{28A0092B-C50C-407E-A947-70E740481C1C}">
                <a14:useLocalDpi xmlns:a14="http://schemas.microsoft.com/office/drawing/2010/main" val="0"/>
              </a:ext>
            </a:extLst>
          </a:blip>
          <a:srcRect l="4385" t="5589" r="7356" b="14449"/>
          <a:stretch/>
        </p:blipFill>
        <p:spPr>
          <a:xfrm>
            <a:off x="546440" y="1231372"/>
            <a:ext cx="8070390" cy="1681162"/>
          </a:xfrm>
          <a:prstGeom prst="rect">
            <a:avLst/>
          </a:prstGeom>
        </p:spPr>
      </p:pic>
      <p:grpSp>
        <p:nvGrpSpPr>
          <p:cNvPr id="125" name="Group 124"/>
          <p:cNvGrpSpPr/>
          <p:nvPr/>
        </p:nvGrpSpPr>
        <p:grpSpPr>
          <a:xfrm>
            <a:off x="3219918" y="2851698"/>
            <a:ext cx="4276004" cy="464450"/>
            <a:chOff x="3219918" y="2851698"/>
            <a:chExt cx="4276004" cy="464450"/>
          </a:xfrm>
        </p:grpSpPr>
        <p:sp>
          <p:nvSpPr>
            <p:cNvPr id="121" name="TextBox 120"/>
            <p:cNvSpPr txBox="1"/>
            <p:nvPr/>
          </p:nvSpPr>
          <p:spPr>
            <a:xfrm>
              <a:off x="3219918" y="2854483"/>
              <a:ext cx="337953" cy="461665"/>
            </a:xfrm>
            <a:prstGeom prst="rect">
              <a:avLst/>
            </a:prstGeom>
            <a:noFill/>
          </p:spPr>
          <p:txBody>
            <a:bodyPr wrap="none" rtlCol="0">
              <a:spAutoFit/>
            </a:bodyPr>
            <a:lstStyle/>
            <a:p>
              <a:r>
                <a:rPr lang="en-US" sz="2400" dirty="0" smtClean="0"/>
                <a:t>*</a:t>
              </a:r>
              <a:endParaRPr lang="en-US" sz="2400" dirty="0"/>
            </a:p>
          </p:txBody>
        </p:sp>
        <p:sp>
          <p:nvSpPr>
            <p:cNvPr id="122" name="TextBox 121"/>
            <p:cNvSpPr txBox="1"/>
            <p:nvPr/>
          </p:nvSpPr>
          <p:spPr>
            <a:xfrm>
              <a:off x="5179720" y="2854483"/>
              <a:ext cx="337953" cy="461665"/>
            </a:xfrm>
            <a:prstGeom prst="rect">
              <a:avLst/>
            </a:prstGeom>
            <a:noFill/>
          </p:spPr>
          <p:txBody>
            <a:bodyPr wrap="none" rtlCol="0">
              <a:spAutoFit/>
            </a:bodyPr>
            <a:lstStyle/>
            <a:p>
              <a:r>
                <a:rPr lang="en-US" sz="2400" dirty="0" smtClean="0"/>
                <a:t>*</a:t>
              </a:r>
              <a:endParaRPr lang="en-US" sz="2400" dirty="0"/>
            </a:p>
          </p:txBody>
        </p:sp>
        <p:sp>
          <p:nvSpPr>
            <p:cNvPr id="123" name="TextBox 122"/>
            <p:cNvSpPr txBox="1"/>
            <p:nvPr/>
          </p:nvSpPr>
          <p:spPr>
            <a:xfrm>
              <a:off x="7157969" y="2851698"/>
              <a:ext cx="337953" cy="461665"/>
            </a:xfrm>
            <a:prstGeom prst="rect">
              <a:avLst/>
            </a:prstGeom>
            <a:noFill/>
          </p:spPr>
          <p:txBody>
            <a:bodyPr wrap="none" rtlCol="0">
              <a:spAutoFit/>
            </a:bodyPr>
            <a:lstStyle/>
            <a:p>
              <a:r>
                <a:rPr lang="en-US" sz="2400" dirty="0" smtClean="0"/>
                <a:t>*</a:t>
              </a:r>
              <a:endParaRPr lang="en-US" sz="2400" dirty="0"/>
            </a:p>
          </p:txBody>
        </p:sp>
      </p:grpSp>
      <p:pic>
        <p:nvPicPr>
          <p:cNvPr id="126" name="OR20_42031.34470206_1_27_9_34_30-snip.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490030" y="3022600"/>
            <a:ext cx="603170" cy="603170"/>
          </a:xfrm>
          <a:prstGeom prst="rect">
            <a:avLst/>
          </a:prstGeom>
        </p:spPr>
      </p:pic>
    </p:spTree>
    <p:extLst>
      <p:ext uri="{BB962C8B-B14F-4D97-AF65-F5344CB8AC3E}">
        <p14:creationId xmlns:p14="http://schemas.microsoft.com/office/powerpoint/2010/main" val="2236588642"/>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12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955" fill="hold"/>
                                        <p:tgtEl>
                                          <p:spTgt spid="126"/>
                                        </p:tgtEl>
                                      </p:cBhvr>
                                    </p:cmd>
                                  </p:childTnLst>
                                </p:cTn>
                              </p:par>
                            </p:childTnLst>
                          </p:cTn>
                        </p:par>
                      </p:childTnLst>
                    </p:cTn>
                  </p:par>
                </p:childTnLst>
              </p:cTn>
              <p:nextCondLst>
                <p:cond evt="onClick" delay="0">
                  <p:tgtEl>
                    <p:spTgt spid="126"/>
                  </p:tgtEl>
                </p:cond>
              </p:nextCondLst>
            </p:seq>
            <p:audio>
              <p:cMediaNode vol="80000">
                <p:cTn id="7" fill="hold" display="0">
                  <p:stCondLst>
                    <p:cond delay="indefinite"/>
                  </p:stCondLst>
                  <p:endCondLst>
                    <p:cond evt="onStopAudio" delay="0">
                      <p:tgtEl>
                        <p:sldTgt/>
                      </p:tgtEl>
                    </p:cond>
                  </p:endCondLst>
                </p:cTn>
                <p:tgtEl>
                  <p:spTgt spid="126"/>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320</TotalTime>
  <Words>306</Words>
  <Application>Microsoft Macintosh PowerPoint</Application>
  <PresentationFormat>On-screen Show (4:3)</PresentationFormat>
  <Paragraphs>33</Paragraphs>
  <Slides>3</Slides>
  <Notes>1</Notes>
  <HiddenSlides>0</HiddenSlides>
  <MMClips>1</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Introduction</vt:lpstr>
      <vt:lpstr>Kyler</vt:lpstr>
      <vt:lpstr>Birdsong is modeled as a Markov chain</vt:lpstr>
    </vt:vector>
  </TitlesOfParts>
  <Company>University of Chicago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Brookshire</dc:creator>
  <cp:lastModifiedBy>Geoff Brookshire</cp:lastModifiedBy>
  <cp:revision>45</cp:revision>
  <dcterms:created xsi:type="dcterms:W3CDTF">2015-05-03T18:46:25Z</dcterms:created>
  <dcterms:modified xsi:type="dcterms:W3CDTF">2015-05-04T21:52:32Z</dcterms:modified>
</cp:coreProperties>
</file>