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970A-1358-4649-84B2-04F8929A8B6B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610C-5584-1346-A6B5-07E48CF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Crystallized</a:t>
            </a:r>
            <a:r>
              <a:rPr lang="en-US" baseline="0" dirty="0" smtClean="0"/>
              <a:t> adult song is often modeled as a Markov process.</a:t>
            </a:r>
            <a:endParaRPr lang="en-US" dirty="0" smtClean="0"/>
          </a:p>
          <a:p>
            <a:r>
              <a:rPr lang="en-US" dirty="0" smtClean="0"/>
              <a:t>A Markov process is a system that includes</a:t>
            </a:r>
            <a:r>
              <a:rPr lang="en-US" baseline="0" dirty="0" smtClean="0"/>
              <a:t> a finite number of states, and transitions between those states.</a:t>
            </a:r>
          </a:p>
          <a:p>
            <a:r>
              <a:rPr lang="en-US" baseline="0" dirty="0" smtClean="0"/>
              <a:t>No memory – all they know is the current state. If this process is at state C, the history of the system doesn’t affect what it does next.</a:t>
            </a:r>
          </a:p>
          <a:p>
            <a:r>
              <a:rPr lang="en-US" baseline="0" dirty="0" smtClean="0"/>
              <a:t>This is quite different from human language, where words at the end of a sentence refer back to things in the beginning of the sentence.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researchers</a:t>
            </a:r>
            <a:r>
              <a:rPr lang="en-US" baseline="0" dirty="0" smtClean="0"/>
              <a:t> </a:t>
            </a:r>
            <a:r>
              <a:rPr lang="en-US" dirty="0" smtClean="0"/>
              <a:t>assert that all non-human vocalizations are fully described</a:t>
            </a:r>
            <a:r>
              <a:rPr lang="en-US" baseline="0" dirty="0" smtClean="0"/>
              <a:t> by </a:t>
            </a:r>
            <a:r>
              <a:rPr lang="en-US" dirty="0" err="1" smtClean="0"/>
              <a:t>memoryless</a:t>
            </a:r>
            <a:r>
              <a:rPr lang="en-US" baseline="0" dirty="0" smtClean="0"/>
              <a:t> Markov processes. </a:t>
            </a:r>
            <a:r>
              <a:rPr lang="en-US" dirty="0" smtClean="0"/>
              <a:t>But actually</a:t>
            </a:r>
            <a:r>
              <a:rPr lang="en-US" baseline="0" dirty="0" smtClean="0"/>
              <a:t> </a:t>
            </a:r>
            <a:r>
              <a:rPr lang="en-US" dirty="0" smtClean="0"/>
              <a:t>no</a:t>
            </a:r>
            <a:r>
              <a:rPr lang="en-US" baseline="0" dirty="0" smtClean="0"/>
              <a:t> one has tested whether non-human animals can learn to produce non-</a:t>
            </a:r>
            <a:r>
              <a:rPr lang="en-US" baseline="0" dirty="0" err="1" smtClean="0"/>
              <a:t>Markovian</a:t>
            </a:r>
            <a:r>
              <a:rPr lang="en-US" baseline="0" dirty="0" smtClean="0"/>
              <a:t> syntax if they’re exposed to it when young.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prior research shows that</a:t>
            </a:r>
            <a:r>
              <a:rPr lang="en-US" baseline="0" dirty="0" smtClean="0"/>
              <a:t> they can perceive non-adjacent structures.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DA5AC-790F-B74E-BC48-6C96F4E72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 variable</a:t>
            </a:r>
            <a:r>
              <a:rPr lang="en-US" baseline="0" dirty="0" smtClean="0"/>
              <a:t> songs.</a:t>
            </a:r>
          </a:p>
          <a:p>
            <a:r>
              <a:rPr lang="en-US" baseline="0" dirty="0" smtClean="0"/>
              <a:t>Learned the center-embedded grammar in perception.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Hosino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Okanoya</a:t>
            </a:r>
            <a:r>
              <a:rPr lang="en-US" baseline="0" dirty="0" smtClean="0"/>
              <a:t> (2000, </a:t>
            </a:r>
            <a:r>
              <a:rPr lang="en-US" baseline="0" dirty="0" err="1" smtClean="0"/>
              <a:t>NeuroReport</a:t>
            </a:r>
            <a:r>
              <a:rPr lang="en-US" baseline="0" dirty="0" smtClean="0"/>
              <a:t>) – Spectrogram</a:t>
            </a:r>
            <a:endParaRPr lang="en-US" dirty="0" smtClean="0"/>
          </a:p>
          <a:p>
            <a:r>
              <a:rPr lang="en-US" dirty="0" smtClean="0"/>
              <a:t>Hampton, Sakata,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Brainard</a:t>
            </a:r>
            <a:r>
              <a:rPr lang="en-US" baseline="0" dirty="0" smtClean="0"/>
              <a:t> (2009, J </a:t>
            </a:r>
            <a:r>
              <a:rPr lang="en-US" baseline="0" dirty="0" err="1" smtClean="0"/>
              <a:t>Neurophysiol</a:t>
            </a:r>
            <a:r>
              <a:rPr lang="en-US" baseline="0" dirty="0" smtClean="0"/>
              <a:t>) – Markov Chain picture</a:t>
            </a:r>
          </a:p>
          <a:p>
            <a:r>
              <a:rPr lang="en-US" baseline="0" dirty="0" smtClean="0"/>
              <a:t>Transition probabilities are stable over time (Warren et al, 2012)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105FC-2132-0643-823C-C271C67A3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DDC-B66D-A24B-87EA-780EA57DAD3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Birdsong syntax is modeled as a Markov process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32411" y="2473529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081938" y="1943172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4081938" y="300388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4" idx="7"/>
            <a:endCxn id="5" idx="2"/>
          </p:cNvCxnSpPr>
          <p:nvPr/>
        </p:nvCxnSpPr>
        <p:spPr>
          <a:xfrm flipV="1">
            <a:off x="3585041" y="2208351"/>
            <a:ext cx="496897" cy="34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2"/>
          </p:cNvCxnSpPr>
          <p:nvPr/>
        </p:nvCxnSpPr>
        <p:spPr>
          <a:xfrm>
            <a:off x="3585041" y="2926217"/>
            <a:ext cx="496897" cy="3428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805" y="4044350"/>
            <a:ext cx="81849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 memory, </a:t>
            </a:r>
            <a:r>
              <a:rPr lang="en-US" sz="3200" dirty="0" smtClean="0">
                <a:sym typeface="Wingdings"/>
              </a:rPr>
              <a:t>no </a:t>
            </a:r>
            <a:r>
              <a:rPr lang="en-US" sz="3200" dirty="0" smtClean="0"/>
              <a:t>non-adjacent dependencies.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2158972" y="1943172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2158972" y="300388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2" idx="6"/>
            <a:endCxn id="4" idx="1"/>
          </p:cNvCxnSpPr>
          <p:nvPr/>
        </p:nvCxnSpPr>
        <p:spPr>
          <a:xfrm>
            <a:off x="2689261" y="2208351"/>
            <a:ext cx="520809" cy="3428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4" idx="3"/>
          </p:cNvCxnSpPr>
          <p:nvPr/>
        </p:nvCxnSpPr>
        <p:spPr>
          <a:xfrm flipV="1">
            <a:off x="2689261" y="2926217"/>
            <a:ext cx="520809" cy="3428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400689" y="2473529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endCxn id="22" idx="2"/>
          </p:cNvCxnSpPr>
          <p:nvPr/>
        </p:nvCxnSpPr>
        <p:spPr>
          <a:xfrm flipV="1">
            <a:off x="1813270" y="2208351"/>
            <a:ext cx="345702" cy="32382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23" idx="2"/>
          </p:cNvCxnSpPr>
          <p:nvPr/>
        </p:nvCxnSpPr>
        <p:spPr>
          <a:xfrm>
            <a:off x="1853319" y="2926217"/>
            <a:ext cx="305653" cy="34284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6"/>
          </p:cNvCxnSpPr>
          <p:nvPr/>
        </p:nvCxnSpPr>
        <p:spPr>
          <a:xfrm>
            <a:off x="4612227" y="2208351"/>
            <a:ext cx="791183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</p:cNvCxnSpPr>
          <p:nvPr/>
        </p:nvCxnSpPr>
        <p:spPr>
          <a:xfrm>
            <a:off x="4612227" y="3269065"/>
            <a:ext cx="80660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330269" y="5013484"/>
            <a:ext cx="7142700" cy="1369983"/>
            <a:chOff x="1798127" y="5307280"/>
            <a:chExt cx="5940247" cy="1369983"/>
          </a:xfrm>
        </p:grpSpPr>
        <p:sp>
          <p:nvSpPr>
            <p:cNvPr id="3" name="TextBox 2"/>
            <p:cNvSpPr txBox="1"/>
            <p:nvPr/>
          </p:nvSpPr>
          <p:spPr>
            <a:xfrm>
              <a:off x="1798127" y="6092487"/>
              <a:ext cx="594024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The book </a:t>
              </a:r>
              <a:r>
                <a:rPr 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 the cat pushed </a:t>
              </a:r>
              <a:r>
                <a:rPr lang="en-US" sz="3200" dirty="0" smtClean="0"/>
                <a:t>fell over.</a:t>
              </a:r>
              <a:endParaRPr lang="en-US" sz="3200" dirty="0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672394" y="4795145"/>
              <a:ext cx="227472" cy="2547304"/>
            </a:xfrm>
            <a:prstGeom prst="leftBrac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" name="Left Brace 20"/>
            <p:cNvSpPr/>
            <p:nvPr/>
          </p:nvSpPr>
          <p:spPr>
            <a:xfrm rot="5400000">
              <a:off x="2460247" y="5491334"/>
              <a:ext cx="265432" cy="1192883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5400000">
              <a:off x="6811872" y="5617483"/>
              <a:ext cx="227475" cy="902629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4431174" y="3469068"/>
              <a:ext cx="647779" cy="4324204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84807" y="1943172"/>
            <a:ext cx="8633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iacd</a:t>
            </a:r>
            <a:endParaRPr lang="en-US" sz="2800" dirty="0" smtClean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ace</a:t>
            </a:r>
            <a:endParaRPr lang="en-US" sz="2800" dirty="0" smtClean="0"/>
          </a:p>
          <a:p>
            <a:r>
              <a:rPr lang="en-US" sz="2800" dirty="0" err="1"/>
              <a:t>i</a:t>
            </a:r>
            <a:r>
              <a:rPr lang="en-US" sz="2800" dirty="0" err="1" smtClean="0"/>
              <a:t>bcd</a:t>
            </a:r>
            <a:endParaRPr lang="en-US" sz="2800" dirty="0" smtClean="0"/>
          </a:p>
          <a:p>
            <a:r>
              <a:rPr lang="en-US" sz="2800" dirty="0" err="1" smtClean="0"/>
              <a:t>ibce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43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2203439"/>
            <a:ext cx="2855534" cy="4085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09" y="2121254"/>
            <a:ext cx="5497992" cy="196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43" y="4285799"/>
            <a:ext cx="5433357" cy="23169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5468" y="1143787"/>
            <a:ext cx="3595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/>
              <a:t>Lonchura</a:t>
            </a:r>
            <a:r>
              <a:rPr lang="en-US" sz="2400" i="1" dirty="0"/>
              <a:t> </a:t>
            </a:r>
            <a:r>
              <a:rPr lang="en-US" sz="2400" i="1" dirty="0" err="1" smtClean="0"/>
              <a:t>striata</a:t>
            </a:r>
            <a:r>
              <a:rPr lang="en-US" sz="2400" i="1" dirty="0" smtClean="0"/>
              <a:t> </a:t>
            </a:r>
            <a:r>
              <a:rPr lang="en-US" sz="2400" i="1" dirty="0" err="1"/>
              <a:t>domestica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1641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Bengalese finch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3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433733" y="3886645"/>
            <a:ext cx="328821" cy="335775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show a Markov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8942" y="2003778"/>
            <a:ext cx="12143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04178" y="2003778"/>
            <a:ext cx="30315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Transition matrix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2232265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258826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7" idx="6"/>
            <a:endCxn id="6" idx="2"/>
          </p:cNvCxnSpPr>
          <p:nvPr/>
        </p:nvCxnSpPr>
        <p:spPr>
          <a:xfrm>
            <a:off x="1789115" y="4336735"/>
            <a:ext cx="4431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2091154" y="4276763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1259052" flipH="1">
            <a:off x="2685349" y="4065070"/>
            <a:ext cx="120690" cy="91833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03337" y="4071556"/>
            <a:ext cx="530289" cy="5303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62554" y="4336735"/>
            <a:ext cx="44315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5400000">
            <a:off x="3064593" y="4276763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26055"/>
              </p:ext>
            </p:extLst>
          </p:nvPr>
        </p:nvGraphicFramePr>
        <p:xfrm>
          <a:off x="5204178" y="3033925"/>
          <a:ext cx="2921004" cy="20726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0251"/>
                <a:gridCol w="730251"/>
                <a:gridCol w="730251"/>
                <a:gridCol w="730251"/>
              </a:tblGrid>
              <a:tr h="49346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Curved Connector 39"/>
          <p:cNvCxnSpPr>
            <a:stCxn id="35" idx="4"/>
            <a:endCxn id="7" idx="5"/>
          </p:cNvCxnSpPr>
          <p:nvPr/>
        </p:nvCxnSpPr>
        <p:spPr>
          <a:xfrm rot="5400000" flipH="1">
            <a:off x="2551134" y="3684566"/>
            <a:ext cx="77669" cy="1757026"/>
          </a:xfrm>
          <a:prstGeom prst="curvedConnector3">
            <a:avLst>
              <a:gd name="adj1" fmla="val -294326"/>
            </a:avLst>
          </a:prstGeom>
          <a:ln w="381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 rot="5400000">
            <a:off x="1690288" y="4541942"/>
            <a:ext cx="162278" cy="11994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268</Words>
  <Application>Microsoft Macintosh PowerPoint</Application>
  <PresentationFormat>On-screen Show (4:3)</PresentationFormat>
  <Paragraphs>52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Birdsong syntax is modeled as a Markov process</vt:lpstr>
      <vt:lpstr>PowerPoint Presentation</vt:lpstr>
      <vt:lpstr>Two ways to show a Markov Process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Brookshire</dc:creator>
  <cp:lastModifiedBy>Geoff Brookshire</cp:lastModifiedBy>
  <cp:revision>6</cp:revision>
  <dcterms:created xsi:type="dcterms:W3CDTF">2015-05-03T18:46:25Z</dcterms:created>
  <dcterms:modified xsi:type="dcterms:W3CDTF">2015-05-03T19:44:05Z</dcterms:modified>
</cp:coreProperties>
</file>