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2" r:id="rId3"/>
    <p:sldId id="280" r:id="rId4"/>
    <p:sldId id="281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8DF3-92D3-9518-E533-3DE5DF82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DD9AB-AF65-8B9C-4947-B27AB929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DABD-F74F-CF75-C8BB-424C8ED5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9F7-020B-4337-BCDC-79AEDBABC18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9F1B-A337-7976-3951-04AF10E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98AE-6A72-82B1-9F05-43251B48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344-5BFD-474E-8CAD-73720DB8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3106-5039-5FE5-EF00-338389D8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AC0F4-4932-4E00-F37A-4FD59A632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AD19-E94E-BDB7-EA69-BAEBE59A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9F7-020B-4337-BCDC-79AEDBABC18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F54D-8BAC-02F4-4CE5-BB3EBE5F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0A0E-6E74-197C-7385-FDC8FBD3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344-5BFD-474E-8CAD-73720DB8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D927E-638E-4CE5-6A45-DF2AEAC4A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04328-6CE6-CD12-E3FB-65A034A1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58D1-0E20-4523-86D0-E535764F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9F7-020B-4337-BCDC-79AEDBABC18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659E-79A2-2677-840A-7580F62A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598D3-6DA5-052B-31A1-019DC435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344-5BFD-474E-8CAD-73720DB8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CC6D-9546-A145-94EE-6A160F2A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CDC1-15DD-B911-7C0F-B34B1207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2D1B-B66A-F8BD-1A4C-3620A22F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9F7-020B-4337-BCDC-79AEDBABC18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1807-048F-9534-17F0-9CC88D7C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03E06-D8AE-706A-23E5-930E3920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344-5BFD-474E-8CAD-73720DB8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2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57DC-EACC-E73F-7B05-AED41D34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173B1-269C-B56A-0FE3-FB175C59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4F04-5CD7-1381-5104-1800FB80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9F7-020B-4337-BCDC-79AEDBABC18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597B-6E1A-A49E-9B7B-32CC04F4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5165-A14C-B801-2849-030BEBED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344-5BFD-474E-8CAD-73720DB8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608E-C6C3-26B7-B851-2782958D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F0304-6643-D49A-EE97-CABC1C72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C37AB-EE7E-FCA4-2DB9-E5E0DECAF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A8490-CEA1-8D23-A151-6D100C0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9F7-020B-4337-BCDC-79AEDBABC18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C5F7B-2E6D-3943-F442-5F8CA52B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1E548-5084-B025-DA4E-5258FD02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344-5BFD-474E-8CAD-73720DB8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4024-637E-91E3-78FB-9AFA9E5A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FD2D2-7B7F-B8F0-8F5D-8B5474A4A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76E69-045F-F145-F5E7-A4D8843C4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FB3D5-7537-839D-1054-D23D1C48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076A2-393D-CF85-174A-C91532C81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9DEE4-C865-9A91-F9EA-1BE0CA8D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9F7-020B-4337-BCDC-79AEDBABC18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CD867-A2C7-F001-3912-BFC1CDA2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C7F02-65F4-B5D7-06CB-4CBABB35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344-5BFD-474E-8CAD-73720DB8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7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6169-3540-BB54-D803-2071177B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A7962-68EB-6509-9666-5EA3F814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9F7-020B-4337-BCDC-79AEDBABC18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53A05-4D0E-5559-1A0C-A26E0B03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9B76D-63CD-0740-90EB-748A229B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344-5BFD-474E-8CAD-73720DB8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396E5-54FD-C8DF-B58B-702C9E9F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9F7-020B-4337-BCDC-79AEDBABC18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40F5F-2D8F-DD66-FBCF-9AD56598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A8A2B-81BA-B968-F08B-BF2A8061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344-5BFD-474E-8CAD-73720DB8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B0BB-0B48-BEB3-E6B5-AFFEE453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E408-356D-0994-2781-5A1BAB1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94F67-0D98-1E41-FB82-887869B3F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65C6F-F595-C95C-B815-DA46388C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9F7-020B-4337-BCDC-79AEDBABC18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C0B22-B1CA-DB81-E1E2-386D3C76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54C0-66FF-C942-1CFE-22D84525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344-5BFD-474E-8CAD-73720DB8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DAD3-80B4-2F24-A93B-BE6E95F9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4724B-5157-E6F9-D90D-77DB9E986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46B8-FFB3-5BE4-8991-F6F0EB12B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1DEE-1212-5F9A-9D83-325780DF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9F7-020B-4337-BCDC-79AEDBABC18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6A4CA-1211-E925-AB2E-CDAB0806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E3A1-1FA7-401C-C225-6615D0DE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3344-5BFD-474E-8CAD-73720DB8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EF138-1DFC-3E47-6F02-4BAABE88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CFDF-A1FB-4A09-B9A4-E23A4C88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0749A-B30F-AC63-1016-F0031F72F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B9F7-020B-4337-BCDC-79AEDBABC18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ED57E-593B-AAC3-ACCB-AE76AF64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9C75-2FE7-B18C-64E6-EECA68A68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3344-5BFD-474E-8CAD-73720DB8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CB73-A67C-7B22-7326-438848AA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70" y="133075"/>
            <a:ext cx="10515600" cy="1325563"/>
          </a:xfrm>
        </p:spPr>
        <p:txBody>
          <a:bodyPr/>
          <a:lstStyle/>
          <a:p>
            <a:r>
              <a:rPr lang="en-US" dirty="0"/>
              <a:t>Bayesian Inference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DB934-01B1-ADC1-FF60-676C1F72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73" y="2293372"/>
            <a:ext cx="2202695" cy="81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B74DF-B5C5-30EE-64C8-6CF05E75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72" y="3215264"/>
            <a:ext cx="2202695" cy="815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5BCD-4645-DDC1-5D4E-DF34D2E4434C}"/>
              </a:ext>
            </a:extLst>
          </p:cNvPr>
          <p:cNvSpPr txBox="1"/>
          <p:nvPr/>
        </p:nvSpPr>
        <p:spPr>
          <a:xfrm>
            <a:off x="1939220" y="1556144"/>
            <a:ext cx="259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42FF4-294B-B88D-E6FC-D408B40610B7}"/>
              </a:ext>
            </a:extLst>
          </p:cNvPr>
          <p:cNvSpPr txBox="1"/>
          <p:nvPr/>
        </p:nvSpPr>
        <p:spPr>
          <a:xfrm>
            <a:off x="5900970" y="2256450"/>
            <a:ext cx="1718211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Model Equation</a:t>
            </a:r>
          </a:p>
          <a:p>
            <a:r>
              <a:rPr lang="en-US" sz="2400" dirty="0"/>
              <a:t>(Data Generating Process)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9A69105-BC3D-39F2-7BAE-496394DB4A57}"/>
              </a:ext>
            </a:extLst>
          </p:cNvPr>
          <p:cNvSpPr/>
          <p:nvPr/>
        </p:nvSpPr>
        <p:spPr>
          <a:xfrm>
            <a:off x="4536141" y="2837329"/>
            <a:ext cx="959224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6002ED-CCD3-67AD-13D2-2A59EC2D4ECA}"/>
              </a:ext>
            </a:extLst>
          </p:cNvPr>
          <p:cNvSpPr/>
          <p:nvPr/>
        </p:nvSpPr>
        <p:spPr>
          <a:xfrm>
            <a:off x="7983074" y="2837327"/>
            <a:ext cx="959224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CDE08-467F-D5EE-928D-5ED515B2F07C}"/>
              </a:ext>
            </a:extLst>
          </p:cNvPr>
          <p:cNvSpPr txBox="1"/>
          <p:nvPr/>
        </p:nvSpPr>
        <p:spPr>
          <a:xfrm>
            <a:off x="8942298" y="1516926"/>
            <a:ext cx="238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Observed Data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8A01E4E-2CB2-A574-FA64-0DF58B53A422}"/>
              </a:ext>
            </a:extLst>
          </p:cNvPr>
          <p:cNvSpPr/>
          <p:nvPr/>
        </p:nvSpPr>
        <p:spPr>
          <a:xfrm rot="10800000">
            <a:off x="7897909" y="4168587"/>
            <a:ext cx="2089484" cy="1464847"/>
          </a:xfrm>
          <a:prstGeom prst="bentArrow">
            <a:avLst>
              <a:gd name="adj1" fmla="val 9445"/>
              <a:gd name="adj2" fmla="val 10797"/>
              <a:gd name="adj3" fmla="val 1147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04AC6-DD10-8C04-F69D-823270829083}"/>
              </a:ext>
            </a:extLst>
          </p:cNvPr>
          <p:cNvSpPr txBox="1"/>
          <p:nvPr/>
        </p:nvSpPr>
        <p:spPr>
          <a:xfrm>
            <a:off x="5900970" y="5041064"/>
            <a:ext cx="1718211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Bayesian Inference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B8389EF-A1CF-7541-8F0F-7EDDA4A735EC}"/>
              </a:ext>
            </a:extLst>
          </p:cNvPr>
          <p:cNvSpPr/>
          <p:nvPr/>
        </p:nvSpPr>
        <p:spPr>
          <a:xfrm rot="10800000">
            <a:off x="4645912" y="5409574"/>
            <a:ext cx="959224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90AA-77D8-FA46-CAF7-983316953E04}"/>
              </a:ext>
            </a:extLst>
          </p:cNvPr>
          <p:cNvSpPr txBox="1"/>
          <p:nvPr/>
        </p:nvSpPr>
        <p:spPr>
          <a:xfrm>
            <a:off x="287068" y="2739468"/>
            <a:ext cx="1782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Prior</a:t>
            </a:r>
          </a:p>
          <a:p>
            <a:r>
              <a:rPr lang="en-US" sz="2400" dirty="0"/>
              <a:t>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FDBF4-CC02-4D19-1DE9-0E5820D10020}"/>
              </a:ext>
            </a:extLst>
          </p:cNvPr>
          <p:cNvSpPr txBox="1"/>
          <p:nvPr/>
        </p:nvSpPr>
        <p:spPr>
          <a:xfrm>
            <a:off x="287068" y="5285429"/>
            <a:ext cx="1782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Posterior</a:t>
            </a:r>
          </a:p>
          <a:p>
            <a:r>
              <a:rPr lang="en-US" sz="2400" dirty="0"/>
              <a:t>Distributions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556227-8BE7-FBCD-C8E2-9CB4C9273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317" y="2336057"/>
            <a:ext cx="1442001" cy="15852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CDDB1C-0D38-AB3A-A0A0-2AB20723F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375" y="4518723"/>
            <a:ext cx="619285" cy="8309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45FEF1-7E33-4427-96D8-5F120F66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374" y="5633434"/>
            <a:ext cx="619285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CB73-A67C-7B22-7326-438848AA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05" y="-232630"/>
            <a:ext cx="10515600" cy="1325563"/>
          </a:xfrm>
        </p:spPr>
        <p:txBody>
          <a:bodyPr/>
          <a:lstStyle/>
          <a:p>
            <a:r>
              <a:rPr lang="en-US" dirty="0"/>
              <a:t>Bayesian Inference Documentation Roadmap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DB934-01B1-ADC1-FF60-676C1F72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73" y="2293372"/>
            <a:ext cx="2202695" cy="81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B74DF-B5C5-30EE-64C8-6CF05E75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72" y="3215264"/>
            <a:ext cx="2202695" cy="815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5BCD-4645-DDC1-5D4E-DF34D2E4434C}"/>
              </a:ext>
            </a:extLst>
          </p:cNvPr>
          <p:cNvSpPr txBox="1"/>
          <p:nvPr/>
        </p:nvSpPr>
        <p:spPr>
          <a:xfrm>
            <a:off x="1939220" y="1556144"/>
            <a:ext cx="259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42FF4-294B-B88D-E6FC-D408B40610B7}"/>
              </a:ext>
            </a:extLst>
          </p:cNvPr>
          <p:cNvSpPr txBox="1"/>
          <p:nvPr/>
        </p:nvSpPr>
        <p:spPr>
          <a:xfrm>
            <a:off x="5900970" y="2256450"/>
            <a:ext cx="1718211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Model Equation</a:t>
            </a:r>
          </a:p>
          <a:p>
            <a:r>
              <a:rPr lang="en-US" sz="2400" dirty="0"/>
              <a:t>(Data Generating Process)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9A69105-BC3D-39F2-7BAE-496394DB4A57}"/>
              </a:ext>
            </a:extLst>
          </p:cNvPr>
          <p:cNvSpPr/>
          <p:nvPr/>
        </p:nvSpPr>
        <p:spPr>
          <a:xfrm>
            <a:off x="4536141" y="2837329"/>
            <a:ext cx="959224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6002ED-CCD3-67AD-13D2-2A59EC2D4ECA}"/>
              </a:ext>
            </a:extLst>
          </p:cNvPr>
          <p:cNvSpPr/>
          <p:nvPr/>
        </p:nvSpPr>
        <p:spPr>
          <a:xfrm>
            <a:off x="7983074" y="2837327"/>
            <a:ext cx="959224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CDE08-467F-D5EE-928D-5ED515B2F07C}"/>
              </a:ext>
            </a:extLst>
          </p:cNvPr>
          <p:cNvSpPr txBox="1"/>
          <p:nvPr/>
        </p:nvSpPr>
        <p:spPr>
          <a:xfrm>
            <a:off x="8942298" y="1516926"/>
            <a:ext cx="238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Observed Data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8A01E4E-2CB2-A574-FA64-0DF58B53A422}"/>
              </a:ext>
            </a:extLst>
          </p:cNvPr>
          <p:cNvSpPr/>
          <p:nvPr/>
        </p:nvSpPr>
        <p:spPr>
          <a:xfrm rot="10800000">
            <a:off x="7897909" y="4168587"/>
            <a:ext cx="2089484" cy="1464847"/>
          </a:xfrm>
          <a:prstGeom prst="bentArrow">
            <a:avLst>
              <a:gd name="adj1" fmla="val 9445"/>
              <a:gd name="adj2" fmla="val 10797"/>
              <a:gd name="adj3" fmla="val 1147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04AC6-DD10-8C04-F69D-823270829083}"/>
              </a:ext>
            </a:extLst>
          </p:cNvPr>
          <p:cNvSpPr txBox="1"/>
          <p:nvPr/>
        </p:nvSpPr>
        <p:spPr>
          <a:xfrm>
            <a:off x="5900970" y="5041064"/>
            <a:ext cx="1718211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Bayesian Inference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B8389EF-A1CF-7541-8F0F-7EDDA4A735EC}"/>
              </a:ext>
            </a:extLst>
          </p:cNvPr>
          <p:cNvSpPr/>
          <p:nvPr/>
        </p:nvSpPr>
        <p:spPr>
          <a:xfrm rot="10800000">
            <a:off x="4645912" y="5409574"/>
            <a:ext cx="959224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90AA-77D8-FA46-CAF7-983316953E04}"/>
              </a:ext>
            </a:extLst>
          </p:cNvPr>
          <p:cNvSpPr txBox="1"/>
          <p:nvPr/>
        </p:nvSpPr>
        <p:spPr>
          <a:xfrm>
            <a:off x="287068" y="2739468"/>
            <a:ext cx="1782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Prior</a:t>
            </a:r>
          </a:p>
          <a:p>
            <a:r>
              <a:rPr lang="en-US" sz="2400" dirty="0"/>
              <a:t>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FDBF4-CC02-4D19-1DE9-0E5820D10020}"/>
              </a:ext>
            </a:extLst>
          </p:cNvPr>
          <p:cNvSpPr txBox="1"/>
          <p:nvPr/>
        </p:nvSpPr>
        <p:spPr>
          <a:xfrm>
            <a:off x="287068" y="5285429"/>
            <a:ext cx="1782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Posterior</a:t>
            </a:r>
          </a:p>
          <a:p>
            <a:r>
              <a:rPr lang="en-US" sz="2400" dirty="0"/>
              <a:t>Distributions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556227-8BE7-FBCD-C8E2-9CB4C9273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317" y="2336057"/>
            <a:ext cx="1442001" cy="15852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CDDB1C-0D38-AB3A-A0A0-2AB20723F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375" y="4518723"/>
            <a:ext cx="619285" cy="8309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45FEF1-7E33-4427-96D8-5F120F66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374" y="5633434"/>
            <a:ext cx="619285" cy="8309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C6E74-E633-46ED-8F48-29832716DC49}"/>
              </a:ext>
            </a:extLst>
          </p:cNvPr>
          <p:cNvSpPr txBox="1"/>
          <p:nvPr/>
        </p:nvSpPr>
        <p:spPr>
          <a:xfrm>
            <a:off x="7578074" y="935585"/>
            <a:ext cx="457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Section 1 Purpose &amp; Background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B99E1B4-CCAE-FF2B-195F-18D19C3038FE}"/>
              </a:ext>
            </a:extLst>
          </p:cNvPr>
          <p:cNvSpPr/>
          <p:nvPr/>
        </p:nvSpPr>
        <p:spPr>
          <a:xfrm>
            <a:off x="8435787" y="1224564"/>
            <a:ext cx="3036821" cy="3390809"/>
          </a:xfrm>
          <a:custGeom>
            <a:avLst/>
            <a:gdLst>
              <a:gd name="connsiteX0" fmla="*/ 573741 w 3413338"/>
              <a:gd name="connsiteY0" fmla="*/ 16138 h 3412312"/>
              <a:gd name="connsiteX1" fmla="*/ 2196353 w 3413338"/>
              <a:gd name="connsiteY1" fmla="*/ 69926 h 3412312"/>
              <a:gd name="connsiteX2" fmla="*/ 3137647 w 3413338"/>
              <a:gd name="connsiteY2" fmla="*/ 545056 h 3412312"/>
              <a:gd name="connsiteX3" fmla="*/ 3299011 w 3413338"/>
              <a:gd name="connsiteY3" fmla="*/ 1441526 h 3412312"/>
              <a:gd name="connsiteX4" fmla="*/ 3397623 w 3413338"/>
              <a:gd name="connsiteY4" fmla="*/ 2777267 h 3412312"/>
              <a:gd name="connsiteX5" fmla="*/ 2958353 w 3413338"/>
              <a:gd name="connsiteY5" fmla="*/ 3297220 h 3412312"/>
              <a:gd name="connsiteX6" fmla="*/ 2223247 w 3413338"/>
              <a:gd name="connsiteY6" fmla="*/ 3404797 h 3412312"/>
              <a:gd name="connsiteX7" fmla="*/ 528917 w 3413338"/>
              <a:gd name="connsiteY7" fmla="*/ 3162750 h 3412312"/>
              <a:gd name="connsiteX8" fmla="*/ 242047 w 3413338"/>
              <a:gd name="connsiteY8" fmla="*/ 2140773 h 3412312"/>
              <a:gd name="connsiteX9" fmla="*/ 0 w 3413338"/>
              <a:gd name="connsiteY9" fmla="*/ 1109832 h 3412312"/>
              <a:gd name="connsiteX10" fmla="*/ 242047 w 3413338"/>
              <a:gd name="connsiteY10" fmla="*/ 204397 h 3412312"/>
              <a:gd name="connsiteX11" fmla="*/ 573741 w 3413338"/>
              <a:gd name="connsiteY11" fmla="*/ 16138 h 341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13338" h="3412312">
                <a:moveTo>
                  <a:pt x="573741" y="16138"/>
                </a:moveTo>
                <a:cubicBezTo>
                  <a:pt x="899459" y="-6274"/>
                  <a:pt x="1769035" y="-18227"/>
                  <a:pt x="2196353" y="69926"/>
                </a:cubicBezTo>
                <a:cubicBezTo>
                  <a:pt x="2623671" y="158079"/>
                  <a:pt x="2953871" y="316456"/>
                  <a:pt x="3137647" y="545056"/>
                </a:cubicBezTo>
                <a:cubicBezTo>
                  <a:pt x="3321423" y="773656"/>
                  <a:pt x="3255682" y="1069491"/>
                  <a:pt x="3299011" y="1441526"/>
                </a:cubicBezTo>
                <a:cubicBezTo>
                  <a:pt x="3342340" y="1813561"/>
                  <a:pt x="3454399" y="2467985"/>
                  <a:pt x="3397623" y="2777267"/>
                </a:cubicBezTo>
                <a:cubicBezTo>
                  <a:pt x="3340847" y="3086549"/>
                  <a:pt x="3154082" y="3192632"/>
                  <a:pt x="2958353" y="3297220"/>
                </a:cubicBezTo>
                <a:cubicBezTo>
                  <a:pt x="2762624" y="3401808"/>
                  <a:pt x="2628153" y="3427209"/>
                  <a:pt x="2223247" y="3404797"/>
                </a:cubicBezTo>
                <a:cubicBezTo>
                  <a:pt x="1818341" y="3382385"/>
                  <a:pt x="859117" y="3373421"/>
                  <a:pt x="528917" y="3162750"/>
                </a:cubicBezTo>
                <a:cubicBezTo>
                  <a:pt x="198717" y="2952079"/>
                  <a:pt x="330200" y="2482926"/>
                  <a:pt x="242047" y="2140773"/>
                </a:cubicBezTo>
                <a:cubicBezTo>
                  <a:pt x="153894" y="1798620"/>
                  <a:pt x="0" y="1432561"/>
                  <a:pt x="0" y="1109832"/>
                </a:cubicBezTo>
                <a:cubicBezTo>
                  <a:pt x="0" y="787103"/>
                  <a:pt x="143435" y="383691"/>
                  <a:pt x="242047" y="204397"/>
                </a:cubicBezTo>
                <a:cubicBezTo>
                  <a:pt x="340659" y="25103"/>
                  <a:pt x="248023" y="38550"/>
                  <a:pt x="573741" y="16138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83FA4B5-36DB-4044-DDF3-6970E4EF0813}"/>
              </a:ext>
            </a:extLst>
          </p:cNvPr>
          <p:cNvSpPr/>
          <p:nvPr/>
        </p:nvSpPr>
        <p:spPr>
          <a:xfrm>
            <a:off x="201699" y="1191915"/>
            <a:ext cx="8343178" cy="5329271"/>
          </a:xfrm>
          <a:custGeom>
            <a:avLst/>
            <a:gdLst>
              <a:gd name="connsiteX0" fmla="*/ 623054 w 8343178"/>
              <a:gd name="connsiteY0" fmla="*/ 663779 h 5329271"/>
              <a:gd name="connsiteX1" fmla="*/ 1582277 w 8343178"/>
              <a:gd name="connsiteY1" fmla="*/ 63144 h 5329271"/>
              <a:gd name="connsiteX2" fmla="*/ 3680019 w 8343178"/>
              <a:gd name="connsiteY2" fmla="*/ 36250 h 5329271"/>
              <a:gd name="connsiteX3" fmla="*/ 6674230 w 8343178"/>
              <a:gd name="connsiteY3" fmla="*/ 224509 h 5329271"/>
              <a:gd name="connsiteX4" fmla="*/ 7758960 w 8343178"/>
              <a:gd name="connsiteY4" fmla="*/ 950650 h 5329271"/>
              <a:gd name="connsiteX5" fmla="*/ 8090654 w 8343178"/>
              <a:gd name="connsiteY5" fmla="*/ 2555332 h 5329271"/>
              <a:gd name="connsiteX6" fmla="*/ 8323736 w 8343178"/>
              <a:gd name="connsiteY6" fmla="*/ 4671003 h 5329271"/>
              <a:gd name="connsiteX7" fmla="*/ 7570701 w 8343178"/>
              <a:gd name="connsiteY7" fmla="*/ 5280603 h 5329271"/>
              <a:gd name="connsiteX8" fmla="*/ 5804654 w 8343178"/>
              <a:gd name="connsiteY8" fmla="*/ 5199920 h 5329271"/>
              <a:gd name="connsiteX9" fmla="*/ 4854395 w 8343178"/>
              <a:gd name="connsiteY9" fmla="*/ 4473779 h 5329271"/>
              <a:gd name="connsiteX10" fmla="*/ 4289619 w 8343178"/>
              <a:gd name="connsiteY10" fmla="*/ 3774532 h 5329271"/>
              <a:gd name="connsiteX11" fmla="*/ 3455901 w 8343178"/>
              <a:gd name="connsiteY11" fmla="*/ 3164932 h 5329271"/>
              <a:gd name="connsiteX12" fmla="*/ 2478748 w 8343178"/>
              <a:gd name="connsiteY12" fmla="*/ 3093214 h 5329271"/>
              <a:gd name="connsiteX13" fmla="*/ 1223689 w 8343178"/>
              <a:gd name="connsiteY13" fmla="*/ 3057356 h 5329271"/>
              <a:gd name="connsiteX14" fmla="*/ 372042 w 8343178"/>
              <a:gd name="connsiteY14" fmla="*/ 2815309 h 5329271"/>
              <a:gd name="connsiteX15" fmla="*/ 40348 w 8343178"/>
              <a:gd name="connsiteY15" fmla="*/ 2304320 h 5329271"/>
              <a:gd name="connsiteX16" fmla="*/ 40348 w 8343178"/>
              <a:gd name="connsiteY16" fmla="*/ 1389920 h 5329271"/>
              <a:gd name="connsiteX17" fmla="*/ 354113 w 8343178"/>
              <a:gd name="connsiteY17" fmla="*/ 869967 h 5329271"/>
              <a:gd name="connsiteX18" fmla="*/ 623054 w 8343178"/>
              <a:gd name="connsiteY18" fmla="*/ 663779 h 532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43178" h="5329271">
                <a:moveTo>
                  <a:pt x="623054" y="663779"/>
                </a:moveTo>
                <a:cubicBezTo>
                  <a:pt x="827748" y="529309"/>
                  <a:pt x="1072783" y="167732"/>
                  <a:pt x="1582277" y="63144"/>
                </a:cubicBezTo>
                <a:cubicBezTo>
                  <a:pt x="2091771" y="-41444"/>
                  <a:pt x="2831360" y="9356"/>
                  <a:pt x="3680019" y="36250"/>
                </a:cubicBezTo>
                <a:cubicBezTo>
                  <a:pt x="4528678" y="63144"/>
                  <a:pt x="5994407" y="72109"/>
                  <a:pt x="6674230" y="224509"/>
                </a:cubicBezTo>
                <a:cubicBezTo>
                  <a:pt x="7354053" y="376909"/>
                  <a:pt x="7522889" y="562180"/>
                  <a:pt x="7758960" y="950650"/>
                </a:cubicBezTo>
                <a:cubicBezTo>
                  <a:pt x="7995031" y="1339120"/>
                  <a:pt x="7996525" y="1935273"/>
                  <a:pt x="8090654" y="2555332"/>
                </a:cubicBezTo>
                <a:cubicBezTo>
                  <a:pt x="8184783" y="3175391"/>
                  <a:pt x="8410395" y="4216791"/>
                  <a:pt x="8323736" y="4671003"/>
                </a:cubicBezTo>
                <a:cubicBezTo>
                  <a:pt x="8237077" y="5125215"/>
                  <a:pt x="7990548" y="5192450"/>
                  <a:pt x="7570701" y="5280603"/>
                </a:cubicBezTo>
                <a:cubicBezTo>
                  <a:pt x="7150854" y="5368756"/>
                  <a:pt x="6257372" y="5334391"/>
                  <a:pt x="5804654" y="5199920"/>
                </a:cubicBezTo>
                <a:cubicBezTo>
                  <a:pt x="5351936" y="5065449"/>
                  <a:pt x="5106901" y="4711343"/>
                  <a:pt x="4854395" y="4473779"/>
                </a:cubicBezTo>
                <a:cubicBezTo>
                  <a:pt x="4601889" y="4236215"/>
                  <a:pt x="4522701" y="3992673"/>
                  <a:pt x="4289619" y="3774532"/>
                </a:cubicBezTo>
                <a:cubicBezTo>
                  <a:pt x="4056537" y="3556391"/>
                  <a:pt x="3757713" y="3278485"/>
                  <a:pt x="3455901" y="3164932"/>
                </a:cubicBezTo>
                <a:cubicBezTo>
                  <a:pt x="3154089" y="3051379"/>
                  <a:pt x="2850783" y="3111143"/>
                  <a:pt x="2478748" y="3093214"/>
                </a:cubicBezTo>
                <a:cubicBezTo>
                  <a:pt x="2106713" y="3075285"/>
                  <a:pt x="1574807" y="3103674"/>
                  <a:pt x="1223689" y="3057356"/>
                </a:cubicBezTo>
                <a:cubicBezTo>
                  <a:pt x="872571" y="3011039"/>
                  <a:pt x="569265" y="2940815"/>
                  <a:pt x="372042" y="2815309"/>
                </a:cubicBezTo>
                <a:cubicBezTo>
                  <a:pt x="174819" y="2689803"/>
                  <a:pt x="95630" y="2541885"/>
                  <a:pt x="40348" y="2304320"/>
                </a:cubicBezTo>
                <a:cubicBezTo>
                  <a:pt x="-14934" y="2066755"/>
                  <a:pt x="-11946" y="1628979"/>
                  <a:pt x="40348" y="1389920"/>
                </a:cubicBezTo>
                <a:cubicBezTo>
                  <a:pt x="92642" y="1150861"/>
                  <a:pt x="256995" y="993979"/>
                  <a:pt x="354113" y="869967"/>
                </a:cubicBezTo>
                <a:cubicBezTo>
                  <a:pt x="451231" y="745955"/>
                  <a:pt x="418360" y="798249"/>
                  <a:pt x="623054" y="663779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137E22-4305-7156-506B-9E4EAB9B46DA}"/>
              </a:ext>
            </a:extLst>
          </p:cNvPr>
          <p:cNvSpPr txBox="1"/>
          <p:nvPr/>
        </p:nvSpPr>
        <p:spPr>
          <a:xfrm>
            <a:off x="1456731" y="935585"/>
            <a:ext cx="457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Section 2 Model Description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C62F273-A84B-9D0F-89C4-A0E19ED660D7}"/>
              </a:ext>
            </a:extLst>
          </p:cNvPr>
          <p:cNvSpPr/>
          <p:nvPr/>
        </p:nvSpPr>
        <p:spPr>
          <a:xfrm>
            <a:off x="157980" y="4414556"/>
            <a:ext cx="4231087" cy="2300289"/>
          </a:xfrm>
          <a:custGeom>
            <a:avLst/>
            <a:gdLst>
              <a:gd name="connsiteX0" fmla="*/ 1652891 w 4231087"/>
              <a:gd name="connsiteY0" fmla="*/ 31938 h 2300289"/>
              <a:gd name="connsiteX1" fmla="*/ 2701761 w 4231087"/>
              <a:gd name="connsiteY1" fmla="*/ 22973 h 2300289"/>
              <a:gd name="connsiteX2" fmla="*/ 3589267 w 4231087"/>
              <a:gd name="connsiteY2" fmla="*/ 256056 h 2300289"/>
              <a:gd name="connsiteX3" fmla="*/ 4189902 w 4231087"/>
              <a:gd name="connsiteY3" fmla="*/ 1457326 h 2300289"/>
              <a:gd name="connsiteX4" fmla="*/ 4073361 w 4231087"/>
              <a:gd name="connsiteY4" fmla="*/ 1959350 h 2300289"/>
              <a:gd name="connsiteX5" fmla="*/ 3230679 w 4231087"/>
              <a:gd name="connsiteY5" fmla="*/ 2282079 h 2300289"/>
              <a:gd name="connsiteX6" fmla="*/ 1061220 w 4231087"/>
              <a:gd name="connsiteY6" fmla="*/ 2210362 h 2300289"/>
              <a:gd name="connsiteX7" fmla="*/ 155785 w 4231087"/>
              <a:gd name="connsiteY7" fmla="*/ 1797985 h 2300289"/>
              <a:gd name="connsiteX8" fmla="*/ 75102 w 4231087"/>
              <a:gd name="connsiteY8" fmla="*/ 883585 h 2300289"/>
              <a:gd name="connsiteX9" fmla="*/ 935714 w 4231087"/>
              <a:gd name="connsiteY9" fmla="*/ 229162 h 2300289"/>
              <a:gd name="connsiteX10" fmla="*/ 1652891 w 4231087"/>
              <a:gd name="connsiteY10" fmla="*/ 31938 h 230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31087" h="2300289">
                <a:moveTo>
                  <a:pt x="1652891" y="31938"/>
                </a:moveTo>
                <a:cubicBezTo>
                  <a:pt x="1947232" y="-2427"/>
                  <a:pt x="2379032" y="-14380"/>
                  <a:pt x="2701761" y="22973"/>
                </a:cubicBezTo>
                <a:cubicBezTo>
                  <a:pt x="3024490" y="60326"/>
                  <a:pt x="3341244" y="16997"/>
                  <a:pt x="3589267" y="256056"/>
                </a:cubicBezTo>
                <a:cubicBezTo>
                  <a:pt x="3837290" y="495115"/>
                  <a:pt x="4109220" y="1173444"/>
                  <a:pt x="4189902" y="1457326"/>
                </a:cubicBezTo>
                <a:cubicBezTo>
                  <a:pt x="4270584" y="1741208"/>
                  <a:pt x="4233231" y="1821891"/>
                  <a:pt x="4073361" y="1959350"/>
                </a:cubicBezTo>
                <a:cubicBezTo>
                  <a:pt x="3913491" y="2096809"/>
                  <a:pt x="3732702" y="2240244"/>
                  <a:pt x="3230679" y="2282079"/>
                </a:cubicBezTo>
                <a:cubicBezTo>
                  <a:pt x="2728656" y="2323914"/>
                  <a:pt x="1573702" y="2291044"/>
                  <a:pt x="1061220" y="2210362"/>
                </a:cubicBezTo>
                <a:cubicBezTo>
                  <a:pt x="548738" y="2129680"/>
                  <a:pt x="320138" y="2019114"/>
                  <a:pt x="155785" y="1797985"/>
                </a:cubicBezTo>
                <a:cubicBezTo>
                  <a:pt x="-8568" y="1576856"/>
                  <a:pt x="-54886" y="1145055"/>
                  <a:pt x="75102" y="883585"/>
                </a:cubicBezTo>
                <a:cubicBezTo>
                  <a:pt x="205090" y="622115"/>
                  <a:pt x="669761" y="363633"/>
                  <a:pt x="935714" y="229162"/>
                </a:cubicBezTo>
                <a:cubicBezTo>
                  <a:pt x="1201667" y="94691"/>
                  <a:pt x="1358550" y="66303"/>
                  <a:pt x="1652891" y="3193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356A8-FBF7-F5AD-48EC-E49DD41D8333}"/>
              </a:ext>
            </a:extLst>
          </p:cNvPr>
          <p:cNvSpPr txBox="1"/>
          <p:nvPr/>
        </p:nvSpPr>
        <p:spPr>
          <a:xfrm>
            <a:off x="157980" y="4434888"/>
            <a:ext cx="24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Section 3 Results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E8FE0A3-AEB1-2AFB-2A08-CF18513A559D}"/>
              </a:ext>
            </a:extLst>
          </p:cNvPr>
          <p:cNvSpPr/>
          <p:nvPr/>
        </p:nvSpPr>
        <p:spPr>
          <a:xfrm>
            <a:off x="5548548" y="4518724"/>
            <a:ext cx="2616269" cy="1866714"/>
          </a:xfrm>
          <a:custGeom>
            <a:avLst/>
            <a:gdLst>
              <a:gd name="connsiteX0" fmla="*/ 188864 w 2616269"/>
              <a:gd name="connsiteY0" fmla="*/ 153049 h 1500103"/>
              <a:gd name="connsiteX1" fmla="*/ 1166017 w 2616269"/>
              <a:gd name="connsiteY1" fmla="*/ 649 h 1500103"/>
              <a:gd name="connsiteX2" fmla="*/ 2170064 w 2616269"/>
              <a:gd name="connsiteY2" fmla="*/ 108226 h 1500103"/>
              <a:gd name="connsiteX3" fmla="*/ 2474864 w 2616269"/>
              <a:gd name="connsiteY3" fmla="*/ 341308 h 1500103"/>
              <a:gd name="connsiteX4" fmla="*/ 2582440 w 2616269"/>
              <a:gd name="connsiteY4" fmla="*/ 1013661 h 1500103"/>
              <a:gd name="connsiteX5" fmla="*/ 1892158 w 2616269"/>
              <a:gd name="connsiteY5" fmla="*/ 1443967 h 1500103"/>
              <a:gd name="connsiteX6" fmla="*/ 583311 w 2616269"/>
              <a:gd name="connsiteY6" fmla="*/ 1461896 h 1500103"/>
              <a:gd name="connsiteX7" fmla="*/ 72323 w 2616269"/>
              <a:gd name="connsiteY7" fmla="*/ 1139167 h 1500103"/>
              <a:gd name="connsiteX8" fmla="*/ 18534 w 2616269"/>
              <a:gd name="connsiteY8" fmla="*/ 529567 h 1500103"/>
              <a:gd name="connsiteX9" fmla="*/ 188864 w 2616269"/>
              <a:gd name="connsiteY9" fmla="*/ 153049 h 150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16269" h="1500103">
                <a:moveTo>
                  <a:pt x="188864" y="153049"/>
                </a:moveTo>
                <a:cubicBezTo>
                  <a:pt x="380111" y="64896"/>
                  <a:pt x="835817" y="8119"/>
                  <a:pt x="1166017" y="649"/>
                </a:cubicBezTo>
                <a:cubicBezTo>
                  <a:pt x="1496217" y="-6821"/>
                  <a:pt x="1951923" y="51449"/>
                  <a:pt x="2170064" y="108226"/>
                </a:cubicBezTo>
                <a:cubicBezTo>
                  <a:pt x="2388205" y="165003"/>
                  <a:pt x="2406135" y="190402"/>
                  <a:pt x="2474864" y="341308"/>
                </a:cubicBezTo>
                <a:cubicBezTo>
                  <a:pt x="2543593" y="492214"/>
                  <a:pt x="2679558" y="829885"/>
                  <a:pt x="2582440" y="1013661"/>
                </a:cubicBezTo>
                <a:cubicBezTo>
                  <a:pt x="2485322" y="1197437"/>
                  <a:pt x="2225346" y="1369261"/>
                  <a:pt x="1892158" y="1443967"/>
                </a:cubicBezTo>
                <a:cubicBezTo>
                  <a:pt x="1558970" y="1518673"/>
                  <a:pt x="886617" y="1512696"/>
                  <a:pt x="583311" y="1461896"/>
                </a:cubicBezTo>
                <a:cubicBezTo>
                  <a:pt x="280005" y="1411096"/>
                  <a:pt x="166452" y="1294555"/>
                  <a:pt x="72323" y="1139167"/>
                </a:cubicBezTo>
                <a:cubicBezTo>
                  <a:pt x="-21807" y="983779"/>
                  <a:pt x="-5372" y="698402"/>
                  <a:pt x="18534" y="529567"/>
                </a:cubicBezTo>
                <a:cubicBezTo>
                  <a:pt x="42440" y="360732"/>
                  <a:pt x="-2383" y="241202"/>
                  <a:pt x="188864" y="153049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A2318-511B-B4F7-9089-6B22FDD45F3E}"/>
              </a:ext>
            </a:extLst>
          </p:cNvPr>
          <p:cNvSpPr txBox="1"/>
          <p:nvPr/>
        </p:nvSpPr>
        <p:spPr>
          <a:xfrm>
            <a:off x="4536141" y="4408485"/>
            <a:ext cx="418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Appendix A MCMC Diagnostics</a:t>
            </a:r>
          </a:p>
        </p:txBody>
      </p:sp>
    </p:spTree>
    <p:extLst>
      <p:ext uri="{BB962C8B-B14F-4D97-AF65-F5344CB8AC3E}">
        <p14:creationId xmlns:p14="http://schemas.microsoft.com/office/powerpoint/2010/main" val="26248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CB73-A67C-7B22-7326-438848AA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69" y="133075"/>
            <a:ext cx="11208171" cy="1325563"/>
          </a:xfrm>
        </p:spPr>
        <p:txBody>
          <a:bodyPr/>
          <a:lstStyle/>
          <a:p>
            <a:r>
              <a:rPr lang="en-US" dirty="0"/>
              <a:t>Appendix B Prior and Posterior Predictive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DB934-01B1-ADC1-FF60-676C1F72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73" y="2293372"/>
            <a:ext cx="2202695" cy="81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B74DF-B5C5-30EE-64C8-6CF05E75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72" y="3215264"/>
            <a:ext cx="2202695" cy="815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5BCD-4645-DDC1-5D4E-DF34D2E4434C}"/>
              </a:ext>
            </a:extLst>
          </p:cNvPr>
          <p:cNvSpPr txBox="1"/>
          <p:nvPr/>
        </p:nvSpPr>
        <p:spPr>
          <a:xfrm>
            <a:off x="1939220" y="1556144"/>
            <a:ext cx="259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42FF4-294B-B88D-E6FC-D408B40610B7}"/>
              </a:ext>
            </a:extLst>
          </p:cNvPr>
          <p:cNvSpPr txBox="1"/>
          <p:nvPr/>
        </p:nvSpPr>
        <p:spPr>
          <a:xfrm>
            <a:off x="5900970" y="2256450"/>
            <a:ext cx="1718211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Model </a:t>
            </a:r>
          </a:p>
          <a:p>
            <a:r>
              <a:rPr lang="en-US" sz="2400" dirty="0"/>
              <a:t>(Data Generating Process)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9A69105-BC3D-39F2-7BAE-496394DB4A57}"/>
              </a:ext>
            </a:extLst>
          </p:cNvPr>
          <p:cNvSpPr/>
          <p:nvPr/>
        </p:nvSpPr>
        <p:spPr>
          <a:xfrm>
            <a:off x="4536141" y="2837329"/>
            <a:ext cx="959224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6002ED-CCD3-67AD-13D2-2A59EC2D4ECA}"/>
              </a:ext>
            </a:extLst>
          </p:cNvPr>
          <p:cNvSpPr/>
          <p:nvPr/>
        </p:nvSpPr>
        <p:spPr>
          <a:xfrm>
            <a:off x="7983074" y="2837327"/>
            <a:ext cx="959224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CDE08-467F-D5EE-928D-5ED515B2F07C}"/>
              </a:ext>
            </a:extLst>
          </p:cNvPr>
          <p:cNvSpPr txBox="1"/>
          <p:nvPr/>
        </p:nvSpPr>
        <p:spPr>
          <a:xfrm>
            <a:off x="8833077" y="1556144"/>
            <a:ext cx="259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Simulated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90AA-77D8-FA46-CAF7-983316953E04}"/>
              </a:ext>
            </a:extLst>
          </p:cNvPr>
          <p:cNvSpPr txBox="1"/>
          <p:nvPr/>
        </p:nvSpPr>
        <p:spPr>
          <a:xfrm>
            <a:off x="287068" y="2739468"/>
            <a:ext cx="1782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Prior</a:t>
            </a:r>
          </a:p>
          <a:p>
            <a:r>
              <a:rPr lang="en-US" sz="2400" dirty="0"/>
              <a:t>Distributions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FDBF4-CC02-4D19-1DE9-0E5820D10020}"/>
              </a:ext>
            </a:extLst>
          </p:cNvPr>
          <p:cNvSpPr txBox="1"/>
          <p:nvPr/>
        </p:nvSpPr>
        <p:spPr>
          <a:xfrm>
            <a:off x="287068" y="5285429"/>
            <a:ext cx="1782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Posterior</a:t>
            </a:r>
          </a:p>
          <a:p>
            <a:r>
              <a:rPr lang="en-US" sz="2400" dirty="0"/>
              <a:t>Distributions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556227-8BE7-FBCD-C8E2-9CB4C9273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317" y="2336057"/>
            <a:ext cx="1442001" cy="15852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CDDB1C-0D38-AB3A-A0A0-2AB20723F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375" y="4518723"/>
            <a:ext cx="619285" cy="8309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45FEF1-7E33-4427-96D8-5F120F66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374" y="5633434"/>
            <a:ext cx="619285" cy="830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5D7E09-03F2-D290-5D6B-0B749DFBF19B}"/>
              </a:ext>
            </a:extLst>
          </p:cNvPr>
          <p:cNvSpPr txBox="1"/>
          <p:nvPr/>
        </p:nvSpPr>
        <p:spPr>
          <a:xfrm>
            <a:off x="5900970" y="4564890"/>
            <a:ext cx="1718211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Model </a:t>
            </a:r>
          </a:p>
          <a:p>
            <a:r>
              <a:rPr lang="en-US" sz="2400" dirty="0"/>
              <a:t>(Data Generating Process)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E19C93-D34E-8123-DBAA-0F8CDDDA2C47}"/>
              </a:ext>
            </a:extLst>
          </p:cNvPr>
          <p:cNvSpPr/>
          <p:nvPr/>
        </p:nvSpPr>
        <p:spPr>
          <a:xfrm>
            <a:off x="4536141" y="5145769"/>
            <a:ext cx="959224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6578C5-8236-5E7F-192A-7855BDE4A525}"/>
              </a:ext>
            </a:extLst>
          </p:cNvPr>
          <p:cNvSpPr/>
          <p:nvPr/>
        </p:nvSpPr>
        <p:spPr>
          <a:xfrm>
            <a:off x="7983074" y="5145767"/>
            <a:ext cx="959224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DDC862-BA01-91C8-68A4-3F907E6A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86" y="4644497"/>
            <a:ext cx="749262" cy="15852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01B6D8-E671-A19F-ACB2-6982B2D77683}"/>
              </a:ext>
            </a:extLst>
          </p:cNvPr>
          <p:cNvSpPr txBox="1"/>
          <p:nvPr/>
        </p:nvSpPr>
        <p:spPr>
          <a:xfrm>
            <a:off x="10538696" y="2625781"/>
            <a:ext cx="1426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Prior</a:t>
            </a:r>
          </a:p>
          <a:p>
            <a:r>
              <a:rPr lang="en-US" sz="2400" dirty="0"/>
              <a:t>Predictive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52CF6E-1129-61B1-D6CD-BD9106C1CBB9}"/>
              </a:ext>
            </a:extLst>
          </p:cNvPr>
          <p:cNvSpPr txBox="1"/>
          <p:nvPr/>
        </p:nvSpPr>
        <p:spPr>
          <a:xfrm>
            <a:off x="10478579" y="5088446"/>
            <a:ext cx="1426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Posterior</a:t>
            </a:r>
          </a:p>
          <a:p>
            <a:r>
              <a:rPr lang="en-US" sz="2400" dirty="0"/>
              <a:t>Predictive</a:t>
            </a:r>
          </a:p>
        </p:txBody>
      </p:sp>
    </p:spTree>
    <p:extLst>
      <p:ext uri="{BB962C8B-B14F-4D97-AF65-F5344CB8AC3E}">
        <p14:creationId xmlns:p14="http://schemas.microsoft.com/office/powerpoint/2010/main" val="368084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CB73-A67C-7B22-7326-438848AA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345" y="670958"/>
            <a:ext cx="10515600" cy="1325563"/>
          </a:xfrm>
        </p:spPr>
        <p:txBody>
          <a:bodyPr/>
          <a:lstStyle/>
          <a:p>
            <a:r>
              <a:rPr lang="en-US" dirty="0"/>
              <a:t>Likelihood 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71009E-F9C9-72AE-EC7B-DD375802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45" y="1828801"/>
            <a:ext cx="6966173" cy="3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3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CB73-A67C-7B22-7326-438848AA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081" y="159840"/>
            <a:ext cx="5452831" cy="1325563"/>
          </a:xfrm>
        </p:spPr>
        <p:txBody>
          <a:bodyPr/>
          <a:lstStyle/>
          <a:p>
            <a:r>
              <a:rPr lang="en-US" dirty="0"/>
              <a:t>PFAS Precursor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DB934-01B1-ADC1-FF60-676C1F72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47" y="3422274"/>
            <a:ext cx="1793224" cy="81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B74DF-B5C5-30EE-64C8-6CF05E75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47" y="4813032"/>
            <a:ext cx="1793224" cy="815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5BCD-4645-DDC1-5D4E-DF34D2E4434C}"/>
              </a:ext>
            </a:extLst>
          </p:cNvPr>
          <p:cNvSpPr txBox="1"/>
          <p:nvPr/>
        </p:nvSpPr>
        <p:spPr>
          <a:xfrm>
            <a:off x="1166118" y="2891885"/>
            <a:ext cx="278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Precursors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42FF4-294B-B88D-E6FC-D408B40610B7}"/>
              </a:ext>
            </a:extLst>
          </p:cNvPr>
          <p:cNvSpPr txBox="1"/>
          <p:nvPr/>
        </p:nvSpPr>
        <p:spPr>
          <a:xfrm>
            <a:off x="5840667" y="3013501"/>
            <a:ext cx="1718211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TOP Assay Yield Matrix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9A69105-BC3D-39F2-7BAE-496394DB4A57}"/>
              </a:ext>
            </a:extLst>
          </p:cNvPr>
          <p:cNvSpPr/>
          <p:nvPr/>
        </p:nvSpPr>
        <p:spPr>
          <a:xfrm rot="20301454">
            <a:off x="3566022" y="3929543"/>
            <a:ext cx="1858721" cy="25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6002ED-CCD3-67AD-13D2-2A59EC2D4ECA}"/>
              </a:ext>
            </a:extLst>
          </p:cNvPr>
          <p:cNvSpPr/>
          <p:nvPr/>
        </p:nvSpPr>
        <p:spPr>
          <a:xfrm>
            <a:off x="7983073" y="3276598"/>
            <a:ext cx="959224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CDE08-467F-D5EE-928D-5ED515B2F07C}"/>
              </a:ext>
            </a:extLst>
          </p:cNvPr>
          <p:cNvSpPr txBox="1"/>
          <p:nvPr/>
        </p:nvSpPr>
        <p:spPr>
          <a:xfrm>
            <a:off x="8610602" y="2313663"/>
            <a:ext cx="324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 Assay Analyte Data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556227-8BE7-FBCD-C8E2-9CB4C9273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316" y="2775328"/>
            <a:ext cx="1442001" cy="100777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AB5A19A-9F7C-3F24-8404-75C83E2691D9}"/>
              </a:ext>
            </a:extLst>
          </p:cNvPr>
          <p:cNvSpPr/>
          <p:nvPr/>
        </p:nvSpPr>
        <p:spPr>
          <a:xfrm rot="1216417">
            <a:off x="3560922" y="4851382"/>
            <a:ext cx="1858721" cy="25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D9529-119E-A600-9D20-A3C52DF81BC2}"/>
              </a:ext>
            </a:extLst>
          </p:cNvPr>
          <p:cNvSpPr txBox="1"/>
          <p:nvPr/>
        </p:nvSpPr>
        <p:spPr>
          <a:xfrm>
            <a:off x="5840666" y="4934923"/>
            <a:ext cx="1718211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Sum of ECF Precursors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04E781E-8DE9-4D12-53E4-D5165EA14560}"/>
              </a:ext>
            </a:extLst>
          </p:cNvPr>
          <p:cNvSpPr/>
          <p:nvPr/>
        </p:nvSpPr>
        <p:spPr>
          <a:xfrm>
            <a:off x="7983073" y="5220738"/>
            <a:ext cx="959224" cy="29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EED3E-953D-73C5-6EFD-2E31BC973D7A}"/>
              </a:ext>
            </a:extLst>
          </p:cNvPr>
          <p:cNvSpPr txBox="1"/>
          <p:nvPr/>
        </p:nvSpPr>
        <p:spPr>
          <a:xfrm>
            <a:off x="8769679" y="4428115"/>
            <a:ext cx="238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PFOS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7F2BCC-E9EB-7467-D7E0-BF596006F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316" y="4935458"/>
            <a:ext cx="1442001" cy="10077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A7D31D-2CBE-3652-61FA-D519157CBF1E}"/>
              </a:ext>
            </a:extLst>
          </p:cNvPr>
          <p:cNvSpPr txBox="1"/>
          <p:nvPr/>
        </p:nvSpPr>
        <p:spPr>
          <a:xfrm>
            <a:off x="1004258" y="1525723"/>
            <a:ext cx="278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Model Parameters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91F95A-38FC-BFFB-903F-614798A21287}"/>
              </a:ext>
            </a:extLst>
          </p:cNvPr>
          <p:cNvSpPr txBox="1"/>
          <p:nvPr/>
        </p:nvSpPr>
        <p:spPr>
          <a:xfrm>
            <a:off x="5424917" y="1311175"/>
            <a:ext cx="2298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Data Generating Processes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17C31-43AD-4558-A200-4301929B1CC4}"/>
              </a:ext>
            </a:extLst>
          </p:cNvPr>
          <p:cNvSpPr txBox="1"/>
          <p:nvPr/>
        </p:nvSpPr>
        <p:spPr>
          <a:xfrm>
            <a:off x="8942297" y="1437821"/>
            <a:ext cx="229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Observed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13CBA5-8B3D-6EC1-1EB9-9B29B71D9A21}"/>
              </a:ext>
            </a:extLst>
          </p:cNvPr>
          <p:cNvSpPr txBox="1"/>
          <p:nvPr/>
        </p:nvSpPr>
        <p:spPr>
          <a:xfrm>
            <a:off x="1629264" y="4306409"/>
            <a:ext cx="186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20143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6857</TotalTime>
  <Words>116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Bayesian Inference</vt:lpstr>
      <vt:lpstr>Bayesian Inference Documentation Roadmap</vt:lpstr>
      <vt:lpstr>Appendix B Prior and Posterior Predictive Checks</vt:lpstr>
      <vt:lpstr>Likelihood Function</vt:lpstr>
      <vt:lpstr>PFAS Precursor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Analysis with Conjugate Priors</dc:title>
  <dc:creator>Greg Brunkhorst</dc:creator>
  <cp:lastModifiedBy>Greg Brunkhorst</cp:lastModifiedBy>
  <cp:revision>37</cp:revision>
  <dcterms:created xsi:type="dcterms:W3CDTF">2022-08-10T14:50:29Z</dcterms:created>
  <dcterms:modified xsi:type="dcterms:W3CDTF">2022-10-14T17:29:42Z</dcterms:modified>
</cp:coreProperties>
</file>