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5" r:id="rId7"/>
    <p:sldId id="261" r:id="rId8"/>
    <p:sldId id="283" r:id="rId9"/>
    <p:sldId id="262" r:id="rId10"/>
    <p:sldId id="263" r:id="rId11"/>
    <p:sldId id="279" r:id="rId12"/>
    <p:sldId id="282" r:id="rId13"/>
    <p:sldId id="280" r:id="rId14"/>
    <p:sldId id="276" r:id="rId15"/>
    <p:sldId id="278" r:id="rId16"/>
    <p:sldId id="277" r:id="rId17"/>
    <p:sldId id="264" r:id="rId18"/>
    <p:sldId id="266" r:id="rId19"/>
    <p:sldId id="267" r:id="rId20"/>
    <p:sldId id="270" r:id="rId21"/>
    <p:sldId id="269" r:id="rId22"/>
    <p:sldId id="271" r:id="rId23"/>
    <p:sldId id="281"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9835A0-5DFA-499C-B5AD-C5ACD1F2027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9434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4999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1826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428216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835A0-5DFA-499C-B5AD-C5ACD1F2027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15003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9835A0-5DFA-499C-B5AD-C5ACD1F2027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81447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9835A0-5DFA-499C-B5AD-C5ACD1F20274}" type="datetimeFigureOut">
              <a:rPr lang="en-US" smtClean="0"/>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3549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9835A0-5DFA-499C-B5AD-C5ACD1F20274}" type="datetimeFigureOut">
              <a:rPr lang="en-US" smtClean="0"/>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60876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835A0-5DFA-499C-B5AD-C5ACD1F20274}" type="datetimeFigureOut">
              <a:rPr lang="en-US" smtClean="0"/>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7718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01882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06302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835A0-5DFA-499C-B5AD-C5ACD1F20274}" type="datetimeFigureOut">
              <a:rPr lang="en-US" smtClean="0"/>
              <a:t>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4CA9-D5C3-4D16-9E7C-08060DF8C954}" type="slidenum">
              <a:rPr lang="en-US" smtClean="0"/>
              <a:t>‹#›</a:t>
            </a:fld>
            <a:endParaRPr lang="en-US"/>
          </a:p>
        </p:txBody>
      </p:sp>
    </p:spTree>
    <p:extLst>
      <p:ext uri="{BB962C8B-B14F-4D97-AF65-F5344CB8AC3E}">
        <p14:creationId xmlns:p14="http://schemas.microsoft.com/office/powerpoint/2010/main" val="147679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sripress.esri.com/bookResources/index.cfm?event=catalog.book&amp;id=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pringer.com/us/book/978331918397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sripress.esri.com/bookResources/index.cfm?event=catalog.book&amp;id=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amazon.com/ArcPy-ArcGIS-Geospatial-Analysis-Python/dp/178398866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kx5_MRAV3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s-dbs.maps.arcgis.com/home/webmap/viewer.html?webmap=3b116735a399402eb6ee9788255a2373" TargetMode="External"/><Relationship Id="rId2" Type="http://schemas.openxmlformats.org/officeDocument/2006/relationships/hyperlink" Target="https://github.com/gbrunner/Courtside-Geography/blob/master/single_player_shotchart.py" TargetMode="External"/><Relationship Id="rId1" Type="http://schemas.openxmlformats.org/officeDocument/2006/relationships/slideLayout" Target="../slideLayouts/slideLayout2.xml"/><Relationship Id="rId6" Type="http://schemas.openxmlformats.org/officeDocument/2006/relationships/hyperlink" Target="https://gavinr.com/2016/12/22/create-pitch-charts-python/" TargetMode="External"/><Relationship Id="rId5" Type="http://schemas.openxmlformats.org/officeDocument/2006/relationships/hyperlink" Target="http://earthpy.org/analyzing-whale-tracks.html" TargetMode="External"/><Relationship Id="rId4" Type="http://schemas.openxmlformats.org/officeDocument/2006/relationships/hyperlink" Target="https://twitter.com/gregbrunn/status/718271695212126213"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 for Remote Sensing and GIS</a:t>
            </a:r>
          </a:p>
        </p:txBody>
      </p:sp>
      <p:sp>
        <p:nvSpPr>
          <p:cNvPr id="3" name="Subtitle 2"/>
          <p:cNvSpPr>
            <a:spLocks noGrp="1"/>
          </p:cNvSpPr>
          <p:nvPr>
            <p:ph type="subTitle" idx="1"/>
          </p:nvPr>
        </p:nvSpPr>
        <p:spPr/>
        <p:txBody>
          <a:bodyPr/>
          <a:lstStyle/>
          <a:p>
            <a:r>
              <a:rPr lang="en-US" dirty="0"/>
              <a:t>Gregory Brunner</a:t>
            </a:r>
          </a:p>
        </p:txBody>
      </p:sp>
    </p:spTree>
    <p:extLst>
      <p:ext uri="{BB962C8B-B14F-4D97-AF65-F5344CB8AC3E}">
        <p14:creationId xmlns:p14="http://schemas.microsoft.com/office/powerpoint/2010/main" val="22429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Content Placeholder 2"/>
          <p:cNvSpPr>
            <a:spLocks noGrp="1"/>
          </p:cNvSpPr>
          <p:nvPr>
            <p:ph idx="1"/>
          </p:nvPr>
        </p:nvSpPr>
        <p:spPr/>
        <p:txBody>
          <a:bodyPr/>
          <a:lstStyle/>
          <a:p>
            <a:r>
              <a:rPr lang="en-US" dirty="0"/>
              <a:t>Projects will ensure your developing an understanding of how to use Python to solve GIS and Remote Sensing Problems</a:t>
            </a:r>
          </a:p>
          <a:p>
            <a:r>
              <a:rPr lang="en-US" dirty="0"/>
              <a:t>Project 1: Will likely consist of working with tabular data (CSV or text file) or generating some report based on GIS data using Python. I will give the assignment by week 4. It is due before class on week 6.</a:t>
            </a:r>
          </a:p>
          <a:p>
            <a:r>
              <a:rPr lang="en-US" dirty="0"/>
              <a:t>Project 2: Will likely consist of using Python to do some sort of spatial analysis or raster analysis. It will be assigned by week 9. It is due before class on week 11.</a:t>
            </a:r>
          </a:p>
        </p:txBody>
      </p:sp>
    </p:spTree>
    <p:extLst>
      <p:ext uri="{BB962C8B-B14F-4D97-AF65-F5344CB8AC3E}">
        <p14:creationId xmlns:p14="http://schemas.microsoft.com/office/powerpoint/2010/main" val="44278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p:txBody>
          <a:bodyPr/>
          <a:lstStyle/>
          <a:p>
            <a:r>
              <a:rPr lang="en-US" dirty="0"/>
              <a:t>You define the problem.</a:t>
            </a:r>
          </a:p>
          <a:p>
            <a:endParaRPr lang="en-US" dirty="0"/>
          </a:p>
          <a:p>
            <a:r>
              <a:rPr lang="en-US" dirty="0"/>
              <a:t>Before Spring Break (i.e. by Week 7), please submit to me a short write up (no more than 1 page) of what your project will be, what problem you will solve, how you will use Python to solve the problem</a:t>
            </a:r>
          </a:p>
        </p:txBody>
      </p:sp>
    </p:spTree>
    <p:extLst>
      <p:ext uri="{BB962C8B-B14F-4D97-AF65-F5344CB8AC3E}">
        <p14:creationId xmlns:p14="http://schemas.microsoft.com/office/powerpoint/2010/main" val="62347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822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Content Placeholder 2"/>
          <p:cNvSpPr>
            <a:spLocks noGrp="1"/>
          </p:cNvSpPr>
          <p:nvPr>
            <p:ph idx="1"/>
          </p:nvPr>
        </p:nvSpPr>
        <p:spPr/>
        <p:txBody>
          <a:bodyPr/>
          <a:lstStyle/>
          <a:p>
            <a:r>
              <a:rPr lang="en-US" dirty="0"/>
              <a:t>You need to become familiar with </a:t>
            </a:r>
            <a:r>
              <a:rPr lang="en-US" dirty="0">
                <a:hlinkClick r:id="rId2"/>
              </a:rPr>
              <a:t>GitHub</a:t>
            </a:r>
            <a:r>
              <a:rPr lang="en-US" dirty="0"/>
              <a:t>.</a:t>
            </a:r>
          </a:p>
          <a:p>
            <a:r>
              <a:rPr lang="en-US" dirty="0"/>
              <a:t>My intent is for everyone to get a GitHub account and submit Projects via GitHub</a:t>
            </a:r>
          </a:p>
        </p:txBody>
      </p:sp>
    </p:spTree>
    <p:extLst>
      <p:ext uri="{BB962C8B-B14F-4D97-AF65-F5344CB8AC3E}">
        <p14:creationId xmlns:p14="http://schemas.microsoft.com/office/powerpoint/2010/main" val="154878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Textbook	</a:t>
            </a:r>
          </a:p>
        </p:txBody>
      </p:sp>
      <p:sp>
        <p:nvSpPr>
          <p:cNvPr id="3" name="Content Placeholder 2"/>
          <p:cNvSpPr>
            <a:spLocks noGrp="1"/>
          </p:cNvSpPr>
          <p:nvPr>
            <p:ph idx="1"/>
          </p:nvPr>
        </p:nvSpPr>
        <p:spPr>
          <a:xfrm>
            <a:off x="838200" y="1444625"/>
            <a:ext cx="10515600" cy="4351338"/>
          </a:xfrm>
        </p:spPr>
        <p:txBody>
          <a:bodyPr/>
          <a:lstStyle/>
          <a:p>
            <a:pPr marL="228600" lvl="1">
              <a:spcBef>
                <a:spcPts val="1000"/>
              </a:spcBef>
            </a:pPr>
            <a:r>
              <a:rPr lang="en-US" dirty="0"/>
              <a:t>Recommended: </a:t>
            </a:r>
            <a:r>
              <a:rPr lang="en-US" dirty="0" err="1"/>
              <a:t>Zandbergen</a:t>
            </a:r>
            <a:r>
              <a:rPr lang="en-US" dirty="0"/>
              <a:t>, Paul A. Python Scripting for ArcGIS - </a:t>
            </a:r>
            <a:r>
              <a:rPr lang="en-US" dirty="0">
                <a:hlinkClick r:id="rId2"/>
              </a:rPr>
              <a:t>http://esripress.esri.com/bookResources/index.cfm?event=catalog.book&amp;id=9</a:t>
            </a:r>
            <a:r>
              <a:rPr lang="en-US" dirty="0"/>
              <a:t> </a:t>
            </a:r>
          </a:p>
          <a:p>
            <a:endParaRPr lang="en-US" dirty="0"/>
          </a:p>
          <a:p>
            <a:endParaRPr lang="en-US" dirty="0"/>
          </a:p>
          <a:p>
            <a:endParaRPr lang="en-US" dirty="0"/>
          </a:p>
        </p:txBody>
      </p:sp>
      <p:pic>
        <p:nvPicPr>
          <p:cNvPr id="4" name="Picture 2" descr="https://images-na.ssl-images-amazon.com/images/I/41Ghg1tE14L._SX39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916" y="2163233"/>
            <a:ext cx="3647017" cy="455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12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Textbook	</a:t>
            </a:r>
          </a:p>
        </p:txBody>
      </p:sp>
      <p:sp>
        <p:nvSpPr>
          <p:cNvPr id="3" name="Content Placeholder 2"/>
          <p:cNvSpPr>
            <a:spLocks noGrp="1"/>
          </p:cNvSpPr>
          <p:nvPr>
            <p:ph idx="1"/>
          </p:nvPr>
        </p:nvSpPr>
        <p:spPr>
          <a:xfrm>
            <a:off x="838200" y="1425575"/>
            <a:ext cx="10515600" cy="4351338"/>
          </a:xfrm>
        </p:spPr>
        <p:txBody>
          <a:bodyPr/>
          <a:lstStyle/>
          <a:p>
            <a:r>
              <a:rPr lang="en-US" dirty="0"/>
              <a:t>Python For ArcGIS - </a:t>
            </a:r>
            <a:r>
              <a:rPr lang="en-US" dirty="0">
                <a:hlinkClick r:id="rId2"/>
              </a:rPr>
              <a:t>http://www.springer.com/us/book/9783319183978</a:t>
            </a:r>
            <a:endParaRPr lang="en-US" dirty="0"/>
          </a:p>
          <a:p>
            <a:endParaRPr lang="en-US" dirty="0"/>
          </a:p>
          <a:p>
            <a:endParaRPr lang="en-US" dirty="0"/>
          </a:p>
        </p:txBody>
      </p:sp>
      <p:pic>
        <p:nvPicPr>
          <p:cNvPr id="2050" name="Picture 2" descr="Book Python For ArcGIS by Laura Tateos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367" y="2419956"/>
            <a:ext cx="3383492" cy="412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10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	</a:t>
            </a:r>
          </a:p>
        </p:txBody>
      </p:sp>
      <p:sp>
        <p:nvSpPr>
          <p:cNvPr id="3" name="Content Placeholder 2"/>
          <p:cNvSpPr>
            <a:spLocks noGrp="1"/>
          </p:cNvSpPr>
          <p:nvPr>
            <p:ph idx="1"/>
          </p:nvPr>
        </p:nvSpPr>
        <p:spPr>
          <a:xfrm>
            <a:off x="838200" y="1444625"/>
            <a:ext cx="10515600" cy="4351338"/>
          </a:xfrm>
        </p:spPr>
        <p:txBody>
          <a:bodyPr/>
          <a:lstStyle/>
          <a:p>
            <a:r>
              <a:rPr lang="en-US" dirty="0"/>
              <a:t>GIS Tutorial for Python® Scripting - </a:t>
            </a:r>
            <a:r>
              <a:rPr lang="en-US" dirty="0">
                <a:hlinkClick r:id="rId2"/>
              </a:rPr>
              <a:t>http://esripress.esri.com/bookResources/index.cfm?event=catalog.book&amp;id=8</a:t>
            </a:r>
            <a:endParaRPr lang="en-US" dirty="0"/>
          </a:p>
          <a:p>
            <a:endParaRPr lang="en-US" dirty="0"/>
          </a:p>
          <a:p>
            <a:endParaRPr lang="en-US" dirty="0"/>
          </a:p>
        </p:txBody>
      </p:sp>
      <p:pic>
        <p:nvPicPr>
          <p:cNvPr id="1028" name="Picture 4" descr="Image result for gis tutorial for python scrip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53" y="2353733"/>
            <a:ext cx="4400021" cy="440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7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a:t>
            </a:r>
          </a:p>
        </p:txBody>
      </p:sp>
      <p:sp>
        <p:nvSpPr>
          <p:cNvPr id="3" name="Content Placeholder 2"/>
          <p:cNvSpPr>
            <a:spLocks noGrp="1"/>
          </p:cNvSpPr>
          <p:nvPr>
            <p:ph idx="1"/>
          </p:nvPr>
        </p:nvSpPr>
        <p:spPr>
          <a:xfrm>
            <a:off x="838200" y="1270000"/>
            <a:ext cx="10515600" cy="4906963"/>
          </a:xfrm>
        </p:spPr>
        <p:txBody>
          <a:bodyPr/>
          <a:lstStyle/>
          <a:p>
            <a:pPr marL="228600" lvl="1">
              <a:spcBef>
                <a:spcPts val="1000"/>
              </a:spcBef>
            </a:pPr>
            <a:r>
              <a:rPr lang="en-US" dirty="0"/>
              <a:t>Toms, Silas. </a:t>
            </a:r>
            <a:r>
              <a:rPr lang="en-US" dirty="0" err="1"/>
              <a:t>Arcpy</a:t>
            </a:r>
            <a:r>
              <a:rPr lang="en-US" dirty="0"/>
              <a:t> and ArcGIS – Geospatial Analysis with Python. (</a:t>
            </a:r>
            <a:r>
              <a:rPr lang="en-US" dirty="0">
                <a:hlinkClick r:id="rId2"/>
              </a:rPr>
              <a:t>https://www.amazon.com/ArcPy-ArcGIS-Geospatial-Analysis-Python/dp/1783988665</a:t>
            </a:r>
            <a:r>
              <a:rPr lang="en-US" dirty="0"/>
              <a:t>)</a:t>
            </a:r>
          </a:p>
          <a:p>
            <a:endParaRPr lang="en-US" dirty="0"/>
          </a:p>
        </p:txBody>
      </p:sp>
      <p:pic>
        <p:nvPicPr>
          <p:cNvPr id="1030" name="Picture 6" descr="https://images-na.ssl-images-amazon.com/images/I/514BTjeNV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75" y="2348216"/>
            <a:ext cx="3550482" cy="437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0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15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Text Placeholder 2"/>
          <p:cNvSpPr>
            <a:spLocks noGrp="1"/>
          </p:cNvSpPr>
          <p:nvPr>
            <p:ph type="body" idx="1"/>
          </p:nvPr>
        </p:nvSpPr>
        <p:spPr/>
        <p:txBody>
          <a:bodyPr/>
          <a:lstStyle/>
          <a:p>
            <a:r>
              <a:rPr lang="en-US" dirty="0"/>
              <a:t>Gregory Brunner</a:t>
            </a:r>
          </a:p>
        </p:txBody>
      </p:sp>
    </p:spTree>
    <p:extLst>
      <p:ext uri="{BB962C8B-B14F-4D97-AF65-F5344CB8AC3E}">
        <p14:creationId xmlns:p14="http://schemas.microsoft.com/office/powerpoint/2010/main" val="354320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lstStyle/>
          <a:p>
            <a:r>
              <a:rPr lang="en-US" dirty="0"/>
              <a:t>I’m Greg</a:t>
            </a:r>
          </a:p>
          <a:p>
            <a:r>
              <a:rPr lang="en-US" dirty="0"/>
              <a:t>Scientists/developer for </a:t>
            </a:r>
            <a:r>
              <a:rPr lang="en-US" dirty="0" err="1"/>
              <a:t>Esri</a:t>
            </a:r>
            <a:endParaRPr lang="en-US" dirty="0"/>
          </a:p>
          <a:p>
            <a:r>
              <a:rPr lang="en-US" dirty="0"/>
              <a:t>Programming with Python for 7+ years</a:t>
            </a:r>
          </a:p>
          <a:p>
            <a:r>
              <a:rPr lang="en-US" dirty="0"/>
              <a:t>Email: gregory.brunner@slu.edu</a:t>
            </a:r>
          </a:p>
          <a:p>
            <a:r>
              <a:rPr lang="en-US" dirty="0"/>
              <a:t>Office hours: Before class or upon request</a:t>
            </a:r>
          </a:p>
          <a:p>
            <a:endParaRPr lang="en-US" dirty="0"/>
          </a:p>
        </p:txBody>
      </p:sp>
    </p:spTree>
    <p:extLst>
      <p:ext uri="{BB962C8B-B14F-4D97-AF65-F5344CB8AC3E}">
        <p14:creationId xmlns:p14="http://schemas.microsoft.com/office/powerpoint/2010/main" val="4062224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(Jessica McKellar)</a:t>
            </a:r>
          </a:p>
        </p:txBody>
      </p:sp>
      <p:pic>
        <p:nvPicPr>
          <p:cNvPr id="4" name="rkx5_MRAV3A"/>
          <p:cNvPicPr>
            <a:picLocks noGrp="1" noRot="1" noChangeAspect="1"/>
          </p:cNvPicPr>
          <p:nvPr>
            <p:ph idx="1"/>
            <a:videoFile r:link="rId1"/>
          </p:nvPr>
        </p:nvPicPr>
        <p:blipFill>
          <a:blip r:embed="rId3"/>
          <a:stretch>
            <a:fillRect/>
          </a:stretch>
        </p:blipFill>
        <p:spPr>
          <a:xfrm>
            <a:off x="1989668" y="1690688"/>
            <a:ext cx="7763932" cy="4367212"/>
          </a:xfrm>
          <a:prstGeom prst="rect">
            <a:avLst/>
          </a:prstGeom>
        </p:spPr>
      </p:pic>
    </p:spTree>
    <p:extLst>
      <p:ext uri="{BB962C8B-B14F-4D97-AF65-F5344CB8AC3E}">
        <p14:creationId xmlns:p14="http://schemas.microsoft.com/office/powerpoint/2010/main" val="342524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Quoting Jessica</a:t>
            </a:r>
          </a:p>
        </p:txBody>
      </p:sp>
      <p:sp>
        <p:nvSpPr>
          <p:cNvPr id="4" name="Content Placeholder 3"/>
          <p:cNvSpPr>
            <a:spLocks noGrp="1"/>
          </p:cNvSpPr>
          <p:nvPr>
            <p:ph idx="1"/>
          </p:nvPr>
        </p:nvSpPr>
        <p:spPr/>
        <p:txBody>
          <a:bodyPr/>
          <a:lstStyle/>
          <a:p>
            <a:r>
              <a:rPr lang="en-US" dirty="0"/>
              <a:t>Python is a versatile language: you can analyze data, build websites (*), maintain servers, make art or music.</a:t>
            </a:r>
          </a:p>
          <a:p>
            <a:r>
              <a:rPr lang="en-US" dirty="0"/>
              <a:t>Employers love Python: people will want to hire you.</a:t>
            </a:r>
          </a:p>
          <a:p>
            <a:r>
              <a:rPr lang="en-US" dirty="0"/>
              <a:t>Python is a great teaching language … a lot of educational institutions are switching to Python, e.g., MIT</a:t>
            </a:r>
          </a:p>
          <a:p>
            <a:r>
              <a:rPr lang="en-US" dirty="0"/>
              <a:t>It reads very much like English (it has low syntactic overhead)</a:t>
            </a:r>
          </a:p>
          <a:p>
            <a:r>
              <a:rPr lang="en-US" dirty="0"/>
              <a:t>It is very easy to get useful work done quickly in Python</a:t>
            </a:r>
          </a:p>
          <a:p>
            <a:r>
              <a:rPr lang="en-US" dirty="0"/>
              <a:t>You can do data analysis and graphing with </a:t>
            </a:r>
            <a:r>
              <a:rPr lang="en-US" dirty="0" err="1"/>
              <a:t>Matplotlib</a:t>
            </a:r>
            <a:r>
              <a:rPr lang="en-US" dirty="0"/>
              <a:t> (even 3D animations)</a:t>
            </a:r>
          </a:p>
          <a:p>
            <a:endParaRPr lang="en-US" dirty="0"/>
          </a:p>
        </p:txBody>
      </p:sp>
    </p:spTree>
    <p:extLst>
      <p:ext uri="{BB962C8B-B14F-4D97-AF65-F5344CB8AC3E}">
        <p14:creationId xmlns:p14="http://schemas.microsoft.com/office/powerpoint/2010/main" val="50526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love Python?</a:t>
            </a:r>
          </a:p>
        </p:txBody>
      </p:sp>
      <p:sp>
        <p:nvSpPr>
          <p:cNvPr id="3" name="Content Placeholder 2"/>
          <p:cNvSpPr>
            <a:spLocks noGrp="1"/>
          </p:cNvSpPr>
          <p:nvPr>
            <p:ph idx="1"/>
          </p:nvPr>
        </p:nvSpPr>
        <p:spPr/>
        <p:txBody>
          <a:bodyPr/>
          <a:lstStyle/>
          <a:p>
            <a:endParaRPr lang="en-US"/>
          </a:p>
        </p:txBody>
      </p:sp>
      <p:pic>
        <p:nvPicPr>
          <p:cNvPr id="4" name="Picture 2" descr="keep-calm-and-code-python_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038" y="1528196"/>
            <a:ext cx="4449924" cy="519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8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Favorite Examples</a:t>
            </a:r>
          </a:p>
        </p:txBody>
      </p:sp>
      <p:sp>
        <p:nvSpPr>
          <p:cNvPr id="3" name="Content Placeholder 2"/>
          <p:cNvSpPr>
            <a:spLocks noGrp="1"/>
          </p:cNvSpPr>
          <p:nvPr>
            <p:ph idx="1"/>
          </p:nvPr>
        </p:nvSpPr>
        <p:spPr>
          <a:xfrm>
            <a:off x="838200" y="1571625"/>
            <a:ext cx="10515600" cy="4351338"/>
          </a:xfrm>
        </p:spPr>
        <p:txBody>
          <a:bodyPr>
            <a:normAutofit lnSpcReduction="10000"/>
          </a:bodyPr>
          <a:lstStyle/>
          <a:p>
            <a:r>
              <a:rPr lang="en-US" dirty="0"/>
              <a:t>Basketball – </a:t>
            </a:r>
          </a:p>
          <a:p>
            <a:pPr lvl="1"/>
            <a:r>
              <a:rPr lang="en-US" dirty="0">
                <a:hlinkClick r:id="rId2"/>
              </a:rPr>
              <a:t>https://github.com/gbrunner/Courtside-Geography/blob/master/single_player_shotchart.py</a:t>
            </a:r>
            <a:endParaRPr lang="en-US" dirty="0"/>
          </a:p>
          <a:p>
            <a:pPr lvl="1"/>
            <a:r>
              <a:rPr lang="en-US" dirty="0">
                <a:hlinkClick r:id="rId3"/>
              </a:rPr>
              <a:t>http://ps-dbs.maps.arcgis.com/home/webmap/viewer.html?webmap=3b116735a399402eb6ee9788255a2373</a:t>
            </a:r>
            <a:r>
              <a:rPr lang="en-US" dirty="0"/>
              <a:t> </a:t>
            </a:r>
          </a:p>
          <a:p>
            <a:r>
              <a:rPr lang="en-US" dirty="0"/>
              <a:t>Fun maps! – </a:t>
            </a:r>
            <a:r>
              <a:rPr lang="en-US" dirty="0">
                <a:hlinkClick r:id="rId4"/>
              </a:rPr>
              <a:t>https://twitter.com/gregbrunn/status/718271695212126213</a:t>
            </a:r>
            <a:r>
              <a:rPr lang="en-US" dirty="0"/>
              <a:t> </a:t>
            </a:r>
          </a:p>
          <a:p>
            <a:r>
              <a:rPr lang="en-US" dirty="0"/>
              <a:t>Notebooks - </a:t>
            </a:r>
            <a:r>
              <a:rPr lang="en-US" dirty="0">
                <a:hlinkClick r:id="rId5"/>
              </a:rPr>
              <a:t>http://earthpy.org/analyzing-whale-tracks.html</a:t>
            </a:r>
            <a:r>
              <a:rPr lang="en-US" dirty="0"/>
              <a:t> </a:t>
            </a:r>
          </a:p>
          <a:p>
            <a:r>
              <a:rPr lang="en-US" dirty="0"/>
              <a:t>Baseball - </a:t>
            </a:r>
            <a:r>
              <a:rPr lang="en-US" dirty="0">
                <a:hlinkClick r:id="rId6"/>
              </a:rPr>
              <a:t>https://gavinr.com/2016/12/22/create-pitch-charts-python/</a:t>
            </a:r>
            <a:r>
              <a:rPr lang="en-US" dirty="0"/>
              <a:t> </a:t>
            </a:r>
          </a:p>
        </p:txBody>
      </p:sp>
    </p:spTree>
    <p:extLst>
      <p:ext uri="{BB962C8B-B14F-4D97-AF65-F5344CB8AC3E}">
        <p14:creationId xmlns:p14="http://schemas.microsoft.com/office/powerpoint/2010/main" val="14349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It’s so easy!</a:t>
            </a:r>
          </a:p>
        </p:txBody>
      </p:sp>
      <p:pic>
        <p:nvPicPr>
          <p:cNvPr id="3074" name="Picture 2" descr="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644" y="1268641"/>
            <a:ext cx="4700197" cy="53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72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Get Started!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521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This course will introduce students to python programming. Through completing this course, students will be able to use Python to perform common GIS and remote sensing analysis tasks, automate workflows, and develop custom Python tools. Topics will include describing data, manipulating data, automating spatial analysis tasks, creating Python scripts and tools, and using Python for imagery analysis.</a:t>
            </a:r>
          </a:p>
          <a:p>
            <a:endParaRPr lang="en-US" dirty="0"/>
          </a:p>
        </p:txBody>
      </p:sp>
    </p:spTree>
    <p:extLst>
      <p:ext uri="{BB962C8B-B14F-4D97-AF65-F5344CB8AC3E}">
        <p14:creationId xmlns:p14="http://schemas.microsoft.com/office/powerpoint/2010/main" val="23940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lstStyle/>
          <a:p>
            <a:pPr lvl="0"/>
            <a:r>
              <a:rPr lang="en-US" dirty="0"/>
              <a:t>Learn Python and understand how to use it to solve problems in GIS and Remote Sensing</a:t>
            </a:r>
          </a:p>
          <a:p>
            <a:pPr lvl="0"/>
            <a:r>
              <a:rPr lang="en-US" dirty="0"/>
              <a:t>Encourage the use of Python through relevant examples and assignments</a:t>
            </a:r>
          </a:p>
          <a:p>
            <a:pPr lvl="0"/>
            <a:r>
              <a:rPr lang="en-US" dirty="0"/>
              <a:t>Get graduate level students implementing it in their own research projects.</a:t>
            </a:r>
          </a:p>
          <a:p>
            <a:r>
              <a:rPr lang="en-US" dirty="0"/>
              <a:t>This will be one of the most valuable </a:t>
            </a:r>
            <a:r>
              <a:rPr lang="en-US" i="1" dirty="0"/>
              <a:t>skills</a:t>
            </a:r>
            <a:r>
              <a:rPr lang="en-US" dirty="0"/>
              <a:t> you learn and develop</a:t>
            </a:r>
          </a:p>
          <a:p>
            <a:endParaRPr lang="en-US" dirty="0"/>
          </a:p>
        </p:txBody>
      </p:sp>
    </p:spTree>
    <p:extLst>
      <p:ext uri="{BB962C8B-B14F-4D97-AF65-F5344CB8AC3E}">
        <p14:creationId xmlns:p14="http://schemas.microsoft.com/office/powerpoint/2010/main" val="393210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lstStyle/>
          <a:p>
            <a:r>
              <a:rPr lang="en-US" dirty="0"/>
              <a:t>On Blackboard</a:t>
            </a:r>
          </a:p>
        </p:txBody>
      </p:sp>
    </p:spTree>
    <p:extLst>
      <p:ext uri="{BB962C8B-B14F-4D97-AF65-F5344CB8AC3E}">
        <p14:creationId xmlns:p14="http://schemas.microsoft.com/office/powerpoint/2010/main" val="27744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and Homework</a:t>
            </a:r>
          </a:p>
        </p:txBody>
      </p:sp>
      <p:sp>
        <p:nvSpPr>
          <p:cNvPr id="3" name="Content Placeholder 2"/>
          <p:cNvSpPr>
            <a:spLocks noGrp="1"/>
          </p:cNvSpPr>
          <p:nvPr>
            <p:ph idx="1"/>
          </p:nvPr>
        </p:nvSpPr>
        <p:spPr/>
        <p:txBody>
          <a:bodyPr/>
          <a:lstStyle/>
          <a:p>
            <a:r>
              <a:rPr lang="en-US" dirty="0"/>
              <a:t>Will be on Blackboard immediately following class</a:t>
            </a:r>
          </a:p>
          <a:p>
            <a:endParaRPr lang="en-US" dirty="0"/>
          </a:p>
        </p:txBody>
      </p:sp>
    </p:spTree>
    <p:extLst>
      <p:ext uri="{BB962C8B-B14F-4D97-AF65-F5344CB8AC3E}">
        <p14:creationId xmlns:p14="http://schemas.microsoft.com/office/powerpoint/2010/main" val="325798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lstStyle/>
          <a:p>
            <a:r>
              <a:rPr lang="en-US" dirty="0"/>
              <a:t>Exercises to guide you in learning Python</a:t>
            </a:r>
          </a:p>
          <a:p>
            <a:endParaRPr lang="en-US" dirty="0"/>
          </a:p>
          <a:p>
            <a:r>
              <a:rPr lang="en-US" dirty="0"/>
              <a:t>Please submit last week’s exercises with your homework at or before the beginning of each class through Blackboard.</a:t>
            </a:r>
          </a:p>
          <a:p>
            <a:endParaRPr lang="en-US" dirty="0"/>
          </a:p>
          <a:p>
            <a:r>
              <a:rPr lang="en-US" dirty="0"/>
              <a:t>Your feedback is appreciated</a:t>
            </a:r>
          </a:p>
          <a:p>
            <a:pPr marL="0" indent="0">
              <a:buNone/>
            </a:pPr>
            <a:endParaRPr lang="en-US" dirty="0"/>
          </a:p>
        </p:txBody>
      </p:sp>
    </p:spTree>
    <p:extLst>
      <p:ext uri="{BB962C8B-B14F-4D97-AF65-F5344CB8AC3E}">
        <p14:creationId xmlns:p14="http://schemas.microsoft.com/office/powerpoint/2010/main" val="41086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a:t>
            </a:r>
          </a:p>
        </p:txBody>
      </p:sp>
      <p:sp>
        <p:nvSpPr>
          <p:cNvPr id="3" name="Content Placeholder 2"/>
          <p:cNvSpPr>
            <a:spLocks noGrp="1"/>
          </p:cNvSpPr>
          <p:nvPr>
            <p:ph idx="1"/>
          </p:nvPr>
        </p:nvSpPr>
        <p:spPr/>
        <p:txBody>
          <a:bodyPr/>
          <a:lstStyle/>
          <a:p>
            <a:r>
              <a:rPr lang="en-US" dirty="0"/>
              <a:t>Trying to make them interactive</a:t>
            </a:r>
          </a:p>
          <a:p>
            <a:endParaRPr lang="en-US" dirty="0"/>
          </a:p>
          <a:p>
            <a:r>
              <a:rPr lang="en-US" dirty="0"/>
              <a:t>If I am writing code, you should be too!</a:t>
            </a:r>
          </a:p>
        </p:txBody>
      </p:sp>
    </p:spTree>
    <p:extLst>
      <p:ext uri="{BB962C8B-B14F-4D97-AF65-F5344CB8AC3E}">
        <p14:creationId xmlns:p14="http://schemas.microsoft.com/office/powerpoint/2010/main" val="27220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The objective with homework is to keep you thinking and learning about Python even outside of days in lab.</a:t>
            </a:r>
          </a:p>
          <a:p>
            <a:endParaRPr lang="en-US" dirty="0"/>
          </a:p>
          <a:p>
            <a:r>
              <a:rPr lang="en-US" dirty="0"/>
              <a:t>Homework is due at or before the beginning of each class.</a:t>
            </a:r>
          </a:p>
          <a:p>
            <a:endParaRPr lang="en-US" dirty="0"/>
          </a:p>
          <a:p>
            <a:r>
              <a:rPr lang="en-US" dirty="0"/>
              <a:t>Please submit through Blackboard</a:t>
            </a:r>
          </a:p>
        </p:txBody>
      </p:sp>
    </p:spTree>
    <p:extLst>
      <p:ext uri="{BB962C8B-B14F-4D97-AF65-F5344CB8AC3E}">
        <p14:creationId xmlns:p14="http://schemas.microsoft.com/office/powerpoint/2010/main" val="134893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772</Words>
  <Application>Microsoft Office PowerPoint</Application>
  <PresentationFormat>Widescreen</PresentationFormat>
  <Paragraphs>77</Paragraphs>
  <Slides>25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Python Programming for Remote Sensing and GIS</vt:lpstr>
      <vt:lpstr>Welcome!</vt:lpstr>
      <vt:lpstr>Course Overview</vt:lpstr>
      <vt:lpstr>Course Objectives</vt:lpstr>
      <vt:lpstr>Syllabus</vt:lpstr>
      <vt:lpstr>Labs and Homework</vt:lpstr>
      <vt:lpstr>Labs</vt:lpstr>
      <vt:lpstr>Lectures</vt:lpstr>
      <vt:lpstr>Homework</vt:lpstr>
      <vt:lpstr>Projects</vt:lpstr>
      <vt:lpstr>Final Project</vt:lpstr>
      <vt:lpstr>Blackboard</vt:lpstr>
      <vt:lpstr>GitHub</vt:lpstr>
      <vt:lpstr>Recommended Textbook </vt:lpstr>
      <vt:lpstr>Recommended Textbook </vt:lpstr>
      <vt:lpstr>Optional Textbook </vt:lpstr>
      <vt:lpstr>Optional Textbook</vt:lpstr>
      <vt:lpstr>Any Questions?</vt:lpstr>
      <vt:lpstr>Python</vt:lpstr>
      <vt:lpstr>Why Python? (Jessica McKellar)</vt:lpstr>
      <vt:lpstr>Quoting Jessica</vt:lpstr>
      <vt:lpstr>Why do I love Python?</vt:lpstr>
      <vt:lpstr>My Favorite Examples</vt:lpstr>
      <vt:lpstr>It’s so easy!</vt:lpstr>
      <vt:lpstr>Let’s Get Started!</vt:lpstr>
    </vt:vector>
  </TitlesOfParts>
  <Company>Esri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Remote Sensing and GIS</dc:title>
  <dc:creator>Gregory Brunner</dc:creator>
  <cp:lastModifiedBy>Gregory Brunner</cp:lastModifiedBy>
  <cp:revision>24</cp:revision>
  <dcterms:created xsi:type="dcterms:W3CDTF">2016-11-12T19:51:34Z</dcterms:created>
  <dcterms:modified xsi:type="dcterms:W3CDTF">2019-01-05T02:54:02Z</dcterms:modified>
</cp:coreProperties>
</file>