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86" d="100"/>
          <a:sy n="86" d="100"/>
        </p:scale>
        <p:origin x="56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3E2E7C-F668-4014-A087-F296E9A31391}"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3F05C-32C1-45E2-A316-88788E1E1682}" type="slidenum">
              <a:rPr lang="en-US" smtClean="0"/>
              <a:t>‹#›</a:t>
            </a:fld>
            <a:endParaRPr lang="en-US"/>
          </a:p>
        </p:txBody>
      </p:sp>
    </p:spTree>
    <p:extLst>
      <p:ext uri="{BB962C8B-B14F-4D97-AF65-F5344CB8AC3E}">
        <p14:creationId xmlns:p14="http://schemas.microsoft.com/office/powerpoint/2010/main" val="144553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E2E7C-F668-4014-A087-F296E9A31391}"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3F05C-32C1-45E2-A316-88788E1E1682}" type="slidenum">
              <a:rPr lang="en-US" smtClean="0"/>
              <a:t>‹#›</a:t>
            </a:fld>
            <a:endParaRPr lang="en-US"/>
          </a:p>
        </p:txBody>
      </p:sp>
    </p:spTree>
    <p:extLst>
      <p:ext uri="{BB962C8B-B14F-4D97-AF65-F5344CB8AC3E}">
        <p14:creationId xmlns:p14="http://schemas.microsoft.com/office/powerpoint/2010/main" val="3791943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E2E7C-F668-4014-A087-F296E9A31391}"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3F05C-32C1-45E2-A316-88788E1E1682}" type="slidenum">
              <a:rPr lang="en-US" smtClean="0"/>
              <a:t>‹#›</a:t>
            </a:fld>
            <a:endParaRPr lang="en-US"/>
          </a:p>
        </p:txBody>
      </p:sp>
    </p:spTree>
    <p:extLst>
      <p:ext uri="{BB962C8B-B14F-4D97-AF65-F5344CB8AC3E}">
        <p14:creationId xmlns:p14="http://schemas.microsoft.com/office/powerpoint/2010/main" val="192039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E2E7C-F668-4014-A087-F296E9A31391}"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3F05C-32C1-45E2-A316-88788E1E1682}" type="slidenum">
              <a:rPr lang="en-US" smtClean="0"/>
              <a:t>‹#›</a:t>
            </a:fld>
            <a:endParaRPr lang="en-US"/>
          </a:p>
        </p:txBody>
      </p:sp>
    </p:spTree>
    <p:extLst>
      <p:ext uri="{BB962C8B-B14F-4D97-AF65-F5344CB8AC3E}">
        <p14:creationId xmlns:p14="http://schemas.microsoft.com/office/powerpoint/2010/main" val="202125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3E2E7C-F668-4014-A087-F296E9A31391}"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3F05C-32C1-45E2-A316-88788E1E1682}" type="slidenum">
              <a:rPr lang="en-US" smtClean="0"/>
              <a:t>‹#›</a:t>
            </a:fld>
            <a:endParaRPr lang="en-US"/>
          </a:p>
        </p:txBody>
      </p:sp>
    </p:spTree>
    <p:extLst>
      <p:ext uri="{BB962C8B-B14F-4D97-AF65-F5344CB8AC3E}">
        <p14:creationId xmlns:p14="http://schemas.microsoft.com/office/powerpoint/2010/main" val="315626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3E2E7C-F668-4014-A087-F296E9A31391}"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3F05C-32C1-45E2-A316-88788E1E1682}" type="slidenum">
              <a:rPr lang="en-US" smtClean="0"/>
              <a:t>‹#›</a:t>
            </a:fld>
            <a:endParaRPr lang="en-US"/>
          </a:p>
        </p:txBody>
      </p:sp>
    </p:spTree>
    <p:extLst>
      <p:ext uri="{BB962C8B-B14F-4D97-AF65-F5344CB8AC3E}">
        <p14:creationId xmlns:p14="http://schemas.microsoft.com/office/powerpoint/2010/main" val="3884370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3E2E7C-F668-4014-A087-F296E9A31391}" type="datetimeFigureOut">
              <a:rPr lang="en-US" smtClean="0"/>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93F05C-32C1-45E2-A316-88788E1E1682}" type="slidenum">
              <a:rPr lang="en-US" smtClean="0"/>
              <a:t>‹#›</a:t>
            </a:fld>
            <a:endParaRPr lang="en-US"/>
          </a:p>
        </p:txBody>
      </p:sp>
    </p:spTree>
    <p:extLst>
      <p:ext uri="{BB962C8B-B14F-4D97-AF65-F5344CB8AC3E}">
        <p14:creationId xmlns:p14="http://schemas.microsoft.com/office/powerpoint/2010/main" val="286534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3E2E7C-F668-4014-A087-F296E9A31391}" type="datetimeFigureOut">
              <a:rPr lang="en-US" smtClean="0"/>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93F05C-32C1-45E2-A316-88788E1E1682}" type="slidenum">
              <a:rPr lang="en-US" smtClean="0"/>
              <a:t>‹#›</a:t>
            </a:fld>
            <a:endParaRPr lang="en-US"/>
          </a:p>
        </p:txBody>
      </p:sp>
    </p:spTree>
    <p:extLst>
      <p:ext uri="{BB962C8B-B14F-4D97-AF65-F5344CB8AC3E}">
        <p14:creationId xmlns:p14="http://schemas.microsoft.com/office/powerpoint/2010/main" val="393133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E2E7C-F668-4014-A087-F296E9A31391}" type="datetimeFigureOut">
              <a:rPr lang="en-US" smtClean="0"/>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93F05C-32C1-45E2-A316-88788E1E1682}" type="slidenum">
              <a:rPr lang="en-US" smtClean="0"/>
              <a:t>‹#›</a:t>
            </a:fld>
            <a:endParaRPr lang="en-US"/>
          </a:p>
        </p:txBody>
      </p:sp>
    </p:spTree>
    <p:extLst>
      <p:ext uri="{BB962C8B-B14F-4D97-AF65-F5344CB8AC3E}">
        <p14:creationId xmlns:p14="http://schemas.microsoft.com/office/powerpoint/2010/main" val="428469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3E2E7C-F668-4014-A087-F296E9A31391}"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3F05C-32C1-45E2-A316-88788E1E1682}" type="slidenum">
              <a:rPr lang="en-US" smtClean="0"/>
              <a:t>‹#›</a:t>
            </a:fld>
            <a:endParaRPr lang="en-US"/>
          </a:p>
        </p:txBody>
      </p:sp>
    </p:spTree>
    <p:extLst>
      <p:ext uri="{BB962C8B-B14F-4D97-AF65-F5344CB8AC3E}">
        <p14:creationId xmlns:p14="http://schemas.microsoft.com/office/powerpoint/2010/main" val="227234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3E2E7C-F668-4014-A087-F296E9A31391}"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3F05C-32C1-45E2-A316-88788E1E1682}" type="slidenum">
              <a:rPr lang="en-US" smtClean="0"/>
              <a:t>‹#›</a:t>
            </a:fld>
            <a:endParaRPr lang="en-US"/>
          </a:p>
        </p:txBody>
      </p:sp>
    </p:spTree>
    <p:extLst>
      <p:ext uri="{BB962C8B-B14F-4D97-AF65-F5344CB8AC3E}">
        <p14:creationId xmlns:p14="http://schemas.microsoft.com/office/powerpoint/2010/main" val="46178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E2E7C-F668-4014-A087-F296E9A31391}" type="datetimeFigureOut">
              <a:rPr lang="en-US" smtClean="0"/>
              <a:t>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3F05C-32C1-45E2-A316-88788E1E1682}" type="slidenum">
              <a:rPr lang="en-US" smtClean="0"/>
              <a:t>‹#›</a:t>
            </a:fld>
            <a:endParaRPr lang="en-US"/>
          </a:p>
        </p:txBody>
      </p:sp>
    </p:spTree>
    <p:extLst>
      <p:ext uri="{BB962C8B-B14F-4D97-AF65-F5344CB8AC3E}">
        <p14:creationId xmlns:p14="http://schemas.microsoft.com/office/powerpoint/2010/main" val="3611872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ro.arcgis.com/en/pro-app/tool-reference/data-management/resample.htm" TargetMode="External"/><Relationship Id="rId2" Type="http://schemas.openxmlformats.org/officeDocument/2006/relationships/hyperlink" Target="http://pro.arcgis.com/en/pro-app/tool-reference/data-management/clip.htm" TargetMode="External"/><Relationship Id="rId1" Type="http://schemas.openxmlformats.org/officeDocument/2006/relationships/slideLayout" Target="../slideLayouts/slideLayout2.xml"/><Relationship Id="rId5" Type="http://schemas.openxmlformats.org/officeDocument/2006/relationships/hyperlink" Target="https://pro.arcgis.com/en/pro-app/tool-reference/spatial-analyst/zonal-statistics-as-table.htm" TargetMode="External"/><Relationship Id="rId4" Type="http://schemas.openxmlformats.org/officeDocument/2006/relationships/hyperlink" Target="https://pro.arcgis.com/en/pro-app/tool-reference/analysis/buffer.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933588"/>
          </a:xfrm>
        </p:spPr>
        <p:txBody>
          <a:bodyPr>
            <a:normAutofit/>
          </a:bodyPr>
          <a:lstStyle/>
          <a:p>
            <a:pPr algn="ctr"/>
            <a:r>
              <a:rPr lang="en-US" sz="3200" b="1" dirty="0"/>
              <a:t>UAV Imagery Preprocessing and Spectral Index Extraction</a:t>
            </a:r>
            <a:endParaRPr lang="en-US" sz="3200" dirty="0"/>
          </a:p>
        </p:txBody>
      </p:sp>
      <p:sp>
        <p:nvSpPr>
          <p:cNvPr id="5" name="Content Placeholder 4"/>
          <p:cNvSpPr>
            <a:spLocks noGrp="1"/>
          </p:cNvSpPr>
          <p:nvPr>
            <p:ph idx="1"/>
          </p:nvPr>
        </p:nvSpPr>
        <p:spPr>
          <a:xfrm>
            <a:off x="838200" y="1298714"/>
            <a:ext cx="10861222" cy="4878249"/>
          </a:xfrm>
        </p:spPr>
        <p:txBody>
          <a:bodyPr>
            <a:normAutofit fontScale="77500" lnSpcReduction="20000"/>
          </a:bodyPr>
          <a:lstStyle/>
          <a:p>
            <a:pPr>
              <a:lnSpc>
                <a:spcPct val="110000"/>
              </a:lnSpc>
            </a:pPr>
            <a:r>
              <a:rPr lang="en-US" b="1" dirty="0"/>
              <a:t>What:  </a:t>
            </a:r>
            <a:r>
              <a:rPr lang="en-US" sz="2400" dirty="0"/>
              <a:t>Streamline and automate the preprocessing of a large number of images acquired from multiple sensors integrated on Unmanned Aerial Vehicle (UAV) and extract vegetation index using </a:t>
            </a:r>
            <a:r>
              <a:rPr lang="en-US" sz="2400" dirty="0" err="1"/>
              <a:t>Arcpy</a:t>
            </a:r>
            <a:r>
              <a:rPr lang="en-US" sz="2400" dirty="0"/>
              <a:t>.  </a:t>
            </a:r>
          </a:p>
          <a:p>
            <a:pPr lvl="1">
              <a:lnSpc>
                <a:spcPct val="110000"/>
              </a:lnSpc>
            </a:pPr>
            <a:r>
              <a:rPr lang="en-US" sz="1900" dirty="0"/>
              <a:t>Understand how to apply </a:t>
            </a:r>
            <a:r>
              <a:rPr lang="en-US" sz="1900" dirty="0" err="1"/>
              <a:t>arcpy</a:t>
            </a:r>
            <a:r>
              <a:rPr lang="en-US" sz="1900" dirty="0"/>
              <a:t> for automating image processing and index extraction.</a:t>
            </a:r>
          </a:p>
          <a:p>
            <a:pPr lvl="1">
              <a:lnSpc>
                <a:spcPct val="110000"/>
              </a:lnSpc>
            </a:pPr>
            <a:r>
              <a:rPr lang="en-US" sz="1900" dirty="0"/>
              <a:t>UAV imagery that will be used in this project include RGB, Multispectral, Hyperspectral and Thermal mosaicked images from crop field, preprocessing procedures mainly include: </a:t>
            </a:r>
            <a:r>
              <a:rPr lang="en-US" sz="1900" b="1" dirty="0"/>
              <a:t>(1) </a:t>
            </a:r>
            <a:r>
              <a:rPr lang="en-US" sz="1900" dirty="0"/>
              <a:t>projection and unification imagery datum and coordinate system, </a:t>
            </a:r>
            <a:r>
              <a:rPr lang="en-US" sz="1900" b="1" dirty="0"/>
              <a:t>(2)</a:t>
            </a:r>
            <a:r>
              <a:rPr lang="en-US" sz="1900" dirty="0"/>
              <a:t>clip all images with one unified feature polygon, </a:t>
            </a:r>
            <a:r>
              <a:rPr lang="en-US" sz="1900" b="1" dirty="0"/>
              <a:t>(3)</a:t>
            </a:r>
            <a:r>
              <a:rPr lang="en-US" sz="1900" dirty="0"/>
              <a:t>resample different types of images to the same pixel size, </a:t>
            </a:r>
            <a:r>
              <a:rPr lang="en-US" sz="1900" b="1" dirty="0"/>
              <a:t>(4)</a:t>
            </a:r>
            <a:r>
              <a:rPr lang="en-US" sz="1900" dirty="0"/>
              <a:t>remove soil and shadow area from all images, </a:t>
            </a:r>
            <a:r>
              <a:rPr lang="en-US" sz="1900" b="1" dirty="0"/>
              <a:t>(5)</a:t>
            </a:r>
            <a:r>
              <a:rPr lang="en-US" sz="1900" dirty="0"/>
              <a:t>then on basis of these preprocessed images, calculate different vegetation index and create corresponding index raster layers, </a:t>
            </a:r>
            <a:r>
              <a:rPr lang="en-US" sz="1900" b="1" dirty="0"/>
              <a:t>(6) </a:t>
            </a:r>
            <a:r>
              <a:rPr lang="en-US" sz="1900" dirty="0"/>
              <a:t>using field measured GPS coordinates of each field sampling point which is for ground truth data, create square buffer around  each point, then extract relative attributes for each square from previously created index raster layers and export to csv file.</a:t>
            </a:r>
          </a:p>
          <a:p>
            <a:r>
              <a:rPr lang="en-US" b="1" dirty="0"/>
              <a:t>Why:</a:t>
            </a:r>
          </a:p>
          <a:p>
            <a:pPr lvl="1"/>
            <a:r>
              <a:rPr lang="en-US" dirty="0"/>
              <a:t>Images from UAV integrated multiple sensors are not standard remote sensing imagery, which need multiple steps to preprocess before application, thus, automate the processing procedures for UAV imagery and spectral index extraction is very significant in terms of time, efficiency and accuracy. </a:t>
            </a:r>
          </a:p>
          <a:p>
            <a:pPr marL="176213" lvl="1" indent="-176213">
              <a:spcBef>
                <a:spcPts val="300"/>
              </a:spcBef>
              <a:buFont typeface="Arial"/>
              <a:buChar char="•"/>
            </a:pPr>
            <a:r>
              <a:rPr lang="en-US" sz="2800" b="1" dirty="0"/>
              <a:t>How</a:t>
            </a:r>
          </a:p>
          <a:p>
            <a:pPr lvl="1"/>
            <a:r>
              <a:rPr lang="en-US" sz="1800" dirty="0">
                <a:hlinkClick r:id="rId2"/>
              </a:rPr>
              <a:t>https://pro.arcgis.com/en/pro-app/tool-reference/data-management/define-projection.htm</a:t>
            </a:r>
          </a:p>
          <a:p>
            <a:pPr lvl="1"/>
            <a:r>
              <a:rPr lang="en-US" sz="1800" dirty="0">
                <a:hlinkClick r:id="rId2"/>
              </a:rPr>
              <a:t>http://pro.arcgis.com/en/pro-app/tool-reference/data-management/clip.htm</a:t>
            </a:r>
            <a:r>
              <a:rPr lang="en-US" sz="1800" dirty="0"/>
              <a:t> </a:t>
            </a:r>
          </a:p>
          <a:p>
            <a:pPr lvl="1"/>
            <a:r>
              <a:rPr lang="en-US" sz="1800" dirty="0">
                <a:hlinkClick r:id="rId3"/>
              </a:rPr>
              <a:t>https://pro.arcgis.com/en/pro-app/tool-reference/data-management/resample.htm</a:t>
            </a:r>
            <a:r>
              <a:rPr lang="en-US" sz="1800" dirty="0"/>
              <a:t> </a:t>
            </a:r>
          </a:p>
          <a:p>
            <a:pPr lvl="1"/>
            <a:r>
              <a:rPr lang="en-US" sz="1800" dirty="0">
                <a:hlinkClick r:id="rId4"/>
              </a:rPr>
              <a:t>https://pro.arcgis.com/en/pro-app/tool-reference/analysis/buffer.htm</a:t>
            </a:r>
            <a:r>
              <a:rPr lang="en-US" sz="1800" dirty="0"/>
              <a:t> </a:t>
            </a:r>
          </a:p>
          <a:p>
            <a:pPr lvl="1"/>
            <a:r>
              <a:rPr lang="en-US" sz="1800" dirty="0">
                <a:hlinkClick r:id="rId5"/>
              </a:rPr>
              <a:t>https://pro.arcgis.com/en/pro-app/tool-reference/spatial-analyst/zonal-statistics-as-table.htm</a:t>
            </a:r>
            <a:r>
              <a:rPr lang="en-US" sz="1800" dirty="0"/>
              <a:t> </a:t>
            </a:r>
          </a:p>
        </p:txBody>
      </p:sp>
    </p:spTree>
    <p:extLst>
      <p:ext uri="{BB962C8B-B14F-4D97-AF65-F5344CB8AC3E}">
        <p14:creationId xmlns:p14="http://schemas.microsoft.com/office/powerpoint/2010/main" val="2806904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343</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UAV Imagery Preprocessing and Spectral Index Extraction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with the GPU</dc:title>
  <dc:creator>Gregory Brunner</dc:creator>
  <cp:lastModifiedBy>Gregory Brunner</cp:lastModifiedBy>
  <cp:revision>26</cp:revision>
  <dcterms:created xsi:type="dcterms:W3CDTF">2017-02-19T04:26:00Z</dcterms:created>
  <dcterms:modified xsi:type="dcterms:W3CDTF">2018-02-05T22:52:53Z</dcterms:modified>
</cp:coreProperties>
</file>