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10" y="-5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81C7-424C-44D7-838A-440F23C97E5E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9F76-4E68-4D87-900B-04F58B5C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ro.arcgis.com/en/pro-app/tool-reference/conversion/table-to-table.htm" TargetMode="External"/><Relationship Id="rId3" Type="http://schemas.openxmlformats.org/officeDocument/2006/relationships/hyperlink" Target="http://pro.arcgis.com/en/pro-app/tool-reference/spatial-analyst/extract-by-mask.htm" TargetMode="External"/><Relationship Id="rId7" Type="http://schemas.openxmlformats.org/officeDocument/2006/relationships/hyperlink" Target="http://pro.arcgis.com/en/pro-app/tool-reference/data-management/add-geometry-attributes.htm" TargetMode="External"/><Relationship Id="rId2" Type="http://schemas.openxmlformats.org/officeDocument/2006/relationships/hyperlink" Target="http://pro.arcgis.com/en/pro-app/tool-reference/data-management/feature-to-polygo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.arcgis.com/en/pro-app/tool-reference/data-management/add-field.htm" TargetMode="External"/><Relationship Id="rId5" Type="http://schemas.openxmlformats.org/officeDocument/2006/relationships/hyperlink" Target="http://pro.arcgis.com/en/pro-app/tool-reference/data-management/dissolve.htm" TargetMode="External"/><Relationship Id="rId4" Type="http://schemas.openxmlformats.org/officeDocument/2006/relationships/hyperlink" Target="http://pro.arcgis.com/en/pro-app/tool-reference/conversion/raster-to-polygo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50"/>
            <a:ext cx="9144000" cy="857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Watershed impervious surface area (ISA) calculations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14350"/>
            <a:ext cx="8991600" cy="4629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1" u="sng" dirty="0" smtClean="0"/>
              <a:t>What</a:t>
            </a:r>
            <a:r>
              <a:rPr lang="en-US" sz="1400" i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 smtClean="0"/>
              <a:t>Use python to streamline the process of calculating ISA in individual stream watersheds. ISA values can help us determine how heavily a stream system is impacted by urbanization.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i="1" u="sng" dirty="0" smtClean="0"/>
              <a:t>Why:</a:t>
            </a:r>
            <a:r>
              <a:rPr lang="en-US" sz="1400" dirty="0" smtClean="0"/>
              <a:t> My </a:t>
            </a:r>
            <a:r>
              <a:rPr lang="en-US" sz="1400" dirty="0" smtClean="0"/>
              <a:t>master’s </a:t>
            </a:r>
            <a:r>
              <a:rPr lang="en-US" sz="1400" dirty="0" smtClean="0"/>
              <a:t>project seeks to quantify municipal drinking water and wastewater inputs to urban streams using chemical </a:t>
            </a:r>
            <a:r>
              <a:rPr lang="en-US" sz="1400" dirty="0"/>
              <a:t>tracers. Watershed ISA allows us to quantitatively compare Saint Louis-area streams and their respective water quality to one another. </a:t>
            </a:r>
            <a:r>
              <a:rPr lang="en-US" sz="1400" dirty="0" smtClean="0"/>
              <a:t>By c</a:t>
            </a:r>
            <a:r>
              <a:rPr lang="en-US" sz="1400" dirty="0" smtClean="0"/>
              <a:t>omparing chemical tracer values to watershed ISA , we can observe trends of decreased water quality with increased watershed ISA. </a:t>
            </a:r>
          </a:p>
          <a:p>
            <a:pPr marL="0" indent="0">
              <a:buNone/>
            </a:pPr>
            <a:r>
              <a:rPr lang="en-US" sz="1400" b="1" i="1" u="sng" dirty="0" smtClean="0"/>
              <a:t>H</a:t>
            </a:r>
            <a:r>
              <a:rPr lang="en-US" sz="1400" b="1" i="1" u="sng" dirty="0" smtClean="0"/>
              <a:t>ow:</a:t>
            </a:r>
          </a:p>
          <a:p>
            <a:r>
              <a:rPr lang="en-US" sz="1400" dirty="0" smtClean="0"/>
              <a:t>Create polygons from watershed </a:t>
            </a:r>
            <a:r>
              <a:rPr lang="en-US" sz="1400" dirty="0"/>
              <a:t>line features </a:t>
            </a:r>
            <a:r>
              <a:rPr lang="en-US" sz="1400" dirty="0" smtClean="0"/>
              <a:t>(Data from USGS)</a:t>
            </a:r>
            <a:br>
              <a:rPr lang="en-US" sz="1400" dirty="0" smtClean="0"/>
            </a:b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pro.arcgis.com/en/pro-app/tool-reference/data-management/feature-to-polygon.htm</a:t>
            </a:r>
            <a:endParaRPr lang="en-US" sz="1100" dirty="0" smtClean="0"/>
          </a:p>
          <a:p>
            <a:r>
              <a:rPr lang="en-US" sz="1400" dirty="0" smtClean="0"/>
              <a:t>Extract ISA data (from national land cover database) for each watershed </a:t>
            </a:r>
            <a:r>
              <a:rPr lang="en-US" sz="1400" dirty="0"/>
              <a:t>using Extract by </a:t>
            </a:r>
            <a:r>
              <a:rPr lang="en-US" sz="1400" dirty="0" smtClean="0"/>
              <a:t>Mask (polygons created in step 1 act as the mask)</a:t>
            </a:r>
            <a:br>
              <a:rPr lang="en-US" sz="1400" dirty="0" smtClean="0"/>
            </a:b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pro.arcgis.com/en/pro-app/tool-reference/spatial-analyst/extract-by-mask.htm</a:t>
            </a:r>
            <a:endParaRPr lang="en-US" sz="1100" dirty="0" smtClean="0"/>
          </a:p>
          <a:p>
            <a:r>
              <a:rPr lang="en-US" sz="1400" dirty="0" smtClean="0"/>
              <a:t>Create polygons from clipped ISA </a:t>
            </a:r>
            <a:r>
              <a:rPr lang="en-US" sz="1400" dirty="0" err="1" smtClean="0"/>
              <a:t>rasters</a:t>
            </a: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>
                <a:hlinkClick r:id="rId4"/>
              </a:rPr>
              <a:t>http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pro.arcgis.com/en/pro-app/tool-reference/conversion/raster-to-polygon.htm</a:t>
            </a:r>
            <a:endParaRPr lang="en-US" sz="1100" dirty="0" smtClean="0"/>
          </a:p>
          <a:p>
            <a:r>
              <a:rPr lang="en-US" sz="1400" dirty="0" smtClean="0"/>
              <a:t>Dissolve ISA percentages in polygons to aggregate like percentages across </a:t>
            </a:r>
            <a:r>
              <a:rPr lang="en-US" sz="1400" dirty="0"/>
              <a:t>the watershed </a:t>
            </a: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pro.arcgis.com/en/pro-app/tool-reference/data-management/dissolve.htm</a:t>
            </a:r>
            <a:endParaRPr lang="en-US" sz="1100" dirty="0" smtClean="0"/>
          </a:p>
          <a:p>
            <a:r>
              <a:rPr lang="en-US" sz="1400" dirty="0" smtClean="0"/>
              <a:t>Add an area field to watershed attribute table and calculate the area for each </a:t>
            </a:r>
            <a:r>
              <a:rPr lang="en-US" sz="1400" dirty="0"/>
              <a:t>ISA percentage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pro.arcgis.com/en/pro-app/tool-reference/data-management/add-field.htm</a:t>
            </a:r>
            <a:r>
              <a:rPr lang="en-US" sz="1100" dirty="0"/>
              <a:t>   | 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pro.arcgis.com/en/pro-app/tool-reference/data-management/add-geometry-attributes.htm</a:t>
            </a:r>
            <a:endParaRPr lang="en-US" sz="1100" dirty="0" smtClean="0"/>
          </a:p>
          <a:p>
            <a:r>
              <a:rPr lang="en-US" sz="1400" dirty="0" smtClean="0"/>
              <a:t>Create Excel table from area </a:t>
            </a:r>
            <a:r>
              <a:rPr lang="en-US" sz="1400" dirty="0"/>
              <a:t>data using Table to Table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>
                <a:hlinkClick r:id="rId8"/>
              </a:rPr>
              <a:t>http</a:t>
            </a:r>
            <a:r>
              <a:rPr lang="en-US" sz="1100" dirty="0">
                <a:hlinkClick r:id="rId8"/>
              </a:rPr>
              <a:t>://</a:t>
            </a:r>
            <a:r>
              <a:rPr lang="en-US" sz="1100" dirty="0" smtClean="0">
                <a:hlinkClick r:id="rId8"/>
              </a:rPr>
              <a:t>pro.arcgis.com/en/pro-app/tool-reference/conversion/table-to-table.htm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0531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115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Watershed impervious surface area (ISA) calculations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Lockmiller</dc:creator>
  <cp:lastModifiedBy>Kayla Lockmiller</cp:lastModifiedBy>
  <cp:revision>18</cp:revision>
  <dcterms:created xsi:type="dcterms:W3CDTF">2018-02-22T15:08:18Z</dcterms:created>
  <dcterms:modified xsi:type="dcterms:W3CDTF">2018-02-27T17:40:46Z</dcterms:modified>
</cp:coreProperties>
</file>