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7" r:id="rId5"/>
    <p:sldId id="258" r:id="rId6"/>
    <p:sldId id="261" r:id="rId7"/>
    <p:sldId id="259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00"/>
    <a:srgbClr val="FF0000"/>
    <a:srgbClr val="FF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C2620A-B526-4337-90C6-AF5D0D869484}" v="1326" dt="2024-11-23T23:15:45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36F27-59C9-4618-81B8-F56789665928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D892A-EA82-42DA-9CBF-E33DBC4A81F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08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D892A-EA82-42DA-9CBF-E33DBC4A81F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478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E0977-00A2-FB0B-732A-CE0F34C8D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B068E8-AE09-A315-AC5F-FF42D3DCC3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08577D-4F64-3CB8-5D6F-F0CE36596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3A344-A825-D682-80E7-18F2782CE2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D892A-EA82-42DA-9CBF-E33DBC4A81F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847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A3EB0-A81B-D146-7482-91AB36C5E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2D42D7-CA47-D994-A9BC-7B9F7953C1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B9EA3F-F5DC-748A-5744-233EAEA002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0AB87-A408-D78A-66C8-043D92922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D892A-EA82-42DA-9CBF-E33DBC4A81F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010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1F7A8-7535-5671-C852-8D360B3C3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7F3474-AD69-AC90-CA0E-05F89FCB66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4D90A3-CF45-B39C-CF05-C174159435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63680-B582-2980-D22D-159101D6EA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D892A-EA82-42DA-9CBF-E33DBC4A81F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17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1A40-032D-628C-8FD9-12AF261DA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7D156-EFAA-2670-EC20-D6B11B50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EABF-063D-414D-2803-EF916AD0A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8DA3-2C0F-4810-90CB-A627E31DDB5D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7540F-F7B6-C6C8-8F99-E1BD6310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6F10E-2AD3-71A6-6EC1-219C87D5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0B10-8401-40D5-8761-12A15D75B6B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77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A3EC-2F68-9DD5-BDDC-C57F95C2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0C55B-630B-4863-4435-CD50A5F37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47C76-14F2-8804-3EE5-C4B3FAAC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8DA3-2C0F-4810-90CB-A627E31DDB5D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F0E0B-5C09-EBE5-9E18-857ED499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FFFE9-FBC9-250D-6411-3072E1EB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0B10-8401-40D5-8761-12A15D75B6B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90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BB03EE-9D58-A761-8BC5-C06E26EAC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2F4A3-4E76-D2F6-82B9-079B59D86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A8048-50EB-DEE4-5ED7-D1187566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8DA3-2C0F-4810-90CB-A627E31DDB5D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2FC0-AA42-C37D-59DC-9FC668C0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BBEE6-0816-FF7C-D994-3DEBCAB8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0B10-8401-40D5-8761-12A15D75B6B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96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832F-E9F8-E71A-67E5-F427C9B3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5E89-648B-1AC0-F727-6A6C11897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23DAB-C7DC-DD52-4AE8-E67D5DCD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8DA3-2C0F-4810-90CB-A627E31DDB5D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BE699-DD7D-C0B5-3E42-DE1A0FA1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9E31B-BC3F-715A-2EB2-6C0B99A2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0B10-8401-40D5-8761-12A15D75B6B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40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ACE6-B36C-902C-6E7B-28743F21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342E7-9B01-42D8-4545-35F6E1BE0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D0B17-89E5-4098-11F0-01597BDE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8DA3-2C0F-4810-90CB-A627E31DDB5D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A4435-5E28-7880-407C-8E478C13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5F78A-09FE-63DB-767E-49BE3806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0B10-8401-40D5-8761-12A15D75B6B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81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BB21-4F88-A7DE-7556-7CE84253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3EBB3-B310-9AD1-306F-54D42CF50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149AD-79EF-0491-A270-92A0891A2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0AB55-747B-D92C-190D-60416A7B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8DA3-2C0F-4810-90CB-A627E31DDB5D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EFD7D-28FD-6E8C-145F-DAC41B110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E0F76-125C-8ABF-67B7-7BD4D913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0B10-8401-40D5-8761-12A15D75B6B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86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E2FB-DEA6-7A29-0B74-BFAEAB81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CDE87-619A-D68B-CECB-EEB068C93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F5135-97D6-5A16-2702-0D5E4D8A9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0C44E-23DE-6143-DA58-0A2366F18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6567A-5F35-6D13-C7F5-85BFDAE8E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D2B57-8040-699D-AFA0-C12F4DDC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8DA3-2C0F-4810-90CB-A627E31DDB5D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2982F-E8EA-A19D-B3F0-81E812F9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3EAEB-0AB2-FF0B-D7A4-C1CFE459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0B10-8401-40D5-8761-12A15D75B6B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78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AC38-84F2-489F-7A71-7F01B5B8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AB428-7460-74F9-5472-A53B3FA3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8DA3-2C0F-4810-90CB-A627E31DDB5D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1C601-C585-0751-93D8-6CBD8BC4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6A726-E699-32B5-7797-69E6A159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0B10-8401-40D5-8761-12A15D75B6B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2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770878-7CDF-3BF1-2340-0160B420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8DA3-2C0F-4810-90CB-A627E31DDB5D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40F5A-6E39-FDBF-6CE4-3BC629E1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F1F99-AE7C-9C00-F2DB-8E3DC409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0B10-8401-40D5-8761-12A15D75B6B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81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DA9C-AC36-F786-A80B-F2F1A7FB1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CE9F3-DF7C-58B7-333E-42BAFE8D0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848D7-61C8-CEA5-36E7-8F05CE685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96AF7-C059-9B8E-11A7-3CEF89AD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8DA3-2C0F-4810-90CB-A627E31DDB5D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EA9E1-8044-4EA1-82BF-79034224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AAE9C-4BA2-49C6-AB2F-D64ED80B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0B10-8401-40D5-8761-12A15D75B6B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72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2E25-3F93-2E64-4519-D96E462C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7947EA-9E05-4D4E-87E9-652EA2DE6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FA8DE-E7B9-2675-90CB-27AF83897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1638C-BA50-9C3C-BDE2-C32816AC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8DA3-2C0F-4810-90CB-A627E31DDB5D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8F8B2-0762-6325-AB8C-1A6BC274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E652D-F39E-1501-F52F-654644AE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0B10-8401-40D5-8761-12A15D75B6B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81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66951-3A31-FFEB-CEC8-1A18FA0C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2ADBE-31F9-8685-3DF6-46F786AE6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55034-4DD3-C8E9-011D-BBB726356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A98DA3-2C0F-4810-90CB-A627E31DDB5D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AB5F0-B802-5564-04AD-D3CBEB439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F241A-B92E-FCAA-0762-B9E0A1615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6C0B10-8401-40D5-8761-12A15D75B6B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26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7A3D-6F26-2FEF-A1D7-3FC42F61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7200" dirty="0" err="1">
                <a:solidFill>
                  <a:schemeClr val="bg1"/>
                </a:solidFill>
                <a:effectLst>
                  <a:glow rad="63500">
                    <a:schemeClr val="bg1">
                      <a:alpha val="20000"/>
                    </a:schemeClr>
                  </a:glow>
                </a:effectLs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TaskTree</a:t>
            </a:r>
            <a:endParaRPr lang="en-GB" sz="7200" dirty="0">
              <a:solidFill>
                <a:schemeClr val="bg1"/>
              </a:solidFill>
              <a:effectLst>
                <a:glow rad="63500">
                  <a:schemeClr val="bg1">
                    <a:alpha val="20000"/>
                  </a:schemeClr>
                </a:glow>
              </a:effectLst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</p:txBody>
      </p:sp>
      <p:pic>
        <p:nvPicPr>
          <p:cNvPr id="17" name="Content Placeholder 16" descr="A black and white symbol&#10;&#10;Description automatically generated">
            <a:extLst>
              <a:ext uri="{FF2B5EF4-FFF2-40B4-BE49-F238E27FC236}">
                <a16:creationId xmlns:a16="http://schemas.microsoft.com/office/drawing/2014/main" id="{2C0E2DE9-3C01-7BD6-F0A4-7102DBE76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00" y="3148760"/>
            <a:ext cx="1800000" cy="1800000"/>
          </a:xfrm>
        </p:spPr>
      </p:pic>
      <p:pic>
        <p:nvPicPr>
          <p:cNvPr id="19" name="Picture 18" descr="A yellow and black triangle in a square&#10;&#10;Description automatically generated">
            <a:extLst>
              <a:ext uri="{FF2B5EF4-FFF2-40B4-BE49-F238E27FC236}">
                <a16:creationId xmlns:a16="http://schemas.microsoft.com/office/drawing/2014/main" id="{333FD9BC-BB67-3056-1D4C-61EE14792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0" y="1348760"/>
            <a:ext cx="1800000" cy="1800000"/>
          </a:xfrm>
          <a:prstGeom prst="rect">
            <a:avLst/>
          </a:prstGeom>
        </p:spPr>
      </p:pic>
      <p:pic>
        <p:nvPicPr>
          <p:cNvPr id="21" name="Picture 20" descr="A black and red square with a red border&#10;&#10;Description automatically generated">
            <a:extLst>
              <a:ext uri="{FF2B5EF4-FFF2-40B4-BE49-F238E27FC236}">
                <a16:creationId xmlns:a16="http://schemas.microsoft.com/office/drawing/2014/main" id="{02E646D4-A2BD-2149-4EB7-8D66B3F4A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0" y="3148760"/>
            <a:ext cx="1800000" cy="1800000"/>
          </a:xfrm>
          <a:prstGeom prst="rect">
            <a:avLst/>
          </a:prstGeom>
        </p:spPr>
      </p:pic>
      <p:pic>
        <p:nvPicPr>
          <p:cNvPr id="23" name="Picture 22" descr="A black and red square with a red border&#10;&#10;Description automatically generated">
            <a:extLst>
              <a:ext uri="{FF2B5EF4-FFF2-40B4-BE49-F238E27FC236}">
                <a16:creationId xmlns:a16="http://schemas.microsoft.com/office/drawing/2014/main" id="{446CCA57-E839-DE48-8876-566A615F5C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0" y="4948760"/>
            <a:ext cx="1800000" cy="180000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B65B34-98BD-12C2-B8B6-939D05CABB2E}"/>
              </a:ext>
            </a:extLst>
          </p:cNvPr>
          <p:cNvCxnSpPr>
            <a:cxnSpLocks/>
            <a:stCxn id="17" idx="0"/>
            <a:endCxn id="19" idx="1"/>
          </p:cNvCxnSpPr>
          <p:nvPr/>
        </p:nvCxnSpPr>
        <p:spPr>
          <a:xfrm flipV="1">
            <a:off x="4827700" y="2248760"/>
            <a:ext cx="900000" cy="900000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glow rad="63500">
              <a:schemeClr val="bg1">
                <a:alpha val="2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39B96E-5738-5053-4873-C4C44B192FDB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5727700" y="4048760"/>
            <a:ext cx="1062150" cy="0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glow rad="63500">
              <a:schemeClr val="bg1">
                <a:alpha val="2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49D8A1-3F62-2417-B0D5-A366ADC4BC97}"/>
              </a:ext>
            </a:extLst>
          </p:cNvPr>
          <p:cNvCxnSpPr>
            <a:cxnSpLocks/>
            <a:stCxn id="17" idx="2"/>
            <a:endCxn id="23" idx="1"/>
          </p:cNvCxnSpPr>
          <p:nvPr/>
        </p:nvCxnSpPr>
        <p:spPr>
          <a:xfrm>
            <a:off x="4827700" y="4948760"/>
            <a:ext cx="900000" cy="900000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glow rad="63500">
              <a:schemeClr val="bg1">
                <a:alpha val="2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78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AF544-0B18-4EE8-6398-1BEBAFD78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94A5-7230-983D-2AB4-FC7A42C2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>
                <a:solidFill>
                  <a:schemeClr val="bg1"/>
                </a:solidFill>
                <a:effectLst>
                  <a:glow rad="63500">
                    <a:schemeClr val="bg1">
                      <a:alpha val="20000"/>
                    </a:schemeClr>
                  </a:glow>
                </a:effectLs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What is </a:t>
            </a:r>
            <a:r>
              <a:rPr lang="en-CA" sz="4800" dirty="0" err="1">
                <a:solidFill>
                  <a:schemeClr val="bg1"/>
                </a:solidFill>
                <a:effectLst>
                  <a:glow rad="63500">
                    <a:schemeClr val="bg1">
                      <a:alpha val="20000"/>
                    </a:schemeClr>
                  </a:glow>
                </a:effectLs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TaskTree</a:t>
            </a:r>
            <a:r>
              <a:rPr lang="en-CA" sz="4800" dirty="0">
                <a:solidFill>
                  <a:schemeClr val="bg1"/>
                </a:solidFill>
                <a:effectLst>
                  <a:glow rad="63500">
                    <a:schemeClr val="bg1">
                      <a:alpha val="20000"/>
                    </a:schemeClr>
                  </a:glow>
                </a:effectLs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?</a:t>
            </a:r>
            <a:endParaRPr lang="en-GB" sz="4800" dirty="0">
              <a:solidFill>
                <a:schemeClr val="bg1"/>
              </a:solidFill>
              <a:effectLst>
                <a:glow rad="63500">
                  <a:schemeClr val="bg1">
                    <a:alpha val="20000"/>
                  </a:schemeClr>
                </a:glow>
              </a:effectLst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54DFF-96BA-9F78-30A7-A8E4FCEE3E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CA" sz="3200" dirty="0" err="1">
                <a:solidFill>
                  <a:schemeClr val="bg1"/>
                </a:solidFill>
                <a:effectLst>
                  <a:glow rad="63500">
                    <a:schemeClr val="bg1">
                      <a:alpha val="20000"/>
                    </a:schemeClr>
                  </a:glow>
                </a:effectLs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TaskTree</a:t>
            </a:r>
            <a:r>
              <a:rPr lang="en-CA" sz="3200" dirty="0">
                <a:solidFill>
                  <a:schemeClr val="bg1"/>
                </a:solidFill>
                <a:effectLst>
                  <a:glow rad="63500">
                    <a:schemeClr val="bg1">
                      <a:alpha val="20000"/>
                    </a:schemeClr>
                  </a:glow>
                </a:effectLs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is a tree-based interactive organization tool that helps to reduce procrastination and break down daunting projects into smaller, more manageable tasks.</a:t>
            </a:r>
          </a:p>
        </p:txBody>
      </p:sp>
      <p:pic>
        <p:nvPicPr>
          <p:cNvPr id="16" name="Content Placeholder 15" descr="A black and white symbol&#10;&#10;Description automatically generated">
            <a:extLst>
              <a:ext uri="{FF2B5EF4-FFF2-40B4-BE49-F238E27FC236}">
                <a16:creationId xmlns:a16="http://schemas.microsoft.com/office/drawing/2014/main" id="{6D9569BA-34CB-C039-76BB-9DD4D92276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01294"/>
            <a:ext cx="1800000" cy="1800000"/>
          </a:xfr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FA1CD2C-EBC3-146B-3CEB-A66FBE8F146C}"/>
              </a:ext>
            </a:extLst>
          </p:cNvPr>
          <p:cNvCxnSpPr>
            <a:cxnSpLocks/>
            <a:stCxn id="24" idx="6"/>
            <a:endCxn id="21" idx="1"/>
          </p:cNvCxnSpPr>
          <p:nvPr/>
        </p:nvCxnSpPr>
        <p:spPr>
          <a:xfrm>
            <a:off x="9217409" y="4001294"/>
            <a:ext cx="781409" cy="0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glow rad="63500">
              <a:schemeClr val="bg1">
                <a:alpha val="2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AA2F0B9-109D-4514-34D9-755909B01463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 flipV="1">
            <a:off x="9217409" y="4901294"/>
            <a:ext cx="1681409" cy="637835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glow rad="63500">
              <a:schemeClr val="bg1">
                <a:alpha val="2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A7820A-FE5C-910D-3204-B411D1CDA587}"/>
              </a:ext>
            </a:extLst>
          </p:cNvPr>
          <p:cNvCxnSpPr>
            <a:cxnSpLocks/>
            <a:stCxn id="22" idx="6"/>
            <a:endCxn id="21" idx="0"/>
          </p:cNvCxnSpPr>
          <p:nvPr/>
        </p:nvCxnSpPr>
        <p:spPr>
          <a:xfrm>
            <a:off x="9217409" y="2463460"/>
            <a:ext cx="1681409" cy="637834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glow rad="63500">
              <a:schemeClr val="bg1">
                <a:alpha val="2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13B14A-B8C4-B373-3102-42B800FAB58B}"/>
              </a:ext>
            </a:extLst>
          </p:cNvPr>
          <p:cNvCxnSpPr>
            <a:cxnSpLocks/>
            <a:stCxn id="16" idx="3"/>
            <a:endCxn id="24" idx="2"/>
          </p:cNvCxnSpPr>
          <p:nvPr/>
        </p:nvCxnSpPr>
        <p:spPr>
          <a:xfrm>
            <a:off x="7896000" y="4001294"/>
            <a:ext cx="781409" cy="0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glow rad="63500">
              <a:schemeClr val="bg1">
                <a:alpha val="2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B654FA0-AD47-1131-1236-2F7108549F85}"/>
              </a:ext>
            </a:extLst>
          </p:cNvPr>
          <p:cNvCxnSpPr>
            <a:cxnSpLocks/>
            <a:stCxn id="16" idx="2"/>
            <a:endCxn id="23" idx="2"/>
          </p:cNvCxnSpPr>
          <p:nvPr/>
        </p:nvCxnSpPr>
        <p:spPr>
          <a:xfrm>
            <a:off x="6996000" y="4901294"/>
            <a:ext cx="1681409" cy="637835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glow rad="63500">
              <a:schemeClr val="bg1">
                <a:alpha val="2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7BA229-62C9-868E-C969-311C3CC5CB25}"/>
              </a:ext>
            </a:extLst>
          </p:cNvPr>
          <p:cNvCxnSpPr>
            <a:cxnSpLocks/>
            <a:stCxn id="16" idx="0"/>
            <a:endCxn id="22" idx="2"/>
          </p:cNvCxnSpPr>
          <p:nvPr/>
        </p:nvCxnSpPr>
        <p:spPr>
          <a:xfrm flipV="1">
            <a:off x="6996000" y="2463460"/>
            <a:ext cx="1681409" cy="637834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glow rad="63500">
              <a:schemeClr val="bg1">
                <a:alpha val="2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927E075-5C6A-F177-518C-736683BBAFF5}"/>
              </a:ext>
            </a:extLst>
          </p:cNvPr>
          <p:cNvSpPr/>
          <p:nvPr/>
        </p:nvSpPr>
        <p:spPr>
          <a:xfrm>
            <a:off x="8677409" y="2193460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alpha val="2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effectLst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9D38D0-6CF2-B777-2A99-2068DE94FF88}"/>
              </a:ext>
            </a:extLst>
          </p:cNvPr>
          <p:cNvSpPr/>
          <p:nvPr/>
        </p:nvSpPr>
        <p:spPr>
          <a:xfrm>
            <a:off x="8677409" y="526912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alpha val="2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effectLst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F813D1-B718-3279-6590-38FE084DAE9E}"/>
              </a:ext>
            </a:extLst>
          </p:cNvPr>
          <p:cNvSpPr/>
          <p:nvPr/>
        </p:nvSpPr>
        <p:spPr>
          <a:xfrm>
            <a:off x="8677409" y="3731294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alpha val="2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effectLst/>
            </a:endParaRPr>
          </a:p>
        </p:txBody>
      </p:sp>
      <p:pic>
        <p:nvPicPr>
          <p:cNvPr id="21" name="Picture 20" descr="A star in a square&#10;&#10;Description automatically generated">
            <a:extLst>
              <a:ext uri="{FF2B5EF4-FFF2-40B4-BE49-F238E27FC236}">
                <a16:creationId xmlns:a16="http://schemas.microsoft.com/office/drawing/2014/main" id="{82FB3EF4-B502-8D62-90E7-80047B003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18" y="310129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83 -3.33333E-6 L 1.875E-6 -3.33333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5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250" tmFilter="0,0; .5, 0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4" grpId="1" build="p"/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D26F0-CF78-2204-9C1A-E73813685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8E83-014C-B9A5-9B86-37ABC447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>
                <a:solidFill>
                  <a:schemeClr val="bg1"/>
                </a:solidFill>
                <a:effectLst>
                  <a:glow rad="63500">
                    <a:schemeClr val="bg1">
                      <a:alpha val="20000"/>
                    </a:schemeClr>
                  </a:glow>
                </a:effectLs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What is </a:t>
            </a:r>
            <a:r>
              <a:rPr lang="en-CA" sz="4800" dirty="0" err="1">
                <a:solidFill>
                  <a:schemeClr val="bg1"/>
                </a:solidFill>
                <a:effectLst>
                  <a:glow rad="63500">
                    <a:schemeClr val="bg1">
                      <a:alpha val="20000"/>
                    </a:schemeClr>
                  </a:glow>
                </a:effectLs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TaskTree</a:t>
            </a:r>
            <a:r>
              <a:rPr lang="en-CA" sz="4800" dirty="0">
                <a:solidFill>
                  <a:schemeClr val="bg1"/>
                </a:solidFill>
                <a:effectLst>
                  <a:glow rad="63500">
                    <a:schemeClr val="bg1">
                      <a:alpha val="20000"/>
                    </a:schemeClr>
                  </a:glow>
                </a:effectLs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?</a:t>
            </a:r>
            <a:endParaRPr lang="en-GB" sz="4800" dirty="0">
              <a:solidFill>
                <a:schemeClr val="bg1"/>
              </a:solidFill>
              <a:effectLst>
                <a:glow rad="63500">
                  <a:schemeClr val="bg1">
                    <a:alpha val="20000"/>
                  </a:schemeClr>
                </a:glow>
              </a:effectLst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142E9-790E-BCB9-75D2-03AF7A1727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sz="3200" dirty="0" err="1">
                <a:solidFill>
                  <a:schemeClr val="bg1"/>
                </a:solidFill>
                <a:effectLst>
                  <a:glow rad="63500">
                    <a:schemeClr val="bg1">
                      <a:alpha val="20000"/>
                    </a:schemeClr>
                  </a:glow>
                </a:effectLs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TaskTree</a:t>
            </a:r>
            <a:r>
              <a:rPr lang="en-CA" sz="3200" dirty="0">
                <a:solidFill>
                  <a:schemeClr val="bg1"/>
                </a:solidFill>
                <a:effectLst>
                  <a:glow rad="63500">
                    <a:schemeClr val="bg1">
                      <a:alpha val="20000"/>
                    </a:schemeClr>
                  </a:glow>
                </a:effectLs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used a progressive completion system to help users to stay on track with their goals and complete them on time.</a:t>
            </a:r>
          </a:p>
        </p:txBody>
      </p:sp>
      <p:pic>
        <p:nvPicPr>
          <p:cNvPr id="16" name="Content Placeholder 15" descr="A black and white symbol&#10;&#10;Description automatically generated">
            <a:extLst>
              <a:ext uri="{FF2B5EF4-FFF2-40B4-BE49-F238E27FC236}">
                <a16:creationId xmlns:a16="http://schemas.microsoft.com/office/drawing/2014/main" id="{831E3907-7CE2-FD2E-9BFC-6802C3B0E3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01294"/>
            <a:ext cx="1800000" cy="1800000"/>
          </a:xfr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B0F0E55-1DA5-E074-B2C6-41D1A315354A}"/>
              </a:ext>
            </a:extLst>
          </p:cNvPr>
          <p:cNvCxnSpPr>
            <a:cxnSpLocks/>
            <a:stCxn id="24" idx="6"/>
            <a:endCxn id="21" idx="1"/>
          </p:cNvCxnSpPr>
          <p:nvPr/>
        </p:nvCxnSpPr>
        <p:spPr>
          <a:xfrm>
            <a:off x="9217409" y="4001294"/>
            <a:ext cx="781409" cy="0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glow rad="63500">
              <a:schemeClr val="bg1">
                <a:alpha val="2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D9E05F5-91CF-A7A2-34CA-71FCB8EC937A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 flipV="1">
            <a:off x="9217409" y="4901294"/>
            <a:ext cx="1681409" cy="637835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glow rad="63500">
              <a:schemeClr val="bg1">
                <a:alpha val="2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E39981-C5B1-77AA-2ABF-32E9F8522D69}"/>
              </a:ext>
            </a:extLst>
          </p:cNvPr>
          <p:cNvCxnSpPr>
            <a:cxnSpLocks/>
            <a:stCxn id="22" idx="6"/>
            <a:endCxn id="21" idx="0"/>
          </p:cNvCxnSpPr>
          <p:nvPr/>
        </p:nvCxnSpPr>
        <p:spPr>
          <a:xfrm>
            <a:off x="9217409" y="2463460"/>
            <a:ext cx="1681409" cy="637834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glow rad="63500">
              <a:schemeClr val="bg1">
                <a:alpha val="2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77BF71-1C57-2D2C-C43C-85C54A64834F}"/>
              </a:ext>
            </a:extLst>
          </p:cNvPr>
          <p:cNvCxnSpPr>
            <a:cxnSpLocks/>
            <a:stCxn id="16" idx="3"/>
            <a:endCxn id="24" idx="2"/>
          </p:cNvCxnSpPr>
          <p:nvPr/>
        </p:nvCxnSpPr>
        <p:spPr>
          <a:xfrm>
            <a:off x="7896000" y="4001294"/>
            <a:ext cx="781409" cy="0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glow rad="63500">
              <a:schemeClr val="bg1">
                <a:alpha val="2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2A82C19-4B5B-0E47-DAB8-4BA5979EE726}"/>
              </a:ext>
            </a:extLst>
          </p:cNvPr>
          <p:cNvCxnSpPr>
            <a:cxnSpLocks/>
            <a:stCxn id="16" idx="2"/>
            <a:endCxn id="23" idx="2"/>
          </p:cNvCxnSpPr>
          <p:nvPr/>
        </p:nvCxnSpPr>
        <p:spPr>
          <a:xfrm>
            <a:off x="6996000" y="4901294"/>
            <a:ext cx="1681409" cy="637835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glow rad="63500">
              <a:schemeClr val="bg1">
                <a:alpha val="2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DB6DE6-0BA7-7A6F-BED9-AEFB1EB49F25}"/>
              </a:ext>
            </a:extLst>
          </p:cNvPr>
          <p:cNvCxnSpPr>
            <a:cxnSpLocks/>
            <a:stCxn id="16" idx="0"/>
            <a:endCxn id="22" idx="2"/>
          </p:cNvCxnSpPr>
          <p:nvPr/>
        </p:nvCxnSpPr>
        <p:spPr>
          <a:xfrm flipV="1">
            <a:off x="6996000" y="2463460"/>
            <a:ext cx="1681409" cy="637834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glow rad="63500">
              <a:schemeClr val="bg1">
                <a:alpha val="2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D02B054-CDB6-5253-DA76-3D703508EB1F}"/>
              </a:ext>
            </a:extLst>
          </p:cNvPr>
          <p:cNvSpPr/>
          <p:nvPr/>
        </p:nvSpPr>
        <p:spPr>
          <a:xfrm>
            <a:off x="8677409" y="2193460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alpha val="2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effectLst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2C61C7-959E-F859-DE73-853C3D4BB464}"/>
              </a:ext>
            </a:extLst>
          </p:cNvPr>
          <p:cNvSpPr/>
          <p:nvPr/>
        </p:nvSpPr>
        <p:spPr>
          <a:xfrm>
            <a:off x="8677409" y="526912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alpha val="2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effectLst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E4F6D40-4A76-2AD2-246F-757BA1A66174}"/>
              </a:ext>
            </a:extLst>
          </p:cNvPr>
          <p:cNvSpPr/>
          <p:nvPr/>
        </p:nvSpPr>
        <p:spPr>
          <a:xfrm>
            <a:off x="8677409" y="3731294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alpha val="2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effectLst/>
            </a:endParaRPr>
          </a:p>
        </p:txBody>
      </p:sp>
      <p:pic>
        <p:nvPicPr>
          <p:cNvPr id="21" name="Picture 20" descr="A star in a square&#10;&#10;Description automatically generated">
            <a:extLst>
              <a:ext uri="{FF2B5EF4-FFF2-40B4-BE49-F238E27FC236}">
                <a16:creationId xmlns:a16="http://schemas.microsoft.com/office/drawing/2014/main" id="{2B45EB7E-003B-CC29-F09D-02D675F5B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18" y="310129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2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D873"/>
                                      </p:to>
                                    </p:animClr>
                                    <p:set>
                                      <p:cBhvr>
                                        <p:cTn id="1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D873"/>
                                      </p:to>
                                    </p:animClr>
                                    <p:set>
                                      <p:cBhvr>
                                        <p:cTn id="1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D873"/>
                                      </p:to>
                                    </p:animClr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7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D873"/>
                                      </p:to>
                                    </p:animClr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D873"/>
                                      </p:to>
                                    </p:animClr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D873"/>
                                      </p:to>
                                    </p:animClr>
                                    <p:set>
                                      <p:cBhvr>
                                        <p:cTn id="3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7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D873"/>
                                      </p:to>
                                    </p:animClr>
                                    <p:set>
                                      <p:cBhvr>
                                        <p:cTn id="3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D873"/>
                                      </p:to>
                                    </p:animClr>
                                    <p:set>
                                      <p:cBhvr>
                                        <p:cTn id="4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D873"/>
                                      </p:to>
                                    </p:animClr>
                                    <p:set>
                                      <p:cBhvr>
                                        <p:cTn id="4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49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250" tmFilter="0,0; .5, 0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6" presetClass="emph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800000" y="80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AF521-8CA1-78A5-3DCB-E841572E5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DE7C65-6579-D2CF-D7F1-CFD5B2097E75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7896000" y="4001294"/>
            <a:ext cx="1591409" cy="0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glow rad="63500">
              <a:schemeClr val="bg1">
                <a:alpha val="2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F2FA1A-84D9-6F30-86DF-6F7576235564}"/>
              </a:ext>
            </a:extLst>
          </p:cNvPr>
          <p:cNvCxnSpPr>
            <a:cxnSpLocks/>
            <a:stCxn id="9" idx="2"/>
            <a:endCxn id="47" idx="1"/>
          </p:cNvCxnSpPr>
          <p:nvPr/>
        </p:nvCxnSpPr>
        <p:spPr>
          <a:xfrm>
            <a:off x="6996000" y="4901294"/>
            <a:ext cx="1411409" cy="637834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glow rad="63500">
              <a:schemeClr val="bg1">
                <a:alpha val="2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5116B5-3B79-E19E-6056-8B9D7D106C2C}"/>
              </a:ext>
            </a:extLst>
          </p:cNvPr>
          <p:cNvCxnSpPr>
            <a:cxnSpLocks/>
            <a:stCxn id="9" idx="0"/>
            <a:endCxn id="37" idx="1"/>
          </p:cNvCxnSpPr>
          <p:nvPr/>
        </p:nvCxnSpPr>
        <p:spPr>
          <a:xfrm flipV="1">
            <a:off x="6996000" y="2463460"/>
            <a:ext cx="1411409" cy="637834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glow rad="63500">
              <a:schemeClr val="bg1">
                <a:alpha val="2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1" name="Picture 30" descr="A black and red square with a red border&#10;&#10;Description automatically generated">
            <a:extLst>
              <a:ext uri="{FF2B5EF4-FFF2-40B4-BE49-F238E27FC236}">
                <a16:creationId xmlns:a16="http://schemas.microsoft.com/office/drawing/2014/main" id="{29511CEF-778B-F7AB-2EF8-62C62E15C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09" y="3461294"/>
            <a:ext cx="1080000" cy="1080000"/>
          </a:xfrm>
          <a:prstGeom prst="rect">
            <a:avLst/>
          </a:prstGeom>
        </p:spPr>
      </p:pic>
      <p:pic>
        <p:nvPicPr>
          <p:cNvPr id="47" name="Picture 46" descr="A black and red square with a red border&#10;&#10;Description automatically generated">
            <a:extLst>
              <a:ext uri="{FF2B5EF4-FFF2-40B4-BE49-F238E27FC236}">
                <a16:creationId xmlns:a16="http://schemas.microsoft.com/office/drawing/2014/main" id="{B6FCCD70-A6D7-31E3-A4C3-4DAD72979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09" y="4999128"/>
            <a:ext cx="1080000" cy="1080000"/>
          </a:xfrm>
          <a:prstGeom prst="rect">
            <a:avLst/>
          </a:prstGeom>
        </p:spPr>
      </p:pic>
      <p:pic>
        <p:nvPicPr>
          <p:cNvPr id="37" name="Picture 36" descr="A yellow and black triangle in a square&#10;&#10;Description automatically generated">
            <a:extLst>
              <a:ext uri="{FF2B5EF4-FFF2-40B4-BE49-F238E27FC236}">
                <a16:creationId xmlns:a16="http://schemas.microsoft.com/office/drawing/2014/main" id="{62756E44-579F-C840-2220-292476BD39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09" y="1923460"/>
            <a:ext cx="1080000" cy="10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F58494-F576-ABB8-5948-0DB560C5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>
                <a:solidFill>
                  <a:schemeClr val="bg1"/>
                </a:solidFill>
                <a:effectLst>
                  <a:glow rad="63500">
                    <a:schemeClr val="bg1">
                      <a:alpha val="20000"/>
                    </a:schemeClr>
                  </a:glow>
                </a:effectLs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What is </a:t>
            </a:r>
            <a:r>
              <a:rPr lang="en-CA" sz="4800" dirty="0" err="1">
                <a:solidFill>
                  <a:schemeClr val="bg1"/>
                </a:solidFill>
                <a:effectLst>
                  <a:glow rad="63500">
                    <a:schemeClr val="bg1">
                      <a:alpha val="20000"/>
                    </a:schemeClr>
                  </a:glow>
                </a:effectLs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TaskTree</a:t>
            </a:r>
            <a:r>
              <a:rPr lang="en-CA" sz="4800" dirty="0">
                <a:solidFill>
                  <a:schemeClr val="bg1"/>
                </a:solidFill>
                <a:effectLst>
                  <a:glow rad="63500">
                    <a:schemeClr val="bg1">
                      <a:alpha val="20000"/>
                    </a:schemeClr>
                  </a:glow>
                </a:effectLs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?</a:t>
            </a:r>
            <a:endParaRPr lang="en-GB" sz="4800" dirty="0">
              <a:solidFill>
                <a:schemeClr val="bg1"/>
              </a:solidFill>
              <a:effectLst>
                <a:glow rad="63500">
                  <a:schemeClr val="bg1">
                    <a:alpha val="20000"/>
                  </a:schemeClr>
                </a:glow>
              </a:effectLst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633B9-CB29-9A09-1364-D97C71CAB3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sz="3200" dirty="0">
                <a:solidFill>
                  <a:schemeClr val="bg1"/>
                </a:solidFill>
                <a:effectLst>
                  <a:glow rad="63500">
                    <a:schemeClr val="bg1">
                      <a:alpha val="20000"/>
                    </a:schemeClr>
                  </a:glow>
                </a:effectLs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Organize, prioritize, and categorize each task according to where and when you need to do it.</a:t>
            </a:r>
            <a:endParaRPr lang="en-GB" sz="3200" dirty="0">
              <a:solidFill>
                <a:schemeClr val="bg1"/>
              </a:solidFill>
              <a:effectLst>
                <a:glow rad="63500">
                  <a:schemeClr val="bg1">
                    <a:alpha val="20000"/>
                  </a:schemeClr>
                </a:glow>
              </a:effectLst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</p:txBody>
      </p:sp>
      <p:pic>
        <p:nvPicPr>
          <p:cNvPr id="9" name="Content Placeholder 15" descr="A black and white symbol&#10;&#10;Description automatically generated">
            <a:extLst>
              <a:ext uri="{FF2B5EF4-FFF2-40B4-BE49-F238E27FC236}">
                <a16:creationId xmlns:a16="http://schemas.microsoft.com/office/drawing/2014/main" id="{D7E0655D-F0F2-566D-30ED-B8437FA82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01294"/>
            <a:ext cx="1800000" cy="1800000"/>
          </a:xfrm>
          <a:prstGeom prst="rect">
            <a:avLst/>
          </a:prstGeom>
        </p:spPr>
      </p:pic>
      <p:sp>
        <p:nvSpPr>
          <p:cNvPr id="67" name="Content Placeholder 3">
            <a:extLst>
              <a:ext uri="{FF2B5EF4-FFF2-40B4-BE49-F238E27FC236}">
                <a16:creationId xmlns:a16="http://schemas.microsoft.com/office/drawing/2014/main" id="{F7345327-1574-A1F6-BFF5-99209F2C7C14}"/>
              </a:ext>
            </a:extLst>
          </p:cNvPr>
          <p:cNvSpPr txBox="1">
            <a:spLocks/>
          </p:cNvSpPr>
          <p:nvPr/>
        </p:nvSpPr>
        <p:spPr>
          <a:xfrm>
            <a:off x="9383609" y="2290820"/>
            <a:ext cx="2401991" cy="34527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b="1" dirty="0">
                <a:solidFill>
                  <a:schemeClr val="bg1"/>
                </a:solidFill>
                <a:effectLst>
                  <a:glow rad="127000">
                    <a:srgbClr val="FFD000">
                      <a:alpha val="40000"/>
                    </a:srgbClr>
                  </a:glow>
                </a:effectLs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Low priority</a:t>
            </a:r>
            <a:endParaRPr lang="en-GB" sz="2000" b="1" dirty="0">
              <a:solidFill>
                <a:schemeClr val="bg1"/>
              </a:solidFill>
              <a:effectLst>
                <a:glow rad="127000">
                  <a:srgbClr val="FFD000">
                    <a:alpha val="40000"/>
                  </a:srgbClr>
                </a:glow>
              </a:effectLst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</p:txBody>
      </p:sp>
      <p:sp>
        <p:nvSpPr>
          <p:cNvPr id="68" name="Content Placeholder 3">
            <a:extLst>
              <a:ext uri="{FF2B5EF4-FFF2-40B4-BE49-F238E27FC236}">
                <a16:creationId xmlns:a16="http://schemas.microsoft.com/office/drawing/2014/main" id="{6B6FCCD3-F6A1-87FC-495F-8BE9A1288C90}"/>
              </a:ext>
            </a:extLst>
          </p:cNvPr>
          <p:cNvSpPr txBox="1">
            <a:spLocks/>
          </p:cNvSpPr>
          <p:nvPr/>
        </p:nvSpPr>
        <p:spPr>
          <a:xfrm>
            <a:off x="10530993" y="3701251"/>
            <a:ext cx="1512831" cy="712640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b="1" dirty="0">
                <a:solidFill>
                  <a:schemeClr val="bg1"/>
                </a:solidFill>
                <a:effectLst>
                  <a:glow rad="127000">
                    <a:srgbClr val="FF3700">
                      <a:alpha val="50000"/>
                    </a:srgbClr>
                  </a:glow>
                </a:effectLs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Medium priority</a:t>
            </a:r>
            <a:endParaRPr lang="en-GB" sz="2000" b="1" dirty="0">
              <a:solidFill>
                <a:schemeClr val="bg1"/>
              </a:solidFill>
              <a:effectLst>
                <a:glow rad="127000">
                  <a:srgbClr val="FF3700">
                    <a:alpha val="50000"/>
                  </a:srgbClr>
                </a:glow>
              </a:effectLst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</p:txBody>
      </p:sp>
      <p:sp>
        <p:nvSpPr>
          <p:cNvPr id="69" name="Content Placeholder 3">
            <a:extLst>
              <a:ext uri="{FF2B5EF4-FFF2-40B4-BE49-F238E27FC236}">
                <a16:creationId xmlns:a16="http://schemas.microsoft.com/office/drawing/2014/main" id="{5605A5FE-3808-F0AC-4A8E-7B5F5459D2CC}"/>
              </a:ext>
            </a:extLst>
          </p:cNvPr>
          <p:cNvSpPr txBox="1">
            <a:spLocks/>
          </p:cNvSpPr>
          <p:nvPr/>
        </p:nvSpPr>
        <p:spPr>
          <a:xfrm>
            <a:off x="9383609" y="5366489"/>
            <a:ext cx="2401992" cy="34527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b="1" dirty="0">
                <a:solidFill>
                  <a:schemeClr val="bg1"/>
                </a:solidFill>
                <a:effectLst>
                  <a:glow rad="127000">
                    <a:srgbClr val="FF0000">
                      <a:alpha val="50000"/>
                    </a:srgbClr>
                  </a:glow>
                </a:effectLs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High priority</a:t>
            </a:r>
            <a:endParaRPr lang="en-GB" sz="2000" b="1" dirty="0">
              <a:solidFill>
                <a:schemeClr val="bg1"/>
              </a:solidFill>
              <a:effectLst>
                <a:glow rad="127000">
                  <a:srgbClr val="FF0000">
                    <a:alpha val="50000"/>
                  </a:srgbClr>
                </a:glow>
              </a:effectLst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25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7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028 0.22407 L -0.16028 0.11204 C -0.16028 0.0618 -0.11614 7.40741E-7 -0.0802 7.40741E-7 L -4.58333E-6 7.40741E-7 " pathEditMode="relative" rAng="0" ptsTypes="AAAA">
                                      <p:cBhvr>
                                        <p:cTn id="2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8" y="-1120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24857 -3.33333E-6 L 3.95833E-6 -3.33333E-6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35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6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1612 -0.22408 L -0.1612 -0.11204 C -0.1612 -0.06204 -0.1168 1.11111E-6 -0.08073 1.11111E-6 L 3.95833E-6 1.11111E-6 " pathEditMode="relative" rAng="0" ptsTypes="AAAA">
                                      <p:cBhvr>
                                        <p:cTn id="28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60" y="1120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1" presetClass="entr" presetSubtype="0" fill="hold" grpId="0" nodeType="withEffect">
                                  <p:stCondLst>
                                    <p:cond delay="4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 tmFilter="0,0; .5, 1; 1, 1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5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 tmFilter="0,0; .5, 1; 1, 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1" presetClass="entr" presetSubtype="0" fill="hold" grpId="0" nodeType="withEffect">
                                  <p:stCondLst>
                                    <p:cond delay="6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 tmFilter="0,0; .5, 1; 1, 1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2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250" tmFilter="0,0; .5, 0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9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250" tmFilter="0,0; .5, 0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175"/>
                            </p:stCondLst>
                            <p:childTnLst>
                              <p:par>
                                <p:cTn id="76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4" grpId="1" build="p"/>
      <p:bldP spid="67" grpId="0"/>
      <p:bldP spid="67" grpId="1"/>
      <p:bldP spid="68" grpId="0"/>
      <p:bldP spid="68" grpId="1"/>
      <p:bldP spid="69" grpId="0"/>
      <p:bldP spid="6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6111C-E97A-5A38-1950-DBB933F5E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97C44-5BC2-9F5C-4BCF-3C9DBD651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2411095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chemeClr val="bg1"/>
                </a:solidFill>
                <a:effectLst>
                  <a:glow rad="63500">
                    <a:schemeClr val="bg1">
                      <a:alpha val="20000"/>
                    </a:schemeClr>
                  </a:glow>
                </a:effectLs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Nodes, stylized based on their priority, can be added and named by a user, acting as waypoints along any number of customizable paths.</a:t>
            </a:r>
            <a:endParaRPr lang="en-GB" sz="3200" dirty="0">
              <a:solidFill>
                <a:schemeClr val="bg1"/>
              </a:solidFill>
              <a:effectLst>
                <a:glow rad="63500">
                  <a:schemeClr val="bg1">
                    <a:alpha val="20000"/>
                  </a:schemeClr>
                </a:glow>
              </a:effectLst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</p:txBody>
      </p:sp>
      <p:pic>
        <p:nvPicPr>
          <p:cNvPr id="37" name="Picture 36" descr="A yellow and black triangle in a square&#10;&#10;Description automatically generated">
            <a:extLst>
              <a:ext uri="{FF2B5EF4-FFF2-40B4-BE49-F238E27FC236}">
                <a16:creationId xmlns:a16="http://schemas.microsoft.com/office/drawing/2014/main" id="{C3EAF87F-244C-2F6D-9682-B9D7A30FD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09" y="1923460"/>
            <a:ext cx="1080000" cy="10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71F68-A694-6E3B-F039-088F1D94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800" dirty="0">
                <a:solidFill>
                  <a:schemeClr val="bg1"/>
                </a:solidFill>
                <a:effectLst>
                  <a:glow rad="63500">
                    <a:schemeClr val="bg1">
                      <a:alpha val="20000"/>
                    </a:schemeClr>
                  </a:glow>
                </a:effectLs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How does </a:t>
            </a:r>
            <a:r>
              <a:rPr lang="en-CA" sz="4800" dirty="0" err="1">
                <a:solidFill>
                  <a:schemeClr val="bg1"/>
                </a:solidFill>
                <a:effectLst>
                  <a:glow rad="63500">
                    <a:schemeClr val="bg1">
                      <a:alpha val="20000"/>
                    </a:schemeClr>
                  </a:glow>
                </a:effectLs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TaskTree</a:t>
            </a:r>
            <a:r>
              <a:rPr lang="en-CA" sz="4800" dirty="0">
                <a:solidFill>
                  <a:schemeClr val="bg1"/>
                </a:solidFill>
                <a:effectLst>
                  <a:glow rad="63500">
                    <a:schemeClr val="bg1">
                      <a:alpha val="20000"/>
                    </a:schemeClr>
                  </a:glow>
                </a:effectLs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work?</a:t>
            </a:r>
            <a:endParaRPr lang="en-GB" sz="4800" dirty="0">
              <a:solidFill>
                <a:schemeClr val="bg1"/>
              </a:solidFill>
              <a:effectLst>
                <a:glow rad="63500">
                  <a:schemeClr val="bg1">
                    <a:alpha val="20000"/>
                  </a:schemeClr>
                </a:glow>
              </a:effectLst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DFC07F8-0723-0E05-D946-5F93E6AB8884}"/>
              </a:ext>
            </a:extLst>
          </p:cNvPr>
          <p:cNvSpPr txBox="1">
            <a:spLocks/>
          </p:cNvSpPr>
          <p:nvPr/>
        </p:nvSpPr>
        <p:spPr>
          <a:xfrm>
            <a:off x="5091430" y="6025514"/>
            <a:ext cx="2009139" cy="629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3200" dirty="0">
                <a:solidFill>
                  <a:schemeClr val="bg1"/>
                </a:solidFill>
                <a:effectLst>
                  <a:glow rad="63500">
                    <a:schemeClr val="bg1">
                      <a:alpha val="20000"/>
                    </a:schemeClr>
                  </a:glow>
                </a:effectLs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&lt;name&gt;</a:t>
            </a:r>
            <a:endParaRPr lang="en-GB" sz="3200" dirty="0">
              <a:solidFill>
                <a:schemeClr val="bg1"/>
              </a:solidFill>
              <a:effectLst>
                <a:glow rad="63500">
                  <a:schemeClr val="bg1">
                    <a:alpha val="20000"/>
                  </a:schemeClr>
                </a:glow>
              </a:effectLst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BF062C-81FD-C7D7-BED9-29DC38F458FA}"/>
              </a:ext>
            </a:extLst>
          </p:cNvPr>
          <p:cNvCxnSpPr>
            <a:cxnSpLocks/>
          </p:cNvCxnSpPr>
          <p:nvPr/>
        </p:nvCxnSpPr>
        <p:spPr>
          <a:xfrm>
            <a:off x="7100569" y="5057934"/>
            <a:ext cx="1591409" cy="0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glow rad="63500">
              <a:schemeClr val="bg1">
                <a:alpha val="2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AA212A-4FDB-6147-2A44-8E098AA5F53E}"/>
              </a:ext>
            </a:extLst>
          </p:cNvPr>
          <p:cNvCxnSpPr>
            <a:cxnSpLocks/>
          </p:cNvCxnSpPr>
          <p:nvPr/>
        </p:nvCxnSpPr>
        <p:spPr>
          <a:xfrm>
            <a:off x="3500021" y="5076508"/>
            <a:ext cx="1591409" cy="0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glow rad="63500">
              <a:schemeClr val="bg1">
                <a:alpha val="2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77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0.23385 0.3782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93" y="189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43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250" tmFilter="0,0; .5, 0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2" grpId="0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DA5F6-4A1F-6B71-4BC7-FE196DE14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E4CFE-2B95-4499-94F1-0A150A9DD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2411095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chemeClr val="bg1"/>
                </a:solidFill>
                <a:effectLst>
                  <a:glow rad="63500">
                    <a:schemeClr val="bg1">
                      <a:alpha val="20000"/>
                    </a:schemeClr>
                  </a:glow>
                </a:effectLs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Nodes can be expanded and collapsed as </a:t>
            </a:r>
            <a:r>
              <a:rPr lang="en-CA" sz="3200" dirty="0" err="1">
                <a:solidFill>
                  <a:schemeClr val="bg1"/>
                </a:solidFill>
                <a:effectLst>
                  <a:glow rad="63500">
                    <a:schemeClr val="bg1">
                      <a:alpha val="20000"/>
                    </a:schemeClr>
                  </a:glow>
                </a:effectLs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subnodes</a:t>
            </a:r>
            <a:r>
              <a:rPr lang="en-CA" sz="3200" dirty="0">
                <a:solidFill>
                  <a:schemeClr val="bg1"/>
                </a:solidFill>
                <a:effectLst>
                  <a:glow rad="63500">
                    <a:schemeClr val="bg1">
                      <a:alpha val="20000"/>
                    </a:schemeClr>
                  </a:glow>
                </a:effectLs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into new nodes to assist with organization.</a:t>
            </a:r>
            <a:endParaRPr lang="en-GB" sz="3200" dirty="0">
              <a:solidFill>
                <a:schemeClr val="bg1"/>
              </a:solidFill>
              <a:effectLst>
                <a:glow rad="63500">
                  <a:schemeClr val="bg1">
                    <a:alpha val="20000"/>
                  </a:schemeClr>
                </a:glow>
              </a:effectLst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FCDE8-9986-F821-B73D-BB428F5B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800" dirty="0">
                <a:solidFill>
                  <a:schemeClr val="bg1"/>
                </a:solidFill>
                <a:effectLst>
                  <a:glow rad="63500">
                    <a:schemeClr val="bg1">
                      <a:alpha val="20000"/>
                    </a:schemeClr>
                  </a:glow>
                </a:effectLs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How does </a:t>
            </a:r>
            <a:r>
              <a:rPr lang="en-CA" sz="4800" dirty="0" err="1">
                <a:solidFill>
                  <a:schemeClr val="bg1"/>
                </a:solidFill>
                <a:effectLst>
                  <a:glow rad="63500">
                    <a:schemeClr val="bg1">
                      <a:alpha val="20000"/>
                    </a:schemeClr>
                  </a:glow>
                </a:effectLs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TaskTree</a:t>
            </a:r>
            <a:r>
              <a:rPr lang="en-CA" sz="4800" dirty="0">
                <a:solidFill>
                  <a:schemeClr val="bg1"/>
                </a:solidFill>
                <a:effectLst>
                  <a:glow rad="63500">
                    <a:schemeClr val="bg1">
                      <a:alpha val="20000"/>
                    </a:schemeClr>
                  </a:glow>
                </a:effectLs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work?</a:t>
            </a:r>
            <a:endParaRPr lang="en-GB" sz="4800" dirty="0">
              <a:solidFill>
                <a:schemeClr val="bg1"/>
              </a:solidFill>
              <a:effectLst>
                <a:glow rad="63500">
                  <a:schemeClr val="bg1">
                    <a:alpha val="20000"/>
                  </a:schemeClr>
                </a:glow>
              </a:effectLst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95DE7-2E5B-6229-489E-346DA1E98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49" y="3792875"/>
            <a:ext cx="1800000" cy="1800000"/>
          </a:xfrm>
          <a:prstGeom prst="rect">
            <a:avLst/>
          </a:prstGeom>
        </p:spPr>
      </p:pic>
      <p:pic>
        <p:nvPicPr>
          <p:cNvPr id="10" name="Picture 9" descr="A black and red square with a red border&#10;&#10;Description automatically generated">
            <a:extLst>
              <a:ext uri="{FF2B5EF4-FFF2-40B4-BE49-F238E27FC236}">
                <a16:creationId xmlns:a16="http://schemas.microsoft.com/office/drawing/2014/main" id="{23D26E48-78B5-6935-9C59-20CBC301C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3792875"/>
            <a:ext cx="1800000" cy="1800000"/>
          </a:xfrm>
          <a:prstGeom prst="rect">
            <a:avLst/>
          </a:prstGeom>
        </p:spPr>
      </p:pic>
      <p:pic>
        <p:nvPicPr>
          <p:cNvPr id="11" name="Picture 10" descr="A black and red square with a red border&#10;&#10;Description automatically generated">
            <a:extLst>
              <a:ext uri="{FF2B5EF4-FFF2-40B4-BE49-F238E27FC236}">
                <a16:creationId xmlns:a16="http://schemas.microsoft.com/office/drawing/2014/main" id="{C7F71122-B3E2-9718-5997-76BF630AD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591" y="3792875"/>
            <a:ext cx="1800000" cy="1800000"/>
          </a:xfrm>
          <a:prstGeom prst="rect">
            <a:avLst/>
          </a:prstGeom>
        </p:spPr>
      </p:pic>
      <p:pic>
        <p:nvPicPr>
          <p:cNvPr id="12" name="Picture 11" descr="A black and red square with a red border&#10;&#10;Description automatically generated">
            <a:extLst>
              <a:ext uri="{FF2B5EF4-FFF2-40B4-BE49-F238E27FC236}">
                <a16:creationId xmlns:a16="http://schemas.microsoft.com/office/drawing/2014/main" id="{2BE7E018-74FE-3BD1-E94F-B721DB48F5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589" y="3792875"/>
            <a:ext cx="1800000" cy="1800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499CCD-7562-9029-C476-1580EEF6571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174589" y="4692875"/>
            <a:ext cx="711660" cy="0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glow rad="63500">
              <a:schemeClr val="bg1">
                <a:alpha val="2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4D1856-5D24-8D0F-ADF0-78817B89CF6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686249" y="4692875"/>
            <a:ext cx="531671" cy="0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glow rad="63500">
              <a:schemeClr val="bg1">
                <a:alpha val="2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CDA1CD-4CAD-5344-8570-4E589190E76D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8017920" y="4692875"/>
            <a:ext cx="531671" cy="0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glow rad="63500">
              <a:schemeClr val="bg1">
                <a:alpha val="2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74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5" presetClass="path" presetSubtype="0" accel="25000" decel="75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875E-6 7.40741E-7 L -0.20586 0.00023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99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" presetClass="emph" presetSubtype="0" accel="25000" decel="75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5" presetClass="path" presetSubtype="0" accel="25000" decel="75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7.40741E-7 L -0.39804 -0.00139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09" y="-6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" presetClass="emph" presetSubtype="0" accel="25000" decel="75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5" presetClass="path" presetSubtype="0" accel="25000" decel="75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7.40741E-7 L -0.58828 0.0016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14" y="6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" presetClass="emph" presetSubtype="0" accel="25000" decel="75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750"/>
                            </p:stCondLst>
                            <p:childTnLst>
                              <p:par>
                                <p:cTn id="5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9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250" tmFilter="0,0; .5, 0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03FFB-1C87-17CE-560E-BB9876101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17F5C-89F5-D6A2-3CFC-88200CF9B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2411095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chemeClr val="bg1"/>
                </a:solidFill>
                <a:effectLst>
                  <a:glow rad="63500">
                    <a:schemeClr val="bg1">
                      <a:alpha val="20000"/>
                    </a:schemeClr>
                  </a:glow>
                </a:effectLs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Once all tasks have been completed, the goal of the user will conclude, and they can move on with whatever they need to.</a:t>
            </a:r>
            <a:endParaRPr lang="en-GB" sz="3200" dirty="0">
              <a:solidFill>
                <a:schemeClr val="bg1"/>
              </a:solidFill>
              <a:effectLst>
                <a:glow rad="63500">
                  <a:schemeClr val="bg1">
                    <a:alpha val="20000"/>
                  </a:schemeClr>
                </a:glow>
              </a:effectLst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A415B-8663-398B-2E20-E0922F36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800" dirty="0">
                <a:solidFill>
                  <a:schemeClr val="bg1"/>
                </a:solidFill>
                <a:effectLst>
                  <a:glow rad="63500">
                    <a:schemeClr val="bg1">
                      <a:alpha val="20000"/>
                    </a:schemeClr>
                  </a:glow>
                </a:effectLs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How does </a:t>
            </a:r>
            <a:r>
              <a:rPr lang="en-CA" sz="4800" dirty="0" err="1">
                <a:solidFill>
                  <a:schemeClr val="bg1"/>
                </a:solidFill>
                <a:effectLst>
                  <a:glow rad="63500">
                    <a:schemeClr val="bg1">
                      <a:alpha val="20000"/>
                    </a:schemeClr>
                  </a:glow>
                </a:effectLs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TaskTree</a:t>
            </a:r>
            <a:r>
              <a:rPr lang="en-CA" sz="4800" dirty="0">
                <a:solidFill>
                  <a:schemeClr val="bg1"/>
                </a:solidFill>
                <a:effectLst>
                  <a:glow rad="63500">
                    <a:schemeClr val="bg1">
                      <a:alpha val="20000"/>
                    </a:schemeClr>
                  </a:glow>
                </a:effectLs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work?</a:t>
            </a:r>
            <a:endParaRPr lang="en-GB" sz="4800" dirty="0">
              <a:solidFill>
                <a:schemeClr val="bg1"/>
              </a:solidFill>
              <a:effectLst>
                <a:glow rad="63500">
                  <a:schemeClr val="bg1">
                    <a:alpha val="20000"/>
                  </a:schemeClr>
                </a:glow>
              </a:effectLst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</p:txBody>
      </p:sp>
      <p:pic>
        <p:nvPicPr>
          <p:cNvPr id="5" name="Picture 4" descr="A green and black triangle in a square&#10;&#10;Description automatically generated">
            <a:extLst>
              <a:ext uri="{FF2B5EF4-FFF2-40B4-BE49-F238E27FC236}">
                <a16:creationId xmlns:a16="http://schemas.microsoft.com/office/drawing/2014/main" id="{A9047E7D-CAEC-63E5-91E3-BC0C3978F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30" y="4236720"/>
            <a:ext cx="1800000" cy="1800000"/>
          </a:xfrm>
          <a:prstGeom prst="rect">
            <a:avLst/>
          </a:prstGeom>
        </p:spPr>
      </p:pic>
      <p:pic>
        <p:nvPicPr>
          <p:cNvPr id="8" name="Picture 7" descr="A black and green square with a green border&#10;&#10;Description automatically generated">
            <a:extLst>
              <a:ext uri="{FF2B5EF4-FFF2-40B4-BE49-F238E27FC236}">
                <a16:creationId xmlns:a16="http://schemas.microsoft.com/office/drawing/2014/main" id="{70DC5223-46B9-5425-02B2-19A3454A1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30" y="4236720"/>
            <a:ext cx="1800000" cy="1800000"/>
          </a:xfrm>
          <a:prstGeom prst="rect">
            <a:avLst/>
          </a:prstGeom>
        </p:spPr>
      </p:pic>
      <p:pic>
        <p:nvPicPr>
          <p:cNvPr id="14" name="Picture 13" descr="A black and green square with a hexagon&#10;&#10;Description automatically generated">
            <a:extLst>
              <a:ext uri="{FF2B5EF4-FFF2-40B4-BE49-F238E27FC236}">
                <a16:creationId xmlns:a16="http://schemas.microsoft.com/office/drawing/2014/main" id="{3C5E1059-577A-278B-03A4-5E4BB1F560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60" y="4236720"/>
            <a:ext cx="1800000" cy="1800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E1EC62-16C4-4CD3-A560-8B2197F4BE44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611930" y="5136720"/>
            <a:ext cx="360000" cy="0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glow rad="63500">
              <a:schemeClr val="bg1">
                <a:alpha val="2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108FD7-9642-BBD1-A80E-B7A99D82F535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5771930" y="5136720"/>
            <a:ext cx="355830" cy="0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glow rad="63500">
              <a:schemeClr val="bg1">
                <a:alpha val="2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D61A33-C750-DA5C-9592-E97189A81FAE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>
            <a:off x="7927760" y="5136720"/>
            <a:ext cx="538710" cy="0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glow rad="63500">
              <a:schemeClr val="bg1">
                <a:alpha val="2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5" name="Picture 24" descr="A star in a square&#10;&#10;Description automatically generated">
            <a:extLst>
              <a:ext uri="{FF2B5EF4-FFF2-40B4-BE49-F238E27FC236}">
                <a16:creationId xmlns:a16="http://schemas.microsoft.com/office/drawing/2014/main" id="{1EAB5065-5CF5-35AC-73CB-E67CCA11E4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470" y="405672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2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6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26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8" presetClass="emp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ac040e9-cab2-48a0-8642-b999a8e6f2d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724BF99FEAA74CB4C6A967A5601107" ma:contentTypeVersion="17" ma:contentTypeDescription="Create a new document." ma:contentTypeScope="" ma:versionID="fd33427c64005650e9f1f8608e56433d">
  <xsd:schema xmlns:xsd="http://www.w3.org/2001/XMLSchema" xmlns:xs="http://www.w3.org/2001/XMLSchema" xmlns:p="http://schemas.microsoft.com/office/2006/metadata/properties" xmlns:ns3="aac040e9-cab2-48a0-8642-b999a8e6f2d4" xmlns:ns4="efc49c59-9667-46a5-8d99-bbfecef26b60" targetNamespace="http://schemas.microsoft.com/office/2006/metadata/properties" ma:root="true" ma:fieldsID="1914ab5970c59c19ca42eeef93cde8c2" ns3:_="" ns4:_="">
    <xsd:import namespace="aac040e9-cab2-48a0-8642-b999a8e6f2d4"/>
    <xsd:import namespace="efc49c59-9667-46a5-8d99-bbfecef26b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3:MediaLengthInSeconds" minOccurs="0"/>
                <xsd:element ref="ns3:MediaServiceDateTake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c040e9-cab2-48a0-8642-b999a8e6f2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49c59-9667-46a5-8d99-bbfecef26b6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0E461C-9D13-4347-B476-4DA9C2D91679}">
  <ds:schemaRefs>
    <ds:schemaRef ds:uri="http://schemas.microsoft.com/office/2006/metadata/properties"/>
    <ds:schemaRef ds:uri="efc49c59-9667-46a5-8d99-bbfecef26b60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aac040e9-cab2-48a0-8642-b999a8e6f2d4"/>
  </ds:schemaRefs>
</ds:datastoreItem>
</file>

<file path=customXml/itemProps2.xml><?xml version="1.0" encoding="utf-8"?>
<ds:datastoreItem xmlns:ds="http://schemas.openxmlformats.org/officeDocument/2006/customXml" ds:itemID="{FBDA55DD-7F3F-4A9E-A7E8-A015FFB926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EA335C-05F8-452D-BEB5-4DDD90A992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c040e9-cab2-48a0-8642-b999a8e6f2d4"/>
    <ds:schemaRef ds:uri="efc49c59-9667-46a5-8d99-bbfecef26b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175</Words>
  <Application>Microsoft Office PowerPoint</Application>
  <PresentationFormat>Panorámica</PresentationFormat>
  <Paragraphs>21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Source Code Pro Light</vt:lpstr>
      <vt:lpstr>Office Theme</vt:lpstr>
      <vt:lpstr>TaskTree</vt:lpstr>
      <vt:lpstr>What is TaskTree?</vt:lpstr>
      <vt:lpstr>What is TaskTree?</vt:lpstr>
      <vt:lpstr>What is TaskTree?</vt:lpstr>
      <vt:lpstr>How does TaskTree work?</vt:lpstr>
      <vt:lpstr>How does TaskTree work?</vt:lpstr>
      <vt:lpstr>How does TaskTree 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Kerr, Eamon 770</dc:creator>
  <cp:lastModifiedBy>Sanmartin Puig, James 793</cp:lastModifiedBy>
  <cp:revision>2</cp:revision>
  <dcterms:created xsi:type="dcterms:W3CDTF">2024-11-23T19:43:30Z</dcterms:created>
  <dcterms:modified xsi:type="dcterms:W3CDTF">2024-11-23T23:17:10Z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0x0101002B724BF99FEAA74CB4C6A967A5601107</vt:lpwstr>
  </property>
</Properties>
</file>