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1T12:40:57.123" idx="1">
    <p:pos x="10" y="10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4:44:0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1676 24575,'9'-1'0,"-1"0"0,0 0 0,0-1 0,0-1 0,0 1 0,0-1 0,0 0 0,-1-1 0,1 0 0,-1 0 0,0 0 0,0-1 0,0 0 0,-1-1 0,0 1 0,9-11 0,7-10 0,-1-1 0,30-49 0,-15 9 0,-3-2 0,-2-1 0,21-79 0,54-119 0,5 3 0,-73 167 0,-3 10 0,0-2 0,72-136 0,-71 156-1365,-24 52-5461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4:44:0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24575,'25'2'0,"-1"0"0,0 2 0,27 7 0,-24-5 0,1-1 0,30 2 0,579-3 0,-332-7 0,-33 3-1365,-242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4:44:3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891 7254 24575,'3793'0'0,"-3790"0"0,6 0 0,0 0 0,-1 1 0,1 0 0,14 3 0,-21-4 0,0 1 0,0 0 0,-1-1 0,1 1 0,0 0 0,0 0 0,0 0 0,-1 0 0,1 1 0,-1-1 0,1 0 0,-1 1 0,1-1 0,-1 1 0,0-1 0,1 1 0,-1 0 0,0-1 0,0 1 0,0 0 0,-1 0 0,1 0 0,0 0 0,-1 0 0,1 0 0,-1 2 0,1 19 0,-1 0 0,-1-1 0,-1 1 0,-2-1 0,0 1 0,-13 40 0,-9 48 0,16 6 0,8 223 0,5-161 0,-2 1750 0,39-1393 0,-8-206 0,44 245 0,43-6 0,-25-126 0,50 388 0,-77-410 0,13 115 0,29 356 0,-18-351 0,-74-458 0,4-1 0,3-1 0,4-1 0,3-1 0,4-2 0,64 106 0,-41-99 0,4-2 0,4-3 0,3-3 0,84 73 0,-61-61 0,-41-36 0,3-2 0,1-2 0,94 60 0,153 52 0,-247-139 0,1-4 0,1-1 0,61 8 0,-2 0 0,74 12 0,208 11 0,-79-13 0,399 53 0,-286-47 0,-315-32 0,532 28 0,-432-22 0,226 22 0,222 4 0,-476-32 0,209 37 0,-54-4 0,111 7 0,302 22 0,-467-51 0,130 5 0,-20-6 0,66 1 0,-55-5 0,-229-2 0,331-23 0,-324-4 0,338-24 0,30-19 0,-98 7 0,333-58 0,-426 67 0,75-14 0,124-64 0,-353 79 0,-153 32 0,-1-3 0,0-3 0,-1-2 0,-1-3 0,-1-2 0,-1-3 0,0-1 0,-2-4 0,-2-1 0,-1-2 0,68-61 0,176-200 0,-229 220 0,-4-3 0,64-105 0,-101 138 0,-2-2 0,22-66 0,-18 44 0,81-292 0,-66 206 0,6-24 0,-8-1 0,-7-3 0,-9 0 0,0-220 0,-24-1060 0,-20 1157 0,9 171 0,-18-173 0,-17-358 0,50-6370 0,-9 6896 0,-6 2 0,-43-186 0,-9-82 0,10 8 0,-12-69 0,22 127 0,15-28 0,14 111 0,-21-78 0,23 217 0,-9-58 0,-51-176 0,70 328 0,1 0 0,1 0 0,1 0 0,1 0 0,1 0 0,1 0 0,1 0 0,9-35 0,-10 52 0,-1 0 0,0 0 0,0-1 0,-1 1 0,0 0 0,0-1 0,0 1 0,-1 0 0,0 0 0,0 0 0,-1-1 0,1 1 0,-1 0 0,-1 1 0,1-1 0,-1 0 0,0 1 0,0-1 0,0 1 0,-1 0 0,0 0 0,0 0 0,0 1 0,-1-1 0,0 1 0,0 0 0,0 1 0,0-1 0,0 1 0,-1 0 0,1 0 0,-1 0 0,0 1 0,0 0 0,0 0 0,0 1 0,-12-2 0,-17-2 0,-1 1 0,-64 3 0,60 2 0,-76-9 0,-494-97 0,-218-81 0,309 61 0,-568-60 0,577 136 0,310 34 0,-185-7 0,45 25 0,-272-5 0,374-15 0,-42 0 0,-972 13 0,637 7 0,-1105-3 0,1455 10 0,2 11 0,-373 80 0,-28 4 0,25 12 0,35-6 0,311-68 0,-457 63 0,319-58 0,281-33 0,-185 9 0,5-27 0,-295 6 0,356 17 0,96-5 0,-259 36 0,226-24 0,-270 29 0,434-50 0,-46 4 0,-139 36 0,165-29 0,-79 26 0,124-35 0,-1 0 0,1 0 0,1 2 0,0 0 0,-27 23 0,-41 41 0,4 5 0,-110 138 0,147-168 0,-1-1 0,-54 44 0,19-19 0,-29 27 0,-125 89 0,167-134 0,2 3 0,-71 84 0,134-141 0,-45 55 0,2 1 0,3 3 0,2 1 0,3 2 0,3 1 0,3 2 0,-22 70 0,25-48 0,3 1 0,4 0 0,-13 158 0,24-96 0,14 200 0,6-258 0,3 0 0,36 119 0,-28-124 0,4 3 0,48 107 0,-40-112 0,151 451 0,-146-416 0,-30-84 0,-2-1 0,-2 2 0,-1-1 0,-1 0 0,-6 73 0,1-41 0,2-59 0,0 0 0,-1-1 0,0 1 0,-1 0 0,0-1 0,0 0 0,-1 1 0,-1-1 0,-7 16 0,7-19 0,0 0 0,0 0 0,-1-1 0,0 0 0,0 0 0,0 0 0,0 0 0,-1-1 0,1 0 0,-1 0 0,-1 0 0,1-1 0,0 0 0,-8 3 0,-12 2 0,1 0 0,-1-2 0,-1 0 0,-32 1 0,-108-3 0,91-6 0,22 0 0,1 1 0,0 3 0,-80 14 0,-139 30 0,219-38 0,1-1 0,-1-3 0,0-3 0,-55-5 0,-2 2 0,-1 0 0,-146 5 0,233 0 0,0 1 0,-1 1 0,1 2 0,1 0 0,-1 2 0,2 0 0,-1 2 0,-22 14 0,-4 6 0,1 2 0,-55 51 0,72-58-682,-37 22-1,46-34-6143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4:44:3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4:44:3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4:45:58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8BFA-2A2F-4A1A-80C9-00EF13832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FA6F-D868-4F72-9E22-F6485BA029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customXml" Target="../ink/ink3.xml"/><Relationship Id="rId7" Type="http://schemas.openxmlformats.org/officeDocument/2006/relationships/image" Target="../media/image17.png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png"/><Relationship Id="rId13" Type="http://schemas.openxmlformats.org/officeDocument/2006/relationships/customXml" Target="../ink/ink6.xml"/><Relationship Id="rId12" Type="http://schemas.openxmlformats.org/officeDocument/2006/relationships/customXml" Target="../ink/ink5.xml"/><Relationship Id="rId11" Type="http://schemas.openxmlformats.org/officeDocument/2006/relationships/image" Target="../media/image19.png"/><Relationship Id="rId10" Type="http://schemas.openxmlformats.org/officeDocument/2006/relationships/customXml" Target="../ink/ink4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Convolutional Neural Network (CNN)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26087" y="6318734"/>
            <a:ext cx="9144000" cy="1655762"/>
          </a:xfrm>
        </p:spPr>
        <p:txBody>
          <a:bodyPr/>
          <a:lstStyle/>
          <a:p>
            <a:r>
              <a:rPr lang="en-US" altLang="zh-CN" dirty="0"/>
              <a:t>Yes!</a:t>
            </a:r>
            <a:r>
              <a:rPr lang="zh-CN" altLang="en-US" dirty="0"/>
              <a:t> </a:t>
            </a:r>
            <a:r>
              <a:rPr lang="en-US" altLang="zh-CN" dirty="0"/>
              <a:t>It’s me!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3952" y="6098659"/>
            <a:ext cx="774838" cy="7593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2410" y="4236085"/>
            <a:ext cx="606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Cunshi </a:t>
            </a:r>
            <a:r>
              <a:rPr lang="en-US" altLang="zh-CN"/>
              <a:t>Wang (Chinese Academy of Sciences)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78357" cy="4351338"/>
          </a:xfrm>
        </p:spPr>
        <p:txBody>
          <a:bodyPr/>
          <a:lstStyle/>
          <a:p>
            <a:r>
              <a:rPr lang="en-US" altLang="zh-CN" dirty="0"/>
              <a:t>Residual to prevent gradient vanishing </a:t>
            </a:r>
            <a:endParaRPr lang="zh-CN" altLang="en-US" dirty="0"/>
          </a:p>
        </p:txBody>
      </p:sp>
      <p:pic>
        <p:nvPicPr>
          <p:cNvPr id="9218" name="Picture 2" descr="pre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82" y="1825624"/>
            <a:ext cx="9214317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28" r="-1170" b="21015"/>
          <a:stretch>
            <a:fillRect/>
          </a:stretch>
        </p:blipFill>
        <p:spPr>
          <a:xfrm>
            <a:off x="367747" y="2706686"/>
            <a:ext cx="4581939" cy="382918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32" y="5246412"/>
            <a:ext cx="637043" cy="624302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1797325" y="3296651"/>
            <a:ext cx="2067339" cy="5300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Transformer</a:t>
            </a:r>
            <a:endParaRPr lang="zh-CN" altLang="en-US" sz="24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4" y="777875"/>
            <a:ext cx="53340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" name="组合 24"/>
          <p:cNvGrpSpPr/>
          <p:nvPr/>
        </p:nvGrpSpPr>
        <p:grpSpPr>
          <a:xfrm>
            <a:off x="3789584" y="250586"/>
            <a:ext cx="8217720" cy="6584040"/>
            <a:chOff x="3789584" y="250586"/>
            <a:chExt cx="8217720" cy="65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" p14:bwMode="auto">
              <p14:nvContentPartPr>
                <p14:cNvPr id="17" name="墨迹 16"/>
                <p14:cNvContentPartPr/>
                <p14:nvPr/>
              </p14:nvContentPartPr>
              <p14:xfrm>
                <a:off x="3789584" y="2404826"/>
                <a:ext cx="310320" cy="603720"/>
              </p14:xfrm>
            </p:contentPart>
          </mc:Choice>
          <mc:Fallback xmlns="">
            <p:pic>
              <p:nvPicPr>
                <p:cNvPr id="17" name="墨迹 16"/>
              </p:nvPicPr>
              <p:blipFill>
                <a:blip r:embed="rId5"/>
              </p:blipFill>
              <p:spPr>
                <a:xfrm>
                  <a:off x="3789584" y="2404826"/>
                  <a:ext cx="310320" cy="603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18" name="墨迹 17"/>
                <p14:cNvContentPartPr/>
                <p14:nvPr/>
              </p14:nvContentPartPr>
              <p14:xfrm>
                <a:off x="3869144" y="2875346"/>
                <a:ext cx="533160" cy="15120"/>
              </p14:xfrm>
            </p:contentPart>
          </mc:Choice>
          <mc:Fallback xmlns="">
            <p:pic>
              <p:nvPicPr>
                <p:cNvPr id="18" name="墨迹 17"/>
              </p:nvPicPr>
              <p:blipFill>
                <a:blip r:embed="rId7"/>
              </p:blipFill>
              <p:spPr>
                <a:xfrm>
                  <a:off x="3869144" y="2875346"/>
                  <a:ext cx="533160" cy="15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24" name="墨迹 23"/>
                <p14:cNvContentPartPr/>
                <p14:nvPr/>
              </p14:nvContentPartPr>
              <p14:xfrm>
                <a:off x="4052384" y="250586"/>
                <a:ext cx="7954920" cy="6584040"/>
              </p14:xfrm>
            </p:contentPart>
          </mc:Choice>
          <mc:Fallback xmlns="">
            <p:pic>
              <p:nvPicPr>
                <p:cNvPr id="24" name="墨迹 23"/>
              </p:nvPicPr>
              <p:blipFill>
                <a:blip r:embed="rId9"/>
              </p:blipFill>
              <p:spPr>
                <a:xfrm>
                  <a:off x="4052384" y="250586"/>
                  <a:ext cx="7954920" cy="65840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6" name="墨迹 25"/>
              <p14:cNvContentPartPr/>
              <p14:nvPr/>
            </p14:nvContentPartPr>
            <p14:xfrm>
              <a:off x="-981136" y="993626"/>
              <a:ext cx="36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1"/>
            </p:blipFill>
            <p:spPr>
              <a:xfrm>
                <a:off x="-981136" y="99362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7" name="墨迹 26"/>
              <p14:cNvContentPartPr/>
              <p14:nvPr/>
            </p14:nvContentPartPr>
            <p14:xfrm>
              <a:off x="-477496" y="2053466"/>
              <a:ext cx="36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11"/>
            </p:blipFill>
            <p:spPr>
              <a:xfrm>
                <a:off x="-477496" y="205346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4" name="墨迹 33"/>
              <p14:cNvContentPartPr/>
              <p14:nvPr/>
            </p14:nvContentPartPr>
            <p14:xfrm>
              <a:off x="-1577296" y="2662946"/>
              <a:ext cx="36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14"/>
            </p:blipFill>
            <p:spPr>
              <a:xfrm>
                <a:off x="-1577296" y="2662946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endParaRPr lang="zh-CN" altLang="en-US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9814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775791" y="5756689"/>
            <a:ext cx="254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418 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418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pic>
        <p:nvPicPr>
          <p:cNvPr id="6" name="Picture 2" descr="查看源图像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690688"/>
            <a:ext cx="39814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355495" y="5756689"/>
            <a:ext cx="254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418 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418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797" y="656258"/>
            <a:ext cx="774838" cy="759341"/>
          </a:xfrm>
          <a:prstGeom prst="rect">
            <a:avLst/>
          </a:prstGeom>
        </p:spPr>
      </p:pic>
      <p:sp>
        <p:nvSpPr>
          <p:cNvPr id="5" name="标注: 线形 4"/>
          <p:cNvSpPr/>
          <p:nvPr/>
        </p:nvSpPr>
        <p:spPr>
          <a:xfrm>
            <a:off x="8739809" y="561180"/>
            <a:ext cx="3293165" cy="466725"/>
          </a:xfrm>
          <a:prstGeom prst="borderCallout1">
            <a:avLst>
              <a:gd name="adj1" fmla="val 44304"/>
              <a:gd name="adj2" fmla="val 1336"/>
              <a:gd name="adj3" fmla="val 75588"/>
              <a:gd name="adj4" fmla="val -211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I’m</a:t>
            </a:r>
            <a:r>
              <a:rPr lang="en-US" altLang="zh-CN" dirty="0">
                <a:solidFill>
                  <a:schemeClr val="tx1"/>
                </a:solidFill>
              </a:rPr>
              <a:t> good at processing images!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 size</a:t>
            </a:r>
            <a:endParaRPr lang="en-US" altLang="zh-CN" dirty="0"/>
          </a:p>
          <a:p>
            <a:r>
              <a:rPr lang="en-US" altLang="zh-CN" dirty="0"/>
              <a:t>Stride</a:t>
            </a:r>
            <a:endParaRPr lang="en-US" altLang="zh-CN" dirty="0"/>
          </a:p>
          <a:p>
            <a:r>
              <a:rPr lang="en-US" altLang="zh-CN" dirty="0"/>
              <a:t>Padding </a:t>
            </a:r>
            <a:endParaRPr lang="zh-CN" altLang="en-US" dirty="0"/>
          </a:p>
        </p:txBody>
      </p:sp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60" y="2506662"/>
            <a:ext cx="9257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Boundary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0688"/>
            <a:ext cx="12192000" cy="4474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 size</a:t>
            </a:r>
            <a:endParaRPr lang="en-US" altLang="zh-CN" dirty="0"/>
          </a:p>
          <a:p>
            <a:r>
              <a:rPr lang="en-US" altLang="zh-CN" dirty="0"/>
              <a:t>Stride</a:t>
            </a:r>
            <a:endParaRPr lang="en-US" altLang="zh-CN" dirty="0"/>
          </a:p>
          <a:p>
            <a:r>
              <a:rPr lang="en-US" altLang="zh-CN" dirty="0"/>
              <a:t>Padding </a:t>
            </a:r>
            <a:endParaRPr lang="zh-CN" altLang="en-US" dirty="0"/>
          </a:p>
        </p:txBody>
      </p:sp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60" y="2506662"/>
            <a:ext cx="9257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857250"/>
            <a:ext cx="72104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 pooling: If somewhere detected the feature, keep it; if not, the number will be small.</a:t>
            </a:r>
            <a:endParaRPr lang="en-US" altLang="zh-CN" dirty="0"/>
          </a:p>
          <a:p>
            <a:r>
              <a:rPr lang="en-US" altLang="zh-CN" dirty="0"/>
              <a:t>Average pooling: dimensional reduction</a:t>
            </a:r>
            <a:endParaRPr lang="zh-CN" altLang="en-US" dirty="0"/>
          </a:p>
        </p:txBody>
      </p:sp>
      <p:pic>
        <p:nvPicPr>
          <p:cNvPr id="4098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69" y="3126255"/>
            <a:ext cx="9024731" cy="37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Connected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layer that matches one feature to another feature space. </a:t>
            </a:r>
            <a:endParaRPr lang="en-US" altLang="zh-CN" dirty="0"/>
          </a:p>
          <a:p>
            <a:r>
              <a:rPr lang="en-US" altLang="zh-CN" dirty="0"/>
              <a:t>Cost a lot of parameters</a:t>
            </a:r>
            <a:endParaRPr lang="zh-CN" altLang="en-US" dirty="0"/>
          </a:p>
        </p:txBody>
      </p:sp>
      <p:pic>
        <p:nvPicPr>
          <p:cNvPr id="6148" name="Picture 4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95" y="2703443"/>
            <a:ext cx="7489383" cy="38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VGG: Oxford Visual Geometry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4320"/>
            <a:ext cx="6503504" cy="4351338"/>
          </a:xfrm>
        </p:spPr>
        <p:txBody>
          <a:bodyPr/>
          <a:lstStyle/>
          <a:p>
            <a:r>
              <a:rPr lang="en-US" altLang="zh-CN" dirty="0"/>
              <a:t>The deeper the network, the better the performance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96891"/>
            <a:ext cx="7527236" cy="442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5" y="1474862"/>
            <a:ext cx="4664765" cy="53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50635" cy="4351338"/>
          </a:xfrm>
        </p:spPr>
        <p:txBody>
          <a:bodyPr/>
          <a:lstStyle/>
          <a:p>
            <a:r>
              <a:rPr lang="en-US" altLang="zh-CN" dirty="0"/>
              <a:t>Parallel each convolution together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16" y="365125"/>
            <a:ext cx="5614584" cy="30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38" y="3674669"/>
            <a:ext cx="5473148" cy="31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805" y="3399873"/>
            <a:ext cx="3483195" cy="342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QyODE0NmVlOGY2YjY3ZDIwYmI4MTNmYWJjOGNkY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演示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Convolutional Neural Network (CNN)</vt:lpstr>
      <vt:lpstr>Image</vt:lpstr>
      <vt:lpstr>Convolution</vt:lpstr>
      <vt:lpstr>Boundary Detection</vt:lpstr>
      <vt:lpstr>Convolution</vt:lpstr>
      <vt:lpstr>Pooling layer</vt:lpstr>
      <vt:lpstr>Fully Connected layer</vt:lpstr>
      <vt:lpstr>VGG: Oxford Visual Geometry Group</vt:lpstr>
      <vt:lpstr>Inception</vt:lpstr>
      <vt:lpstr>ResNet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about Convolutional Neural Network</dc:title>
  <dc:creator>dell</dc:creator>
  <cp:lastModifiedBy>喜悦</cp:lastModifiedBy>
  <cp:revision>6</cp:revision>
  <dcterms:created xsi:type="dcterms:W3CDTF">2022-03-31T02:43:00Z</dcterms:created>
  <dcterms:modified xsi:type="dcterms:W3CDTF">2022-09-29T01:34:56Z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A681EE954CEF495F899399C21BDBE5B0</vt:lpwstr>
  </property>
  <property fmtid="{D5CDD505-2E9C-101B-9397-08002B2CF9AE}" pid="3" name="KSOProductBuildVer">
    <vt:lpwstr>2052-11.1.0.12358</vt:lpwstr>
  </property>
</Properties>
</file>