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4AE08C-F97F-4A67-9B4E-B610E6C20E61}">
  <a:tblStyle styleId="{044AE08C-F97F-4A67-9B4E-B610E6C20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9f5eec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9f5eec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36c45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a36c45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9f5eec7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9f5eec7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9f5eec7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9f5eec7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9f5eec7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09f5eec7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9f5eec7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9f5eec7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9f5eec7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9f5eec7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9f5eec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09f5eec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9f5eec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9f5eec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a36c45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a36c45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1dee0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1dee0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9f5eec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9f5eec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a36c45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a36c45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9f5eec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9f5eec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9f5eec7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9f5eec7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9f5eec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9f5eec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2"/>
          <p:cNvGraphicFramePr/>
          <p:nvPr/>
        </p:nvGraphicFramePr>
        <p:xfrm>
          <a:off x="916200" y="12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2"/>
          <p:cNvSpPr txBox="1"/>
          <p:nvPr/>
        </p:nvSpPr>
        <p:spPr>
          <a:xfrm>
            <a:off x="81650" y="154525"/>
            <a:ext cx="6994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Step 3: How many calls to uba_add() until the next worst case?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5304425" y="97077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018675" y="6443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2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642675" y="1620813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642000" y="2621950"/>
            <a:ext cx="6771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916200" y="2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2"/>
          <p:cNvSpPr/>
          <p:nvPr/>
        </p:nvSpPr>
        <p:spPr>
          <a:xfrm>
            <a:off x="1070500" y="1814600"/>
            <a:ext cx="199500" cy="66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70000" y="1859950"/>
            <a:ext cx="1428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(1 call)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7642675" y="30343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070500" y="3114425"/>
            <a:ext cx="199500" cy="66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231575" y="3247175"/>
            <a:ext cx="1428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(2 calls)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916200" y="38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/>
        </p:nvSpPr>
        <p:spPr>
          <a:xfrm>
            <a:off x="4642300" y="3283463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928050" y="358587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7642675" y="43660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7157425" y="227962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871675" y="195322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3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916300" y="4572325"/>
            <a:ext cx="5955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need 4 - 2 = 2 calls to uba_add()!    (General case: 2k - k for size = k)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3"/>
          <p:cNvGraphicFramePr/>
          <p:nvPr/>
        </p:nvGraphicFramePr>
        <p:xfrm>
          <a:off x="916200" y="12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3"/>
          <p:cNvSpPr txBox="1"/>
          <p:nvPr/>
        </p:nvSpPr>
        <p:spPr>
          <a:xfrm>
            <a:off x="81650" y="154525"/>
            <a:ext cx="6994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Step 4: Sum the cost over the series of uba_add()’s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304425" y="97077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5018675" y="6443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2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7642675" y="1620813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916200" y="279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4642300" y="218552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928050" y="2487938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642675" y="3268138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45000" y="4634400"/>
            <a:ext cx="876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perform (4 - 2) + 4 = 6 array writes!    (General case: 2k - k for adding to original array, 2k for copying = 3k 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7157425" y="97077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6871675" y="644400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3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213675" y="1272489"/>
            <a:ext cx="38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066675" y="1272477"/>
            <a:ext cx="38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5213675" y="1272489"/>
            <a:ext cx="38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066675" y="1272489"/>
            <a:ext cx="38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8155200" y="6443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8440950" y="970763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81650" y="154525"/>
            <a:ext cx="6994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Step 5: Divide to get final answer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226875" y="898400"/>
            <a:ext cx="8082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performed 6 array writes over 2 calls to uba_add()...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735175" y="1460875"/>
            <a:ext cx="3410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Amortized cost of uba_add() = 6 / 2 = 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404125" y="1610575"/>
            <a:ext cx="244800" cy="154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399225" y="2213750"/>
            <a:ext cx="80826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about big-O?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we ask for the amortized complexity of uba_add(): apply big-O to the final answer. In this case, O(3) ⊆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O(1)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we ask for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worst case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complexity, it’s what you’re used to: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O(n)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(when resizing)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we don’t specify AND the problem is asking about a known “amortize-ish” data structure (like UBAs for instance), provide amortized complexity.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Else, ask on Diderot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635575" y="4028025"/>
            <a:ext cx="4163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Challenge: find the amortized cost of uba_add() for an unknown resize factor </a:t>
            </a:r>
            <a:r>
              <a:rPr b="1" i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r,</a:t>
            </a:r>
            <a:r>
              <a:rPr i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in terms of </a:t>
            </a:r>
            <a:r>
              <a:rPr b="1" i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152475"/>
            <a:ext cx="85206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Tokens are an </a:t>
            </a:r>
            <a:r>
              <a:rPr b="1" i="1" lang="en"/>
              <a:t>abstract</a:t>
            </a:r>
            <a:r>
              <a:rPr lang="en"/>
              <a:t> concept that represent a </a:t>
            </a:r>
            <a:r>
              <a:rPr b="1" i="1" lang="en"/>
              <a:t>single unit of cost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ask for the amortized cost of a function, we are essentially asking for </a:t>
            </a:r>
            <a:r>
              <a:rPr b="1" i="1" lang="en"/>
              <a:t>how many tokens it costs to call the function exactly once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essentially the same calculation with a different thought process: find any costs that might happen </a:t>
            </a:r>
            <a:r>
              <a:rPr b="1" i="1" lang="en"/>
              <a:t>in the future</a:t>
            </a:r>
            <a:r>
              <a:rPr lang="en"/>
              <a:t>, and account for them </a:t>
            </a:r>
            <a:r>
              <a:rPr b="1" i="1" lang="en"/>
              <a:t>now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the total cost due to a single call to uba_add():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token for writing to the array </a:t>
            </a:r>
            <a:r>
              <a:rPr b="1" i="1" lang="en"/>
              <a:t>now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Sometimes, 1 token for copying the new element to the new array </a:t>
            </a:r>
            <a:r>
              <a:rPr b="1" i="1" lang="en"/>
              <a:t>in the future</a:t>
            </a:r>
            <a:r>
              <a:rPr lang="en"/>
              <a:t>, and another few tokens for copying the “old” elements into the new 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sum of these tokens </a:t>
            </a:r>
            <a:r>
              <a:rPr i="1" lang="en"/>
              <a:t>is </a:t>
            </a:r>
            <a:r>
              <a:rPr lang="en"/>
              <a:t>the amortized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method: Tokens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26"/>
          <p:cNvGraphicFramePr/>
          <p:nvPr/>
        </p:nvGraphicFramePr>
        <p:xfrm>
          <a:off x="916200" y="12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p26"/>
          <p:cNvSpPr/>
          <p:nvPr/>
        </p:nvSpPr>
        <p:spPr>
          <a:xfrm>
            <a:off x="5304425" y="97077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646675" y="519675"/>
            <a:ext cx="1515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1 token for A[2] = 2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6" name="Google Shape;246;p26"/>
          <p:cNvGraphicFramePr/>
          <p:nvPr/>
        </p:nvGraphicFramePr>
        <p:xfrm>
          <a:off x="916200" y="38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6"/>
          <p:cNvSpPr txBox="1"/>
          <p:nvPr/>
        </p:nvSpPr>
        <p:spPr>
          <a:xfrm>
            <a:off x="419375" y="236175"/>
            <a:ext cx="3020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we call uba_add() once...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6"/>
          <p:cNvSpPr/>
          <p:nvPr/>
        </p:nvSpPr>
        <p:spPr>
          <a:xfrm rot="430635">
            <a:off x="1496944" y="1805571"/>
            <a:ext cx="244919" cy="19834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1678275" y="2484288"/>
            <a:ext cx="1206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 token to copy A[0]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26"/>
          <p:cNvSpPr/>
          <p:nvPr/>
        </p:nvSpPr>
        <p:spPr>
          <a:xfrm rot="2700000">
            <a:off x="4138457" y="1494743"/>
            <a:ext cx="254134" cy="26843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3440075" y="2077675"/>
            <a:ext cx="1206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 token to copy A[2]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567325" y="705575"/>
            <a:ext cx="2286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(A[1] will be accounted for when A[3] is written)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6912500" y="2591200"/>
            <a:ext cx="1297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Total cost: 3 tokens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(Are we out of time yet?)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amortized cost of adding 1 to a value if each bit flip costs 1 token?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311700" y="1152475"/>
            <a:ext cx="8520600" cy="27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</a:t>
            </a:r>
            <a:r>
              <a:rPr lang="en"/>
              <a:t>e are counting bit flips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Worst case:</a:t>
            </a:r>
            <a:r>
              <a:rPr lang="en"/>
              <a:t> For k = 3 digits, it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0b011 -&gt; 0b100</a:t>
            </a:r>
            <a:r>
              <a:rPr lang="en"/>
              <a:t>; the addition causes all 3 bits to flip.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Number of calls: </a:t>
            </a:r>
            <a:r>
              <a:rPr lang="en"/>
              <a:t> Starting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0b000</a:t>
            </a:r>
            <a:r>
              <a:rPr lang="en"/>
              <a:t>, w</a:t>
            </a:r>
            <a:r>
              <a:rPr lang="en"/>
              <a:t>e need to 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0b100</a:t>
            </a:r>
            <a:r>
              <a:rPr lang="en"/>
              <a:t> to get to our worst case, which gives us 2^(k-1) total adds.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Total cost: </a:t>
            </a:r>
            <a:r>
              <a:rPr lang="en"/>
              <a:t>Skipping some math, we get that the i’th bit flips 2^(k - i - 1) times throughout this cycle. Summing for all 0 ≤ i &lt; k, we get total cost of 2^k 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Amortized cost:</a:t>
            </a:r>
            <a:r>
              <a:rPr lang="en"/>
              <a:t> (2^k - 1) / (2^(k - 1)) = 2 - 2^(1 - 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4811775" y="3465075"/>
            <a:ext cx="9252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8"/>
          <p:cNvCxnSpPr>
            <a:stCxn id="266" idx="3"/>
          </p:cNvCxnSpPr>
          <p:nvPr/>
        </p:nvCxnSpPr>
        <p:spPr>
          <a:xfrm>
            <a:off x="5736975" y="3610725"/>
            <a:ext cx="1012500" cy="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6749375" y="3424725"/>
            <a:ext cx="2286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Proxima Nova"/>
                <a:ea typeface="Proxima Nova"/>
                <a:cs typeface="Proxima Nova"/>
                <a:sym typeface="Proxima Nova"/>
              </a:rPr>
              <a:t>Rounding error due to finite k</a:t>
            </a:r>
            <a:endParaRPr i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311700" y="3864775"/>
            <a:ext cx="5270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 🠒∞ =&gt; amortized cost of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Tokens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we increment, we will flip the rightmost 0 to a 1 (0b0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111 -&gt; 0b0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666666"/>
                </a:solidFill>
              </a:rPr>
              <a:t>111)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token immediately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eventually have to flip this bit back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Bank 1 token for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2 tokens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Clearly, a bit handwavy. Be cautious when using tokens that all cases are accounted for.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amortized cost?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Amortized cost     =              total cost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08100" y="1922050"/>
            <a:ext cx="2775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# calls to function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3102500" y="2030925"/>
            <a:ext cx="1787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1537650" y="3411175"/>
            <a:ext cx="606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&gt;&gt; It is the </a:t>
            </a:r>
            <a:r>
              <a:rPr b="1"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cost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over a </a:t>
            </a:r>
            <a:r>
              <a:rPr b="1"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series of operations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&lt;&lt;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295000" y="4141313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576250" y="3791825"/>
            <a:ext cx="181500" cy="6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8756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174950" y="3365475"/>
            <a:ext cx="1815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4743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7736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0730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72350" y="2648825"/>
            <a:ext cx="181500" cy="17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6717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9710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2704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5697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8691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1684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4678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767150" y="1052275"/>
            <a:ext cx="181500" cy="33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2195250" y="1269900"/>
            <a:ext cx="0" cy="3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2195250" y="4535700"/>
            <a:ext cx="5179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 rot="-5400000">
            <a:off x="1572575" y="2577625"/>
            <a:ext cx="716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937050" y="4644600"/>
            <a:ext cx="1696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Calls to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 rot="10800000">
            <a:off x="2277150" y="4028025"/>
            <a:ext cx="46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7375050" y="3474700"/>
            <a:ext cx="1487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Proxima Nova"/>
                <a:ea typeface="Proxima Nova"/>
                <a:cs typeface="Proxima Nova"/>
                <a:sym typeface="Proxima Nova"/>
              </a:rPr>
              <a:t>Amortized cost</a:t>
            </a:r>
            <a:endParaRPr i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flipH="1" rot="10800000">
            <a:off x="7121200" y="3755800"/>
            <a:ext cx="408300" cy="25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154300" y="109175"/>
            <a:ext cx="870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Amortized cost: a visualization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analogy: </a:t>
            </a:r>
            <a:r>
              <a:rPr i="1" lang="en"/>
              <a:t>Why Amortized Analysis saves you $$$ at Costco	</a:t>
            </a:r>
            <a:endParaRPr i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46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spend $14 at Costco and buy 260 chicken nuggets.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it will last me one month, and I go shopping once per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 budgeted for the </a:t>
            </a:r>
            <a:r>
              <a:rPr b="1" i="1" lang="en"/>
              <a:t>worst case</a:t>
            </a:r>
            <a:r>
              <a:rPr lang="en"/>
              <a:t> each week, i.e. I need more chicken nuggets, I would have to budget $14 per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Smarter idea: budget $14/4wks = $3.50 per week!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</a:t>
            </a:r>
            <a:r>
              <a:rPr b="1" i="1" lang="en"/>
              <a:t>amortized cost </a:t>
            </a:r>
            <a:r>
              <a:rPr lang="en"/>
              <a:t>of my chicken nugget addiction.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chicken nuggets have to do with 122?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same process to solve an amortized analysis problem!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Choose</a:t>
            </a:r>
            <a:r>
              <a:rPr i="1" lang="en"/>
              <a:t> </a:t>
            </a:r>
            <a:r>
              <a:rPr lang="en"/>
              <a:t>what you are counting as cost (usually in CS, this is time or space)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</a:t>
            </a:r>
            <a:r>
              <a:rPr lang="en"/>
              <a:t>the worst case cost and when it occurs ($14 once a month)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Count</a:t>
            </a:r>
            <a:r>
              <a:rPr lang="en"/>
              <a:t> the number of calls to the function you are analyzing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Count each function call from </a:t>
            </a:r>
            <a:r>
              <a:rPr b="1" i="1" lang="en"/>
              <a:t>just after the worst case </a:t>
            </a:r>
            <a:r>
              <a:rPr lang="en"/>
              <a:t>up until and including the </a:t>
            </a:r>
            <a:r>
              <a:rPr b="1" i="1" lang="en"/>
              <a:t>next worst case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(my function was “go shopping”, and after I bought my chicken nuggets, I had to buy more on my 4th shopping trip)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Sum the total cost </a:t>
            </a:r>
            <a:r>
              <a:rPr lang="en"/>
              <a:t>over the entire series of function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Divide </a:t>
            </a:r>
            <a:r>
              <a:rPr lang="en"/>
              <a:t>answer from (4) by answer from (3) to get amortized cost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889075" y="2694525"/>
            <a:ext cx="7647300" cy="45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295000" y="4141313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576250" y="3791825"/>
            <a:ext cx="181500" cy="6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8756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174950" y="3365475"/>
            <a:ext cx="1815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4743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7736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0730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372350" y="2648825"/>
            <a:ext cx="181500" cy="17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6717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9710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2704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5697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8691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16845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467800" y="4154700"/>
            <a:ext cx="1815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767150" y="1052275"/>
            <a:ext cx="181500" cy="33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 rot="10800000">
            <a:off x="2195250" y="1269900"/>
            <a:ext cx="0" cy="3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2195250" y="4535700"/>
            <a:ext cx="5179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 rot="-5400000">
            <a:off x="1572575" y="2577625"/>
            <a:ext cx="716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937050" y="4644600"/>
            <a:ext cx="16962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Calls to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54300" y="109175"/>
            <a:ext cx="870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do we count?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438050" y="2031900"/>
            <a:ext cx="263100" cy="20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345150" y="2000050"/>
            <a:ext cx="226800" cy="540000"/>
          </a:xfrm>
          <a:prstGeom prst="downArrow">
            <a:avLst>
              <a:gd fmla="val 50000" name="adj1"/>
              <a:gd fmla="val 57281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975450" y="1491900"/>
            <a:ext cx="1188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Start counting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here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864400" y="1639150"/>
            <a:ext cx="1188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End here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649050" y="3514800"/>
            <a:ext cx="226800" cy="540000"/>
          </a:xfrm>
          <a:prstGeom prst="downArrow">
            <a:avLst>
              <a:gd fmla="val 50000" name="adj1"/>
              <a:gd fmla="val 57281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744500" y="403550"/>
            <a:ext cx="226800" cy="540000"/>
          </a:xfrm>
          <a:prstGeom prst="downArrow">
            <a:avLst>
              <a:gd fmla="val 50000" name="adj1"/>
              <a:gd fmla="val 57281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7320725" y="1678525"/>
            <a:ext cx="1587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want to include each case exactly once!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152475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unbounded array resizes by some resize factor when it has been filled, and shrinks by a different factor when it is “sufficiently empty”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remember unbounded arrays?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317575" y="2059525"/>
            <a:ext cx="85725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uba_header uba;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uba_header {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size;      </a:t>
            </a:r>
            <a:r>
              <a:rPr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 0 &lt;= size &amp;&amp; size &lt; limit */</a:t>
            </a:r>
            <a:endParaRPr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limit;     </a:t>
            </a:r>
            <a:r>
              <a:rPr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 0 &lt; limit */</a:t>
            </a:r>
            <a:endParaRPr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[] data; </a:t>
            </a:r>
            <a:r>
              <a:rPr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 \length(data) == limit */</a:t>
            </a:r>
            <a:endParaRPr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uba* uba_t;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 are we counting?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accesses! (Each time we do A[i] = 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(This information must be given somewhere in the question — sometimes it can be tricky to find!)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1"/>
          <p:cNvGraphicFramePr/>
          <p:nvPr/>
        </p:nvGraphicFramePr>
        <p:xfrm>
          <a:off x="952500" y="8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154275" y="181750"/>
            <a:ext cx="3964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Step 2: Identify worst case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193725" y="508150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907975" y="181750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3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678975" y="1158188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678300" y="2159325"/>
            <a:ext cx="6771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952500" y="21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1"/>
          <p:cNvSpPr/>
          <p:nvPr/>
        </p:nvSpPr>
        <p:spPr>
          <a:xfrm>
            <a:off x="1106800" y="1351975"/>
            <a:ext cx="199500" cy="66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306300" y="1397325"/>
            <a:ext cx="1428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(adding 3)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987475" y="1617475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8273225" y="1914225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7678975" y="2571750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106800" y="2651800"/>
            <a:ext cx="199500" cy="66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267875" y="2784550"/>
            <a:ext cx="1428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(resizing)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952500" y="34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{044AE08C-F97F-4A67-9B4E-B610E6C20E61}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1"/>
          <p:cNvSpPr txBox="1"/>
          <p:nvPr/>
        </p:nvSpPr>
        <p:spPr>
          <a:xfrm>
            <a:off x="4678600" y="2820838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Size = 4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964350" y="3123250"/>
            <a:ext cx="199500" cy="24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7678975" y="3903450"/>
            <a:ext cx="77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Limit = 8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