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verage-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6b3ff1f1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6b3ff1f1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6b3ff1f1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6b3ff1f1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b3ff1f1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b3ff1f1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6b3ff1f1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6b3ff1f1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6b3ff1f1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6b3ff1f1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b3ff1f1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b3ff1f1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6b3ff1f1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6b3ff1f1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6b3ff1f1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6b3ff1f1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6b3ff1f1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6b3ff1f1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6b3ff1f1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6b3ff1f1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6b3ff1f1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6b3ff1f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6b3ff1f1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6b3ff1f1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6b3ff1f1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6b3ff1f1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6b3ff1f1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6b3ff1f1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6b3ff1f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6b3ff1f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6b3ff1f18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6b3ff1f1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6b3ff1f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6b3ff1f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6b3ff1f1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6b3ff1f1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6b3ff1f1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6b3ff1f1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6b3ff1f1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6b3ff1f1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6b3ff1f1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6b3ff1f1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6b3ff1f1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6b3ff1f1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6b3ff1f1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6b3ff1f1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b3ff1f1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b3ff1f1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b3ff1f1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b3ff1f1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b3ff1f1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b3ff1f1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6b3ff1f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6b3ff1f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6b3ff1f1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6b3ff1f1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Priorities queues and heaps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Brandon Sommerfeld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2"/>
          <p:cNvSpPr txBox="1"/>
          <p:nvPr>
            <p:ph idx="1" type="body"/>
          </p:nvPr>
        </p:nvSpPr>
        <p:spPr>
          <a:xfrm>
            <a:off x="4442750" y="1152475"/>
            <a:ext cx="438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a valid min heap, where small numbers have high priority. No child is smaller than its parent, and we fill in 1 layer at a time</a:t>
            </a:r>
            <a:endParaRPr/>
          </a:p>
        </p:txBody>
      </p:sp>
      <p:sp>
        <p:nvSpPr>
          <p:cNvPr id="120" name="Google Shape;120;p22"/>
          <p:cNvSpPr/>
          <p:nvPr/>
        </p:nvSpPr>
        <p:spPr>
          <a:xfrm>
            <a:off x="224250" y="385425"/>
            <a:ext cx="3826200" cy="316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2"/>
          <p:cNvPicPr preferRelativeResize="0"/>
          <p:nvPr/>
        </p:nvPicPr>
        <p:blipFill>
          <a:blip r:embed="rId3">
            <a:alphaModFix/>
          </a:blip>
          <a:stretch>
            <a:fillRect/>
          </a:stretch>
        </p:blipFill>
        <p:spPr>
          <a:xfrm>
            <a:off x="-683325" y="-119150"/>
            <a:ext cx="6858000" cy="514350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3"/>
          <p:cNvSpPr txBox="1"/>
          <p:nvPr>
            <p:ph idx="1" type="body"/>
          </p:nvPr>
        </p:nvSpPr>
        <p:spPr>
          <a:xfrm>
            <a:off x="4442750" y="1152475"/>
            <a:ext cx="438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invalid: we violate both the ordering invariant with 1 smaller than 122, and we violate the shape invariant because we did not fill in the third layer before starting a new one</a:t>
            </a:r>
            <a:endParaRPr/>
          </a:p>
        </p:txBody>
      </p:sp>
      <p:sp>
        <p:nvSpPr>
          <p:cNvPr id="128" name="Google Shape;128;p23"/>
          <p:cNvSpPr/>
          <p:nvPr/>
        </p:nvSpPr>
        <p:spPr>
          <a:xfrm>
            <a:off x="224250" y="385425"/>
            <a:ext cx="4134300" cy="379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3"/>
          <p:cNvPicPr preferRelativeResize="0"/>
          <p:nvPr/>
        </p:nvPicPr>
        <p:blipFill>
          <a:blip r:embed="rId3">
            <a:alphaModFix/>
          </a:blip>
          <a:stretch>
            <a:fillRect/>
          </a:stretch>
        </p:blipFill>
        <p:spPr>
          <a:xfrm>
            <a:off x="-217100" y="-196200"/>
            <a:ext cx="6858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sp>
        <p:nvSpPr>
          <p:cNvPr id="135" name="Google Shape;135;p24"/>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Suppose we want to insert -1 into this heap. We actually do the opposite of AVL trees for this: in AVL trees, we kept the order invariant, and then fixed the height violations.</a:t>
            </a:r>
            <a:endParaRPr/>
          </a:p>
          <a:p>
            <a:pPr indent="0" lvl="0" marL="0" rtl="0" algn="l">
              <a:spcBef>
                <a:spcPts val="1200"/>
              </a:spcBef>
              <a:spcAft>
                <a:spcPts val="1200"/>
              </a:spcAft>
              <a:buNone/>
            </a:pPr>
            <a:r>
              <a:rPr lang="en"/>
              <a:t>Here, we keep the shape invariant, and fix any order invariant violations which occur.</a:t>
            </a:r>
            <a:endParaRPr/>
          </a:p>
        </p:txBody>
      </p:sp>
      <p:sp>
        <p:nvSpPr>
          <p:cNvPr id="136" name="Google Shape;136;p24"/>
          <p:cNvSpPr/>
          <p:nvPr/>
        </p:nvSpPr>
        <p:spPr>
          <a:xfrm>
            <a:off x="231275" y="1107150"/>
            <a:ext cx="3826200" cy="316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4"/>
          <p:cNvPicPr preferRelativeResize="0"/>
          <p:nvPr/>
        </p:nvPicPr>
        <p:blipFill>
          <a:blip r:embed="rId3">
            <a:alphaModFix/>
          </a:blip>
          <a:stretch>
            <a:fillRect/>
          </a:stretch>
        </p:blipFill>
        <p:spPr>
          <a:xfrm>
            <a:off x="-690325" y="772450"/>
            <a:ext cx="6858000" cy="514350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sp>
        <p:nvSpPr>
          <p:cNvPr id="143" name="Google Shape;143;p25"/>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put our element in the next available spot. Now we have ordering violations though. To fix this, we swap our insertion element up the heap until there are no more violations</a:t>
            </a:r>
            <a:endParaRPr/>
          </a:p>
        </p:txBody>
      </p:sp>
      <p:sp>
        <p:nvSpPr>
          <p:cNvPr id="144" name="Google Shape;144;p25"/>
          <p:cNvSpPr/>
          <p:nvPr/>
        </p:nvSpPr>
        <p:spPr>
          <a:xfrm>
            <a:off x="231275" y="1107150"/>
            <a:ext cx="3826200" cy="316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5"/>
          <p:cNvPicPr preferRelativeResize="0"/>
          <p:nvPr/>
        </p:nvPicPr>
        <p:blipFill>
          <a:blip r:embed="rId3">
            <a:alphaModFix/>
          </a:blip>
          <a:stretch>
            <a:fillRect/>
          </a:stretch>
        </p:blipFill>
        <p:spPr>
          <a:xfrm>
            <a:off x="-833100" y="569200"/>
            <a:ext cx="6858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sp>
        <p:nvSpPr>
          <p:cNvPr id="151" name="Google Shape;151;p26"/>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we get here, we check -1 against -5, but that is okay, so we are done sifting up.</a:t>
            </a:r>
            <a:endParaRPr/>
          </a:p>
        </p:txBody>
      </p:sp>
      <p:sp>
        <p:nvSpPr>
          <p:cNvPr id="152" name="Google Shape;152;p26"/>
          <p:cNvSpPr/>
          <p:nvPr/>
        </p:nvSpPr>
        <p:spPr>
          <a:xfrm>
            <a:off x="231275" y="1107150"/>
            <a:ext cx="3826200" cy="316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6"/>
          <p:cNvPicPr preferRelativeResize="0"/>
          <p:nvPr/>
        </p:nvPicPr>
        <p:blipFill>
          <a:blip r:embed="rId3">
            <a:alphaModFix/>
          </a:blip>
          <a:stretch>
            <a:fillRect/>
          </a:stretch>
        </p:blipFill>
        <p:spPr>
          <a:xfrm>
            <a:off x="-812100" y="623650"/>
            <a:ext cx="6858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sp>
        <p:nvSpPr>
          <p:cNvPr id="159" name="Google Shape;159;p27"/>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0" name="Google Shape;160;p27"/>
          <p:cNvSpPr/>
          <p:nvPr/>
        </p:nvSpPr>
        <p:spPr>
          <a:xfrm>
            <a:off x="203250" y="1107150"/>
            <a:ext cx="4148400" cy="3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7"/>
          <p:cNvPicPr preferRelativeResize="0"/>
          <p:nvPr/>
        </p:nvPicPr>
        <p:blipFill>
          <a:blip r:embed="rId3">
            <a:alphaModFix/>
          </a:blip>
          <a:stretch>
            <a:fillRect/>
          </a:stretch>
        </p:blipFill>
        <p:spPr>
          <a:xfrm>
            <a:off x="-405650" y="557150"/>
            <a:ext cx="6858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sp>
        <p:nvSpPr>
          <p:cNvPr id="167" name="Google Shape;167;p28"/>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8" name="Google Shape;168;p28"/>
          <p:cNvSpPr/>
          <p:nvPr/>
        </p:nvSpPr>
        <p:spPr>
          <a:xfrm>
            <a:off x="203250" y="1107150"/>
            <a:ext cx="4148400" cy="3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8"/>
          <p:cNvPicPr preferRelativeResize="0"/>
          <p:nvPr/>
        </p:nvPicPr>
        <p:blipFill>
          <a:blip r:embed="rId3">
            <a:alphaModFix/>
          </a:blip>
          <a:stretch>
            <a:fillRect/>
          </a:stretch>
        </p:blipFill>
        <p:spPr>
          <a:xfrm>
            <a:off x="-398625" y="613200"/>
            <a:ext cx="6858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sp>
        <p:nvSpPr>
          <p:cNvPr id="175" name="Google Shape;175;p29"/>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6" name="Google Shape;176;p29"/>
          <p:cNvSpPr/>
          <p:nvPr/>
        </p:nvSpPr>
        <p:spPr>
          <a:xfrm>
            <a:off x="203250" y="1107150"/>
            <a:ext cx="4148400" cy="3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9"/>
          <p:cNvPicPr preferRelativeResize="0"/>
          <p:nvPr/>
        </p:nvPicPr>
        <p:blipFill>
          <a:blip r:embed="rId3">
            <a:alphaModFix/>
          </a:blip>
          <a:stretch>
            <a:fillRect/>
          </a:stretch>
        </p:blipFill>
        <p:spPr>
          <a:xfrm>
            <a:off x="-343375" y="553575"/>
            <a:ext cx="6858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Insertion</a:t>
            </a:r>
            <a:endParaRPr/>
          </a:p>
        </p:txBody>
      </p:sp>
      <p:sp>
        <p:nvSpPr>
          <p:cNvPr id="183" name="Google Shape;183;p30"/>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4" name="Google Shape;184;p30"/>
          <p:cNvSpPr/>
          <p:nvPr/>
        </p:nvSpPr>
        <p:spPr>
          <a:xfrm>
            <a:off x="203250" y="1107150"/>
            <a:ext cx="4148400" cy="3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30"/>
          <p:cNvPicPr preferRelativeResize="0"/>
          <p:nvPr/>
        </p:nvPicPr>
        <p:blipFill>
          <a:blip r:embed="rId3">
            <a:alphaModFix/>
          </a:blip>
          <a:stretch>
            <a:fillRect/>
          </a:stretch>
        </p:blipFill>
        <p:spPr>
          <a:xfrm>
            <a:off x="-384625" y="567600"/>
            <a:ext cx="6858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sp>
        <p:nvSpPr>
          <p:cNvPr id="191" name="Google Shape;191;p31"/>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deleting, we always want to take the highest priority element from the top</a:t>
            </a:r>
            <a:endParaRPr/>
          </a:p>
        </p:txBody>
      </p:sp>
      <p:sp>
        <p:nvSpPr>
          <p:cNvPr id="192" name="Google Shape;192;p31"/>
          <p:cNvSpPr/>
          <p:nvPr/>
        </p:nvSpPr>
        <p:spPr>
          <a:xfrm>
            <a:off x="203250" y="1107150"/>
            <a:ext cx="4148400" cy="3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31"/>
          <p:cNvPicPr preferRelativeResize="0"/>
          <p:nvPr/>
        </p:nvPicPr>
        <p:blipFill>
          <a:blip r:embed="rId3">
            <a:alphaModFix/>
          </a:blip>
          <a:stretch>
            <a:fillRect/>
          </a:stretch>
        </p:blipFill>
        <p:spPr>
          <a:xfrm>
            <a:off x="-384600" y="609650"/>
            <a:ext cx="6858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priority queue interface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Abstractly, a priority queue is just any kind of data structure where we can insert elements, and remove the highest priority element</a:t>
            </a:r>
            <a:endParaRPr/>
          </a:p>
          <a:p>
            <a:pPr indent="-342900" lvl="0" marL="457200" rtl="0" algn="l">
              <a:spcBef>
                <a:spcPts val="0"/>
              </a:spcBef>
              <a:spcAft>
                <a:spcPts val="0"/>
              </a:spcAft>
              <a:buSzPts val="1800"/>
              <a:buChar char="●"/>
            </a:pPr>
            <a:r>
              <a:rPr lang="en"/>
              <a:t>The client must define this priority function: in a min heap, small numbers have higher </a:t>
            </a:r>
            <a:r>
              <a:rPr lang="en"/>
              <a:t>priority, while in a max heap it is the big number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sp>
        <p:nvSpPr>
          <p:cNvPr id="199" name="Google Shape;199;p32"/>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But when we do this, we have a big problem! To fix the shape invariant, we take the last element and bring it to the top</a:t>
            </a:r>
            <a:endParaRPr/>
          </a:p>
        </p:txBody>
      </p:sp>
      <p:sp>
        <p:nvSpPr>
          <p:cNvPr id="200" name="Google Shape;200;p32"/>
          <p:cNvSpPr/>
          <p:nvPr/>
        </p:nvSpPr>
        <p:spPr>
          <a:xfrm>
            <a:off x="203250" y="1107150"/>
            <a:ext cx="4148400" cy="3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32"/>
          <p:cNvPicPr preferRelativeResize="0"/>
          <p:nvPr/>
        </p:nvPicPr>
        <p:blipFill>
          <a:blip r:embed="rId3">
            <a:alphaModFix/>
          </a:blip>
          <a:stretch>
            <a:fillRect/>
          </a:stretch>
        </p:blipFill>
        <p:spPr>
          <a:xfrm>
            <a:off x="-433700" y="413425"/>
            <a:ext cx="6858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sp>
        <p:nvSpPr>
          <p:cNvPr id="207" name="Google Shape;207;p33"/>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But when we do this, we have a big problem! To fix the shape invariant, we take the last element and bring it to the top</a:t>
            </a:r>
            <a:endParaRPr/>
          </a:p>
        </p:txBody>
      </p:sp>
      <p:sp>
        <p:nvSpPr>
          <p:cNvPr id="208" name="Google Shape;208;p33"/>
          <p:cNvSpPr/>
          <p:nvPr/>
        </p:nvSpPr>
        <p:spPr>
          <a:xfrm>
            <a:off x="203250" y="1107150"/>
            <a:ext cx="4148400" cy="3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33"/>
          <p:cNvPicPr preferRelativeResize="0"/>
          <p:nvPr/>
        </p:nvPicPr>
        <p:blipFill>
          <a:blip r:embed="rId3">
            <a:alphaModFix/>
          </a:blip>
          <a:stretch>
            <a:fillRect/>
          </a:stretch>
        </p:blipFill>
        <p:spPr>
          <a:xfrm>
            <a:off x="-433700" y="413425"/>
            <a:ext cx="6858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sp>
        <p:nvSpPr>
          <p:cNvPr id="215" name="Google Shape;215;p34"/>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we once again have an ordering violation, but in the opposite direction. Now this element is too high in the heap, and we have to sift it down.</a:t>
            </a:r>
            <a:endParaRPr/>
          </a:p>
          <a:p>
            <a:pPr indent="0" lvl="0" marL="0" rtl="0" algn="l">
              <a:spcBef>
                <a:spcPts val="1200"/>
              </a:spcBef>
              <a:spcAft>
                <a:spcPts val="1200"/>
              </a:spcAft>
              <a:buNone/>
            </a:pPr>
            <a:r>
              <a:rPr lang="en"/>
              <a:t>Now there is a choice between which child to swap with though. We need to pick the child with higher priority to swap with</a:t>
            </a:r>
            <a:endParaRPr/>
          </a:p>
        </p:txBody>
      </p:sp>
      <p:sp>
        <p:nvSpPr>
          <p:cNvPr id="216" name="Google Shape;216;p34"/>
          <p:cNvSpPr/>
          <p:nvPr/>
        </p:nvSpPr>
        <p:spPr>
          <a:xfrm>
            <a:off x="203250" y="1107150"/>
            <a:ext cx="4148400" cy="3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34"/>
          <p:cNvPicPr preferRelativeResize="0"/>
          <p:nvPr/>
        </p:nvPicPr>
        <p:blipFill>
          <a:blip r:embed="rId3">
            <a:alphaModFix/>
          </a:blip>
          <a:stretch>
            <a:fillRect/>
          </a:stretch>
        </p:blipFill>
        <p:spPr>
          <a:xfrm>
            <a:off x="-763025" y="770825"/>
            <a:ext cx="6858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sp>
        <p:nvSpPr>
          <p:cNvPr id="223" name="Google Shape;223;p35"/>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4" name="Google Shape;224;p35"/>
          <p:cNvSpPr/>
          <p:nvPr/>
        </p:nvSpPr>
        <p:spPr>
          <a:xfrm>
            <a:off x="203250" y="1107150"/>
            <a:ext cx="4148400" cy="3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p35"/>
          <p:cNvPicPr preferRelativeResize="0"/>
          <p:nvPr/>
        </p:nvPicPr>
        <p:blipFill>
          <a:blip r:embed="rId3">
            <a:alphaModFix/>
          </a:blip>
          <a:stretch>
            <a:fillRect/>
          </a:stretch>
        </p:blipFill>
        <p:spPr>
          <a:xfrm>
            <a:off x="-945225" y="497525"/>
            <a:ext cx="6858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Deletion</a:t>
            </a:r>
            <a:endParaRPr/>
          </a:p>
        </p:txBody>
      </p:sp>
      <p:sp>
        <p:nvSpPr>
          <p:cNvPr id="231" name="Google Shape;231;p36"/>
          <p:cNvSpPr txBox="1"/>
          <p:nvPr>
            <p:ph idx="1" type="body"/>
          </p:nvPr>
        </p:nvSpPr>
        <p:spPr>
          <a:xfrm>
            <a:off x="4498800" y="1152475"/>
            <a:ext cx="43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2" name="Google Shape;232;p36"/>
          <p:cNvSpPr/>
          <p:nvPr/>
        </p:nvSpPr>
        <p:spPr>
          <a:xfrm>
            <a:off x="203250" y="1107150"/>
            <a:ext cx="4148400" cy="3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36"/>
          <p:cNvPicPr preferRelativeResize="0"/>
          <p:nvPr/>
        </p:nvPicPr>
        <p:blipFill>
          <a:blip r:embed="rId3">
            <a:alphaModFix/>
          </a:blip>
          <a:stretch>
            <a:fillRect/>
          </a:stretch>
        </p:blipFill>
        <p:spPr>
          <a:xfrm>
            <a:off x="-952225" y="686725"/>
            <a:ext cx="6858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Complexity</a:t>
            </a:r>
            <a:endParaRPr/>
          </a:p>
        </p:txBody>
      </p:sp>
      <p:sp>
        <p:nvSpPr>
          <p:cNvPr id="239" name="Google Shape;23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the shape invariant, the heap is forced to be balanced, so its height is O(log n)</a:t>
            </a:r>
            <a:endParaRPr/>
          </a:p>
          <a:p>
            <a:pPr indent="-342900" lvl="0" marL="457200" rtl="0" algn="l">
              <a:spcBef>
                <a:spcPts val="0"/>
              </a:spcBef>
              <a:spcAft>
                <a:spcPts val="0"/>
              </a:spcAft>
              <a:buSzPts val="1800"/>
              <a:buChar char="●"/>
            </a:pPr>
            <a:r>
              <a:rPr lang="en"/>
              <a:t>This means insertion and deletion are O(log n) worst case, since we sift up/down a single path of length O(log 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a:t>
            </a:r>
            <a:r>
              <a:rPr lang="en"/>
              <a:t> heaps in code</a:t>
            </a:r>
            <a:endParaRPr/>
          </a:p>
        </p:txBody>
      </p:sp>
      <p:sp>
        <p:nvSpPr>
          <p:cNvPr id="245" name="Google Shape;24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we like to visualize heaps as trees, working with all of the pointers can be annoying. We would also have to store 2 children pointers and a parent pointer. Instead, we use an array to store our heap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Heaps as arrays</a:t>
            </a:r>
            <a:endParaRPr/>
          </a:p>
        </p:txBody>
      </p:sp>
      <p:sp>
        <p:nvSpPr>
          <p:cNvPr id="251" name="Google Shape;251;p39"/>
          <p:cNvSpPr/>
          <p:nvPr/>
        </p:nvSpPr>
        <p:spPr>
          <a:xfrm>
            <a:off x="4995600" y="-56100"/>
            <a:ext cx="4148400" cy="361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315325" y="4036325"/>
            <a:ext cx="574500" cy="4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txBox="1"/>
          <p:nvPr/>
        </p:nvSpPr>
        <p:spPr>
          <a:xfrm>
            <a:off x="434475" y="4078025"/>
            <a:ext cx="4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54" name="Google Shape;254;p39"/>
          <p:cNvSpPr/>
          <p:nvPr/>
        </p:nvSpPr>
        <p:spPr>
          <a:xfrm>
            <a:off x="889825" y="4036325"/>
            <a:ext cx="574500" cy="4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txBox="1"/>
          <p:nvPr/>
        </p:nvSpPr>
        <p:spPr>
          <a:xfrm>
            <a:off x="1008975" y="4078025"/>
            <a:ext cx="4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-5</a:t>
            </a:r>
            <a:endParaRPr>
              <a:latin typeface="Average"/>
              <a:ea typeface="Average"/>
              <a:cs typeface="Average"/>
              <a:sym typeface="Average"/>
            </a:endParaRPr>
          </a:p>
        </p:txBody>
      </p:sp>
      <p:sp>
        <p:nvSpPr>
          <p:cNvPr id="256" name="Google Shape;256;p39"/>
          <p:cNvSpPr/>
          <p:nvPr/>
        </p:nvSpPr>
        <p:spPr>
          <a:xfrm>
            <a:off x="1464325" y="4036325"/>
            <a:ext cx="574500" cy="4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9"/>
          <p:cNvSpPr txBox="1"/>
          <p:nvPr/>
        </p:nvSpPr>
        <p:spPr>
          <a:xfrm>
            <a:off x="1583475" y="4078025"/>
            <a:ext cx="4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15</a:t>
            </a:r>
            <a:endParaRPr>
              <a:latin typeface="Average"/>
              <a:ea typeface="Average"/>
              <a:cs typeface="Average"/>
              <a:sym typeface="Average"/>
            </a:endParaRPr>
          </a:p>
        </p:txBody>
      </p:sp>
      <p:sp>
        <p:nvSpPr>
          <p:cNvPr id="258" name="Google Shape;258;p39"/>
          <p:cNvSpPr/>
          <p:nvPr/>
        </p:nvSpPr>
        <p:spPr>
          <a:xfrm>
            <a:off x="2038825" y="4036325"/>
            <a:ext cx="574500" cy="4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9"/>
          <p:cNvSpPr txBox="1"/>
          <p:nvPr/>
        </p:nvSpPr>
        <p:spPr>
          <a:xfrm>
            <a:off x="2157975" y="4078025"/>
            <a:ext cx="4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-1</a:t>
            </a:r>
            <a:endParaRPr>
              <a:latin typeface="Average"/>
              <a:ea typeface="Average"/>
              <a:cs typeface="Average"/>
              <a:sym typeface="Average"/>
            </a:endParaRPr>
          </a:p>
        </p:txBody>
      </p:sp>
      <p:sp>
        <p:nvSpPr>
          <p:cNvPr id="260" name="Google Shape;260;p39"/>
          <p:cNvSpPr/>
          <p:nvPr/>
        </p:nvSpPr>
        <p:spPr>
          <a:xfrm>
            <a:off x="2613325" y="4036325"/>
            <a:ext cx="574500" cy="4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9"/>
          <p:cNvSpPr txBox="1"/>
          <p:nvPr/>
        </p:nvSpPr>
        <p:spPr>
          <a:xfrm>
            <a:off x="2732475" y="4078025"/>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122</a:t>
            </a:r>
            <a:endParaRPr>
              <a:latin typeface="Average"/>
              <a:ea typeface="Average"/>
              <a:cs typeface="Average"/>
              <a:sym typeface="Average"/>
            </a:endParaRPr>
          </a:p>
        </p:txBody>
      </p:sp>
      <p:sp>
        <p:nvSpPr>
          <p:cNvPr id="262" name="Google Shape;262;p39"/>
          <p:cNvSpPr/>
          <p:nvPr/>
        </p:nvSpPr>
        <p:spPr>
          <a:xfrm>
            <a:off x="3187825" y="4036325"/>
            <a:ext cx="574500" cy="4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9"/>
          <p:cNvSpPr txBox="1"/>
          <p:nvPr/>
        </p:nvSpPr>
        <p:spPr>
          <a:xfrm>
            <a:off x="3306975" y="4078025"/>
            <a:ext cx="4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30</a:t>
            </a:r>
            <a:endParaRPr>
              <a:latin typeface="Average"/>
              <a:ea typeface="Average"/>
              <a:cs typeface="Average"/>
              <a:sym typeface="Average"/>
            </a:endParaRPr>
          </a:p>
        </p:txBody>
      </p:sp>
      <p:sp>
        <p:nvSpPr>
          <p:cNvPr id="264" name="Google Shape;264;p39"/>
          <p:cNvSpPr/>
          <p:nvPr/>
        </p:nvSpPr>
        <p:spPr>
          <a:xfrm>
            <a:off x="3762325" y="4036325"/>
            <a:ext cx="574500" cy="4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9"/>
          <p:cNvSpPr txBox="1"/>
          <p:nvPr/>
        </p:nvSpPr>
        <p:spPr>
          <a:xfrm>
            <a:off x="3881475" y="4078025"/>
            <a:ext cx="4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0</a:t>
            </a:r>
            <a:endParaRPr>
              <a:latin typeface="Average"/>
              <a:ea typeface="Average"/>
              <a:cs typeface="Average"/>
              <a:sym typeface="Average"/>
            </a:endParaRPr>
          </a:p>
        </p:txBody>
      </p:sp>
      <p:sp>
        <p:nvSpPr>
          <p:cNvPr id="266" name="Google Shape;266;p39"/>
          <p:cNvSpPr/>
          <p:nvPr/>
        </p:nvSpPr>
        <p:spPr>
          <a:xfrm>
            <a:off x="4336825" y="4036325"/>
            <a:ext cx="574500" cy="4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9"/>
          <p:cNvSpPr txBox="1"/>
          <p:nvPr/>
        </p:nvSpPr>
        <p:spPr>
          <a:xfrm>
            <a:off x="4455975" y="4078025"/>
            <a:ext cx="4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0</a:t>
            </a:r>
            <a:endParaRPr>
              <a:latin typeface="Average"/>
              <a:ea typeface="Average"/>
              <a:cs typeface="Average"/>
              <a:sym typeface="Average"/>
            </a:endParaRPr>
          </a:p>
        </p:txBody>
      </p:sp>
      <p:sp>
        <p:nvSpPr>
          <p:cNvPr id="268" name="Google Shape;268;p39"/>
          <p:cNvSpPr/>
          <p:nvPr/>
        </p:nvSpPr>
        <p:spPr>
          <a:xfrm>
            <a:off x="4911325" y="4036325"/>
            <a:ext cx="574500" cy="48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txBox="1"/>
          <p:nvPr/>
        </p:nvSpPr>
        <p:spPr>
          <a:xfrm>
            <a:off x="5030475" y="4078025"/>
            <a:ext cx="4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cxnSp>
        <p:nvCxnSpPr>
          <p:cNvPr id="270" name="Google Shape;270;p39"/>
          <p:cNvCxnSpPr/>
          <p:nvPr/>
        </p:nvCxnSpPr>
        <p:spPr>
          <a:xfrm>
            <a:off x="322350" y="4050325"/>
            <a:ext cx="539700" cy="4416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9"/>
          <p:cNvCxnSpPr/>
          <p:nvPr/>
        </p:nvCxnSpPr>
        <p:spPr>
          <a:xfrm flipH="1">
            <a:off x="315450" y="4050325"/>
            <a:ext cx="574500" cy="483600"/>
          </a:xfrm>
          <a:prstGeom prst="straightConnector1">
            <a:avLst/>
          </a:prstGeom>
          <a:noFill/>
          <a:ln cap="flat" cmpd="sng" w="9525">
            <a:solidFill>
              <a:schemeClr val="dk2"/>
            </a:solidFill>
            <a:prstDash val="solid"/>
            <a:round/>
            <a:headEnd len="med" w="med" type="none"/>
            <a:tailEnd len="med" w="med" type="none"/>
          </a:ln>
        </p:spPr>
      </p:cxnSp>
      <p:sp>
        <p:nvSpPr>
          <p:cNvPr id="272" name="Google Shape;272;p39"/>
          <p:cNvSpPr txBox="1"/>
          <p:nvPr/>
        </p:nvSpPr>
        <p:spPr>
          <a:xfrm>
            <a:off x="322350" y="1017725"/>
            <a:ext cx="4540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We number the entries by going a row at a time, and across the row from left to right, starting from 1  </a:t>
            </a:r>
            <a:endParaRPr sz="1800">
              <a:solidFill>
                <a:schemeClr val="accent3"/>
              </a:solidFill>
              <a:latin typeface="Average"/>
              <a:ea typeface="Average"/>
              <a:cs typeface="Average"/>
              <a:sym typeface="Average"/>
            </a:endParaRPr>
          </a:p>
        </p:txBody>
      </p:sp>
      <p:pic>
        <p:nvPicPr>
          <p:cNvPr id="273" name="Google Shape;273;p39"/>
          <p:cNvPicPr preferRelativeResize="0"/>
          <p:nvPr/>
        </p:nvPicPr>
        <p:blipFill>
          <a:blip r:embed="rId3">
            <a:alphaModFix/>
          </a:blip>
          <a:stretch>
            <a:fillRect/>
          </a:stretch>
        </p:blipFill>
        <p:spPr>
          <a:xfrm>
            <a:off x="3899525" y="-329250"/>
            <a:ext cx="6465574" cy="4849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code for heaps</a:t>
            </a:r>
            <a:endParaRPr/>
          </a:p>
        </p:txBody>
      </p:sp>
      <p:sp>
        <p:nvSpPr>
          <p:cNvPr id="279" name="Google Shape;27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Very important relationships:</a:t>
            </a:r>
            <a:endParaRPr/>
          </a:p>
          <a:p>
            <a:pPr indent="-317500" lvl="1" marL="914400" rtl="0" algn="l">
              <a:spcBef>
                <a:spcPts val="0"/>
              </a:spcBef>
              <a:spcAft>
                <a:spcPts val="0"/>
              </a:spcAft>
              <a:buSzPts val="1400"/>
              <a:buChar char="○"/>
            </a:pPr>
            <a:r>
              <a:rPr lang="en"/>
              <a:t>Left child of i is 2*i, right child is 2*i+1</a:t>
            </a:r>
            <a:endParaRPr/>
          </a:p>
          <a:p>
            <a:pPr indent="-317500" lvl="1" marL="914400" rtl="0" algn="l">
              <a:spcBef>
                <a:spcPts val="0"/>
              </a:spcBef>
              <a:spcAft>
                <a:spcPts val="0"/>
              </a:spcAft>
              <a:buSzPts val="1400"/>
              <a:buChar char="○"/>
            </a:pPr>
            <a:r>
              <a:rPr lang="en"/>
              <a:t>Parent of i, if it is not the root, is i/2</a:t>
            </a:r>
            <a:endParaRPr/>
          </a:p>
          <a:p>
            <a:pPr indent="-342900" lvl="0" marL="457200" rtl="0" algn="l">
              <a:spcBef>
                <a:spcPts val="0"/>
              </a:spcBef>
              <a:spcAft>
                <a:spcPts val="0"/>
              </a:spcAft>
              <a:buSzPts val="1800"/>
              <a:buChar char="●"/>
            </a:pPr>
            <a:r>
              <a:rPr lang="en"/>
              <a:t>Swapping 2 nodes in the tree is just swapping entries in the array</a:t>
            </a:r>
            <a:endParaRPr/>
          </a:p>
          <a:p>
            <a:pPr indent="0" lvl="0" marL="0" rtl="0" algn="l">
              <a:spcBef>
                <a:spcPts val="1200"/>
              </a:spcBef>
              <a:spcAft>
                <a:spcPts val="0"/>
              </a:spcAft>
              <a:buNone/>
            </a:pPr>
            <a:r>
              <a:rPr lang="en"/>
              <a:t>e</a:t>
            </a:r>
            <a:r>
              <a:rPr lang="en"/>
              <a:t>lem temp = H-&gt;data[i];</a:t>
            </a:r>
            <a:endParaRPr/>
          </a:p>
          <a:p>
            <a:pPr indent="0" lvl="0" marL="0" rtl="0" algn="l">
              <a:spcBef>
                <a:spcPts val="1200"/>
              </a:spcBef>
              <a:spcAft>
                <a:spcPts val="0"/>
              </a:spcAft>
              <a:buNone/>
            </a:pPr>
            <a:r>
              <a:rPr lang="en"/>
              <a:t>H-&gt;data[i] = H-&gt;data[i/2];</a:t>
            </a:r>
            <a:endParaRPr/>
          </a:p>
          <a:p>
            <a:pPr indent="0" lvl="0" marL="0" rtl="0" algn="l">
              <a:spcBef>
                <a:spcPts val="1200"/>
              </a:spcBef>
              <a:spcAft>
                <a:spcPts val="1200"/>
              </a:spcAft>
              <a:buNone/>
            </a:pPr>
            <a:r>
              <a:rPr lang="en"/>
              <a:t>H-&gt;data[i/2] = temp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code for heaps</a:t>
            </a:r>
            <a:endParaRPr/>
          </a:p>
        </p:txBody>
      </p:sp>
      <p:sp>
        <p:nvSpPr>
          <p:cNvPr id="285" name="Google Shape;28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Swapping loop:</a:t>
            </a:r>
            <a:endParaRPr/>
          </a:p>
          <a:p>
            <a:pPr indent="0" lvl="0" marL="0" rtl="0" algn="l">
              <a:spcBef>
                <a:spcPts val="1200"/>
              </a:spcBef>
              <a:spcAft>
                <a:spcPts val="0"/>
              </a:spcAft>
              <a:buNone/>
            </a:pPr>
            <a:r>
              <a:rPr lang="en"/>
              <a:t>while(i &gt; 1 &amp;&amp; (*(H-&gt;prior))(H-&gt;data[i], H-&gt;data[i/2])) {</a:t>
            </a:r>
            <a:endParaRPr/>
          </a:p>
          <a:p>
            <a:pPr indent="0" lvl="0" marL="0" rtl="0" algn="l">
              <a:spcBef>
                <a:spcPts val="1200"/>
              </a:spcBef>
              <a:spcAft>
                <a:spcPts val="0"/>
              </a:spcAft>
              <a:buNone/>
            </a:pPr>
            <a:r>
              <a:rPr lang="en"/>
              <a:t>      swap_up(H,i);</a:t>
            </a:r>
            <a:endParaRPr/>
          </a:p>
          <a:p>
            <a:pPr indent="0" lvl="0" marL="0" rtl="0" algn="l">
              <a:spcBef>
                <a:spcPts val="1200"/>
              </a:spcBef>
              <a:spcAft>
                <a:spcPts val="0"/>
              </a:spcAft>
              <a:buNone/>
            </a:pPr>
            <a:r>
              <a:rPr lang="en"/>
              <a:t>      </a:t>
            </a:r>
            <a:r>
              <a:rPr lang="en"/>
              <a:t>i</a:t>
            </a:r>
            <a:r>
              <a:rPr lang="en"/>
              <a:t> = i/2;</a:t>
            </a:r>
            <a:endParaRPr/>
          </a:p>
          <a:p>
            <a:pPr indent="0" lvl="0" marL="0" rtl="0" algn="l">
              <a:spcBef>
                <a:spcPts val="1200"/>
              </a:spcBef>
              <a:spcAft>
                <a:spcPts val="1200"/>
              </a:spcAft>
              <a:buNone/>
            </a:pP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 hospital</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hospital, people need to be treated in some order. People who have really severe conditions need to be treated immediately, but everyone else is </a:t>
            </a:r>
            <a:r>
              <a:rPr lang="en"/>
              <a:t>served</a:t>
            </a:r>
            <a:r>
              <a:rPr lang="en"/>
              <a:t> in the order that they arrived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this example, suppose the threshold of severity is 10: everyone above a 10 is in critical condition and must be helped ASAP, and higher numbers mean they are even more important, but everyone 10 or below is okay to wait</a:t>
            </a:r>
            <a:endParaRPr/>
          </a:p>
          <a:p>
            <a:pPr indent="-342900" lvl="0" marL="457200" rtl="0" algn="l">
              <a:spcBef>
                <a:spcPts val="0"/>
              </a:spcBef>
              <a:spcAft>
                <a:spcPts val="0"/>
              </a:spcAft>
              <a:buSzPts val="1800"/>
              <a:buChar char="●"/>
            </a:pPr>
            <a:r>
              <a:rPr lang="en"/>
              <a:t>We will create our priority function, which is true if x has </a:t>
            </a:r>
            <a:r>
              <a:rPr b="1" lang="en"/>
              <a:t>strictly</a:t>
            </a:r>
            <a:r>
              <a:rPr lang="en"/>
              <a:t> higher priority than y.</a:t>
            </a:r>
            <a:endParaRPr/>
          </a:p>
        </p:txBody>
      </p:sp>
      <p:pic>
        <p:nvPicPr>
          <p:cNvPr id="79" name="Google Shape;79;p16"/>
          <p:cNvPicPr preferRelativeResize="0"/>
          <p:nvPr/>
        </p:nvPicPr>
        <p:blipFill>
          <a:blip r:embed="rId3">
            <a:alphaModFix/>
          </a:blip>
          <a:stretch>
            <a:fillRect/>
          </a:stretch>
        </p:blipFill>
        <p:spPr>
          <a:xfrm>
            <a:off x="0" y="0"/>
            <a:ext cx="4210050" cy="121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5419713" y="-12"/>
            <a:ext cx="3724275" cy="280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4656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someone is is really bad condition, we want to take them without even looking at arrival time</a:t>
            </a:r>
            <a:endParaRPr/>
          </a:p>
        </p:txBody>
      </p:sp>
      <p:pic>
        <p:nvPicPr>
          <p:cNvPr id="93" name="Google Shape;93;p18"/>
          <p:cNvPicPr preferRelativeResize="0"/>
          <p:nvPr/>
        </p:nvPicPr>
        <p:blipFill>
          <a:blip r:embed="rId3">
            <a:alphaModFix/>
          </a:blip>
          <a:stretch>
            <a:fillRect/>
          </a:stretch>
        </p:blipFill>
        <p:spPr>
          <a:xfrm>
            <a:off x="5273100" y="0"/>
            <a:ext cx="3870900" cy="2693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4432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want to take the patient with higher severity. But what if both have the same severity?</a:t>
            </a:r>
            <a:endParaRPr/>
          </a:p>
        </p:txBody>
      </p:sp>
      <p:pic>
        <p:nvPicPr>
          <p:cNvPr id="100" name="Google Shape;100;p19"/>
          <p:cNvPicPr preferRelativeResize="0"/>
          <p:nvPr/>
        </p:nvPicPr>
        <p:blipFill>
          <a:blip r:embed="rId3">
            <a:alphaModFix/>
          </a:blip>
          <a:stretch>
            <a:fillRect/>
          </a:stretch>
        </p:blipFill>
        <p:spPr>
          <a:xfrm>
            <a:off x="5076825" y="0"/>
            <a:ext cx="4067175" cy="280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4432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take the patient who arrived earlier in that case. </a:t>
            </a:r>
            <a:endParaRPr/>
          </a:p>
        </p:txBody>
      </p:sp>
      <p:pic>
        <p:nvPicPr>
          <p:cNvPr id="107" name="Google Shape;107;p20"/>
          <p:cNvPicPr preferRelativeResize="0"/>
          <p:nvPr/>
        </p:nvPicPr>
        <p:blipFill>
          <a:blip r:embed="rId3">
            <a:alphaModFix/>
          </a:blip>
          <a:stretch>
            <a:fillRect/>
          </a:stretch>
        </p:blipFill>
        <p:spPr>
          <a:xfrm>
            <a:off x="5049000" y="0"/>
            <a:ext cx="4095000" cy="27998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priority queues with heaps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view a heap as a tree, and we impose an ordering invariant and a shape invariant to ensure operations are efficient</a:t>
            </a:r>
            <a:endParaRPr/>
          </a:p>
          <a:p>
            <a:pPr indent="-342900" lvl="0" marL="457200" rtl="0" algn="l">
              <a:spcBef>
                <a:spcPts val="0"/>
              </a:spcBef>
              <a:spcAft>
                <a:spcPts val="0"/>
              </a:spcAft>
              <a:buSzPts val="1800"/>
              <a:buChar char="●"/>
            </a:pPr>
            <a:r>
              <a:rPr lang="en"/>
              <a:t>Ordering invariant: every node has greater or equal priority than its children, or equivalently no node has greater priority than its parent</a:t>
            </a:r>
            <a:endParaRPr/>
          </a:p>
          <a:p>
            <a:pPr indent="-342900" lvl="0" marL="457200" rtl="0" algn="l">
              <a:spcBef>
                <a:spcPts val="0"/>
              </a:spcBef>
              <a:spcAft>
                <a:spcPts val="0"/>
              </a:spcAft>
              <a:buSzPts val="1800"/>
              <a:buChar char="●"/>
            </a:pPr>
            <a:r>
              <a:rPr lang="en"/>
              <a:t>Shape invariant: we fill in the tree 1 layer at a time, from left to right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