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EEB9D-6250-454A-9B06-B6F5512B834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578FD-9DE9-40FD-B690-F936E1076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1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578FD-9DE9-40FD-B690-F936E1076F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1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60700-BC15-6D06-B636-B142CF7CC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168604-D8FA-8A66-A13F-A37E00C2D5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28DF86-1B33-5E6C-9A9A-3BD173884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5F5D3-B243-8A94-2C60-341F69417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578FD-9DE9-40FD-B690-F936E1076F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25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0E849-130C-0579-2688-487A806FD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F36C1B-75F0-DDA4-482F-469ECEE84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1A911B-DD4C-C48D-C357-C9266DCD6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1F9D0-8D3A-BEC5-2FDD-28396E0516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578FD-9DE9-40FD-B690-F936E1076F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97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DBE48-FF3F-AE20-E847-7F1E8BF0C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C2EEB-5718-A7C1-9A57-39D49D9A8F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453A3B-7035-F869-791C-85E2DA8FD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6FCB5-A872-B1A4-27B7-644EFD4D83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578FD-9DE9-40FD-B690-F936E1076F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8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78A2D-0240-0201-4756-B18076731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8627B1-7E94-CC5B-55FC-6800BB9F54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E34676-77D3-A998-FB22-A56073459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88410-0150-15BB-AEF6-43C0169CA3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578FD-9DE9-40FD-B690-F936E1076F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4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5BD9D-C30F-C927-5BB5-7A982AB32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CB1B84-AD04-8BF2-DF0D-29E7364713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73273F-4432-7AAD-4DDA-45377039D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30D65-229C-49D5-CFAA-EEAE4FC559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578FD-9DE9-40FD-B690-F936E1076F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76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1E217-C773-D1F8-A7EC-81976AE41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873210-B667-F3BA-38E5-18F978061B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D4CFA0-DCDB-EB75-7D28-AC6AF02B4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2261E-83B6-496E-0033-6AABCB2F8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578FD-9DE9-40FD-B690-F936E1076F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8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E9EC-529A-26A5-1FD8-507265094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1E8F5-A951-1691-8C87-E9DCEB89A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DB75B-4C87-1BC7-02CA-E40C12B1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040F-7390-41C4-A6EF-BC9CA9F31C2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66DFD-B55F-A313-6C90-C47D9C3F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14978-1AA1-43D5-D1B6-843B60CB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204D-A59C-422B-A88F-FF8DF16C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8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059F-1925-43E9-8BEB-5E017A2A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B28D4-2FDC-4FFB-0804-D08F21A19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814BA-1952-F67D-20E0-75165618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040F-7390-41C4-A6EF-BC9CA9F31C2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63C66-2502-7B50-D3CF-89954411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70A02-4594-CCEF-946D-CB2E5281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204D-A59C-422B-A88F-FF8DF16C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1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9B5B2-E156-8C54-15E8-B6F442D1C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C2976-9654-7E85-A030-0E939065B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84378-8E89-A7A6-0207-45AE99B8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040F-7390-41C4-A6EF-BC9CA9F31C2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B34B-A5E9-24A9-66AE-3932D94A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5D08-E7B0-FB00-9F35-2A1E8C97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204D-A59C-422B-A88F-FF8DF16C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3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E91E-7BE9-58FA-6999-571BCD4B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25324-C90A-84CE-AFAF-66864ADF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142F3-0152-762E-88A6-67FE7089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040F-7390-41C4-A6EF-BC9CA9F31C2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00F46-4309-CDB5-847B-BB384622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38A0-B432-85EB-943E-ED5FC266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204D-A59C-422B-A88F-FF8DF16C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0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5717-E4BD-A9FD-314C-9DFFBC54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3D384-AC7C-EFAA-031C-1C040B50F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B7DD7-4FB9-8C1A-CD3A-9EFA3FA4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040F-7390-41C4-A6EF-BC9CA9F31C2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C6484-294F-0293-10C2-E2364096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E763A-5FD7-3E71-E7E0-348BE544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204D-A59C-422B-A88F-FF8DF16C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7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5170-5F0A-A723-AFB9-7D009D8E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8448-8D8A-1196-FA64-E8FE65B60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F1C8C-813D-E647-4BB3-3B8E4EA3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FAE0E-9713-AB74-19BB-B615A2D9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040F-7390-41C4-A6EF-BC9CA9F31C2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FB19E-753B-B625-6C3F-620F3A56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46AFE-4F0D-8226-EA67-65C17E91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204D-A59C-422B-A88F-FF8DF16C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6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549-C226-8FCC-314E-DDCEABDD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60A94-4CC3-D83F-B4B3-BFE21A824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63F22-3389-36E1-CFE1-DAF7C867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6652E-4750-8B6E-5D92-47BD0B062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A9382-E809-1011-DD61-357C37B27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8281D-B35D-5A7D-7011-A9A60A3C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040F-7390-41C4-A6EF-BC9CA9F31C2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8E073-44BE-287E-D93F-B32AB9DD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1D971-E0E9-8506-236E-258D5B4D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204D-A59C-422B-A88F-FF8DF16C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9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57D3-C1E1-9E84-AA00-A32A2146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AADD6-F2CA-462B-B3DB-692FEEA9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040F-7390-41C4-A6EF-BC9CA9F31C2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5AA35-8D03-6D11-97E8-253950A6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673BA-8F24-851D-D8D6-7A3DD991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204D-A59C-422B-A88F-FF8DF16C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8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A2B7B-C09C-BC41-9EC0-DFC0DCFF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040F-7390-41C4-A6EF-BC9CA9F31C2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B05B0-368D-283A-6420-926A8A36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ABD07-8C15-45C1-6B4E-93712D1A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204D-A59C-422B-A88F-FF8DF16C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B118-BE4C-CAA3-2714-1A4385E4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89608-53E8-231C-57C7-A3E6D4AD6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6A40B-76CB-EF2A-64E3-6DB21D025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86946-D51F-6848-4D02-1083C032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040F-7390-41C4-A6EF-BC9CA9F31C2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3C82E-5B1A-29EE-84BC-265BF04C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5EDCE-FDCE-4145-3CB6-8AD9FC12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204D-A59C-422B-A88F-FF8DF16C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4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FBCC-4C32-4EC4-AD91-D795C5C3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55744-A9B9-3AB4-7280-0D264820E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2DEFE-9EC3-67C5-874C-DCF1F514D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41011-AF09-0B87-2778-39328452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040F-7390-41C4-A6EF-BC9CA9F31C2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A1ECC-257B-4BC8-A137-1DBA6A82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F4908-3844-7F3E-F8DD-734640C0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204D-A59C-422B-A88F-FF8DF16C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6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FC2D1-56E2-4BA5-6ABC-B42C26F6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726CB-B854-C6AC-6C1E-62F3E1639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2E32E-AC27-BAA8-F986-43AAD613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21040F-7390-41C4-A6EF-BC9CA9F31C2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52DE5-3027-13AD-CB44-F0B65B564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39704-5F53-8BED-1A9F-C60BE0BD9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CD204D-A59C-422B-A88F-FF8DF16C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vozovatel XXXLutz nemusí platit pokutu 20 milionů - Seznam Zprávy">
            <a:extLst>
              <a:ext uri="{FF2B5EF4-FFF2-40B4-BE49-F238E27FC236}">
                <a16:creationId xmlns:a16="http://schemas.microsoft.com/office/drawing/2014/main" id="{78E28BD0-7F72-FF15-48AF-9927E3D2D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624" cy="685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F8692C1-9EE6-5ECF-AD8B-804174568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6207" y="248229"/>
            <a:ext cx="8474386" cy="1923172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sz="3600" b="1" dirty="0"/>
              <a:t>Budget Allocation To Maximize Efficiency </a:t>
            </a:r>
          </a:p>
          <a:p>
            <a:r>
              <a:rPr lang="en-US" sz="3600" b="1" dirty="0"/>
              <a:t>across online and offline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0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ED4A1-74DF-FACB-B97E-D74DA5A7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4600" dirty="0"/>
              <a:t>KPIs for </a:t>
            </a:r>
            <a:br>
              <a:rPr lang="en-US" sz="4600" dirty="0"/>
            </a:br>
            <a:r>
              <a:rPr lang="en-US" sz="4600" dirty="0"/>
              <a:t>ad channel efficiency</a:t>
            </a: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Content Placeholder 2053">
            <a:extLst>
              <a:ext uri="{FF2B5EF4-FFF2-40B4-BE49-F238E27FC236}">
                <a16:creationId xmlns:a16="http://schemas.microsoft.com/office/drawing/2014/main" id="{4B1844FC-9288-D274-1BCF-08AE4FA7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794" y="2662195"/>
            <a:ext cx="2404134" cy="3547872"/>
          </a:xfrm>
          <a:solidFill>
            <a:srgbClr val="FF0000"/>
          </a:solidFill>
        </p:spPr>
        <p:txBody>
          <a:bodyPr anchor="t">
            <a:normAutofit fontScale="92500"/>
          </a:bodyPr>
          <a:lstStyle/>
          <a:p>
            <a:pPr marL="0" indent="0" algn="ctr">
              <a:buNone/>
            </a:pPr>
            <a:endParaRPr lang="en-US" sz="1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</a:rPr>
              <a:t>Online metrics</a:t>
            </a:r>
          </a:p>
          <a:p>
            <a:pPr marL="0" indent="0">
              <a:buNone/>
            </a:pPr>
            <a:endParaRPr lang="en-US" sz="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        conversion rate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        </a:t>
            </a:r>
            <a:r>
              <a:rPr lang="en-US" sz="1800" dirty="0"/>
              <a:t>bounce rate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branded searches</a:t>
            </a:r>
          </a:p>
          <a:p>
            <a:pPr marL="0" indent="0"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     </a:t>
            </a:r>
            <a:r>
              <a:rPr lang="en-US" sz="1800" dirty="0"/>
              <a:t>social sentiment</a:t>
            </a:r>
          </a:p>
          <a:p>
            <a:pPr marL="0" indent="0">
              <a:buNone/>
            </a:pPr>
            <a:endParaRPr lang="en-US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engagement</a:t>
            </a:r>
          </a:p>
          <a:p>
            <a:pPr marL="0" indent="0">
              <a:buNone/>
            </a:pPr>
            <a:r>
              <a:rPr lang="en-US" sz="1800" dirty="0"/>
              <a:t>likes, shares, comments, video views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63E0C-5985-6A13-D18B-F1A38674DD1A}"/>
              </a:ext>
            </a:extLst>
          </p:cNvPr>
          <p:cNvSpPr txBox="1"/>
          <p:nvPr/>
        </p:nvSpPr>
        <p:spPr>
          <a:xfrm>
            <a:off x="2592927" y="2662195"/>
            <a:ext cx="4734428" cy="35086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800" b="1" dirty="0"/>
              <a:t>Tools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50" name="Picture 2" descr="XXXLutz CZ/SK | LinkedIn">
            <a:extLst>
              <a:ext uri="{FF2B5EF4-FFF2-40B4-BE49-F238E27FC236}">
                <a16:creationId xmlns:a16="http://schemas.microsoft.com/office/drawing/2014/main" id="{988A5747-ED29-663A-1E21-B72D27A84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8325" y="1146052"/>
            <a:ext cx="4356876" cy="435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Search Console ...">
            <a:extLst>
              <a:ext uri="{FF2B5EF4-FFF2-40B4-BE49-F238E27FC236}">
                <a16:creationId xmlns:a16="http://schemas.microsoft.com/office/drawing/2014/main" id="{DD2F4D69-28B9-40A1-C2E3-8B09D6333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708" y="3341245"/>
            <a:ext cx="2221837" cy="89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gle Analytics">
            <a:extLst>
              <a:ext uri="{FF2B5EF4-FFF2-40B4-BE49-F238E27FC236}">
                <a16:creationId xmlns:a16="http://schemas.microsoft.com/office/drawing/2014/main" id="{9615505D-2546-4BB4-DF5F-E2ECC3E7B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886" y="3041087"/>
            <a:ext cx="1824036" cy="62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he Top 5 Types Of Google Ad Campaigns | Interact Digital">
            <a:extLst>
              <a:ext uri="{FF2B5EF4-FFF2-40B4-BE49-F238E27FC236}">
                <a16:creationId xmlns:a16="http://schemas.microsoft.com/office/drawing/2014/main" id="{F40C9BA0-94C4-C5DB-26DD-3AAF65DAA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536" y="2804860"/>
            <a:ext cx="1824036" cy="107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randwatch Customer Reviews 2025 | SoftwareReviews">
            <a:extLst>
              <a:ext uri="{FF2B5EF4-FFF2-40B4-BE49-F238E27FC236}">
                <a16:creationId xmlns:a16="http://schemas.microsoft.com/office/drawing/2014/main" id="{01509A9E-C87C-07BF-5A4B-9F6CA3C62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023" y="3778466"/>
            <a:ext cx="2178599" cy="89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prinklr Unveils Innovations to Enhance CX and Productivity at the Edge of  AI">
            <a:extLst>
              <a:ext uri="{FF2B5EF4-FFF2-40B4-BE49-F238E27FC236}">
                <a16:creationId xmlns:a16="http://schemas.microsoft.com/office/drawing/2014/main" id="{0FA5850D-09D2-F987-8D39-42EF5F0C4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122" y="3945744"/>
            <a:ext cx="1518813" cy="75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Talkwalker - Research World">
            <a:extLst>
              <a:ext uri="{FF2B5EF4-FFF2-40B4-BE49-F238E27FC236}">
                <a16:creationId xmlns:a16="http://schemas.microsoft.com/office/drawing/2014/main" id="{9A07B838-BDC9-C098-2F68-E42746A64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038" y="4336016"/>
            <a:ext cx="1329199" cy="99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Facebook Insights Overview | Online ...">
            <a:extLst>
              <a:ext uri="{FF2B5EF4-FFF2-40B4-BE49-F238E27FC236}">
                <a16:creationId xmlns:a16="http://schemas.microsoft.com/office/drawing/2014/main" id="{14DE7B87-599E-4834-F96F-ECBDFCE3A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142" y="5165557"/>
            <a:ext cx="1494770" cy="74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nstagram Insights ...">
            <a:extLst>
              <a:ext uri="{FF2B5EF4-FFF2-40B4-BE49-F238E27FC236}">
                <a16:creationId xmlns:a16="http://schemas.microsoft.com/office/drawing/2014/main" id="{8EE2D795-39B2-31A8-3AEF-9297F5208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536" y="5102948"/>
            <a:ext cx="1591343" cy="99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88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F2A08C-9707-0FA0-4182-6871EE90C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745A9138-199D-A9DD-1A7C-4FF11BE06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24479-14DB-19FB-1586-FF3EB099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4600" dirty="0"/>
              <a:t>KPIs for </a:t>
            </a:r>
            <a:br>
              <a:rPr lang="en-US" sz="4600" dirty="0"/>
            </a:br>
            <a:r>
              <a:rPr lang="en-US" sz="4600" dirty="0"/>
              <a:t>ad channel efficiency</a:t>
            </a: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D82DC208-5AAA-8ABB-B61F-0A541862B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Content Placeholder 2053">
            <a:extLst>
              <a:ext uri="{FF2B5EF4-FFF2-40B4-BE49-F238E27FC236}">
                <a16:creationId xmlns:a16="http://schemas.microsoft.com/office/drawing/2014/main" id="{E0E2ECD8-8FA4-3592-6CEB-5D81397DD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448" y="1580647"/>
            <a:ext cx="2679131" cy="4598360"/>
          </a:xfrm>
          <a:solidFill>
            <a:srgbClr val="FF0000"/>
          </a:solidFill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1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</a:rPr>
              <a:t>Offline metrics</a:t>
            </a:r>
          </a:p>
          <a:p>
            <a:pPr marL="0" indent="0">
              <a:buNone/>
            </a:pPr>
            <a:endParaRPr lang="en-US" sz="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incremental revenue, ROI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/>
              <a:t>CPA or CPL</a:t>
            </a:r>
          </a:p>
          <a:p>
            <a:pPr marL="0" indent="0" algn="r">
              <a:buNone/>
            </a:pPr>
            <a:r>
              <a:rPr lang="en-US" sz="1800" dirty="0">
                <a:solidFill>
                  <a:schemeClr val="bg1"/>
                </a:solidFill>
              </a:rPr>
              <a:t>CLV or LTV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/>
              <a:t>attribution-weighted sales</a:t>
            </a:r>
          </a:p>
          <a:p>
            <a:pPr marL="0" indent="0" algn="r">
              <a:buNone/>
            </a:pPr>
            <a:r>
              <a:rPr lang="en-US" sz="2600" dirty="0">
                <a:solidFill>
                  <a:schemeClr val="bg1"/>
                </a:solidFill>
              </a:rPr>
              <a:t>products viewed</a:t>
            </a:r>
          </a:p>
          <a:p>
            <a:pPr marL="0" indent="0">
              <a:buNone/>
            </a:pPr>
            <a:r>
              <a:rPr lang="en-US" sz="1800" dirty="0"/>
              <a:t>brand awareness</a:t>
            </a:r>
          </a:p>
          <a:p>
            <a:pPr marL="0" indent="0" algn="r">
              <a:buNone/>
            </a:pPr>
            <a:r>
              <a:rPr lang="en-US" sz="1800" dirty="0">
                <a:solidFill>
                  <a:schemeClr val="bg1"/>
                </a:solidFill>
              </a:rPr>
              <a:t>brand recall scores</a:t>
            </a:r>
            <a:endParaRPr lang="en-US" sz="18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D6189-C983-A1D0-7BE6-AB6B9AE3DE4A}"/>
              </a:ext>
            </a:extLst>
          </p:cNvPr>
          <p:cNvSpPr txBox="1"/>
          <p:nvPr/>
        </p:nvSpPr>
        <p:spPr>
          <a:xfrm>
            <a:off x="8406579" y="1590479"/>
            <a:ext cx="3359461" cy="455509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800" b="1" dirty="0"/>
              <a:t>Tools</a:t>
            </a:r>
            <a:endParaRPr lang="en-US" sz="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8" name="Picture 6" descr="XXXLutz Transporter Service | XXXLutz.at">
            <a:extLst>
              <a:ext uri="{FF2B5EF4-FFF2-40B4-BE49-F238E27FC236}">
                <a16:creationId xmlns:a16="http://schemas.microsoft.com/office/drawing/2014/main" id="{6922590D-1D47-9AFB-0D75-EFFC506A6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52" y="3007116"/>
            <a:ext cx="4366679" cy="29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Working with ORACLE SIEBEL CRM. I will ...">
            <a:extLst>
              <a:ext uri="{FF2B5EF4-FFF2-40B4-BE49-F238E27FC236}">
                <a16:creationId xmlns:a16="http://schemas.microsoft.com/office/drawing/2014/main" id="{B8CCEBE9-5E88-CC23-212A-1D6D846D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664" y="2216908"/>
            <a:ext cx="1876376" cy="93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What Is RFM Model? Is RFM Model Relevant Today?">
            <a:extLst>
              <a:ext uri="{FF2B5EF4-FFF2-40B4-BE49-F238E27FC236}">
                <a16:creationId xmlns:a16="http://schemas.microsoft.com/office/drawing/2014/main" id="{A25E0D36-58E3-4D4C-6B44-46223196C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187" y="3140043"/>
            <a:ext cx="2124229" cy="161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218FE0-1C2F-650A-5858-6EBE803726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4967" y="2004303"/>
            <a:ext cx="1424697" cy="1424697"/>
          </a:xfrm>
          <a:prstGeom prst="rect">
            <a:avLst/>
          </a:prstGeom>
        </p:spPr>
      </p:pic>
      <p:pic>
        <p:nvPicPr>
          <p:cNvPr id="3096" name="Picture 24" descr="Branded Surveys Review 2025 (How Much I ...">
            <a:extLst>
              <a:ext uri="{FF2B5EF4-FFF2-40B4-BE49-F238E27FC236}">
                <a16:creationId xmlns:a16="http://schemas.microsoft.com/office/drawing/2014/main" id="{B7106832-6525-BB91-3233-D827D0EEE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790" y="4786851"/>
            <a:ext cx="1263375" cy="126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0602FF-6679-1A92-CE19-7AFEF83439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9664" y="5027185"/>
            <a:ext cx="1801464" cy="78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3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D16BA2-C0DC-A9DC-808C-97414105C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442164A3-6468-0210-78BC-B6FD79CD6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197DB-B075-F66B-67BB-95A45082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77" y="900684"/>
            <a:ext cx="5505085" cy="1481328"/>
          </a:xfrm>
        </p:spPr>
        <p:txBody>
          <a:bodyPr anchor="b">
            <a:normAutofit/>
          </a:bodyPr>
          <a:lstStyle/>
          <a:p>
            <a:r>
              <a:rPr lang="en-US" sz="3600" dirty="0"/>
              <a:t>Statistical models</a:t>
            </a:r>
            <a:br>
              <a:rPr lang="en-US" sz="3600" dirty="0"/>
            </a:br>
            <a:r>
              <a:rPr lang="en-US" sz="3600" dirty="0"/>
              <a:t>Methodological  Approaches</a:t>
            </a: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E64A23C1-E2EE-BE00-EEDE-623F45F01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7A4C78-D3D4-81F1-CAC3-6F80769701CA}"/>
              </a:ext>
            </a:extLst>
          </p:cNvPr>
          <p:cNvGrpSpPr/>
          <p:nvPr/>
        </p:nvGrpSpPr>
        <p:grpSpPr>
          <a:xfrm>
            <a:off x="1779643" y="2817255"/>
            <a:ext cx="9055505" cy="3778510"/>
            <a:chOff x="304800" y="2536722"/>
            <a:chExt cx="8967019" cy="384441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49231B3-76CE-C9EE-832D-60067E236B31}"/>
                </a:ext>
              </a:extLst>
            </p:cNvPr>
            <p:cNvSpPr/>
            <p:nvPr/>
          </p:nvSpPr>
          <p:spPr>
            <a:xfrm>
              <a:off x="304800" y="2959510"/>
              <a:ext cx="1751728" cy="2154641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SOURCES</a:t>
              </a:r>
            </a:p>
            <a:p>
              <a:endParaRPr lang="en-US" sz="1000" dirty="0"/>
            </a:p>
            <a:p>
              <a:r>
                <a:rPr lang="en-US" dirty="0"/>
                <a:t>online data</a:t>
              </a:r>
            </a:p>
            <a:p>
              <a:endParaRPr lang="en-US" sz="800" dirty="0"/>
            </a:p>
            <a:p>
              <a:r>
                <a:rPr lang="en-US" dirty="0"/>
                <a:t>offline data</a:t>
              </a:r>
            </a:p>
            <a:p>
              <a:endParaRPr lang="en-US" sz="6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59B086D-A4B1-C7FC-C3C1-B687854F64BB}"/>
                </a:ext>
              </a:extLst>
            </p:cNvPr>
            <p:cNvCxnSpPr>
              <a:stCxn id="3" idx="3"/>
            </p:cNvCxnSpPr>
            <p:nvPr/>
          </p:nvCxnSpPr>
          <p:spPr>
            <a:xfrm flipV="1">
              <a:off x="2056528" y="4031226"/>
              <a:ext cx="372040" cy="5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C61069C-B1EC-228E-1521-C539B0E4083E}"/>
                </a:ext>
              </a:extLst>
            </p:cNvPr>
            <p:cNvSpPr/>
            <p:nvPr/>
          </p:nvSpPr>
          <p:spPr>
            <a:xfrm>
              <a:off x="2447193" y="2536722"/>
              <a:ext cx="4488421" cy="2562679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STATISTICAL MODELS</a:t>
              </a:r>
            </a:p>
            <a:p>
              <a:pPr algn="ctr"/>
              <a:endParaRPr lang="en-US" b="1" dirty="0"/>
            </a:p>
            <a:p>
              <a:r>
                <a:rPr lang="en-US" b="1" dirty="0"/>
                <a:t>   </a:t>
              </a:r>
              <a:r>
                <a:rPr lang="en-US" b="1" dirty="0">
                  <a:highlight>
                    <a:srgbClr val="FF0000"/>
                  </a:highlight>
                </a:rPr>
                <a:t> </a:t>
              </a:r>
              <a:r>
                <a:rPr lang="en-US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MTA</a:t>
              </a:r>
              <a:r>
                <a:rPr lang="en-US" dirty="0">
                  <a:highlight>
                    <a:srgbClr val="FF0000"/>
                  </a:highlight>
                </a:rPr>
                <a:t> </a:t>
              </a:r>
              <a:r>
                <a:rPr lang="en-US" dirty="0"/>
                <a:t>                                       </a:t>
              </a:r>
              <a:r>
                <a:rPr lang="en-US" dirty="0">
                  <a:highlight>
                    <a:srgbClr val="FF0000"/>
                  </a:highlight>
                </a:rPr>
                <a:t> </a:t>
              </a:r>
              <a:r>
                <a:rPr lang="en-US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A/B test</a:t>
              </a:r>
              <a:r>
                <a:rPr lang="en-US" dirty="0">
                  <a:highlight>
                    <a:srgbClr val="FF0000"/>
                  </a:highlight>
                </a:rPr>
                <a:t> </a:t>
              </a:r>
              <a:r>
                <a:rPr lang="en-US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  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</a:p>
            <a:p>
              <a:r>
                <a:rPr lang="en-US" dirty="0" err="1"/>
                <a:t>LogReg</a:t>
              </a:r>
              <a:r>
                <a:rPr lang="en-US" dirty="0"/>
                <a:t>                        Hypergeometric Test</a:t>
              </a:r>
            </a:p>
            <a:p>
              <a:r>
                <a:rPr lang="en-US" dirty="0"/>
                <a:t>Pearson’s Chi-square Test Markov Chain</a:t>
              </a:r>
            </a:p>
            <a:p>
              <a:endParaRPr lang="en-US" sz="900" dirty="0"/>
            </a:p>
            <a:p>
              <a:pPr algn="ctr"/>
              <a:r>
                <a:rPr lang="en-US" dirty="0">
                  <a:solidFill>
                    <a:schemeClr val="bg1"/>
                  </a:solidFill>
                  <a:highlight>
                    <a:srgbClr val="FF0000"/>
                  </a:highlight>
                </a:rPr>
                <a:t>MMM</a:t>
              </a:r>
              <a:r>
                <a:rPr lang="en-US" dirty="0">
                  <a:highlight>
                    <a:srgbClr val="FF0000"/>
                  </a:highlight>
                </a:rPr>
                <a:t> </a:t>
              </a:r>
              <a:endParaRPr lang="en-US" dirty="0">
                <a:solidFill>
                  <a:schemeClr val="bg1"/>
                </a:solidFill>
                <a:highlight>
                  <a:srgbClr val="FF0000"/>
                </a:highlight>
              </a:endParaRPr>
            </a:p>
            <a:p>
              <a:pPr algn="ctr"/>
              <a:r>
                <a:rPr lang="en-US" dirty="0"/>
                <a:t>LGBM  </a:t>
              </a:r>
            </a:p>
            <a:p>
              <a:pPr algn="ctr"/>
              <a:r>
                <a:rPr lang="en-US" dirty="0"/>
                <a:t>Bayesian Hierarchical Models</a:t>
              </a:r>
            </a:p>
            <a:p>
              <a:endParaRPr lang="en-US" sz="600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167DC7D-2F6C-A3AD-BE93-1306BDF17C2C}"/>
                </a:ext>
              </a:extLst>
            </p:cNvPr>
            <p:cNvSpPr/>
            <p:nvPr/>
          </p:nvSpPr>
          <p:spPr>
            <a:xfrm>
              <a:off x="7338197" y="2840831"/>
              <a:ext cx="1933622" cy="2154641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KPIs</a:t>
              </a:r>
            </a:p>
            <a:p>
              <a:endParaRPr lang="en-US" sz="1000" dirty="0"/>
            </a:p>
            <a:p>
              <a:r>
                <a:rPr lang="en-US" dirty="0"/>
                <a:t>ROI</a:t>
              </a:r>
            </a:p>
            <a:p>
              <a:r>
                <a:rPr lang="en-US" dirty="0"/>
                <a:t>CPA</a:t>
              </a:r>
            </a:p>
            <a:p>
              <a:r>
                <a:rPr lang="en-US" dirty="0"/>
                <a:t>conversion rate</a:t>
              </a:r>
            </a:p>
            <a:p>
              <a:r>
                <a:rPr lang="en-US" dirty="0"/>
                <a:t>awareness</a:t>
              </a:r>
            </a:p>
            <a:p>
              <a:r>
                <a:rPr lang="en-US" dirty="0"/>
                <a:t>….</a:t>
              </a:r>
            </a:p>
            <a:p>
              <a:endParaRPr lang="en-US" sz="6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2B4B15F-9E48-695E-2521-EED754261C4E}"/>
                </a:ext>
              </a:extLst>
            </p:cNvPr>
            <p:cNvCxnSpPr/>
            <p:nvPr/>
          </p:nvCxnSpPr>
          <p:spPr>
            <a:xfrm flipV="1">
              <a:off x="6938244" y="3918152"/>
              <a:ext cx="372040" cy="5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9FDB84-FD14-9AE7-37C9-36F463122150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4691404" y="5099401"/>
              <a:ext cx="2456" cy="33783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8C0120C5-0B76-7AA8-ECCD-A4A176E5A331}"/>
                </a:ext>
              </a:extLst>
            </p:cNvPr>
            <p:cNvCxnSpPr>
              <a:cxnSpLocks/>
              <a:stCxn id="16" idx="2"/>
              <a:endCxn id="22" idx="3"/>
            </p:cNvCxnSpPr>
            <p:nvPr/>
          </p:nvCxnSpPr>
          <p:spPr>
            <a:xfrm rot="5400000">
              <a:off x="6848096" y="4452274"/>
              <a:ext cx="913715" cy="2000111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1496C39-0EA8-340E-F0FF-6AABF75A47D7}"/>
                </a:ext>
              </a:extLst>
            </p:cNvPr>
            <p:cNvSpPr/>
            <p:nvPr/>
          </p:nvSpPr>
          <p:spPr>
            <a:xfrm>
              <a:off x="2912850" y="5437238"/>
              <a:ext cx="3392047" cy="943897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OPTIMIZING BUDGET ALLOCATION</a:t>
              </a:r>
            </a:p>
            <a:p>
              <a:endParaRPr lang="en-US" sz="600" dirty="0"/>
            </a:p>
          </p:txBody>
        </p:sp>
      </p:grpSp>
      <p:pic>
        <p:nvPicPr>
          <p:cNvPr id="4098" name="Picture 2" descr="Nábytek a bytové doplňky – nejlepší ...">
            <a:extLst>
              <a:ext uri="{FF2B5EF4-FFF2-40B4-BE49-F238E27FC236}">
                <a16:creationId xmlns:a16="http://schemas.microsoft.com/office/drawing/2014/main" id="{07644E31-F225-1F28-4D01-D4DE1DF7D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949" y="262235"/>
            <a:ext cx="3496222" cy="183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53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C30A2F-92A1-C43B-DAB2-9FC51AE4F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FF373538-BE95-EE83-6326-B50A0431A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03425-4FED-36D3-0ECE-E765F82A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77" y="900684"/>
            <a:ext cx="5505085" cy="1481328"/>
          </a:xfrm>
        </p:spPr>
        <p:txBody>
          <a:bodyPr anchor="b">
            <a:normAutofit/>
          </a:bodyPr>
          <a:lstStyle/>
          <a:p>
            <a:r>
              <a:rPr lang="en-US" sz="3600" dirty="0"/>
              <a:t>Statistical models</a:t>
            </a:r>
            <a:br>
              <a:rPr lang="en-US" sz="3600" dirty="0"/>
            </a:br>
            <a:r>
              <a:rPr lang="en-US" sz="3600" dirty="0"/>
              <a:t>Methodological  Approaches</a:t>
            </a: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2B11D7A3-0677-E6C9-3599-864FA1CB0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Nábytek a bytové doplňky – nejlepší ...">
            <a:extLst>
              <a:ext uri="{FF2B5EF4-FFF2-40B4-BE49-F238E27FC236}">
                <a16:creationId xmlns:a16="http://schemas.microsoft.com/office/drawing/2014/main" id="{DB7E54AB-80C8-D017-CB0D-F333CB92F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949" y="262235"/>
            <a:ext cx="3496222" cy="183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11ABA4-BE12-344A-9055-1B3577868AE4}"/>
              </a:ext>
            </a:extLst>
          </p:cNvPr>
          <p:cNvSpPr txBox="1"/>
          <p:nvPr/>
        </p:nvSpPr>
        <p:spPr>
          <a:xfrm>
            <a:off x="438978" y="2684206"/>
            <a:ext cx="5371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MMM (Marketing Mix Model)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Target variable: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/>
              <a:t>Sales (EUR) 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Regressors: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/>
              <a:t>adstocked</a:t>
            </a:r>
            <a:r>
              <a:rPr lang="en-US" dirty="0"/>
              <a:t>, lagged, cost-per-channel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6FFAA-7CFF-53FD-6D18-EE10700B5BD0}"/>
              </a:ext>
            </a:extLst>
          </p:cNvPr>
          <p:cNvSpPr txBox="1"/>
          <p:nvPr/>
        </p:nvSpPr>
        <p:spPr>
          <a:xfrm>
            <a:off x="505575" y="4731582"/>
            <a:ext cx="5371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MTA (Multi-Touch Attribution)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Target variable: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Purchase Binary Variable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Regressors: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one hot encoded customer touchpoints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1F37E-E0E1-E2A7-2932-E32E3A783EC9}"/>
              </a:ext>
            </a:extLst>
          </p:cNvPr>
          <p:cNvSpPr txBox="1"/>
          <p:nvPr/>
        </p:nvSpPr>
        <p:spPr>
          <a:xfrm>
            <a:off x="6714667" y="4736498"/>
            <a:ext cx="5371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A/B Test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Target variable: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Number of Conversions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Regressors: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test, control group identifiers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E2012-B551-D0F2-BDA9-D18FE4AAA07B}"/>
              </a:ext>
            </a:extLst>
          </p:cNvPr>
          <p:cNvSpPr txBox="1"/>
          <p:nvPr/>
        </p:nvSpPr>
        <p:spPr>
          <a:xfrm>
            <a:off x="6714667" y="2002005"/>
            <a:ext cx="5371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What-if Analysis Dashboard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Use:</a:t>
            </a:r>
          </a:p>
          <a:p>
            <a:r>
              <a:rPr lang="en-US" dirty="0"/>
              <a:t> slicers/filters/sliders for date, cost-per-channel channel, activity type, region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Build:</a:t>
            </a:r>
          </a:p>
          <a:p>
            <a:r>
              <a:rPr lang="en-US" dirty="0"/>
              <a:t>interactive time-series KPI charts</a:t>
            </a:r>
          </a:p>
          <a:p>
            <a:r>
              <a:rPr lang="en-US" dirty="0"/>
              <a:t>budget scenario simulators</a:t>
            </a:r>
          </a:p>
        </p:txBody>
      </p:sp>
    </p:spTree>
    <p:extLst>
      <p:ext uri="{BB962C8B-B14F-4D97-AF65-F5344CB8AC3E}">
        <p14:creationId xmlns:p14="http://schemas.microsoft.com/office/powerpoint/2010/main" val="117270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2AB67B-3946-4791-EC99-AB4C957F5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EDAEA2FA-7FD9-62E1-2799-4F6E3CDD5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B3DDA-5EA8-2A2D-7FE5-8DCAB929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77" y="900684"/>
            <a:ext cx="5505085" cy="1481328"/>
          </a:xfrm>
        </p:spPr>
        <p:txBody>
          <a:bodyPr anchor="b">
            <a:normAutofit/>
          </a:bodyPr>
          <a:lstStyle/>
          <a:p>
            <a:r>
              <a:rPr lang="en-US" sz="3600" dirty="0"/>
              <a:t>Data Samples</a:t>
            </a: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9A6B92E1-5815-C789-3E70-A4562AE81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Nábytek a bytové doplňky – nejlepší ...">
            <a:extLst>
              <a:ext uri="{FF2B5EF4-FFF2-40B4-BE49-F238E27FC236}">
                <a16:creationId xmlns:a16="http://schemas.microsoft.com/office/drawing/2014/main" id="{F8E4655F-32F3-5AFA-DDC9-8C8DCB527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949" y="262235"/>
            <a:ext cx="3496222" cy="183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02A97-2C59-2538-3216-B5423B84CC5A}"/>
              </a:ext>
            </a:extLst>
          </p:cNvPr>
          <p:cNvSpPr txBox="1"/>
          <p:nvPr/>
        </p:nvSpPr>
        <p:spPr>
          <a:xfrm>
            <a:off x="438978" y="2684206"/>
            <a:ext cx="325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MMM (Marketing Mix Model)</a:t>
            </a:r>
            <a:endParaRPr lang="en-US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16B150-36DB-A1FB-839A-BA9058FD3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99066"/>
              </p:ext>
            </p:extLst>
          </p:nvPr>
        </p:nvGraphicFramePr>
        <p:xfrm>
          <a:off x="216312" y="3230554"/>
          <a:ext cx="11887198" cy="327153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637257">
                  <a:extLst>
                    <a:ext uri="{9D8B030D-6E8A-4147-A177-3AD203B41FA5}">
                      <a16:colId xmlns:a16="http://schemas.microsoft.com/office/drawing/2014/main" val="4273646012"/>
                    </a:ext>
                  </a:extLst>
                </a:gridCol>
                <a:gridCol w="832664">
                  <a:extLst>
                    <a:ext uri="{9D8B030D-6E8A-4147-A177-3AD203B41FA5}">
                      <a16:colId xmlns:a16="http://schemas.microsoft.com/office/drawing/2014/main" val="601699727"/>
                    </a:ext>
                  </a:extLst>
                </a:gridCol>
                <a:gridCol w="734961">
                  <a:extLst>
                    <a:ext uri="{9D8B030D-6E8A-4147-A177-3AD203B41FA5}">
                      <a16:colId xmlns:a16="http://schemas.microsoft.com/office/drawing/2014/main" val="918310022"/>
                    </a:ext>
                  </a:extLst>
                </a:gridCol>
                <a:gridCol w="577645">
                  <a:extLst>
                    <a:ext uri="{9D8B030D-6E8A-4147-A177-3AD203B41FA5}">
                      <a16:colId xmlns:a16="http://schemas.microsoft.com/office/drawing/2014/main" val="3152221161"/>
                    </a:ext>
                  </a:extLst>
                </a:gridCol>
                <a:gridCol w="943896">
                  <a:extLst>
                    <a:ext uri="{9D8B030D-6E8A-4147-A177-3AD203B41FA5}">
                      <a16:colId xmlns:a16="http://schemas.microsoft.com/office/drawing/2014/main" val="1103794412"/>
                    </a:ext>
                  </a:extLst>
                </a:gridCol>
                <a:gridCol w="683342">
                  <a:extLst>
                    <a:ext uri="{9D8B030D-6E8A-4147-A177-3AD203B41FA5}">
                      <a16:colId xmlns:a16="http://schemas.microsoft.com/office/drawing/2014/main" val="3762121176"/>
                    </a:ext>
                  </a:extLst>
                </a:gridCol>
                <a:gridCol w="614517">
                  <a:extLst>
                    <a:ext uri="{9D8B030D-6E8A-4147-A177-3AD203B41FA5}">
                      <a16:colId xmlns:a16="http://schemas.microsoft.com/office/drawing/2014/main" val="2321148067"/>
                    </a:ext>
                  </a:extLst>
                </a:gridCol>
                <a:gridCol w="658761">
                  <a:extLst>
                    <a:ext uri="{9D8B030D-6E8A-4147-A177-3AD203B41FA5}">
                      <a16:colId xmlns:a16="http://schemas.microsoft.com/office/drawing/2014/main" val="2200532745"/>
                    </a:ext>
                  </a:extLst>
                </a:gridCol>
                <a:gridCol w="884903">
                  <a:extLst>
                    <a:ext uri="{9D8B030D-6E8A-4147-A177-3AD203B41FA5}">
                      <a16:colId xmlns:a16="http://schemas.microsoft.com/office/drawing/2014/main" val="2061684376"/>
                    </a:ext>
                  </a:extLst>
                </a:gridCol>
                <a:gridCol w="550607">
                  <a:extLst>
                    <a:ext uri="{9D8B030D-6E8A-4147-A177-3AD203B41FA5}">
                      <a16:colId xmlns:a16="http://schemas.microsoft.com/office/drawing/2014/main" val="2165692513"/>
                    </a:ext>
                  </a:extLst>
                </a:gridCol>
                <a:gridCol w="737419">
                  <a:extLst>
                    <a:ext uri="{9D8B030D-6E8A-4147-A177-3AD203B41FA5}">
                      <a16:colId xmlns:a16="http://schemas.microsoft.com/office/drawing/2014/main" val="3808482685"/>
                    </a:ext>
                  </a:extLst>
                </a:gridCol>
                <a:gridCol w="1101213">
                  <a:extLst>
                    <a:ext uri="{9D8B030D-6E8A-4147-A177-3AD203B41FA5}">
                      <a16:colId xmlns:a16="http://schemas.microsoft.com/office/drawing/2014/main" val="1430328215"/>
                    </a:ext>
                  </a:extLst>
                </a:gridCol>
                <a:gridCol w="717757">
                  <a:extLst>
                    <a:ext uri="{9D8B030D-6E8A-4147-A177-3AD203B41FA5}">
                      <a16:colId xmlns:a16="http://schemas.microsoft.com/office/drawing/2014/main" val="874836523"/>
                    </a:ext>
                  </a:extLst>
                </a:gridCol>
                <a:gridCol w="614512">
                  <a:extLst>
                    <a:ext uri="{9D8B030D-6E8A-4147-A177-3AD203B41FA5}">
                      <a16:colId xmlns:a16="http://schemas.microsoft.com/office/drawing/2014/main" val="1208544437"/>
                    </a:ext>
                  </a:extLst>
                </a:gridCol>
                <a:gridCol w="555524">
                  <a:extLst>
                    <a:ext uri="{9D8B030D-6E8A-4147-A177-3AD203B41FA5}">
                      <a16:colId xmlns:a16="http://schemas.microsoft.com/office/drawing/2014/main" val="3808348136"/>
                    </a:ext>
                  </a:extLst>
                </a:gridCol>
                <a:gridCol w="1042220">
                  <a:extLst>
                    <a:ext uri="{9D8B030D-6E8A-4147-A177-3AD203B41FA5}">
                      <a16:colId xmlns:a16="http://schemas.microsoft.com/office/drawing/2014/main" val="2011946353"/>
                    </a:ext>
                  </a:extLst>
                </a:gridCol>
              </a:tblGrid>
              <a:tr h="945934">
                <a:tc>
                  <a:txBody>
                    <a:bodyPr/>
                    <a:lstStyle/>
                    <a:p>
                      <a:r>
                        <a:rPr lang="en-US" sz="1100" b="1" dirty="0"/>
                        <a:t>Date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Channel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Channel_Type</a:t>
                      </a:r>
                      <a:endParaRPr lang="en-US" sz="1100" b="1" dirty="0"/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Spend_EUR</a:t>
                      </a:r>
                      <a:endParaRPr lang="en-US" sz="1100" b="1" dirty="0"/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Impressions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Clicks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Conversions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Sales__EUR</a:t>
                      </a:r>
                      <a:endParaRPr lang="en-US" sz="1100" b="1" dirty="0"/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Adstocked_Spend</a:t>
                      </a:r>
                      <a:endParaRPr lang="en-US" sz="1100" b="1" dirty="0"/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Lag_1_Sales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Brand_Awareness</a:t>
                      </a:r>
                      <a:endParaRPr lang="en-US" sz="1100" b="1" dirty="0"/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Brand_Search_Volume</a:t>
                      </a:r>
                      <a:endParaRPr lang="en-US" sz="1100" b="1" dirty="0"/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NPS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Region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Promo_Flag</a:t>
                      </a:r>
                      <a:endParaRPr lang="en-US" sz="1100" b="1" dirty="0"/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Holiday_Flag</a:t>
                      </a:r>
                      <a:endParaRPr lang="en-US" sz="1100" b="1" dirty="0"/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3568357283"/>
                  </a:ext>
                </a:extLst>
              </a:tr>
              <a:tr h="647218">
                <a:tc>
                  <a:txBody>
                    <a:bodyPr/>
                    <a:lstStyle/>
                    <a:p>
                      <a:r>
                        <a:rPr lang="en-US" sz="1100" dirty="0"/>
                        <a:t>2025-01-01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Google Search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Online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10,000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1,000,000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50,000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3,000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60,000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9,000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55,000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62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8,200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–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520849246"/>
                  </a:ext>
                </a:extLst>
              </a:tr>
              <a:tr h="647218">
                <a:tc>
                  <a:txBody>
                    <a:bodyPr/>
                    <a:lstStyle/>
                    <a:p>
                      <a:r>
                        <a:rPr lang="en-US" sz="1100" dirty="0"/>
                        <a:t>2025-01-01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TV Campaign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Offline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50,000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5,000,000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–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–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90,000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46,000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85,000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68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9,100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45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547223018"/>
                  </a:ext>
                </a:extLst>
              </a:tr>
              <a:tr h="796576">
                <a:tc>
                  <a:txBody>
                    <a:bodyPr/>
                    <a:lstStyle/>
                    <a:p>
                      <a:r>
                        <a:rPr lang="en-US" sz="1100"/>
                        <a:t>2025-01-01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Email Campaign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Online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1,500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500,000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10,000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1,500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20,000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1,400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18,000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59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7,200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–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DE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2919134169"/>
                  </a:ext>
                </a:extLst>
              </a:tr>
              <a:tr h="199144">
                <a:tc>
                  <a:txBody>
                    <a:bodyPr/>
                    <a:lstStyle/>
                    <a:p>
                      <a:r>
                        <a:rPr lang="en-US" sz="1100"/>
                        <a:t>...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...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...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...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...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...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...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...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...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...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...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...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...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...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...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...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2142452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15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39DFC8-B3C2-2F1A-9151-C1A4982F6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2309777E-46F2-1DD2-A5B3-9CFA10E14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E09B9-596A-6590-C6BA-6231EDC2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77" y="900684"/>
            <a:ext cx="5505085" cy="1481328"/>
          </a:xfrm>
        </p:spPr>
        <p:txBody>
          <a:bodyPr anchor="b">
            <a:normAutofit/>
          </a:bodyPr>
          <a:lstStyle/>
          <a:p>
            <a:r>
              <a:rPr lang="en-US" sz="3600" dirty="0"/>
              <a:t>Data Samples</a:t>
            </a: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9131DE54-9453-CE02-D2A2-1867971FB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Nábytek a bytové doplňky – nejlepší ...">
            <a:extLst>
              <a:ext uri="{FF2B5EF4-FFF2-40B4-BE49-F238E27FC236}">
                <a16:creationId xmlns:a16="http://schemas.microsoft.com/office/drawing/2014/main" id="{DE5F535B-5DD8-B7DD-E6FD-C3EDE97D7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949" y="262235"/>
            <a:ext cx="3496222" cy="183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C43557-F3F4-4CC6-3528-2144B9E84067}"/>
              </a:ext>
            </a:extLst>
          </p:cNvPr>
          <p:cNvSpPr txBox="1"/>
          <p:nvPr/>
        </p:nvSpPr>
        <p:spPr>
          <a:xfrm>
            <a:off x="438978" y="2684206"/>
            <a:ext cx="325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MTA (Multi-Touch Attribution)</a:t>
            </a:r>
            <a:endParaRPr lang="en-US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288825-87BC-5A96-24A6-07F090D50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267116"/>
              </p:ext>
            </p:extLst>
          </p:nvPr>
        </p:nvGraphicFramePr>
        <p:xfrm>
          <a:off x="2000712" y="3346588"/>
          <a:ext cx="7886700" cy="246888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873198">
                  <a:extLst>
                    <a:ext uri="{9D8B030D-6E8A-4147-A177-3AD203B41FA5}">
                      <a16:colId xmlns:a16="http://schemas.microsoft.com/office/drawing/2014/main" val="572390026"/>
                    </a:ext>
                  </a:extLst>
                </a:gridCol>
                <a:gridCol w="3384602">
                  <a:extLst>
                    <a:ext uri="{9D8B030D-6E8A-4147-A177-3AD203B41FA5}">
                      <a16:colId xmlns:a16="http://schemas.microsoft.com/office/drawing/2014/main" val="30733363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787504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effectLst/>
                        </a:rPr>
                        <a:t>user_id</a:t>
                      </a:r>
                      <a:endParaRPr lang="en-US" b="1" dirty="0">
                        <a:effectLst/>
                      </a:endParaRPr>
                    </a:p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journey</a:t>
                      </a:r>
                    </a:p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converted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93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Email &gt; Social &gt; Direct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331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Email &gt; Direct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353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Social &gt; Direct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135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Paid Search &gt; Email &gt; Direct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737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Direct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542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12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0E80E3-BDA5-A1C7-C390-709CF0773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4A4FD2E1-54E8-C0D4-6389-A50748C98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E851E-2805-C772-844D-BB31FBD9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77" y="900684"/>
            <a:ext cx="5505085" cy="1481328"/>
          </a:xfrm>
        </p:spPr>
        <p:txBody>
          <a:bodyPr anchor="b">
            <a:normAutofit/>
          </a:bodyPr>
          <a:lstStyle/>
          <a:p>
            <a:r>
              <a:rPr lang="en-US" sz="3600" dirty="0"/>
              <a:t>Data Samples</a:t>
            </a:r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40A8B005-4FAE-D4B7-DBEE-9B80B909B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Nábytek a bytové doplňky – nejlepší ...">
            <a:extLst>
              <a:ext uri="{FF2B5EF4-FFF2-40B4-BE49-F238E27FC236}">
                <a16:creationId xmlns:a16="http://schemas.microsoft.com/office/drawing/2014/main" id="{6A31CA21-97B4-F523-7D05-EC4ADB8F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949" y="262235"/>
            <a:ext cx="3496222" cy="183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5CD5B7-D417-398F-F6D6-D73E8B6B902F}"/>
              </a:ext>
            </a:extLst>
          </p:cNvPr>
          <p:cNvSpPr txBox="1"/>
          <p:nvPr/>
        </p:nvSpPr>
        <p:spPr>
          <a:xfrm>
            <a:off x="1317523" y="2684206"/>
            <a:ext cx="149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A/B Testing</a:t>
            </a:r>
            <a:endParaRPr lang="en-US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40DCF0-0BFA-AE48-E7B4-BFAACCF0B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23074"/>
              </p:ext>
            </p:extLst>
          </p:nvPr>
        </p:nvGraphicFramePr>
        <p:xfrm>
          <a:off x="825910" y="3619091"/>
          <a:ext cx="10524203" cy="14630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637503">
                  <a:extLst>
                    <a:ext uri="{9D8B030D-6E8A-4147-A177-3AD203B41FA5}">
                      <a16:colId xmlns:a16="http://schemas.microsoft.com/office/drawing/2014/main" val="15445638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96605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52207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554588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Converted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Converted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248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080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822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379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2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2266C-0CC9-D2E3-2A8A-4CE9C5909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382</Words>
  <Application>Microsoft Office PowerPoint</Application>
  <PresentationFormat>Widescreen</PresentationFormat>
  <Paragraphs>227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KPIs for  ad channel efficiency</vt:lpstr>
      <vt:lpstr>KPIs for  ad channel efficiency</vt:lpstr>
      <vt:lpstr>Statistical models Methodological  Approaches</vt:lpstr>
      <vt:lpstr>Statistical models Methodological  Approaches</vt:lpstr>
      <vt:lpstr>Data Samples</vt:lpstr>
      <vt:lpstr>Data Samples</vt:lpstr>
      <vt:lpstr>Data Samples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Georgi Burlakov</dc:creator>
  <cp:lastModifiedBy>Georgi Burlakov</cp:lastModifiedBy>
  <cp:revision>1</cp:revision>
  <dcterms:created xsi:type="dcterms:W3CDTF">2025-05-07T19:28:12Z</dcterms:created>
  <dcterms:modified xsi:type="dcterms:W3CDTF">2025-05-08T00:37:29Z</dcterms:modified>
</cp:coreProperties>
</file>