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2"/>
  </p:notesMasterIdLst>
  <p:sldIdLst>
    <p:sldId id="256" r:id="rId2"/>
    <p:sldId id="257" r:id="rId3"/>
    <p:sldId id="258" r:id="rId4"/>
    <p:sldId id="259" r:id="rId5"/>
    <p:sldId id="260" r:id="rId6"/>
    <p:sldId id="261" r:id="rId7"/>
    <p:sldId id="262" r:id="rId8"/>
    <p:sldId id="299" r:id="rId9"/>
    <p:sldId id="263" r:id="rId10"/>
    <p:sldId id="264" r:id="rId11"/>
    <p:sldId id="265" r:id="rId12"/>
    <p:sldId id="266" r:id="rId13"/>
    <p:sldId id="267" r:id="rId14"/>
    <p:sldId id="268"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8" r:id="rId33"/>
    <p:sldId id="292" r:id="rId34"/>
    <p:sldId id="293" r:id="rId35"/>
    <p:sldId id="294" r:id="rId36"/>
    <p:sldId id="295" r:id="rId37"/>
    <p:sldId id="296" r:id="rId38"/>
    <p:sldId id="297" r:id="rId39"/>
    <p:sldId id="300" r:id="rId40"/>
    <p:sldId id="298" r:id="rId41"/>
  </p:sldIdLst>
  <p:sldSz cx="12192000" cy="6858000"/>
  <p:notesSz cx="6858000" cy="9144000"/>
  <p:embeddedFontLst>
    <p:embeddedFont>
      <p:font typeface="Economica" panose="02000506040000020004" pitchFamily="2" charset="77"/>
      <p:regular r:id="rId43"/>
      <p:bold r:id="rId44"/>
      <p:italic r:id="rId45"/>
      <p:boldItalic r:id="rId46"/>
    </p:embeddedFont>
    <p:embeddedFont>
      <p:font typeface="Quicksand" pitchFamily="2" charset="77"/>
      <p:regular r:id="rId47"/>
      <p:bold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8" roundtripDataSignature="AMtx7mhdzpiHIY6LI1do49kRqPoyUIud1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3810"/>
  </p:normalViewPr>
  <p:slideViewPr>
    <p:cSldViewPr snapToGrid="0">
      <p:cViewPr varScale="1">
        <p:scale>
          <a:sx n="115" d="100"/>
          <a:sy n="115" d="100"/>
        </p:scale>
        <p:origin x="92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8" Type="http://customschemas.google.com/relationships/presentationmetadata" Target="metadata"/><Relationship Id="rId5" Type="http://schemas.openxmlformats.org/officeDocument/2006/relationships/slide" Target="slides/slide4.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5" name="Google Shape;155;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General advice – always check the shape of output when writing things from scratch. This is more important with custom implementations / layers, but when developing a complex neural network architecture, it’s not hard to accidentally implement code that runs without error but does not accomplish what you intended. This is a sort of silent error.</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As an aside, this is why it’s important to know how these things work, rather than relying on someone else or AI to do it for you. It may arrive at a conceptually incorrect approach that runs without error but is not conceptually correct, and you will be none the wiser. </a:t>
            </a:r>
            <a:endParaRPr dirty="0"/>
          </a:p>
        </p:txBody>
      </p:sp>
      <p:sp>
        <p:nvSpPr>
          <p:cNvPr id="156" name="Google Shape;156;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4" name="Google Shape;16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The final step in the calculation at each neuron is applying an activation function. These are implemented elementwise to a matrix (representing a layer in the network). A single layer will generally use a common activation function.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When people first started out, they used step functions, e.g., pass a 1 if the x*</a:t>
            </a:r>
            <a:r>
              <a:rPr lang="en-US" dirty="0" err="1"/>
              <a:t>w+b</a:t>
            </a:r>
            <a:r>
              <a:rPr lang="en-US" dirty="0"/>
              <a:t> surpasses a threshold, like 0, else return 0. This resulted in a very unstable network. Small changes in the inputs could have massive effects on the output. This makes the ‘learning’ (optimization) very difficult.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Accordingly, we saw introduction of the sigmoid function, which still nicely bounds output between 0 and 1, but is smooth in its transition, and where the outputs are loosely interpretable as probabilities for binary outcomes taking on a value of 1. However, sigmoid also has problems; it has trouble ‘learning’ when the affine transformations get too positive or negative, because the gradient goes to 0, resulting in what’s known as the vanishing gradient problem, and its output values are strictly non-negative, which means gradients are always strictly positive or strictly negative with respect to inputs (again, presents challenges for the optimization process.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Tanh addresses the issue of gradients being of common sign, by centering the distribution around 0 (outputs range from -1 to 1), but it still has the issue of vanishing gradients for values of large magnitude.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err="1"/>
              <a:t>ReLU</a:t>
            </a:r>
            <a:r>
              <a:rPr lang="en-US" dirty="0"/>
              <a:t> doesn’t suffer from the vanishing gradient problem if values are positive, though it doesn’t enable any sort of learning if outputs are negative. Leaky </a:t>
            </a:r>
            <a:r>
              <a:rPr lang="en-US" dirty="0" err="1"/>
              <a:t>ReLU</a:t>
            </a:r>
            <a:r>
              <a:rPr lang="en-US" dirty="0"/>
              <a:t> addresses this by allowing some gradient for negative values.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A final, common activation function not shown here is </a:t>
            </a:r>
            <a:r>
              <a:rPr lang="en-US" dirty="0" err="1"/>
              <a:t>Softmax</a:t>
            </a:r>
            <a:r>
              <a:rPr lang="en-US" dirty="0"/>
              <a:t>, which is a multinomial generalization of sigmoid (think multinomial logistic vs. logistic regression). </a:t>
            </a:r>
            <a:r>
              <a:rPr lang="en-US" dirty="0" err="1"/>
              <a:t>Softmax</a:t>
            </a:r>
            <a:r>
              <a:rPr lang="en-US" dirty="0"/>
              <a:t> activation will output multiple positive values between 0 and 1, loosely interpretable as multi-category probabilities. We can’t draw this one because it’s high-dimensional in the output (not unidimensional). </a:t>
            </a:r>
            <a:endParaRPr dirty="0"/>
          </a:p>
        </p:txBody>
      </p:sp>
      <p:sp>
        <p:nvSpPr>
          <p:cNvPr id="165" name="Google Shape;165;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2" name="Google Shape;172;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73" name="Google Shape;173;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Values of the </a:t>
            </a:r>
            <a:r>
              <a:rPr lang="en-US" dirty="0" err="1"/>
              <a:t>softmax</a:t>
            </a:r>
            <a:r>
              <a:rPr lang="en-US" dirty="0"/>
              <a:t> output add up to 1. </a:t>
            </a:r>
            <a:endParaRPr dirty="0"/>
          </a:p>
        </p:txBody>
      </p:sp>
      <p:sp>
        <p:nvSpPr>
          <p:cNvPr id="189" name="Google Shape;189;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6" name="Google Shape;196;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The final step in the calculation at each neuron is applying an activation function. These are implemented elementwise to a matrix (representing a layer in the network). A single layer will generally use a common activation function. </a:t>
            </a:r>
            <a:endParaRPr/>
          </a:p>
          <a:p>
            <a:pPr marL="0" lvl="0" indent="0" algn="l" rtl="0">
              <a:spcBef>
                <a:spcPts val="0"/>
              </a:spcBef>
              <a:spcAft>
                <a:spcPts val="0"/>
              </a:spcAft>
              <a:buNone/>
            </a:pPr>
            <a:endParaRPr/>
          </a:p>
          <a:p>
            <a:pPr marL="0" lvl="0" indent="0" algn="l" rtl="0">
              <a:spcBef>
                <a:spcPts val="0"/>
              </a:spcBef>
              <a:spcAft>
                <a:spcPts val="0"/>
              </a:spcAft>
              <a:buNone/>
            </a:pPr>
            <a:r>
              <a:rPr lang="en-US"/>
              <a:t>When people first started out, they used step functions, e.g., pass a 1 if the x*w+b surpasses a threshold, like 0, else return 0. This resulted in a very unstable network. Small changes in the inputs could have massive effects on the output. This makes the ‘learning’ (optimization) very difficult. </a:t>
            </a:r>
            <a:endParaRPr/>
          </a:p>
          <a:p>
            <a:pPr marL="0" lvl="0" indent="0" algn="l" rtl="0">
              <a:spcBef>
                <a:spcPts val="0"/>
              </a:spcBef>
              <a:spcAft>
                <a:spcPts val="0"/>
              </a:spcAft>
              <a:buNone/>
            </a:pPr>
            <a:endParaRPr/>
          </a:p>
          <a:p>
            <a:pPr marL="0" lvl="0" indent="0" algn="l" rtl="0">
              <a:spcBef>
                <a:spcPts val="0"/>
              </a:spcBef>
              <a:spcAft>
                <a:spcPts val="0"/>
              </a:spcAft>
              <a:buNone/>
            </a:pPr>
            <a:r>
              <a:rPr lang="en-US"/>
              <a:t>Accordingly, we saw introduction of the sigmoid function, which still nicely bounds output between 0 and 1, but is smooth in its transition, and where the outputs are loosely interpretable as probabilities for binary outcomes taking on a value of 1. However, sigmoid also has problems; it has trouble ‘learning’ when the affine transformations get too positive or negative, because the gradient goes to 0, resulting in what’s known as the vanishing gradient problem, and its output values are strictly non-negative, which means gradients are always strictly positive or strictly negative with respect to inputs (again, presents challenges for the optimization process. </a:t>
            </a:r>
            <a:endParaRPr/>
          </a:p>
          <a:p>
            <a:pPr marL="0" lvl="0" indent="0" algn="l" rtl="0">
              <a:spcBef>
                <a:spcPts val="0"/>
              </a:spcBef>
              <a:spcAft>
                <a:spcPts val="0"/>
              </a:spcAft>
              <a:buNone/>
            </a:pPr>
            <a:endParaRPr/>
          </a:p>
          <a:p>
            <a:pPr marL="0" lvl="0" indent="0" algn="l" rtl="0">
              <a:spcBef>
                <a:spcPts val="0"/>
              </a:spcBef>
              <a:spcAft>
                <a:spcPts val="0"/>
              </a:spcAft>
              <a:buNone/>
            </a:pPr>
            <a:r>
              <a:rPr lang="en-US"/>
              <a:t>Tanh addresses the issue of gradients being of common sign, by centering the distribution around 0 (outputs range from -1 to 1), but it still has the issue of vanishing gradients for values of large magnitude. </a:t>
            </a:r>
            <a:endParaRPr/>
          </a:p>
          <a:p>
            <a:pPr marL="0" lvl="0" indent="0" algn="l" rtl="0">
              <a:spcBef>
                <a:spcPts val="0"/>
              </a:spcBef>
              <a:spcAft>
                <a:spcPts val="0"/>
              </a:spcAft>
              <a:buNone/>
            </a:pPr>
            <a:endParaRPr/>
          </a:p>
          <a:p>
            <a:pPr marL="0" lvl="0" indent="0" algn="l" rtl="0">
              <a:spcBef>
                <a:spcPts val="0"/>
              </a:spcBef>
              <a:spcAft>
                <a:spcPts val="0"/>
              </a:spcAft>
              <a:buNone/>
            </a:pPr>
            <a:r>
              <a:rPr lang="en-US"/>
              <a:t>ReLU doesn’t suffer from the vanishing gradient problem if values are positive, though it doesn’t enable any sort of learning if outputs are negative. Leaky ReLU addresses this by allowing some gradient for negative values. </a:t>
            </a:r>
            <a:endParaRPr/>
          </a:p>
          <a:p>
            <a:pPr marL="0" lvl="0" indent="0" algn="l" rtl="0">
              <a:spcBef>
                <a:spcPts val="0"/>
              </a:spcBef>
              <a:spcAft>
                <a:spcPts val="0"/>
              </a:spcAft>
              <a:buNone/>
            </a:pPr>
            <a:endParaRPr/>
          </a:p>
          <a:p>
            <a:pPr marL="0" lvl="0" indent="0" algn="l" rtl="0">
              <a:spcBef>
                <a:spcPts val="0"/>
              </a:spcBef>
              <a:spcAft>
                <a:spcPts val="0"/>
              </a:spcAft>
              <a:buNone/>
            </a:pPr>
            <a:r>
              <a:rPr lang="en-US"/>
              <a:t>A final, common activation function not shown here is Softmax, which is a multinomial generalization of sigmoid (think multinomial logistic vs. logistic regression). Softmax activation will output multiple positive values between 0 and 1, loosely interpretable as multi-category probabilities. We can’t draw this one because it’s high-dimensional in the output (not unidimensional). </a:t>
            </a:r>
            <a:endParaRPr/>
          </a:p>
        </p:txBody>
      </p:sp>
      <p:sp>
        <p:nvSpPr>
          <p:cNvPr id="197" name="Google Shape;197;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1" name="Google Shape;221;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How do we implement the learning (optimization)? Gradient descent. We identify where we are on the loss curve, figure out a first derivative along all available dimensions (i.e., along all parameters), and proceed where the gradient is most negative (i.e., where the loss function progresses most rapidly toward zero. For this to work, we need to be able to figure out the gradient along each dimension (for each parameter) in a computationally efficient way (remember, some of the biggest models have thousands or millions of parameters!). </a:t>
            </a:r>
            <a:endParaRPr/>
          </a:p>
        </p:txBody>
      </p:sp>
      <p:sp>
        <p:nvSpPr>
          <p:cNvPr id="222" name="Google Shape;222;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Note, for initial forward pass, we initialize w’s and b’s to small random values (not zero – if we set them all to the same value, e.g., zero, the optimization will fail, because small changes to parameters will have the same effect on the loss for every parameter, meaning the optimizer will update all of the parameters identically, and the optimizer will get stuck). </a:t>
            </a:r>
            <a:endParaRPr/>
          </a:p>
        </p:txBody>
      </p:sp>
      <p:sp>
        <p:nvSpPr>
          <p:cNvPr id="231" name="Google Shape;231;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2" name="Google Shape;252;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Now for the magic, where we propagate performance backward through the network to update our weight and bias parameters. The goal here is to figure how how we should bump all the parameters (and in what direction), to reduce the error (loss). </a:t>
            </a:r>
            <a:endParaRPr/>
          </a:p>
        </p:txBody>
      </p:sp>
      <p:sp>
        <p:nvSpPr>
          <p:cNvPr id="253" name="Google Shape;253;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1" name="Google Shape;261;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We want to know how our loss function output will change for small increases in every parameter value. This is what a derivative tells us. For a small change in x from its current value (e.g., w_1+0.001), how will the value of y change relative to its current value (e.g., how will the loss value shift)? </a:t>
            </a:r>
            <a:endParaRPr/>
          </a:p>
        </p:txBody>
      </p:sp>
      <p:sp>
        <p:nvSpPr>
          <p:cNvPr id="262" name="Google Shape;262;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0" name="Google Shape;270;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dirty="0"/>
              <a:t>A gradient is just a higher dimensional derivative (e.g., we figure out derivative of y with respect to its two inputs, the gradient is the derivative in that two-dimensional space. We would want to find the direction in that two-dimensional space where the gradient is steepest (most positive) and then go in the opposite direction. </a:t>
            </a:r>
            <a:endParaRPr dirty="0"/>
          </a:p>
          <a:p>
            <a:pPr marL="0" lvl="0" indent="0" algn="l" rtl="0">
              <a:spcBef>
                <a:spcPts val="0"/>
              </a:spcBef>
              <a:spcAft>
                <a:spcPts val="0"/>
              </a:spcAft>
              <a:buNone/>
            </a:pPr>
            <a:endParaRPr dirty="0"/>
          </a:p>
        </p:txBody>
      </p:sp>
      <p:sp>
        <p:nvSpPr>
          <p:cNvPr id="271" name="Google Shape;271;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8" name="Google Shape;278;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A gradient is just a higher dimensional derivative (e.g., we figure out derivative of y with respect to its two inputs, the gradient is the derivative in that two-dimensional space. We would want to find the direction in that two-dimensional space where the gradient is steepest (most positive) and then go in the opposite direction. </a:t>
            </a:r>
            <a:endParaRPr/>
          </a:p>
        </p:txBody>
      </p:sp>
      <p:sp>
        <p:nvSpPr>
          <p:cNvPr id="279" name="Google Shape;279;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6" name="Google Shape;286;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9" name="Google Shape;299;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Computation graphs are implemented in TensorFlow using ‘Tape’</a:t>
            </a:r>
            <a:endParaRPr/>
          </a:p>
        </p:txBody>
      </p:sp>
      <p:sp>
        <p:nvSpPr>
          <p:cNvPr id="300" name="Google Shape;300;p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8" name="Google Shape;318;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Computation graphs are implemented in TensorFlow using ‘Tape’</a:t>
            </a:r>
            <a:endParaRPr/>
          </a:p>
        </p:txBody>
      </p:sp>
      <p:sp>
        <p:nvSpPr>
          <p:cNvPr id="319" name="Google Shape;319;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9" name="Google Shape;339;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Computation graphs are implemented in TensorFlow using ‘Tape’</a:t>
            </a:r>
            <a:endParaRPr/>
          </a:p>
        </p:txBody>
      </p:sp>
      <p:sp>
        <p:nvSpPr>
          <p:cNvPr id="340" name="Google Shape;340;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1" name="Google Shape;361;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Computation graphs are implemented in TensorFlow using ‘Tape’</a:t>
            </a:r>
            <a:endParaRPr/>
          </a:p>
        </p:txBody>
      </p:sp>
      <p:sp>
        <p:nvSpPr>
          <p:cNvPr id="362" name="Google Shape;362;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4" name="Google Shape;384;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Computation graphs are implemented in TensorFlow using ‘Tape’</a:t>
            </a:r>
            <a:endParaRPr/>
          </a:p>
        </p:txBody>
      </p:sp>
      <p:sp>
        <p:nvSpPr>
          <p:cNvPr id="385" name="Google Shape;385;p2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8" name="Google Shape;408;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Computation graphs are implemented in TensorFlow using ‘Tape’</a:t>
            </a:r>
            <a:endParaRPr/>
          </a:p>
        </p:txBody>
      </p:sp>
      <p:sp>
        <p:nvSpPr>
          <p:cNvPr id="409" name="Google Shape;409;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4" name="Google Shape;434;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Loss function here is binary cross-entropy loss. Can prove that the derivative of cross entropy loss function with respect to prediction is what I have written here. </a:t>
            </a:r>
            <a:endParaRPr/>
          </a:p>
        </p:txBody>
      </p:sp>
      <p:sp>
        <p:nvSpPr>
          <p:cNvPr id="435" name="Google Shape;435;p2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9" name="Google Shape;459;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You can rearrange to show the final step in sigmoid derivative… </a:t>
            </a:r>
            <a:endParaRPr/>
          </a:p>
        </p:txBody>
      </p:sp>
      <p:sp>
        <p:nvSpPr>
          <p:cNvPr id="460" name="Google Shape;460;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8" name="Google Shape;488;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You can rearrange to show the final step in sigmoid derivative… </a:t>
            </a:r>
            <a:endParaRPr/>
          </a:p>
        </p:txBody>
      </p:sp>
      <p:sp>
        <p:nvSpPr>
          <p:cNvPr id="489" name="Google Shape;489;p3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0" name="Google Shape;520;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0" name="Google Shape;560;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8" name="Google Shape;568;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4" name="Google Shape;574;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2" name="Google Shape;582;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0" name="Google Shape;590;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8" name="Google Shape;598;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6" name="Google Shape;536;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7" name="Google Shape;537;p3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39</a:t>
            </a:fld>
            <a:endParaRPr/>
          </a:p>
        </p:txBody>
      </p:sp>
    </p:spTree>
    <p:extLst>
      <p:ext uri="{BB962C8B-B14F-4D97-AF65-F5344CB8AC3E}">
        <p14:creationId xmlns:p14="http://schemas.microsoft.com/office/powerpoint/2010/main" val="1290466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5" name="Google Shape;605;p4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Note that I don’t expect you to implement a neural network from scratch. This is just to give you an understanding of how they work. </a:t>
            </a:r>
            <a:endParaRPr/>
          </a:p>
        </p:txBody>
      </p:sp>
      <p:sp>
        <p:nvSpPr>
          <p:cNvPr id="606" name="Google Shape;606;p4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40</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0" name="Google Shape;120;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9" name="Google Shape;129;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We define the network structure (layers / nodes / edges) and the activate functions (within each node). Our data, X and Y (inputs and labels) are given. Our goal is then to “learn” the remaining parameters, i.e., the w’s and b’s.</a:t>
            </a:r>
            <a:endParaRPr/>
          </a:p>
        </p:txBody>
      </p:sp>
      <p:sp>
        <p:nvSpPr>
          <p:cNvPr id="130" name="Google Shape;130;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 name="Google Shape;138;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With one neuron this is straightforward math. However, for this to scale, we need to do all of these calculations at each node in parallel (why GPUs are useful). That means matrix multiplication and other such operations.</a:t>
            </a:r>
            <a:endParaRPr dirty="0"/>
          </a:p>
        </p:txBody>
      </p:sp>
      <p:sp>
        <p:nvSpPr>
          <p:cNvPr id="139" name="Google Shape;139;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4" name="Google Shape;204;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Note, for initial forward pass, we initialize w’s and b’s to small random values (not zero – if we set them all to the same value, e.g., zero, the optimization will fail, because small changes to parameters will have the same effect on the loss for every parameter, meaning the optimizer will update all of the parameters identically, and the optimizer will get stuck). </a:t>
            </a:r>
            <a:endParaRPr dirty="0"/>
          </a:p>
        </p:txBody>
      </p:sp>
      <p:sp>
        <p:nvSpPr>
          <p:cNvPr id="205" name="Google Shape;205;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1374917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We may not care too much about the math details, but you may encounter an error that looks like this “shape non-conformity error.”</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When we do tensor multiplication (x*w), it requires that our data be in a certain format, e.g., is each of our 784 value vectors a row or a column in our matrix? This is important, because matrix multiplication requires conformity in the dimension of the two matrices we are multiplying together. This is important to know because, if you get this wrong, you’ll encounter cryptic error messages about shape non-conformity.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So, the weight matrix in a layer is defined by </a:t>
            </a:r>
            <a:r>
              <a:rPr lang="en-US" dirty="0" err="1"/>
              <a:t>Keras</a:t>
            </a:r>
            <a:r>
              <a:rPr lang="en-US" dirty="0"/>
              <a:t> to be # input values (columns in our data) * # nodes]. That means our input data needs to be structured as [#</a:t>
            </a:r>
            <a:r>
              <a:rPr lang="en-US" dirty="0" err="1"/>
              <a:t>obs</a:t>
            </a:r>
            <a:r>
              <a:rPr lang="en-US" dirty="0"/>
              <a:t> x # input values], i.e., 60,000 x 784…</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Go through with example of 28x28 images, dimensionality of the matrices, etc. </a:t>
            </a:r>
            <a:endParaRPr dirty="0"/>
          </a:p>
        </p:txBody>
      </p:sp>
      <p:sp>
        <p:nvSpPr>
          <p:cNvPr id="147" name="Google Shape;14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4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4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 name="Google Shape;20;p45"/>
          <p:cNvSpPr txBox="1"/>
          <p:nvPr/>
        </p:nvSpPr>
        <p:spPr>
          <a:xfrm>
            <a:off x="168440" y="6349018"/>
            <a:ext cx="1695083"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0" i="0" u="none" strike="noStrike" cap="none">
                <a:solidFill>
                  <a:schemeClr val="dk1"/>
                </a:solidFill>
                <a:latin typeface="Economica"/>
                <a:ea typeface="Economica"/>
                <a:cs typeface="Economica"/>
                <a:sym typeface="Economica"/>
              </a:rPr>
              <a:t>© Gordon Burtch, 2022</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5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5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5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5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5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5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5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5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5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5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7" name="Google Shape;27;p46"/>
          <p:cNvSpPr txBox="1"/>
          <p:nvPr/>
        </p:nvSpPr>
        <p:spPr>
          <a:xfrm>
            <a:off x="168440" y="6349018"/>
            <a:ext cx="1695083"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a:solidFill>
                  <a:schemeClr val="dk1"/>
                </a:solidFill>
                <a:latin typeface="Economica"/>
                <a:ea typeface="Economica"/>
                <a:cs typeface="Economica"/>
                <a:sym typeface="Economica"/>
              </a:rPr>
              <a:t>© Gordon Burtch, 2022</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4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4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1" name="Google Shape;31;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4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4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4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4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4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4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4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4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5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5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5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2" name="Google Shape;62;p5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 name="Google Shape;63;p5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5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53"/>
          <p:cNvSpPr>
            <a:spLocks noGrp="1"/>
          </p:cNvSpPr>
          <p:nvPr>
            <p:ph type="pic" idx="2"/>
          </p:nvPr>
        </p:nvSpPr>
        <p:spPr>
          <a:xfrm>
            <a:off x="5183188" y="987425"/>
            <a:ext cx="6172200" cy="4873625"/>
          </a:xfrm>
          <a:prstGeom prst="rect">
            <a:avLst/>
          </a:prstGeom>
          <a:noFill/>
          <a:ln>
            <a:noFill/>
          </a:ln>
        </p:spPr>
      </p:sp>
      <p:sp>
        <p:nvSpPr>
          <p:cNvPr id="69" name="Google Shape;69;p5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0" name="Google Shape;70;p5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5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4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21.gif"/><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36.png"/></Relationships>
</file>

<file path=ppt/slides/_rels/slide24.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5.png"/></Relationships>
</file>

<file path=ppt/slides/_rels/slide25.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9.png"/><Relationship Id="rId5" Type="http://schemas.openxmlformats.org/officeDocument/2006/relationships/image" Target="../media/image32.png"/><Relationship Id="rId10" Type="http://schemas.openxmlformats.org/officeDocument/2006/relationships/image" Target="../media/image38.png"/><Relationship Id="rId4" Type="http://schemas.openxmlformats.org/officeDocument/2006/relationships/image" Target="../media/image31.png"/><Relationship Id="rId9" Type="http://schemas.openxmlformats.org/officeDocument/2006/relationships/image" Target="../media/image35.png"/></Relationships>
</file>

<file path=ppt/slides/_rels/slide26.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41.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9.png"/><Relationship Id="rId5" Type="http://schemas.openxmlformats.org/officeDocument/2006/relationships/image" Target="../media/image32.png"/><Relationship Id="rId10" Type="http://schemas.openxmlformats.org/officeDocument/2006/relationships/image" Target="../media/image40.png"/><Relationship Id="rId4" Type="http://schemas.openxmlformats.org/officeDocument/2006/relationships/image" Target="../media/image31.png"/><Relationship Id="rId9" Type="http://schemas.openxmlformats.org/officeDocument/2006/relationships/image" Target="../media/image35.png"/></Relationships>
</file>

<file path=ppt/slides/_rels/slide27.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3.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41.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9.png"/><Relationship Id="rId5" Type="http://schemas.openxmlformats.org/officeDocument/2006/relationships/image" Target="../media/image32.png"/><Relationship Id="rId10" Type="http://schemas.openxmlformats.org/officeDocument/2006/relationships/image" Target="../media/image42.png"/><Relationship Id="rId4" Type="http://schemas.openxmlformats.org/officeDocument/2006/relationships/image" Target="../media/image31.png"/><Relationship Id="rId9" Type="http://schemas.openxmlformats.org/officeDocument/2006/relationships/image" Target="../media/image35.png"/></Relationships>
</file>

<file path=ppt/slides/_rels/slide28.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3.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41.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9.png"/><Relationship Id="rId5" Type="http://schemas.openxmlformats.org/officeDocument/2006/relationships/image" Target="../media/image32.png"/><Relationship Id="rId10" Type="http://schemas.openxmlformats.org/officeDocument/2006/relationships/image" Target="../media/image44.png"/><Relationship Id="rId4" Type="http://schemas.openxmlformats.org/officeDocument/2006/relationships/image" Target="../media/image31.png"/><Relationship Id="rId9" Type="http://schemas.openxmlformats.org/officeDocument/2006/relationships/image" Target="../media/image35.png"/><Relationship Id="rId14" Type="http://schemas.openxmlformats.org/officeDocument/2006/relationships/image" Target="../media/image45.png"/></Relationships>
</file>

<file path=ppt/slides/_rels/slide29.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3" Type="http://schemas.openxmlformats.org/officeDocument/2006/relationships/image" Target="../media/image46.png"/><Relationship Id="rId7" Type="http://schemas.openxmlformats.org/officeDocument/2006/relationships/image" Target="../media/image50.png"/><Relationship Id="rId12" Type="http://schemas.openxmlformats.org/officeDocument/2006/relationships/image" Target="../media/image55.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png"/><Relationship Id="rId14" Type="http://schemas.openxmlformats.org/officeDocument/2006/relationships/image" Target="../media/image57.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61.png"/><Relationship Id="rId3" Type="http://schemas.openxmlformats.org/officeDocument/2006/relationships/image" Target="../media/image46.png"/><Relationship Id="rId7" Type="http://schemas.openxmlformats.org/officeDocument/2006/relationships/image" Target="../media/image50.png"/><Relationship Id="rId12" Type="http://schemas.openxmlformats.org/officeDocument/2006/relationships/image" Target="../media/image60.png"/><Relationship Id="rId17" Type="http://schemas.openxmlformats.org/officeDocument/2006/relationships/image" Target="../media/image65.png"/><Relationship Id="rId2" Type="http://schemas.openxmlformats.org/officeDocument/2006/relationships/notesSlide" Target="../notesSlides/notesSlide30.xml"/><Relationship Id="rId16"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59.png"/><Relationship Id="rId5" Type="http://schemas.openxmlformats.org/officeDocument/2006/relationships/image" Target="../media/image48.png"/><Relationship Id="rId15" Type="http://schemas.openxmlformats.org/officeDocument/2006/relationships/image" Target="../media/image63.png"/><Relationship Id="rId10" Type="http://schemas.openxmlformats.org/officeDocument/2006/relationships/image" Target="../media/image58.png"/><Relationship Id="rId4" Type="http://schemas.openxmlformats.org/officeDocument/2006/relationships/image" Target="../media/image47.png"/><Relationship Id="rId9" Type="http://schemas.openxmlformats.org/officeDocument/2006/relationships/image" Target="../media/image52.png"/><Relationship Id="rId14" Type="http://schemas.openxmlformats.org/officeDocument/2006/relationships/image" Target="../media/image62.png"/></Relationships>
</file>

<file path=ppt/slides/_rels/slide31.xml.rels><?xml version="1.0" encoding="UTF-8" standalone="yes"?>
<Relationships xmlns="http://schemas.openxmlformats.org/package/2006/relationships"><Relationship Id="rId8" Type="http://schemas.openxmlformats.org/officeDocument/2006/relationships/image" Target="../media/image69.png"/><Relationship Id="rId13" Type="http://schemas.openxmlformats.org/officeDocument/2006/relationships/image" Target="../media/image73.png"/><Relationship Id="rId3" Type="http://schemas.openxmlformats.org/officeDocument/2006/relationships/image" Target="../media/image46.png"/><Relationship Id="rId7" Type="http://schemas.openxmlformats.org/officeDocument/2006/relationships/image" Target="../media/image68.png"/><Relationship Id="rId12" Type="http://schemas.openxmlformats.org/officeDocument/2006/relationships/image" Target="../media/image72.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67.png"/><Relationship Id="rId11" Type="http://schemas.openxmlformats.org/officeDocument/2006/relationships/image" Target="../media/image71.png"/><Relationship Id="rId5" Type="http://schemas.openxmlformats.org/officeDocument/2006/relationships/image" Target="../media/image66.png"/><Relationship Id="rId10" Type="http://schemas.openxmlformats.org/officeDocument/2006/relationships/image" Target="../media/image70.png"/><Relationship Id="rId4" Type="http://schemas.openxmlformats.org/officeDocument/2006/relationships/image" Target="../media/image47.png"/><Relationship Id="rId9" Type="http://schemas.openxmlformats.org/officeDocument/2006/relationships/image" Target="../media/image52.png"/></Relationships>
</file>

<file path=ppt/slides/_rels/slide3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8.jp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grpSp>
        <p:nvGrpSpPr>
          <p:cNvPr id="89" name="Google Shape;89;p1"/>
          <p:cNvGrpSpPr/>
          <p:nvPr/>
        </p:nvGrpSpPr>
        <p:grpSpPr>
          <a:xfrm>
            <a:off x="2865521" y="1385048"/>
            <a:ext cx="6460957" cy="1657524"/>
            <a:chOff x="2971800" y="2588206"/>
            <a:chExt cx="6460957" cy="1657524"/>
          </a:xfrm>
        </p:grpSpPr>
        <p:sp>
          <p:nvSpPr>
            <p:cNvPr id="90" name="Google Shape;90;p1"/>
            <p:cNvSpPr txBox="1"/>
            <p:nvPr/>
          </p:nvSpPr>
          <p:spPr>
            <a:xfrm>
              <a:off x="2971800" y="2828835"/>
              <a:ext cx="6460957"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b="0" i="0" u="none" strike="noStrike" cap="none">
                  <a:solidFill>
                    <a:schemeClr val="dk1"/>
                  </a:solidFill>
                  <a:latin typeface="Economica"/>
                  <a:ea typeface="Economica"/>
                  <a:cs typeface="Economica"/>
                  <a:sym typeface="Economica"/>
                </a:rPr>
                <a:t>Intro to Neural Nets</a:t>
              </a:r>
              <a:endParaRPr/>
            </a:p>
          </p:txBody>
        </p:sp>
        <p:grpSp>
          <p:nvGrpSpPr>
            <p:cNvPr id="91" name="Google Shape;91;p1"/>
            <p:cNvGrpSpPr/>
            <p:nvPr/>
          </p:nvGrpSpPr>
          <p:grpSpPr>
            <a:xfrm>
              <a:off x="3164307" y="2588206"/>
              <a:ext cx="1213182" cy="661736"/>
              <a:chOff x="3132555" y="2419542"/>
              <a:chExt cx="1651279" cy="1070810"/>
            </a:xfrm>
          </p:grpSpPr>
          <p:cxnSp>
            <p:nvCxnSpPr>
              <p:cNvPr id="92" name="Google Shape;92;p1"/>
              <p:cNvCxnSpPr/>
              <p:nvPr/>
            </p:nvCxnSpPr>
            <p:spPr>
              <a:xfrm>
                <a:off x="3132555" y="2419542"/>
                <a:ext cx="1651279" cy="0"/>
              </a:xfrm>
              <a:prstGeom prst="straightConnector1">
                <a:avLst/>
              </a:prstGeom>
              <a:noFill/>
              <a:ln w="38100" cap="flat" cmpd="sng">
                <a:solidFill>
                  <a:schemeClr val="accent1"/>
                </a:solidFill>
                <a:prstDash val="solid"/>
                <a:miter lim="800000"/>
                <a:headEnd type="none" w="sm" len="sm"/>
                <a:tailEnd type="none" w="sm" len="sm"/>
              </a:ln>
            </p:spPr>
          </p:cxnSp>
          <p:cxnSp>
            <p:nvCxnSpPr>
              <p:cNvPr id="93" name="Google Shape;93;p1"/>
              <p:cNvCxnSpPr/>
              <p:nvPr/>
            </p:nvCxnSpPr>
            <p:spPr>
              <a:xfrm rot="10800000">
                <a:off x="3132555" y="2419542"/>
                <a:ext cx="0" cy="1070810"/>
              </a:xfrm>
              <a:prstGeom prst="straightConnector1">
                <a:avLst/>
              </a:prstGeom>
              <a:noFill/>
              <a:ln w="38100" cap="flat" cmpd="sng">
                <a:solidFill>
                  <a:schemeClr val="accent1"/>
                </a:solidFill>
                <a:prstDash val="solid"/>
                <a:miter lim="800000"/>
                <a:headEnd type="none" w="sm" len="sm"/>
                <a:tailEnd type="none" w="sm" len="sm"/>
              </a:ln>
            </p:spPr>
          </p:cxnSp>
        </p:grpSp>
        <p:grpSp>
          <p:nvGrpSpPr>
            <p:cNvPr id="94" name="Google Shape;94;p1"/>
            <p:cNvGrpSpPr/>
            <p:nvPr/>
          </p:nvGrpSpPr>
          <p:grpSpPr>
            <a:xfrm rot="10800000">
              <a:off x="8071184" y="3583994"/>
              <a:ext cx="1092868" cy="661736"/>
              <a:chOff x="3269088" y="2458482"/>
              <a:chExt cx="1388919" cy="1070810"/>
            </a:xfrm>
          </p:grpSpPr>
          <p:cxnSp>
            <p:nvCxnSpPr>
              <p:cNvPr id="95" name="Google Shape;95;p1"/>
              <p:cNvCxnSpPr/>
              <p:nvPr/>
            </p:nvCxnSpPr>
            <p:spPr>
              <a:xfrm>
                <a:off x="3269088" y="2458484"/>
                <a:ext cx="1388919" cy="0"/>
              </a:xfrm>
              <a:prstGeom prst="straightConnector1">
                <a:avLst/>
              </a:prstGeom>
              <a:noFill/>
              <a:ln w="38100" cap="flat" cmpd="sng">
                <a:solidFill>
                  <a:schemeClr val="accent1"/>
                </a:solidFill>
                <a:prstDash val="solid"/>
                <a:miter lim="800000"/>
                <a:headEnd type="none" w="sm" len="sm"/>
                <a:tailEnd type="none" w="sm" len="sm"/>
              </a:ln>
            </p:spPr>
          </p:cxnSp>
          <p:cxnSp>
            <p:nvCxnSpPr>
              <p:cNvPr id="96" name="Google Shape;96;p1"/>
              <p:cNvCxnSpPr/>
              <p:nvPr/>
            </p:nvCxnSpPr>
            <p:spPr>
              <a:xfrm rot="10800000">
                <a:off x="3269088" y="2458482"/>
                <a:ext cx="0" cy="1070810"/>
              </a:xfrm>
              <a:prstGeom prst="straightConnector1">
                <a:avLst/>
              </a:prstGeom>
              <a:noFill/>
              <a:ln w="38100" cap="flat" cmpd="sng">
                <a:solidFill>
                  <a:schemeClr val="accent1"/>
                </a:solidFill>
                <a:prstDash val="solid"/>
                <a:miter lim="800000"/>
                <a:headEnd type="none" w="sm" len="sm"/>
                <a:tailEnd type="none" w="sm" len="sm"/>
              </a:ln>
            </p:spPr>
          </p:cxnSp>
        </p:grpSp>
      </p:grpSp>
      <p:sp>
        <p:nvSpPr>
          <p:cNvPr id="97" name="Google Shape;97;p1"/>
          <p:cNvSpPr txBox="1"/>
          <p:nvPr/>
        </p:nvSpPr>
        <p:spPr>
          <a:xfrm>
            <a:off x="3598446" y="3429000"/>
            <a:ext cx="4995106" cy="95410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0" i="0" u="none" strike="noStrike" cap="none" dirty="0">
                <a:solidFill>
                  <a:schemeClr val="dk1"/>
                </a:solidFill>
                <a:latin typeface="Economica"/>
                <a:ea typeface="Economica"/>
                <a:cs typeface="Economica"/>
                <a:sym typeface="Economica"/>
              </a:rPr>
              <a:t>Session 2: Mathematical Building Blocks &amp; Working with </a:t>
            </a:r>
            <a:r>
              <a:rPr lang="en-US" sz="2800" b="0" i="0" u="none" strike="noStrike" cap="none" dirty="0" err="1">
                <a:solidFill>
                  <a:schemeClr val="dk1"/>
                </a:solidFill>
                <a:latin typeface="Economica"/>
                <a:ea typeface="Economica"/>
                <a:cs typeface="Economica"/>
                <a:sym typeface="Economica"/>
              </a:rPr>
              <a:t>Keras</a:t>
            </a:r>
            <a:r>
              <a:rPr lang="en-US" sz="2800" b="0" i="0" u="none" strike="noStrike" cap="none" dirty="0">
                <a:solidFill>
                  <a:schemeClr val="dk1"/>
                </a:solidFill>
                <a:latin typeface="Economica"/>
                <a:ea typeface="Economica"/>
                <a:cs typeface="Economica"/>
                <a:sym typeface="Economica"/>
              </a:rPr>
              <a:t> API</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9"/>
          <p:cNvSpPr txBox="1"/>
          <p:nvPr/>
        </p:nvSpPr>
        <p:spPr>
          <a:xfrm>
            <a:off x="1690950" y="252369"/>
            <a:ext cx="9187432" cy="92328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dirty="0">
                <a:solidFill>
                  <a:schemeClr val="dk1"/>
                </a:solidFill>
                <a:latin typeface="Economica"/>
                <a:ea typeface="Economica"/>
                <a:cs typeface="Economica"/>
                <a:sym typeface="Economica"/>
              </a:rPr>
              <a:t>Parallel Addition Requires Broadcasting</a:t>
            </a:r>
            <a:endParaRPr dirty="0"/>
          </a:p>
        </p:txBody>
      </p:sp>
      <p:sp>
        <p:nvSpPr>
          <p:cNvPr id="159" name="Google Shape;159;p9"/>
          <p:cNvSpPr txBox="1"/>
          <p:nvPr/>
        </p:nvSpPr>
        <p:spPr>
          <a:xfrm>
            <a:off x="733481" y="2098947"/>
            <a:ext cx="4700667" cy="43088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Quicksand"/>
                <a:ea typeface="Quicksand"/>
                <a:cs typeface="Quicksand"/>
                <a:sym typeface="Quicksand"/>
              </a:rPr>
              <a:t>Shape of the Two Tensors Needs to Conform</a:t>
            </a:r>
            <a:endParaRPr dirty="0"/>
          </a:p>
          <a:p>
            <a:pPr marL="688975" marR="0" lvl="1" indent="-230187" algn="l" rtl="0">
              <a:spcBef>
                <a:spcPts val="0"/>
              </a:spcBef>
              <a:spcAft>
                <a:spcPts val="0"/>
              </a:spcAft>
              <a:buClr>
                <a:schemeClr val="dk1"/>
              </a:buClr>
              <a:buSzPts val="2000"/>
              <a:buFont typeface="Arial"/>
              <a:buChar char="•"/>
            </a:pPr>
            <a:r>
              <a:rPr lang="en-US" sz="2000" b="0" i="0" u="none" strike="noStrike" cap="none" dirty="0">
                <a:solidFill>
                  <a:schemeClr val="dk1"/>
                </a:solidFill>
                <a:latin typeface="Quicksand"/>
                <a:ea typeface="Quicksand"/>
                <a:cs typeface="Quicksand"/>
                <a:sym typeface="Quicksand"/>
              </a:rPr>
              <a:t>A + B will only work if </a:t>
            </a:r>
            <a:r>
              <a:rPr lang="en-US" sz="2000" b="0" i="0" u="none" strike="noStrike" cap="none" dirty="0" err="1">
                <a:solidFill>
                  <a:schemeClr val="dk1"/>
                </a:solidFill>
                <a:latin typeface="Quicksand"/>
                <a:ea typeface="Quicksand"/>
                <a:cs typeface="Quicksand"/>
                <a:sym typeface="Quicksand"/>
              </a:rPr>
              <a:t>len</a:t>
            </a:r>
            <a:r>
              <a:rPr lang="en-US" sz="2000" b="0" i="0" u="none" strike="noStrike" cap="none" dirty="0">
                <a:solidFill>
                  <a:schemeClr val="dk1"/>
                </a:solidFill>
                <a:latin typeface="Quicksand"/>
                <a:ea typeface="Quicksand"/>
                <a:cs typeface="Quicksand"/>
                <a:sym typeface="Quicksand"/>
              </a:rPr>
              <a:t>(A) is cleanly divisible by </a:t>
            </a:r>
            <a:r>
              <a:rPr lang="en-US" sz="2000" b="0" i="0" u="none" strike="noStrike" cap="none" dirty="0" err="1">
                <a:solidFill>
                  <a:schemeClr val="dk1"/>
                </a:solidFill>
                <a:latin typeface="Quicksand"/>
                <a:ea typeface="Quicksand"/>
                <a:cs typeface="Quicksand"/>
                <a:sym typeface="Quicksand"/>
              </a:rPr>
              <a:t>len</a:t>
            </a:r>
            <a:r>
              <a:rPr lang="en-US" sz="2000" b="0" i="0" u="none" strike="noStrike" cap="none" dirty="0">
                <a:solidFill>
                  <a:schemeClr val="dk1"/>
                </a:solidFill>
                <a:latin typeface="Quicksand"/>
                <a:ea typeface="Quicksand"/>
                <a:cs typeface="Quicksand"/>
                <a:sym typeface="Quicksand"/>
              </a:rPr>
              <a:t>(B).</a:t>
            </a:r>
            <a:endParaRPr dirty="0"/>
          </a:p>
          <a:p>
            <a:pPr marL="0" marR="0" lvl="0" indent="0" algn="l" rtl="0">
              <a:spcBef>
                <a:spcPts val="0"/>
              </a:spcBef>
              <a:spcAft>
                <a:spcPts val="0"/>
              </a:spcAft>
              <a:buNone/>
            </a:pPr>
            <a:endParaRPr sz="2000" b="1" dirty="0">
              <a:solidFill>
                <a:schemeClr val="dk1"/>
              </a:solidFill>
              <a:latin typeface="Quicksand"/>
              <a:ea typeface="Quicksand"/>
              <a:cs typeface="Quicksand"/>
              <a:sym typeface="Quicksand"/>
            </a:endParaRPr>
          </a:p>
          <a:p>
            <a:pPr marL="0" marR="0" lvl="0" indent="0" algn="l" rtl="0">
              <a:spcBef>
                <a:spcPts val="0"/>
              </a:spcBef>
              <a:spcAft>
                <a:spcPts val="0"/>
              </a:spcAft>
              <a:buNone/>
            </a:pPr>
            <a:r>
              <a:rPr lang="en-US" sz="2000" b="1" dirty="0">
                <a:solidFill>
                  <a:schemeClr val="dk1"/>
                </a:solidFill>
                <a:latin typeface="Quicksand"/>
                <a:ea typeface="Quicksand"/>
                <a:cs typeface="Quicksand"/>
                <a:sym typeface="Quicksand"/>
              </a:rPr>
              <a:t>Broadcasting</a:t>
            </a:r>
            <a:endParaRPr sz="1400" dirty="0">
              <a:solidFill>
                <a:schemeClr val="dk1"/>
              </a:solidFill>
              <a:latin typeface="Quicksand"/>
              <a:ea typeface="Quicksand"/>
              <a:cs typeface="Quicksand"/>
              <a:sym typeface="Quicksand"/>
            </a:endParaRPr>
          </a:p>
          <a:p>
            <a:pPr marL="628650" marR="0" lvl="1" indent="-171450" algn="l" rtl="0">
              <a:spcBef>
                <a:spcPts val="0"/>
              </a:spcBef>
              <a:spcAft>
                <a:spcPts val="0"/>
              </a:spcAft>
              <a:buClr>
                <a:schemeClr val="dk1"/>
              </a:buClr>
              <a:buSzPts val="2000"/>
              <a:buFont typeface="Arial"/>
              <a:buChar char="•"/>
            </a:pPr>
            <a:r>
              <a:rPr lang="en-US" sz="2000" dirty="0">
                <a:solidFill>
                  <a:schemeClr val="dk1"/>
                </a:solidFill>
                <a:latin typeface="Quicksand"/>
                <a:ea typeface="Quicksand"/>
                <a:cs typeface="Quicksand"/>
                <a:sym typeface="Quicksand"/>
              </a:rPr>
              <a:t>Duplicates</a:t>
            </a:r>
            <a:r>
              <a:rPr lang="en-US" sz="2000" b="0" i="0" u="none" strike="noStrike" cap="none" dirty="0">
                <a:solidFill>
                  <a:schemeClr val="dk1"/>
                </a:solidFill>
                <a:latin typeface="Quicksand"/>
                <a:ea typeface="Quicksand"/>
                <a:cs typeface="Quicksand"/>
                <a:sym typeface="Quicksand"/>
              </a:rPr>
              <a:t> B until it matches A’s dimensions, then performs element-wise operation.</a:t>
            </a:r>
            <a:endParaRPr dirty="0"/>
          </a:p>
          <a:p>
            <a:pPr marL="628650" marR="0" lvl="1" indent="-44450" algn="l" rtl="0">
              <a:spcBef>
                <a:spcPts val="0"/>
              </a:spcBef>
              <a:spcAft>
                <a:spcPts val="0"/>
              </a:spcAft>
              <a:buClr>
                <a:schemeClr val="dk1"/>
              </a:buClr>
              <a:buSzPts val="2000"/>
              <a:buFont typeface="Arial"/>
              <a:buNone/>
            </a:pPr>
            <a:endParaRPr sz="2000" b="1" i="0" u="none" strike="noStrike" cap="none" dirty="0">
              <a:solidFill>
                <a:schemeClr val="dk1"/>
              </a:solidFill>
              <a:latin typeface="Quicksand"/>
              <a:ea typeface="Quicksand"/>
              <a:cs typeface="Quicksand"/>
              <a:sym typeface="Quicksand"/>
            </a:endParaRPr>
          </a:p>
          <a:p>
            <a:pPr marL="0" marR="0" lvl="0" indent="0" algn="l" rtl="0">
              <a:spcBef>
                <a:spcPts val="0"/>
              </a:spcBef>
              <a:spcAft>
                <a:spcPts val="0"/>
              </a:spcAft>
              <a:buNone/>
            </a:pPr>
            <a:r>
              <a:rPr lang="en-US" sz="2000" b="1" dirty="0">
                <a:solidFill>
                  <a:srgbClr val="FF0000"/>
                </a:solidFill>
                <a:latin typeface="Quicksand"/>
                <a:ea typeface="Quicksand"/>
                <a:cs typeface="Quicksand"/>
                <a:sym typeface="Quicksand"/>
              </a:rPr>
              <a:t>Code might run but broadcast in a different direction than you expect, yielding a wrong answer!</a:t>
            </a:r>
            <a:endParaRPr dirty="0">
              <a:solidFill>
                <a:srgbClr val="FF0000"/>
              </a:solidFill>
            </a:endParaRPr>
          </a:p>
          <a:p>
            <a:pPr marL="171450" marR="0" lvl="0" indent="-82550" algn="l" rtl="0">
              <a:spcBef>
                <a:spcPts val="0"/>
              </a:spcBef>
              <a:spcAft>
                <a:spcPts val="0"/>
              </a:spcAft>
              <a:buClr>
                <a:schemeClr val="dk1"/>
              </a:buClr>
              <a:buSzPts val="1400"/>
              <a:buFont typeface="Arial"/>
              <a:buNone/>
            </a:pPr>
            <a:endParaRPr sz="1400" dirty="0">
              <a:solidFill>
                <a:schemeClr val="dk1"/>
              </a:solidFill>
              <a:latin typeface="Quicksand"/>
              <a:ea typeface="Quicksand"/>
              <a:cs typeface="Quicksand"/>
              <a:sym typeface="Quicksand"/>
            </a:endParaRPr>
          </a:p>
        </p:txBody>
      </p:sp>
      <p:pic>
        <p:nvPicPr>
          <p:cNvPr id="160" name="Google Shape;160;p9" descr="Computation on Arrays: Broadcasting | Python Data Science Handbook"/>
          <p:cNvPicPr preferRelativeResize="0"/>
          <p:nvPr/>
        </p:nvPicPr>
        <p:blipFill rotWithShape="1">
          <a:blip r:embed="rId3">
            <a:alphaModFix/>
          </a:blip>
          <a:srcRect/>
          <a:stretch/>
        </p:blipFill>
        <p:spPr>
          <a:xfrm>
            <a:off x="5776176" y="1831966"/>
            <a:ext cx="5486400" cy="4114800"/>
          </a:xfrm>
          <a:prstGeom prst="rect">
            <a:avLst/>
          </a:prstGeom>
          <a:noFill/>
          <a:ln>
            <a:noFill/>
          </a:ln>
        </p:spPr>
      </p:pic>
      <p:sp>
        <p:nvSpPr>
          <p:cNvPr id="161" name="Google Shape;161;p9"/>
          <p:cNvSpPr txBox="1"/>
          <p:nvPr/>
        </p:nvSpPr>
        <p:spPr>
          <a:xfrm>
            <a:off x="-393266" y="1337275"/>
            <a:ext cx="4455814" cy="398444"/>
          </a:xfrm>
          <a:prstGeom prst="rect">
            <a:avLst/>
          </a:prstGeom>
          <a:blipFill rotWithShape="1">
            <a:blip r:embed="rId4">
              <a:alphaModFix/>
            </a:blip>
            <a:stretch>
              <a:fillRect b="-799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0"/>
          <p:cNvSpPr txBox="1"/>
          <p:nvPr/>
        </p:nvSpPr>
        <p:spPr>
          <a:xfrm>
            <a:off x="2075145" y="329204"/>
            <a:ext cx="8041709" cy="92328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dirty="0">
                <a:solidFill>
                  <a:schemeClr val="dk1"/>
                </a:solidFill>
                <a:latin typeface="Economica"/>
                <a:ea typeface="Economica"/>
                <a:cs typeface="Economica"/>
                <a:sym typeface="Economica"/>
              </a:rPr>
              <a:t>Activation Applied Element-wise</a:t>
            </a:r>
            <a:endParaRPr dirty="0"/>
          </a:p>
        </p:txBody>
      </p:sp>
      <p:sp>
        <p:nvSpPr>
          <p:cNvPr id="168" name="Google Shape;168;p10"/>
          <p:cNvSpPr txBox="1"/>
          <p:nvPr/>
        </p:nvSpPr>
        <p:spPr>
          <a:xfrm>
            <a:off x="42907" y="1536091"/>
            <a:ext cx="3869553" cy="307777"/>
          </a:xfrm>
          <a:prstGeom prst="rect">
            <a:avLst/>
          </a:prstGeom>
          <a:blipFill rotWithShape="1">
            <a:blip r:embed="rId3">
              <a:alphaModFix/>
            </a:blip>
            <a:stretch>
              <a:fillRect b="-799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pic>
        <p:nvPicPr>
          <p:cNvPr id="169" name="Google Shape;169;p10" descr="Commonly used activation functions: (a) Sigmoid, (b) Tanh, (c) ReLU,... |  Download Scientific Diagram"/>
          <p:cNvPicPr preferRelativeResize="0"/>
          <p:nvPr/>
        </p:nvPicPr>
        <p:blipFill rotWithShape="1">
          <a:blip r:embed="rId4">
            <a:alphaModFix/>
          </a:blip>
          <a:srcRect/>
          <a:stretch/>
        </p:blipFill>
        <p:spPr>
          <a:xfrm>
            <a:off x="2809459" y="2127466"/>
            <a:ext cx="6378161" cy="395446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1"/>
          <p:cNvSpPr txBox="1"/>
          <p:nvPr/>
        </p:nvSpPr>
        <p:spPr>
          <a:xfrm>
            <a:off x="129249" y="1204136"/>
            <a:ext cx="3869553" cy="307777"/>
          </a:xfrm>
          <a:prstGeom prst="rect">
            <a:avLst/>
          </a:prstGeom>
          <a:blipFill rotWithShape="1">
            <a:blip r:embed="rId3">
              <a:alphaModFix/>
            </a:blip>
            <a:stretch>
              <a:fillRect b="-799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180" name="Google Shape;180;p11"/>
          <p:cNvSpPr txBox="1"/>
          <p:nvPr/>
        </p:nvSpPr>
        <p:spPr>
          <a:xfrm>
            <a:off x="511630" y="1881420"/>
            <a:ext cx="4190999" cy="40933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u="sng" dirty="0">
                <a:solidFill>
                  <a:schemeClr val="dk1"/>
                </a:solidFill>
                <a:latin typeface="Quicksand" pitchFamily="2" charset="77"/>
                <a:ea typeface="Garamond"/>
                <a:cs typeface="Garamond"/>
                <a:sym typeface="Garamond"/>
              </a:rPr>
              <a:t>Multi-class, Single Label: </a:t>
            </a:r>
            <a:endParaRPr sz="2000" dirty="0">
              <a:latin typeface="Quicksand" pitchFamily="2" charset="77"/>
            </a:endParaRPr>
          </a:p>
          <a:p>
            <a:pPr marL="0" marR="0" lvl="0" indent="0" algn="l" rtl="0">
              <a:spcBef>
                <a:spcPts val="0"/>
              </a:spcBef>
              <a:spcAft>
                <a:spcPts val="0"/>
              </a:spcAft>
              <a:buNone/>
            </a:pPr>
            <a:endParaRPr sz="2000" b="1" u="sng" dirty="0">
              <a:solidFill>
                <a:schemeClr val="dk1"/>
              </a:solidFill>
              <a:latin typeface="Quicksand" pitchFamily="2" charset="77"/>
              <a:ea typeface="Garamond"/>
              <a:cs typeface="Garamond"/>
              <a:sym typeface="Garamond"/>
            </a:endParaRPr>
          </a:p>
          <a:p>
            <a:pPr marL="0" marR="0" lvl="0" indent="0" algn="l" rtl="0">
              <a:spcBef>
                <a:spcPts val="0"/>
              </a:spcBef>
              <a:spcAft>
                <a:spcPts val="0"/>
              </a:spcAft>
              <a:buNone/>
            </a:pPr>
            <a:r>
              <a:rPr lang="en-US" sz="2000" dirty="0">
                <a:solidFill>
                  <a:schemeClr val="dk1"/>
                </a:solidFill>
                <a:latin typeface="Quicksand" pitchFamily="2" charset="77"/>
                <a:ea typeface="Garamond"/>
                <a:cs typeface="Garamond"/>
                <a:sym typeface="Garamond"/>
              </a:rPr>
              <a:t>This is a generalization of sigmoid activation. Whereas sigmoid (logit) is for a single binary outcome (e.g., fraud vs. not), </a:t>
            </a:r>
            <a:r>
              <a:rPr lang="en-US" sz="2000" dirty="0" err="1">
                <a:solidFill>
                  <a:schemeClr val="dk1"/>
                </a:solidFill>
                <a:latin typeface="Quicksand" pitchFamily="2" charset="77"/>
                <a:ea typeface="Garamond"/>
                <a:cs typeface="Garamond"/>
                <a:sym typeface="Garamond"/>
              </a:rPr>
              <a:t>softmax</a:t>
            </a:r>
            <a:r>
              <a:rPr lang="en-US" sz="2000" dirty="0">
                <a:solidFill>
                  <a:schemeClr val="dk1"/>
                </a:solidFill>
                <a:latin typeface="Quicksand" pitchFamily="2" charset="77"/>
                <a:ea typeface="Garamond"/>
                <a:cs typeface="Garamond"/>
                <a:sym typeface="Garamond"/>
              </a:rPr>
              <a:t> (multinomial logit) deals with a single multi-class outcome (e.g., red vs. green vs. blue). </a:t>
            </a:r>
          </a:p>
          <a:p>
            <a:pPr marL="0" marR="0" lvl="0" indent="0" algn="l" rtl="0">
              <a:spcBef>
                <a:spcPts val="0"/>
              </a:spcBef>
              <a:spcAft>
                <a:spcPts val="0"/>
              </a:spcAft>
              <a:buNone/>
            </a:pPr>
            <a:endParaRPr lang="en-US" sz="2000" dirty="0">
              <a:solidFill>
                <a:schemeClr val="dk1"/>
              </a:solidFill>
              <a:latin typeface="Quicksand" pitchFamily="2" charset="77"/>
              <a:ea typeface="Garamond"/>
              <a:cs typeface="Garamond"/>
              <a:sym typeface="Garamond"/>
            </a:endParaRPr>
          </a:p>
          <a:p>
            <a:pPr marL="0" marR="0" lvl="0" indent="0" algn="l" rtl="0">
              <a:spcBef>
                <a:spcPts val="0"/>
              </a:spcBef>
              <a:spcAft>
                <a:spcPts val="0"/>
              </a:spcAft>
              <a:buNone/>
            </a:pPr>
            <a:r>
              <a:rPr lang="en-US" sz="2000" b="1" dirty="0">
                <a:solidFill>
                  <a:srgbClr val="FF0000"/>
                </a:solidFill>
                <a:latin typeface="Quicksand" pitchFamily="2" charset="77"/>
                <a:ea typeface="Garamond"/>
                <a:cs typeface="Garamond"/>
                <a:sym typeface="Garamond"/>
              </a:rPr>
              <a:t>We only use </a:t>
            </a:r>
            <a:r>
              <a:rPr lang="en-US" sz="2000" b="1" dirty="0" err="1">
                <a:solidFill>
                  <a:srgbClr val="FF0000"/>
                </a:solidFill>
                <a:latin typeface="Quicksand" pitchFamily="2" charset="77"/>
                <a:ea typeface="Garamond"/>
                <a:cs typeface="Garamond"/>
                <a:sym typeface="Garamond"/>
              </a:rPr>
              <a:t>softmax</a:t>
            </a:r>
            <a:r>
              <a:rPr lang="en-US" sz="2000" b="1" dirty="0">
                <a:solidFill>
                  <a:srgbClr val="FF0000"/>
                </a:solidFill>
                <a:latin typeface="Quicksand" pitchFamily="2" charset="77"/>
                <a:ea typeface="Garamond"/>
                <a:cs typeface="Garamond"/>
                <a:sym typeface="Garamond"/>
              </a:rPr>
              <a:t> activation in the output layer.</a:t>
            </a:r>
          </a:p>
          <a:p>
            <a:pPr marL="0" marR="0" lvl="0" indent="0" algn="l" rtl="0">
              <a:spcBef>
                <a:spcPts val="0"/>
              </a:spcBef>
              <a:spcAft>
                <a:spcPts val="0"/>
              </a:spcAft>
              <a:buNone/>
            </a:pPr>
            <a:endParaRPr lang="en-US" sz="2000" dirty="0">
              <a:solidFill>
                <a:schemeClr val="dk1"/>
              </a:solidFill>
              <a:latin typeface="Quicksand" pitchFamily="2" charset="77"/>
              <a:sym typeface="Garamond"/>
            </a:endParaRPr>
          </a:p>
        </p:txBody>
      </p:sp>
      <p:sp>
        <p:nvSpPr>
          <p:cNvPr id="185" name="Google Shape;185;p11"/>
          <p:cNvSpPr txBox="1"/>
          <p:nvPr/>
        </p:nvSpPr>
        <p:spPr>
          <a:xfrm>
            <a:off x="2193827" y="588583"/>
            <a:ext cx="8041709"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dirty="0" err="1">
                <a:solidFill>
                  <a:schemeClr val="dk1"/>
                </a:solidFill>
                <a:latin typeface="Economica"/>
                <a:ea typeface="Economica"/>
                <a:cs typeface="Economica"/>
                <a:sym typeface="Economica"/>
              </a:rPr>
              <a:t>Softmax</a:t>
            </a:r>
            <a:r>
              <a:rPr lang="en-US" sz="5400" dirty="0">
                <a:solidFill>
                  <a:schemeClr val="dk1"/>
                </a:solidFill>
                <a:latin typeface="Economica"/>
                <a:ea typeface="Economica"/>
                <a:cs typeface="Economica"/>
                <a:sym typeface="Economica"/>
              </a:rPr>
              <a:t> Activation</a:t>
            </a:r>
            <a:endParaRPr dirty="0"/>
          </a:p>
        </p:txBody>
      </p:sp>
      <p:pic>
        <p:nvPicPr>
          <p:cNvPr id="2" name="Picture 1">
            <a:extLst>
              <a:ext uri="{FF2B5EF4-FFF2-40B4-BE49-F238E27FC236}">
                <a16:creationId xmlns:a16="http://schemas.microsoft.com/office/drawing/2014/main" id="{6A706161-D5CB-FA99-529F-8EDE5723E0BA}"/>
              </a:ext>
            </a:extLst>
          </p:cNvPr>
          <p:cNvPicPr>
            <a:picLocks noChangeAspect="1"/>
          </p:cNvPicPr>
          <p:nvPr/>
        </p:nvPicPr>
        <p:blipFill>
          <a:blip r:embed="rId4"/>
          <a:stretch>
            <a:fillRect/>
          </a:stretch>
        </p:blipFill>
        <p:spPr>
          <a:xfrm>
            <a:off x="4990099" y="2233853"/>
            <a:ext cx="6690271" cy="313928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2"/>
          <p:cNvSpPr txBox="1"/>
          <p:nvPr/>
        </p:nvSpPr>
        <p:spPr>
          <a:xfrm>
            <a:off x="129249" y="1204136"/>
            <a:ext cx="3869553" cy="307777"/>
          </a:xfrm>
          <a:prstGeom prst="rect">
            <a:avLst/>
          </a:prstGeom>
          <a:blipFill rotWithShape="1">
            <a:blip r:embed="rId3">
              <a:alphaModFix/>
            </a:blip>
            <a:stretch>
              <a:fillRect b="-799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192" name="Google Shape;192;p12"/>
          <p:cNvSpPr txBox="1"/>
          <p:nvPr/>
        </p:nvSpPr>
        <p:spPr>
          <a:xfrm>
            <a:off x="2193827" y="588583"/>
            <a:ext cx="8041709"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Multi-Class, Single-Label</a:t>
            </a:r>
            <a:endParaRPr/>
          </a:p>
        </p:txBody>
      </p:sp>
      <p:pic>
        <p:nvPicPr>
          <p:cNvPr id="193" name="Google Shape;193;p12"/>
          <p:cNvPicPr preferRelativeResize="0"/>
          <p:nvPr/>
        </p:nvPicPr>
        <p:blipFill rotWithShape="1">
          <a:blip r:embed="rId4">
            <a:alphaModFix/>
          </a:blip>
          <a:srcRect/>
          <a:stretch/>
        </p:blipFill>
        <p:spPr>
          <a:xfrm>
            <a:off x="5454049" y="1630760"/>
            <a:ext cx="5411766" cy="4638657"/>
          </a:xfrm>
          <a:prstGeom prst="rect">
            <a:avLst/>
          </a:prstGeom>
          <a:noFill/>
          <a:ln>
            <a:noFill/>
          </a:ln>
        </p:spPr>
      </p:pic>
      <p:sp>
        <p:nvSpPr>
          <p:cNvPr id="2" name="Google Shape;180;p11">
            <a:extLst>
              <a:ext uri="{FF2B5EF4-FFF2-40B4-BE49-F238E27FC236}">
                <a16:creationId xmlns:a16="http://schemas.microsoft.com/office/drawing/2014/main" id="{6DD8A4C0-1E04-CE7D-140B-E847A0F25769}"/>
              </a:ext>
            </a:extLst>
          </p:cNvPr>
          <p:cNvSpPr txBox="1"/>
          <p:nvPr/>
        </p:nvSpPr>
        <p:spPr>
          <a:xfrm>
            <a:off x="759824" y="2717442"/>
            <a:ext cx="4190999"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u="sng" dirty="0">
                <a:solidFill>
                  <a:schemeClr val="dk1"/>
                </a:solidFill>
                <a:latin typeface="Quicksand" pitchFamily="2" charset="77"/>
                <a:ea typeface="Garamond"/>
                <a:cs typeface="Garamond"/>
                <a:sym typeface="Garamond"/>
              </a:rPr>
              <a:t>Multi-class, Single Label: </a:t>
            </a:r>
            <a:endParaRPr sz="2000" dirty="0">
              <a:latin typeface="Quicksand" pitchFamily="2" charset="77"/>
            </a:endParaRPr>
          </a:p>
          <a:p>
            <a:pPr marL="0" marR="0" lvl="0" indent="0" algn="l" rtl="0">
              <a:spcBef>
                <a:spcPts val="0"/>
              </a:spcBef>
              <a:spcAft>
                <a:spcPts val="0"/>
              </a:spcAft>
              <a:buNone/>
            </a:pPr>
            <a:endParaRPr sz="2000" b="1" u="sng" dirty="0">
              <a:solidFill>
                <a:schemeClr val="dk1"/>
              </a:solidFill>
              <a:latin typeface="Quicksand" pitchFamily="2" charset="77"/>
              <a:ea typeface="Garamond"/>
              <a:cs typeface="Garamond"/>
              <a:sym typeface="Garamond"/>
            </a:endParaRPr>
          </a:p>
          <a:p>
            <a:pPr marL="0" marR="0" lvl="0" indent="0" algn="l" rtl="0">
              <a:spcBef>
                <a:spcPts val="0"/>
              </a:spcBef>
              <a:spcAft>
                <a:spcPts val="0"/>
              </a:spcAft>
              <a:buNone/>
            </a:pPr>
            <a:r>
              <a:rPr lang="en-US" sz="2000" dirty="0">
                <a:solidFill>
                  <a:schemeClr val="dk1"/>
                </a:solidFill>
                <a:latin typeface="Quicksand" pitchFamily="2" charset="77"/>
                <a:ea typeface="Garamond"/>
                <a:cs typeface="Garamond"/>
                <a:sym typeface="Garamond"/>
              </a:rPr>
              <a:t>As with sigmoid, we can loosely interpret the values output by </a:t>
            </a:r>
            <a:r>
              <a:rPr lang="en-US" sz="2000" dirty="0" err="1">
                <a:solidFill>
                  <a:schemeClr val="dk1"/>
                </a:solidFill>
                <a:latin typeface="Quicksand" pitchFamily="2" charset="77"/>
                <a:ea typeface="Garamond"/>
                <a:cs typeface="Garamond"/>
                <a:sym typeface="Garamond"/>
              </a:rPr>
              <a:t>softmax</a:t>
            </a:r>
            <a:r>
              <a:rPr lang="en-US" sz="2000" dirty="0">
                <a:solidFill>
                  <a:schemeClr val="dk1"/>
                </a:solidFill>
                <a:latin typeface="Quicksand" pitchFamily="2" charset="77"/>
                <a:ea typeface="Garamond"/>
                <a:cs typeface="Garamond"/>
                <a:sym typeface="Garamond"/>
              </a:rPr>
              <a:t> activation as probabilities. </a:t>
            </a:r>
            <a:endParaRPr lang="en-US" sz="2000" dirty="0">
              <a:solidFill>
                <a:schemeClr val="dk1"/>
              </a:solidFill>
              <a:latin typeface="Quicksand" pitchFamily="2" charset="77"/>
              <a:sym typeface="Garamon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3"/>
          <p:cNvSpPr txBox="1"/>
          <p:nvPr/>
        </p:nvSpPr>
        <p:spPr>
          <a:xfrm>
            <a:off x="2075144" y="586938"/>
            <a:ext cx="8041709"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dirty="0">
                <a:solidFill>
                  <a:schemeClr val="dk1"/>
                </a:solidFill>
                <a:latin typeface="Economica"/>
                <a:ea typeface="Economica"/>
                <a:cs typeface="Economica"/>
                <a:sym typeface="Economica"/>
              </a:rPr>
              <a:t>Aside: Multi-Class, </a:t>
            </a:r>
            <a:r>
              <a:rPr lang="en-US" sz="5400" dirty="0">
                <a:solidFill>
                  <a:srgbClr val="FF0000"/>
                </a:solidFill>
                <a:latin typeface="Economica"/>
                <a:ea typeface="Economica"/>
                <a:cs typeface="Economica"/>
                <a:sym typeface="Economica"/>
              </a:rPr>
              <a:t>Multi-Label</a:t>
            </a:r>
            <a:endParaRPr dirty="0">
              <a:solidFill>
                <a:srgbClr val="FF0000"/>
              </a:solidFill>
            </a:endParaRPr>
          </a:p>
        </p:txBody>
      </p:sp>
      <p:pic>
        <p:nvPicPr>
          <p:cNvPr id="200" name="Google Shape;200;p13"/>
          <p:cNvPicPr preferRelativeResize="0"/>
          <p:nvPr/>
        </p:nvPicPr>
        <p:blipFill rotWithShape="1">
          <a:blip r:embed="rId3">
            <a:alphaModFix/>
          </a:blip>
          <a:srcRect/>
          <a:stretch/>
        </p:blipFill>
        <p:spPr>
          <a:xfrm>
            <a:off x="5646279" y="2023173"/>
            <a:ext cx="5308600" cy="3771900"/>
          </a:xfrm>
          <a:prstGeom prst="rect">
            <a:avLst/>
          </a:prstGeom>
          <a:noFill/>
          <a:ln>
            <a:noFill/>
          </a:ln>
        </p:spPr>
      </p:pic>
      <p:sp>
        <p:nvSpPr>
          <p:cNvPr id="201" name="Google Shape;201;p13"/>
          <p:cNvSpPr txBox="1"/>
          <p:nvPr/>
        </p:nvSpPr>
        <p:spPr>
          <a:xfrm>
            <a:off x="720417" y="2054563"/>
            <a:ext cx="4716855" cy="42164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Quicksand"/>
                <a:ea typeface="Quicksand"/>
                <a:cs typeface="Quicksand"/>
                <a:sym typeface="Quicksand"/>
              </a:rPr>
              <a:t>Many Binary Choices vs. </a:t>
            </a:r>
            <a:br>
              <a:rPr lang="en-US" sz="2000" b="1" dirty="0">
                <a:solidFill>
                  <a:schemeClr val="dk1"/>
                </a:solidFill>
                <a:latin typeface="Quicksand"/>
                <a:ea typeface="Quicksand"/>
                <a:cs typeface="Quicksand"/>
                <a:sym typeface="Quicksand"/>
              </a:rPr>
            </a:br>
            <a:r>
              <a:rPr lang="en-US" sz="2000" b="1" dirty="0">
                <a:solidFill>
                  <a:schemeClr val="dk1"/>
                </a:solidFill>
                <a:latin typeface="Quicksand"/>
                <a:ea typeface="Quicksand"/>
                <a:cs typeface="Quicksand"/>
                <a:sym typeface="Quicksand"/>
              </a:rPr>
              <a:t>One Multi-category Choice</a:t>
            </a:r>
          </a:p>
          <a:p>
            <a:pPr marL="0" marR="0" lvl="0" indent="0" algn="l" rtl="0">
              <a:spcBef>
                <a:spcPts val="0"/>
              </a:spcBef>
              <a:spcAft>
                <a:spcPts val="0"/>
              </a:spcAft>
              <a:buNone/>
            </a:pPr>
            <a:endParaRPr dirty="0"/>
          </a:p>
          <a:p>
            <a:pPr marL="688975" marR="0" lvl="1" indent="-230187" algn="l" rtl="0">
              <a:spcBef>
                <a:spcPts val="0"/>
              </a:spcBef>
              <a:spcAft>
                <a:spcPts val="0"/>
              </a:spcAft>
              <a:buClr>
                <a:schemeClr val="dk1"/>
              </a:buClr>
              <a:buSzPts val="2000"/>
              <a:buFont typeface="Arial"/>
              <a:buChar char="•"/>
            </a:pPr>
            <a:r>
              <a:rPr lang="en-US" sz="2000" b="0" i="0" u="none" strike="noStrike" cap="none" dirty="0">
                <a:solidFill>
                  <a:schemeClr val="dk1"/>
                </a:solidFill>
                <a:latin typeface="Quicksand"/>
                <a:ea typeface="Quicksand"/>
                <a:cs typeface="Quicksand"/>
                <a:sym typeface="Quicksand"/>
              </a:rPr>
              <a:t>We might also have an output layer comprised of many binary labels in some cases (e.g., a cat, a guitar, and a tree may be present in a photo all at the same time). </a:t>
            </a:r>
          </a:p>
          <a:p>
            <a:pPr marL="688975" marR="0" lvl="1" indent="-230187" algn="l" rtl="0">
              <a:spcBef>
                <a:spcPts val="0"/>
              </a:spcBef>
              <a:spcAft>
                <a:spcPts val="0"/>
              </a:spcAft>
              <a:buClr>
                <a:schemeClr val="dk1"/>
              </a:buClr>
              <a:buSzPts val="2000"/>
              <a:buFont typeface="Arial"/>
              <a:buChar char="•"/>
            </a:pPr>
            <a:endParaRPr lang="en-US" sz="2000" b="0" i="0" u="none" strike="noStrike" cap="none" dirty="0">
              <a:solidFill>
                <a:schemeClr val="dk1"/>
              </a:solidFill>
              <a:latin typeface="Quicksand"/>
              <a:ea typeface="Quicksand"/>
              <a:cs typeface="Quicksand"/>
              <a:sym typeface="Quicksand"/>
            </a:endParaRPr>
          </a:p>
          <a:p>
            <a:pPr marL="63500" marR="0" lvl="1" algn="l" rtl="0">
              <a:spcBef>
                <a:spcPts val="0"/>
              </a:spcBef>
              <a:spcAft>
                <a:spcPts val="0"/>
              </a:spcAft>
              <a:buClr>
                <a:schemeClr val="dk1"/>
              </a:buClr>
              <a:buSzPts val="2000"/>
            </a:pPr>
            <a:r>
              <a:rPr lang="en-US" sz="2000" b="1" dirty="0">
                <a:solidFill>
                  <a:srgbClr val="FF0000"/>
                </a:solidFill>
                <a:latin typeface="Quicksand"/>
                <a:ea typeface="Quicksand"/>
                <a:cs typeface="Quicksand"/>
                <a:sym typeface="Quicksand"/>
              </a:rPr>
              <a:t>Many </a:t>
            </a:r>
            <a:r>
              <a:rPr lang="en-US" sz="2000" b="1" dirty="0" err="1">
                <a:solidFill>
                  <a:srgbClr val="FF0000"/>
                </a:solidFill>
                <a:latin typeface="Quicksand"/>
                <a:ea typeface="Quicksand"/>
                <a:cs typeface="Quicksand"/>
                <a:sym typeface="Quicksand"/>
              </a:rPr>
              <a:t>sigmoids</a:t>
            </a:r>
            <a:r>
              <a:rPr lang="en-US" sz="2000" b="1" dirty="0">
                <a:solidFill>
                  <a:srgbClr val="FF0000"/>
                </a:solidFill>
                <a:latin typeface="Quicksand"/>
                <a:ea typeface="Quicksand"/>
                <a:cs typeface="Quicksand"/>
                <a:sym typeface="Quicksand"/>
              </a:rPr>
              <a:t> versus one </a:t>
            </a:r>
            <a:r>
              <a:rPr lang="en-US" sz="2000" b="1" dirty="0" err="1">
                <a:solidFill>
                  <a:srgbClr val="FF0000"/>
                </a:solidFill>
                <a:latin typeface="Quicksand"/>
                <a:ea typeface="Quicksand"/>
                <a:cs typeface="Quicksand"/>
                <a:sym typeface="Quicksand"/>
              </a:rPr>
              <a:t>softmax</a:t>
            </a:r>
            <a:r>
              <a:rPr lang="en-US" sz="2000" b="1" dirty="0">
                <a:solidFill>
                  <a:srgbClr val="FF0000"/>
                </a:solidFill>
                <a:latin typeface="Quicksand"/>
                <a:ea typeface="Quicksand"/>
                <a:cs typeface="Quicksand"/>
                <a:sym typeface="Quicksand"/>
              </a:rPr>
              <a:t> depends on whether labels are mutually exclusive or not.</a:t>
            </a:r>
            <a:endParaRPr sz="1800" b="1" i="0" u="none" strike="noStrike" cap="none" dirty="0">
              <a:solidFill>
                <a:srgbClr val="FF0000"/>
              </a:solidFill>
              <a:latin typeface="Quicksand"/>
              <a:ea typeface="Quicksand"/>
              <a:cs typeface="Quicksand"/>
              <a:sym typeface="Quicksand"/>
            </a:endParaRPr>
          </a:p>
          <a:p>
            <a:pPr marL="171450" marR="0" lvl="0" indent="-82550" algn="l" rtl="0">
              <a:spcBef>
                <a:spcPts val="0"/>
              </a:spcBef>
              <a:spcAft>
                <a:spcPts val="0"/>
              </a:spcAft>
              <a:buClr>
                <a:schemeClr val="dk1"/>
              </a:buClr>
              <a:buSzPts val="1400"/>
              <a:buFont typeface="Arial"/>
              <a:buNone/>
            </a:pPr>
            <a:endParaRPr sz="1400" dirty="0">
              <a:solidFill>
                <a:schemeClr val="dk1"/>
              </a:solidFill>
              <a:latin typeface="Quicksand"/>
              <a:ea typeface="Quicksand"/>
              <a:cs typeface="Quicksand"/>
              <a:sym typeface="Quicksan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
        <p:nvSpPr>
          <p:cNvPr id="225" name="Google Shape;225;p15"/>
          <p:cNvSpPr txBox="1"/>
          <p:nvPr/>
        </p:nvSpPr>
        <p:spPr>
          <a:xfrm>
            <a:off x="2865519" y="393366"/>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Calculate Loss</a:t>
            </a:r>
            <a:endParaRPr/>
          </a:p>
        </p:txBody>
      </p:sp>
      <p:pic>
        <p:nvPicPr>
          <p:cNvPr id="226" name="Google Shape;226;p15"/>
          <p:cNvPicPr preferRelativeResize="0"/>
          <p:nvPr/>
        </p:nvPicPr>
        <p:blipFill rotWithShape="1">
          <a:blip r:embed="rId3">
            <a:alphaModFix/>
          </a:blip>
          <a:srcRect/>
          <a:stretch/>
        </p:blipFill>
        <p:spPr>
          <a:xfrm>
            <a:off x="3200397" y="1720850"/>
            <a:ext cx="5791200" cy="4419600"/>
          </a:xfrm>
          <a:prstGeom prst="rect">
            <a:avLst/>
          </a:prstGeom>
          <a:noFill/>
          <a:ln>
            <a:noFill/>
          </a:ln>
        </p:spPr>
      </p:pic>
      <p:sp>
        <p:nvSpPr>
          <p:cNvPr id="227" name="Google Shape;227;p15"/>
          <p:cNvSpPr/>
          <p:nvPr/>
        </p:nvSpPr>
        <p:spPr>
          <a:xfrm>
            <a:off x="5208104" y="3925404"/>
            <a:ext cx="3975652" cy="2305879"/>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6"/>
          <p:cNvSpPr txBox="1"/>
          <p:nvPr/>
        </p:nvSpPr>
        <p:spPr>
          <a:xfrm>
            <a:off x="2055613" y="613442"/>
            <a:ext cx="8080774"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Loss Functions</a:t>
            </a:r>
            <a:endParaRPr/>
          </a:p>
        </p:txBody>
      </p:sp>
      <p:pic>
        <p:nvPicPr>
          <p:cNvPr id="234" name="Google Shape;234;p16"/>
          <p:cNvPicPr preferRelativeResize="0"/>
          <p:nvPr/>
        </p:nvPicPr>
        <p:blipFill rotWithShape="1">
          <a:blip r:embed="rId3">
            <a:alphaModFix/>
          </a:blip>
          <a:srcRect/>
          <a:stretch/>
        </p:blipFill>
        <p:spPr>
          <a:xfrm>
            <a:off x="1399281" y="2437952"/>
            <a:ext cx="3267133" cy="470992"/>
          </a:xfrm>
          <a:prstGeom prst="rect">
            <a:avLst/>
          </a:prstGeom>
          <a:noFill/>
          <a:ln>
            <a:noFill/>
          </a:ln>
        </p:spPr>
      </p:pic>
      <p:sp>
        <p:nvSpPr>
          <p:cNvPr id="235" name="Google Shape;235;p16"/>
          <p:cNvSpPr txBox="1"/>
          <p:nvPr/>
        </p:nvSpPr>
        <p:spPr>
          <a:xfrm>
            <a:off x="964609" y="1947413"/>
            <a:ext cx="4353178"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u="sng" dirty="0">
                <a:solidFill>
                  <a:schemeClr val="dk1"/>
                </a:solidFill>
                <a:latin typeface="Quicksand"/>
                <a:ea typeface="Quicksand"/>
                <a:cs typeface="Quicksand"/>
                <a:sym typeface="Quicksand"/>
              </a:rPr>
              <a:t>Cross-Entropy / Log-Loss</a:t>
            </a:r>
            <a:endParaRPr dirty="0"/>
          </a:p>
          <a:p>
            <a:pPr marL="171450" marR="0" lvl="0" indent="-44450" algn="l" rtl="0">
              <a:spcBef>
                <a:spcPts val="0"/>
              </a:spcBef>
              <a:spcAft>
                <a:spcPts val="0"/>
              </a:spcAft>
              <a:buClr>
                <a:schemeClr val="dk1"/>
              </a:buClr>
              <a:buSzPts val="2000"/>
              <a:buFont typeface="Arial"/>
              <a:buNone/>
            </a:pPr>
            <a:endParaRPr sz="2000" b="1" dirty="0">
              <a:solidFill>
                <a:schemeClr val="dk1"/>
              </a:solidFill>
              <a:latin typeface="Quicksand"/>
              <a:ea typeface="Quicksand"/>
              <a:cs typeface="Quicksand"/>
              <a:sym typeface="Quicksand"/>
            </a:endParaRPr>
          </a:p>
          <a:p>
            <a:pPr marL="0" marR="0" lvl="0" indent="0" algn="l" rtl="0">
              <a:spcBef>
                <a:spcPts val="0"/>
              </a:spcBef>
              <a:spcAft>
                <a:spcPts val="0"/>
              </a:spcAft>
              <a:buNone/>
            </a:pPr>
            <a:endParaRPr sz="2000" b="1" dirty="0">
              <a:solidFill>
                <a:schemeClr val="dk1"/>
              </a:solidFill>
              <a:latin typeface="Quicksand"/>
              <a:ea typeface="Quicksand"/>
              <a:cs typeface="Quicksand"/>
              <a:sym typeface="Quicksand"/>
            </a:endParaRPr>
          </a:p>
          <a:p>
            <a:pPr marL="171450" marR="0" lvl="0" indent="-171450" algn="l" rtl="0">
              <a:spcBef>
                <a:spcPts val="0"/>
              </a:spcBef>
              <a:spcAft>
                <a:spcPts val="0"/>
              </a:spcAft>
              <a:buClr>
                <a:schemeClr val="dk1"/>
              </a:buClr>
              <a:buSzPts val="2000"/>
              <a:buFont typeface="Arial"/>
              <a:buChar char="•"/>
            </a:pPr>
            <a:r>
              <a:rPr lang="en-US" sz="2000" dirty="0">
                <a:solidFill>
                  <a:schemeClr val="dk1"/>
                </a:solidFill>
                <a:latin typeface="Quicksand"/>
                <a:ea typeface="Quicksand"/>
                <a:cs typeface="Quicksand"/>
                <a:sym typeface="Quicksand"/>
              </a:rPr>
              <a:t>Typical for binary outcomes. Value grows exponentially larger as the predicted probability moves away from the true 0,1 label.</a:t>
            </a:r>
            <a:endParaRPr dirty="0"/>
          </a:p>
          <a:p>
            <a:pPr marL="171450" marR="0" lvl="0" indent="-171450" algn="l" rtl="0">
              <a:spcBef>
                <a:spcPts val="0"/>
              </a:spcBef>
              <a:spcAft>
                <a:spcPts val="0"/>
              </a:spcAft>
              <a:buClr>
                <a:schemeClr val="dk1"/>
              </a:buClr>
              <a:buSzPts val="2000"/>
              <a:buFont typeface="Arial"/>
              <a:buChar char="•"/>
            </a:pPr>
            <a:r>
              <a:rPr lang="en-US" sz="2000" dirty="0">
                <a:solidFill>
                  <a:schemeClr val="dk1"/>
                </a:solidFill>
                <a:latin typeface="Quicksand"/>
                <a:ea typeface="Quicksand"/>
                <a:cs typeface="Quicksand"/>
                <a:sym typeface="Quicksand"/>
              </a:rPr>
              <a:t>Multi-category outcomes have an analogous loss function known as categorical cross-entropy.</a:t>
            </a:r>
            <a:endParaRPr sz="1400" dirty="0">
              <a:solidFill>
                <a:schemeClr val="dk1"/>
              </a:solidFill>
              <a:latin typeface="Quicksand"/>
              <a:ea typeface="Quicksand"/>
              <a:cs typeface="Quicksand"/>
              <a:sym typeface="Quicksand"/>
            </a:endParaRPr>
          </a:p>
        </p:txBody>
      </p:sp>
      <p:sp>
        <p:nvSpPr>
          <p:cNvPr id="236" name="Google Shape;236;p16"/>
          <p:cNvSpPr txBox="1"/>
          <p:nvPr/>
        </p:nvSpPr>
        <p:spPr>
          <a:xfrm>
            <a:off x="6626248" y="4566834"/>
            <a:ext cx="4353178" cy="19389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u="sng">
                <a:solidFill>
                  <a:schemeClr val="dk1"/>
                </a:solidFill>
                <a:latin typeface="Quicksand"/>
                <a:ea typeface="Quicksand"/>
                <a:cs typeface="Quicksand"/>
                <a:sym typeface="Quicksand"/>
              </a:rPr>
              <a:t>MSE / Quadratic / L2 Loss</a:t>
            </a:r>
            <a:endParaRPr/>
          </a:p>
          <a:p>
            <a:pPr marL="171450" marR="0" lvl="0" indent="-44450" algn="l" rtl="0">
              <a:spcBef>
                <a:spcPts val="0"/>
              </a:spcBef>
              <a:spcAft>
                <a:spcPts val="0"/>
              </a:spcAft>
              <a:buClr>
                <a:schemeClr val="dk1"/>
              </a:buClr>
              <a:buSzPts val="2000"/>
              <a:buFont typeface="Arial"/>
              <a:buNone/>
            </a:pPr>
            <a:endParaRPr sz="2000" b="1">
              <a:solidFill>
                <a:schemeClr val="dk1"/>
              </a:solidFill>
              <a:latin typeface="Quicksand"/>
              <a:ea typeface="Quicksand"/>
              <a:cs typeface="Quicksand"/>
              <a:sym typeface="Quicksand"/>
            </a:endParaRPr>
          </a:p>
          <a:p>
            <a:pPr marL="0" marR="0" lvl="0" indent="0" algn="l" rtl="0">
              <a:spcBef>
                <a:spcPts val="0"/>
              </a:spcBef>
              <a:spcAft>
                <a:spcPts val="0"/>
              </a:spcAft>
              <a:buNone/>
            </a:pPr>
            <a:endParaRPr sz="2000" b="1">
              <a:solidFill>
                <a:schemeClr val="dk1"/>
              </a:solidFill>
              <a:latin typeface="Quicksand"/>
              <a:ea typeface="Quicksand"/>
              <a:cs typeface="Quicksand"/>
              <a:sym typeface="Quicksand"/>
            </a:endParaRPr>
          </a:p>
          <a:p>
            <a:pPr marL="171450" marR="0" lvl="0" indent="-171450" algn="l" rtl="0">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Typical for continuous outcomes, larger errors penalized exponentially more. This should look familiar!</a:t>
            </a:r>
            <a:endParaRPr sz="1400">
              <a:solidFill>
                <a:schemeClr val="dk1"/>
              </a:solidFill>
              <a:latin typeface="Quicksand"/>
              <a:ea typeface="Quicksand"/>
              <a:cs typeface="Quicksand"/>
              <a:sym typeface="Quicksand"/>
            </a:endParaRPr>
          </a:p>
        </p:txBody>
      </p:sp>
      <p:pic>
        <p:nvPicPr>
          <p:cNvPr id="237" name="Google Shape;237;p16"/>
          <p:cNvPicPr preferRelativeResize="0"/>
          <p:nvPr/>
        </p:nvPicPr>
        <p:blipFill rotWithShape="1">
          <a:blip r:embed="rId4">
            <a:alphaModFix/>
          </a:blip>
          <a:srcRect/>
          <a:stretch/>
        </p:blipFill>
        <p:spPr>
          <a:xfrm>
            <a:off x="7225892" y="5117512"/>
            <a:ext cx="1608338" cy="366814"/>
          </a:xfrm>
          <a:prstGeom prst="rect">
            <a:avLst/>
          </a:prstGeom>
          <a:noFill/>
          <a:ln>
            <a:noFill/>
          </a:ln>
        </p:spPr>
      </p:pic>
      <p:sp>
        <p:nvSpPr>
          <p:cNvPr id="238" name="Google Shape;238;p16"/>
          <p:cNvSpPr txBox="1"/>
          <p:nvPr/>
        </p:nvSpPr>
        <p:spPr>
          <a:xfrm>
            <a:off x="6657641" y="1968967"/>
            <a:ext cx="4353178" cy="22467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u="sng">
                <a:solidFill>
                  <a:schemeClr val="dk1"/>
                </a:solidFill>
                <a:latin typeface="Quicksand"/>
                <a:ea typeface="Quicksand"/>
                <a:cs typeface="Quicksand"/>
                <a:sym typeface="Quicksand"/>
              </a:rPr>
              <a:t>MAE / L1 Loss</a:t>
            </a:r>
            <a:endParaRPr/>
          </a:p>
          <a:p>
            <a:pPr marL="171450" marR="0" lvl="0" indent="-44450" algn="l" rtl="0">
              <a:spcBef>
                <a:spcPts val="0"/>
              </a:spcBef>
              <a:spcAft>
                <a:spcPts val="0"/>
              </a:spcAft>
              <a:buClr>
                <a:schemeClr val="dk1"/>
              </a:buClr>
              <a:buSzPts val="2000"/>
              <a:buFont typeface="Arial"/>
              <a:buNone/>
            </a:pPr>
            <a:endParaRPr sz="2000" b="1">
              <a:solidFill>
                <a:schemeClr val="dk1"/>
              </a:solidFill>
              <a:latin typeface="Quicksand"/>
              <a:ea typeface="Quicksand"/>
              <a:cs typeface="Quicksand"/>
              <a:sym typeface="Quicksand"/>
            </a:endParaRPr>
          </a:p>
          <a:p>
            <a:pPr marL="0" marR="0" lvl="0" indent="0" algn="l" rtl="0">
              <a:spcBef>
                <a:spcPts val="0"/>
              </a:spcBef>
              <a:spcAft>
                <a:spcPts val="0"/>
              </a:spcAft>
              <a:buNone/>
            </a:pPr>
            <a:endParaRPr sz="2000" b="1">
              <a:solidFill>
                <a:schemeClr val="dk1"/>
              </a:solidFill>
              <a:latin typeface="Quicksand"/>
              <a:ea typeface="Quicksand"/>
              <a:cs typeface="Quicksand"/>
              <a:sym typeface="Quicksand"/>
            </a:endParaRPr>
          </a:p>
          <a:p>
            <a:pPr marL="171450" marR="0" lvl="0" indent="-171450" algn="l" rtl="0">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Typical for continuous outcomes. Errors are penalized homogenously, in magnitude and direction. This should look familiar!</a:t>
            </a:r>
            <a:endParaRPr sz="1400">
              <a:solidFill>
                <a:schemeClr val="dk1"/>
              </a:solidFill>
              <a:latin typeface="Quicksand"/>
              <a:ea typeface="Quicksand"/>
              <a:cs typeface="Quicksand"/>
              <a:sym typeface="Quicksand"/>
            </a:endParaRPr>
          </a:p>
        </p:txBody>
      </p:sp>
      <p:pic>
        <p:nvPicPr>
          <p:cNvPr id="239" name="Google Shape;239;p16"/>
          <p:cNvPicPr preferRelativeResize="0"/>
          <p:nvPr/>
        </p:nvPicPr>
        <p:blipFill rotWithShape="1">
          <a:blip r:embed="rId5">
            <a:alphaModFix/>
          </a:blip>
          <a:srcRect/>
          <a:stretch/>
        </p:blipFill>
        <p:spPr>
          <a:xfrm>
            <a:off x="7225892" y="2510440"/>
            <a:ext cx="1767574" cy="374739"/>
          </a:xfrm>
          <a:prstGeom prst="rect">
            <a:avLst/>
          </a:prstGeom>
          <a:noFill/>
          <a:ln>
            <a:noFill/>
          </a:ln>
        </p:spPr>
      </p:pic>
      <p:pic>
        <p:nvPicPr>
          <p:cNvPr id="240" name="Google Shape;240;p16"/>
          <p:cNvPicPr preferRelativeResize="0"/>
          <p:nvPr/>
        </p:nvPicPr>
        <p:blipFill rotWithShape="1">
          <a:blip r:embed="rId6">
            <a:alphaModFix/>
          </a:blip>
          <a:srcRect/>
          <a:stretch/>
        </p:blipFill>
        <p:spPr>
          <a:xfrm>
            <a:off x="1736576" y="5580455"/>
            <a:ext cx="2044700" cy="673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Shape 244"/>
        <p:cNvGrpSpPr/>
        <p:nvPr/>
      </p:nvGrpSpPr>
      <p:grpSpPr>
        <a:xfrm>
          <a:off x="0" y="0"/>
          <a:ext cx="0" cy="0"/>
          <a:chOff x="0" y="0"/>
          <a:chExt cx="0" cy="0"/>
        </a:xfrm>
      </p:grpSpPr>
      <p:sp>
        <p:nvSpPr>
          <p:cNvPr id="245" name="Google Shape;245;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
        <p:nvSpPr>
          <p:cNvPr id="246" name="Google Shape;246;p17"/>
          <p:cNvSpPr txBox="1"/>
          <p:nvPr/>
        </p:nvSpPr>
        <p:spPr>
          <a:xfrm>
            <a:off x="2055613" y="613442"/>
            <a:ext cx="8080774"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Binary Cross-Entropy Loss</a:t>
            </a:r>
            <a:endParaRPr/>
          </a:p>
        </p:txBody>
      </p:sp>
      <p:pic>
        <p:nvPicPr>
          <p:cNvPr id="247" name="Google Shape;247;p17"/>
          <p:cNvPicPr preferRelativeResize="0"/>
          <p:nvPr/>
        </p:nvPicPr>
        <p:blipFill rotWithShape="1">
          <a:blip r:embed="rId3">
            <a:alphaModFix/>
          </a:blip>
          <a:srcRect t="2921" b="3663"/>
          <a:stretch/>
        </p:blipFill>
        <p:spPr>
          <a:xfrm>
            <a:off x="1758950" y="4004937"/>
            <a:ext cx="8674100" cy="2491409"/>
          </a:xfrm>
          <a:prstGeom prst="rect">
            <a:avLst/>
          </a:prstGeom>
          <a:noFill/>
          <a:ln>
            <a:noFill/>
          </a:ln>
        </p:spPr>
      </p:pic>
      <p:sp>
        <p:nvSpPr>
          <p:cNvPr id="248" name="Google Shape;248;p17"/>
          <p:cNvSpPr txBox="1"/>
          <p:nvPr/>
        </p:nvSpPr>
        <p:spPr>
          <a:xfrm>
            <a:off x="929424" y="1976448"/>
            <a:ext cx="10136141" cy="184665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Piecemeal Function:</a:t>
            </a:r>
            <a:endParaRPr/>
          </a:p>
          <a:p>
            <a:pPr marL="688975" marR="0" lvl="1" indent="-230187" algn="l" rtl="0">
              <a:spcBef>
                <a:spcPts val="0"/>
              </a:spcBef>
              <a:spcAft>
                <a:spcPts val="0"/>
              </a:spcAft>
              <a:buClr>
                <a:schemeClr val="dk1"/>
              </a:buClr>
              <a:buSzPts val="2000"/>
              <a:buFont typeface="Arial"/>
              <a:buChar char="•"/>
            </a:pPr>
            <a:r>
              <a:rPr lang="en-US" sz="2000" b="0" i="0" u="none" strike="noStrike" cap="none">
                <a:solidFill>
                  <a:schemeClr val="dk1"/>
                </a:solidFill>
                <a:latin typeface="Quicksand"/>
                <a:ea typeface="Quicksand"/>
                <a:cs typeface="Quicksand"/>
                <a:sym typeface="Quicksand"/>
              </a:rPr>
              <a:t>If ground truth is 1, then loss is -1*log(</a:t>
            </a:r>
            <a:r>
              <a:rPr lang="en-US" sz="2000" b="0" i="1" u="none" strike="noStrike" cap="none">
                <a:solidFill>
                  <a:schemeClr val="dk1"/>
                </a:solidFill>
                <a:latin typeface="Quicksand"/>
                <a:ea typeface="Quicksand"/>
                <a:cs typeface="Quicksand"/>
                <a:sym typeface="Quicksand"/>
              </a:rPr>
              <a:t>p</a:t>
            </a:r>
            <a:r>
              <a:rPr lang="en-US" sz="2000" b="0" i="0" u="none" strike="noStrike" cap="none">
                <a:solidFill>
                  <a:schemeClr val="dk1"/>
                </a:solidFill>
                <a:latin typeface="Quicksand"/>
                <a:ea typeface="Quicksand"/>
                <a:cs typeface="Quicksand"/>
                <a:sym typeface="Quicksand"/>
              </a:rPr>
              <a:t>). As prediction approaches 1, loss approaches 0. As prediction approaches 0, loss grows exponentially.</a:t>
            </a:r>
            <a:endParaRPr/>
          </a:p>
          <a:p>
            <a:pPr marL="688975" marR="0" lvl="1" indent="-230187" algn="l" rtl="0">
              <a:spcBef>
                <a:spcPts val="0"/>
              </a:spcBef>
              <a:spcAft>
                <a:spcPts val="0"/>
              </a:spcAft>
              <a:buClr>
                <a:schemeClr val="dk1"/>
              </a:buClr>
              <a:buSzPts val="2000"/>
              <a:buFont typeface="Arial"/>
              <a:buChar char="•"/>
            </a:pPr>
            <a:r>
              <a:rPr lang="en-US" sz="2000" b="0" i="0" u="none" strike="noStrike" cap="none">
                <a:solidFill>
                  <a:schemeClr val="dk1"/>
                </a:solidFill>
                <a:latin typeface="Quicksand"/>
                <a:ea typeface="Quicksand"/>
                <a:cs typeface="Quicksand"/>
                <a:sym typeface="Quicksand"/>
              </a:rPr>
              <a:t>If ground truth is 0, then loss is -1*log(1-</a:t>
            </a:r>
            <a:r>
              <a:rPr lang="en-US" sz="2000" b="0" i="1" u="none" strike="noStrike" cap="none">
                <a:solidFill>
                  <a:schemeClr val="dk1"/>
                </a:solidFill>
                <a:latin typeface="Quicksand"/>
                <a:ea typeface="Quicksand"/>
                <a:cs typeface="Quicksand"/>
                <a:sym typeface="Quicksand"/>
              </a:rPr>
              <a:t>p</a:t>
            </a:r>
            <a:r>
              <a:rPr lang="en-US" sz="2000" b="0" i="0" u="none" strike="noStrike" cap="none">
                <a:solidFill>
                  <a:schemeClr val="dk1"/>
                </a:solidFill>
                <a:latin typeface="Quicksand"/>
                <a:ea typeface="Quicksand"/>
                <a:cs typeface="Quicksand"/>
                <a:sym typeface="Quicksand"/>
              </a:rPr>
              <a:t>). As prediction approaches 1, loss rises exponentially. As prediction approaches 0, loss approaches 0. </a:t>
            </a:r>
            <a:endParaRPr/>
          </a:p>
          <a:p>
            <a:pPr marL="171450" marR="0" lvl="0" indent="-82550" algn="l" rtl="0">
              <a:spcBef>
                <a:spcPts val="0"/>
              </a:spcBef>
              <a:spcAft>
                <a:spcPts val="0"/>
              </a:spcAft>
              <a:buClr>
                <a:schemeClr val="dk1"/>
              </a:buClr>
              <a:buSzPts val="1400"/>
              <a:buFont typeface="Arial"/>
              <a:buNone/>
            </a:pPr>
            <a:endParaRPr sz="1400">
              <a:solidFill>
                <a:schemeClr val="dk1"/>
              </a:solidFill>
              <a:latin typeface="Quicksand"/>
              <a:ea typeface="Quicksand"/>
              <a:cs typeface="Quicksand"/>
              <a:sym typeface="Quicksand"/>
            </a:endParaRPr>
          </a:p>
        </p:txBody>
      </p:sp>
      <p:pic>
        <p:nvPicPr>
          <p:cNvPr id="249" name="Google Shape;249;p17"/>
          <p:cNvPicPr preferRelativeResize="0"/>
          <p:nvPr/>
        </p:nvPicPr>
        <p:blipFill rotWithShape="1">
          <a:blip r:embed="rId4">
            <a:alphaModFix/>
          </a:blip>
          <a:srcRect/>
          <a:stretch/>
        </p:blipFill>
        <p:spPr>
          <a:xfrm>
            <a:off x="8348633" y="1727961"/>
            <a:ext cx="3267133" cy="47099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
        <p:nvSpPr>
          <p:cNvPr id="256" name="Google Shape;256;p18"/>
          <p:cNvSpPr txBox="1"/>
          <p:nvPr/>
        </p:nvSpPr>
        <p:spPr>
          <a:xfrm>
            <a:off x="2539315" y="419870"/>
            <a:ext cx="7113363"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Backpropagation</a:t>
            </a:r>
            <a:endParaRPr/>
          </a:p>
        </p:txBody>
      </p:sp>
      <p:pic>
        <p:nvPicPr>
          <p:cNvPr id="257" name="Google Shape;257;p18"/>
          <p:cNvPicPr preferRelativeResize="0"/>
          <p:nvPr/>
        </p:nvPicPr>
        <p:blipFill rotWithShape="1">
          <a:blip r:embed="rId3">
            <a:alphaModFix/>
          </a:blip>
          <a:srcRect/>
          <a:stretch/>
        </p:blipFill>
        <p:spPr>
          <a:xfrm>
            <a:off x="3200397" y="1720850"/>
            <a:ext cx="5791200" cy="4419600"/>
          </a:xfrm>
          <a:prstGeom prst="rect">
            <a:avLst/>
          </a:prstGeom>
          <a:noFill/>
          <a:ln>
            <a:noFill/>
          </a:ln>
        </p:spPr>
      </p:pic>
      <p:sp>
        <p:nvSpPr>
          <p:cNvPr id="258" name="Google Shape;258;p18"/>
          <p:cNvSpPr/>
          <p:nvPr/>
        </p:nvSpPr>
        <p:spPr>
          <a:xfrm>
            <a:off x="2862470" y="3975652"/>
            <a:ext cx="2464904" cy="1990587"/>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Shape 263"/>
        <p:cNvGrpSpPr/>
        <p:nvPr/>
      </p:nvGrpSpPr>
      <p:grpSpPr>
        <a:xfrm>
          <a:off x="0" y="0"/>
          <a:ext cx="0" cy="0"/>
          <a:chOff x="0" y="0"/>
          <a:chExt cx="0" cy="0"/>
        </a:xfrm>
      </p:grpSpPr>
      <p:sp>
        <p:nvSpPr>
          <p:cNvPr id="264" name="Google Shape;26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
        <p:nvSpPr>
          <p:cNvPr id="265" name="Google Shape;265;p19"/>
          <p:cNvSpPr txBox="1"/>
          <p:nvPr/>
        </p:nvSpPr>
        <p:spPr>
          <a:xfrm>
            <a:off x="2539315" y="419870"/>
            <a:ext cx="7113363"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dirty="0">
                <a:solidFill>
                  <a:schemeClr val="dk1"/>
                </a:solidFill>
                <a:latin typeface="Economica"/>
                <a:ea typeface="Economica"/>
                <a:cs typeface="Economica"/>
                <a:sym typeface="Economica"/>
              </a:rPr>
              <a:t>Derivative = Rate of Change</a:t>
            </a:r>
            <a:endParaRPr dirty="0"/>
          </a:p>
        </p:txBody>
      </p:sp>
      <p:pic>
        <p:nvPicPr>
          <p:cNvPr id="266" name="Google Shape;266;p19"/>
          <p:cNvPicPr preferRelativeResize="0"/>
          <p:nvPr/>
        </p:nvPicPr>
        <p:blipFill rotWithShape="1">
          <a:blip r:embed="rId3">
            <a:alphaModFix/>
          </a:blip>
          <a:srcRect/>
          <a:stretch/>
        </p:blipFill>
        <p:spPr>
          <a:xfrm>
            <a:off x="1573563" y="2883195"/>
            <a:ext cx="3733800" cy="2171700"/>
          </a:xfrm>
          <a:prstGeom prst="rect">
            <a:avLst/>
          </a:prstGeom>
          <a:noFill/>
          <a:ln>
            <a:noFill/>
          </a:ln>
        </p:spPr>
      </p:pic>
      <p:pic>
        <p:nvPicPr>
          <p:cNvPr id="267" name="Google Shape;267;p19"/>
          <p:cNvPicPr preferRelativeResize="0"/>
          <p:nvPr/>
        </p:nvPicPr>
        <p:blipFill rotWithShape="1">
          <a:blip r:embed="rId4">
            <a:alphaModFix/>
          </a:blip>
          <a:srcRect/>
          <a:stretch/>
        </p:blipFill>
        <p:spPr>
          <a:xfrm>
            <a:off x="7035248" y="2438695"/>
            <a:ext cx="3733800" cy="2616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
          <p:cNvSpPr txBox="1"/>
          <p:nvPr/>
        </p:nvSpPr>
        <p:spPr>
          <a:xfrm>
            <a:off x="2865521" y="586938"/>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dirty="0">
                <a:solidFill>
                  <a:schemeClr val="dk1"/>
                </a:solidFill>
                <a:latin typeface="Economica"/>
                <a:ea typeface="Economica"/>
                <a:cs typeface="Economica"/>
                <a:sym typeface="Economica"/>
              </a:rPr>
              <a:t>Session</a:t>
            </a:r>
            <a:r>
              <a:rPr lang="en-US" sz="5400" b="0" i="0" u="none" strike="noStrike" cap="none" dirty="0">
                <a:solidFill>
                  <a:schemeClr val="dk1"/>
                </a:solidFill>
                <a:latin typeface="Economica"/>
                <a:ea typeface="Economica"/>
                <a:cs typeface="Economica"/>
                <a:sym typeface="Economica"/>
              </a:rPr>
              <a:t> Agenda</a:t>
            </a:r>
            <a:endParaRPr dirty="0"/>
          </a:p>
        </p:txBody>
      </p:sp>
      <p:sp>
        <p:nvSpPr>
          <p:cNvPr id="103" name="Google Shape;103;p2"/>
          <p:cNvSpPr txBox="1"/>
          <p:nvPr/>
        </p:nvSpPr>
        <p:spPr>
          <a:xfrm>
            <a:off x="890337" y="1940249"/>
            <a:ext cx="10016362" cy="33239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chemeClr val="dk1"/>
                </a:solidFill>
                <a:latin typeface="Quicksand"/>
                <a:ea typeface="Quicksand"/>
                <a:cs typeface="Quicksand"/>
                <a:sym typeface="Quicksand"/>
              </a:rPr>
              <a:t>1. Building Blocks of NNs</a:t>
            </a:r>
            <a:endParaRPr dirty="0"/>
          </a:p>
          <a:p>
            <a:pPr marL="171450" marR="0" lvl="0" indent="-82550" algn="l" rtl="0">
              <a:spcBef>
                <a:spcPts val="0"/>
              </a:spcBef>
              <a:spcAft>
                <a:spcPts val="0"/>
              </a:spcAft>
              <a:buClr>
                <a:schemeClr val="dk1"/>
              </a:buClr>
              <a:buSzPts val="1400"/>
              <a:buFont typeface="Arial"/>
              <a:buNone/>
            </a:pPr>
            <a:endParaRPr sz="1400" dirty="0">
              <a:solidFill>
                <a:schemeClr val="dk1"/>
              </a:solidFill>
              <a:latin typeface="Quicksand"/>
              <a:ea typeface="Quicksand"/>
              <a:cs typeface="Quicksand"/>
              <a:sym typeface="Quicksand"/>
            </a:endParaRPr>
          </a:p>
          <a:p>
            <a:pPr marL="628650" marR="0" lvl="1" indent="-171450" algn="l" rtl="0">
              <a:spcBef>
                <a:spcPts val="0"/>
              </a:spcBef>
              <a:spcAft>
                <a:spcPts val="0"/>
              </a:spcAft>
              <a:buClr>
                <a:schemeClr val="dk1"/>
              </a:buClr>
              <a:buSzPts val="1800"/>
              <a:buFont typeface="Arial"/>
              <a:buChar char="•"/>
            </a:pPr>
            <a:r>
              <a:rPr lang="en-US" sz="1800" b="0" i="0" u="none" strike="noStrike" cap="none" dirty="0">
                <a:solidFill>
                  <a:schemeClr val="dk1"/>
                </a:solidFill>
                <a:latin typeface="Quicksand"/>
                <a:ea typeface="Quicksand"/>
                <a:cs typeface="Quicksand"/>
                <a:sym typeface="Quicksand"/>
              </a:rPr>
              <a:t>Tensors (and relevant mathematical operations)</a:t>
            </a:r>
            <a:endParaRPr dirty="0"/>
          </a:p>
          <a:p>
            <a:pPr marL="628650" marR="0" lvl="1" indent="-171450" algn="l" rtl="0">
              <a:spcBef>
                <a:spcPts val="0"/>
              </a:spcBef>
              <a:spcAft>
                <a:spcPts val="0"/>
              </a:spcAft>
              <a:buClr>
                <a:schemeClr val="dk1"/>
              </a:buClr>
              <a:buSzPts val="1800"/>
              <a:buFont typeface="Arial"/>
              <a:buChar char="•"/>
            </a:pPr>
            <a:r>
              <a:rPr lang="en-US" sz="1800" b="0" i="0" u="none" strike="noStrike" cap="none" dirty="0">
                <a:solidFill>
                  <a:schemeClr val="dk1"/>
                </a:solidFill>
                <a:latin typeface="Quicksand"/>
                <a:ea typeface="Quicksand"/>
                <a:cs typeface="Quicksand"/>
                <a:sym typeface="Quicksand"/>
              </a:rPr>
              <a:t>Loss Functions</a:t>
            </a:r>
            <a:endParaRPr dirty="0"/>
          </a:p>
          <a:p>
            <a:pPr marL="628650" marR="0" lvl="1" indent="-171450" algn="l" rtl="0">
              <a:spcBef>
                <a:spcPts val="0"/>
              </a:spcBef>
              <a:spcAft>
                <a:spcPts val="0"/>
              </a:spcAft>
              <a:buClr>
                <a:schemeClr val="dk1"/>
              </a:buClr>
              <a:buSzPts val="1800"/>
              <a:buFont typeface="Arial"/>
              <a:buChar char="•"/>
            </a:pPr>
            <a:r>
              <a:rPr lang="en-US" sz="1800" b="0" i="0" u="none" strike="noStrike" cap="none" dirty="0">
                <a:solidFill>
                  <a:schemeClr val="dk1"/>
                </a:solidFill>
                <a:latin typeface="Quicksand"/>
                <a:ea typeface="Quicksand"/>
                <a:cs typeface="Quicksand"/>
                <a:sym typeface="Quicksand"/>
              </a:rPr>
              <a:t>Backpropagation: Derivatives, Gradients &amp; the Chain Rule (quick examples)</a:t>
            </a:r>
            <a:endParaRPr dirty="0"/>
          </a:p>
          <a:p>
            <a:pPr marL="628650" marR="0" lvl="1" indent="-171450" algn="l" rtl="0">
              <a:spcBef>
                <a:spcPts val="0"/>
              </a:spcBef>
              <a:spcAft>
                <a:spcPts val="0"/>
              </a:spcAft>
              <a:buClr>
                <a:schemeClr val="dk1"/>
              </a:buClr>
              <a:buSzPts val="1800"/>
              <a:buFont typeface="Arial"/>
              <a:buChar char="•"/>
            </a:pPr>
            <a:r>
              <a:rPr lang="en-US" sz="1800" b="0" i="0" u="none" strike="noStrike" cap="none" dirty="0">
                <a:solidFill>
                  <a:schemeClr val="dk1"/>
                </a:solidFill>
                <a:latin typeface="Quicksand"/>
                <a:ea typeface="Quicksand"/>
                <a:cs typeface="Quicksand"/>
                <a:sym typeface="Quicksand"/>
              </a:rPr>
              <a:t>Optimizers</a:t>
            </a:r>
            <a:endParaRPr dirty="0"/>
          </a:p>
          <a:p>
            <a:pPr marL="0" marR="0" lvl="0" indent="0" algn="l" rtl="0">
              <a:spcBef>
                <a:spcPts val="0"/>
              </a:spcBef>
              <a:spcAft>
                <a:spcPts val="0"/>
              </a:spcAft>
              <a:buNone/>
            </a:pPr>
            <a:endParaRPr sz="2000" b="1" dirty="0">
              <a:solidFill>
                <a:schemeClr val="dk1"/>
              </a:solidFill>
              <a:latin typeface="Quicksand"/>
              <a:ea typeface="Quicksand"/>
              <a:cs typeface="Quicksand"/>
              <a:sym typeface="Quicksand"/>
            </a:endParaRPr>
          </a:p>
          <a:p>
            <a:pPr marL="0" marR="0" lvl="0" indent="0" algn="l" rtl="0">
              <a:spcBef>
                <a:spcPts val="0"/>
              </a:spcBef>
              <a:spcAft>
                <a:spcPts val="0"/>
              </a:spcAft>
              <a:buNone/>
            </a:pPr>
            <a:r>
              <a:rPr lang="en-US" sz="2000" b="1" dirty="0">
                <a:solidFill>
                  <a:schemeClr val="dk1"/>
                </a:solidFill>
                <a:latin typeface="Quicksand"/>
                <a:ea typeface="Quicksand"/>
                <a:cs typeface="Quicksand"/>
                <a:sym typeface="Quicksand"/>
              </a:rPr>
              <a:t>2. Building a Linear Classifier</a:t>
            </a:r>
            <a:endParaRPr dirty="0"/>
          </a:p>
          <a:p>
            <a:pPr marL="171450" marR="0" lvl="0" indent="-82550" algn="l" rtl="0">
              <a:spcBef>
                <a:spcPts val="0"/>
              </a:spcBef>
              <a:spcAft>
                <a:spcPts val="0"/>
              </a:spcAft>
              <a:buClr>
                <a:schemeClr val="dk1"/>
              </a:buClr>
              <a:buSzPts val="1400"/>
              <a:buFont typeface="Arial"/>
              <a:buNone/>
            </a:pPr>
            <a:endParaRPr sz="1400" dirty="0">
              <a:solidFill>
                <a:schemeClr val="dk1"/>
              </a:solidFill>
              <a:latin typeface="Quicksand"/>
              <a:ea typeface="Quicksand"/>
              <a:cs typeface="Quicksand"/>
              <a:sym typeface="Quicksand"/>
            </a:endParaRPr>
          </a:p>
          <a:p>
            <a:pPr marL="628650" marR="0" lvl="1" indent="-171450" algn="l" rtl="0">
              <a:spcBef>
                <a:spcPts val="0"/>
              </a:spcBef>
              <a:spcAft>
                <a:spcPts val="0"/>
              </a:spcAft>
              <a:buClr>
                <a:schemeClr val="dk1"/>
              </a:buClr>
              <a:buSzPts val="1800"/>
              <a:buFont typeface="Arial"/>
              <a:buChar char="•"/>
            </a:pPr>
            <a:r>
              <a:rPr lang="en-US" sz="1800" b="0" i="0" u="none" strike="noStrike" cap="none" dirty="0">
                <a:solidFill>
                  <a:schemeClr val="dk1"/>
                </a:solidFill>
                <a:latin typeface="Quicksand"/>
                <a:ea typeface="Quicksand"/>
                <a:cs typeface="Quicksand"/>
                <a:sym typeface="Quicksand"/>
              </a:rPr>
              <a:t>Overview of </a:t>
            </a:r>
            <a:r>
              <a:rPr lang="en-US" sz="1800" b="0" i="0" u="none" strike="noStrike" cap="none" dirty="0" err="1">
                <a:solidFill>
                  <a:schemeClr val="dk1"/>
                </a:solidFill>
                <a:latin typeface="Quicksand"/>
                <a:ea typeface="Quicksand"/>
                <a:cs typeface="Quicksand"/>
                <a:sym typeface="Quicksand"/>
              </a:rPr>
              <a:t>Keras</a:t>
            </a:r>
            <a:r>
              <a:rPr lang="en-US" sz="1800" b="0" i="0" u="none" strike="noStrike" cap="none" dirty="0">
                <a:solidFill>
                  <a:schemeClr val="dk1"/>
                </a:solidFill>
                <a:latin typeface="Quicksand"/>
                <a:ea typeface="Quicksand"/>
                <a:cs typeface="Quicksand"/>
                <a:sym typeface="Quicksand"/>
              </a:rPr>
              <a:t> and </a:t>
            </a:r>
            <a:r>
              <a:rPr lang="en-US" sz="1800" b="0" i="0" u="none" strike="noStrike" cap="none" dirty="0" err="1">
                <a:solidFill>
                  <a:schemeClr val="dk1"/>
                </a:solidFill>
                <a:latin typeface="Quicksand"/>
                <a:ea typeface="Quicksand"/>
                <a:cs typeface="Quicksand"/>
                <a:sym typeface="Quicksand"/>
              </a:rPr>
              <a:t>Tensorflow</a:t>
            </a:r>
            <a:r>
              <a:rPr lang="en-US" sz="1800" b="0" i="0" u="none" strike="noStrike" cap="none" dirty="0">
                <a:solidFill>
                  <a:schemeClr val="dk1"/>
                </a:solidFill>
                <a:latin typeface="Quicksand"/>
                <a:ea typeface="Quicksand"/>
                <a:cs typeface="Quicksand"/>
                <a:sym typeface="Quicksand"/>
              </a:rPr>
              <a:t>.</a:t>
            </a:r>
            <a:endParaRPr dirty="0"/>
          </a:p>
          <a:p>
            <a:pPr marL="628650" marR="0" lvl="1" indent="-171450" algn="l" rtl="0">
              <a:spcBef>
                <a:spcPts val="0"/>
              </a:spcBef>
              <a:spcAft>
                <a:spcPts val="0"/>
              </a:spcAft>
              <a:buClr>
                <a:schemeClr val="dk1"/>
              </a:buClr>
              <a:buSzPts val="1800"/>
              <a:buFont typeface="Arial"/>
              <a:buChar char="•"/>
            </a:pPr>
            <a:r>
              <a:rPr lang="en-US" sz="1800" b="0" i="0" u="none" strike="noStrike" cap="none" dirty="0">
                <a:solidFill>
                  <a:schemeClr val="dk1"/>
                </a:solidFill>
                <a:latin typeface="Quicksand"/>
                <a:ea typeface="Quicksand"/>
                <a:cs typeface="Quicksand"/>
                <a:sym typeface="Quicksand"/>
              </a:rPr>
              <a:t>Implementing a linear classifier in </a:t>
            </a:r>
            <a:r>
              <a:rPr lang="en-US" sz="1800" b="0" i="0" u="none" strike="noStrike" cap="none" dirty="0" err="1">
                <a:solidFill>
                  <a:schemeClr val="dk1"/>
                </a:solidFill>
                <a:latin typeface="Quicksand"/>
                <a:ea typeface="Quicksand"/>
                <a:cs typeface="Quicksand"/>
                <a:sym typeface="Quicksand"/>
              </a:rPr>
              <a:t>Keras</a:t>
            </a:r>
            <a:r>
              <a:rPr lang="en-US" sz="1800" b="0" i="0" u="none" strike="noStrike" cap="none" dirty="0">
                <a:solidFill>
                  <a:schemeClr val="dk1"/>
                </a:solidFill>
                <a:latin typeface="Quicksand"/>
                <a:ea typeface="Quicksand"/>
                <a:cs typeface="Quicksand"/>
                <a:sym typeface="Quicksand"/>
              </a:rPr>
              <a:t> (now that we know the components).</a:t>
            </a:r>
            <a:endParaRPr dirty="0"/>
          </a:p>
          <a:p>
            <a:pPr marL="171450" marR="0" lvl="0" indent="-82550" algn="l" rtl="0">
              <a:spcBef>
                <a:spcPts val="0"/>
              </a:spcBef>
              <a:spcAft>
                <a:spcPts val="0"/>
              </a:spcAft>
              <a:buClr>
                <a:schemeClr val="dk1"/>
              </a:buClr>
              <a:buSzPts val="1400"/>
              <a:buFont typeface="Arial"/>
              <a:buNone/>
            </a:pPr>
            <a:endParaRPr sz="1400" dirty="0">
              <a:solidFill>
                <a:schemeClr val="dk1"/>
              </a:solidFill>
              <a:latin typeface="Quicksand"/>
              <a:ea typeface="Quicksand"/>
              <a:cs typeface="Quicksand"/>
              <a:sym typeface="Quicksan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pic>
        <p:nvPicPr>
          <p:cNvPr id="274" name="Google Shape;274;p20" descr="15: Stochastic gradient descent with a two-dimensional error function... |  Download Scientific Diagram"/>
          <p:cNvPicPr preferRelativeResize="0"/>
          <p:nvPr/>
        </p:nvPicPr>
        <p:blipFill rotWithShape="1">
          <a:blip r:embed="rId3">
            <a:alphaModFix/>
          </a:blip>
          <a:srcRect/>
          <a:stretch/>
        </p:blipFill>
        <p:spPr>
          <a:xfrm>
            <a:off x="698496" y="1627551"/>
            <a:ext cx="10795000" cy="4305300"/>
          </a:xfrm>
          <a:prstGeom prst="rect">
            <a:avLst/>
          </a:prstGeom>
          <a:noFill/>
          <a:ln>
            <a:noFill/>
          </a:ln>
        </p:spPr>
      </p:pic>
      <p:sp>
        <p:nvSpPr>
          <p:cNvPr id="275" name="Google Shape;275;p20"/>
          <p:cNvSpPr txBox="1"/>
          <p:nvPr/>
        </p:nvSpPr>
        <p:spPr>
          <a:xfrm>
            <a:off x="1267235" y="280722"/>
            <a:ext cx="9657521"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Gradient = Derivative in Multiple Dimensions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Shape 280"/>
        <p:cNvGrpSpPr/>
        <p:nvPr/>
      </p:nvGrpSpPr>
      <p:grpSpPr>
        <a:xfrm>
          <a:off x="0" y="0"/>
          <a:ext cx="0" cy="0"/>
          <a:chOff x="0" y="0"/>
          <a:chExt cx="0" cy="0"/>
        </a:xfrm>
      </p:grpSpPr>
      <p:sp>
        <p:nvSpPr>
          <p:cNvPr id="281" name="Google Shape;281;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
        <p:nvSpPr>
          <p:cNvPr id="282" name="Google Shape;282;p21"/>
          <p:cNvSpPr txBox="1"/>
          <p:nvPr/>
        </p:nvSpPr>
        <p:spPr>
          <a:xfrm>
            <a:off x="2539315" y="419870"/>
            <a:ext cx="7113363"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Gradient Descent</a:t>
            </a:r>
            <a:endParaRPr/>
          </a:p>
        </p:txBody>
      </p:sp>
      <p:pic>
        <p:nvPicPr>
          <p:cNvPr id="283" name="Google Shape;283;p21"/>
          <p:cNvPicPr preferRelativeResize="0"/>
          <p:nvPr/>
        </p:nvPicPr>
        <p:blipFill rotWithShape="1">
          <a:blip r:embed="rId3">
            <a:alphaModFix/>
          </a:blip>
          <a:srcRect/>
          <a:stretch/>
        </p:blipFill>
        <p:spPr>
          <a:xfrm>
            <a:off x="4076766" y="1894922"/>
            <a:ext cx="4038468" cy="392349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
        <p:nvSpPr>
          <p:cNvPr id="289" name="Google Shape;289;p22"/>
          <p:cNvSpPr txBox="1"/>
          <p:nvPr/>
        </p:nvSpPr>
        <p:spPr>
          <a:xfrm>
            <a:off x="1535061" y="1501250"/>
            <a:ext cx="3869700" cy="123106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Quicksand"/>
                <a:ea typeface="Quicksand"/>
                <a:cs typeface="Quicksand"/>
                <a:sym typeface="Quicksand"/>
              </a:rPr>
              <a:t>Each Node’s Output Can be Expressed as a Function of all Prior Nodes’ Outputs</a:t>
            </a:r>
            <a:endParaRPr dirty="0"/>
          </a:p>
          <a:p>
            <a:pPr marL="171450" marR="0" lvl="0" indent="-82550" algn="l" rtl="0">
              <a:spcBef>
                <a:spcPts val="0"/>
              </a:spcBef>
              <a:spcAft>
                <a:spcPts val="0"/>
              </a:spcAft>
              <a:buClr>
                <a:schemeClr val="dk1"/>
              </a:buClr>
              <a:buSzPts val="1400"/>
              <a:buFont typeface="Arial"/>
              <a:buNone/>
            </a:pPr>
            <a:endParaRPr sz="1400" dirty="0">
              <a:solidFill>
                <a:schemeClr val="dk1"/>
              </a:solidFill>
              <a:latin typeface="Quicksand"/>
              <a:ea typeface="Quicksand"/>
              <a:cs typeface="Quicksand"/>
              <a:sym typeface="Quicksand"/>
            </a:endParaRPr>
          </a:p>
        </p:txBody>
      </p:sp>
      <p:sp>
        <p:nvSpPr>
          <p:cNvPr id="290" name="Google Shape;290;p22"/>
          <p:cNvSpPr txBox="1"/>
          <p:nvPr/>
        </p:nvSpPr>
        <p:spPr>
          <a:xfrm>
            <a:off x="6579335" y="1736249"/>
            <a:ext cx="4345430" cy="492438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Quicksand"/>
                <a:ea typeface="Quicksand"/>
                <a:cs typeface="Quicksand"/>
                <a:sym typeface="Quicksand"/>
              </a:rPr>
              <a:t>Start at the final nodes in the network and work backwards </a:t>
            </a:r>
            <a:br>
              <a:rPr lang="en-US" sz="2000" b="1" dirty="0">
                <a:solidFill>
                  <a:schemeClr val="dk1"/>
                </a:solidFill>
                <a:latin typeface="Quicksand"/>
                <a:ea typeface="Quicksand"/>
                <a:cs typeface="Quicksand"/>
                <a:sym typeface="Quicksand"/>
              </a:rPr>
            </a:br>
            <a:endParaRPr dirty="0"/>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Quicksand" pitchFamily="2" charset="77"/>
                <a:ea typeface="Quicksand"/>
                <a:cs typeface="Quicksand"/>
                <a:sym typeface="Quicksand"/>
              </a:rPr>
              <a:t>We calculate partial derivatives that explain how Loss will change if we modify a particular weight. </a:t>
            </a:r>
            <a:br>
              <a:rPr lang="en-US" sz="2000" dirty="0">
                <a:solidFill>
                  <a:schemeClr val="dk1"/>
                </a:solidFill>
                <a:latin typeface="Quicksand" pitchFamily="2" charset="77"/>
                <a:ea typeface="Quicksand"/>
                <a:cs typeface="Quicksand"/>
                <a:sym typeface="Quicksand"/>
              </a:rPr>
            </a:br>
            <a:endParaRPr sz="2000" dirty="0">
              <a:latin typeface="Quicksand" pitchFamily="2" charset="77"/>
            </a:endParaRPr>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Quicksand" pitchFamily="2" charset="77"/>
                <a:ea typeface="Quicksand"/>
                <a:cs typeface="Quicksand"/>
                <a:sym typeface="Quicksand"/>
              </a:rPr>
              <a:t>We use that understanding to decide how we modify each weight for the next iteration.</a:t>
            </a:r>
          </a:p>
          <a:p>
            <a:pPr marL="342900" marR="0" lvl="0" indent="-342900" algn="l" rtl="0">
              <a:spcBef>
                <a:spcPts val="0"/>
              </a:spcBef>
              <a:spcAft>
                <a:spcPts val="0"/>
              </a:spcAft>
              <a:buClr>
                <a:schemeClr val="dk1"/>
              </a:buClr>
              <a:buSzPts val="2000"/>
              <a:buFont typeface="Arial"/>
              <a:buChar char="•"/>
            </a:pPr>
            <a:endParaRPr lang="en-US" sz="2000" dirty="0">
              <a:solidFill>
                <a:schemeClr val="dk1"/>
              </a:solidFill>
              <a:latin typeface="Quicksand" pitchFamily="2" charset="77"/>
              <a:ea typeface="Quicksand"/>
              <a:cs typeface="Quicksand"/>
              <a:sym typeface="Quicksand"/>
            </a:endParaRPr>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Quicksand" pitchFamily="2" charset="77"/>
                <a:ea typeface="Quicksand"/>
                <a:cs typeface="Quicksand"/>
                <a:sym typeface="Quicksand"/>
              </a:rPr>
              <a:t>So, how can we figure out the derivative of Loss </a:t>
            </a:r>
            <a:r>
              <a:rPr lang="en-US" sz="2000" dirty="0" err="1">
                <a:solidFill>
                  <a:schemeClr val="dk1"/>
                </a:solidFill>
                <a:latin typeface="Quicksand" pitchFamily="2" charset="77"/>
                <a:ea typeface="Quicksand"/>
                <a:cs typeface="Quicksand"/>
                <a:sym typeface="Quicksand"/>
              </a:rPr>
              <a:t>w.r.t.</a:t>
            </a:r>
            <a:r>
              <a:rPr lang="en-US" sz="2000" dirty="0">
                <a:solidFill>
                  <a:schemeClr val="dk1"/>
                </a:solidFill>
                <a:latin typeface="Quicksand" pitchFamily="2" charset="77"/>
                <a:ea typeface="Quicksand"/>
                <a:cs typeface="Quicksand"/>
                <a:sym typeface="Quicksand"/>
              </a:rPr>
              <a:t> a particular weight in the neural network? </a:t>
            </a:r>
            <a:r>
              <a:rPr lang="en-US" sz="2000" b="1" dirty="0">
                <a:solidFill>
                  <a:srgbClr val="FF0000"/>
                </a:solidFill>
                <a:latin typeface="Quicksand" pitchFamily="2" charset="77"/>
                <a:ea typeface="Quicksand"/>
                <a:cs typeface="Quicksand"/>
                <a:sym typeface="Quicksand"/>
              </a:rPr>
              <a:t>Backpropagation!</a:t>
            </a:r>
            <a:endParaRPr sz="2000" b="1" dirty="0">
              <a:solidFill>
                <a:srgbClr val="FF0000"/>
              </a:solidFill>
              <a:latin typeface="Quicksand" pitchFamily="2" charset="77"/>
              <a:ea typeface="Quicksand"/>
              <a:cs typeface="Quicksand"/>
              <a:sym typeface="Quicksand"/>
            </a:endParaRPr>
          </a:p>
        </p:txBody>
      </p:sp>
      <p:sp>
        <p:nvSpPr>
          <p:cNvPr id="291" name="Google Shape;291;p22"/>
          <p:cNvSpPr txBox="1"/>
          <p:nvPr/>
        </p:nvSpPr>
        <p:spPr>
          <a:xfrm>
            <a:off x="862222" y="299567"/>
            <a:ext cx="10467556" cy="92328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dirty="0">
                <a:solidFill>
                  <a:schemeClr val="dk1"/>
                </a:solidFill>
                <a:latin typeface="Economica"/>
                <a:ea typeface="Economica"/>
                <a:cs typeface="Economica"/>
                <a:sym typeface="Economica"/>
              </a:rPr>
              <a:t>Derivatives of Loss </a:t>
            </a:r>
            <a:r>
              <a:rPr lang="en-US" sz="5400" dirty="0" err="1">
                <a:solidFill>
                  <a:schemeClr val="dk1"/>
                </a:solidFill>
                <a:latin typeface="Economica"/>
                <a:ea typeface="Economica"/>
                <a:cs typeface="Economica"/>
                <a:sym typeface="Economica"/>
              </a:rPr>
              <a:t>w.r.t</a:t>
            </a:r>
            <a:r>
              <a:rPr lang="en-US" sz="5400" dirty="0">
                <a:solidFill>
                  <a:schemeClr val="dk1"/>
                </a:solidFill>
                <a:latin typeface="Economica"/>
                <a:ea typeface="Economica"/>
                <a:cs typeface="Economica"/>
                <a:sym typeface="Economica"/>
              </a:rPr>
              <a:t> </a:t>
            </a:r>
            <a:r>
              <a:rPr lang="en-US" sz="5400" b="1" u="sng" dirty="0">
                <a:solidFill>
                  <a:srgbClr val="FF0000"/>
                </a:solidFill>
                <a:latin typeface="Economica"/>
                <a:ea typeface="Economica"/>
                <a:cs typeface="Economica"/>
                <a:sym typeface="Economica"/>
              </a:rPr>
              <a:t>ALL</a:t>
            </a:r>
            <a:r>
              <a:rPr lang="en-US" sz="5400" dirty="0">
                <a:solidFill>
                  <a:schemeClr val="dk1"/>
                </a:solidFill>
                <a:latin typeface="Economica"/>
                <a:ea typeface="Economica"/>
                <a:cs typeface="Economica"/>
                <a:sym typeface="Economica"/>
              </a:rPr>
              <a:t> Model Parameters</a:t>
            </a:r>
            <a:endParaRPr dirty="0"/>
          </a:p>
        </p:txBody>
      </p:sp>
      <p:pic>
        <p:nvPicPr>
          <p:cNvPr id="292" name="Google Shape;292;p22" descr="The structure of a simple Multi-Layer Feedfoward Neural Network | Download  Scientific Diagram"/>
          <p:cNvPicPr preferRelativeResize="0"/>
          <p:nvPr/>
        </p:nvPicPr>
        <p:blipFill rotWithShape="1">
          <a:blip r:embed="rId3">
            <a:alphaModFix/>
          </a:blip>
          <a:srcRect l="2209" t="1950" r="2208" b="1954"/>
          <a:stretch/>
        </p:blipFill>
        <p:spPr>
          <a:xfrm>
            <a:off x="2477300" y="4260581"/>
            <a:ext cx="3141113" cy="2278331"/>
          </a:xfrm>
          <a:prstGeom prst="rect">
            <a:avLst/>
          </a:prstGeom>
          <a:noFill/>
          <a:ln>
            <a:noFill/>
          </a:ln>
        </p:spPr>
      </p:pic>
      <p:cxnSp>
        <p:nvCxnSpPr>
          <p:cNvPr id="293" name="Google Shape;293;p22"/>
          <p:cNvCxnSpPr/>
          <p:nvPr/>
        </p:nvCxnSpPr>
        <p:spPr>
          <a:xfrm rot="10800000">
            <a:off x="2751670" y="4068417"/>
            <a:ext cx="2592371" cy="0"/>
          </a:xfrm>
          <a:prstGeom prst="straightConnector1">
            <a:avLst/>
          </a:prstGeom>
          <a:noFill/>
          <a:ln w="38100" cap="flat" cmpd="sng">
            <a:solidFill>
              <a:srgbClr val="FF0000"/>
            </a:solidFill>
            <a:prstDash val="solid"/>
            <a:miter lim="800000"/>
            <a:headEnd type="none" w="sm" len="sm"/>
            <a:tailEnd type="triangle" w="med" len="med"/>
          </a:ln>
        </p:spPr>
      </p:cxnSp>
      <p:sp>
        <p:nvSpPr>
          <p:cNvPr id="294" name="Google Shape;294;p22"/>
          <p:cNvSpPr txBox="1"/>
          <p:nvPr/>
        </p:nvSpPr>
        <p:spPr>
          <a:xfrm>
            <a:off x="1267235" y="2775060"/>
            <a:ext cx="3869553" cy="317203"/>
          </a:xfrm>
          <a:prstGeom prst="rect">
            <a:avLst/>
          </a:prstGeom>
          <a:blipFill rotWithShape="1">
            <a:blip r:embed="rId4">
              <a:alphaModFix/>
            </a:blip>
            <a:stretch>
              <a:fillRect b="-7690"/>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295" name="Google Shape;295;p22"/>
          <p:cNvSpPr txBox="1"/>
          <p:nvPr/>
        </p:nvSpPr>
        <p:spPr>
          <a:xfrm>
            <a:off x="1267235" y="3176154"/>
            <a:ext cx="3869553" cy="335476"/>
          </a:xfrm>
          <a:prstGeom prst="rect">
            <a:avLst/>
          </a:prstGeom>
          <a:blipFill rotWithShape="1">
            <a:blip r:embed="rId5">
              <a:alphaModFix/>
            </a:blip>
            <a:stretch>
              <a:fillRect b="-7406"/>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296" name="Google Shape;296;p22"/>
          <p:cNvSpPr txBox="1"/>
          <p:nvPr/>
        </p:nvSpPr>
        <p:spPr>
          <a:xfrm>
            <a:off x="1267235" y="3568477"/>
            <a:ext cx="3869553" cy="307777"/>
          </a:xfrm>
          <a:prstGeom prst="rect">
            <a:avLst/>
          </a:pr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Shape 301"/>
        <p:cNvGrpSpPr/>
        <p:nvPr/>
      </p:nvGrpSpPr>
      <p:grpSpPr>
        <a:xfrm>
          <a:off x="0" y="0"/>
          <a:ext cx="0" cy="0"/>
          <a:chOff x="0" y="0"/>
          <a:chExt cx="0" cy="0"/>
        </a:xfrm>
      </p:grpSpPr>
      <p:sp>
        <p:nvSpPr>
          <p:cNvPr id="302" name="Google Shape;302;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
        <p:nvSpPr>
          <p:cNvPr id="303" name="Google Shape;303;p23"/>
          <p:cNvSpPr txBox="1"/>
          <p:nvPr/>
        </p:nvSpPr>
        <p:spPr>
          <a:xfrm>
            <a:off x="1267235" y="280722"/>
            <a:ext cx="9657521"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dirty="0">
                <a:solidFill>
                  <a:schemeClr val="dk1"/>
                </a:solidFill>
                <a:latin typeface="Economica"/>
                <a:ea typeface="Economica"/>
                <a:cs typeface="Economica"/>
                <a:sym typeface="Economica"/>
              </a:rPr>
              <a:t>Simplifying Gradients: Computation Graph</a:t>
            </a:r>
            <a:endParaRPr dirty="0"/>
          </a:p>
        </p:txBody>
      </p:sp>
      <p:sp>
        <p:nvSpPr>
          <p:cNvPr id="304" name="Google Shape;304;p23"/>
          <p:cNvSpPr txBox="1"/>
          <p:nvPr/>
        </p:nvSpPr>
        <p:spPr>
          <a:xfrm>
            <a:off x="1987778" y="1712027"/>
            <a:ext cx="2098817" cy="400110"/>
          </a:xfrm>
          <a:prstGeom prst="rect">
            <a:avLst/>
          </a:prstGeom>
          <a:blipFill rotWithShape="1">
            <a:blip r:embed="rId3">
              <a:alphaModFix/>
            </a:blip>
            <a:stretch>
              <a:fillRect b="-12118"/>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05" name="Google Shape;305;p23"/>
          <p:cNvSpPr txBox="1"/>
          <p:nvPr/>
        </p:nvSpPr>
        <p:spPr>
          <a:xfrm>
            <a:off x="8932791" y="3228945"/>
            <a:ext cx="2098817" cy="400110"/>
          </a:xfrm>
          <a:prstGeom prst="rect">
            <a:avLst/>
          </a:prstGeom>
          <a:blipFill rotWithShape="1">
            <a:blip r:embed="rId4">
              <a:alphaModFix/>
            </a:blip>
            <a:stretch>
              <a:fillRect b="-8823"/>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06" name="Google Shape;306;p23"/>
          <p:cNvSpPr txBox="1"/>
          <p:nvPr/>
        </p:nvSpPr>
        <p:spPr>
          <a:xfrm>
            <a:off x="5811900" y="3237612"/>
            <a:ext cx="2098817" cy="400110"/>
          </a:xfrm>
          <a:prstGeom prst="rect">
            <a:avLst/>
          </a:prstGeom>
          <a:blipFill rotWithShape="1">
            <a:blip r:embed="rId5">
              <a:alphaModFix/>
            </a:blip>
            <a:stretch>
              <a:fillRect/>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07" name="Google Shape;307;p23"/>
          <p:cNvSpPr txBox="1"/>
          <p:nvPr/>
        </p:nvSpPr>
        <p:spPr>
          <a:xfrm>
            <a:off x="2691009" y="3228945"/>
            <a:ext cx="2098817" cy="400110"/>
          </a:xfrm>
          <a:prstGeom prst="rect">
            <a:avLst/>
          </a:prstGeom>
          <a:blipFill rotWithShape="1">
            <a:blip r:embed="rId6">
              <a:alphaModFix/>
            </a:blip>
            <a:stretch>
              <a:fillRect/>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cxnSp>
        <p:nvCxnSpPr>
          <p:cNvPr id="308" name="Google Shape;308;p23"/>
          <p:cNvCxnSpPr>
            <a:stCxn id="306" idx="3"/>
            <a:endCxn id="305" idx="1"/>
          </p:cNvCxnSpPr>
          <p:nvPr/>
        </p:nvCxnSpPr>
        <p:spPr>
          <a:xfrm rot="10800000" flipH="1">
            <a:off x="7910717" y="3428967"/>
            <a:ext cx="1022100" cy="8700"/>
          </a:xfrm>
          <a:prstGeom prst="straightConnector1">
            <a:avLst/>
          </a:prstGeom>
          <a:noFill/>
          <a:ln w="9525" cap="flat" cmpd="sng">
            <a:solidFill>
              <a:schemeClr val="dk1"/>
            </a:solidFill>
            <a:prstDash val="solid"/>
            <a:miter lim="800000"/>
            <a:headEnd type="none" w="sm" len="sm"/>
            <a:tailEnd type="triangle" w="med" len="med"/>
          </a:ln>
        </p:spPr>
      </p:cxnSp>
      <p:cxnSp>
        <p:nvCxnSpPr>
          <p:cNvPr id="309" name="Google Shape;309;p23"/>
          <p:cNvCxnSpPr/>
          <p:nvPr/>
        </p:nvCxnSpPr>
        <p:spPr>
          <a:xfrm rot="10800000" flipH="1">
            <a:off x="4789826" y="3420333"/>
            <a:ext cx="1022074" cy="8667"/>
          </a:xfrm>
          <a:prstGeom prst="straightConnector1">
            <a:avLst/>
          </a:prstGeom>
          <a:noFill/>
          <a:ln w="9525" cap="flat" cmpd="sng">
            <a:solidFill>
              <a:schemeClr val="dk1"/>
            </a:solidFill>
            <a:prstDash val="solid"/>
            <a:miter lim="800000"/>
            <a:headEnd type="none" w="sm" len="sm"/>
            <a:tailEnd type="triangle" w="med" len="med"/>
          </a:ln>
        </p:spPr>
      </p:cxnSp>
      <p:sp>
        <p:nvSpPr>
          <p:cNvPr id="310" name="Google Shape;310;p23"/>
          <p:cNvSpPr txBox="1"/>
          <p:nvPr/>
        </p:nvSpPr>
        <p:spPr>
          <a:xfrm>
            <a:off x="834887" y="4029574"/>
            <a:ext cx="837349" cy="369332"/>
          </a:xfrm>
          <a:prstGeom prst="rect">
            <a:avLst/>
          </a:prstGeom>
          <a:blipFill rotWithShape="1">
            <a:blip r:embed="rId7">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11" name="Google Shape;311;p23"/>
          <p:cNvSpPr txBox="1"/>
          <p:nvPr/>
        </p:nvSpPr>
        <p:spPr>
          <a:xfrm>
            <a:off x="795131" y="2939125"/>
            <a:ext cx="837349" cy="369332"/>
          </a:xfrm>
          <a:prstGeom prst="rect">
            <a:avLst/>
          </a:prstGeom>
          <a:blipFill rotWithShape="1">
            <a:blip r:embed="rId8">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12" name="Google Shape;312;p23"/>
          <p:cNvSpPr txBox="1"/>
          <p:nvPr/>
        </p:nvSpPr>
        <p:spPr>
          <a:xfrm>
            <a:off x="5232934" y="5136130"/>
            <a:ext cx="863066" cy="369332"/>
          </a:xfrm>
          <a:prstGeom prst="rect">
            <a:avLst/>
          </a:prstGeom>
          <a:blipFill rotWithShape="1">
            <a:blip r:embed="rId9">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cxnSp>
        <p:nvCxnSpPr>
          <p:cNvPr id="313" name="Google Shape;313;p23"/>
          <p:cNvCxnSpPr/>
          <p:nvPr/>
        </p:nvCxnSpPr>
        <p:spPr>
          <a:xfrm>
            <a:off x="1559568" y="3137584"/>
            <a:ext cx="1025423" cy="200055"/>
          </a:xfrm>
          <a:prstGeom prst="straightConnector1">
            <a:avLst/>
          </a:prstGeom>
          <a:noFill/>
          <a:ln w="9525" cap="flat" cmpd="sng">
            <a:solidFill>
              <a:schemeClr val="dk1"/>
            </a:solidFill>
            <a:prstDash val="solid"/>
            <a:miter lim="800000"/>
            <a:headEnd type="none" w="sm" len="sm"/>
            <a:tailEnd type="triangle" w="med" len="med"/>
          </a:ln>
        </p:spPr>
      </p:cxnSp>
      <p:cxnSp>
        <p:nvCxnSpPr>
          <p:cNvPr id="314" name="Google Shape;314;p23"/>
          <p:cNvCxnSpPr/>
          <p:nvPr/>
        </p:nvCxnSpPr>
        <p:spPr>
          <a:xfrm rot="10800000" flipH="1">
            <a:off x="1582731" y="3637722"/>
            <a:ext cx="1002260" cy="525309"/>
          </a:xfrm>
          <a:prstGeom prst="straightConnector1">
            <a:avLst/>
          </a:prstGeom>
          <a:noFill/>
          <a:ln w="9525" cap="flat" cmpd="sng">
            <a:solidFill>
              <a:schemeClr val="dk1"/>
            </a:solidFill>
            <a:prstDash val="solid"/>
            <a:miter lim="800000"/>
            <a:headEnd type="none" w="sm" len="sm"/>
            <a:tailEnd type="triangle" w="med" len="med"/>
          </a:ln>
        </p:spPr>
      </p:cxnSp>
      <p:cxnSp>
        <p:nvCxnSpPr>
          <p:cNvPr id="315" name="Google Shape;315;p23"/>
          <p:cNvCxnSpPr/>
          <p:nvPr/>
        </p:nvCxnSpPr>
        <p:spPr>
          <a:xfrm rot="10800000" flipH="1">
            <a:off x="5650376" y="3820443"/>
            <a:ext cx="1037832" cy="1328940"/>
          </a:xfrm>
          <a:prstGeom prst="straightConnector1">
            <a:avLst/>
          </a:prstGeom>
          <a:noFill/>
          <a:ln w="9525" cap="flat" cmpd="sng">
            <a:solidFill>
              <a:schemeClr val="dk1"/>
            </a:solidFill>
            <a:prstDash val="solid"/>
            <a:miter lim="800000"/>
            <a:headEnd type="none" w="sm" len="sm"/>
            <a:tailEnd type="triangle" w="med" len="med"/>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Shape 320"/>
        <p:cNvGrpSpPr/>
        <p:nvPr/>
      </p:nvGrpSpPr>
      <p:grpSpPr>
        <a:xfrm>
          <a:off x="0" y="0"/>
          <a:ext cx="0" cy="0"/>
          <a:chOff x="0" y="0"/>
          <a:chExt cx="0" cy="0"/>
        </a:xfrm>
      </p:grpSpPr>
      <p:sp>
        <p:nvSpPr>
          <p:cNvPr id="321" name="Google Shape;321;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
        <p:nvSpPr>
          <p:cNvPr id="322" name="Google Shape;322;p24"/>
          <p:cNvSpPr txBox="1"/>
          <p:nvPr/>
        </p:nvSpPr>
        <p:spPr>
          <a:xfrm>
            <a:off x="1267235" y="280722"/>
            <a:ext cx="9657521"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Backpropagation = Working Backwards</a:t>
            </a:r>
            <a:endParaRPr/>
          </a:p>
        </p:txBody>
      </p:sp>
      <p:sp>
        <p:nvSpPr>
          <p:cNvPr id="323" name="Google Shape;323;p24"/>
          <p:cNvSpPr txBox="1"/>
          <p:nvPr/>
        </p:nvSpPr>
        <p:spPr>
          <a:xfrm>
            <a:off x="1987778" y="1712027"/>
            <a:ext cx="2098817" cy="400110"/>
          </a:xfrm>
          <a:prstGeom prst="rect">
            <a:avLst/>
          </a:prstGeom>
          <a:blipFill rotWithShape="1">
            <a:blip r:embed="rId3">
              <a:alphaModFix/>
            </a:blip>
            <a:stretch>
              <a:fillRect b="-12118"/>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24" name="Google Shape;324;p24"/>
          <p:cNvSpPr txBox="1"/>
          <p:nvPr/>
        </p:nvSpPr>
        <p:spPr>
          <a:xfrm>
            <a:off x="8932791" y="3228945"/>
            <a:ext cx="2098817" cy="400110"/>
          </a:xfrm>
          <a:prstGeom prst="rect">
            <a:avLst/>
          </a:prstGeom>
          <a:blipFill rotWithShape="1">
            <a:blip r:embed="rId4">
              <a:alphaModFix/>
            </a:blip>
            <a:stretch>
              <a:fillRect b="-8823"/>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25" name="Google Shape;325;p24"/>
          <p:cNvSpPr txBox="1"/>
          <p:nvPr/>
        </p:nvSpPr>
        <p:spPr>
          <a:xfrm>
            <a:off x="5811900" y="3237612"/>
            <a:ext cx="2098817" cy="400110"/>
          </a:xfrm>
          <a:prstGeom prst="rect">
            <a:avLst/>
          </a:prstGeom>
          <a:blipFill rotWithShape="1">
            <a:blip r:embed="rId5">
              <a:alphaModFix/>
            </a:blip>
            <a:stretch>
              <a:fillRect/>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26" name="Google Shape;326;p24"/>
          <p:cNvSpPr txBox="1"/>
          <p:nvPr/>
        </p:nvSpPr>
        <p:spPr>
          <a:xfrm>
            <a:off x="2691009" y="3228945"/>
            <a:ext cx="2098817" cy="400110"/>
          </a:xfrm>
          <a:prstGeom prst="rect">
            <a:avLst/>
          </a:prstGeom>
          <a:blipFill rotWithShape="1">
            <a:blip r:embed="rId6">
              <a:alphaModFix/>
            </a:blip>
            <a:stretch>
              <a:fillRect/>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cxnSp>
        <p:nvCxnSpPr>
          <p:cNvPr id="327" name="Google Shape;327;p24"/>
          <p:cNvCxnSpPr>
            <a:stCxn id="325" idx="3"/>
            <a:endCxn id="324" idx="1"/>
          </p:cNvCxnSpPr>
          <p:nvPr/>
        </p:nvCxnSpPr>
        <p:spPr>
          <a:xfrm rot="10800000" flipH="1">
            <a:off x="7910717" y="3428967"/>
            <a:ext cx="1022100" cy="8700"/>
          </a:xfrm>
          <a:prstGeom prst="straightConnector1">
            <a:avLst/>
          </a:prstGeom>
          <a:noFill/>
          <a:ln w="9525" cap="flat" cmpd="sng">
            <a:solidFill>
              <a:schemeClr val="dk1"/>
            </a:solidFill>
            <a:prstDash val="solid"/>
            <a:miter lim="800000"/>
            <a:headEnd type="none" w="sm" len="sm"/>
            <a:tailEnd type="triangle" w="med" len="med"/>
          </a:ln>
        </p:spPr>
      </p:cxnSp>
      <p:cxnSp>
        <p:nvCxnSpPr>
          <p:cNvPr id="328" name="Google Shape;328;p24"/>
          <p:cNvCxnSpPr/>
          <p:nvPr/>
        </p:nvCxnSpPr>
        <p:spPr>
          <a:xfrm rot="10800000" flipH="1">
            <a:off x="4789826" y="3420333"/>
            <a:ext cx="1022074" cy="8667"/>
          </a:xfrm>
          <a:prstGeom prst="straightConnector1">
            <a:avLst/>
          </a:prstGeom>
          <a:noFill/>
          <a:ln w="9525" cap="flat" cmpd="sng">
            <a:solidFill>
              <a:schemeClr val="dk1"/>
            </a:solidFill>
            <a:prstDash val="solid"/>
            <a:miter lim="800000"/>
            <a:headEnd type="none" w="sm" len="sm"/>
            <a:tailEnd type="triangle" w="med" len="med"/>
          </a:ln>
        </p:spPr>
      </p:cxnSp>
      <p:sp>
        <p:nvSpPr>
          <p:cNvPr id="329" name="Google Shape;329;p24"/>
          <p:cNvSpPr txBox="1"/>
          <p:nvPr/>
        </p:nvSpPr>
        <p:spPr>
          <a:xfrm>
            <a:off x="834887" y="4029574"/>
            <a:ext cx="837349" cy="369332"/>
          </a:xfrm>
          <a:prstGeom prst="rect">
            <a:avLst/>
          </a:prstGeom>
          <a:blipFill rotWithShape="1">
            <a:blip r:embed="rId7">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30" name="Google Shape;330;p24"/>
          <p:cNvSpPr txBox="1"/>
          <p:nvPr/>
        </p:nvSpPr>
        <p:spPr>
          <a:xfrm>
            <a:off x="5232934" y="5136130"/>
            <a:ext cx="863066" cy="369332"/>
          </a:xfrm>
          <a:prstGeom prst="rect">
            <a:avLst/>
          </a:prstGeom>
          <a:blipFill rotWithShape="1">
            <a:blip r:embed="rId8">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cxnSp>
        <p:nvCxnSpPr>
          <p:cNvPr id="331" name="Google Shape;331;p24"/>
          <p:cNvCxnSpPr/>
          <p:nvPr/>
        </p:nvCxnSpPr>
        <p:spPr>
          <a:xfrm>
            <a:off x="1559568" y="3137584"/>
            <a:ext cx="1025423" cy="200055"/>
          </a:xfrm>
          <a:prstGeom prst="straightConnector1">
            <a:avLst/>
          </a:prstGeom>
          <a:noFill/>
          <a:ln w="9525" cap="flat" cmpd="sng">
            <a:solidFill>
              <a:schemeClr val="dk1"/>
            </a:solidFill>
            <a:prstDash val="solid"/>
            <a:miter lim="800000"/>
            <a:headEnd type="none" w="sm" len="sm"/>
            <a:tailEnd type="triangle" w="med" len="med"/>
          </a:ln>
        </p:spPr>
      </p:cxnSp>
      <p:cxnSp>
        <p:nvCxnSpPr>
          <p:cNvPr id="332" name="Google Shape;332;p24"/>
          <p:cNvCxnSpPr/>
          <p:nvPr/>
        </p:nvCxnSpPr>
        <p:spPr>
          <a:xfrm rot="10800000" flipH="1">
            <a:off x="1582731" y="3637722"/>
            <a:ext cx="1002260" cy="525309"/>
          </a:xfrm>
          <a:prstGeom prst="straightConnector1">
            <a:avLst/>
          </a:prstGeom>
          <a:noFill/>
          <a:ln w="9525" cap="flat" cmpd="sng">
            <a:solidFill>
              <a:schemeClr val="dk1"/>
            </a:solidFill>
            <a:prstDash val="solid"/>
            <a:miter lim="800000"/>
            <a:headEnd type="none" w="sm" len="sm"/>
            <a:tailEnd type="triangle" w="med" len="med"/>
          </a:ln>
        </p:spPr>
      </p:cxnSp>
      <p:cxnSp>
        <p:nvCxnSpPr>
          <p:cNvPr id="333" name="Google Shape;333;p24"/>
          <p:cNvCxnSpPr/>
          <p:nvPr/>
        </p:nvCxnSpPr>
        <p:spPr>
          <a:xfrm rot="10800000" flipH="1">
            <a:off x="5650376" y="3820443"/>
            <a:ext cx="1037832" cy="1328940"/>
          </a:xfrm>
          <a:prstGeom prst="straightConnector1">
            <a:avLst/>
          </a:prstGeom>
          <a:noFill/>
          <a:ln w="9525" cap="flat" cmpd="sng">
            <a:solidFill>
              <a:schemeClr val="dk1"/>
            </a:solidFill>
            <a:prstDash val="solid"/>
            <a:miter lim="800000"/>
            <a:headEnd type="none" w="sm" len="sm"/>
            <a:tailEnd type="triangle" w="med" len="med"/>
          </a:ln>
        </p:spPr>
      </p:cxnSp>
      <p:sp>
        <p:nvSpPr>
          <p:cNvPr id="334" name="Google Shape;334;p24"/>
          <p:cNvSpPr/>
          <p:nvPr/>
        </p:nvSpPr>
        <p:spPr>
          <a:xfrm>
            <a:off x="8610600" y="2994991"/>
            <a:ext cx="2743200" cy="825452"/>
          </a:xfrm>
          <a:prstGeom prst="ellipse">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5" name="Google Shape;335;p24"/>
          <p:cNvSpPr txBox="1"/>
          <p:nvPr/>
        </p:nvSpPr>
        <p:spPr>
          <a:xfrm>
            <a:off x="795131" y="2939125"/>
            <a:ext cx="837349" cy="369332"/>
          </a:xfrm>
          <a:prstGeom prst="rect">
            <a:avLst/>
          </a:prstGeom>
          <a:blipFill rotWithShape="1">
            <a:blip r:embed="rId9">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36" name="Google Shape;336;p24"/>
          <p:cNvSpPr txBox="1"/>
          <p:nvPr/>
        </p:nvSpPr>
        <p:spPr>
          <a:xfrm>
            <a:off x="9003190" y="4441006"/>
            <a:ext cx="1921566" cy="618246"/>
          </a:xfrm>
          <a:prstGeom prst="rect">
            <a:avLst/>
          </a:prstGeom>
          <a:blipFill rotWithShape="1">
            <a:blip r:embed="rId10">
              <a:alphaModFix/>
            </a:blip>
            <a:stretch>
              <a:fillRect b="-5999"/>
            </a:stretch>
          </a:blipFill>
          <a:ln w="9525"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Shape 341"/>
        <p:cNvGrpSpPr/>
        <p:nvPr/>
      </p:nvGrpSpPr>
      <p:grpSpPr>
        <a:xfrm>
          <a:off x="0" y="0"/>
          <a:ext cx="0" cy="0"/>
          <a:chOff x="0" y="0"/>
          <a:chExt cx="0" cy="0"/>
        </a:xfrm>
      </p:grpSpPr>
      <p:sp>
        <p:nvSpPr>
          <p:cNvPr id="342" name="Google Shape;342;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
        <p:nvSpPr>
          <p:cNvPr id="343" name="Google Shape;343;p25"/>
          <p:cNvSpPr txBox="1"/>
          <p:nvPr/>
        </p:nvSpPr>
        <p:spPr>
          <a:xfrm>
            <a:off x="1267235" y="280722"/>
            <a:ext cx="9657521"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Backpropagation = Work Backwards</a:t>
            </a:r>
            <a:endParaRPr/>
          </a:p>
        </p:txBody>
      </p:sp>
      <p:sp>
        <p:nvSpPr>
          <p:cNvPr id="344" name="Google Shape;344;p25"/>
          <p:cNvSpPr txBox="1"/>
          <p:nvPr/>
        </p:nvSpPr>
        <p:spPr>
          <a:xfrm>
            <a:off x="1987778" y="1712027"/>
            <a:ext cx="2098817" cy="400110"/>
          </a:xfrm>
          <a:prstGeom prst="rect">
            <a:avLst/>
          </a:prstGeom>
          <a:blipFill rotWithShape="1">
            <a:blip r:embed="rId3">
              <a:alphaModFix/>
            </a:blip>
            <a:stretch>
              <a:fillRect b="-12118"/>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45" name="Google Shape;345;p25"/>
          <p:cNvSpPr txBox="1"/>
          <p:nvPr/>
        </p:nvSpPr>
        <p:spPr>
          <a:xfrm>
            <a:off x="8932791" y="3228945"/>
            <a:ext cx="2098817" cy="400110"/>
          </a:xfrm>
          <a:prstGeom prst="rect">
            <a:avLst/>
          </a:prstGeom>
          <a:blipFill rotWithShape="1">
            <a:blip r:embed="rId4">
              <a:alphaModFix/>
            </a:blip>
            <a:stretch>
              <a:fillRect b="-8823"/>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46" name="Google Shape;346;p25"/>
          <p:cNvSpPr txBox="1"/>
          <p:nvPr/>
        </p:nvSpPr>
        <p:spPr>
          <a:xfrm>
            <a:off x="5811900" y="3237612"/>
            <a:ext cx="2098817" cy="400110"/>
          </a:xfrm>
          <a:prstGeom prst="rect">
            <a:avLst/>
          </a:prstGeom>
          <a:blipFill rotWithShape="1">
            <a:blip r:embed="rId5">
              <a:alphaModFix/>
            </a:blip>
            <a:stretch>
              <a:fillRect/>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47" name="Google Shape;347;p25"/>
          <p:cNvSpPr txBox="1"/>
          <p:nvPr/>
        </p:nvSpPr>
        <p:spPr>
          <a:xfrm>
            <a:off x="2691009" y="3228945"/>
            <a:ext cx="2098817" cy="400110"/>
          </a:xfrm>
          <a:prstGeom prst="rect">
            <a:avLst/>
          </a:prstGeom>
          <a:blipFill rotWithShape="1">
            <a:blip r:embed="rId6">
              <a:alphaModFix/>
            </a:blip>
            <a:stretch>
              <a:fillRect/>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cxnSp>
        <p:nvCxnSpPr>
          <p:cNvPr id="348" name="Google Shape;348;p25"/>
          <p:cNvCxnSpPr>
            <a:stCxn id="346" idx="3"/>
            <a:endCxn id="345" idx="1"/>
          </p:cNvCxnSpPr>
          <p:nvPr/>
        </p:nvCxnSpPr>
        <p:spPr>
          <a:xfrm rot="10800000" flipH="1">
            <a:off x="7910717" y="3428967"/>
            <a:ext cx="1022100" cy="8700"/>
          </a:xfrm>
          <a:prstGeom prst="straightConnector1">
            <a:avLst/>
          </a:prstGeom>
          <a:noFill/>
          <a:ln w="9525" cap="flat" cmpd="sng">
            <a:solidFill>
              <a:schemeClr val="dk1"/>
            </a:solidFill>
            <a:prstDash val="solid"/>
            <a:miter lim="800000"/>
            <a:headEnd type="none" w="sm" len="sm"/>
            <a:tailEnd type="triangle" w="med" len="med"/>
          </a:ln>
        </p:spPr>
      </p:cxnSp>
      <p:cxnSp>
        <p:nvCxnSpPr>
          <p:cNvPr id="349" name="Google Shape;349;p25"/>
          <p:cNvCxnSpPr/>
          <p:nvPr/>
        </p:nvCxnSpPr>
        <p:spPr>
          <a:xfrm rot="10800000" flipH="1">
            <a:off x="4789826" y="3420333"/>
            <a:ext cx="1022074" cy="8667"/>
          </a:xfrm>
          <a:prstGeom prst="straightConnector1">
            <a:avLst/>
          </a:prstGeom>
          <a:noFill/>
          <a:ln w="9525" cap="flat" cmpd="sng">
            <a:solidFill>
              <a:schemeClr val="dk1"/>
            </a:solidFill>
            <a:prstDash val="solid"/>
            <a:miter lim="800000"/>
            <a:headEnd type="none" w="sm" len="sm"/>
            <a:tailEnd type="triangle" w="med" len="med"/>
          </a:ln>
        </p:spPr>
      </p:cxnSp>
      <p:sp>
        <p:nvSpPr>
          <p:cNvPr id="350" name="Google Shape;350;p25"/>
          <p:cNvSpPr txBox="1"/>
          <p:nvPr/>
        </p:nvSpPr>
        <p:spPr>
          <a:xfrm>
            <a:off x="834887" y="4029574"/>
            <a:ext cx="837349" cy="369332"/>
          </a:xfrm>
          <a:prstGeom prst="rect">
            <a:avLst/>
          </a:prstGeom>
          <a:blipFill rotWithShape="1">
            <a:blip r:embed="rId7">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51" name="Google Shape;351;p25"/>
          <p:cNvSpPr txBox="1"/>
          <p:nvPr/>
        </p:nvSpPr>
        <p:spPr>
          <a:xfrm>
            <a:off x="5232934" y="5136130"/>
            <a:ext cx="863066" cy="369332"/>
          </a:xfrm>
          <a:prstGeom prst="rect">
            <a:avLst/>
          </a:prstGeom>
          <a:blipFill rotWithShape="1">
            <a:blip r:embed="rId8">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cxnSp>
        <p:nvCxnSpPr>
          <p:cNvPr id="352" name="Google Shape;352;p25"/>
          <p:cNvCxnSpPr/>
          <p:nvPr/>
        </p:nvCxnSpPr>
        <p:spPr>
          <a:xfrm>
            <a:off x="1559568" y="3137584"/>
            <a:ext cx="1025423" cy="200055"/>
          </a:xfrm>
          <a:prstGeom prst="straightConnector1">
            <a:avLst/>
          </a:prstGeom>
          <a:noFill/>
          <a:ln w="9525" cap="flat" cmpd="sng">
            <a:solidFill>
              <a:schemeClr val="dk1"/>
            </a:solidFill>
            <a:prstDash val="solid"/>
            <a:miter lim="800000"/>
            <a:headEnd type="none" w="sm" len="sm"/>
            <a:tailEnd type="triangle" w="med" len="med"/>
          </a:ln>
        </p:spPr>
      </p:cxnSp>
      <p:cxnSp>
        <p:nvCxnSpPr>
          <p:cNvPr id="353" name="Google Shape;353;p25"/>
          <p:cNvCxnSpPr/>
          <p:nvPr/>
        </p:nvCxnSpPr>
        <p:spPr>
          <a:xfrm rot="10800000" flipH="1">
            <a:off x="1582731" y="3637722"/>
            <a:ext cx="1002260" cy="525309"/>
          </a:xfrm>
          <a:prstGeom prst="straightConnector1">
            <a:avLst/>
          </a:prstGeom>
          <a:noFill/>
          <a:ln w="9525" cap="flat" cmpd="sng">
            <a:solidFill>
              <a:schemeClr val="dk1"/>
            </a:solidFill>
            <a:prstDash val="solid"/>
            <a:miter lim="800000"/>
            <a:headEnd type="none" w="sm" len="sm"/>
            <a:tailEnd type="triangle" w="med" len="med"/>
          </a:ln>
        </p:spPr>
      </p:cxnSp>
      <p:cxnSp>
        <p:nvCxnSpPr>
          <p:cNvPr id="354" name="Google Shape;354;p25"/>
          <p:cNvCxnSpPr/>
          <p:nvPr/>
        </p:nvCxnSpPr>
        <p:spPr>
          <a:xfrm rot="10800000" flipH="1">
            <a:off x="5650376" y="3820443"/>
            <a:ext cx="1037832" cy="1328940"/>
          </a:xfrm>
          <a:prstGeom prst="straightConnector1">
            <a:avLst/>
          </a:prstGeom>
          <a:noFill/>
          <a:ln w="9525" cap="flat" cmpd="sng">
            <a:solidFill>
              <a:schemeClr val="dk1"/>
            </a:solidFill>
            <a:prstDash val="solid"/>
            <a:miter lim="800000"/>
            <a:headEnd type="none" w="sm" len="sm"/>
            <a:tailEnd type="triangle" w="med" len="med"/>
          </a:ln>
        </p:spPr>
      </p:cxnSp>
      <p:sp>
        <p:nvSpPr>
          <p:cNvPr id="355" name="Google Shape;355;p25"/>
          <p:cNvSpPr/>
          <p:nvPr/>
        </p:nvSpPr>
        <p:spPr>
          <a:xfrm>
            <a:off x="5489708" y="3024941"/>
            <a:ext cx="2743200" cy="825452"/>
          </a:xfrm>
          <a:prstGeom prst="ellipse">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6" name="Google Shape;356;p25"/>
          <p:cNvSpPr txBox="1"/>
          <p:nvPr/>
        </p:nvSpPr>
        <p:spPr>
          <a:xfrm>
            <a:off x="795131" y="2939125"/>
            <a:ext cx="837349" cy="369332"/>
          </a:xfrm>
          <a:prstGeom prst="rect">
            <a:avLst/>
          </a:prstGeom>
          <a:blipFill rotWithShape="1">
            <a:blip r:embed="rId9">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57" name="Google Shape;357;p25"/>
          <p:cNvSpPr txBox="1"/>
          <p:nvPr/>
        </p:nvSpPr>
        <p:spPr>
          <a:xfrm>
            <a:off x="6499775" y="4288717"/>
            <a:ext cx="2661610" cy="2224070"/>
          </a:xfrm>
          <a:prstGeom prst="rect">
            <a:avLst/>
          </a:prstGeom>
          <a:blipFill rotWithShape="1">
            <a:blip r:embed="rId10">
              <a:alphaModFix/>
            </a:blip>
            <a:stretch>
              <a:fillRect b="-563"/>
            </a:stretch>
          </a:blipFill>
          <a:ln w="9525"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58" name="Google Shape;358;p25"/>
          <p:cNvSpPr txBox="1"/>
          <p:nvPr/>
        </p:nvSpPr>
        <p:spPr>
          <a:xfrm>
            <a:off x="9904133" y="490936"/>
            <a:ext cx="1921566" cy="618246"/>
          </a:xfrm>
          <a:prstGeom prst="rect">
            <a:avLst/>
          </a:prstGeom>
          <a:blipFill rotWithShape="1">
            <a:blip r:embed="rId11">
              <a:alphaModFix/>
            </a:blip>
            <a:stretch>
              <a:fillRect b="-599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Shape 363"/>
        <p:cNvGrpSpPr/>
        <p:nvPr/>
      </p:nvGrpSpPr>
      <p:grpSpPr>
        <a:xfrm>
          <a:off x="0" y="0"/>
          <a:ext cx="0" cy="0"/>
          <a:chOff x="0" y="0"/>
          <a:chExt cx="0" cy="0"/>
        </a:xfrm>
      </p:grpSpPr>
      <p:sp>
        <p:nvSpPr>
          <p:cNvPr id="364" name="Google Shape;364;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sp>
        <p:nvSpPr>
          <p:cNvPr id="365" name="Google Shape;365;p26"/>
          <p:cNvSpPr txBox="1"/>
          <p:nvPr/>
        </p:nvSpPr>
        <p:spPr>
          <a:xfrm>
            <a:off x="1267235" y="280722"/>
            <a:ext cx="9657521"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Backpropagation = Work Backwards</a:t>
            </a:r>
            <a:endParaRPr/>
          </a:p>
        </p:txBody>
      </p:sp>
      <p:sp>
        <p:nvSpPr>
          <p:cNvPr id="366" name="Google Shape;366;p26"/>
          <p:cNvSpPr txBox="1"/>
          <p:nvPr/>
        </p:nvSpPr>
        <p:spPr>
          <a:xfrm>
            <a:off x="1987778" y="1712027"/>
            <a:ext cx="2098817" cy="400110"/>
          </a:xfrm>
          <a:prstGeom prst="rect">
            <a:avLst/>
          </a:prstGeom>
          <a:blipFill rotWithShape="1">
            <a:blip r:embed="rId3">
              <a:alphaModFix/>
            </a:blip>
            <a:stretch>
              <a:fillRect b="-12118"/>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67" name="Google Shape;367;p26"/>
          <p:cNvSpPr txBox="1"/>
          <p:nvPr/>
        </p:nvSpPr>
        <p:spPr>
          <a:xfrm>
            <a:off x="8932791" y="3228945"/>
            <a:ext cx="2098817" cy="400110"/>
          </a:xfrm>
          <a:prstGeom prst="rect">
            <a:avLst/>
          </a:prstGeom>
          <a:blipFill rotWithShape="1">
            <a:blip r:embed="rId4">
              <a:alphaModFix/>
            </a:blip>
            <a:stretch>
              <a:fillRect b="-8823"/>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68" name="Google Shape;368;p26"/>
          <p:cNvSpPr txBox="1"/>
          <p:nvPr/>
        </p:nvSpPr>
        <p:spPr>
          <a:xfrm>
            <a:off x="5811900" y="3237612"/>
            <a:ext cx="2098817" cy="400110"/>
          </a:xfrm>
          <a:prstGeom prst="rect">
            <a:avLst/>
          </a:prstGeom>
          <a:blipFill rotWithShape="1">
            <a:blip r:embed="rId5">
              <a:alphaModFix/>
            </a:blip>
            <a:stretch>
              <a:fillRect/>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69" name="Google Shape;369;p26"/>
          <p:cNvSpPr txBox="1"/>
          <p:nvPr/>
        </p:nvSpPr>
        <p:spPr>
          <a:xfrm>
            <a:off x="2691009" y="3228945"/>
            <a:ext cx="2098817" cy="400110"/>
          </a:xfrm>
          <a:prstGeom prst="rect">
            <a:avLst/>
          </a:prstGeom>
          <a:blipFill rotWithShape="1">
            <a:blip r:embed="rId6">
              <a:alphaModFix/>
            </a:blip>
            <a:stretch>
              <a:fillRect/>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cxnSp>
        <p:nvCxnSpPr>
          <p:cNvPr id="370" name="Google Shape;370;p26"/>
          <p:cNvCxnSpPr>
            <a:stCxn id="368" idx="3"/>
            <a:endCxn id="367" idx="1"/>
          </p:cNvCxnSpPr>
          <p:nvPr/>
        </p:nvCxnSpPr>
        <p:spPr>
          <a:xfrm rot="10800000" flipH="1">
            <a:off x="7910717" y="3428967"/>
            <a:ext cx="1022100" cy="8700"/>
          </a:xfrm>
          <a:prstGeom prst="straightConnector1">
            <a:avLst/>
          </a:prstGeom>
          <a:noFill/>
          <a:ln w="9525" cap="flat" cmpd="sng">
            <a:solidFill>
              <a:schemeClr val="dk1"/>
            </a:solidFill>
            <a:prstDash val="solid"/>
            <a:miter lim="800000"/>
            <a:headEnd type="none" w="sm" len="sm"/>
            <a:tailEnd type="triangle" w="med" len="med"/>
          </a:ln>
        </p:spPr>
      </p:cxnSp>
      <p:cxnSp>
        <p:nvCxnSpPr>
          <p:cNvPr id="371" name="Google Shape;371;p26"/>
          <p:cNvCxnSpPr/>
          <p:nvPr/>
        </p:nvCxnSpPr>
        <p:spPr>
          <a:xfrm rot="10800000" flipH="1">
            <a:off x="4789826" y="3420333"/>
            <a:ext cx="1022074" cy="8667"/>
          </a:xfrm>
          <a:prstGeom prst="straightConnector1">
            <a:avLst/>
          </a:prstGeom>
          <a:noFill/>
          <a:ln w="9525" cap="flat" cmpd="sng">
            <a:solidFill>
              <a:schemeClr val="dk1"/>
            </a:solidFill>
            <a:prstDash val="solid"/>
            <a:miter lim="800000"/>
            <a:headEnd type="none" w="sm" len="sm"/>
            <a:tailEnd type="triangle" w="med" len="med"/>
          </a:ln>
        </p:spPr>
      </p:cxnSp>
      <p:sp>
        <p:nvSpPr>
          <p:cNvPr id="372" name="Google Shape;372;p26"/>
          <p:cNvSpPr txBox="1"/>
          <p:nvPr/>
        </p:nvSpPr>
        <p:spPr>
          <a:xfrm>
            <a:off x="834887" y="4029574"/>
            <a:ext cx="837349" cy="369332"/>
          </a:xfrm>
          <a:prstGeom prst="rect">
            <a:avLst/>
          </a:prstGeom>
          <a:blipFill rotWithShape="1">
            <a:blip r:embed="rId7">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73" name="Google Shape;373;p26"/>
          <p:cNvSpPr txBox="1"/>
          <p:nvPr/>
        </p:nvSpPr>
        <p:spPr>
          <a:xfrm>
            <a:off x="5232934" y="5136130"/>
            <a:ext cx="863066" cy="369332"/>
          </a:xfrm>
          <a:prstGeom prst="rect">
            <a:avLst/>
          </a:prstGeom>
          <a:blipFill rotWithShape="1">
            <a:blip r:embed="rId8">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cxnSp>
        <p:nvCxnSpPr>
          <p:cNvPr id="374" name="Google Shape;374;p26"/>
          <p:cNvCxnSpPr/>
          <p:nvPr/>
        </p:nvCxnSpPr>
        <p:spPr>
          <a:xfrm>
            <a:off x="1559568" y="3137584"/>
            <a:ext cx="1025423" cy="200055"/>
          </a:xfrm>
          <a:prstGeom prst="straightConnector1">
            <a:avLst/>
          </a:prstGeom>
          <a:noFill/>
          <a:ln w="9525" cap="flat" cmpd="sng">
            <a:solidFill>
              <a:schemeClr val="dk1"/>
            </a:solidFill>
            <a:prstDash val="solid"/>
            <a:miter lim="800000"/>
            <a:headEnd type="none" w="sm" len="sm"/>
            <a:tailEnd type="triangle" w="med" len="med"/>
          </a:ln>
        </p:spPr>
      </p:cxnSp>
      <p:cxnSp>
        <p:nvCxnSpPr>
          <p:cNvPr id="375" name="Google Shape;375;p26"/>
          <p:cNvCxnSpPr/>
          <p:nvPr/>
        </p:nvCxnSpPr>
        <p:spPr>
          <a:xfrm rot="10800000" flipH="1">
            <a:off x="1582731" y="3637722"/>
            <a:ext cx="1002260" cy="525309"/>
          </a:xfrm>
          <a:prstGeom prst="straightConnector1">
            <a:avLst/>
          </a:prstGeom>
          <a:noFill/>
          <a:ln w="9525" cap="flat" cmpd="sng">
            <a:solidFill>
              <a:schemeClr val="dk1"/>
            </a:solidFill>
            <a:prstDash val="solid"/>
            <a:miter lim="800000"/>
            <a:headEnd type="none" w="sm" len="sm"/>
            <a:tailEnd type="triangle" w="med" len="med"/>
          </a:ln>
        </p:spPr>
      </p:cxnSp>
      <p:cxnSp>
        <p:nvCxnSpPr>
          <p:cNvPr id="376" name="Google Shape;376;p26"/>
          <p:cNvCxnSpPr/>
          <p:nvPr/>
        </p:nvCxnSpPr>
        <p:spPr>
          <a:xfrm rot="10800000" flipH="1">
            <a:off x="5650376" y="3820443"/>
            <a:ext cx="1037832" cy="1328940"/>
          </a:xfrm>
          <a:prstGeom prst="straightConnector1">
            <a:avLst/>
          </a:prstGeom>
          <a:noFill/>
          <a:ln w="9525" cap="flat" cmpd="sng">
            <a:solidFill>
              <a:schemeClr val="dk1"/>
            </a:solidFill>
            <a:prstDash val="solid"/>
            <a:miter lim="800000"/>
            <a:headEnd type="none" w="sm" len="sm"/>
            <a:tailEnd type="triangle" w="med" len="med"/>
          </a:ln>
        </p:spPr>
      </p:cxnSp>
      <p:sp>
        <p:nvSpPr>
          <p:cNvPr id="377" name="Google Shape;377;p26"/>
          <p:cNvSpPr/>
          <p:nvPr/>
        </p:nvSpPr>
        <p:spPr>
          <a:xfrm>
            <a:off x="5489708" y="3024941"/>
            <a:ext cx="2743200" cy="825452"/>
          </a:xfrm>
          <a:prstGeom prst="ellipse">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8" name="Google Shape;378;p26"/>
          <p:cNvSpPr txBox="1"/>
          <p:nvPr/>
        </p:nvSpPr>
        <p:spPr>
          <a:xfrm>
            <a:off x="795131" y="2939125"/>
            <a:ext cx="837349" cy="369332"/>
          </a:xfrm>
          <a:prstGeom prst="rect">
            <a:avLst/>
          </a:prstGeom>
          <a:blipFill rotWithShape="1">
            <a:blip r:embed="rId9">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79" name="Google Shape;379;p26"/>
          <p:cNvSpPr txBox="1"/>
          <p:nvPr/>
        </p:nvSpPr>
        <p:spPr>
          <a:xfrm>
            <a:off x="6499775" y="4289515"/>
            <a:ext cx="2661610" cy="2224263"/>
          </a:xfrm>
          <a:prstGeom prst="rect">
            <a:avLst/>
          </a:prstGeom>
          <a:blipFill rotWithShape="1">
            <a:blip r:embed="rId10">
              <a:alphaModFix/>
            </a:blip>
            <a:stretch>
              <a:fillRect b="-563"/>
            </a:stretch>
          </a:blipFill>
          <a:ln w="9525"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80" name="Google Shape;380;p26"/>
          <p:cNvSpPr txBox="1"/>
          <p:nvPr/>
        </p:nvSpPr>
        <p:spPr>
          <a:xfrm>
            <a:off x="9904133" y="490936"/>
            <a:ext cx="1921566" cy="618246"/>
          </a:xfrm>
          <a:prstGeom prst="rect">
            <a:avLst/>
          </a:prstGeom>
          <a:blipFill rotWithShape="1">
            <a:blip r:embed="rId11">
              <a:alphaModFix/>
            </a:blip>
            <a:stretch>
              <a:fillRect b="-599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81" name="Google Shape;381;p26"/>
          <p:cNvSpPr txBox="1"/>
          <p:nvPr/>
        </p:nvSpPr>
        <p:spPr>
          <a:xfrm>
            <a:off x="10063162" y="1290660"/>
            <a:ext cx="1603508" cy="618246"/>
          </a:xfrm>
          <a:prstGeom prst="rect">
            <a:avLst/>
          </a:prstGeom>
          <a:blipFill rotWithShape="1">
            <a:blip r:embed="rId12">
              <a:alphaModFix/>
            </a:blip>
            <a:stretch>
              <a:fillRect b="-599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Shape 386"/>
        <p:cNvGrpSpPr/>
        <p:nvPr/>
      </p:nvGrpSpPr>
      <p:grpSpPr>
        <a:xfrm>
          <a:off x="0" y="0"/>
          <a:ext cx="0" cy="0"/>
          <a:chOff x="0" y="0"/>
          <a:chExt cx="0" cy="0"/>
        </a:xfrm>
      </p:grpSpPr>
      <p:sp>
        <p:nvSpPr>
          <p:cNvPr id="387" name="Google Shape;387;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a:p>
        </p:txBody>
      </p:sp>
      <p:sp>
        <p:nvSpPr>
          <p:cNvPr id="388" name="Google Shape;388;p27"/>
          <p:cNvSpPr txBox="1"/>
          <p:nvPr/>
        </p:nvSpPr>
        <p:spPr>
          <a:xfrm>
            <a:off x="1267235" y="280722"/>
            <a:ext cx="9657521"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Backpropagation = Work Backwards</a:t>
            </a:r>
            <a:endParaRPr/>
          </a:p>
        </p:txBody>
      </p:sp>
      <p:sp>
        <p:nvSpPr>
          <p:cNvPr id="389" name="Google Shape;389;p27"/>
          <p:cNvSpPr txBox="1"/>
          <p:nvPr/>
        </p:nvSpPr>
        <p:spPr>
          <a:xfrm>
            <a:off x="1987778" y="1712027"/>
            <a:ext cx="2098817" cy="400110"/>
          </a:xfrm>
          <a:prstGeom prst="rect">
            <a:avLst/>
          </a:prstGeom>
          <a:blipFill rotWithShape="1">
            <a:blip r:embed="rId3">
              <a:alphaModFix/>
            </a:blip>
            <a:stretch>
              <a:fillRect b="-12118"/>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90" name="Google Shape;390;p27"/>
          <p:cNvSpPr txBox="1"/>
          <p:nvPr/>
        </p:nvSpPr>
        <p:spPr>
          <a:xfrm>
            <a:off x="8932791" y="3228945"/>
            <a:ext cx="2098817" cy="400110"/>
          </a:xfrm>
          <a:prstGeom prst="rect">
            <a:avLst/>
          </a:prstGeom>
          <a:blipFill rotWithShape="1">
            <a:blip r:embed="rId4">
              <a:alphaModFix/>
            </a:blip>
            <a:stretch>
              <a:fillRect b="-8823"/>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91" name="Google Shape;391;p27"/>
          <p:cNvSpPr txBox="1"/>
          <p:nvPr/>
        </p:nvSpPr>
        <p:spPr>
          <a:xfrm>
            <a:off x="5811900" y="3237612"/>
            <a:ext cx="2098817" cy="400110"/>
          </a:xfrm>
          <a:prstGeom prst="rect">
            <a:avLst/>
          </a:prstGeom>
          <a:blipFill rotWithShape="1">
            <a:blip r:embed="rId5">
              <a:alphaModFix/>
            </a:blip>
            <a:stretch>
              <a:fillRect/>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92" name="Google Shape;392;p27"/>
          <p:cNvSpPr txBox="1"/>
          <p:nvPr/>
        </p:nvSpPr>
        <p:spPr>
          <a:xfrm>
            <a:off x="2691009" y="3228945"/>
            <a:ext cx="2098817" cy="400110"/>
          </a:xfrm>
          <a:prstGeom prst="rect">
            <a:avLst/>
          </a:prstGeom>
          <a:blipFill rotWithShape="1">
            <a:blip r:embed="rId6">
              <a:alphaModFix/>
            </a:blip>
            <a:stretch>
              <a:fillRect/>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cxnSp>
        <p:nvCxnSpPr>
          <p:cNvPr id="393" name="Google Shape;393;p27"/>
          <p:cNvCxnSpPr>
            <a:stCxn id="391" idx="3"/>
            <a:endCxn id="390" idx="1"/>
          </p:cNvCxnSpPr>
          <p:nvPr/>
        </p:nvCxnSpPr>
        <p:spPr>
          <a:xfrm rot="10800000" flipH="1">
            <a:off x="7910717" y="3428967"/>
            <a:ext cx="1022100" cy="8700"/>
          </a:xfrm>
          <a:prstGeom prst="straightConnector1">
            <a:avLst/>
          </a:prstGeom>
          <a:noFill/>
          <a:ln w="9525" cap="flat" cmpd="sng">
            <a:solidFill>
              <a:schemeClr val="dk1"/>
            </a:solidFill>
            <a:prstDash val="solid"/>
            <a:miter lim="800000"/>
            <a:headEnd type="none" w="sm" len="sm"/>
            <a:tailEnd type="triangle" w="med" len="med"/>
          </a:ln>
        </p:spPr>
      </p:cxnSp>
      <p:cxnSp>
        <p:nvCxnSpPr>
          <p:cNvPr id="394" name="Google Shape;394;p27"/>
          <p:cNvCxnSpPr/>
          <p:nvPr/>
        </p:nvCxnSpPr>
        <p:spPr>
          <a:xfrm rot="10800000" flipH="1">
            <a:off x="4789826" y="3420333"/>
            <a:ext cx="1022074" cy="8667"/>
          </a:xfrm>
          <a:prstGeom prst="straightConnector1">
            <a:avLst/>
          </a:prstGeom>
          <a:noFill/>
          <a:ln w="9525" cap="flat" cmpd="sng">
            <a:solidFill>
              <a:schemeClr val="dk1"/>
            </a:solidFill>
            <a:prstDash val="solid"/>
            <a:miter lim="800000"/>
            <a:headEnd type="none" w="sm" len="sm"/>
            <a:tailEnd type="triangle" w="med" len="med"/>
          </a:ln>
        </p:spPr>
      </p:cxnSp>
      <p:sp>
        <p:nvSpPr>
          <p:cNvPr id="395" name="Google Shape;395;p27"/>
          <p:cNvSpPr txBox="1"/>
          <p:nvPr/>
        </p:nvSpPr>
        <p:spPr>
          <a:xfrm>
            <a:off x="834887" y="4029574"/>
            <a:ext cx="837349" cy="369332"/>
          </a:xfrm>
          <a:prstGeom prst="rect">
            <a:avLst/>
          </a:prstGeom>
          <a:blipFill rotWithShape="1">
            <a:blip r:embed="rId7">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96" name="Google Shape;396;p27"/>
          <p:cNvSpPr txBox="1"/>
          <p:nvPr/>
        </p:nvSpPr>
        <p:spPr>
          <a:xfrm>
            <a:off x="5232934" y="5136130"/>
            <a:ext cx="863066" cy="369332"/>
          </a:xfrm>
          <a:prstGeom prst="rect">
            <a:avLst/>
          </a:prstGeom>
          <a:blipFill rotWithShape="1">
            <a:blip r:embed="rId8">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cxnSp>
        <p:nvCxnSpPr>
          <p:cNvPr id="397" name="Google Shape;397;p27"/>
          <p:cNvCxnSpPr/>
          <p:nvPr/>
        </p:nvCxnSpPr>
        <p:spPr>
          <a:xfrm>
            <a:off x="1559568" y="3137584"/>
            <a:ext cx="1025423" cy="200055"/>
          </a:xfrm>
          <a:prstGeom prst="straightConnector1">
            <a:avLst/>
          </a:prstGeom>
          <a:noFill/>
          <a:ln w="9525" cap="flat" cmpd="sng">
            <a:solidFill>
              <a:schemeClr val="dk1"/>
            </a:solidFill>
            <a:prstDash val="solid"/>
            <a:miter lim="800000"/>
            <a:headEnd type="none" w="sm" len="sm"/>
            <a:tailEnd type="triangle" w="med" len="med"/>
          </a:ln>
        </p:spPr>
      </p:cxnSp>
      <p:cxnSp>
        <p:nvCxnSpPr>
          <p:cNvPr id="398" name="Google Shape;398;p27"/>
          <p:cNvCxnSpPr/>
          <p:nvPr/>
        </p:nvCxnSpPr>
        <p:spPr>
          <a:xfrm rot="10800000" flipH="1">
            <a:off x="1582731" y="3637722"/>
            <a:ext cx="1002260" cy="525309"/>
          </a:xfrm>
          <a:prstGeom prst="straightConnector1">
            <a:avLst/>
          </a:prstGeom>
          <a:noFill/>
          <a:ln w="9525" cap="flat" cmpd="sng">
            <a:solidFill>
              <a:schemeClr val="dk1"/>
            </a:solidFill>
            <a:prstDash val="solid"/>
            <a:miter lim="800000"/>
            <a:headEnd type="none" w="sm" len="sm"/>
            <a:tailEnd type="triangle" w="med" len="med"/>
          </a:ln>
        </p:spPr>
      </p:cxnSp>
      <p:cxnSp>
        <p:nvCxnSpPr>
          <p:cNvPr id="399" name="Google Shape;399;p27"/>
          <p:cNvCxnSpPr/>
          <p:nvPr/>
        </p:nvCxnSpPr>
        <p:spPr>
          <a:xfrm rot="10800000" flipH="1">
            <a:off x="5650376" y="3820443"/>
            <a:ext cx="1037832" cy="1328940"/>
          </a:xfrm>
          <a:prstGeom prst="straightConnector1">
            <a:avLst/>
          </a:prstGeom>
          <a:noFill/>
          <a:ln w="9525" cap="flat" cmpd="sng">
            <a:solidFill>
              <a:schemeClr val="dk1"/>
            </a:solidFill>
            <a:prstDash val="solid"/>
            <a:miter lim="800000"/>
            <a:headEnd type="none" w="sm" len="sm"/>
            <a:tailEnd type="triangle" w="med" len="med"/>
          </a:ln>
        </p:spPr>
      </p:cxnSp>
      <p:sp>
        <p:nvSpPr>
          <p:cNvPr id="400" name="Google Shape;400;p27"/>
          <p:cNvSpPr/>
          <p:nvPr/>
        </p:nvSpPr>
        <p:spPr>
          <a:xfrm>
            <a:off x="5489708" y="3024941"/>
            <a:ext cx="2743200" cy="825452"/>
          </a:xfrm>
          <a:prstGeom prst="ellipse">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1" name="Google Shape;401;p27"/>
          <p:cNvSpPr txBox="1"/>
          <p:nvPr/>
        </p:nvSpPr>
        <p:spPr>
          <a:xfrm>
            <a:off x="795131" y="2939125"/>
            <a:ext cx="837349" cy="369332"/>
          </a:xfrm>
          <a:prstGeom prst="rect">
            <a:avLst/>
          </a:prstGeom>
          <a:blipFill rotWithShape="1">
            <a:blip r:embed="rId9">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02" name="Google Shape;402;p27"/>
          <p:cNvSpPr txBox="1"/>
          <p:nvPr/>
        </p:nvSpPr>
        <p:spPr>
          <a:xfrm>
            <a:off x="2330501" y="4123061"/>
            <a:ext cx="2661610" cy="2224070"/>
          </a:xfrm>
          <a:prstGeom prst="rect">
            <a:avLst/>
          </a:prstGeom>
          <a:blipFill rotWithShape="1">
            <a:blip r:embed="rId10">
              <a:alphaModFix/>
            </a:blip>
            <a:stretch>
              <a:fillRect b="-563"/>
            </a:stretch>
          </a:blipFill>
          <a:ln w="9525"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03" name="Google Shape;403;p27"/>
          <p:cNvSpPr txBox="1"/>
          <p:nvPr/>
        </p:nvSpPr>
        <p:spPr>
          <a:xfrm>
            <a:off x="9904133" y="490936"/>
            <a:ext cx="1921566" cy="618246"/>
          </a:xfrm>
          <a:prstGeom prst="rect">
            <a:avLst/>
          </a:prstGeom>
          <a:blipFill rotWithShape="1">
            <a:blip r:embed="rId11">
              <a:alphaModFix/>
            </a:blip>
            <a:stretch>
              <a:fillRect b="-599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04" name="Google Shape;404;p27"/>
          <p:cNvSpPr txBox="1"/>
          <p:nvPr/>
        </p:nvSpPr>
        <p:spPr>
          <a:xfrm>
            <a:off x="10063162" y="1290660"/>
            <a:ext cx="1603508" cy="618246"/>
          </a:xfrm>
          <a:prstGeom prst="rect">
            <a:avLst/>
          </a:prstGeom>
          <a:blipFill rotWithShape="1">
            <a:blip r:embed="rId12">
              <a:alphaModFix/>
            </a:blip>
            <a:stretch>
              <a:fillRect b="-599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05" name="Google Shape;405;p27"/>
          <p:cNvSpPr txBox="1"/>
          <p:nvPr/>
        </p:nvSpPr>
        <p:spPr>
          <a:xfrm>
            <a:off x="10063162" y="2090384"/>
            <a:ext cx="1603508" cy="618246"/>
          </a:xfrm>
          <a:prstGeom prst="rect">
            <a:avLst/>
          </a:prstGeom>
          <a:blipFill rotWithShape="1">
            <a:blip r:embed="rId13">
              <a:alphaModFix/>
            </a:blip>
            <a:stretch>
              <a:fillRect b="-599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Shape 410"/>
        <p:cNvGrpSpPr/>
        <p:nvPr/>
      </p:nvGrpSpPr>
      <p:grpSpPr>
        <a:xfrm>
          <a:off x="0" y="0"/>
          <a:ext cx="0" cy="0"/>
          <a:chOff x="0" y="0"/>
          <a:chExt cx="0" cy="0"/>
        </a:xfrm>
      </p:grpSpPr>
      <p:sp>
        <p:nvSpPr>
          <p:cNvPr id="411" name="Google Shape;411;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28</a:t>
            </a:fld>
            <a:endParaRPr/>
          </a:p>
        </p:txBody>
      </p:sp>
      <p:sp>
        <p:nvSpPr>
          <p:cNvPr id="412" name="Google Shape;412;p28"/>
          <p:cNvSpPr txBox="1"/>
          <p:nvPr/>
        </p:nvSpPr>
        <p:spPr>
          <a:xfrm>
            <a:off x="1987778" y="1712027"/>
            <a:ext cx="2098817" cy="400110"/>
          </a:xfrm>
          <a:prstGeom prst="rect">
            <a:avLst/>
          </a:prstGeom>
          <a:blipFill rotWithShape="1">
            <a:blip r:embed="rId3">
              <a:alphaModFix/>
            </a:blip>
            <a:stretch>
              <a:fillRect b="-12118"/>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13" name="Google Shape;413;p28"/>
          <p:cNvSpPr txBox="1"/>
          <p:nvPr/>
        </p:nvSpPr>
        <p:spPr>
          <a:xfrm>
            <a:off x="8932791" y="3228945"/>
            <a:ext cx="2098817" cy="400110"/>
          </a:xfrm>
          <a:prstGeom prst="rect">
            <a:avLst/>
          </a:prstGeom>
          <a:blipFill rotWithShape="1">
            <a:blip r:embed="rId4">
              <a:alphaModFix/>
            </a:blip>
            <a:stretch>
              <a:fillRect b="-8823"/>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14" name="Google Shape;414;p28"/>
          <p:cNvSpPr txBox="1"/>
          <p:nvPr/>
        </p:nvSpPr>
        <p:spPr>
          <a:xfrm>
            <a:off x="5811900" y="3237612"/>
            <a:ext cx="2098817" cy="400110"/>
          </a:xfrm>
          <a:prstGeom prst="rect">
            <a:avLst/>
          </a:prstGeom>
          <a:blipFill rotWithShape="1">
            <a:blip r:embed="rId5">
              <a:alphaModFix/>
            </a:blip>
            <a:stretch>
              <a:fillRect/>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15" name="Google Shape;415;p28"/>
          <p:cNvSpPr txBox="1"/>
          <p:nvPr/>
        </p:nvSpPr>
        <p:spPr>
          <a:xfrm>
            <a:off x="2691009" y="3228945"/>
            <a:ext cx="2098817" cy="400110"/>
          </a:xfrm>
          <a:prstGeom prst="rect">
            <a:avLst/>
          </a:prstGeom>
          <a:blipFill rotWithShape="1">
            <a:blip r:embed="rId6">
              <a:alphaModFix/>
            </a:blip>
            <a:stretch>
              <a:fillRect/>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cxnSp>
        <p:nvCxnSpPr>
          <p:cNvPr id="416" name="Google Shape;416;p28"/>
          <p:cNvCxnSpPr>
            <a:stCxn id="414" idx="3"/>
            <a:endCxn id="413" idx="1"/>
          </p:cNvCxnSpPr>
          <p:nvPr/>
        </p:nvCxnSpPr>
        <p:spPr>
          <a:xfrm rot="10800000" flipH="1">
            <a:off x="7910717" y="3428967"/>
            <a:ext cx="1022100" cy="8700"/>
          </a:xfrm>
          <a:prstGeom prst="straightConnector1">
            <a:avLst/>
          </a:prstGeom>
          <a:noFill/>
          <a:ln w="9525" cap="flat" cmpd="sng">
            <a:solidFill>
              <a:schemeClr val="dk1"/>
            </a:solidFill>
            <a:prstDash val="solid"/>
            <a:miter lim="800000"/>
            <a:headEnd type="none" w="sm" len="sm"/>
            <a:tailEnd type="triangle" w="med" len="med"/>
          </a:ln>
        </p:spPr>
      </p:cxnSp>
      <p:cxnSp>
        <p:nvCxnSpPr>
          <p:cNvPr id="417" name="Google Shape;417;p28"/>
          <p:cNvCxnSpPr/>
          <p:nvPr/>
        </p:nvCxnSpPr>
        <p:spPr>
          <a:xfrm rot="10800000" flipH="1">
            <a:off x="4789826" y="3420333"/>
            <a:ext cx="1022074" cy="8667"/>
          </a:xfrm>
          <a:prstGeom prst="straightConnector1">
            <a:avLst/>
          </a:prstGeom>
          <a:noFill/>
          <a:ln w="9525" cap="flat" cmpd="sng">
            <a:solidFill>
              <a:schemeClr val="dk1"/>
            </a:solidFill>
            <a:prstDash val="solid"/>
            <a:miter lim="800000"/>
            <a:headEnd type="none" w="sm" len="sm"/>
            <a:tailEnd type="triangle" w="med" len="med"/>
          </a:ln>
        </p:spPr>
      </p:cxnSp>
      <p:sp>
        <p:nvSpPr>
          <p:cNvPr id="418" name="Google Shape;418;p28"/>
          <p:cNvSpPr txBox="1"/>
          <p:nvPr/>
        </p:nvSpPr>
        <p:spPr>
          <a:xfrm>
            <a:off x="834887" y="4029574"/>
            <a:ext cx="837349" cy="369332"/>
          </a:xfrm>
          <a:prstGeom prst="rect">
            <a:avLst/>
          </a:prstGeom>
          <a:blipFill rotWithShape="1">
            <a:blip r:embed="rId7">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19" name="Google Shape;419;p28"/>
          <p:cNvSpPr txBox="1"/>
          <p:nvPr/>
        </p:nvSpPr>
        <p:spPr>
          <a:xfrm>
            <a:off x="5232934" y="5136130"/>
            <a:ext cx="863066" cy="369332"/>
          </a:xfrm>
          <a:prstGeom prst="rect">
            <a:avLst/>
          </a:prstGeom>
          <a:blipFill rotWithShape="1">
            <a:blip r:embed="rId8">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cxnSp>
        <p:nvCxnSpPr>
          <p:cNvPr id="420" name="Google Shape;420;p28"/>
          <p:cNvCxnSpPr/>
          <p:nvPr/>
        </p:nvCxnSpPr>
        <p:spPr>
          <a:xfrm>
            <a:off x="1559568" y="3137584"/>
            <a:ext cx="1025423" cy="200055"/>
          </a:xfrm>
          <a:prstGeom prst="straightConnector1">
            <a:avLst/>
          </a:prstGeom>
          <a:noFill/>
          <a:ln w="9525" cap="flat" cmpd="sng">
            <a:solidFill>
              <a:schemeClr val="dk1"/>
            </a:solidFill>
            <a:prstDash val="solid"/>
            <a:miter lim="800000"/>
            <a:headEnd type="none" w="sm" len="sm"/>
            <a:tailEnd type="triangle" w="med" len="med"/>
          </a:ln>
        </p:spPr>
      </p:cxnSp>
      <p:cxnSp>
        <p:nvCxnSpPr>
          <p:cNvPr id="421" name="Google Shape;421;p28"/>
          <p:cNvCxnSpPr/>
          <p:nvPr/>
        </p:nvCxnSpPr>
        <p:spPr>
          <a:xfrm rot="10800000" flipH="1">
            <a:off x="1582731" y="3637722"/>
            <a:ext cx="1002260" cy="525309"/>
          </a:xfrm>
          <a:prstGeom prst="straightConnector1">
            <a:avLst/>
          </a:prstGeom>
          <a:noFill/>
          <a:ln w="9525" cap="flat" cmpd="sng">
            <a:solidFill>
              <a:schemeClr val="dk1"/>
            </a:solidFill>
            <a:prstDash val="solid"/>
            <a:miter lim="800000"/>
            <a:headEnd type="none" w="sm" len="sm"/>
            <a:tailEnd type="triangle" w="med" len="med"/>
          </a:ln>
        </p:spPr>
      </p:cxnSp>
      <p:cxnSp>
        <p:nvCxnSpPr>
          <p:cNvPr id="422" name="Google Shape;422;p28"/>
          <p:cNvCxnSpPr/>
          <p:nvPr/>
        </p:nvCxnSpPr>
        <p:spPr>
          <a:xfrm rot="10800000" flipH="1">
            <a:off x="5650376" y="3820443"/>
            <a:ext cx="1037832" cy="1328940"/>
          </a:xfrm>
          <a:prstGeom prst="straightConnector1">
            <a:avLst/>
          </a:prstGeom>
          <a:noFill/>
          <a:ln w="9525" cap="flat" cmpd="sng">
            <a:solidFill>
              <a:schemeClr val="dk1"/>
            </a:solidFill>
            <a:prstDash val="solid"/>
            <a:miter lim="800000"/>
            <a:headEnd type="none" w="sm" len="sm"/>
            <a:tailEnd type="triangle" w="med" len="med"/>
          </a:ln>
        </p:spPr>
      </p:cxnSp>
      <p:sp>
        <p:nvSpPr>
          <p:cNvPr id="423" name="Google Shape;423;p28"/>
          <p:cNvSpPr/>
          <p:nvPr/>
        </p:nvSpPr>
        <p:spPr>
          <a:xfrm>
            <a:off x="5489708" y="3024941"/>
            <a:ext cx="2743200" cy="825452"/>
          </a:xfrm>
          <a:prstGeom prst="ellipse">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24" name="Google Shape;424;p28"/>
          <p:cNvSpPr txBox="1"/>
          <p:nvPr/>
        </p:nvSpPr>
        <p:spPr>
          <a:xfrm>
            <a:off x="795131" y="2939125"/>
            <a:ext cx="837349" cy="369332"/>
          </a:xfrm>
          <a:prstGeom prst="rect">
            <a:avLst/>
          </a:prstGeom>
          <a:blipFill rotWithShape="1">
            <a:blip r:embed="rId9">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25" name="Google Shape;425;p28"/>
          <p:cNvSpPr txBox="1"/>
          <p:nvPr/>
        </p:nvSpPr>
        <p:spPr>
          <a:xfrm>
            <a:off x="2330501" y="4123061"/>
            <a:ext cx="2661610" cy="2224070"/>
          </a:xfrm>
          <a:prstGeom prst="rect">
            <a:avLst/>
          </a:prstGeom>
          <a:blipFill rotWithShape="1">
            <a:blip r:embed="rId10">
              <a:alphaModFix/>
            </a:blip>
            <a:stretch>
              <a:fillRect b="-563"/>
            </a:stretch>
          </a:blipFill>
          <a:ln w="9525"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26" name="Google Shape;426;p28"/>
          <p:cNvSpPr txBox="1"/>
          <p:nvPr/>
        </p:nvSpPr>
        <p:spPr>
          <a:xfrm>
            <a:off x="9904133" y="490936"/>
            <a:ext cx="1921566" cy="618246"/>
          </a:xfrm>
          <a:prstGeom prst="rect">
            <a:avLst/>
          </a:prstGeom>
          <a:blipFill rotWithShape="1">
            <a:blip r:embed="rId11">
              <a:alphaModFix/>
            </a:blip>
            <a:stretch>
              <a:fillRect b="-599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27" name="Google Shape;427;p28"/>
          <p:cNvSpPr txBox="1"/>
          <p:nvPr/>
        </p:nvSpPr>
        <p:spPr>
          <a:xfrm>
            <a:off x="10063162" y="1290660"/>
            <a:ext cx="1603508" cy="618246"/>
          </a:xfrm>
          <a:prstGeom prst="rect">
            <a:avLst/>
          </a:prstGeom>
          <a:blipFill rotWithShape="1">
            <a:blip r:embed="rId12">
              <a:alphaModFix/>
            </a:blip>
            <a:stretch>
              <a:fillRect b="-599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28" name="Google Shape;428;p28"/>
          <p:cNvSpPr txBox="1"/>
          <p:nvPr/>
        </p:nvSpPr>
        <p:spPr>
          <a:xfrm>
            <a:off x="10063162" y="2090384"/>
            <a:ext cx="1603508" cy="618246"/>
          </a:xfrm>
          <a:prstGeom prst="rect">
            <a:avLst/>
          </a:prstGeom>
          <a:blipFill rotWithShape="1">
            <a:blip r:embed="rId13">
              <a:alphaModFix/>
            </a:blip>
            <a:stretch>
              <a:fillRect b="-599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29" name="Google Shape;429;p28"/>
          <p:cNvSpPr txBox="1"/>
          <p:nvPr/>
        </p:nvSpPr>
        <p:spPr>
          <a:xfrm>
            <a:off x="8797643" y="1640330"/>
            <a:ext cx="1349205" cy="618246"/>
          </a:xfrm>
          <a:prstGeom prst="rect">
            <a:avLst/>
          </a:prstGeom>
          <a:blipFill rotWithShape="1">
            <a:blip r:embed="rId14">
              <a:alphaModFix/>
            </a:blip>
            <a:stretch>
              <a:fillRect b="-399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30" name="Google Shape;430;p28"/>
          <p:cNvSpPr txBox="1"/>
          <p:nvPr/>
        </p:nvSpPr>
        <p:spPr>
          <a:xfrm>
            <a:off x="7797117" y="4706390"/>
            <a:ext cx="3869553" cy="153888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We thus update our parameters, a, b, and c, subtracting each’s gradients*epsilon from its current value. Epsilon is the learning rate.</a:t>
            </a:r>
            <a:endParaRPr/>
          </a:p>
          <a:p>
            <a:pPr marL="171450" marR="0" lvl="0" indent="-82550" algn="l" rtl="0">
              <a:spcBef>
                <a:spcPts val="0"/>
              </a:spcBef>
              <a:spcAft>
                <a:spcPts val="0"/>
              </a:spcAft>
              <a:buClr>
                <a:schemeClr val="dk1"/>
              </a:buClr>
              <a:buSzPts val="1400"/>
              <a:buFont typeface="Arial"/>
              <a:buNone/>
            </a:pPr>
            <a:endParaRPr sz="1400">
              <a:solidFill>
                <a:schemeClr val="dk1"/>
              </a:solidFill>
              <a:latin typeface="Quicksand"/>
              <a:ea typeface="Quicksand"/>
              <a:cs typeface="Quicksand"/>
              <a:sym typeface="Quicksand"/>
            </a:endParaRPr>
          </a:p>
        </p:txBody>
      </p:sp>
      <p:sp>
        <p:nvSpPr>
          <p:cNvPr id="431" name="Google Shape;431;p28"/>
          <p:cNvSpPr txBox="1"/>
          <p:nvPr/>
        </p:nvSpPr>
        <p:spPr>
          <a:xfrm>
            <a:off x="1267235" y="280722"/>
            <a:ext cx="9657521"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Backpropagation = Work Backwards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Shape 436"/>
        <p:cNvGrpSpPr/>
        <p:nvPr/>
      </p:nvGrpSpPr>
      <p:grpSpPr>
        <a:xfrm>
          <a:off x="0" y="0"/>
          <a:ext cx="0" cy="0"/>
          <a:chOff x="0" y="0"/>
          <a:chExt cx="0" cy="0"/>
        </a:xfrm>
      </p:grpSpPr>
      <p:sp>
        <p:nvSpPr>
          <p:cNvPr id="437" name="Google Shape;437;p29"/>
          <p:cNvSpPr txBox="1"/>
          <p:nvPr/>
        </p:nvSpPr>
        <p:spPr>
          <a:xfrm>
            <a:off x="762000" y="359695"/>
            <a:ext cx="10667999" cy="175432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Single Node with Sigmoid &amp; Cross-Entropy Loss (i.e., Logistic Regression)</a:t>
            </a:r>
            <a:endParaRPr/>
          </a:p>
        </p:txBody>
      </p:sp>
      <p:grpSp>
        <p:nvGrpSpPr>
          <p:cNvPr id="438" name="Google Shape;438;p29"/>
          <p:cNvGrpSpPr/>
          <p:nvPr/>
        </p:nvGrpSpPr>
        <p:grpSpPr>
          <a:xfrm>
            <a:off x="762000" y="2114021"/>
            <a:ext cx="5865026" cy="2464693"/>
            <a:chOff x="1207016" y="1895733"/>
            <a:chExt cx="5865026" cy="2464693"/>
          </a:xfrm>
        </p:grpSpPr>
        <p:sp>
          <p:nvSpPr>
            <p:cNvPr id="439" name="Google Shape;439;p29"/>
            <p:cNvSpPr/>
            <p:nvPr/>
          </p:nvSpPr>
          <p:spPr>
            <a:xfrm>
              <a:off x="3422343" y="2717368"/>
              <a:ext cx="874643" cy="821635"/>
            </a:xfrm>
            <a:prstGeom prst="ellipse">
              <a:avLst/>
            </a:prstGeom>
            <a:no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40" name="Google Shape;440;p29"/>
            <p:cNvSpPr txBox="1"/>
            <p:nvPr/>
          </p:nvSpPr>
          <p:spPr>
            <a:xfrm>
              <a:off x="1308895" y="2184664"/>
              <a:ext cx="670887" cy="276999"/>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41" name="Google Shape;441;p29"/>
            <p:cNvSpPr txBox="1"/>
            <p:nvPr/>
          </p:nvSpPr>
          <p:spPr>
            <a:xfrm>
              <a:off x="1364869" y="3792723"/>
              <a:ext cx="670887" cy="276999"/>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cxnSp>
          <p:nvCxnSpPr>
            <p:cNvPr id="442" name="Google Shape;442;p29"/>
            <p:cNvCxnSpPr>
              <a:stCxn id="443" idx="6"/>
              <a:endCxn id="439" idx="2"/>
            </p:cNvCxnSpPr>
            <p:nvPr/>
          </p:nvCxnSpPr>
          <p:spPr>
            <a:xfrm>
              <a:off x="2081659" y="2306551"/>
              <a:ext cx="1340700" cy="821700"/>
            </a:xfrm>
            <a:prstGeom prst="straightConnector1">
              <a:avLst/>
            </a:prstGeom>
            <a:noFill/>
            <a:ln w="9525" cap="flat" cmpd="sng">
              <a:solidFill>
                <a:schemeClr val="dk1"/>
              </a:solidFill>
              <a:prstDash val="solid"/>
              <a:miter lim="800000"/>
              <a:headEnd type="none" w="sm" len="sm"/>
              <a:tailEnd type="triangle" w="med" len="med"/>
            </a:ln>
          </p:spPr>
        </p:cxnSp>
        <p:cxnSp>
          <p:nvCxnSpPr>
            <p:cNvPr id="444" name="Google Shape;444;p29"/>
            <p:cNvCxnSpPr>
              <a:stCxn id="445" idx="6"/>
              <a:endCxn id="439" idx="2"/>
            </p:cNvCxnSpPr>
            <p:nvPr/>
          </p:nvCxnSpPr>
          <p:spPr>
            <a:xfrm rot="10800000" flipH="1">
              <a:off x="2137635" y="3128209"/>
              <a:ext cx="1284600" cy="821400"/>
            </a:xfrm>
            <a:prstGeom prst="straightConnector1">
              <a:avLst/>
            </a:prstGeom>
            <a:noFill/>
            <a:ln w="9525" cap="flat" cmpd="sng">
              <a:solidFill>
                <a:schemeClr val="dk1"/>
              </a:solidFill>
              <a:prstDash val="solid"/>
              <a:miter lim="800000"/>
              <a:headEnd type="none" w="sm" len="sm"/>
              <a:tailEnd type="triangle" w="med" len="med"/>
            </a:ln>
          </p:spPr>
        </p:cxnSp>
        <p:sp>
          <p:nvSpPr>
            <p:cNvPr id="446" name="Google Shape;446;p29"/>
            <p:cNvSpPr txBox="1"/>
            <p:nvPr/>
          </p:nvSpPr>
          <p:spPr>
            <a:xfrm>
              <a:off x="2596755" y="2292386"/>
              <a:ext cx="670887" cy="338554"/>
            </a:xfrm>
            <a:prstGeom prst="rect">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47" name="Google Shape;447;p29"/>
            <p:cNvSpPr txBox="1"/>
            <p:nvPr/>
          </p:nvSpPr>
          <p:spPr>
            <a:xfrm>
              <a:off x="2596755" y="3535117"/>
              <a:ext cx="670887" cy="338554"/>
            </a:xfrm>
            <a:prstGeom prst="rect">
              <a:avLst/>
            </a:pr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48" name="Google Shape;448;p29"/>
            <p:cNvSpPr txBox="1"/>
            <p:nvPr/>
          </p:nvSpPr>
          <p:spPr>
            <a:xfrm>
              <a:off x="3524220" y="2255268"/>
              <a:ext cx="670887" cy="338554"/>
            </a:xfrm>
            <a:prstGeom prst="rect">
              <a:avLst/>
            </a:prstGeom>
            <a:blipFill rotWithShape="1">
              <a:blip r:embed="rId7">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cxnSp>
          <p:nvCxnSpPr>
            <p:cNvPr id="449" name="Google Shape;449;p29"/>
            <p:cNvCxnSpPr>
              <a:stCxn id="439" idx="6"/>
            </p:cNvCxnSpPr>
            <p:nvPr/>
          </p:nvCxnSpPr>
          <p:spPr>
            <a:xfrm>
              <a:off x="4296986" y="3128186"/>
              <a:ext cx="1017000" cy="0"/>
            </a:xfrm>
            <a:prstGeom prst="straightConnector1">
              <a:avLst/>
            </a:prstGeom>
            <a:noFill/>
            <a:ln w="9525" cap="flat" cmpd="sng">
              <a:solidFill>
                <a:schemeClr val="dk1"/>
              </a:solidFill>
              <a:prstDash val="solid"/>
              <a:miter lim="800000"/>
              <a:headEnd type="none" w="sm" len="sm"/>
              <a:tailEnd type="triangle" w="med" len="med"/>
            </a:ln>
          </p:spPr>
        </p:cxnSp>
        <p:sp>
          <p:nvSpPr>
            <p:cNvPr id="443" name="Google Shape;443;p29"/>
            <p:cNvSpPr/>
            <p:nvPr/>
          </p:nvSpPr>
          <p:spPr>
            <a:xfrm>
              <a:off x="1207016" y="1895733"/>
              <a:ext cx="874643" cy="821635"/>
            </a:xfrm>
            <a:prstGeom prst="ellipse">
              <a:avLst/>
            </a:prstGeom>
            <a:no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45" name="Google Shape;445;p29"/>
            <p:cNvSpPr/>
            <p:nvPr/>
          </p:nvSpPr>
          <p:spPr>
            <a:xfrm>
              <a:off x="1262992" y="3538791"/>
              <a:ext cx="874643" cy="821635"/>
            </a:xfrm>
            <a:prstGeom prst="ellipse">
              <a:avLst/>
            </a:prstGeom>
            <a:no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50" name="Google Shape;450;p29"/>
            <p:cNvSpPr txBox="1"/>
            <p:nvPr/>
          </p:nvSpPr>
          <p:spPr>
            <a:xfrm>
              <a:off x="4444974" y="2937608"/>
              <a:ext cx="2627068" cy="369332"/>
            </a:xfrm>
            <a:prstGeom prst="rect">
              <a:avLst/>
            </a:prstGeom>
            <a:blipFill rotWithShape="1">
              <a:blip r:embed="rId8">
                <a:alphaModFix/>
              </a:blip>
              <a:stretch>
                <a:fillRect b="-6666"/>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51" name="Google Shape;451;p29"/>
            <p:cNvSpPr txBox="1"/>
            <p:nvPr/>
          </p:nvSpPr>
          <p:spPr>
            <a:xfrm>
              <a:off x="3396509" y="2926605"/>
              <a:ext cx="874643" cy="369332"/>
            </a:xfrm>
            <a:prstGeom prst="rect">
              <a:avLst/>
            </a:prstGeom>
            <a:blipFill rotWithShape="1">
              <a:blip r:embed="rId9">
                <a:alphaModFix/>
              </a:blip>
              <a:stretch>
                <a:fillRect t="-6666" b="-26664"/>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grpSp>
      <p:sp>
        <p:nvSpPr>
          <p:cNvPr id="452" name="Google Shape;452;p29"/>
          <p:cNvSpPr txBox="1"/>
          <p:nvPr/>
        </p:nvSpPr>
        <p:spPr>
          <a:xfrm>
            <a:off x="8149502" y="2679951"/>
            <a:ext cx="2381941" cy="665567"/>
          </a:xfrm>
          <a:prstGeom prst="rect">
            <a:avLst/>
          </a:prstGeom>
          <a:blipFill rotWithShape="1">
            <a:blip r:embed="rId10">
              <a:alphaModFix/>
            </a:blip>
            <a:stretch>
              <a:fillRect b="-565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53" name="Google Shape;453;p29"/>
          <p:cNvSpPr txBox="1"/>
          <p:nvPr/>
        </p:nvSpPr>
        <p:spPr>
          <a:xfrm>
            <a:off x="8149502" y="3449436"/>
            <a:ext cx="3479903" cy="679032"/>
          </a:xfrm>
          <a:prstGeom prst="rect">
            <a:avLst/>
          </a:prstGeom>
          <a:blipFill rotWithShape="1">
            <a:blip r:embed="rId11">
              <a:alphaModFix/>
            </a:blip>
            <a:stretch>
              <a:fillRect b="-9257"/>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54" name="Google Shape;454;p29"/>
          <p:cNvSpPr txBox="1"/>
          <p:nvPr/>
        </p:nvSpPr>
        <p:spPr>
          <a:xfrm>
            <a:off x="8149501" y="4241124"/>
            <a:ext cx="3479903" cy="667427"/>
          </a:xfrm>
          <a:prstGeom prst="rect">
            <a:avLst/>
          </a:prstGeom>
          <a:blipFill rotWithShape="1">
            <a:blip r:embed="rId12">
              <a:alphaModFix/>
            </a:blip>
            <a:stretch>
              <a:fillRect b="-9433"/>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55" name="Google Shape;455;p29"/>
          <p:cNvSpPr txBox="1"/>
          <p:nvPr/>
        </p:nvSpPr>
        <p:spPr>
          <a:xfrm>
            <a:off x="8149500" y="5013766"/>
            <a:ext cx="3479903" cy="667427"/>
          </a:xfrm>
          <a:prstGeom prst="rect">
            <a:avLst/>
          </a:prstGeom>
          <a:blipFill rotWithShape="1">
            <a:blip r:embed="rId13">
              <a:alphaModFix/>
            </a:blip>
            <a:stretch>
              <a:fillRect b="-9257"/>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56" name="Google Shape;456;p29"/>
          <p:cNvSpPr txBox="1"/>
          <p:nvPr/>
        </p:nvSpPr>
        <p:spPr>
          <a:xfrm>
            <a:off x="3229588" y="4011011"/>
            <a:ext cx="4167808" cy="2308324"/>
          </a:xfrm>
          <a:prstGeom prst="rect">
            <a:avLst/>
          </a:prstGeom>
          <a:blipFill rotWithShape="1">
            <a:blip r:embed="rId14">
              <a:alphaModFix/>
            </a:blip>
            <a:stretch>
              <a:fillRect l="-911" t="-1091" r="-2126" b="-3277"/>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latin typeface="Calibri"/>
                <a:ea typeface="Calibri"/>
                <a:cs typeface="Calibri"/>
                <a:sym typeface="Calibri"/>
              </a:rPr>
              <a:t> </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pic>
        <p:nvPicPr>
          <p:cNvPr id="108" name="Google Shape;108;p3" descr="Tensor Processing Units (TPUs) Documentation | Kaggle"/>
          <p:cNvPicPr preferRelativeResize="0"/>
          <p:nvPr/>
        </p:nvPicPr>
        <p:blipFill rotWithShape="1">
          <a:blip r:embed="rId3">
            <a:alphaModFix/>
          </a:blip>
          <a:srcRect t="3933" b="3933"/>
          <a:stretch/>
        </p:blipFill>
        <p:spPr>
          <a:xfrm>
            <a:off x="0" y="0"/>
            <a:ext cx="12192000" cy="6858000"/>
          </a:xfrm>
          <a:prstGeom prst="rect">
            <a:avLst/>
          </a:prstGeom>
          <a:noFill/>
          <a:ln>
            <a:noFill/>
          </a:ln>
        </p:spPr>
      </p:pic>
      <p:sp>
        <p:nvSpPr>
          <p:cNvPr id="109" name="Google Shape;109;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110" name="Google Shape;110;p3"/>
          <p:cNvSpPr txBox="1"/>
          <p:nvPr/>
        </p:nvSpPr>
        <p:spPr>
          <a:xfrm>
            <a:off x="959603" y="487786"/>
            <a:ext cx="6460957"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400">
                <a:solidFill>
                  <a:schemeClr val="dk1"/>
                </a:solidFill>
                <a:latin typeface="Economica"/>
                <a:ea typeface="Economica"/>
                <a:cs typeface="Economica"/>
                <a:sym typeface="Economica"/>
              </a:rPr>
              <a:t>TPUs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Shape 461"/>
        <p:cNvGrpSpPr/>
        <p:nvPr/>
      </p:nvGrpSpPr>
      <p:grpSpPr>
        <a:xfrm>
          <a:off x="0" y="0"/>
          <a:ext cx="0" cy="0"/>
          <a:chOff x="0" y="0"/>
          <a:chExt cx="0" cy="0"/>
        </a:xfrm>
      </p:grpSpPr>
      <p:sp>
        <p:nvSpPr>
          <p:cNvPr id="462" name="Google Shape;462;p30"/>
          <p:cNvSpPr txBox="1"/>
          <p:nvPr/>
        </p:nvSpPr>
        <p:spPr>
          <a:xfrm>
            <a:off x="762000" y="359695"/>
            <a:ext cx="10667999" cy="175432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Single Node with Sigmoid &amp; Cross-Entropy Loss (i.e., Logistic Regression)</a:t>
            </a:r>
            <a:endParaRPr/>
          </a:p>
        </p:txBody>
      </p:sp>
      <p:grpSp>
        <p:nvGrpSpPr>
          <p:cNvPr id="463" name="Google Shape;463;p30"/>
          <p:cNvGrpSpPr/>
          <p:nvPr/>
        </p:nvGrpSpPr>
        <p:grpSpPr>
          <a:xfrm>
            <a:off x="762000" y="2114021"/>
            <a:ext cx="5865026" cy="2464693"/>
            <a:chOff x="1207016" y="1895733"/>
            <a:chExt cx="5865026" cy="2464693"/>
          </a:xfrm>
        </p:grpSpPr>
        <p:sp>
          <p:nvSpPr>
            <p:cNvPr id="464" name="Google Shape;464;p30"/>
            <p:cNvSpPr/>
            <p:nvPr/>
          </p:nvSpPr>
          <p:spPr>
            <a:xfrm>
              <a:off x="3422343" y="2717368"/>
              <a:ext cx="874643" cy="821635"/>
            </a:xfrm>
            <a:prstGeom prst="ellipse">
              <a:avLst/>
            </a:prstGeom>
            <a:no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5" name="Google Shape;465;p30"/>
            <p:cNvSpPr txBox="1"/>
            <p:nvPr/>
          </p:nvSpPr>
          <p:spPr>
            <a:xfrm>
              <a:off x="1308895" y="2184664"/>
              <a:ext cx="670887" cy="276999"/>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66" name="Google Shape;466;p30"/>
            <p:cNvSpPr txBox="1"/>
            <p:nvPr/>
          </p:nvSpPr>
          <p:spPr>
            <a:xfrm>
              <a:off x="1364869" y="3792723"/>
              <a:ext cx="670887" cy="276999"/>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cxnSp>
          <p:nvCxnSpPr>
            <p:cNvPr id="467" name="Google Shape;467;p30"/>
            <p:cNvCxnSpPr>
              <a:stCxn id="468" idx="6"/>
              <a:endCxn id="464" idx="2"/>
            </p:cNvCxnSpPr>
            <p:nvPr/>
          </p:nvCxnSpPr>
          <p:spPr>
            <a:xfrm>
              <a:off x="2081659" y="2306551"/>
              <a:ext cx="1340700" cy="821700"/>
            </a:xfrm>
            <a:prstGeom prst="straightConnector1">
              <a:avLst/>
            </a:prstGeom>
            <a:noFill/>
            <a:ln w="9525" cap="flat" cmpd="sng">
              <a:solidFill>
                <a:schemeClr val="dk1"/>
              </a:solidFill>
              <a:prstDash val="solid"/>
              <a:miter lim="800000"/>
              <a:headEnd type="none" w="sm" len="sm"/>
              <a:tailEnd type="triangle" w="med" len="med"/>
            </a:ln>
          </p:spPr>
        </p:cxnSp>
        <p:cxnSp>
          <p:nvCxnSpPr>
            <p:cNvPr id="469" name="Google Shape;469;p30"/>
            <p:cNvCxnSpPr>
              <a:stCxn id="470" idx="6"/>
              <a:endCxn id="464" idx="2"/>
            </p:cNvCxnSpPr>
            <p:nvPr/>
          </p:nvCxnSpPr>
          <p:spPr>
            <a:xfrm rot="10800000" flipH="1">
              <a:off x="2137635" y="3128209"/>
              <a:ext cx="1284600" cy="821400"/>
            </a:xfrm>
            <a:prstGeom prst="straightConnector1">
              <a:avLst/>
            </a:prstGeom>
            <a:noFill/>
            <a:ln w="9525" cap="flat" cmpd="sng">
              <a:solidFill>
                <a:schemeClr val="dk1"/>
              </a:solidFill>
              <a:prstDash val="solid"/>
              <a:miter lim="800000"/>
              <a:headEnd type="none" w="sm" len="sm"/>
              <a:tailEnd type="triangle" w="med" len="med"/>
            </a:ln>
          </p:spPr>
        </p:cxnSp>
        <p:sp>
          <p:nvSpPr>
            <p:cNvPr id="471" name="Google Shape;471;p30"/>
            <p:cNvSpPr txBox="1"/>
            <p:nvPr/>
          </p:nvSpPr>
          <p:spPr>
            <a:xfrm>
              <a:off x="2596755" y="2292386"/>
              <a:ext cx="670887" cy="338554"/>
            </a:xfrm>
            <a:prstGeom prst="rect">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72" name="Google Shape;472;p30"/>
            <p:cNvSpPr txBox="1"/>
            <p:nvPr/>
          </p:nvSpPr>
          <p:spPr>
            <a:xfrm>
              <a:off x="2596755" y="3535117"/>
              <a:ext cx="670887" cy="338554"/>
            </a:xfrm>
            <a:prstGeom prst="rect">
              <a:avLst/>
            </a:pr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73" name="Google Shape;473;p30"/>
            <p:cNvSpPr txBox="1"/>
            <p:nvPr/>
          </p:nvSpPr>
          <p:spPr>
            <a:xfrm>
              <a:off x="3524220" y="2255268"/>
              <a:ext cx="670887" cy="338554"/>
            </a:xfrm>
            <a:prstGeom prst="rect">
              <a:avLst/>
            </a:prstGeom>
            <a:blipFill rotWithShape="1">
              <a:blip r:embed="rId7">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cxnSp>
          <p:nvCxnSpPr>
            <p:cNvPr id="474" name="Google Shape;474;p30"/>
            <p:cNvCxnSpPr>
              <a:stCxn id="464" idx="6"/>
            </p:cNvCxnSpPr>
            <p:nvPr/>
          </p:nvCxnSpPr>
          <p:spPr>
            <a:xfrm>
              <a:off x="4296986" y="3128186"/>
              <a:ext cx="1017000" cy="0"/>
            </a:xfrm>
            <a:prstGeom prst="straightConnector1">
              <a:avLst/>
            </a:prstGeom>
            <a:noFill/>
            <a:ln w="9525" cap="flat" cmpd="sng">
              <a:solidFill>
                <a:schemeClr val="dk1"/>
              </a:solidFill>
              <a:prstDash val="solid"/>
              <a:miter lim="800000"/>
              <a:headEnd type="none" w="sm" len="sm"/>
              <a:tailEnd type="triangle" w="med" len="med"/>
            </a:ln>
          </p:spPr>
        </p:cxnSp>
        <p:sp>
          <p:nvSpPr>
            <p:cNvPr id="468" name="Google Shape;468;p30"/>
            <p:cNvSpPr/>
            <p:nvPr/>
          </p:nvSpPr>
          <p:spPr>
            <a:xfrm>
              <a:off x="1207016" y="1895733"/>
              <a:ext cx="874643" cy="821635"/>
            </a:xfrm>
            <a:prstGeom prst="ellipse">
              <a:avLst/>
            </a:prstGeom>
            <a:no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70" name="Google Shape;470;p30"/>
            <p:cNvSpPr/>
            <p:nvPr/>
          </p:nvSpPr>
          <p:spPr>
            <a:xfrm>
              <a:off x="1262992" y="3538791"/>
              <a:ext cx="874643" cy="821635"/>
            </a:xfrm>
            <a:prstGeom prst="ellipse">
              <a:avLst/>
            </a:prstGeom>
            <a:no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75" name="Google Shape;475;p30"/>
            <p:cNvSpPr txBox="1"/>
            <p:nvPr/>
          </p:nvSpPr>
          <p:spPr>
            <a:xfrm>
              <a:off x="4444974" y="2937608"/>
              <a:ext cx="2627068" cy="369332"/>
            </a:xfrm>
            <a:prstGeom prst="rect">
              <a:avLst/>
            </a:prstGeom>
            <a:blipFill rotWithShape="1">
              <a:blip r:embed="rId8">
                <a:alphaModFix/>
              </a:blip>
              <a:stretch>
                <a:fillRect b="-6666"/>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76" name="Google Shape;476;p30"/>
            <p:cNvSpPr txBox="1"/>
            <p:nvPr/>
          </p:nvSpPr>
          <p:spPr>
            <a:xfrm>
              <a:off x="3396509" y="2926605"/>
              <a:ext cx="874643" cy="369332"/>
            </a:xfrm>
            <a:prstGeom prst="rect">
              <a:avLst/>
            </a:prstGeom>
            <a:blipFill rotWithShape="1">
              <a:blip r:embed="rId9">
                <a:alphaModFix/>
              </a:blip>
              <a:stretch>
                <a:fillRect t="-6666" b="-26664"/>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grpSp>
      <p:sp>
        <p:nvSpPr>
          <p:cNvPr id="477" name="Google Shape;477;p30"/>
          <p:cNvSpPr txBox="1"/>
          <p:nvPr/>
        </p:nvSpPr>
        <p:spPr>
          <a:xfrm>
            <a:off x="8149502" y="2679951"/>
            <a:ext cx="2381941" cy="665567"/>
          </a:xfrm>
          <a:prstGeom prst="rect">
            <a:avLst/>
          </a:prstGeom>
          <a:blipFill rotWithShape="1">
            <a:blip r:embed="rId10">
              <a:alphaModFix/>
            </a:blip>
            <a:stretch>
              <a:fillRect b="-565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78" name="Google Shape;478;p30"/>
          <p:cNvSpPr txBox="1"/>
          <p:nvPr/>
        </p:nvSpPr>
        <p:spPr>
          <a:xfrm>
            <a:off x="8149502" y="3449436"/>
            <a:ext cx="3479903" cy="679032"/>
          </a:xfrm>
          <a:prstGeom prst="rect">
            <a:avLst/>
          </a:prstGeom>
          <a:blipFill rotWithShape="1">
            <a:blip r:embed="rId11">
              <a:alphaModFix/>
            </a:blip>
            <a:stretch>
              <a:fillRect b="-7406"/>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79" name="Google Shape;479;p30"/>
          <p:cNvSpPr txBox="1"/>
          <p:nvPr/>
        </p:nvSpPr>
        <p:spPr>
          <a:xfrm>
            <a:off x="2977327" y="4152835"/>
            <a:ext cx="4167808"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Now we calculate derivative of the sigmoid with respect to its argument, z.</a:t>
            </a:r>
            <a:endParaRPr/>
          </a:p>
        </p:txBody>
      </p:sp>
      <p:sp>
        <p:nvSpPr>
          <p:cNvPr id="480" name="Google Shape;480;p30"/>
          <p:cNvSpPr txBox="1"/>
          <p:nvPr/>
        </p:nvSpPr>
        <p:spPr>
          <a:xfrm>
            <a:off x="3304887" y="5073102"/>
            <a:ext cx="4300417" cy="369332"/>
          </a:xfrm>
          <a:prstGeom prst="rect">
            <a:avLst/>
          </a:prstGeom>
          <a:blipFill rotWithShape="1">
            <a:blip r:embed="rId12">
              <a:alphaModFix/>
            </a:blip>
            <a:stretch>
              <a:fillRect b="-13332"/>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81" name="Google Shape;481;p30"/>
          <p:cNvSpPr txBox="1"/>
          <p:nvPr/>
        </p:nvSpPr>
        <p:spPr>
          <a:xfrm>
            <a:off x="3304887" y="5453455"/>
            <a:ext cx="4300417" cy="369332"/>
          </a:xfrm>
          <a:prstGeom prst="rect">
            <a:avLst/>
          </a:prstGeom>
          <a:blipFill rotWithShape="1">
            <a:blip r:embed="rId13">
              <a:alphaModFix/>
            </a:blip>
            <a:stretch>
              <a:fillRect b="-13332"/>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82" name="Google Shape;482;p30"/>
          <p:cNvSpPr txBox="1"/>
          <p:nvPr/>
        </p:nvSpPr>
        <p:spPr>
          <a:xfrm>
            <a:off x="3304887" y="5863259"/>
            <a:ext cx="4300417" cy="380810"/>
          </a:xfrm>
          <a:prstGeom prst="rect">
            <a:avLst/>
          </a:prstGeom>
          <a:blipFill rotWithShape="1">
            <a:blip r:embed="rId14">
              <a:alphaModFix/>
            </a:blip>
            <a:stretch>
              <a:fillRect b="-9675"/>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83" name="Google Shape;483;p30"/>
          <p:cNvSpPr txBox="1"/>
          <p:nvPr/>
        </p:nvSpPr>
        <p:spPr>
          <a:xfrm>
            <a:off x="3304887" y="6261911"/>
            <a:ext cx="4300417" cy="380810"/>
          </a:xfrm>
          <a:prstGeom prst="rect">
            <a:avLst/>
          </a:prstGeom>
          <a:blipFill rotWithShape="1">
            <a:blip r:embed="rId15">
              <a:alphaModFix/>
            </a:blip>
            <a:stretch>
              <a:fillRect t="-3124" b="-1874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84" name="Google Shape;484;p30"/>
          <p:cNvSpPr txBox="1"/>
          <p:nvPr/>
        </p:nvSpPr>
        <p:spPr>
          <a:xfrm>
            <a:off x="8149501" y="4946553"/>
            <a:ext cx="3479903" cy="618246"/>
          </a:xfrm>
          <a:prstGeom prst="rect">
            <a:avLst/>
          </a:prstGeom>
          <a:blipFill rotWithShape="1">
            <a:blip r:embed="rId16">
              <a:alphaModFix/>
            </a:blip>
            <a:stretch>
              <a:fillRect b="-399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85" name="Google Shape;485;p30"/>
          <p:cNvSpPr txBox="1"/>
          <p:nvPr/>
        </p:nvSpPr>
        <p:spPr>
          <a:xfrm>
            <a:off x="8149501" y="4192248"/>
            <a:ext cx="3479903" cy="679032"/>
          </a:xfrm>
          <a:prstGeom prst="rect">
            <a:avLst/>
          </a:prstGeom>
          <a:blipFill rotWithShape="1">
            <a:blip r:embed="rId17">
              <a:alphaModFix/>
            </a:blip>
            <a:stretch>
              <a:fillRect b="-7406"/>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Shape 490"/>
        <p:cNvGrpSpPr/>
        <p:nvPr/>
      </p:nvGrpSpPr>
      <p:grpSpPr>
        <a:xfrm>
          <a:off x="0" y="0"/>
          <a:ext cx="0" cy="0"/>
          <a:chOff x="0" y="0"/>
          <a:chExt cx="0" cy="0"/>
        </a:xfrm>
      </p:grpSpPr>
      <p:sp>
        <p:nvSpPr>
          <p:cNvPr id="491" name="Google Shape;491;p31"/>
          <p:cNvSpPr txBox="1"/>
          <p:nvPr/>
        </p:nvSpPr>
        <p:spPr>
          <a:xfrm>
            <a:off x="762000" y="359695"/>
            <a:ext cx="10667999" cy="175432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Single Node with Sigmoid &amp; Cross-Entropy Loss (i.e., Logistic Regression)</a:t>
            </a:r>
            <a:endParaRPr/>
          </a:p>
        </p:txBody>
      </p:sp>
      <p:grpSp>
        <p:nvGrpSpPr>
          <p:cNvPr id="492" name="Google Shape;492;p31"/>
          <p:cNvGrpSpPr/>
          <p:nvPr/>
        </p:nvGrpSpPr>
        <p:grpSpPr>
          <a:xfrm>
            <a:off x="762000" y="2114021"/>
            <a:ext cx="6127103" cy="2464693"/>
            <a:chOff x="1207016" y="1895733"/>
            <a:chExt cx="6127103" cy="2464693"/>
          </a:xfrm>
        </p:grpSpPr>
        <p:sp>
          <p:nvSpPr>
            <p:cNvPr id="493" name="Google Shape;493;p31"/>
            <p:cNvSpPr/>
            <p:nvPr/>
          </p:nvSpPr>
          <p:spPr>
            <a:xfrm>
              <a:off x="3422343" y="2717368"/>
              <a:ext cx="874643" cy="821635"/>
            </a:xfrm>
            <a:prstGeom prst="ellipse">
              <a:avLst/>
            </a:prstGeom>
            <a:no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94" name="Google Shape;494;p31"/>
            <p:cNvSpPr txBox="1"/>
            <p:nvPr/>
          </p:nvSpPr>
          <p:spPr>
            <a:xfrm>
              <a:off x="1308895" y="2184664"/>
              <a:ext cx="670887" cy="276999"/>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95" name="Google Shape;495;p31"/>
            <p:cNvSpPr txBox="1"/>
            <p:nvPr/>
          </p:nvSpPr>
          <p:spPr>
            <a:xfrm>
              <a:off x="1364869" y="3792723"/>
              <a:ext cx="670887" cy="276999"/>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cxnSp>
          <p:nvCxnSpPr>
            <p:cNvPr id="496" name="Google Shape;496;p31"/>
            <p:cNvCxnSpPr>
              <a:stCxn id="497" idx="6"/>
              <a:endCxn id="493" idx="2"/>
            </p:cNvCxnSpPr>
            <p:nvPr/>
          </p:nvCxnSpPr>
          <p:spPr>
            <a:xfrm>
              <a:off x="2081659" y="2306551"/>
              <a:ext cx="1340700" cy="821700"/>
            </a:xfrm>
            <a:prstGeom prst="straightConnector1">
              <a:avLst/>
            </a:prstGeom>
            <a:noFill/>
            <a:ln w="9525" cap="flat" cmpd="sng">
              <a:solidFill>
                <a:schemeClr val="dk1"/>
              </a:solidFill>
              <a:prstDash val="solid"/>
              <a:miter lim="800000"/>
              <a:headEnd type="none" w="sm" len="sm"/>
              <a:tailEnd type="triangle" w="med" len="med"/>
            </a:ln>
          </p:spPr>
        </p:cxnSp>
        <p:cxnSp>
          <p:nvCxnSpPr>
            <p:cNvPr id="498" name="Google Shape;498;p31"/>
            <p:cNvCxnSpPr>
              <a:stCxn id="499" idx="6"/>
              <a:endCxn id="493" idx="2"/>
            </p:cNvCxnSpPr>
            <p:nvPr/>
          </p:nvCxnSpPr>
          <p:spPr>
            <a:xfrm rot="10800000" flipH="1">
              <a:off x="2137635" y="3128209"/>
              <a:ext cx="1284600" cy="821400"/>
            </a:xfrm>
            <a:prstGeom prst="straightConnector1">
              <a:avLst/>
            </a:prstGeom>
            <a:noFill/>
            <a:ln w="9525" cap="flat" cmpd="sng">
              <a:solidFill>
                <a:schemeClr val="dk1"/>
              </a:solidFill>
              <a:prstDash val="solid"/>
              <a:miter lim="800000"/>
              <a:headEnd type="none" w="sm" len="sm"/>
              <a:tailEnd type="triangle" w="med" len="med"/>
            </a:ln>
          </p:spPr>
        </p:cxnSp>
        <p:sp>
          <p:nvSpPr>
            <p:cNvPr id="500" name="Google Shape;500;p31"/>
            <p:cNvSpPr txBox="1"/>
            <p:nvPr/>
          </p:nvSpPr>
          <p:spPr>
            <a:xfrm>
              <a:off x="2596755" y="2292386"/>
              <a:ext cx="670887" cy="276999"/>
            </a:xfrm>
            <a:prstGeom prst="rect">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501" name="Google Shape;501;p31"/>
            <p:cNvSpPr txBox="1"/>
            <p:nvPr/>
          </p:nvSpPr>
          <p:spPr>
            <a:xfrm>
              <a:off x="2596755" y="3601377"/>
              <a:ext cx="670887" cy="276999"/>
            </a:xfrm>
            <a:prstGeom prst="rect">
              <a:avLst/>
            </a:pr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502" name="Google Shape;502;p31"/>
            <p:cNvSpPr txBox="1"/>
            <p:nvPr/>
          </p:nvSpPr>
          <p:spPr>
            <a:xfrm>
              <a:off x="3524220" y="2255268"/>
              <a:ext cx="670887" cy="276999"/>
            </a:xfrm>
            <a:prstGeom prst="rect">
              <a:avLst/>
            </a:prstGeom>
            <a:blipFill rotWithShape="1">
              <a:blip r:embed="rId7">
                <a:alphaModFix/>
              </a:blip>
              <a:stretch>
                <a:fillRect b="-13042"/>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cxnSp>
          <p:nvCxnSpPr>
            <p:cNvPr id="503" name="Google Shape;503;p31"/>
            <p:cNvCxnSpPr>
              <a:stCxn id="493" idx="6"/>
            </p:cNvCxnSpPr>
            <p:nvPr/>
          </p:nvCxnSpPr>
          <p:spPr>
            <a:xfrm>
              <a:off x="4296986" y="3128186"/>
              <a:ext cx="1017000" cy="0"/>
            </a:xfrm>
            <a:prstGeom prst="straightConnector1">
              <a:avLst/>
            </a:prstGeom>
            <a:noFill/>
            <a:ln w="9525" cap="flat" cmpd="sng">
              <a:solidFill>
                <a:schemeClr val="dk1"/>
              </a:solidFill>
              <a:prstDash val="solid"/>
              <a:miter lim="800000"/>
              <a:headEnd type="none" w="sm" len="sm"/>
              <a:tailEnd type="triangle" w="med" len="med"/>
            </a:ln>
          </p:spPr>
        </p:cxnSp>
        <p:sp>
          <p:nvSpPr>
            <p:cNvPr id="497" name="Google Shape;497;p31"/>
            <p:cNvSpPr/>
            <p:nvPr/>
          </p:nvSpPr>
          <p:spPr>
            <a:xfrm>
              <a:off x="1207016" y="1895733"/>
              <a:ext cx="874643" cy="821635"/>
            </a:xfrm>
            <a:prstGeom prst="ellipse">
              <a:avLst/>
            </a:prstGeom>
            <a:no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99" name="Google Shape;499;p31"/>
            <p:cNvSpPr/>
            <p:nvPr/>
          </p:nvSpPr>
          <p:spPr>
            <a:xfrm>
              <a:off x="1262992" y="3538791"/>
              <a:ext cx="874643" cy="821635"/>
            </a:xfrm>
            <a:prstGeom prst="ellipse">
              <a:avLst/>
            </a:prstGeom>
            <a:no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04" name="Google Shape;504;p31"/>
            <p:cNvSpPr txBox="1"/>
            <p:nvPr/>
          </p:nvSpPr>
          <p:spPr>
            <a:xfrm>
              <a:off x="4707051" y="2943519"/>
              <a:ext cx="2627068" cy="369332"/>
            </a:xfrm>
            <a:prstGeom prst="rect">
              <a:avLst/>
            </a:prstGeom>
            <a:blipFill rotWithShape="1">
              <a:blip r:embed="rId8">
                <a:alphaModFix/>
              </a:blip>
              <a:stretch>
                <a:fillRect b="-10344"/>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505" name="Google Shape;505;p31"/>
            <p:cNvSpPr txBox="1"/>
            <p:nvPr/>
          </p:nvSpPr>
          <p:spPr>
            <a:xfrm>
              <a:off x="3396509" y="2926605"/>
              <a:ext cx="874643" cy="369332"/>
            </a:xfrm>
            <a:prstGeom prst="rect">
              <a:avLst/>
            </a:prstGeom>
            <a:blipFill rotWithShape="1">
              <a:blip r:embed="rId9">
                <a:alphaModFix/>
              </a:blip>
              <a:stretch>
                <a:fillRect t="-6666" b="-26664"/>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grpSp>
      <p:sp>
        <p:nvSpPr>
          <p:cNvPr id="506" name="Google Shape;506;p31"/>
          <p:cNvSpPr txBox="1"/>
          <p:nvPr/>
        </p:nvSpPr>
        <p:spPr>
          <a:xfrm>
            <a:off x="3750091" y="4132293"/>
            <a:ext cx="4167808" cy="2308324"/>
          </a:xfrm>
          <a:prstGeom prst="rect">
            <a:avLst/>
          </a:prstGeom>
          <a:blipFill rotWithShape="1">
            <a:blip r:embed="rId10">
              <a:alphaModFix/>
            </a:blip>
            <a:stretch>
              <a:fillRect t="-1091" b="-3277"/>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507" name="Google Shape;507;p31"/>
          <p:cNvSpPr txBox="1"/>
          <p:nvPr/>
        </p:nvSpPr>
        <p:spPr>
          <a:xfrm>
            <a:off x="8340032" y="3142017"/>
            <a:ext cx="3479903" cy="667427"/>
          </a:xfrm>
          <a:prstGeom prst="rect">
            <a:avLst/>
          </a:prstGeom>
          <a:blipFill rotWithShape="1">
            <a:blip r:embed="rId11">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508" name="Google Shape;508;p31"/>
          <p:cNvSpPr txBox="1"/>
          <p:nvPr/>
        </p:nvSpPr>
        <p:spPr>
          <a:xfrm>
            <a:off x="8340032" y="3932750"/>
            <a:ext cx="3479903" cy="667427"/>
          </a:xfrm>
          <a:prstGeom prst="rect">
            <a:avLst/>
          </a:prstGeom>
          <a:blipFill rotWithShape="1">
            <a:blip r:embed="rId12">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509" name="Google Shape;509;p31"/>
          <p:cNvSpPr txBox="1"/>
          <p:nvPr/>
        </p:nvSpPr>
        <p:spPr>
          <a:xfrm>
            <a:off x="8340032" y="4600177"/>
            <a:ext cx="3810619" cy="686278"/>
          </a:xfrm>
          <a:prstGeom prst="rect">
            <a:avLst/>
          </a:prstGeom>
          <a:blipFill rotWithShape="1">
            <a:blip r:embed="rId1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32</a:t>
            </a:fld>
            <a:endParaRPr/>
          </a:p>
        </p:txBody>
      </p:sp>
      <p:sp>
        <p:nvSpPr>
          <p:cNvPr id="523" name="Google Shape;523;p33"/>
          <p:cNvSpPr txBox="1"/>
          <p:nvPr/>
        </p:nvSpPr>
        <p:spPr>
          <a:xfrm>
            <a:off x="2055613" y="613442"/>
            <a:ext cx="8080774"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Tensorflow GradientTape: AutoDiff</a:t>
            </a:r>
            <a:endParaRPr sz="5400">
              <a:solidFill>
                <a:schemeClr val="dk1"/>
              </a:solidFill>
              <a:latin typeface="Economica"/>
              <a:ea typeface="Economica"/>
              <a:cs typeface="Economica"/>
              <a:sym typeface="Economica"/>
            </a:endParaRPr>
          </a:p>
        </p:txBody>
      </p:sp>
      <p:sp>
        <p:nvSpPr>
          <p:cNvPr id="524" name="Google Shape;524;p33"/>
          <p:cNvSpPr txBox="1"/>
          <p:nvPr/>
        </p:nvSpPr>
        <p:spPr>
          <a:xfrm>
            <a:off x="890337" y="1940249"/>
            <a:ext cx="10016362" cy="200054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1. Gradient Tape</a:t>
            </a:r>
            <a:endParaRPr/>
          </a:p>
          <a:p>
            <a:pPr marL="171450" marR="0" lvl="0" indent="-82550" algn="l" rtl="0">
              <a:spcBef>
                <a:spcPts val="0"/>
              </a:spcBef>
              <a:spcAft>
                <a:spcPts val="0"/>
              </a:spcAft>
              <a:buClr>
                <a:schemeClr val="dk1"/>
              </a:buClr>
              <a:buSzPts val="1400"/>
              <a:buFont typeface="Arial"/>
              <a:buNone/>
            </a:pPr>
            <a:endParaRPr sz="1400">
              <a:solidFill>
                <a:schemeClr val="dk1"/>
              </a:solidFill>
              <a:latin typeface="Quicksand"/>
              <a:ea typeface="Quicksand"/>
              <a:cs typeface="Quicksand"/>
              <a:sym typeface="Quicksand"/>
            </a:endParaRPr>
          </a:p>
          <a:p>
            <a:pPr marL="628650" marR="0" lvl="1" indent="-171450" algn="l" rtl="0">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A Tensorflow function that automates the calculation of derivatives. </a:t>
            </a:r>
            <a:endParaRPr/>
          </a:p>
          <a:p>
            <a:pPr marL="628650" marR="0" lvl="1" indent="-171450" algn="l" rtl="0">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It constructs a computation graph in the background and implements codified rules for calculating derivatives of functions. </a:t>
            </a:r>
            <a:endParaRPr/>
          </a:p>
          <a:p>
            <a:pPr marL="628650" marR="0" lvl="1" indent="-171450" algn="l" rtl="0">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You could technically use gradient tape to implement a gradient descent algorithm for many optimization problems.</a:t>
            </a:r>
            <a:endParaRPr/>
          </a:p>
        </p:txBody>
      </p:sp>
      <p:pic>
        <p:nvPicPr>
          <p:cNvPr id="525" name="Google Shape;525;p33" descr="Audio Cassette Design Decal image 1"/>
          <p:cNvPicPr preferRelativeResize="0"/>
          <p:nvPr/>
        </p:nvPicPr>
        <p:blipFill rotWithShape="1">
          <a:blip r:embed="rId3">
            <a:alphaModFix/>
          </a:blip>
          <a:srcRect t="19710" b="19999"/>
          <a:stretch/>
        </p:blipFill>
        <p:spPr>
          <a:xfrm>
            <a:off x="3971983" y="4033340"/>
            <a:ext cx="3853070" cy="232301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33</a:t>
            </a:fld>
            <a:endParaRPr/>
          </a:p>
        </p:txBody>
      </p:sp>
      <p:sp>
        <p:nvSpPr>
          <p:cNvPr id="563" name="Google Shape;563;p37"/>
          <p:cNvSpPr txBox="1"/>
          <p:nvPr/>
        </p:nvSpPr>
        <p:spPr>
          <a:xfrm>
            <a:off x="2055613" y="613442"/>
            <a:ext cx="8080774"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Optimizers</a:t>
            </a:r>
            <a:endParaRPr/>
          </a:p>
        </p:txBody>
      </p:sp>
      <p:sp>
        <p:nvSpPr>
          <p:cNvPr id="564" name="Google Shape;564;p37"/>
          <p:cNvSpPr txBox="1"/>
          <p:nvPr/>
        </p:nvSpPr>
        <p:spPr>
          <a:xfrm>
            <a:off x="890337" y="1940249"/>
            <a:ext cx="10016362"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Keras Supports 8 Optimizers</a:t>
            </a:r>
            <a:endParaRPr/>
          </a:p>
          <a:p>
            <a:pPr marL="171450" marR="0" lvl="0" indent="-82550" algn="l" rtl="0">
              <a:spcBef>
                <a:spcPts val="0"/>
              </a:spcBef>
              <a:spcAft>
                <a:spcPts val="0"/>
              </a:spcAft>
              <a:buClr>
                <a:schemeClr val="dk1"/>
              </a:buClr>
              <a:buSzPts val="1400"/>
              <a:buFont typeface="Arial"/>
              <a:buNone/>
            </a:pPr>
            <a:endParaRPr sz="1400">
              <a:solidFill>
                <a:schemeClr val="dk1"/>
              </a:solidFill>
              <a:latin typeface="Quicksand"/>
              <a:ea typeface="Quicksand"/>
              <a:cs typeface="Quicksand"/>
              <a:sym typeface="Quicksand"/>
            </a:endParaRPr>
          </a:p>
          <a:p>
            <a:pPr marL="628650" marR="0" lvl="1" indent="-171450" algn="l" rtl="0">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SGD = Stochastic Gradient Descent</a:t>
            </a:r>
            <a:endParaRPr/>
          </a:p>
          <a:p>
            <a:pPr marL="628650" marR="0" lvl="1" indent="-171450" algn="l" rtl="0">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Momentum</a:t>
            </a:r>
            <a:endParaRPr/>
          </a:p>
          <a:p>
            <a:pPr marL="628650" marR="0" lvl="1" indent="-171450" algn="l" rtl="0">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Ftrl (2010) = Follow the Regularized Leader</a:t>
            </a:r>
            <a:endParaRPr/>
          </a:p>
          <a:p>
            <a:pPr marL="628650" marR="0" lvl="1" indent="-171450" algn="l" rtl="0">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Adagrad and Adadelta (2012) = Adaptive Gradient Descent</a:t>
            </a:r>
            <a:endParaRPr/>
          </a:p>
          <a:p>
            <a:pPr marL="628650" marR="0" lvl="1" indent="-171450" algn="l" rtl="0">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RMSprop (~2012) = Root Mean Squared propagation</a:t>
            </a:r>
            <a:endParaRPr/>
          </a:p>
          <a:p>
            <a:pPr marL="628650" marR="0" lvl="1" indent="-171450" algn="l" rtl="0">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Adam (2015) = Adadelta / RMSProp with Momentum.</a:t>
            </a:r>
            <a:endParaRPr/>
          </a:p>
          <a:p>
            <a:pPr marL="1085850" marR="0" lvl="2" indent="-171450" algn="l" rtl="0">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Adamax, Nadam are extensions to Adam. </a:t>
            </a:r>
            <a:endParaRPr/>
          </a:p>
        </p:txBody>
      </p:sp>
      <p:pic>
        <p:nvPicPr>
          <p:cNvPr id="565" name="Google Shape;565;p37" descr="An Introduction To Surrogate Optimization: Intuition, illustration, case  study, and the code | by Shuai Guo | Towards Data Science"/>
          <p:cNvPicPr preferRelativeResize="0"/>
          <p:nvPr/>
        </p:nvPicPr>
        <p:blipFill rotWithShape="1">
          <a:blip r:embed="rId3">
            <a:alphaModFix/>
          </a:blip>
          <a:srcRect/>
          <a:stretch/>
        </p:blipFill>
        <p:spPr>
          <a:xfrm>
            <a:off x="7327726" y="2990673"/>
            <a:ext cx="4328525" cy="300824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38"/>
          <p:cNvSpPr txBox="1"/>
          <p:nvPr/>
        </p:nvSpPr>
        <p:spPr>
          <a:xfrm>
            <a:off x="2865521" y="586938"/>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SGD: Gradient Descent</a:t>
            </a:r>
            <a:endParaRPr/>
          </a:p>
        </p:txBody>
      </p:sp>
      <p:sp>
        <p:nvSpPr>
          <p:cNvPr id="571" name="Google Shape;571;p38"/>
          <p:cNvSpPr txBox="1"/>
          <p:nvPr/>
        </p:nvSpPr>
        <p:spPr>
          <a:xfrm>
            <a:off x="890337" y="1940249"/>
            <a:ext cx="10016362" cy="455509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Types of GD</a:t>
            </a:r>
            <a:endParaRPr sz="1400">
              <a:solidFill>
                <a:schemeClr val="dk1"/>
              </a:solidFill>
              <a:latin typeface="Quicksand"/>
              <a:ea typeface="Quicksand"/>
              <a:cs typeface="Quicksand"/>
              <a:sym typeface="Quicksand"/>
            </a:endParaRPr>
          </a:p>
          <a:p>
            <a:pPr marL="628650" marR="0" lvl="1" indent="-171450" algn="l" rtl="0">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Batch GD = Use all the available training data in each pass. </a:t>
            </a:r>
            <a:endParaRPr/>
          </a:p>
          <a:p>
            <a:pPr marL="1085850" marR="0" lvl="2" indent="-171450" algn="l" rtl="0">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Works well if the loss surface is smooth and lacks any saddle points / valleys. </a:t>
            </a:r>
            <a:endParaRPr/>
          </a:p>
          <a:p>
            <a:pPr marL="628650" marR="0" lvl="1" indent="-171450" algn="l" rtl="0">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Stochastic GD = Mini-batch with batch size = 1. </a:t>
            </a:r>
            <a:endParaRPr/>
          </a:p>
          <a:p>
            <a:pPr marL="1085850" marR="0" lvl="2" indent="-171450" algn="l" rtl="0">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If troughs / saddles exist, we move past them as our exploration of gradients for the model will vary withe a given observation that we are considering in an iteration. </a:t>
            </a:r>
            <a:endParaRPr/>
          </a:p>
          <a:p>
            <a:pPr marL="1085850" marR="0" lvl="2" indent="-171450" algn="l" rtl="0">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Computationally quite burdensome but performs well on non-linear problems (eventually).</a:t>
            </a:r>
            <a:endParaRPr/>
          </a:p>
          <a:p>
            <a:pPr marL="628650" marR="0" lvl="1" indent="-171450" algn="l" rtl="0">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Mini-batch GD = What we have been doing so far (randomly split the data in each epoch, into folds, and then cycle over the folds for training).</a:t>
            </a:r>
            <a:endParaRPr/>
          </a:p>
          <a:p>
            <a:pPr marL="1085850" marR="0" lvl="2" indent="-171450" algn="l" rtl="0">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This is a happy-medium between batch and stochastic GD.</a:t>
            </a:r>
            <a:endParaRPr/>
          </a:p>
          <a:p>
            <a:pPr marL="1085850" marR="0" lvl="2" indent="-57150" algn="l" rtl="0">
              <a:spcBef>
                <a:spcPts val="0"/>
              </a:spcBef>
              <a:spcAft>
                <a:spcPts val="0"/>
              </a:spcAft>
              <a:buClr>
                <a:schemeClr val="dk1"/>
              </a:buClr>
              <a:buSzPts val="1800"/>
              <a:buFont typeface="Arial"/>
              <a:buNone/>
            </a:pPr>
            <a:endParaRPr sz="1800" b="0" i="0" u="none" strike="noStrike" cap="none">
              <a:solidFill>
                <a:schemeClr val="dk1"/>
              </a:solidFill>
              <a:latin typeface="Quicksand"/>
              <a:ea typeface="Quicksand"/>
              <a:cs typeface="Quicksand"/>
              <a:sym typeface="Quicksand"/>
            </a:endParaRPr>
          </a:p>
          <a:p>
            <a:pPr marL="0" marR="0" lvl="0" indent="0" algn="l" rtl="0">
              <a:spcBef>
                <a:spcPts val="0"/>
              </a:spcBef>
              <a:spcAft>
                <a:spcPts val="0"/>
              </a:spcAft>
              <a:buNone/>
            </a:pPr>
            <a:r>
              <a:rPr lang="en-US" sz="1800" b="1">
                <a:solidFill>
                  <a:schemeClr val="dk1"/>
                </a:solidFill>
                <a:latin typeface="Quicksand"/>
                <a:ea typeface="Quicksand"/>
                <a:cs typeface="Quicksand"/>
                <a:sym typeface="Quicksand"/>
              </a:rPr>
              <a:t>Role of Batch Size</a:t>
            </a:r>
            <a:endParaRPr sz="1100" b="1">
              <a:solidFill>
                <a:schemeClr val="dk1"/>
              </a:solidFill>
              <a:latin typeface="Quicksand"/>
              <a:ea typeface="Quicksand"/>
              <a:cs typeface="Quicksand"/>
              <a:sym typeface="Quicksand"/>
            </a:endParaRPr>
          </a:p>
          <a:p>
            <a:pPr marL="742950" marR="0" lvl="1" indent="-285750" algn="l" rtl="0">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Empirically has been observed that smaller batches yield less overfitting (because of implicit noise in the training process – variance of the gradients obtained will go up). </a:t>
            </a:r>
            <a:endParaRPr/>
          </a:p>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a:p>
            <a:pPr marL="628650" marR="0" lvl="1" indent="-57150" algn="l" rtl="0">
              <a:spcBef>
                <a:spcPts val="0"/>
              </a:spcBef>
              <a:spcAft>
                <a:spcPts val="0"/>
              </a:spcAft>
              <a:buClr>
                <a:schemeClr val="dk1"/>
              </a:buClr>
              <a:buSzPts val="1800"/>
              <a:buFont typeface="Arial"/>
              <a:buNone/>
            </a:pPr>
            <a:endParaRPr sz="1800" b="0" i="0" u="none" strike="noStrike" cap="none">
              <a:solidFill>
                <a:schemeClr val="dk1"/>
              </a:solidFill>
              <a:latin typeface="Quicksand"/>
              <a:ea typeface="Quicksand"/>
              <a:cs typeface="Quicksand"/>
              <a:sym typeface="Quicksan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35</a:t>
            </a:fld>
            <a:endParaRPr/>
          </a:p>
        </p:txBody>
      </p:sp>
      <p:sp>
        <p:nvSpPr>
          <p:cNvPr id="577" name="Google Shape;577;p39"/>
          <p:cNvSpPr txBox="1"/>
          <p:nvPr/>
        </p:nvSpPr>
        <p:spPr>
          <a:xfrm>
            <a:off x="2865521" y="586938"/>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Batch (All) vs. Stochastic (1)</a:t>
            </a:r>
            <a:endParaRPr/>
          </a:p>
        </p:txBody>
      </p:sp>
      <p:sp>
        <p:nvSpPr>
          <p:cNvPr id="578" name="Google Shape;578;p39"/>
          <p:cNvSpPr txBox="1"/>
          <p:nvPr/>
        </p:nvSpPr>
        <p:spPr>
          <a:xfrm>
            <a:off x="802655" y="1843950"/>
            <a:ext cx="10016362"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Same Convergence </a:t>
            </a:r>
            <a:endParaRPr sz="1400">
              <a:solidFill>
                <a:schemeClr val="dk1"/>
              </a:solidFill>
              <a:latin typeface="Quicksand"/>
              <a:ea typeface="Quicksand"/>
              <a:cs typeface="Quicksand"/>
              <a:sym typeface="Quicksand"/>
            </a:endParaRPr>
          </a:p>
          <a:p>
            <a:pPr marL="628650" marR="0" lvl="1" indent="-171450" algn="l" rtl="0">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If you have a convex surface, either approach will converge to the global optimum (no guarantee your problem is convex of course). Always converges at least to a local minimum.</a:t>
            </a:r>
            <a:endParaRPr/>
          </a:p>
          <a:p>
            <a:pPr marL="1085850" marR="0" lvl="2" indent="-57150" algn="l" rtl="0">
              <a:spcBef>
                <a:spcPts val="0"/>
              </a:spcBef>
              <a:spcAft>
                <a:spcPts val="0"/>
              </a:spcAft>
              <a:buClr>
                <a:schemeClr val="dk1"/>
              </a:buClr>
              <a:buSzPts val="1800"/>
              <a:buFont typeface="Arial"/>
              <a:buNone/>
            </a:pPr>
            <a:endParaRPr sz="1800" b="0" i="0" u="none" strike="noStrike" cap="none">
              <a:solidFill>
                <a:schemeClr val="dk1"/>
              </a:solidFill>
              <a:latin typeface="Quicksand"/>
              <a:ea typeface="Quicksand"/>
              <a:cs typeface="Quicksand"/>
              <a:sym typeface="Quicksand"/>
            </a:endParaRPr>
          </a:p>
          <a:p>
            <a:pPr marL="0" marR="0" lvl="0" indent="0" algn="l" rtl="0">
              <a:spcBef>
                <a:spcPts val="0"/>
              </a:spcBef>
              <a:spcAft>
                <a:spcPts val="0"/>
              </a:spcAft>
              <a:buNone/>
            </a:pPr>
            <a:r>
              <a:rPr lang="en-US" sz="1800" b="1">
                <a:solidFill>
                  <a:schemeClr val="dk1"/>
                </a:solidFill>
                <a:latin typeface="Quicksand"/>
                <a:ea typeface="Quicksand"/>
                <a:cs typeface="Quicksand"/>
                <a:sym typeface="Quicksand"/>
              </a:rPr>
              <a:t>Tradeoffs</a:t>
            </a:r>
            <a:endParaRPr sz="1100" b="1">
              <a:solidFill>
                <a:schemeClr val="dk1"/>
              </a:solidFill>
              <a:latin typeface="Quicksand"/>
              <a:ea typeface="Quicksand"/>
              <a:cs typeface="Quicksand"/>
              <a:sym typeface="Quicksand"/>
            </a:endParaRPr>
          </a:p>
          <a:p>
            <a:pPr marL="742950" marR="0" lvl="1" indent="-285750" algn="l" rtl="0">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Batch, each step is slower, more computationally burdensome, but convergence with fewer iterations; Need to be able to hold the entire dataset in memory. </a:t>
            </a:r>
            <a:endParaRPr/>
          </a:p>
          <a:p>
            <a:pPr marL="742950" marR="0" lvl="1" indent="-285750" algn="l" rtl="0">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SGD makes noisier updates, and requires more iterations to converge, but a single iteration is quick. Only need one observation in memory at a time. </a:t>
            </a:r>
            <a:endParaRPr/>
          </a:p>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a:p>
            <a:pPr marL="628650" marR="0" lvl="1" indent="-57150" algn="l" rtl="0">
              <a:spcBef>
                <a:spcPts val="0"/>
              </a:spcBef>
              <a:spcAft>
                <a:spcPts val="0"/>
              </a:spcAft>
              <a:buClr>
                <a:schemeClr val="dk1"/>
              </a:buClr>
              <a:buSzPts val="1800"/>
              <a:buFont typeface="Arial"/>
              <a:buNone/>
            </a:pPr>
            <a:endParaRPr sz="1800" b="0" i="0" u="none" strike="noStrike" cap="none">
              <a:solidFill>
                <a:schemeClr val="dk1"/>
              </a:solidFill>
              <a:latin typeface="Quicksand"/>
              <a:ea typeface="Quicksand"/>
              <a:cs typeface="Quicksand"/>
              <a:sym typeface="Quicksand"/>
            </a:endParaRPr>
          </a:p>
        </p:txBody>
      </p:sp>
      <p:pic>
        <p:nvPicPr>
          <p:cNvPr id="579" name="Google Shape;579;p39"/>
          <p:cNvPicPr preferRelativeResize="0"/>
          <p:nvPr/>
        </p:nvPicPr>
        <p:blipFill rotWithShape="1">
          <a:blip r:embed="rId3">
            <a:alphaModFix/>
          </a:blip>
          <a:srcRect/>
          <a:stretch/>
        </p:blipFill>
        <p:spPr>
          <a:xfrm>
            <a:off x="4724398" y="4542061"/>
            <a:ext cx="2743201" cy="2179414"/>
          </a:xfrm>
          <a:prstGeom prst="rect">
            <a:avLst/>
          </a:prstGeom>
          <a:noFill/>
          <a:ln>
            <a:noFill/>
          </a:ln>
          <a:effectLst>
            <a:outerShdw blurRad="292100" dist="139700" dir="2700000" algn="tl" rotWithShape="0">
              <a:srgbClr val="333333">
                <a:alpha val="64705"/>
              </a:srgbClr>
            </a:outerShdw>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36</a:t>
            </a:fld>
            <a:endParaRPr/>
          </a:p>
        </p:txBody>
      </p:sp>
      <p:sp>
        <p:nvSpPr>
          <p:cNvPr id="585" name="Google Shape;585;p40"/>
          <p:cNvSpPr txBox="1"/>
          <p:nvPr/>
        </p:nvSpPr>
        <p:spPr>
          <a:xfrm>
            <a:off x="2865521" y="586938"/>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Momentum</a:t>
            </a:r>
            <a:endParaRPr/>
          </a:p>
        </p:txBody>
      </p:sp>
      <p:sp>
        <p:nvSpPr>
          <p:cNvPr id="586" name="Google Shape;586;p40"/>
          <p:cNvSpPr txBox="1"/>
          <p:nvPr/>
        </p:nvSpPr>
        <p:spPr>
          <a:xfrm>
            <a:off x="802655" y="1843950"/>
            <a:ext cx="10016362" cy="178510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Quicksand"/>
                <a:ea typeface="Quicksand"/>
                <a:cs typeface="Quicksand"/>
                <a:sym typeface="Quicksand"/>
              </a:rPr>
              <a:t>Getting Past Local Minima</a:t>
            </a:r>
            <a:endParaRPr sz="1400" dirty="0">
              <a:solidFill>
                <a:schemeClr val="dk1"/>
              </a:solidFill>
              <a:latin typeface="Quicksand"/>
              <a:ea typeface="Quicksand"/>
              <a:cs typeface="Quicksand"/>
              <a:sym typeface="Quicksand"/>
            </a:endParaRPr>
          </a:p>
          <a:p>
            <a:pPr marL="628650" marR="0" lvl="1" indent="-171450" algn="l" rtl="0">
              <a:spcBef>
                <a:spcPts val="0"/>
              </a:spcBef>
              <a:spcAft>
                <a:spcPts val="0"/>
              </a:spcAft>
              <a:buClr>
                <a:schemeClr val="dk1"/>
              </a:buClr>
              <a:buSzPts val="1800"/>
              <a:buFont typeface="Arial"/>
              <a:buChar char="•"/>
            </a:pPr>
            <a:r>
              <a:rPr lang="en-US" sz="1800" b="0" i="0" u="none" strike="noStrike" cap="none" dirty="0">
                <a:solidFill>
                  <a:schemeClr val="dk1"/>
                </a:solidFill>
                <a:latin typeface="Quicksand"/>
                <a:ea typeface="Quicksand"/>
                <a:cs typeface="Quicksand"/>
                <a:sym typeface="Quicksand"/>
              </a:rPr>
              <a:t>SGD gets stuck in local minima; the idea of momentum is to make updates be a function of current gradient*learning rate, as well as some fraction (decay) of the update you made last iteration. </a:t>
            </a:r>
            <a:endParaRPr dirty="0"/>
          </a:p>
          <a:p>
            <a:pPr marL="628650" marR="0" lvl="1" indent="-171450" algn="l" rtl="0">
              <a:spcBef>
                <a:spcPts val="0"/>
              </a:spcBef>
              <a:spcAft>
                <a:spcPts val="0"/>
              </a:spcAft>
              <a:buClr>
                <a:schemeClr val="dk1"/>
              </a:buClr>
              <a:buSzPts val="1800"/>
              <a:buFont typeface="Arial"/>
              <a:buChar char="•"/>
            </a:pPr>
            <a:r>
              <a:rPr lang="en-US" sz="1800" b="0" i="0" u="none" strike="noStrike" cap="none" dirty="0">
                <a:solidFill>
                  <a:schemeClr val="dk1"/>
                </a:solidFill>
                <a:latin typeface="Quicksand"/>
                <a:ea typeface="Quicksand"/>
                <a:cs typeface="Quicksand"/>
                <a:sym typeface="Quicksand"/>
              </a:rPr>
              <a:t>This reduces updates to parameters where the gradients are flipping sign and amplifies updates to gradients that are going in a consistent direction (steeply descending). </a:t>
            </a:r>
            <a:endParaRPr dirty="0"/>
          </a:p>
          <a:p>
            <a:pPr marL="628650" marR="0" lvl="1" indent="-57150" algn="l" rtl="0">
              <a:spcBef>
                <a:spcPts val="0"/>
              </a:spcBef>
              <a:spcAft>
                <a:spcPts val="0"/>
              </a:spcAft>
              <a:buClr>
                <a:schemeClr val="dk1"/>
              </a:buClr>
              <a:buSzPts val="1800"/>
              <a:buFont typeface="Arial"/>
              <a:buNone/>
            </a:pPr>
            <a:endParaRPr sz="1800" b="0" i="0" u="none" strike="noStrike" cap="none" dirty="0">
              <a:solidFill>
                <a:schemeClr val="dk1"/>
              </a:solidFill>
              <a:latin typeface="Quicksand"/>
              <a:ea typeface="Quicksand"/>
              <a:cs typeface="Quicksand"/>
              <a:sym typeface="Quicksand"/>
            </a:endParaRPr>
          </a:p>
        </p:txBody>
      </p:sp>
      <p:pic>
        <p:nvPicPr>
          <p:cNvPr id="1026" name="Picture 2" descr="Impulse and Momentum - Physics Example Problem">
            <a:extLst>
              <a:ext uri="{FF2B5EF4-FFF2-40B4-BE49-F238E27FC236}">
                <a16:creationId xmlns:a16="http://schemas.microsoft.com/office/drawing/2014/main" id="{750CBA72-28CF-7D05-D6B6-4C955F7EB5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2086" y="3863975"/>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37</a:t>
            </a:fld>
            <a:endParaRPr/>
          </a:p>
        </p:txBody>
      </p:sp>
      <p:sp>
        <p:nvSpPr>
          <p:cNvPr id="593" name="Google Shape;593;p41"/>
          <p:cNvSpPr txBox="1"/>
          <p:nvPr/>
        </p:nvSpPr>
        <p:spPr>
          <a:xfrm>
            <a:off x="2865521" y="586938"/>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FTRL</a:t>
            </a:r>
            <a:endParaRPr/>
          </a:p>
        </p:txBody>
      </p:sp>
      <p:sp>
        <p:nvSpPr>
          <p:cNvPr id="594" name="Google Shape;594;p41"/>
          <p:cNvSpPr txBox="1"/>
          <p:nvPr/>
        </p:nvSpPr>
        <p:spPr>
          <a:xfrm>
            <a:off x="802655" y="1843950"/>
            <a:ext cx="10016362" cy="20621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Google Developed in 2010…</a:t>
            </a:r>
            <a:endParaRPr sz="1400">
              <a:solidFill>
                <a:schemeClr val="dk1"/>
              </a:solidFill>
              <a:latin typeface="Quicksand"/>
              <a:ea typeface="Quicksand"/>
              <a:cs typeface="Quicksand"/>
              <a:sym typeface="Quicksand"/>
            </a:endParaRPr>
          </a:p>
          <a:p>
            <a:pPr marL="628650" marR="0" lvl="1" indent="-171450" algn="l" rtl="0">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This is an optimization technique that is used in “online” learning; it’s typically used in situations where your model training is happening continuously as new data arrives, and where drift might therefore happen. </a:t>
            </a:r>
            <a:endParaRPr/>
          </a:p>
          <a:p>
            <a:pPr marL="628650" marR="0" lvl="1" indent="-171450" algn="l" rtl="0">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It works well in situations where you have a ton of sparse features.</a:t>
            </a:r>
            <a:endParaRPr/>
          </a:p>
          <a:p>
            <a:pPr marL="628650" marR="0" lvl="1" indent="-171450" algn="l" rtl="0">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Was originally used for predicting conversion in online advertising systems. </a:t>
            </a:r>
            <a:endParaRPr/>
          </a:p>
          <a:p>
            <a:pPr marL="628650" marR="0" lvl="1" indent="-57150" algn="l" rtl="0">
              <a:spcBef>
                <a:spcPts val="0"/>
              </a:spcBef>
              <a:spcAft>
                <a:spcPts val="0"/>
              </a:spcAft>
              <a:buClr>
                <a:schemeClr val="dk1"/>
              </a:buClr>
              <a:buSzPts val="1800"/>
              <a:buFont typeface="Arial"/>
              <a:buNone/>
            </a:pPr>
            <a:endParaRPr sz="1800" b="0" i="0" u="none" strike="noStrike" cap="none">
              <a:solidFill>
                <a:schemeClr val="dk1"/>
              </a:solidFill>
              <a:latin typeface="Quicksand"/>
              <a:ea typeface="Quicksand"/>
              <a:cs typeface="Quicksand"/>
              <a:sym typeface="Quicksand"/>
            </a:endParaRPr>
          </a:p>
        </p:txBody>
      </p:sp>
      <p:pic>
        <p:nvPicPr>
          <p:cNvPr id="595" name="Google Shape;595;p41" descr="Follow The Leader Ducks&amp;quot; Greeting Card by videogamegenius | Redbubble"/>
          <p:cNvPicPr preferRelativeResize="0"/>
          <p:nvPr/>
        </p:nvPicPr>
        <p:blipFill rotWithShape="1">
          <a:blip r:embed="rId3">
            <a:alphaModFix/>
          </a:blip>
          <a:srcRect t="20640" b="21277"/>
          <a:stretch/>
        </p:blipFill>
        <p:spPr>
          <a:xfrm>
            <a:off x="4348748" y="3650106"/>
            <a:ext cx="3494501" cy="2706244"/>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38</a:t>
            </a:fld>
            <a:endParaRPr/>
          </a:p>
        </p:txBody>
      </p:sp>
      <p:sp>
        <p:nvSpPr>
          <p:cNvPr id="601" name="Google Shape;601;p42"/>
          <p:cNvSpPr txBox="1"/>
          <p:nvPr/>
        </p:nvSpPr>
        <p:spPr>
          <a:xfrm>
            <a:off x="2436930" y="532426"/>
            <a:ext cx="7318139"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Adagrad &amp; Adadelta (RMS Prop)</a:t>
            </a:r>
            <a:endParaRPr/>
          </a:p>
        </p:txBody>
      </p:sp>
      <p:sp>
        <p:nvSpPr>
          <p:cNvPr id="602" name="Google Shape;602;p42"/>
          <p:cNvSpPr txBox="1"/>
          <p:nvPr/>
        </p:nvSpPr>
        <p:spPr>
          <a:xfrm>
            <a:off x="802655" y="1843950"/>
            <a:ext cx="10016362" cy="3477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Adaptive Gradient Descent (Variable Learning Rate)</a:t>
            </a:r>
            <a:endParaRPr sz="1400">
              <a:solidFill>
                <a:schemeClr val="dk1"/>
              </a:solidFill>
              <a:latin typeface="Quicksand"/>
              <a:ea typeface="Quicksand"/>
              <a:cs typeface="Quicksand"/>
              <a:sym typeface="Quicksand"/>
            </a:endParaRPr>
          </a:p>
          <a:p>
            <a:pPr marL="628650" marR="0" lvl="1" indent="-171450" algn="l" rtl="0">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We implicitly apply a high learning rate for features we have been updating very little so far (speed up movement through saddle points, for example). </a:t>
            </a:r>
            <a:endParaRPr/>
          </a:p>
          <a:p>
            <a:pPr marL="628650" marR="0" lvl="1" indent="-171450" algn="l" rtl="0">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We implicitly apply a low learning rate for features we have been updating a lot so far.</a:t>
            </a:r>
            <a:endParaRPr/>
          </a:p>
          <a:p>
            <a:pPr marL="628650" marR="0" lvl="1" indent="-171450" algn="l" rtl="0">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Technically learning rate is removed from the process, every update is a function of past updates. </a:t>
            </a:r>
            <a:endParaRPr/>
          </a:p>
          <a:p>
            <a:pPr marL="457200" marR="0" lvl="1" indent="0" algn="l" rtl="0">
              <a:spcBef>
                <a:spcPts val="0"/>
              </a:spcBef>
              <a:spcAft>
                <a:spcPts val="0"/>
              </a:spcAft>
              <a:buNone/>
            </a:pPr>
            <a:endParaRPr sz="1800" b="0" i="0" u="none" strike="noStrike" cap="none">
              <a:solidFill>
                <a:schemeClr val="dk1"/>
              </a:solidFill>
              <a:latin typeface="Quicksand"/>
              <a:ea typeface="Quicksand"/>
              <a:cs typeface="Quicksand"/>
              <a:sym typeface="Quicksand"/>
            </a:endParaRPr>
          </a:p>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Adadelta</a:t>
            </a:r>
            <a:endParaRPr sz="1400">
              <a:solidFill>
                <a:schemeClr val="dk1"/>
              </a:solidFill>
              <a:latin typeface="Quicksand"/>
              <a:ea typeface="Quicksand"/>
              <a:cs typeface="Quicksand"/>
              <a:sym typeface="Quicksand"/>
            </a:endParaRPr>
          </a:p>
          <a:p>
            <a:pPr marL="628650" marR="0" lvl="1" indent="-171450" algn="l" rtl="0">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Same idea but we use a sliding window of previous updates to determine magnitude of current updates (rather than all prior updates).</a:t>
            </a:r>
            <a:endParaRPr/>
          </a:p>
          <a:p>
            <a:pPr marL="628650" marR="0" lvl="1" indent="-171450" algn="l" rtl="0">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RMSProp is conceptually very similar but was independently developed (around the same time).</a:t>
            </a:r>
            <a:endParaRPr/>
          </a:p>
          <a:p>
            <a:pPr marL="171450" marR="0" lvl="0" indent="-57150" algn="l" rtl="0">
              <a:spcBef>
                <a:spcPts val="0"/>
              </a:spcBef>
              <a:spcAft>
                <a:spcPts val="0"/>
              </a:spcAft>
              <a:buClr>
                <a:schemeClr val="dk1"/>
              </a:buClr>
              <a:buSzPts val="1800"/>
              <a:buFont typeface="Arial"/>
              <a:buNone/>
            </a:pPr>
            <a:endParaRPr sz="1800">
              <a:solidFill>
                <a:schemeClr val="dk1"/>
              </a:solidFill>
              <a:latin typeface="Quicksand"/>
              <a:ea typeface="Quicksand"/>
              <a:cs typeface="Quicksand"/>
              <a:sym typeface="Quicksand"/>
            </a:endParaRPr>
          </a:p>
          <a:p>
            <a:pPr marL="628650" marR="0" lvl="1" indent="-57150" algn="l" rtl="0">
              <a:spcBef>
                <a:spcPts val="0"/>
              </a:spcBef>
              <a:spcAft>
                <a:spcPts val="0"/>
              </a:spcAft>
              <a:buClr>
                <a:schemeClr val="dk1"/>
              </a:buClr>
              <a:buSzPts val="1800"/>
              <a:buFont typeface="Arial"/>
              <a:buNone/>
            </a:pPr>
            <a:endParaRPr sz="1800" b="0" i="0" u="none" strike="noStrike" cap="none">
              <a:solidFill>
                <a:schemeClr val="dk1"/>
              </a:solidFill>
              <a:latin typeface="Quicksand"/>
              <a:ea typeface="Quicksand"/>
              <a:cs typeface="Quicksand"/>
              <a:sym typeface="Quicksan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39</a:t>
            </a:fld>
            <a:endParaRPr/>
          </a:p>
        </p:txBody>
      </p:sp>
      <p:sp>
        <p:nvSpPr>
          <p:cNvPr id="540" name="Google Shape;540;p35"/>
          <p:cNvSpPr txBox="1"/>
          <p:nvPr/>
        </p:nvSpPr>
        <p:spPr>
          <a:xfrm>
            <a:off x="2055613" y="613442"/>
            <a:ext cx="8080774"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dirty="0">
                <a:solidFill>
                  <a:schemeClr val="dk1"/>
                </a:solidFill>
                <a:latin typeface="Economica"/>
                <a:ea typeface="Economica"/>
                <a:cs typeface="Economica"/>
                <a:sym typeface="Economica"/>
              </a:rPr>
              <a:t>Note: Sequential vs. Functional API</a:t>
            </a:r>
            <a:endParaRPr dirty="0"/>
          </a:p>
        </p:txBody>
      </p:sp>
      <p:sp>
        <p:nvSpPr>
          <p:cNvPr id="541" name="Google Shape;541;p35"/>
          <p:cNvSpPr txBox="1"/>
          <p:nvPr/>
        </p:nvSpPr>
        <p:spPr>
          <a:xfrm>
            <a:off x="890337" y="1940249"/>
            <a:ext cx="10016362" cy="280076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Quicksand"/>
                <a:ea typeface="Quicksand"/>
                <a:cs typeface="Quicksand"/>
                <a:sym typeface="Quicksand"/>
              </a:rPr>
              <a:t>We Have Only Seen Sequential API So Far</a:t>
            </a:r>
            <a:endParaRPr dirty="0"/>
          </a:p>
          <a:p>
            <a:pPr marL="171450" marR="0" lvl="0" indent="-82550" algn="l" rtl="0">
              <a:spcBef>
                <a:spcPts val="0"/>
              </a:spcBef>
              <a:spcAft>
                <a:spcPts val="0"/>
              </a:spcAft>
              <a:buClr>
                <a:schemeClr val="dk1"/>
              </a:buClr>
              <a:buSzPts val="1400"/>
              <a:buFont typeface="Arial"/>
              <a:buNone/>
            </a:pPr>
            <a:endParaRPr sz="1400" dirty="0">
              <a:solidFill>
                <a:schemeClr val="dk1"/>
              </a:solidFill>
              <a:latin typeface="Quicksand"/>
              <a:ea typeface="Quicksand"/>
              <a:cs typeface="Quicksand"/>
              <a:sym typeface="Quicksand"/>
            </a:endParaRPr>
          </a:p>
          <a:p>
            <a:pPr marL="628650" marR="0" lvl="1" indent="-171450" algn="l" rtl="0">
              <a:spcBef>
                <a:spcPts val="0"/>
              </a:spcBef>
              <a:spcAft>
                <a:spcPts val="0"/>
              </a:spcAft>
              <a:buClr>
                <a:schemeClr val="dk1"/>
              </a:buClr>
              <a:buSzPts val="1800"/>
              <a:buFont typeface="Arial"/>
              <a:buChar char="•"/>
            </a:pPr>
            <a:r>
              <a:rPr lang="en-US" sz="1800" b="0" i="0" u="none" strike="noStrike" cap="none" dirty="0">
                <a:solidFill>
                  <a:schemeClr val="dk1"/>
                </a:solidFill>
                <a:latin typeface="Quicksand"/>
                <a:ea typeface="Quicksand"/>
                <a:cs typeface="Quicksand"/>
                <a:sym typeface="Quicksand"/>
              </a:rPr>
              <a:t>Sequential is easy to work with but is also very inflexible. Can only really handle basic feed-forward networks. It automatically figures out the shape of each layer’s output tensor and specifies the next layer’s input shape accordingly. </a:t>
            </a:r>
            <a:endParaRPr dirty="0"/>
          </a:p>
          <a:p>
            <a:pPr marL="628650" marR="0" lvl="1" indent="-57150" algn="l" rtl="0">
              <a:spcBef>
                <a:spcPts val="0"/>
              </a:spcBef>
              <a:spcAft>
                <a:spcPts val="0"/>
              </a:spcAft>
              <a:buClr>
                <a:schemeClr val="dk1"/>
              </a:buClr>
              <a:buSzPts val="1800"/>
              <a:buFont typeface="Arial"/>
              <a:buNone/>
            </a:pPr>
            <a:endParaRPr sz="1800" b="0" i="0" u="none" strike="noStrike" cap="none" dirty="0">
              <a:solidFill>
                <a:schemeClr val="dk1"/>
              </a:solidFill>
              <a:latin typeface="Quicksand"/>
              <a:ea typeface="Quicksand"/>
              <a:cs typeface="Quicksand"/>
              <a:sym typeface="Quicksand"/>
            </a:endParaRPr>
          </a:p>
          <a:p>
            <a:pPr marL="0" marR="0" lvl="0" indent="0" algn="l" rtl="0">
              <a:spcBef>
                <a:spcPts val="0"/>
              </a:spcBef>
              <a:spcAft>
                <a:spcPts val="0"/>
              </a:spcAft>
              <a:buNone/>
            </a:pPr>
            <a:r>
              <a:rPr lang="en-US" sz="2000" b="1" dirty="0">
                <a:solidFill>
                  <a:schemeClr val="dk1"/>
                </a:solidFill>
                <a:latin typeface="Quicksand"/>
                <a:ea typeface="Quicksand"/>
                <a:cs typeface="Quicksand"/>
                <a:sym typeface="Quicksand"/>
              </a:rPr>
              <a:t>Functional API Let’s You Construct Any Topology You Want</a:t>
            </a:r>
            <a:endParaRPr dirty="0"/>
          </a:p>
          <a:p>
            <a:pPr marL="171450" marR="0" lvl="0" indent="-82550" algn="l" rtl="0">
              <a:spcBef>
                <a:spcPts val="0"/>
              </a:spcBef>
              <a:spcAft>
                <a:spcPts val="0"/>
              </a:spcAft>
              <a:buClr>
                <a:schemeClr val="dk1"/>
              </a:buClr>
              <a:buSzPts val="1400"/>
              <a:buFont typeface="Arial"/>
              <a:buNone/>
            </a:pPr>
            <a:endParaRPr sz="1400" dirty="0">
              <a:solidFill>
                <a:schemeClr val="dk1"/>
              </a:solidFill>
              <a:latin typeface="Quicksand"/>
              <a:ea typeface="Quicksand"/>
              <a:cs typeface="Quicksand"/>
              <a:sym typeface="Quicksand"/>
            </a:endParaRPr>
          </a:p>
          <a:p>
            <a:pPr marL="628650" marR="0" lvl="1" indent="-171450" algn="l" rtl="0">
              <a:spcBef>
                <a:spcPts val="0"/>
              </a:spcBef>
              <a:spcAft>
                <a:spcPts val="0"/>
              </a:spcAft>
              <a:buClr>
                <a:schemeClr val="dk1"/>
              </a:buClr>
              <a:buSzPts val="1800"/>
              <a:buFont typeface="Arial"/>
              <a:buChar char="•"/>
            </a:pPr>
            <a:r>
              <a:rPr lang="en-US" sz="1800" b="0" i="0" u="none" strike="noStrike" cap="none" dirty="0">
                <a:solidFill>
                  <a:schemeClr val="dk1"/>
                </a:solidFill>
                <a:latin typeface="Quicksand"/>
                <a:ea typeface="Quicksand"/>
                <a:cs typeface="Quicksand"/>
                <a:sym typeface="Quicksand"/>
              </a:rPr>
              <a:t>We will see the difference in how each API is used, syntactically. </a:t>
            </a:r>
            <a:endParaRPr dirty="0"/>
          </a:p>
          <a:p>
            <a:pPr marL="628650" marR="0" lvl="1" indent="-57150" algn="l" rtl="0">
              <a:spcBef>
                <a:spcPts val="0"/>
              </a:spcBef>
              <a:spcAft>
                <a:spcPts val="0"/>
              </a:spcAft>
              <a:buClr>
                <a:schemeClr val="dk1"/>
              </a:buClr>
              <a:buSzPts val="1800"/>
              <a:buFont typeface="Arial"/>
              <a:buNone/>
            </a:pPr>
            <a:endParaRPr sz="1800" b="0" i="0" u="none" strike="noStrike" cap="none" dirty="0">
              <a:solidFill>
                <a:schemeClr val="dk1"/>
              </a:solidFill>
              <a:latin typeface="Quicksand"/>
              <a:ea typeface="Quicksand"/>
              <a:cs typeface="Quicksand"/>
              <a:sym typeface="Quicksand"/>
            </a:endParaRPr>
          </a:p>
        </p:txBody>
      </p:sp>
      <p:grpSp>
        <p:nvGrpSpPr>
          <p:cNvPr id="542" name="Google Shape;542;p35"/>
          <p:cNvGrpSpPr/>
          <p:nvPr/>
        </p:nvGrpSpPr>
        <p:grpSpPr>
          <a:xfrm>
            <a:off x="2223686" y="4759939"/>
            <a:ext cx="7912701" cy="1965743"/>
            <a:chOff x="2223686" y="4759939"/>
            <a:chExt cx="7912701" cy="1965743"/>
          </a:xfrm>
        </p:grpSpPr>
        <p:grpSp>
          <p:nvGrpSpPr>
            <p:cNvPr id="543" name="Google Shape;543;p35"/>
            <p:cNvGrpSpPr/>
            <p:nvPr/>
          </p:nvGrpSpPr>
          <p:grpSpPr>
            <a:xfrm>
              <a:off x="2880987" y="5102819"/>
              <a:ext cx="6676372" cy="1127668"/>
              <a:chOff x="2880987" y="5411244"/>
              <a:chExt cx="6676372" cy="1127668"/>
            </a:xfrm>
          </p:grpSpPr>
          <p:sp>
            <p:nvSpPr>
              <p:cNvPr id="544" name="Google Shape;544;p35"/>
              <p:cNvSpPr/>
              <p:nvPr/>
            </p:nvSpPr>
            <p:spPr>
              <a:xfrm>
                <a:off x="2918564" y="5411244"/>
                <a:ext cx="6538587" cy="1127668"/>
              </a:xfrm>
              <a:prstGeom prst="rtTriangle">
                <a:avLst/>
              </a:prstGeom>
              <a:solidFill>
                <a:schemeClr val="accent1">
                  <a:alpha val="26274"/>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545" name="Google Shape;545;p35"/>
              <p:cNvCxnSpPr/>
              <p:nvPr/>
            </p:nvCxnSpPr>
            <p:spPr>
              <a:xfrm>
                <a:off x="2880987" y="6538912"/>
                <a:ext cx="6676372" cy="0"/>
              </a:xfrm>
              <a:prstGeom prst="straightConnector1">
                <a:avLst/>
              </a:prstGeom>
              <a:noFill/>
              <a:ln w="57150" cap="flat" cmpd="sng">
                <a:solidFill>
                  <a:schemeClr val="dk1"/>
                </a:solidFill>
                <a:prstDash val="solid"/>
                <a:miter lim="800000"/>
                <a:headEnd type="triangle" w="med" len="med"/>
                <a:tailEnd type="triangle" w="med" len="med"/>
              </a:ln>
            </p:spPr>
          </p:cxnSp>
          <p:sp>
            <p:nvSpPr>
              <p:cNvPr id="546" name="Google Shape;546;p35"/>
              <p:cNvSpPr/>
              <p:nvPr/>
            </p:nvSpPr>
            <p:spPr>
              <a:xfrm flipH="1">
                <a:off x="2926559" y="5411244"/>
                <a:ext cx="6530591" cy="1127668"/>
              </a:xfrm>
              <a:prstGeom prst="rtTriangle">
                <a:avLst/>
              </a:prstGeom>
              <a:solidFill>
                <a:schemeClr val="accent6">
                  <a:alpha val="26274"/>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547" name="Google Shape;547;p35"/>
            <p:cNvSpPr txBox="1"/>
            <p:nvPr/>
          </p:nvSpPr>
          <p:spPr>
            <a:xfrm>
              <a:off x="8730641" y="6356350"/>
              <a:ext cx="1405746"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Economica"/>
                  <a:ea typeface="Economica"/>
                  <a:cs typeface="Economica"/>
                  <a:sym typeface="Economica"/>
                </a:rPr>
                <a:t>Functional API</a:t>
              </a:r>
              <a:endParaRPr/>
            </a:p>
          </p:txBody>
        </p:sp>
        <p:sp>
          <p:nvSpPr>
            <p:cNvPr id="548" name="Google Shape;548;p35"/>
            <p:cNvSpPr txBox="1"/>
            <p:nvPr/>
          </p:nvSpPr>
          <p:spPr>
            <a:xfrm>
              <a:off x="2223686" y="6345880"/>
              <a:ext cx="1405746"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Economica"/>
                  <a:ea typeface="Economica"/>
                  <a:cs typeface="Economica"/>
                  <a:sym typeface="Economica"/>
                </a:rPr>
                <a:t>Sequential API</a:t>
              </a:r>
              <a:endParaRPr/>
            </a:p>
          </p:txBody>
        </p:sp>
        <p:sp>
          <p:nvSpPr>
            <p:cNvPr id="549" name="Google Shape;549;p35"/>
            <p:cNvSpPr txBox="1"/>
            <p:nvPr/>
          </p:nvSpPr>
          <p:spPr>
            <a:xfrm rot="-547292">
              <a:off x="7832420" y="4960113"/>
              <a:ext cx="1796441"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a:solidFill>
                    <a:schemeClr val="dk1"/>
                  </a:solidFill>
                  <a:latin typeface="Economica"/>
                  <a:ea typeface="Economica"/>
                  <a:cs typeface="Economica"/>
                  <a:sym typeface="Economica"/>
                </a:rPr>
                <a:t>Architectural Flexibility</a:t>
              </a:r>
              <a:endParaRPr/>
            </a:p>
          </p:txBody>
        </p:sp>
        <p:sp>
          <p:nvSpPr>
            <p:cNvPr id="550" name="Google Shape;550;p35"/>
            <p:cNvSpPr txBox="1"/>
            <p:nvPr/>
          </p:nvSpPr>
          <p:spPr>
            <a:xfrm rot="579577">
              <a:off x="2563045" y="4908692"/>
              <a:ext cx="1796441"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a:solidFill>
                    <a:schemeClr val="dk1"/>
                  </a:solidFill>
                  <a:latin typeface="Economica"/>
                  <a:ea typeface="Economica"/>
                  <a:cs typeface="Economica"/>
                  <a:sym typeface="Economica"/>
                </a:rPr>
                <a:t>Syntactic Simplicity</a:t>
              </a:r>
              <a:endParaRPr/>
            </a:p>
          </p:txBody>
        </p:sp>
      </p:grpSp>
    </p:spTree>
    <p:extLst>
      <p:ext uri="{BB962C8B-B14F-4D97-AF65-F5344CB8AC3E}">
        <p14:creationId xmlns:p14="http://schemas.microsoft.com/office/powerpoint/2010/main" val="3886079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4"/>
          <p:cNvSpPr txBox="1"/>
          <p:nvPr/>
        </p:nvSpPr>
        <p:spPr>
          <a:xfrm>
            <a:off x="2865521" y="586938"/>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Tensors</a:t>
            </a:r>
            <a:endParaRPr/>
          </a:p>
        </p:txBody>
      </p:sp>
      <p:pic>
        <p:nvPicPr>
          <p:cNvPr id="116" name="Google Shape;116;p4" descr="The Shape of Tensor. Tensors are the primary data structures… | by Schartz  Rehan | Medium"/>
          <p:cNvPicPr preferRelativeResize="0"/>
          <p:nvPr/>
        </p:nvPicPr>
        <p:blipFill rotWithShape="1">
          <a:blip r:embed="rId3">
            <a:alphaModFix/>
          </a:blip>
          <a:srcRect/>
          <a:stretch/>
        </p:blipFill>
        <p:spPr>
          <a:xfrm>
            <a:off x="2624674" y="1755837"/>
            <a:ext cx="6942651" cy="3698770"/>
          </a:xfrm>
          <a:prstGeom prst="rect">
            <a:avLst/>
          </a:prstGeom>
          <a:noFill/>
          <a:ln>
            <a:noFill/>
          </a:ln>
        </p:spPr>
      </p:pic>
      <p:sp>
        <p:nvSpPr>
          <p:cNvPr id="117" name="Google Shape;117;p4"/>
          <p:cNvSpPr txBox="1"/>
          <p:nvPr/>
        </p:nvSpPr>
        <p:spPr>
          <a:xfrm>
            <a:off x="2983264" y="5832696"/>
            <a:ext cx="6225470"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i="1">
                <a:solidFill>
                  <a:schemeClr val="dk1"/>
                </a:solidFill>
                <a:latin typeface="Economica"/>
                <a:ea typeface="Economica"/>
                <a:cs typeface="Economica"/>
                <a:sym typeface="Economica"/>
              </a:rPr>
              <a:t>Question: </a:t>
            </a:r>
            <a:r>
              <a:rPr lang="en-US" sz="2000">
                <a:solidFill>
                  <a:schemeClr val="dk1"/>
                </a:solidFill>
                <a:latin typeface="Calibri"/>
                <a:ea typeface="Calibri"/>
                <a:cs typeface="Calibri"/>
                <a:sym typeface="Calibri"/>
              </a:rPr>
              <a:t>What sort of data (give an example) would be stored in a rank-3 tensor? How about a rank-4 tensor? </a:t>
            </a:r>
            <a:endParaRPr sz="2400">
              <a:solidFill>
                <a:schemeClr val="dk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Google Shape;608;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40</a:t>
            </a:fld>
            <a:endParaRPr/>
          </a:p>
        </p:txBody>
      </p:sp>
      <p:sp>
        <p:nvSpPr>
          <p:cNvPr id="609" name="Google Shape;609;p43"/>
          <p:cNvSpPr txBox="1"/>
          <p:nvPr/>
        </p:nvSpPr>
        <p:spPr>
          <a:xfrm>
            <a:off x="1267235" y="280722"/>
            <a:ext cx="9657521"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Recap</a:t>
            </a:r>
            <a:endParaRPr/>
          </a:p>
        </p:txBody>
      </p:sp>
      <p:sp>
        <p:nvSpPr>
          <p:cNvPr id="610" name="Google Shape;610;p43"/>
          <p:cNvSpPr txBox="1"/>
          <p:nvPr/>
        </p:nvSpPr>
        <p:spPr>
          <a:xfrm>
            <a:off x="1087814" y="1348800"/>
            <a:ext cx="10016362" cy="5509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Building Blocks of NNs</a:t>
            </a:r>
            <a:endParaRPr/>
          </a:p>
          <a:p>
            <a:pPr marL="171450" marR="0" lvl="0" indent="-82550" algn="l" rtl="0">
              <a:spcBef>
                <a:spcPts val="0"/>
              </a:spcBef>
              <a:spcAft>
                <a:spcPts val="0"/>
              </a:spcAft>
              <a:buClr>
                <a:schemeClr val="dk1"/>
              </a:buClr>
              <a:buSzPts val="1400"/>
              <a:buFont typeface="Arial"/>
              <a:buNone/>
            </a:pPr>
            <a:endParaRPr sz="1400">
              <a:solidFill>
                <a:schemeClr val="dk1"/>
              </a:solidFill>
              <a:latin typeface="Quicksand"/>
              <a:ea typeface="Quicksand"/>
              <a:cs typeface="Quicksand"/>
              <a:sym typeface="Quicksand"/>
            </a:endParaRPr>
          </a:p>
          <a:p>
            <a:pPr marL="628650" marR="0" lvl="1" indent="-171450" algn="l" rtl="0">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Tensors and Tensor Operations</a:t>
            </a:r>
            <a:endParaRPr/>
          </a:p>
          <a:p>
            <a:pPr marL="628650" marR="0" lvl="1" indent="-171450" algn="l" rtl="0">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Activation Functions</a:t>
            </a:r>
            <a:endParaRPr/>
          </a:p>
          <a:p>
            <a:pPr marL="628650" marR="0" lvl="1" indent="-171450" algn="l" rtl="0">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Loss Functions</a:t>
            </a:r>
            <a:endParaRPr/>
          </a:p>
          <a:p>
            <a:pPr marL="628650" marR="0" lvl="1" indent="-171450" algn="l" rtl="0">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Backpropagation: Derivatives, Gradients &amp; the Chain Rule</a:t>
            </a:r>
            <a:endParaRPr/>
          </a:p>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Procedure of Minibatch Stochastic Gradient Descent</a:t>
            </a:r>
            <a:endParaRPr/>
          </a:p>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a:p>
            <a:pPr marL="687388" marR="0" lvl="1" indent="-225425" algn="l" rtl="0">
              <a:spcBef>
                <a:spcPts val="0"/>
              </a:spcBef>
              <a:spcAft>
                <a:spcPts val="0"/>
              </a:spcAft>
              <a:buClr>
                <a:schemeClr val="dk1"/>
              </a:buClr>
              <a:buSzPts val="2000"/>
              <a:buFont typeface="Arial"/>
              <a:buChar char="•"/>
            </a:pPr>
            <a:r>
              <a:rPr lang="en-US" sz="2000" b="0" i="0" u="none" strike="noStrike" cap="none">
                <a:solidFill>
                  <a:schemeClr val="dk1"/>
                </a:solidFill>
                <a:latin typeface="Quicksand"/>
                <a:ea typeface="Quicksand"/>
                <a:cs typeface="Quicksand"/>
                <a:sym typeface="Quicksand"/>
              </a:rPr>
              <a:t>Grab a batch of observations (samples)</a:t>
            </a:r>
            <a:endParaRPr/>
          </a:p>
          <a:p>
            <a:pPr marL="687388" marR="0" lvl="1" indent="-225425" algn="l" rtl="0">
              <a:spcBef>
                <a:spcPts val="0"/>
              </a:spcBef>
              <a:spcAft>
                <a:spcPts val="0"/>
              </a:spcAft>
              <a:buClr>
                <a:schemeClr val="dk1"/>
              </a:buClr>
              <a:buSzPts val="2000"/>
              <a:buFont typeface="Arial"/>
              <a:buChar char="•"/>
            </a:pPr>
            <a:r>
              <a:rPr lang="en-US" sz="2000" b="0" i="0" u="none" strike="noStrike" cap="none">
                <a:solidFill>
                  <a:schemeClr val="dk1"/>
                </a:solidFill>
                <a:latin typeface="Quicksand"/>
                <a:ea typeface="Quicksand"/>
                <a:cs typeface="Quicksand"/>
                <a:sym typeface="Quicksand"/>
              </a:rPr>
              <a:t>Predict their labels using current weights / bias terms.</a:t>
            </a:r>
            <a:endParaRPr/>
          </a:p>
          <a:p>
            <a:pPr marL="687388" marR="0" lvl="1" indent="-225425" algn="l" rtl="0">
              <a:spcBef>
                <a:spcPts val="0"/>
              </a:spcBef>
              <a:spcAft>
                <a:spcPts val="0"/>
              </a:spcAft>
              <a:buClr>
                <a:schemeClr val="dk1"/>
              </a:buClr>
              <a:buSzPts val="2000"/>
              <a:buFont typeface="Arial"/>
              <a:buChar char="•"/>
            </a:pPr>
            <a:r>
              <a:rPr lang="en-US" sz="2000" b="0" i="0" u="none" strike="noStrike" cap="none">
                <a:solidFill>
                  <a:schemeClr val="dk1"/>
                </a:solidFill>
                <a:latin typeface="Quicksand"/>
                <a:ea typeface="Quicksand"/>
                <a:cs typeface="Quicksand"/>
                <a:sym typeface="Quicksand"/>
              </a:rPr>
              <a:t>Calculate loss value. </a:t>
            </a:r>
            <a:endParaRPr/>
          </a:p>
          <a:p>
            <a:pPr marL="687388" marR="0" lvl="1" indent="-225425" algn="l" rtl="0">
              <a:spcBef>
                <a:spcPts val="0"/>
              </a:spcBef>
              <a:spcAft>
                <a:spcPts val="0"/>
              </a:spcAft>
              <a:buClr>
                <a:schemeClr val="dk1"/>
              </a:buClr>
              <a:buSzPts val="2000"/>
              <a:buFont typeface="Arial"/>
              <a:buChar char="•"/>
            </a:pPr>
            <a:r>
              <a:rPr lang="en-US" sz="2000" b="0" i="0" u="none" strike="noStrike" cap="none">
                <a:solidFill>
                  <a:schemeClr val="dk1"/>
                </a:solidFill>
                <a:latin typeface="Quicksand"/>
                <a:ea typeface="Quicksand"/>
                <a:cs typeface="Quicksand"/>
                <a:sym typeface="Quicksand"/>
              </a:rPr>
              <a:t>Calculate gradient of loss w.r.t. all weight / bias terms. </a:t>
            </a:r>
            <a:endParaRPr/>
          </a:p>
          <a:p>
            <a:pPr marL="687388" marR="0" lvl="1" indent="-225425" algn="l" rtl="0">
              <a:spcBef>
                <a:spcPts val="0"/>
              </a:spcBef>
              <a:spcAft>
                <a:spcPts val="0"/>
              </a:spcAft>
              <a:buClr>
                <a:schemeClr val="dk1"/>
              </a:buClr>
              <a:buSzPts val="2000"/>
              <a:buFont typeface="Arial"/>
              <a:buChar char="•"/>
            </a:pPr>
            <a:r>
              <a:rPr lang="en-US" sz="2000" b="0" i="0" u="none" strike="noStrike" cap="none">
                <a:solidFill>
                  <a:schemeClr val="dk1"/>
                </a:solidFill>
                <a:latin typeface="Quicksand"/>
                <a:ea typeface="Quicksand"/>
                <a:cs typeface="Quicksand"/>
                <a:sym typeface="Quicksand"/>
              </a:rPr>
              <a:t>Update each weight by subtracting its gradient*learning rate</a:t>
            </a:r>
            <a:endParaRPr/>
          </a:p>
          <a:p>
            <a:pPr marL="687388" marR="0" lvl="1" indent="-225425" algn="l" rtl="0">
              <a:spcBef>
                <a:spcPts val="0"/>
              </a:spcBef>
              <a:spcAft>
                <a:spcPts val="0"/>
              </a:spcAft>
              <a:buClr>
                <a:schemeClr val="dk1"/>
              </a:buClr>
              <a:buSzPts val="2000"/>
              <a:buFont typeface="Arial"/>
              <a:buChar char="•"/>
            </a:pPr>
            <a:r>
              <a:rPr lang="en-US" sz="2000" b="0" i="0" u="none" strike="noStrike" cap="none">
                <a:solidFill>
                  <a:schemeClr val="dk1"/>
                </a:solidFill>
                <a:latin typeface="Quicksand"/>
                <a:ea typeface="Quicksand"/>
                <a:cs typeface="Quicksand"/>
                <a:sym typeface="Quicksand"/>
              </a:rPr>
              <a:t>Cycle over the whole training dataset (each cycle is an epoch) repeatedly, until loss is small. </a:t>
            </a:r>
            <a:endParaRPr/>
          </a:p>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a:p>
            <a:pPr marL="628650" marR="0" lvl="1" indent="-57150" algn="l" rtl="0">
              <a:spcBef>
                <a:spcPts val="0"/>
              </a:spcBef>
              <a:spcAft>
                <a:spcPts val="0"/>
              </a:spcAft>
              <a:buClr>
                <a:schemeClr val="dk1"/>
              </a:buClr>
              <a:buSzPts val="1800"/>
              <a:buFont typeface="Arial"/>
              <a:buNone/>
            </a:pPr>
            <a:endParaRPr sz="1800" b="0" i="0" u="none" strike="noStrike" cap="none">
              <a:solidFill>
                <a:schemeClr val="dk1"/>
              </a:solidFill>
              <a:latin typeface="Quicksand"/>
              <a:ea typeface="Quicksand"/>
              <a:cs typeface="Quicksand"/>
              <a:sym typeface="Quicksand"/>
            </a:endParaRPr>
          </a:p>
          <a:p>
            <a:pPr marL="171450" marR="0" lvl="0" indent="-82550" algn="l" rtl="0">
              <a:spcBef>
                <a:spcPts val="0"/>
              </a:spcBef>
              <a:spcAft>
                <a:spcPts val="0"/>
              </a:spcAft>
              <a:buClr>
                <a:schemeClr val="dk1"/>
              </a:buClr>
              <a:buSzPts val="1400"/>
              <a:buFont typeface="Arial"/>
              <a:buNone/>
            </a:pPr>
            <a:endParaRPr sz="1400">
              <a:solidFill>
                <a:schemeClr val="dk1"/>
              </a:solidFill>
              <a:latin typeface="Quicksand"/>
              <a:ea typeface="Quicksand"/>
              <a:cs typeface="Quicksand"/>
              <a:sym typeface="Quicksan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124" name="Google Shape;124;p5"/>
          <p:cNvSpPr txBox="1"/>
          <p:nvPr/>
        </p:nvSpPr>
        <p:spPr>
          <a:xfrm>
            <a:off x="2865519" y="393366"/>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Forward Pass</a:t>
            </a:r>
            <a:endParaRPr/>
          </a:p>
        </p:txBody>
      </p:sp>
      <p:pic>
        <p:nvPicPr>
          <p:cNvPr id="125" name="Google Shape;125;p5"/>
          <p:cNvPicPr preferRelativeResize="0"/>
          <p:nvPr/>
        </p:nvPicPr>
        <p:blipFill rotWithShape="1">
          <a:blip r:embed="rId3">
            <a:alphaModFix/>
          </a:blip>
          <a:srcRect/>
          <a:stretch/>
        </p:blipFill>
        <p:spPr>
          <a:xfrm>
            <a:off x="3200397" y="1720850"/>
            <a:ext cx="5791200" cy="4419600"/>
          </a:xfrm>
          <a:prstGeom prst="rect">
            <a:avLst/>
          </a:prstGeom>
          <a:noFill/>
          <a:ln>
            <a:noFill/>
          </a:ln>
        </p:spPr>
      </p:pic>
      <p:sp>
        <p:nvSpPr>
          <p:cNvPr id="126" name="Google Shape;126;p5"/>
          <p:cNvSpPr/>
          <p:nvPr/>
        </p:nvSpPr>
        <p:spPr>
          <a:xfrm>
            <a:off x="3419061" y="1616764"/>
            <a:ext cx="3975652" cy="2305879"/>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5F9"/>
        </a:solidFill>
        <a:effectLst/>
      </p:bgPr>
    </p:bg>
    <p:spTree>
      <p:nvGrpSpPr>
        <p:cNvPr id="1" name="Shape 131"/>
        <p:cNvGrpSpPr/>
        <p:nvPr/>
      </p:nvGrpSpPr>
      <p:grpSpPr>
        <a:xfrm>
          <a:off x="0" y="0"/>
          <a:ext cx="0" cy="0"/>
          <a:chOff x="0" y="0"/>
          <a:chExt cx="0" cy="0"/>
        </a:xfrm>
      </p:grpSpPr>
      <p:sp>
        <p:nvSpPr>
          <p:cNvPr id="132" name="Google Shape;132;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133" name="Google Shape;133;p6"/>
          <p:cNvSpPr txBox="1"/>
          <p:nvPr/>
        </p:nvSpPr>
        <p:spPr>
          <a:xfrm>
            <a:off x="2649625" y="758297"/>
            <a:ext cx="7332575"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Neuron / Network Components</a:t>
            </a:r>
            <a:endParaRPr/>
          </a:p>
        </p:txBody>
      </p:sp>
      <p:pic>
        <p:nvPicPr>
          <p:cNvPr id="134" name="Google Shape;134;p6" descr="The Essential Guide to Neural Network Architectures"/>
          <p:cNvPicPr preferRelativeResize="0"/>
          <p:nvPr/>
        </p:nvPicPr>
        <p:blipFill rotWithShape="1">
          <a:blip r:embed="rId3">
            <a:alphaModFix/>
          </a:blip>
          <a:srcRect t="8483" b="16053"/>
          <a:stretch/>
        </p:blipFill>
        <p:spPr>
          <a:xfrm>
            <a:off x="2095418" y="1899488"/>
            <a:ext cx="8001164" cy="4090308"/>
          </a:xfrm>
          <a:prstGeom prst="rect">
            <a:avLst/>
          </a:prstGeom>
          <a:noFill/>
          <a:ln>
            <a:noFill/>
          </a:ln>
        </p:spPr>
      </p:pic>
      <p:sp>
        <p:nvSpPr>
          <p:cNvPr id="135" name="Google Shape;135;p6"/>
          <p:cNvSpPr txBox="1"/>
          <p:nvPr/>
        </p:nvSpPr>
        <p:spPr>
          <a:xfrm>
            <a:off x="5696647" y="5330262"/>
            <a:ext cx="6225470"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i="1" dirty="0">
                <a:solidFill>
                  <a:schemeClr val="dk1"/>
                </a:solidFill>
                <a:latin typeface="Economica"/>
                <a:ea typeface="Economica"/>
                <a:cs typeface="Economica"/>
                <a:sym typeface="Economica"/>
              </a:rPr>
              <a:t>Question: </a:t>
            </a:r>
            <a:r>
              <a:rPr lang="en-US" sz="2000" dirty="0">
                <a:solidFill>
                  <a:schemeClr val="dk1"/>
                </a:solidFill>
                <a:latin typeface="Calibri"/>
                <a:ea typeface="Calibri"/>
                <a:cs typeface="Calibri"/>
                <a:sym typeface="Calibri"/>
              </a:rPr>
              <a:t>Which of these values are fixed? </a:t>
            </a:r>
            <a:br>
              <a:rPr lang="en-US" sz="2000" dirty="0">
                <a:solidFill>
                  <a:schemeClr val="dk1"/>
                </a:solidFill>
                <a:latin typeface="Calibri"/>
                <a:ea typeface="Calibri"/>
                <a:cs typeface="Calibri"/>
                <a:sym typeface="Calibri"/>
              </a:rPr>
            </a:br>
            <a:r>
              <a:rPr lang="en-US" sz="2000" dirty="0">
                <a:solidFill>
                  <a:schemeClr val="dk1"/>
                </a:solidFill>
                <a:latin typeface="Calibri"/>
                <a:ea typeface="Calibri"/>
                <a:cs typeface="Calibri"/>
                <a:sym typeface="Calibri"/>
              </a:rPr>
              <a:t>Which are trainable parameters?</a:t>
            </a:r>
            <a:endParaRPr sz="2400" dirty="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5F9"/>
        </a:solidFill>
        <a:effectLst/>
      </p:bgPr>
    </p:bg>
    <p:spTree>
      <p:nvGrpSpPr>
        <p:cNvPr id="1" name="Shape 140"/>
        <p:cNvGrpSpPr/>
        <p:nvPr/>
      </p:nvGrpSpPr>
      <p:grpSpPr>
        <a:xfrm>
          <a:off x="0" y="0"/>
          <a:ext cx="0" cy="0"/>
          <a:chOff x="0" y="0"/>
          <a:chExt cx="0" cy="0"/>
        </a:xfrm>
      </p:grpSpPr>
      <p:sp>
        <p:nvSpPr>
          <p:cNvPr id="141" name="Google Shape;141;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142" name="Google Shape;142;p7"/>
          <p:cNvSpPr txBox="1"/>
          <p:nvPr/>
        </p:nvSpPr>
        <p:spPr>
          <a:xfrm>
            <a:off x="2649625" y="758297"/>
            <a:ext cx="7332575"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Neuron / Network Components</a:t>
            </a:r>
            <a:endParaRPr/>
          </a:p>
        </p:txBody>
      </p:sp>
      <p:pic>
        <p:nvPicPr>
          <p:cNvPr id="143" name="Google Shape;143;p7" descr="The Essential Guide to Neural Network Architectures"/>
          <p:cNvPicPr preferRelativeResize="0"/>
          <p:nvPr/>
        </p:nvPicPr>
        <p:blipFill rotWithShape="1">
          <a:blip r:embed="rId3">
            <a:alphaModFix/>
          </a:blip>
          <a:srcRect t="8483" b="16053"/>
          <a:stretch/>
        </p:blipFill>
        <p:spPr>
          <a:xfrm>
            <a:off x="2095418" y="1899488"/>
            <a:ext cx="8001164" cy="4090308"/>
          </a:xfrm>
          <a:prstGeom prst="rect">
            <a:avLst/>
          </a:prstGeom>
          <a:noFill/>
          <a:ln>
            <a:noFill/>
          </a:ln>
        </p:spPr>
      </p:pic>
      <p:sp>
        <p:nvSpPr>
          <p:cNvPr id="144" name="Google Shape;144;p7"/>
          <p:cNvSpPr txBox="1"/>
          <p:nvPr/>
        </p:nvSpPr>
        <p:spPr>
          <a:xfrm>
            <a:off x="5696647" y="5330262"/>
            <a:ext cx="6225470" cy="76940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i="1" dirty="0">
                <a:solidFill>
                  <a:schemeClr val="dk1"/>
                </a:solidFill>
                <a:latin typeface="Economica"/>
                <a:ea typeface="Economica"/>
                <a:cs typeface="Economica"/>
                <a:sym typeface="Economica"/>
              </a:rPr>
              <a:t>Question: </a:t>
            </a:r>
            <a:r>
              <a:rPr lang="en-US" sz="2000" i="1" dirty="0">
                <a:solidFill>
                  <a:schemeClr val="dk1"/>
                </a:solidFill>
                <a:latin typeface="Calibri"/>
                <a:ea typeface="Calibri"/>
                <a:cs typeface="Calibri"/>
                <a:sym typeface="Calibri"/>
              </a:rPr>
              <a:t>What is the order of operations in a forward pass?</a:t>
            </a:r>
            <a:endParaRPr sz="2400" dirty="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4"/>
          <p:cNvSpPr txBox="1"/>
          <p:nvPr/>
        </p:nvSpPr>
        <p:spPr>
          <a:xfrm>
            <a:off x="1203943" y="629590"/>
            <a:ext cx="9781172" cy="92328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dirty="0">
                <a:solidFill>
                  <a:schemeClr val="dk1"/>
                </a:solidFill>
                <a:latin typeface="Economica"/>
                <a:ea typeface="Economica"/>
                <a:cs typeface="Economica"/>
                <a:sym typeface="Economica"/>
              </a:rPr>
              <a:t>Multiple Neurons Execute in Parallel</a:t>
            </a:r>
            <a:endParaRPr dirty="0"/>
          </a:p>
        </p:txBody>
      </p:sp>
      <p:pic>
        <p:nvPicPr>
          <p:cNvPr id="208" name="Google Shape;208;p14" descr="The structure of a simple Multi-Layer Feedfoward Neural Network | Download  Scientific Diagram"/>
          <p:cNvPicPr preferRelativeResize="0"/>
          <p:nvPr/>
        </p:nvPicPr>
        <p:blipFill rotWithShape="1">
          <a:blip r:embed="rId3">
            <a:alphaModFix/>
          </a:blip>
          <a:srcRect l="2209" t="1950" r="2208" b="1954"/>
          <a:stretch/>
        </p:blipFill>
        <p:spPr>
          <a:xfrm>
            <a:off x="6094529" y="2237009"/>
            <a:ext cx="4979867" cy="3612027"/>
          </a:xfrm>
          <a:prstGeom prst="rect">
            <a:avLst/>
          </a:prstGeom>
          <a:noFill/>
          <a:ln>
            <a:noFill/>
          </a:ln>
        </p:spPr>
      </p:pic>
      <p:sp>
        <p:nvSpPr>
          <p:cNvPr id="210" name="Google Shape;210;p14"/>
          <p:cNvSpPr txBox="1"/>
          <p:nvPr/>
        </p:nvSpPr>
        <p:spPr>
          <a:xfrm>
            <a:off x="10734260" y="3245054"/>
            <a:ext cx="569843" cy="1790772"/>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1" name="Google Shape;211;p14"/>
          <p:cNvSpPr txBox="1"/>
          <p:nvPr/>
        </p:nvSpPr>
        <p:spPr>
          <a:xfrm>
            <a:off x="6109252" y="3631096"/>
            <a:ext cx="901148" cy="2093843"/>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2" name="Google Shape;212;p14"/>
          <p:cNvSpPr txBox="1"/>
          <p:nvPr/>
        </p:nvSpPr>
        <p:spPr>
          <a:xfrm>
            <a:off x="6262780" y="2938559"/>
            <a:ext cx="251791" cy="276999"/>
          </a:xfrm>
          <a:prstGeom prst="rect">
            <a:avLst/>
          </a:prstGeom>
          <a:blipFill rotWithShape="1">
            <a:blip r:embed="rId4">
              <a:alphaModFix/>
            </a:blip>
            <a:stretch>
              <a:fillRect r="-4544"/>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213" name="Google Shape;213;p14"/>
          <p:cNvSpPr txBox="1"/>
          <p:nvPr/>
        </p:nvSpPr>
        <p:spPr>
          <a:xfrm>
            <a:off x="9213937" y="2738564"/>
            <a:ext cx="410818" cy="276999"/>
          </a:xfrm>
          <a:prstGeom prst="rect">
            <a:avLst/>
          </a:prstGeom>
          <a:blipFill rotWithShape="1">
            <a:blip r:embed="rId5">
              <a:alphaModFix/>
            </a:blip>
            <a:stretch>
              <a:fillRect b="-4346"/>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214" name="Google Shape;214;p14"/>
          <p:cNvSpPr txBox="1"/>
          <p:nvPr/>
        </p:nvSpPr>
        <p:spPr>
          <a:xfrm>
            <a:off x="8518561" y="2788068"/>
            <a:ext cx="410818" cy="276999"/>
          </a:xfrm>
          <a:prstGeom prst="rect">
            <a:avLst/>
          </a:prstGeom>
          <a:blipFill rotWithShape="1">
            <a:blip r:embed="rId6">
              <a:alphaModFix/>
            </a:blip>
            <a:stretch>
              <a:fillRect l="-8823"/>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216" name="Google Shape;216;p14"/>
          <p:cNvSpPr txBox="1"/>
          <p:nvPr/>
        </p:nvSpPr>
        <p:spPr>
          <a:xfrm>
            <a:off x="614752" y="2155758"/>
            <a:ext cx="5494500" cy="3693278"/>
          </a:xfrm>
          <a:prstGeom prst="rect">
            <a:avLst/>
          </a:prstGeom>
          <a:noFill/>
          <a:ln>
            <a:noFill/>
          </a:ln>
        </p:spPr>
        <p:txBody>
          <a:bodyPr spcFirstLastPara="1" wrap="square" lIns="91425" tIns="45700" rIns="91425" bIns="45700" anchor="t" anchorCtr="0">
            <a:spAutoFit/>
          </a:bodyPr>
          <a:lstStyle/>
          <a:p>
            <a:pPr marL="285750" indent="-285750">
              <a:buFont typeface="Arial" panose="020B0604020202020204" pitchFamily="34" charset="0"/>
              <a:buChar char="•"/>
            </a:pPr>
            <a:r>
              <a:rPr lang="en-US" sz="2000" dirty="0">
                <a:solidFill>
                  <a:schemeClr val="dk1"/>
                </a:solidFill>
                <a:latin typeface="Quicksand"/>
                <a:ea typeface="Quicksand"/>
                <a:cs typeface="Quicksand"/>
                <a:sym typeface="Quicksand"/>
              </a:rPr>
              <a:t>Recall… x is our flattened digit image, a vector of 784 elements. Matrix </a:t>
            </a:r>
            <a:r>
              <a:rPr lang="en-US" sz="2000" b="0" i="0" u="none" strike="noStrike" cap="none" dirty="0">
                <a:solidFill>
                  <a:schemeClr val="dk1"/>
                </a:solidFill>
                <a:latin typeface="Quicksand"/>
                <a:ea typeface="Quicksand"/>
                <a:cs typeface="Quicksand"/>
                <a:sym typeface="Quicksand"/>
              </a:rPr>
              <a:t>X, which contains our 60,000 images, is thus 784 x 60,000.</a:t>
            </a:r>
            <a:endParaRPr lang="en-US" sz="2000" dirty="0">
              <a:solidFill>
                <a:schemeClr val="dk1"/>
              </a:solidFill>
              <a:latin typeface="Quicksand"/>
              <a:ea typeface="Quicksand"/>
              <a:cs typeface="Quicksand"/>
              <a:sym typeface="Quicksand"/>
            </a:endParaRPr>
          </a:p>
          <a:p>
            <a:pPr marL="285750" indent="-285750">
              <a:buFont typeface="Arial" panose="020B0604020202020204" pitchFamily="34" charset="0"/>
              <a:buChar char="•"/>
            </a:pPr>
            <a:endParaRPr lang="en-US" sz="2000" dirty="0">
              <a:solidFill>
                <a:schemeClr val="dk1"/>
              </a:solidFill>
              <a:latin typeface="Quicksand"/>
              <a:ea typeface="Quicksand"/>
              <a:cs typeface="Quicksand"/>
              <a:sym typeface="Quicksand"/>
            </a:endParaRPr>
          </a:p>
          <a:p>
            <a:pPr marL="285750" indent="-285750">
              <a:buFont typeface="Arial" panose="020B0604020202020204" pitchFamily="34" charset="0"/>
              <a:buChar char="•"/>
            </a:pPr>
            <a:r>
              <a:rPr lang="en-US" sz="2000" b="0" i="0" u="none" strike="noStrike" cap="none" dirty="0">
                <a:solidFill>
                  <a:schemeClr val="dk1"/>
                </a:solidFill>
                <a:latin typeface="Quicksand"/>
                <a:ea typeface="Quicksand"/>
                <a:cs typeface="Quicksand"/>
                <a:sym typeface="Quicksand"/>
              </a:rPr>
              <a:t>For each hidden node, we need 784 weights (one weight per input value)</a:t>
            </a:r>
            <a:r>
              <a:rPr lang="en-US" sz="2000" dirty="0">
                <a:solidFill>
                  <a:schemeClr val="dk1"/>
                </a:solidFill>
                <a:latin typeface="Quicksand"/>
                <a:ea typeface="Quicksand"/>
                <a:cs typeface="Quicksand"/>
                <a:sym typeface="Quicksand"/>
              </a:rPr>
              <a:t>. We have 512 nodes, so matrix W is 784 x 512. </a:t>
            </a:r>
          </a:p>
          <a:p>
            <a:pPr marL="285750" indent="-285750">
              <a:buFont typeface="Arial" panose="020B0604020202020204" pitchFamily="34" charset="0"/>
              <a:buChar char="•"/>
            </a:pPr>
            <a:endParaRPr lang="en-US" sz="2000" dirty="0">
              <a:solidFill>
                <a:schemeClr val="dk1"/>
              </a:solidFill>
              <a:latin typeface="Quicksand"/>
              <a:ea typeface="Quicksand"/>
              <a:cs typeface="Quicksand"/>
              <a:sym typeface="Quicksand"/>
            </a:endParaRPr>
          </a:p>
          <a:p>
            <a:pPr marL="285750" indent="-285750">
              <a:buFont typeface="Arial" panose="020B0604020202020204" pitchFamily="34" charset="0"/>
              <a:buChar char="•"/>
            </a:pPr>
            <a:r>
              <a:rPr lang="en-US" sz="2000" dirty="0">
                <a:solidFill>
                  <a:schemeClr val="dk1"/>
                </a:solidFill>
                <a:latin typeface="Quicksand"/>
                <a:ea typeface="Quicksand"/>
                <a:cs typeface="Quicksand"/>
                <a:sym typeface="Quicksand"/>
              </a:rPr>
              <a:t>We have 512 bias terms, one per hidden node, in vector B.</a:t>
            </a:r>
            <a:endParaRPr lang="en-US" sz="2000" b="0" i="0" u="none" strike="noStrike" cap="none" dirty="0">
              <a:solidFill>
                <a:schemeClr val="dk1"/>
              </a:solidFill>
              <a:latin typeface="Quicksand"/>
              <a:ea typeface="Quicksand"/>
              <a:cs typeface="Quicksand"/>
              <a:sym typeface="Quicksand"/>
            </a:endParaRPr>
          </a:p>
          <a:p>
            <a:pPr marL="0" marR="0" lvl="0" indent="0" algn="l" rtl="0">
              <a:spcBef>
                <a:spcPts val="0"/>
              </a:spcBef>
              <a:spcAft>
                <a:spcPts val="0"/>
              </a:spcAft>
              <a:buNone/>
            </a:pPr>
            <a:endParaRPr dirty="0"/>
          </a:p>
        </p:txBody>
      </p:sp>
    </p:spTree>
    <p:extLst>
      <p:ext uri="{BB962C8B-B14F-4D97-AF65-F5344CB8AC3E}">
        <p14:creationId xmlns:p14="http://schemas.microsoft.com/office/powerpoint/2010/main" val="2961235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8"/>
          <p:cNvSpPr txBox="1"/>
          <p:nvPr/>
        </p:nvSpPr>
        <p:spPr>
          <a:xfrm>
            <a:off x="1293222" y="633011"/>
            <a:ext cx="9927771" cy="92328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dirty="0">
                <a:solidFill>
                  <a:schemeClr val="dk1"/>
                </a:solidFill>
                <a:latin typeface="Economica"/>
                <a:ea typeface="Economica"/>
                <a:cs typeface="Economica"/>
                <a:sym typeface="Economica"/>
              </a:rPr>
              <a:t>Matrix (Tensor) Multiplication</a:t>
            </a:r>
            <a:endParaRPr dirty="0"/>
          </a:p>
        </p:txBody>
      </p:sp>
      <p:pic>
        <p:nvPicPr>
          <p:cNvPr id="150" name="Google Shape;150;p8"/>
          <p:cNvPicPr preferRelativeResize="0"/>
          <p:nvPr/>
        </p:nvPicPr>
        <p:blipFill rotWithShape="1">
          <a:blip r:embed="rId3">
            <a:alphaModFix/>
          </a:blip>
          <a:srcRect/>
          <a:stretch/>
        </p:blipFill>
        <p:spPr>
          <a:xfrm>
            <a:off x="6187440" y="1948370"/>
            <a:ext cx="5395558" cy="4536882"/>
          </a:xfrm>
          <a:prstGeom prst="rect">
            <a:avLst/>
          </a:prstGeom>
          <a:noFill/>
          <a:ln>
            <a:noFill/>
          </a:ln>
          <a:effectLst>
            <a:outerShdw blurRad="292100" dist="139700" dir="2700000" algn="tl" rotWithShape="0">
              <a:srgbClr val="333333">
                <a:alpha val="64705"/>
              </a:srgbClr>
            </a:outerShdw>
          </a:effectLst>
        </p:spPr>
      </p:pic>
      <p:sp>
        <p:nvSpPr>
          <p:cNvPr id="151" name="Google Shape;151;p8"/>
          <p:cNvSpPr txBox="1"/>
          <p:nvPr/>
        </p:nvSpPr>
        <p:spPr>
          <a:xfrm>
            <a:off x="843337" y="2340401"/>
            <a:ext cx="4708378" cy="36009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Quicksand"/>
                <a:ea typeface="Quicksand"/>
                <a:cs typeface="Quicksand"/>
                <a:sym typeface="Quicksand"/>
              </a:rPr>
              <a:t>We calculate all x’s * w’s at once via matrix multiplication, i.e., W</a:t>
            </a:r>
            <a:r>
              <a:rPr lang="en-US" sz="2000" b="1" baseline="30000" dirty="0">
                <a:solidFill>
                  <a:schemeClr val="dk1"/>
                </a:solidFill>
                <a:latin typeface="Quicksand"/>
                <a:ea typeface="Quicksand"/>
                <a:cs typeface="Quicksand"/>
                <a:sym typeface="Quicksand"/>
              </a:rPr>
              <a:t>T</a:t>
            </a:r>
            <a:r>
              <a:rPr lang="en-US" sz="2000" b="1" dirty="0">
                <a:solidFill>
                  <a:schemeClr val="dk1"/>
                </a:solidFill>
                <a:latin typeface="Quicksand"/>
                <a:ea typeface="Quicksand"/>
                <a:cs typeface="Quicksand"/>
                <a:sym typeface="Quicksand"/>
              </a:rPr>
              <a:t>*X</a:t>
            </a:r>
          </a:p>
          <a:p>
            <a:pPr marL="0" marR="0" lvl="0" indent="0" algn="l" rtl="0">
              <a:spcBef>
                <a:spcPts val="0"/>
              </a:spcBef>
              <a:spcAft>
                <a:spcPts val="0"/>
              </a:spcAft>
              <a:buNone/>
            </a:pPr>
            <a:endParaRPr sz="2000" b="1" dirty="0">
              <a:solidFill>
                <a:schemeClr val="dk1"/>
              </a:solidFill>
              <a:latin typeface="Quicksand"/>
              <a:ea typeface="Quicksand"/>
              <a:cs typeface="Quicksand"/>
              <a:sym typeface="Quicksand"/>
            </a:endParaRPr>
          </a:p>
          <a:p>
            <a:pPr marL="0" marR="0" lvl="0" indent="0" algn="l" rtl="0">
              <a:spcBef>
                <a:spcPts val="0"/>
              </a:spcBef>
              <a:spcAft>
                <a:spcPts val="0"/>
              </a:spcAft>
              <a:buNone/>
            </a:pPr>
            <a:r>
              <a:rPr lang="en-US" sz="2000" b="1" dirty="0">
                <a:solidFill>
                  <a:schemeClr val="dk1"/>
                </a:solidFill>
                <a:latin typeface="Quicksand"/>
                <a:ea typeface="Quicksand"/>
                <a:cs typeface="Quicksand"/>
                <a:sym typeface="Quicksand"/>
              </a:rPr>
              <a:t>Elements of the Resulting Matrix are the Dot Products of X’s Rows and Y’s Columns</a:t>
            </a:r>
            <a:endParaRPr sz="1400" dirty="0">
              <a:solidFill>
                <a:schemeClr val="dk1"/>
              </a:solidFill>
              <a:latin typeface="Quicksand"/>
              <a:ea typeface="Quicksand"/>
              <a:cs typeface="Quicksand"/>
              <a:sym typeface="Quicksand"/>
            </a:endParaRPr>
          </a:p>
          <a:p>
            <a:pPr marL="628650" marR="0" lvl="1" indent="-171450" algn="l" rtl="0">
              <a:spcBef>
                <a:spcPts val="0"/>
              </a:spcBef>
              <a:spcAft>
                <a:spcPts val="0"/>
              </a:spcAft>
              <a:buClr>
                <a:schemeClr val="dk1"/>
              </a:buClr>
              <a:buSzPts val="2000"/>
              <a:buFont typeface="Arial"/>
              <a:buChar char="•"/>
            </a:pPr>
            <a:r>
              <a:rPr lang="en-US" sz="2000" dirty="0">
                <a:solidFill>
                  <a:schemeClr val="dk1"/>
                </a:solidFill>
                <a:latin typeface="Quicksand"/>
                <a:ea typeface="Quicksand"/>
                <a:cs typeface="Quicksand"/>
                <a:sym typeface="Quicksand"/>
              </a:rPr>
              <a:t>Y</a:t>
            </a:r>
            <a:r>
              <a:rPr lang="en-US" sz="2000" b="0" i="0" u="none" strike="noStrike" cap="none" dirty="0">
                <a:solidFill>
                  <a:schemeClr val="dk1"/>
                </a:solidFill>
                <a:latin typeface="Quicksand"/>
                <a:ea typeface="Quicksand"/>
                <a:cs typeface="Quicksand"/>
                <a:sym typeface="Quicksand"/>
              </a:rPr>
              <a:t>[2,2] = W</a:t>
            </a:r>
            <a:r>
              <a:rPr lang="en-US" sz="2000" b="0" i="0" u="none" strike="noStrike" cap="none" baseline="30000" dirty="0">
                <a:solidFill>
                  <a:schemeClr val="dk1"/>
                </a:solidFill>
                <a:latin typeface="Quicksand"/>
                <a:ea typeface="Quicksand"/>
                <a:cs typeface="Quicksand"/>
                <a:sym typeface="Quicksand"/>
              </a:rPr>
              <a:t>T</a:t>
            </a:r>
            <a:r>
              <a:rPr lang="en-US" sz="2000" b="0" i="0" u="none" strike="noStrike" cap="none" dirty="0">
                <a:solidFill>
                  <a:schemeClr val="dk1"/>
                </a:solidFill>
                <a:latin typeface="Quicksand"/>
                <a:ea typeface="Quicksand"/>
                <a:cs typeface="Quicksand"/>
                <a:sym typeface="Quicksand"/>
              </a:rPr>
              <a:t>[2,:] · X[:,2]</a:t>
            </a:r>
          </a:p>
          <a:p>
            <a:pPr marL="457200" marR="0" lvl="1" algn="l" rtl="0">
              <a:spcBef>
                <a:spcPts val="0"/>
              </a:spcBef>
              <a:spcAft>
                <a:spcPts val="0"/>
              </a:spcAft>
              <a:buClr>
                <a:schemeClr val="dk1"/>
              </a:buClr>
              <a:buSzPts val="2000"/>
            </a:pPr>
            <a:endParaRPr lang="en-US" dirty="0">
              <a:ea typeface="Quicksand"/>
            </a:endParaRPr>
          </a:p>
          <a:p>
            <a:pPr marL="0" marR="0" lvl="0" indent="0" algn="l" rtl="0">
              <a:spcBef>
                <a:spcPts val="0"/>
              </a:spcBef>
              <a:spcAft>
                <a:spcPts val="0"/>
              </a:spcAft>
              <a:buNone/>
            </a:pPr>
            <a:r>
              <a:rPr lang="en-US" sz="2000" b="1" dirty="0">
                <a:solidFill>
                  <a:srgbClr val="FF0000"/>
                </a:solidFill>
                <a:latin typeface="Quicksand"/>
                <a:ea typeface="Quicksand"/>
                <a:cs typeface="Quicksand"/>
                <a:sym typeface="Quicksand"/>
              </a:rPr>
              <a:t>If you get a cryptic error message about shapes not conforming, it is referring to this. </a:t>
            </a:r>
          </a:p>
          <a:p>
            <a:pPr marL="171450" marR="0" lvl="0" indent="-82550" algn="l" rtl="0">
              <a:spcBef>
                <a:spcPts val="0"/>
              </a:spcBef>
              <a:spcAft>
                <a:spcPts val="0"/>
              </a:spcAft>
              <a:buClr>
                <a:schemeClr val="dk1"/>
              </a:buClr>
              <a:buSzPts val="1400"/>
              <a:buFont typeface="Arial"/>
              <a:buNone/>
            </a:pPr>
            <a:endParaRPr sz="1400" dirty="0">
              <a:solidFill>
                <a:schemeClr val="dk1"/>
              </a:solidFill>
              <a:latin typeface="Quicksand"/>
              <a:ea typeface="Quicksand"/>
              <a:cs typeface="Quicksand"/>
              <a:sym typeface="Quicksand"/>
            </a:endParaRPr>
          </a:p>
        </p:txBody>
      </p:sp>
      <p:sp>
        <p:nvSpPr>
          <p:cNvPr id="152" name="Google Shape;152;p8"/>
          <p:cNvSpPr txBox="1"/>
          <p:nvPr/>
        </p:nvSpPr>
        <p:spPr>
          <a:xfrm>
            <a:off x="129249" y="1752355"/>
            <a:ext cx="4708378" cy="392029"/>
          </a:xfrm>
          <a:prstGeom prst="rect">
            <a:avLst/>
          </a:prstGeom>
          <a:blipFill rotWithShape="1">
            <a:blip r:embed="rId4">
              <a:alphaModFix/>
            </a:blip>
            <a:stretch>
              <a:fillRect b="-799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4079</TotalTime>
  <Words>3668</Words>
  <Application>Microsoft Macintosh PowerPoint</Application>
  <PresentationFormat>Widescreen</PresentationFormat>
  <Paragraphs>392</Paragraphs>
  <Slides>40</Slides>
  <Notes>40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Quicksand</vt:lpstr>
      <vt:lpstr>Calibri</vt:lpstr>
      <vt:lpstr>Economica</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Gordon Burtch</dc:creator>
  <cp:lastModifiedBy>Burtch, David</cp:lastModifiedBy>
  <cp:revision>4</cp:revision>
  <dcterms:created xsi:type="dcterms:W3CDTF">2019-12-28T13:51:56Z</dcterms:created>
  <dcterms:modified xsi:type="dcterms:W3CDTF">2024-03-17T22:04:19Z</dcterms:modified>
</cp:coreProperties>
</file>