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Economica" panose="02000506040000020004" pitchFamily="2" charset="77"/>
      <p:regular r:id="rId22"/>
      <p:bold r:id="rId23"/>
      <p:italic r:id="rId24"/>
      <p:boldItalic r:id="rId25"/>
    </p:embeddedFont>
    <p:embeddedFont>
      <p:font typeface="Quicksan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89tSsS2gJZhtUKVBlOmZBxrZu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56" name="Google Shape;15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65" name="Google Shape;16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81" name="Google Shape;18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0" name="Google Shape;19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8" name="Google Shape;198;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07" name="Google Shape;20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15" name="Google Shape;21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 that I don’t expect you to implement a neural network from scratch. This is just to give you an understanding of how they work. </a:t>
            </a:r>
            <a:endParaRPr/>
          </a:p>
        </p:txBody>
      </p:sp>
      <p:sp>
        <p:nvSpPr>
          <p:cNvPr id="224" name="Google Shape;224;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32" name="Google Shape;23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Why does 3x3 filter * 3x3 input feature segment yield a 3x1 vector??</a:t>
            </a:r>
            <a:endParaRPr/>
          </a:p>
        </p:txBody>
      </p:sp>
      <p:sp>
        <p:nvSpPr>
          <p:cNvPr id="149" name="Google Shape;14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22"/>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3"/>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0"/>
          <p:cNvSpPr>
            <a:spLocks noGrp="1"/>
          </p:cNvSpPr>
          <p:nvPr>
            <p:ph type="pic" idx="2"/>
          </p:nvPr>
        </p:nvSpPr>
        <p:spPr>
          <a:xfrm>
            <a:off x="5183188" y="987425"/>
            <a:ext cx="6172200" cy="4873625"/>
          </a:xfrm>
          <a:prstGeom prst="rect">
            <a:avLst/>
          </a:prstGeom>
          <a:noFill/>
          <a:ln>
            <a:noFill/>
          </a:ln>
        </p:spPr>
      </p:sp>
      <p:sp>
        <p:nvSpPr>
          <p:cNvPr id="69" name="Google Shape;69;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4: Image Data (CNNs)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57"/>
        <p:cNvGrpSpPr/>
        <p:nvPr/>
      </p:nvGrpSpPr>
      <p:grpSpPr>
        <a:xfrm>
          <a:off x="0" y="0"/>
          <a:ext cx="0" cy="0"/>
          <a:chOff x="0" y="0"/>
          <a:chExt cx="0" cy="0"/>
        </a:xfrm>
      </p:grpSpPr>
      <p:sp>
        <p:nvSpPr>
          <p:cNvPr id="158" name="Google Shape;158;p10"/>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Padding</a:t>
            </a:r>
            <a:endParaRPr/>
          </a:p>
        </p:txBody>
      </p:sp>
      <p:sp>
        <p:nvSpPr>
          <p:cNvPr id="159" name="Google Shape;159;p10"/>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Padding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prevent the transformation from down-sampling (reducing the size of the matrix during convolution to output), we can pad the edges of the image with 0’s.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a:stretch/>
        </p:blipFill>
        <p:spPr>
          <a:xfrm>
            <a:off x="890337" y="3620735"/>
            <a:ext cx="3931423" cy="1876866"/>
          </a:xfrm>
          <a:prstGeom prst="rect">
            <a:avLst/>
          </a:prstGeom>
          <a:noFill/>
          <a:ln>
            <a:noFill/>
          </a:ln>
        </p:spPr>
      </p:pic>
      <p:pic>
        <p:nvPicPr>
          <p:cNvPr id="161" name="Google Shape;161;p10"/>
          <p:cNvPicPr preferRelativeResize="0"/>
          <p:nvPr/>
        </p:nvPicPr>
        <p:blipFill rotWithShape="1">
          <a:blip r:embed="rId4">
            <a:alphaModFix/>
          </a:blip>
          <a:srcRect/>
          <a:stretch/>
        </p:blipFill>
        <p:spPr>
          <a:xfrm>
            <a:off x="5898518" y="3569979"/>
            <a:ext cx="5824752" cy="1978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66"/>
        <p:cNvGrpSpPr/>
        <p:nvPr/>
      </p:nvGrpSpPr>
      <p:grpSpPr>
        <a:xfrm>
          <a:off x="0" y="0"/>
          <a:ext cx="0" cy="0"/>
          <a:chOff x="0" y="0"/>
          <a:chExt cx="0" cy="0"/>
        </a:xfrm>
      </p:grpSpPr>
      <p:sp>
        <p:nvSpPr>
          <p:cNvPr id="167" name="Google Shape;167;p11"/>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Strides</a:t>
            </a:r>
            <a:endParaRPr/>
          </a:p>
        </p:txBody>
      </p:sp>
      <p:sp>
        <p:nvSpPr>
          <p:cNvPr id="168" name="Google Shape;168;p11"/>
          <p:cNvSpPr txBox="1"/>
          <p:nvPr/>
        </p:nvSpPr>
        <p:spPr>
          <a:xfrm>
            <a:off x="890337" y="1940249"/>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Strides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Often, we will pass the filter over every pixel cell, but we don’t have to; we might pass over every other cell. This is what strides refers to (skipping).</a:t>
            </a:r>
            <a:endParaRPr/>
          </a:p>
        </p:txBody>
      </p:sp>
      <p:pic>
        <p:nvPicPr>
          <p:cNvPr id="169" name="Google Shape;169;p11"/>
          <p:cNvPicPr preferRelativeResize="0"/>
          <p:nvPr/>
        </p:nvPicPr>
        <p:blipFill rotWithShape="1">
          <a:blip r:embed="rId3">
            <a:alphaModFix/>
          </a:blip>
          <a:srcRect/>
          <a:stretch/>
        </p:blipFill>
        <p:spPr>
          <a:xfrm>
            <a:off x="3233913" y="3553292"/>
            <a:ext cx="5724172" cy="2538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74"/>
        <p:cNvGrpSpPr/>
        <p:nvPr/>
      </p:nvGrpSpPr>
      <p:grpSpPr>
        <a:xfrm>
          <a:off x="0" y="0"/>
          <a:ext cx="0" cy="0"/>
          <a:chOff x="0" y="0"/>
          <a:chExt cx="0" cy="0"/>
        </a:xfrm>
      </p:grpSpPr>
      <p:sp>
        <p:nvSpPr>
          <p:cNvPr id="175" name="Google Shape;175;p12"/>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Padding and Strides</a:t>
            </a:r>
            <a:endParaRPr/>
          </a:p>
        </p:txBody>
      </p:sp>
      <p:pic>
        <p:nvPicPr>
          <p:cNvPr id="176" name="Google Shape;176;p12"/>
          <p:cNvPicPr preferRelativeResize="0"/>
          <p:nvPr/>
        </p:nvPicPr>
        <p:blipFill rotWithShape="1">
          <a:blip r:embed="rId3">
            <a:alphaModFix/>
          </a:blip>
          <a:srcRect/>
          <a:stretch/>
        </p:blipFill>
        <p:spPr>
          <a:xfrm>
            <a:off x="5669013" y="1660835"/>
            <a:ext cx="5956554" cy="4935235"/>
          </a:xfrm>
          <a:prstGeom prst="rect">
            <a:avLst/>
          </a:prstGeom>
          <a:noFill/>
          <a:ln>
            <a:noFill/>
          </a:ln>
        </p:spPr>
      </p:pic>
      <p:sp>
        <p:nvSpPr>
          <p:cNvPr id="177" name="Google Shape;177;p12"/>
          <p:cNvSpPr txBox="1"/>
          <p:nvPr/>
        </p:nvSpPr>
        <p:spPr>
          <a:xfrm>
            <a:off x="890337" y="1940249"/>
            <a:ext cx="10016362"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Padding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prevent the transformation from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down-sampling (reducing the size of the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matrix during convolution to output),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 can pad the edges of the image with 0’s.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Strides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Often, we will pass the filter over every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pixel cell, but we don’t have to; we might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pass over every other cell.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what strides refers to (skipping).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82"/>
        <p:cNvGrpSpPr/>
        <p:nvPr/>
      </p:nvGrpSpPr>
      <p:grpSpPr>
        <a:xfrm>
          <a:off x="0" y="0"/>
          <a:ext cx="0" cy="0"/>
          <a:chOff x="0" y="0"/>
          <a:chExt cx="0" cy="0"/>
        </a:xfrm>
      </p:grpSpPr>
      <p:sp>
        <p:nvSpPr>
          <p:cNvPr id="183" name="Google Shape;183;p13"/>
          <p:cNvSpPr txBox="1"/>
          <p:nvPr/>
        </p:nvSpPr>
        <p:spPr>
          <a:xfrm>
            <a:off x="2865521" y="46364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What is Pooling?</a:t>
            </a:r>
            <a:endParaRPr/>
          </a:p>
        </p:txBody>
      </p:sp>
      <p:sp>
        <p:nvSpPr>
          <p:cNvPr id="184" name="Google Shape;184;p13"/>
          <p:cNvSpPr txBox="1"/>
          <p:nvPr/>
        </p:nvSpPr>
        <p:spPr>
          <a:xfrm>
            <a:off x="901626" y="1748734"/>
            <a:ext cx="1001636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Down-sampling Detected Features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idea is to compress the resulting data down into a coarser representation, to reduce model complexity, and to also force attention toward a broader section of the original image (helps reduce overfitting).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Forcing Attention to Larger Blocks of the Original Image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Because we typically use stride = pool width, the pooling output is aggregating over segments of the input. </a:t>
            </a:r>
            <a:endParaRPr/>
          </a:p>
        </p:txBody>
      </p:sp>
      <p:pic>
        <p:nvPicPr>
          <p:cNvPr id="185" name="Google Shape;185;p13"/>
          <p:cNvPicPr preferRelativeResize="0"/>
          <p:nvPr/>
        </p:nvPicPr>
        <p:blipFill rotWithShape="1">
          <a:blip r:embed="rId3">
            <a:alphaModFix/>
          </a:blip>
          <a:srcRect/>
          <a:stretch/>
        </p:blipFill>
        <p:spPr>
          <a:xfrm>
            <a:off x="2528711" y="4050152"/>
            <a:ext cx="2565054" cy="2344200"/>
          </a:xfrm>
          <a:prstGeom prst="rect">
            <a:avLst/>
          </a:prstGeom>
          <a:noFill/>
          <a:ln>
            <a:noFill/>
          </a:ln>
        </p:spPr>
      </p:pic>
      <p:pic>
        <p:nvPicPr>
          <p:cNvPr id="186" name="Google Shape;186;p13" descr="Max Pooling Definition | DeepAI"/>
          <p:cNvPicPr preferRelativeResize="0"/>
          <p:nvPr/>
        </p:nvPicPr>
        <p:blipFill rotWithShape="1">
          <a:blip r:embed="rId4">
            <a:alphaModFix/>
          </a:blip>
          <a:srcRect/>
          <a:stretch/>
        </p:blipFill>
        <p:spPr>
          <a:xfrm>
            <a:off x="5909807" y="4449592"/>
            <a:ext cx="4715933" cy="1963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191"/>
        <p:cNvGrpSpPr/>
        <p:nvPr/>
      </p:nvGrpSpPr>
      <p:grpSpPr>
        <a:xfrm>
          <a:off x="0" y="0"/>
          <a:ext cx="0" cy="0"/>
          <a:chOff x="0" y="0"/>
          <a:chExt cx="0" cy="0"/>
        </a:xfrm>
      </p:grpSpPr>
      <p:sp>
        <p:nvSpPr>
          <p:cNvPr id="192" name="Google Shape;192;p15"/>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Basic Image Labeling Topology</a:t>
            </a:r>
            <a:endParaRPr/>
          </a:p>
        </p:txBody>
      </p:sp>
      <p:sp>
        <p:nvSpPr>
          <p:cNvPr id="193" name="Google Shape;193;p15"/>
          <p:cNvSpPr txBox="1"/>
          <p:nvPr/>
        </p:nvSpPr>
        <p:spPr>
          <a:xfrm>
            <a:off x="890337" y="1751977"/>
            <a:ext cx="10016362" cy="26468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Progressively More Filters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you move through the network, the number of features rises exponentially.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filters as you move along means it allows more permutations / combinations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Progressively Smaller Filter Maps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Smaller filter map arises from the pooling steps, which means that each element of the final map distills features (high level features, derived from low level features, derived from raw pixels) derived from a larger segment of the original picture.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194" name="Google Shape;194;p15" descr="CNN Models - Data Wow blog – Data Science Consultant Thailand | Data Wow in  Bangkok"/>
          <p:cNvPicPr preferRelativeResize="0"/>
          <p:nvPr/>
        </p:nvPicPr>
        <p:blipFill rotWithShape="1">
          <a:blip r:embed="rId3">
            <a:alphaModFix/>
          </a:blip>
          <a:srcRect/>
          <a:stretch/>
        </p:blipFill>
        <p:spPr>
          <a:xfrm>
            <a:off x="3276250" y="4597355"/>
            <a:ext cx="5639496" cy="1656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99"/>
        <p:cNvGrpSpPr/>
        <p:nvPr/>
      </p:nvGrpSpPr>
      <p:grpSpPr>
        <a:xfrm>
          <a:off x="0" y="0"/>
          <a:ext cx="0" cy="0"/>
          <a:chOff x="0" y="0"/>
          <a:chExt cx="0" cy="0"/>
        </a:xfrm>
      </p:grpSpPr>
      <p:sp>
        <p:nvSpPr>
          <p:cNvPr id="200" name="Google Shape;200;p16"/>
          <p:cNvSpPr txBox="1"/>
          <p:nvPr/>
        </p:nvSpPr>
        <p:spPr>
          <a:xfrm>
            <a:off x="2610206" y="470133"/>
            <a:ext cx="697158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Residual Connections</a:t>
            </a:r>
            <a:endParaRPr/>
          </a:p>
        </p:txBody>
      </p:sp>
      <p:sp>
        <p:nvSpPr>
          <p:cNvPr id="201" name="Google Shape;201;p16"/>
          <p:cNvSpPr txBox="1"/>
          <p:nvPr/>
        </p:nvSpPr>
        <p:spPr>
          <a:xfrm>
            <a:off x="890337" y="1751977"/>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Construct Repeating ‘Blocks’ of 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Convolution, Pooling, Residual Connection, Convolution, Pooling, Residual Connection…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deep networks, vanishing gradient problem arises because there is noise in every step, and if we go far enough back the noise overwhelms the signal. The residual connections help ensure we have more signal than noise.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a:stretch/>
        </p:blipFill>
        <p:spPr>
          <a:xfrm>
            <a:off x="8140630" y="3600905"/>
            <a:ext cx="2882321" cy="2583003"/>
          </a:xfrm>
          <a:prstGeom prst="rect">
            <a:avLst/>
          </a:prstGeom>
          <a:noFill/>
          <a:ln>
            <a:noFill/>
          </a:ln>
        </p:spPr>
      </p:pic>
      <p:pic>
        <p:nvPicPr>
          <p:cNvPr id="203" name="Google Shape;203;p16"/>
          <p:cNvPicPr preferRelativeResize="0"/>
          <p:nvPr/>
        </p:nvPicPr>
        <p:blipFill rotWithShape="1">
          <a:blip r:embed="rId4">
            <a:alphaModFix/>
          </a:blip>
          <a:srcRect/>
          <a:stretch/>
        </p:blipFill>
        <p:spPr>
          <a:xfrm>
            <a:off x="2325510" y="3461050"/>
            <a:ext cx="4696177" cy="2926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CFF"/>
        </a:solidFill>
        <a:effectLst/>
      </p:bgPr>
    </p:bg>
    <p:spTree>
      <p:nvGrpSpPr>
        <p:cNvPr id="1" name="Shape 208"/>
        <p:cNvGrpSpPr/>
        <p:nvPr/>
      </p:nvGrpSpPr>
      <p:grpSpPr>
        <a:xfrm>
          <a:off x="0" y="0"/>
          <a:ext cx="0" cy="0"/>
          <a:chOff x="0" y="0"/>
          <a:chExt cx="0" cy="0"/>
        </a:xfrm>
      </p:grpSpPr>
      <p:sp>
        <p:nvSpPr>
          <p:cNvPr id="209" name="Google Shape;209;p17"/>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Models: Feature Extraction</a:t>
            </a:r>
            <a:endParaRPr/>
          </a:p>
        </p:txBody>
      </p:sp>
      <p:sp>
        <p:nvSpPr>
          <p:cNvPr id="210" name="Google Shape;210;p17"/>
          <p:cNvSpPr txBox="1"/>
          <p:nvPr/>
        </p:nvSpPr>
        <p:spPr>
          <a:xfrm>
            <a:off x="890337" y="1643896"/>
            <a:ext cx="10016362" cy="3200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Take the convolutional base layers from someone else’s model, then…</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Two Options</a:t>
            </a:r>
            <a:endParaRPr/>
          </a:p>
          <a:p>
            <a:pPr marL="285750" marR="0" lvl="0" indent="-285750" algn="l" rtl="0">
              <a:spcBef>
                <a:spcPts val="0"/>
              </a:spcBef>
              <a:spcAft>
                <a:spcPts val="0"/>
              </a:spcAft>
              <a:buClr>
                <a:schemeClr val="dk1"/>
              </a:buClr>
              <a:buSzPts val="1800"/>
              <a:buFont typeface="Arial"/>
              <a:buChar char="•"/>
            </a:pPr>
            <a:r>
              <a:rPr lang="en-US" sz="1800" i="1" u="sng">
                <a:solidFill>
                  <a:schemeClr val="dk1"/>
                </a:solidFill>
                <a:latin typeface="Calibri"/>
                <a:ea typeface="Calibri"/>
                <a:cs typeface="Calibri"/>
                <a:sym typeface="Calibri"/>
              </a:rPr>
              <a:t>Feed Data Through Model Base:</a:t>
            </a:r>
            <a:r>
              <a:rPr lang="en-US" sz="1800">
                <a:solidFill>
                  <a:schemeClr val="dk1"/>
                </a:solidFill>
                <a:latin typeface="Calibri"/>
                <a:ea typeface="Calibri"/>
                <a:cs typeface="Calibri"/>
                <a:sym typeface="Calibri"/>
              </a:rPr>
              <a:t> feed your images through convolutional base, take the outputs, and then use those as your predictors, feeding them into a network of dense layers. </a:t>
            </a:r>
            <a:endParaRPr/>
          </a:p>
          <a:p>
            <a:pPr marL="285750" marR="0" lvl="0" indent="-285750" algn="l" rtl="0">
              <a:spcBef>
                <a:spcPts val="0"/>
              </a:spcBef>
              <a:spcAft>
                <a:spcPts val="0"/>
              </a:spcAft>
              <a:buClr>
                <a:schemeClr val="dk1"/>
              </a:buClr>
              <a:buSzPts val="1800"/>
              <a:buFont typeface="Arial"/>
              <a:buChar char="•"/>
            </a:pPr>
            <a:r>
              <a:rPr lang="en-US" sz="1800" i="1" u="sng">
                <a:solidFill>
                  <a:schemeClr val="dk1"/>
                </a:solidFill>
                <a:latin typeface="Calibri"/>
                <a:ea typeface="Calibri"/>
                <a:cs typeface="Calibri"/>
                <a:sym typeface="Calibri"/>
              </a:rPr>
              <a:t>Freeze Model Base and Include in Network:</a:t>
            </a:r>
            <a:r>
              <a:rPr lang="en-US" sz="1800" i="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Take the convolutional base layers from someone else’s model and freeze them (make parameters non-trainable), then stack your (trainable) Dense layers onto the end. This lets you add data-augmentation to the front of the model. </a:t>
            </a:r>
            <a:endParaRPr sz="1800" i="1">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a:stretch/>
        </p:blipFill>
        <p:spPr>
          <a:xfrm>
            <a:off x="4401354" y="4202438"/>
            <a:ext cx="3389292" cy="2332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8"/>
          <p:cNvSpPr txBox="1"/>
          <p:nvPr/>
        </p:nvSpPr>
        <p:spPr>
          <a:xfrm>
            <a:off x="1665110" y="421266"/>
            <a:ext cx="886177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Models: Fine Tuning</a:t>
            </a:r>
            <a:endParaRPr/>
          </a:p>
        </p:txBody>
      </p:sp>
      <p:sp>
        <p:nvSpPr>
          <p:cNvPr id="218" name="Google Shape;218;p18"/>
          <p:cNvSpPr txBox="1"/>
          <p:nvPr/>
        </p:nvSpPr>
        <p:spPr>
          <a:xfrm>
            <a:off x="890337" y="1643896"/>
            <a:ext cx="1001636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Take the convolutional base layers from someone else’s model, then…</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Freeze Only the First Several Layers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Allow your network to modify / update the last few convolutional base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layers as part of training, along with your own Dense layers…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Iterate over the layers in the network and set the last few to be trainable.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a:stretch/>
        </p:blipFill>
        <p:spPr>
          <a:xfrm>
            <a:off x="9996788" y="1284269"/>
            <a:ext cx="1304875" cy="4966570"/>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2372783" y="4134604"/>
            <a:ext cx="4737100" cy="1079500"/>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27" name="Google Shape;227;p19"/>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Working with Multi-modal Data</a:t>
            </a:r>
            <a:endParaRPr dirty="0"/>
          </a:p>
        </p:txBody>
      </p:sp>
      <p:sp>
        <p:nvSpPr>
          <p:cNvPr id="228" name="Google Shape;228;p19"/>
          <p:cNvSpPr txBox="1"/>
          <p:nvPr/>
        </p:nvSpPr>
        <p:spPr>
          <a:xfrm>
            <a:off x="1087814" y="1348800"/>
            <a:ext cx="1001636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Multi-modal Prediction Exercise</a:t>
            </a:r>
          </a:p>
          <a:p>
            <a:pPr marL="0" marR="0" lvl="0" indent="0" algn="l" rtl="0">
              <a:spcBef>
                <a:spcPts val="0"/>
              </a:spcBef>
              <a:spcAft>
                <a:spcPts val="0"/>
              </a:spcAft>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Sample of real estate data that includes photos of houses (four of each), along with home characteristics as numeric features.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Goal is to use this multi-modal data to predict home price.</a:t>
            </a:r>
            <a:endParaRPr dirty="0"/>
          </a:p>
          <a:p>
            <a:pPr marL="0" marR="0" lvl="0" indent="0" algn="l" rtl="0">
              <a:spcBef>
                <a:spcPts val="0"/>
              </a:spcBef>
              <a:spcAft>
                <a:spcPts val="0"/>
              </a:spcAft>
              <a:buNone/>
            </a:pPr>
            <a:endParaRPr sz="1800" b="1" dirty="0">
              <a:solidFill>
                <a:schemeClr val="dk1"/>
              </a:solidFill>
              <a:latin typeface="Quicksand"/>
              <a:ea typeface="Quicksand"/>
              <a:cs typeface="Quicksand"/>
              <a:sym typeface="Quicksand"/>
            </a:endParaRPr>
          </a:p>
          <a:p>
            <a:pPr marL="0" marR="0" lvl="0" indent="0" algn="l" rtl="0">
              <a:spcBef>
                <a:spcPts val="0"/>
              </a:spcBef>
              <a:spcAft>
                <a:spcPts val="0"/>
              </a:spcAft>
              <a:buNone/>
            </a:pPr>
            <a:endParaRPr sz="1400" dirty="0">
              <a:solidFill>
                <a:schemeClr val="dk1"/>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32008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Convolutional Neural Networks (CNNs)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What CNNs try to accomplish</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What is a convolution?</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Padding, strides, filters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What is pooling? </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Max, min, avg pooling. </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Other Stuff</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CNN specific techniques to avoid overfitting (data augmentation).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Extracting feature representations from your trained model.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Adapting pre-trained models (transfer learning).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Inspiration for Convnets</a:t>
            </a:r>
            <a:endParaRPr/>
          </a:p>
        </p:txBody>
      </p:sp>
      <p:sp>
        <p:nvSpPr>
          <p:cNvPr id="109" name="Google Shape;109;p3"/>
          <p:cNvSpPr txBox="1"/>
          <p:nvPr/>
        </p:nvSpPr>
        <p:spPr>
          <a:xfrm>
            <a:off x="890337" y="1940249"/>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Our Visual System</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Human eye is basically a 576-megapixel video camera.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comparison, the Pixel 6 camera is 50-megapixels.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human field of vision is not a square; something like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 video camera that records individual image frames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comprised of 24,000 x 24,000 pixels.  </a:t>
            </a:r>
            <a:endParaRPr/>
          </a:p>
        </p:txBody>
      </p:sp>
      <p:pic>
        <p:nvPicPr>
          <p:cNvPr id="110" name="Google Shape;110;p3" descr="This AI Can Create HD Images From Low-Res, Pixelated Pictures -  Enter21st.com"/>
          <p:cNvPicPr preferRelativeResize="0"/>
          <p:nvPr/>
        </p:nvPicPr>
        <p:blipFill rotWithShape="1">
          <a:blip r:embed="rId3">
            <a:alphaModFix/>
          </a:blip>
          <a:srcRect/>
          <a:stretch/>
        </p:blipFill>
        <p:spPr>
          <a:xfrm>
            <a:off x="2714243" y="4155334"/>
            <a:ext cx="3492500" cy="2324100"/>
          </a:xfrm>
          <a:prstGeom prst="rect">
            <a:avLst/>
          </a:prstGeom>
          <a:noFill/>
          <a:ln>
            <a:noFill/>
          </a:ln>
          <a:effectLst>
            <a:outerShdw blurRad="292100" dist="139700" dir="2700000" algn="tl" rotWithShape="0">
              <a:srgbClr val="333333">
                <a:alpha val="64705"/>
              </a:srgbClr>
            </a:outerShdw>
          </a:effectLst>
        </p:spPr>
      </p:pic>
      <p:pic>
        <p:nvPicPr>
          <p:cNvPr id="111" name="Google Shape;111;p3" descr="15.5 Vision – Anatomy &amp;amp; Physiology"/>
          <p:cNvPicPr preferRelativeResize="0"/>
          <p:nvPr/>
        </p:nvPicPr>
        <p:blipFill rotWithShape="1">
          <a:blip r:embed="rId4">
            <a:alphaModFix/>
          </a:blip>
          <a:srcRect/>
          <a:stretch/>
        </p:blipFill>
        <p:spPr>
          <a:xfrm>
            <a:off x="7871492" y="2021128"/>
            <a:ext cx="2423213" cy="3977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p:nvPr/>
        </p:nvSpPr>
        <p:spPr>
          <a:xfrm>
            <a:off x="890337" y="1940249"/>
            <a:ext cx="10016362" cy="23391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How Does Your Visual System Work?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Those higher-level features are then processed together to yield a face (perhaps someone we know or do not know). Hence why you might have a hard time recognizing someone who has a new haircut, or who is wearing a facemask! </a:t>
            </a:r>
            <a:endParaRPr/>
          </a:p>
        </p:txBody>
      </p:sp>
      <p:sp>
        <p:nvSpPr>
          <p:cNvPr id="117" name="Google Shape;117;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Feature Detection</a:t>
            </a:r>
            <a:endParaRPr/>
          </a:p>
        </p:txBody>
      </p:sp>
      <p:pic>
        <p:nvPicPr>
          <p:cNvPr id="118" name="Google Shape;118;p4" descr="The Improved Canny Edge Detection Algorithm Based on an Anisotropic and  Genetic Algorithm | SpringerLink"/>
          <p:cNvPicPr preferRelativeResize="0"/>
          <p:nvPr/>
        </p:nvPicPr>
        <p:blipFill rotWithShape="1">
          <a:blip r:embed="rId3">
            <a:alphaModFix/>
          </a:blip>
          <a:srcRect b="18842"/>
          <a:stretch/>
        </p:blipFill>
        <p:spPr>
          <a:xfrm>
            <a:off x="4130313" y="4710461"/>
            <a:ext cx="3931374" cy="160814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2403669" y="515019"/>
            <a:ext cx="73846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Feature Detection / Aggregation</a:t>
            </a:r>
            <a:endParaRPr/>
          </a:p>
        </p:txBody>
      </p:sp>
      <p:pic>
        <p:nvPicPr>
          <p:cNvPr id="124" name="Google Shape;124;p5"/>
          <p:cNvPicPr preferRelativeResize="0"/>
          <p:nvPr/>
        </p:nvPicPr>
        <p:blipFill rotWithShape="1">
          <a:blip r:embed="rId3">
            <a:alphaModFix/>
          </a:blip>
          <a:srcRect/>
          <a:stretch/>
        </p:blipFill>
        <p:spPr>
          <a:xfrm>
            <a:off x="3475995" y="2005360"/>
            <a:ext cx="5240010" cy="4337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What is Convolution?</a:t>
            </a:r>
            <a:endParaRPr/>
          </a:p>
        </p:txBody>
      </p:sp>
      <p:pic>
        <p:nvPicPr>
          <p:cNvPr id="130" name="Google Shape;130;p6"/>
          <p:cNvPicPr preferRelativeResize="0"/>
          <p:nvPr/>
        </p:nvPicPr>
        <p:blipFill rotWithShape="1">
          <a:blip r:embed="rId3">
            <a:alphaModFix/>
          </a:blip>
          <a:srcRect/>
          <a:stretch/>
        </p:blipFill>
        <p:spPr>
          <a:xfrm>
            <a:off x="4892368" y="3448354"/>
            <a:ext cx="2407263" cy="3075470"/>
          </a:xfrm>
          <a:prstGeom prst="rect">
            <a:avLst/>
          </a:prstGeom>
          <a:noFill/>
          <a:ln>
            <a:noFill/>
          </a:ln>
        </p:spPr>
      </p:pic>
      <p:sp>
        <p:nvSpPr>
          <p:cNvPr id="131" name="Google Shape;131;p6"/>
          <p:cNvSpPr txBox="1"/>
          <p:nvPr/>
        </p:nvSpPr>
        <p:spPr>
          <a:xfrm>
            <a:off x="890337" y="1940249"/>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Hone-in On Sub-sections of the Image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if we have a 28x28 image, we might separately consider 3x3 pixel subsection of that image. Each subsection (they can be overlapping) is represented by its own node in the first hidden layer.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That local input matrix (subfield) is considered in tandem with a ‘filter’ a matrix of weights. A filter might be something like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37" name="Google Shape;137;p7"/>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Consider in Matrix Representation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a:p>
        </p:txBody>
      </p:sp>
      <p:pic>
        <p:nvPicPr>
          <p:cNvPr id="138" name="Google Shape;138;p7" descr="003 CNN More On Edge Detection - Master Data Science"/>
          <p:cNvPicPr preferRelativeResize="0"/>
          <p:nvPr/>
        </p:nvPicPr>
        <p:blipFill rotWithShape="1">
          <a:blip r:embed="rId3">
            <a:alphaModFix/>
          </a:blip>
          <a:srcRect/>
          <a:stretch/>
        </p:blipFill>
        <p:spPr>
          <a:xfrm>
            <a:off x="3082178" y="4156462"/>
            <a:ext cx="6027642" cy="2491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44" name="Google Shape;144;p8"/>
          <p:cNvSpPr txBox="1"/>
          <p:nvPr/>
        </p:nvSpPr>
        <p:spPr>
          <a:xfrm>
            <a:off x="890337" y="1940249"/>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Consider in Matrix Representation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a:p>
        </p:txBody>
      </p:sp>
      <p:pic>
        <p:nvPicPr>
          <p:cNvPr id="145" name="Google Shape;145;p8"/>
          <p:cNvPicPr preferRelativeResize="0"/>
          <p:nvPr/>
        </p:nvPicPr>
        <p:blipFill rotWithShape="1">
          <a:blip r:embed="rId3">
            <a:alphaModFix/>
          </a:blip>
          <a:srcRect/>
          <a:stretch/>
        </p:blipFill>
        <p:spPr>
          <a:xfrm>
            <a:off x="3786132" y="4194155"/>
            <a:ext cx="4619733" cy="2243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DFDFD"/>
        </a:solidFill>
        <a:effectLst/>
      </p:bgPr>
    </p:bg>
    <p:spTree>
      <p:nvGrpSpPr>
        <p:cNvPr id="1" name="Shape 150"/>
        <p:cNvGrpSpPr/>
        <p:nvPr/>
      </p:nvGrpSpPr>
      <p:grpSpPr>
        <a:xfrm>
          <a:off x="0" y="0"/>
          <a:ext cx="0" cy="0"/>
          <a:chOff x="0" y="0"/>
          <a:chExt cx="0" cy="0"/>
        </a:xfrm>
      </p:grpSpPr>
      <p:sp>
        <p:nvSpPr>
          <p:cNvPr id="151" name="Google Shape;151;p9"/>
          <p:cNvSpPr txBox="1"/>
          <p:nvPr/>
        </p:nvSpPr>
        <p:spPr>
          <a:xfrm>
            <a:off x="857956" y="384864"/>
            <a:ext cx="1048737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Depth of Output = Filter #, !Color Channels</a:t>
            </a:r>
            <a:endParaRPr/>
          </a:p>
        </p:txBody>
      </p:sp>
      <p:pic>
        <p:nvPicPr>
          <p:cNvPr id="152" name="Google Shape;152;p9"/>
          <p:cNvPicPr preferRelativeResize="0"/>
          <p:nvPr/>
        </p:nvPicPr>
        <p:blipFill rotWithShape="1">
          <a:blip r:embed="rId3">
            <a:alphaModFix/>
          </a:blip>
          <a:srcRect/>
          <a:stretch/>
        </p:blipFill>
        <p:spPr>
          <a:xfrm>
            <a:off x="4087735" y="1799985"/>
            <a:ext cx="4016529" cy="46731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1658</Words>
  <Application>Microsoft Macintosh PowerPoint</Application>
  <PresentationFormat>Widescreen</PresentationFormat>
  <Paragraphs>110</Paragraphs>
  <Slides>19</Slides>
  <Notes>19</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cp:revision>
  <dcterms:created xsi:type="dcterms:W3CDTF">2019-12-28T13:51:56Z</dcterms:created>
  <dcterms:modified xsi:type="dcterms:W3CDTF">2024-03-17T21:26:28Z</dcterms:modified>
</cp:coreProperties>
</file>