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73" r:id="rId11"/>
    <p:sldId id="274" r:id="rId12"/>
    <p:sldId id="275" r:id="rId13"/>
  </p:sldIdLst>
  <p:sldSz cx="12192000" cy="6858000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Quicksand" pitchFamily="2" charset="7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CtrfbZFXRrmv5GpDwfTHlXuLh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372D1-F9C1-48B9-90D7-9A1CC5A1757B}">
  <a:tblStyle styleId="{602372D1-F9C1-48B9-90D7-9A1CC5A175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89"/>
  </p:normalViewPr>
  <p:slideViewPr>
    <p:cSldViewPr snapToGrid="0">
      <p:cViewPr varScale="1">
        <p:scale>
          <a:sx n="115" d="100"/>
          <a:sy n="115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222" name="Google Shape;22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230" name="Google Shape;23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8" name="Google Shape;23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 text vect</a:t>
            </a:r>
            <a:r>
              <a:rPr lang="en-US" b="1"/>
              <a:t>orization techniques generally work the same way.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throw out words we don’t want, standardize the rest.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then tokenize the text (split into lists of characters, words, or word-groups.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then convert each token into some numeric vector representation (many ways we might do this).</a:t>
            </a: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Available pre-trained embedding layers (e.g., trained on Wikipedia page data), but you can also fit these models on your own corpus of text, to learn context-specific embeddings.</a:t>
            </a:r>
            <a:endParaRPr/>
          </a:p>
        </p:txBody>
      </p:sp>
      <p:sp>
        <p:nvSpPr>
          <p:cNvPr id="150" name="Google Shape;15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166" name="Google Shape;16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9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0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0" i="0" u="none" strike="noStrike" cap="none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Intro to Neural Nets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92" name="Google Shape;92;p1"/>
              <p:cNvCxnSpPr/>
              <p:nvPr/>
            </p:nvCxnSpPr>
            <p:spPr>
              <a:xfrm>
                <a:off x="3132555" y="2419542"/>
                <a:ext cx="165127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 rot="10800000">
                <a:off x="3132555" y="2419542"/>
                <a:ext cx="0" cy="107081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"/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95" name="Google Shape;95;p1"/>
              <p:cNvCxnSpPr/>
              <p:nvPr/>
            </p:nvCxnSpPr>
            <p:spPr>
              <a:xfrm>
                <a:off x="3269088" y="2458484"/>
                <a:ext cx="138891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 rot="10800000">
                <a:off x="3269088" y="2458482"/>
                <a:ext cx="0" cy="107081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7" name="Google Shape;97;p1"/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RNNs for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RNN for 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772620" y="1950155"/>
            <a:ext cx="1009375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Same Sequence Concepts Work for Audio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Audio files are just sequences of numeric values (amplitude), possibly two if it was recorded in stereo.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Once we recognize this, we realize we can predict things about audio sequences too!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50" y="3429000"/>
            <a:ext cx="3517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CNN-RNN for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772620" y="1950155"/>
            <a:ext cx="1009375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Hybrid Topology for Image Sequences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Use CNN’s to detect features at a given input.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feed those feature maps into an RNN architecture, like LSTM.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can use this topology to predict things about videos.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might pre-process frames using a pre-trained CNN and pass feature maps as sequences to an RNN.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4" name="Google Shape;234;p13" descr="Introduction to Video Classification and Human Activity Recogni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1000" y="3770489"/>
            <a:ext cx="5130000" cy="283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/>
        </p:nvSpPr>
        <p:spPr>
          <a:xfrm>
            <a:off x="1750621" y="2828835"/>
            <a:ext cx="869075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Today’s 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90337" y="1940249"/>
            <a:ext cx="10016362" cy="41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Background on NLP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Quick review on bag of words approaches,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TextVectorization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implements basic standardization and punctuation</a:t>
            </a:r>
            <a:b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removal. It assumes 1-grams, then one-hot encodes.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stemming or stop word removal, by default.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Sequence vs. Bag-of-Words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Architectures for Sequences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LSTM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 descr="Build an Effective Meeting Agenda Template | WorkPatter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836" y="2540000"/>
            <a:ext cx="6434164" cy="338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Quick Review of NLP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025803" y="1819294"/>
            <a:ext cx="9438997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Pre-processing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Lower-casing, stop word removal, stemming, removing punctuation, stripping rare tokens, etc.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Tokenization (this may be chars, words, sentences, etc.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encoding / indexing the tokens.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I may or may not leverage sequence information.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what is a bag of words approach? What are n-grams?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3"/>
          <p:cNvGraphicFramePr/>
          <p:nvPr/>
        </p:nvGraphicFramePr>
        <p:xfrm>
          <a:off x="2664178" y="3652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{602372D1-F9C1-48B9-90D7-9A1CC5A1757B}</a:tableStyleId>
              </a:tblPr>
              <a:tblGrid>
                <a:gridCol w="9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Database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SQL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Regression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Likelihood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D8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D9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838200" y="3764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23"/>
              <a:buFont typeface="Economica"/>
              <a:buNone/>
            </a:pPr>
            <a:r>
              <a:rPr lang="en-US" sz="4923">
                <a:latin typeface="Economica"/>
                <a:ea typeface="Economica"/>
                <a:cs typeface="Economica"/>
                <a:sym typeface="Economica"/>
              </a:rPr>
              <a:t>Weighting Term-Documents: TF-IDF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/>
              <a:t>Not all phrases are of equal importance…</a:t>
            </a:r>
            <a:endParaRPr/>
          </a:p>
          <a:p>
            <a:pPr marL="347663" lvl="1" indent="-236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E.g., David less important than Beckham</a:t>
            </a:r>
            <a:endParaRPr/>
          </a:p>
          <a:p>
            <a:pPr marL="347663" lvl="1" indent="-236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If a term occurs all the time, observing its presence is less informative</a:t>
            </a:r>
            <a:endParaRPr/>
          </a:p>
          <a:p>
            <a:pPr marL="228600" lvl="0" indent="-5511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954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/>
              <a:t>Inverse-document frequency (IDF) helps address this.  </a:t>
            </a:r>
            <a:endParaRPr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Term ‘weighting’ is then calculated as Term Frequency (TF) x IDF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n</a:t>
            </a:r>
            <a:r>
              <a:rPr lang="en-US" sz="1900" baseline="-25000"/>
              <a:t>j</a:t>
            </a:r>
            <a:r>
              <a:rPr lang="en-US" sz="1900"/>
              <a:t>= # of docs containing the term, N = total # of docs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A term is deemed important if it has a high TF and/or a high IDF.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As TF goes up, the word is more common generally. As IDF goes up, it means very few documents contain this term.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8525" y="4001294"/>
            <a:ext cx="2194950" cy="28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TextVectorization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014515" y="1826371"/>
            <a:ext cx="4878285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Pre-processing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Standardization, tokenization (words),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one-hot-encoding / vectorization.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Keras TextVectorization() layer achieves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steps quickly.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Customization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work with n-grams, and do other sorts of pre-processing, using arguments.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as part of TF Dataset pipeline (more efficient)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as a layer in your Keras model.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029" y="2051847"/>
            <a:ext cx="4295342" cy="410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3764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23"/>
              <a:buFont typeface="Economica"/>
              <a:buNone/>
            </a:pPr>
            <a:r>
              <a:rPr lang="en-US" sz="4923">
                <a:latin typeface="Economica"/>
                <a:ea typeface="Economica"/>
                <a:cs typeface="Economica"/>
                <a:sym typeface="Economica"/>
              </a:rPr>
              <a:t>Bidirectional LSTM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We Saw This Last Time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Take each sequence as input data, as well as a flipped/reversed copy.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Was state of the art for text processing until relatively recently (transformers now dominate).</a:t>
            </a:r>
            <a:endParaRPr/>
          </a:p>
          <a:p>
            <a:pPr marL="347663" lvl="1" indent="-1158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Instead of Time Series We Pass…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Sequences of one-hot-encodings of terms.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Sequences of pre-trained vector embeddings </a:t>
            </a:r>
            <a:br>
              <a:rPr lang="en-US" sz="1900"/>
            </a:br>
            <a:r>
              <a:rPr lang="en-US" sz="1900"/>
              <a:t>of terms.</a:t>
            </a:r>
            <a:endParaRPr/>
          </a:p>
          <a:p>
            <a:pPr marL="347663" lvl="1" indent="-1158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1452" y="3429000"/>
            <a:ext cx="3213098" cy="283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Embedding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1049123" y="1984024"/>
            <a:ext cx="106659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With Hot Encodings, Model Will Still Struggle to Figure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Semantics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Despite having sequence, the model is “told” that the tokens are orthogonal / independent of one another in their meanings. But that’s not true!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Textual Embedding Layer First Provides Dimensionality Reduction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Represent words into a lower dimensional space – similar vector = similar meaning.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Embedding layer is a lookup table that maps tokens to vectors. For each token in the vocabulary, the network learns a vector representation. The vectors are initially random, and the network updates them in training to learn representations that help in prediction (just like with convolution filters!).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practice, it is learning semantic relationships…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much better for an RNN than a hot encoding,</a:t>
            </a:r>
            <a:b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because 120 values (for example) is &lt;&lt; 20,000!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 descr="The amazing power of word vectors | the morning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103" y="106252"/>
            <a:ext cx="3638750" cy="22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Pre-Trained Embeddings: Word2Vec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772620" y="1950155"/>
            <a:ext cx="1009375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Word2Vec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 types: CBoW and Skipgram</a:t>
            </a: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Construct training examples and labels.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20" y="3352986"/>
            <a:ext cx="4415802" cy="252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5006" y="2025940"/>
            <a:ext cx="5574686" cy="368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Pre-Trained Embeddings: Limitation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72620" y="1950155"/>
            <a:ext cx="1009375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of Sample 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Both GloVe and Word2Vec are limited to words you’ve seen before in training. They cannot handle new words. Those words thus get omitted / dropped, or you need to do something different.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FastText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extension to Word2Vec which learns character n-grams of words. So, instead of embedding words, we embed portions of words (e.g., a 3-gram character representation would break up the word ‘coffee’ into ‘cof’, ‘off’, ‘ffe’, … and then learn vector embeddings of each.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1" descr="A Visual Guide to FastText Word Embedding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1602" y="5000195"/>
            <a:ext cx="3848796" cy="153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999</Words>
  <Application>Microsoft Macintosh PowerPoint</Application>
  <PresentationFormat>Widescreen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Economica</vt:lpstr>
      <vt:lpstr>Calibri</vt:lpstr>
      <vt:lpstr>Quicksand</vt:lpstr>
      <vt:lpstr>Arial</vt:lpstr>
      <vt:lpstr>Office Theme</vt:lpstr>
      <vt:lpstr>PowerPoint Presentation</vt:lpstr>
      <vt:lpstr>PowerPoint Presentation</vt:lpstr>
      <vt:lpstr>PowerPoint Presentation</vt:lpstr>
      <vt:lpstr>Weighting Term-Documents: TF-IDF</vt:lpstr>
      <vt:lpstr>PowerPoint Presentation</vt:lpstr>
      <vt:lpstr>Bidirectional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Gordon</cp:lastModifiedBy>
  <cp:revision>3</cp:revision>
  <dcterms:created xsi:type="dcterms:W3CDTF">2019-12-28T13:51:56Z</dcterms:created>
  <dcterms:modified xsi:type="dcterms:W3CDTF">2025-03-29T02:28:38Z</dcterms:modified>
</cp:coreProperties>
</file>