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258" r:id="rId3"/>
    <p:sldId id="260" r:id="rId4"/>
    <p:sldId id="276" r:id="rId5"/>
    <p:sldId id="279" r:id="rId6"/>
    <p:sldId id="280" r:id="rId7"/>
    <p:sldId id="281" r:id="rId8"/>
    <p:sldId id="282" r:id="rId9"/>
    <p:sldId id="283" r:id="rId10"/>
    <p:sldId id="284" r:id="rId11"/>
    <p:sldId id="285" r:id="rId12"/>
    <p:sldId id="289" r:id="rId13"/>
    <p:sldId id="290" r:id="rId14"/>
    <p:sldId id="291" r:id="rId15"/>
    <p:sldId id="278" r:id="rId16"/>
    <p:sldId id="286" r:id="rId17"/>
    <p:sldId id="292" r:id="rId18"/>
    <p:sldId id="294" r:id="rId19"/>
    <p:sldId id="269" r:id="rId20"/>
    <p:sldId id="275" r:id="rId21"/>
  </p:sldIdLst>
  <p:sldSz cx="12192000" cy="6858000"/>
  <p:notesSz cx="6858000" cy="9144000"/>
  <p:embeddedFontLst>
    <p:embeddedFont>
      <p:font typeface="Economica" panose="02000506040000020004" pitchFamily="2" charset="77"/>
      <p:regular r:id="rId23"/>
      <p:bold r:id="rId24"/>
      <p:italic r:id="rId25"/>
      <p:boldItalic r:id="rId26"/>
    </p:embeddedFont>
    <p:embeddedFont>
      <p:font typeface="Quicksand" pitchFamily="2"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CtrfbZFXRrmv5GpDwfTHlXuLhr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CD9D"/>
    <a:srgbClr val="ADC7F4"/>
    <a:srgbClr val="FDC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2372D1-F9C1-48B9-90D7-9A1CC5A1757B}">
  <a:tblStyle styleId="{602372D1-F9C1-48B9-90D7-9A1CC5A1757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479"/>
  </p:normalViewPr>
  <p:slideViewPr>
    <p:cSldViewPr snapToGrid="0">
      <p:cViewPr varScale="1">
        <p:scale>
          <a:sx n="103" d="100"/>
          <a:sy n="103" d="100"/>
        </p:scale>
        <p:origin x="1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Strong diagonal alone means one-to-one translation of terms works okay, but in several cases we see that the the model pays attention to many other words when deciding how to translate a term… for example, when translating L’ it looks at both “The” and “signed” and “agreement.” </a:t>
            </a:r>
            <a:endParaRPr dirty="0"/>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5269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84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for word </a:t>
            </a:r>
            <a:r>
              <a:rPr lang="en-US" dirty="0" err="1"/>
              <a:t>i</a:t>
            </a:r>
            <a:r>
              <a:rPr lang="en-US" dirty="0"/>
              <a:t> is a weighted sum of all words in the sequence, indexed by j. The weights are based on how similar each other word in the sequence is to word </a:t>
            </a:r>
            <a:r>
              <a:rPr lang="en-US" dirty="0" err="1"/>
              <a:t>i</a:t>
            </a:r>
            <a:r>
              <a:rPr lang="en-US" dirty="0"/>
              <a:t> (e.g., based on dot-product). If we find that word I is very semantically similar to many other words in the sequence, we are going to give it a big A (it matters more). If word </a:t>
            </a:r>
            <a:r>
              <a:rPr lang="en-US" dirty="0" err="1"/>
              <a:t>i</a:t>
            </a:r>
            <a:r>
              <a:rPr lang="en-US" dirty="0"/>
              <a:t> is not related to all the other words, we give it a low A.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49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for word </a:t>
            </a:r>
            <a:r>
              <a:rPr lang="en-US" dirty="0" err="1"/>
              <a:t>i</a:t>
            </a:r>
            <a:r>
              <a:rPr lang="en-US" dirty="0"/>
              <a:t> is a weighted sum of all words in the sequence, indexed by j. The weights are based on how similar each other word in the sequence is to word </a:t>
            </a:r>
            <a:r>
              <a:rPr lang="en-US" dirty="0" err="1"/>
              <a:t>i</a:t>
            </a:r>
            <a:r>
              <a:rPr lang="en-US" dirty="0"/>
              <a:t> (e.g., based on dot-product). If we find that word I is very semantically similar to many other words in the sequence, we are going to give it a big A (it matters more). If word </a:t>
            </a:r>
            <a:r>
              <a:rPr lang="en-US" dirty="0" err="1"/>
              <a:t>i</a:t>
            </a:r>
            <a:r>
              <a:rPr lang="en-US" dirty="0"/>
              <a:t> is not related to all the other words, we give it a low A. </a:t>
            </a:r>
          </a:p>
          <a:p>
            <a:endParaRPr lang="en-US" dirty="0"/>
          </a:p>
          <a:p>
            <a:r>
              <a:rPr lang="en-US" dirty="0"/>
              <a:t>For word </a:t>
            </a:r>
            <a:r>
              <a:rPr lang="en-US" dirty="0" err="1"/>
              <a:t>i</a:t>
            </a:r>
            <a:r>
              <a:rPr lang="en-US" dirty="0"/>
              <a:t>, we take all pairs with other words, j, and calculate their dot products (e). We then </a:t>
            </a:r>
            <a:r>
              <a:rPr lang="en-US" dirty="0" err="1"/>
              <a:t>softmax</a:t>
            </a:r>
            <a:r>
              <a:rPr lang="en-US" dirty="0"/>
              <a:t> the resulting vector of dot product values. This forces the weights to sum to 1, and all lie between 0 and 1. </a:t>
            </a:r>
          </a:p>
          <a:p>
            <a:endParaRPr lang="en-US" dirty="0"/>
          </a:p>
          <a:p>
            <a:r>
              <a:rPr lang="en-US" dirty="0"/>
              <a:t>Once we have the </a:t>
            </a:r>
            <a:r>
              <a:rPr lang="en-US" dirty="0" err="1"/>
              <a:t>a_ij</a:t>
            </a:r>
            <a:r>
              <a:rPr lang="en-US" dirty="0"/>
              <a:t> reflecting word i’s association to each other word, we can now multiply the weights by each word in the sequence and add them up to get big A (roughly interpreted as the importance of word </a:t>
            </a:r>
            <a:r>
              <a:rPr lang="en-US" dirty="0" err="1"/>
              <a:t>i</a:t>
            </a:r>
            <a:r>
              <a:rPr lang="en-US" dirty="0"/>
              <a:t>, or how much attention we should pay to word </a:t>
            </a:r>
            <a:r>
              <a:rPr lang="en-US" dirty="0" err="1"/>
              <a:t>i</a:t>
            </a:r>
            <a:r>
              <a:rPr lang="en-US" dirty="0"/>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648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what we end up with is a vector of A values (one for each input), which we use to predict outputs. You can think about this as replacing term </a:t>
            </a:r>
            <a:r>
              <a:rPr lang="en-US" dirty="0" err="1"/>
              <a:t>x_i</a:t>
            </a:r>
            <a:r>
              <a:rPr lang="en-US" dirty="0"/>
              <a:t> with a context-aware version of </a:t>
            </a:r>
            <a:r>
              <a:rPr lang="en-US" dirty="0" err="1"/>
              <a:t>x_i</a:t>
            </a:r>
            <a:r>
              <a:rPr lang="en-US" dirty="0"/>
              <a:t>. It’s like, forget about </a:t>
            </a:r>
            <a:r>
              <a:rPr lang="en-US" dirty="0" err="1"/>
              <a:t>x_i</a:t>
            </a:r>
            <a:r>
              <a:rPr lang="en-US" dirty="0"/>
              <a:t>, let’s think about an embedding which is a combination of all the words in the sequence (including term </a:t>
            </a:r>
            <a:r>
              <a:rPr lang="en-US" dirty="0" err="1"/>
              <a:t>x_i</a:t>
            </a:r>
            <a:r>
              <a:rPr lang="en-US" dirty="0"/>
              <a:t>) that collectively relate to the concept that word </a:t>
            </a:r>
            <a:r>
              <a:rPr lang="en-US" dirty="0" err="1"/>
              <a:t>x_i</a:t>
            </a:r>
            <a:r>
              <a:rPr lang="en-US" dirty="0"/>
              <a:t> captures. We are looking over the entire input set and adjusting each input token based on what is happening elsewhere in the input set that is relevant to the input token.</a:t>
            </a:r>
          </a:p>
          <a:p>
            <a:endParaRPr lang="en-US" dirty="0"/>
          </a:p>
          <a:p>
            <a:r>
              <a:rPr lang="en-US" dirty="0"/>
              <a:t>Some notes…</a:t>
            </a:r>
          </a:p>
          <a:p>
            <a:r>
              <a:rPr lang="en-US" dirty="0"/>
              <a:t>	</a:t>
            </a:r>
            <a:r>
              <a:rPr lang="en-US" dirty="0" err="1"/>
              <a:t>x_i</a:t>
            </a:r>
            <a:r>
              <a:rPr lang="en-US" dirty="0"/>
              <a:t> is a vector (embedding).</a:t>
            </a:r>
          </a:p>
          <a:p>
            <a:r>
              <a:rPr lang="en-US" dirty="0"/>
              <a:t>	</a:t>
            </a:r>
            <a:r>
              <a:rPr lang="en-US" dirty="0" err="1"/>
              <a:t>x_i</a:t>
            </a:r>
            <a:r>
              <a:rPr lang="en-US" dirty="0"/>
              <a:t> dot </a:t>
            </a:r>
            <a:r>
              <a:rPr lang="en-US" dirty="0" err="1"/>
              <a:t>x_j</a:t>
            </a:r>
            <a:r>
              <a:rPr lang="en-US" dirty="0"/>
              <a:t> is a scalar</a:t>
            </a:r>
          </a:p>
          <a:p>
            <a:r>
              <a:rPr lang="en-US" dirty="0"/>
              <a:t>	</a:t>
            </a:r>
            <a:r>
              <a:rPr lang="en-US" dirty="0" err="1"/>
              <a:t>a_i,j</a:t>
            </a:r>
            <a:r>
              <a:rPr lang="en-US" dirty="0"/>
              <a:t> is the </a:t>
            </a:r>
            <a:r>
              <a:rPr lang="en-US" dirty="0" err="1"/>
              <a:t>softmax</a:t>
            </a:r>
            <a:r>
              <a:rPr lang="en-US" dirty="0"/>
              <a:t> of those various dot products, and each output is again a scalar. </a:t>
            </a:r>
          </a:p>
          <a:p>
            <a:r>
              <a:rPr lang="en-US" dirty="0"/>
              <a:t>	</a:t>
            </a:r>
            <a:r>
              <a:rPr lang="en-US" dirty="0" err="1"/>
              <a:t>A_i</a:t>
            </a:r>
            <a:r>
              <a:rPr lang="en-US" dirty="0"/>
              <a:t> = </a:t>
            </a:r>
            <a:r>
              <a:rPr lang="en-US" dirty="0" err="1"/>
              <a:t>sumprod</a:t>
            </a:r>
            <a:r>
              <a:rPr lang="en-US" dirty="0"/>
              <a:t>(</a:t>
            </a:r>
            <a:r>
              <a:rPr lang="en-US" dirty="0" err="1"/>
              <a:t>a_i,j</a:t>
            </a:r>
            <a:r>
              <a:rPr lang="en-US" dirty="0"/>
              <a:t> and </a:t>
            </a:r>
            <a:r>
              <a:rPr lang="en-US" dirty="0" err="1"/>
              <a:t>x_j</a:t>
            </a:r>
            <a:r>
              <a:rPr lang="en-US" dirty="0"/>
              <a:t>) which is a vector because we sum over only one axis (if we have an 8D embedding to start, we sum over the 8 Ds, and get an 8D context-adjusted embedding. </a:t>
            </a:r>
          </a:p>
          <a:p>
            <a:r>
              <a:rPr lang="en-US" dirty="0"/>
              <a:t>	for </a:t>
            </a:r>
            <a:r>
              <a:rPr lang="en-US" dirty="0" err="1"/>
              <a:t>x_i</a:t>
            </a:r>
            <a:r>
              <a:rPr lang="en-US" dirty="0"/>
              <a:t> we are left with one </a:t>
            </a:r>
            <a:r>
              <a:rPr lang="en-US" dirty="0" err="1"/>
              <a:t>A_i</a:t>
            </a:r>
            <a:r>
              <a:rPr lang="en-US" dirty="0"/>
              <a:t> (the adjusted version of </a:t>
            </a:r>
            <a:r>
              <a:rPr lang="en-US" dirty="0" err="1"/>
              <a:t>x_i</a:t>
            </a:r>
            <a:r>
              <a:rPr lang="en-US" dirty="0"/>
              <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8428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489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449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Query, Key and Value comes from the idea of a database lookup. </a:t>
            </a:r>
          </a:p>
          <a:p>
            <a:pPr marL="0" lvl="0" indent="0" algn="l" rtl="0">
              <a:lnSpc>
                <a:spcPct val="100000"/>
              </a:lnSpc>
              <a:spcBef>
                <a:spcPts val="0"/>
              </a:spcBef>
              <a:spcAft>
                <a:spcPts val="0"/>
              </a:spcAft>
              <a:buSzPts val="1400"/>
              <a:buNone/>
            </a:pPr>
            <a:r>
              <a:rPr lang="en-US" dirty="0"/>
              <a:t>Query, Key and Value are all weight-matrix multiplied versions of the original input sequence (of embeddings). Thus, rather than use the raw embedding and take its dot product with other raw embeddings, now we have trainable parameters that first apply possibly different transformations to the input embedding of the focal token, to the embeddings of the other tokens in the context, and we then incorporate the eventual attention-modified contextual embedding multiplicatively, with yet another weighted version of the original input embedding. The process is essentially the same as scaled dot-product, but now we have a whole bunch of trainable parameters that let us play with *what* we take the dot products of, and with how we integrate the the attention-weighted information into our prediction. </a:t>
            </a: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148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Query, Key and Value comes from the idea of a database lookup. </a:t>
            </a:r>
          </a:p>
          <a:p>
            <a:pPr marL="0" lvl="0" indent="0" algn="l" rtl="0">
              <a:lnSpc>
                <a:spcPct val="100000"/>
              </a:lnSpc>
              <a:spcBef>
                <a:spcPts val="0"/>
              </a:spcBef>
              <a:spcAft>
                <a:spcPts val="0"/>
              </a:spcAft>
              <a:buSzPts val="1400"/>
              <a:buNone/>
            </a:pPr>
            <a:r>
              <a:rPr lang="en-US" dirty="0"/>
              <a:t>Query, Key and Value are all weight-matrix multiplied versions of the original input sequence (of embeddings). Thus, rather than use the raw embedding and take its dot product with other raw embeddings, now we have trainable parameters that first apply possibly different transformations to the input embedding of the focal token, to the embeddings of the other tokens in the context, and we then incorporate the eventual attention-modified contextual embedding multiplicatively, with yet another weighted version of the original input embedding. The process is essentially the same as scaled dot-product, but now we have a whole bunch of trainable parameters that let us play with *what* we take the dot products of, and with how we integrate the the attention-weighted information into our prediction. </a:t>
            </a: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790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Weights are not initialized until you “build” the model (or compile it, which will first build). </a:t>
            </a:r>
            <a:endParaRPr/>
          </a:p>
        </p:txBody>
      </p:sp>
      <p:sp>
        <p:nvSpPr>
          <p:cNvPr id="238" name="Google Shape;2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756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341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challenge here in seq2seq models is to compress all of the input information into a single hidden state, to then enable output generation.</a:t>
            </a:r>
            <a:endParaRPr dirty="0"/>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524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challenge here in seq2seq models is to compress all of the input information into a single hidden state, to then enable output generation.</a:t>
            </a:r>
            <a:endParaRPr dirty="0"/>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704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Novel idea.. we’ll have an RNN processing the input and yielding attention weights / context vector, which will be provided in tandem with memory from regular sequence processing by an RNN, to help the model gain access to all sequence information at the time it makes a prediction. </a:t>
            </a:r>
            <a:endParaRPr dirty="0"/>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82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hidden state from the forward moving RNN e.g., h_f1, is concatenated with the hidden state for that same token from the backward moving RNN, e.g., h_b1.</a:t>
            </a:r>
            <a:endParaRPr dirty="0"/>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95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Economica"/>
                <a:ea typeface="Economica"/>
                <a:cs typeface="Economica"/>
                <a:sym typeface="Economica"/>
              </a:rPr>
              <a:t>© Gordon Burtch, 2025</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Economica"/>
                <a:ea typeface="Economica"/>
                <a:cs typeface="Economica"/>
                <a:sym typeface="Economica"/>
              </a:rPr>
              <a:t>© Gordon Burtch, 2025</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7"/>
          <p:cNvSpPr>
            <a:spLocks noGrp="1"/>
          </p:cNvSpPr>
          <p:nvPr>
            <p:ph type="pic" idx="2"/>
          </p:nvPr>
        </p:nvSpPr>
        <p:spPr>
          <a:xfrm>
            <a:off x="5183188" y="987425"/>
            <a:ext cx="6172200" cy="4873625"/>
          </a:xfrm>
          <a:prstGeom prst="rect">
            <a:avLst/>
          </a:prstGeom>
          <a:noFill/>
          <a:ln>
            <a:noFill/>
          </a:ln>
        </p:spPr>
      </p:sp>
      <p:sp>
        <p:nvSpPr>
          <p:cNvPr id="69" name="Google Shape;6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Intro to Neural Nets</a:t>
              </a: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Economica"/>
                <a:ea typeface="Economica"/>
                <a:cs typeface="Economica"/>
                <a:sym typeface="Economica"/>
              </a:rPr>
              <a:t>Attention &amp; Transformers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2" name="Picture 1">
            <a:extLst>
              <a:ext uri="{FF2B5EF4-FFF2-40B4-BE49-F238E27FC236}">
                <a16:creationId xmlns:a16="http://schemas.microsoft.com/office/drawing/2014/main" id="{D103227F-D4CF-81E8-8198-A5BDB855E1CB}"/>
              </a:ext>
            </a:extLst>
          </p:cNvPr>
          <p:cNvPicPr>
            <a:picLocks noChangeAspect="1"/>
          </p:cNvPicPr>
          <p:nvPr/>
        </p:nvPicPr>
        <p:blipFill>
          <a:blip r:embed="rId3"/>
          <a:stretch>
            <a:fillRect/>
          </a:stretch>
        </p:blipFill>
        <p:spPr>
          <a:xfrm>
            <a:off x="1980557" y="1228098"/>
            <a:ext cx="5882691" cy="5233069"/>
          </a:xfrm>
          <a:prstGeom prst="rect">
            <a:avLst/>
          </a:prstGeom>
        </p:spPr>
      </p:pic>
      <p:sp>
        <p:nvSpPr>
          <p:cNvPr id="10" name="Google Shape;123;p4">
            <a:extLst>
              <a:ext uri="{FF2B5EF4-FFF2-40B4-BE49-F238E27FC236}">
                <a16:creationId xmlns:a16="http://schemas.microsoft.com/office/drawing/2014/main" id="{DF6987E2-243F-98CA-DD02-7DBD16FDA0D1}"/>
              </a:ext>
            </a:extLst>
          </p:cNvPr>
          <p:cNvSpPr txBox="1">
            <a:spLocks noGrp="1"/>
          </p:cNvSpPr>
          <p:nvPr>
            <p:ph type="title"/>
          </p:nvPr>
        </p:nvSpPr>
        <p:spPr>
          <a:xfrm>
            <a:off x="707569" y="172899"/>
            <a:ext cx="8428665"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The First (RNN) Attention Model</a:t>
            </a:r>
            <a:endParaRPr dirty="0"/>
          </a:p>
        </p:txBody>
      </p:sp>
      <p:pic>
        <p:nvPicPr>
          <p:cNvPr id="3" name="Picture 2">
            <a:extLst>
              <a:ext uri="{FF2B5EF4-FFF2-40B4-BE49-F238E27FC236}">
                <a16:creationId xmlns:a16="http://schemas.microsoft.com/office/drawing/2014/main" id="{FE2815CA-0705-B00F-0892-4E7750C8A877}"/>
              </a:ext>
            </a:extLst>
          </p:cNvPr>
          <p:cNvPicPr>
            <a:picLocks noChangeAspect="1"/>
          </p:cNvPicPr>
          <p:nvPr/>
        </p:nvPicPr>
        <p:blipFill>
          <a:blip r:embed="rId4"/>
          <a:stretch>
            <a:fillRect/>
          </a:stretch>
        </p:blipFill>
        <p:spPr>
          <a:xfrm>
            <a:off x="8652847" y="2426049"/>
            <a:ext cx="3111500" cy="2336800"/>
          </a:xfrm>
          <a:prstGeom prst="rect">
            <a:avLst/>
          </a:prstGeom>
          <a:ln w="28575">
            <a:solidFill>
              <a:schemeClr val="tx1"/>
            </a:solidFill>
          </a:ln>
        </p:spPr>
      </p:pic>
    </p:spTree>
    <p:extLst>
      <p:ext uri="{BB962C8B-B14F-4D97-AF65-F5344CB8AC3E}">
        <p14:creationId xmlns:p14="http://schemas.microsoft.com/office/powerpoint/2010/main" val="69504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 name="Google Shape;123;p4">
            <a:extLst>
              <a:ext uri="{FF2B5EF4-FFF2-40B4-BE49-F238E27FC236}">
                <a16:creationId xmlns:a16="http://schemas.microsoft.com/office/drawing/2014/main" id="{DF6987E2-243F-98CA-DD02-7DBD16FDA0D1}"/>
              </a:ext>
            </a:extLst>
          </p:cNvPr>
          <p:cNvSpPr txBox="1">
            <a:spLocks noGrp="1"/>
          </p:cNvSpPr>
          <p:nvPr>
            <p:ph type="title"/>
          </p:nvPr>
        </p:nvSpPr>
        <p:spPr>
          <a:xfrm>
            <a:off x="1881667" y="210222"/>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sym typeface="Economica"/>
              </a:rPr>
              <a:t>We Don’t Need an RNN to Do This</a:t>
            </a:r>
            <a:endParaRPr dirty="0"/>
          </a:p>
        </p:txBody>
      </p:sp>
      <p:sp>
        <p:nvSpPr>
          <p:cNvPr id="5" name="Google Shape;124;p4">
            <a:extLst>
              <a:ext uri="{FF2B5EF4-FFF2-40B4-BE49-F238E27FC236}">
                <a16:creationId xmlns:a16="http://schemas.microsoft.com/office/drawing/2014/main" id="{9D7E3D3D-9915-948A-B20B-E0327B384B1E}"/>
              </a:ext>
            </a:extLst>
          </p:cNvPr>
          <p:cNvSpPr txBox="1">
            <a:spLocks noGrp="1"/>
          </p:cNvSpPr>
          <p:nvPr>
            <p:ph type="body" idx="1"/>
          </p:nvPr>
        </p:nvSpPr>
        <p:spPr>
          <a:xfrm>
            <a:off x="838199" y="1674578"/>
            <a:ext cx="10515600" cy="40406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2200" b="1" dirty="0"/>
              <a:t>We Can Drop the RNN and Process the Whole Sequence in Parallel</a:t>
            </a:r>
            <a:endParaRPr dirty="0"/>
          </a:p>
          <a:p>
            <a:pPr marL="347663" lvl="1" indent="-236600" algn="l" rtl="0">
              <a:lnSpc>
                <a:spcPct val="90000"/>
              </a:lnSpc>
              <a:spcBef>
                <a:spcPts val="500"/>
              </a:spcBef>
              <a:spcAft>
                <a:spcPts val="0"/>
              </a:spcAft>
              <a:buClr>
                <a:schemeClr val="dk1"/>
              </a:buClr>
              <a:buSzPct val="100000"/>
              <a:buChar char="•"/>
            </a:pPr>
            <a:r>
              <a:rPr lang="en-US" sz="1900" dirty="0"/>
              <a:t>Note that transformers work with a similar autoencoder  architecture, but no LSTMs needed </a:t>
            </a:r>
            <a:br>
              <a:rPr lang="en-US" sz="1900" dirty="0"/>
            </a:br>
            <a:r>
              <a:rPr lang="en-US" sz="1900" dirty="0"/>
              <a:t>(we use ”stacked attention layers”).</a:t>
            </a:r>
          </a:p>
          <a:p>
            <a:pPr marL="347663" lvl="1" indent="-236600" algn="l" rtl="0">
              <a:lnSpc>
                <a:spcPct val="90000"/>
              </a:lnSpc>
              <a:spcBef>
                <a:spcPts val="500"/>
              </a:spcBef>
              <a:spcAft>
                <a:spcPts val="0"/>
              </a:spcAft>
              <a:buClr>
                <a:schemeClr val="dk1"/>
              </a:buClr>
              <a:buSzPct val="100000"/>
              <a:buChar char="•"/>
            </a:pPr>
            <a:r>
              <a:rPr lang="en-US" sz="1900" dirty="0"/>
              <a:t>Transformers are actually more computationally expensive (more calculations required), </a:t>
            </a:r>
            <a:br>
              <a:rPr lang="en-US" sz="1900" dirty="0"/>
            </a:br>
            <a:r>
              <a:rPr lang="en-US" sz="1900" dirty="0"/>
              <a:t>but because we can parallelize them they can be trained faster than RNNs.</a:t>
            </a:r>
          </a:p>
          <a:p>
            <a:pPr marL="347663" lvl="1" indent="-236600" algn="l" rtl="0">
              <a:lnSpc>
                <a:spcPct val="90000"/>
              </a:lnSpc>
              <a:spcBef>
                <a:spcPts val="500"/>
              </a:spcBef>
              <a:spcAft>
                <a:spcPts val="0"/>
              </a:spcAft>
              <a:buClr>
                <a:schemeClr val="dk1"/>
              </a:buClr>
              <a:buSzPct val="100000"/>
              <a:buChar char="•"/>
            </a:pPr>
            <a:r>
              <a:rPr lang="en-US" sz="1900" dirty="0"/>
              <a:t>By moving away from RNN specific implementation we can also think about more general forms of attention (e.g.,. For CNNs). </a:t>
            </a:r>
          </a:p>
          <a:p>
            <a:pPr marL="111063" lvl="1" indent="0" algn="l" rtl="0">
              <a:lnSpc>
                <a:spcPct val="90000"/>
              </a:lnSpc>
              <a:spcBef>
                <a:spcPts val="500"/>
              </a:spcBef>
              <a:spcAft>
                <a:spcPts val="0"/>
              </a:spcAft>
              <a:buClr>
                <a:schemeClr val="dk1"/>
              </a:buClr>
              <a:buSzPct val="100000"/>
              <a:buNone/>
            </a:pPr>
            <a:endParaRPr lang="en-US" sz="1900" dirty="0"/>
          </a:p>
        </p:txBody>
      </p:sp>
      <p:pic>
        <p:nvPicPr>
          <p:cNvPr id="7" name="Picture 6">
            <a:extLst>
              <a:ext uri="{FF2B5EF4-FFF2-40B4-BE49-F238E27FC236}">
                <a16:creationId xmlns:a16="http://schemas.microsoft.com/office/drawing/2014/main" id="{9ACE5024-E579-96BC-7050-71747CBA9D40}"/>
              </a:ext>
            </a:extLst>
          </p:cNvPr>
          <p:cNvPicPr>
            <a:picLocks noChangeAspect="1"/>
          </p:cNvPicPr>
          <p:nvPr/>
        </p:nvPicPr>
        <p:blipFill>
          <a:blip r:embed="rId3"/>
          <a:stretch>
            <a:fillRect/>
          </a:stretch>
        </p:blipFill>
        <p:spPr>
          <a:xfrm>
            <a:off x="4641883" y="3694921"/>
            <a:ext cx="4441233" cy="2784905"/>
          </a:xfrm>
          <a:prstGeom prst="rect">
            <a:avLst/>
          </a:prstGeom>
        </p:spPr>
      </p:pic>
    </p:spTree>
    <p:extLst>
      <p:ext uri="{BB962C8B-B14F-4D97-AF65-F5344CB8AC3E}">
        <p14:creationId xmlns:p14="http://schemas.microsoft.com/office/powerpoint/2010/main" val="12137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27D82-7E8F-0647-3239-9A9E83A784DA}"/>
              </a:ext>
            </a:extLst>
          </p:cNvPr>
          <p:cNvPicPr>
            <a:picLocks noChangeAspect="1"/>
          </p:cNvPicPr>
          <p:nvPr/>
        </p:nvPicPr>
        <p:blipFill rotWithShape="1">
          <a:blip r:embed="rId3"/>
          <a:srcRect t="21645"/>
          <a:stretch/>
        </p:blipFill>
        <p:spPr>
          <a:xfrm>
            <a:off x="1754790" y="1528996"/>
            <a:ext cx="8682419" cy="4827353"/>
          </a:xfrm>
          <a:prstGeom prst="rect">
            <a:avLst/>
          </a:prstGeom>
        </p:spPr>
      </p:pic>
      <p:sp>
        <p:nvSpPr>
          <p:cNvPr id="4" name="Slide Number Placeholder 3">
            <a:extLst>
              <a:ext uri="{FF2B5EF4-FFF2-40B4-BE49-F238E27FC236}">
                <a16:creationId xmlns:a16="http://schemas.microsoft.com/office/drawing/2014/main" id="{F16B93D3-D271-0ABF-C273-2A6C25D617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Google Shape;123;p4">
            <a:extLst>
              <a:ext uri="{FF2B5EF4-FFF2-40B4-BE49-F238E27FC236}">
                <a16:creationId xmlns:a16="http://schemas.microsoft.com/office/drawing/2014/main" id="{99CBDFFB-777A-82AE-AD51-3B2C09C426C9}"/>
              </a:ext>
            </a:extLst>
          </p:cNvPr>
          <p:cNvSpPr txBox="1">
            <a:spLocks noGrp="1"/>
          </p:cNvSpPr>
          <p:nvPr>
            <p:ph type="title"/>
          </p:nvPr>
        </p:nvSpPr>
        <p:spPr>
          <a:xfrm>
            <a:off x="1881667" y="210222"/>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sym typeface="Economica"/>
              </a:rPr>
              <a:t>A Simpler Attention Mechanism</a:t>
            </a:r>
            <a:endParaRPr dirty="0"/>
          </a:p>
        </p:txBody>
      </p:sp>
    </p:spTree>
    <p:extLst>
      <p:ext uri="{BB962C8B-B14F-4D97-AF65-F5344CB8AC3E}">
        <p14:creationId xmlns:p14="http://schemas.microsoft.com/office/powerpoint/2010/main" val="3693328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6B93D3-D271-0ABF-C273-2A6C25D617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2" name="Picture 1">
            <a:extLst>
              <a:ext uri="{FF2B5EF4-FFF2-40B4-BE49-F238E27FC236}">
                <a16:creationId xmlns:a16="http://schemas.microsoft.com/office/drawing/2014/main" id="{CC138192-65F1-6E86-F6CD-D411F3C454F8}"/>
              </a:ext>
            </a:extLst>
          </p:cNvPr>
          <p:cNvPicPr>
            <a:picLocks noChangeAspect="1"/>
          </p:cNvPicPr>
          <p:nvPr/>
        </p:nvPicPr>
        <p:blipFill rotWithShape="1">
          <a:blip r:embed="rId3"/>
          <a:srcRect t="20503"/>
          <a:stretch/>
        </p:blipFill>
        <p:spPr>
          <a:xfrm>
            <a:off x="1807806" y="1633928"/>
            <a:ext cx="8576388" cy="4837892"/>
          </a:xfrm>
          <a:prstGeom prst="rect">
            <a:avLst/>
          </a:prstGeom>
        </p:spPr>
      </p:pic>
      <p:sp>
        <p:nvSpPr>
          <p:cNvPr id="3" name="Google Shape;123;p4">
            <a:extLst>
              <a:ext uri="{FF2B5EF4-FFF2-40B4-BE49-F238E27FC236}">
                <a16:creationId xmlns:a16="http://schemas.microsoft.com/office/drawing/2014/main" id="{D9E8C6DB-2EDC-F70C-DECD-8302C4D6DFB1}"/>
              </a:ext>
            </a:extLst>
          </p:cNvPr>
          <p:cNvSpPr txBox="1">
            <a:spLocks noGrp="1"/>
          </p:cNvSpPr>
          <p:nvPr>
            <p:ph type="title"/>
          </p:nvPr>
        </p:nvSpPr>
        <p:spPr>
          <a:xfrm>
            <a:off x="1881667" y="210222"/>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sym typeface="Economica"/>
              </a:rPr>
              <a:t>A Simple Attention Mechanism</a:t>
            </a:r>
            <a:endParaRPr dirty="0"/>
          </a:p>
        </p:txBody>
      </p:sp>
    </p:spTree>
    <p:extLst>
      <p:ext uri="{BB962C8B-B14F-4D97-AF65-F5344CB8AC3E}">
        <p14:creationId xmlns:p14="http://schemas.microsoft.com/office/powerpoint/2010/main" val="3140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6B93D3-D271-0ABF-C273-2A6C25D617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a:extLst>
              <a:ext uri="{FF2B5EF4-FFF2-40B4-BE49-F238E27FC236}">
                <a16:creationId xmlns:a16="http://schemas.microsoft.com/office/drawing/2014/main" id="{3DA559ED-AB67-76BB-1D20-EA639A84E012}"/>
              </a:ext>
            </a:extLst>
          </p:cNvPr>
          <p:cNvPicPr>
            <a:picLocks noChangeAspect="1"/>
          </p:cNvPicPr>
          <p:nvPr/>
        </p:nvPicPr>
        <p:blipFill rotWithShape="1">
          <a:blip r:embed="rId3"/>
          <a:srcRect t="26873"/>
          <a:stretch/>
        </p:blipFill>
        <p:spPr>
          <a:xfrm>
            <a:off x="1817137" y="1873770"/>
            <a:ext cx="8557726" cy="4440592"/>
          </a:xfrm>
          <a:prstGeom prst="rect">
            <a:avLst/>
          </a:prstGeom>
        </p:spPr>
      </p:pic>
      <p:sp>
        <p:nvSpPr>
          <p:cNvPr id="5" name="Google Shape;123;p4">
            <a:extLst>
              <a:ext uri="{FF2B5EF4-FFF2-40B4-BE49-F238E27FC236}">
                <a16:creationId xmlns:a16="http://schemas.microsoft.com/office/drawing/2014/main" id="{3DAEFC9D-B933-18BE-2E42-32A1F1864F01}"/>
              </a:ext>
            </a:extLst>
          </p:cNvPr>
          <p:cNvSpPr txBox="1">
            <a:spLocks noGrp="1"/>
          </p:cNvSpPr>
          <p:nvPr>
            <p:ph type="title"/>
          </p:nvPr>
        </p:nvSpPr>
        <p:spPr>
          <a:xfrm>
            <a:off x="1881667" y="210222"/>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sym typeface="Economica"/>
              </a:rPr>
              <a:t>A Simple Attention Mechanism</a:t>
            </a:r>
            <a:endParaRPr dirty="0"/>
          </a:p>
        </p:txBody>
      </p:sp>
    </p:spTree>
    <p:extLst>
      <p:ext uri="{BB962C8B-B14F-4D97-AF65-F5344CB8AC3E}">
        <p14:creationId xmlns:p14="http://schemas.microsoft.com/office/powerpoint/2010/main" val="3811677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4"/>
          <p:cNvSpPr txBox="1">
            <a:spLocks noGrp="1"/>
          </p:cNvSpPr>
          <p:nvPr>
            <p:ph type="body" idx="1"/>
          </p:nvPr>
        </p:nvSpPr>
        <p:spPr>
          <a:xfrm>
            <a:off x="838200" y="1993004"/>
            <a:ext cx="10677939" cy="40406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2200" b="1" dirty="0"/>
              <a:t>Most Basic Form of Self-Attention</a:t>
            </a:r>
            <a:endParaRPr dirty="0"/>
          </a:p>
          <a:p>
            <a:pPr marL="347663" lvl="1" indent="-236600" algn="l" rtl="0">
              <a:lnSpc>
                <a:spcPct val="90000"/>
              </a:lnSpc>
              <a:spcBef>
                <a:spcPts val="500"/>
              </a:spcBef>
              <a:spcAft>
                <a:spcPts val="0"/>
              </a:spcAft>
              <a:buClr>
                <a:schemeClr val="dk1"/>
              </a:buClr>
              <a:buSzPct val="100000"/>
              <a:buChar char="•"/>
            </a:pPr>
            <a:r>
              <a:rPr lang="en-US" sz="1900" dirty="0"/>
              <a:t>This is what the textbook introduces. </a:t>
            </a:r>
          </a:p>
          <a:p>
            <a:pPr marL="347663" lvl="1" indent="-236600" algn="l" rtl="0">
              <a:lnSpc>
                <a:spcPct val="90000"/>
              </a:lnSpc>
              <a:spcBef>
                <a:spcPts val="500"/>
              </a:spcBef>
              <a:spcAft>
                <a:spcPts val="0"/>
              </a:spcAft>
              <a:buClr>
                <a:schemeClr val="dk1"/>
              </a:buClr>
              <a:buSzPct val="100000"/>
              <a:buChar char="•"/>
            </a:pPr>
            <a:r>
              <a:rPr lang="en-US" sz="1900" dirty="0"/>
              <a:t>We magnify vector representations of </a:t>
            </a:r>
            <a:br>
              <a:rPr lang="en-US" sz="1900" dirty="0"/>
            </a:br>
            <a:r>
              <a:rPr lang="en-US" sz="1900" dirty="0"/>
              <a:t>tokens based on how parallel </a:t>
            </a:r>
            <a:br>
              <a:rPr lang="en-US" sz="1900" dirty="0"/>
            </a:br>
            <a:r>
              <a:rPr lang="en-US" sz="1900" dirty="0"/>
              <a:t>(semantically related) they are to </a:t>
            </a:r>
            <a:br>
              <a:rPr lang="en-US" sz="1900" dirty="0"/>
            </a:br>
            <a:r>
              <a:rPr lang="en-US" sz="1900" dirty="0"/>
              <a:t>the other tokens in the input sequence. </a:t>
            </a:r>
          </a:p>
          <a:p>
            <a:pPr marL="347663" lvl="1" indent="-236600" algn="l" rtl="0">
              <a:lnSpc>
                <a:spcPct val="90000"/>
              </a:lnSpc>
              <a:spcBef>
                <a:spcPts val="500"/>
              </a:spcBef>
              <a:spcAft>
                <a:spcPts val="0"/>
              </a:spcAft>
              <a:buClr>
                <a:schemeClr val="dk1"/>
              </a:buClr>
              <a:buSzPct val="100000"/>
              <a:buChar char="•"/>
            </a:pPr>
            <a:endParaRPr sz="2462" dirty="0"/>
          </a:p>
        </p:txBody>
      </p:sp>
      <p:pic>
        <p:nvPicPr>
          <p:cNvPr id="7" name="Google Shape;180;p14">
            <a:extLst>
              <a:ext uri="{FF2B5EF4-FFF2-40B4-BE49-F238E27FC236}">
                <a16:creationId xmlns:a16="http://schemas.microsoft.com/office/drawing/2014/main" id="{E8452A65-FE8C-E426-F675-89A581B5DB1A}"/>
              </a:ext>
            </a:extLst>
          </p:cNvPr>
          <p:cNvPicPr preferRelativeResize="0"/>
          <p:nvPr/>
        </p:nvPicPr>
        <p:blipFill rotWithShape="1">
          <a:blip r:embed="rId3">
            <a:alphaModFix/>
          </a:blip>
          <a:srcRect/>
          <a:stretch/>
        </p:blipFill>
        <p:spPr>
          <a:xfrm>
            <a:off x="5660470" y="2028832"/>
            <a:ext cx="5855669" cy="4040686"/>
          </a:xfrm>
          <a:prstGeom prst="rect">
            <a:avLst/>
          </a:prstGeom>
          <a:noFill/>
          <a:ln>
            <a:noFill/>
          </a:ln>
        </p:spPr>
      </p:pic>
      <p:pic>
        <p:nvPicPr>
          <p:cNvPr id="8" name="Google Shape;181;p14">
            <a:extLst>
              <a:ext uri="{FF2B5EF4-FFF2-40B4-BE49-F238E27FC236}">
                <a16:creationId xmlns:a16="http://schemas.microsoft.com/office/drawing/2014/main" id="{64A12705-C13C-13D3-424A-8AA324BD314B}"/>
              </a:ext>
            </a:extLst>
          </p:cNvPr>
          <p:cNvPicPr preferRelativeResize="0"/>
          <p:nvPr/>
        </p:nvPicPr>
        <p:blipFill rotWithShape="1">
          <a:blip r:embed="rId4">
            <a:alphaModFix/>
          </a:blip>
          <a:srcRect/>
          <a:stretch/>
        </p:blipFill>
        <p:spPr>
          <a:xfrm>
            <a:off x="1493292" y="4049175"/>
            <a:ext cx="3492500" cy="1600200"/>
          </a:xfrm>
          <a:prstGeom prst="rect">
            <a:avLst/>
          </a:prstGeom>
          <a:noFill/>
          <a:ln>
            <a:noFill/>
          </a:ln>
        </p:spPr>
      </p:pic>
      <p:sp>
        <p:nvSpPr>
          <p:cNvPr id="5" name="Google Shape;123;p4">
            <a:extLst>
              <a:ext uri="{FF2B5EF4-FFF2-40B4-BE49-F238E27FC236}">
                <a16:creationId xmlns:a16="http://schemas.microsoft.com/office/drawing/2014/main" id="{4B4FEBA1-8A4C-D3A6-0CB1-BB14CD130BFE}"/>
              </a:ext>
            </a:extLst>
          </p:cNvPr>
          <p:cNvSpPr txBox="1">
            <a:spLocks noGrp="1"/>
          </p:cNvSpPr>
          <p:nvPr>
            <p:ph type="title"/>
          </p:nvPr>
        </p:nvSpPr>
        <p:spPr>
          <a:xfrm>
            <a:off x="1881667" y="210222"/>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sym typeface="Economica"/>
              </a:rPr>
              <a:t>A Basic Self-Attention Mechanism</a:t>
            </a:r>
            <a:endParaRPr dirty="0"/>
          </a:p>
        </p:txBody>
      </p:sp>
    </p:spTree>
    <p:extLst>
      <p:ext uri="{BB962C8B-B14F-4D97-AF65-F5344CB8AC3E}">
        <p14:creationId xmlns:p14="http://schemas.microsoft.com/office/powerpoint/2010/main" val="215153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4"/>
          <p:cNvSpPr txBox="1">
            <a:spLocks noGrp="1"/>
          </p:cNvSpPr>
          <p:nvPr>
            <p:ph type="body" idx="1"/>
          </p:nvPr>
        </p:nvSpPr>
        <p:spPr>
          <a:xfrm>
            <a:off x="2008411" y="2045622"/>
            <a:ext cx="8175173" cy="40406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2200" b="1" dirty="0"/>
              <a:t>The Approach Considers the Input Context in a Very ‘Fixed’ Manner</a:t>
            </a:r>
            <a:endParaRPr dirty="0"/>
          </a:p>
          <a:p>
            <a:pPr marL="347663" lvl="1" indent="-236600" algn="l" rtl="0">
              <a:lnSpc>
                <a:spcPct val="90000"/>
              </a:lnSpc>
              <a:spcBef>
                <a:spcPts val="500"/>
              </a:spcBef>
              <a:spcAft>
                <a:spcPts val="0"/>
              </a:spcAft>
              <a:buClr>
                <a:schemeClr val="dk1"/>
              </a:buClr>
              <a:buSzPct val="100000"/>
              <a:buChar char="•"/>
            </a:pPr>
            <a:r>
              <a:rPr lang="en-US" sz="1900" dirty="0"/>
              <a:t>We get context-specific attention weights, but the notion of context is pre-defined / hard-coded in the dot-product-summation procedure. </a:t>
            </a:r>
          </a:p>
          <a:p>
            <a:pPr marL="347663" lvl="1" indent="-236600" algn="l" rtl="0">
              <a:lnSpc>
                <a:spcPct val="90000"/>
              </a:lnSpc>
              <a:spcBef>
                <a:spcPts val="500"/>
              </a:spcBef>
              <a:spcAft>
                <a:spcPts val="0"/>
              </a:spcAft>
              <a:buClr>
                <a:schemeClr val="dk1"/>
              </a:buClr>
              <a:buSzPct val="100000"/>
              <a:buChar char="•"/>
            </a:pPr>
            <a:r>
              <a:rPr lang="en-US" sz="1900" dirty="0"/>
              <a:t>The pre-defined approach to attention does not generalize outside of language. </a:t>
            </a:r>
          </a:p>
          <a:p>
            <a:pPr marL="347663" lvl="1" indent="-236600" algn="l" rtl="0">
              <a:lnSpc>
                <a:spcPct val="90000"/>
              </a:lnSpc>
              <a:spcBef>
                <a:spcPts val="500"/>
              </a:spcBef>
              <a:spcAft>
                <a:spcPts val="0"/>
              </a:spcAft>
              <a:buClr>
                <a:schemeClr val="dk1"/>
              </a:buClr>
              <a:buSzPct val="100000"/>
              <a:buChar char="•"/>
            </a:pPr>
            <a:r>
              <a:rPr lang="en-US" sz="1900" dirty="0"/>
              <a:t>The pre-defined approach to attention assumes that shared semantic similarity is the best heuristic for attention, but perhaps it is not in some cases. Most obviously, perhaps in some scenarios it is ideal to focus attention on words that are semantically dissimilar. </a:t>
            </a:r>
          </a:p>
          <a:p>
            <a:pPr marL="347663" lvl="1" indent="-236600" algn="l" rtl="0">
              <a:lnSpc>
                <a:spcPct val="90000"/>
              </a:lnSpc>
              <a:spcBef>
                <a:spcPts val="500"/>
              </a:spcBef>
              <a:spcAft>
                <a:spcPts val="0"/>
              </a:spcAft>
              <a:buClr>
                <a:schemeClr val="dk1"/>
              </a:buClr>
              <a:buSzPct val="100000"/>
              <a:buChar char="•"/>
            </a:pPr>
            <a:r>
              <a:rPr lang="en-US" sz="1900" dirty="0"/>
              <a:t>How can we enable a procedure of this sort, but using trainable parameters, so the network can figure out how to allocate attention by itself? </a:t>
            </a:r>
          </a:p>
        </p:txBody>
      </p:sp>
      <p:sp>
        <p:nvSpPr>
          <p:cNvPr id="9" name="Google Shape;123;p4">
            <a:extLst>
              <a:ext uri="{FF2B5EF4-FFF2-40B4-BE49-F238E27FC236}">
                <a16:creationId xmlns:a16="http://schemas.microsoft.com/office/drawing/2014/main" id="{B0387FC0-9F77-878B-4A9B-8A6A41BBB477}"/>
              </a:ext>
            </a:extLst>
          </p:cNvPr>
          <p:cNvSpPr txBox="1">
            <a:spLocks/>
          </p:cNvSpPr>
          <p:nvPr/>
        </p:nvSpPr>
        <p:spPr>
          <a:xfrm>
            <a:off x="1881666" y="465055"/>
            <a:ext cx="8428665"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923"/>
              <a:buFont typeface="Economica"/>
              <a:buNone/>
            </a:pPr>
            <a:r>
              <a:rPr lang="en-US" sz="4923" dirty="0">
                <a:latin typeface="Economica"/>
                <a:sym typeface="Economica"/>
              </a:rPr>
              <a:t>The Basic Attention Mechanism is Rigid</a:t>
            </a:r>
            <a:endParaRPr lang="en-US" dirty="0"/>
          </a:p>
        </p:txBody>
      </p:sp>
    </p:spTree>
    <p:extLst>
      <p:ext uri="{BB962C8B-B14F-4D97-AF65-F5344CB8AC3E}">
        <p14:creationId xmlns:p14="http://schemas.microsoft.com/office/powerpoint/2010/main" val="164398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Google Shape;123;p4">
            <a:extLst>
              <a:ext uri="{FF2B5EF4-FFF2-40B4-BE49-F238E27FC236}">
                <a16:creationId xmlns:a16="http://schemas.microsoft.com/office/drawing/2014/main" id="{8F7DC805-AE9C-7D60-E41F-123D683B043D}"/>
              </a:ext>
            </a:extLst>
          </p:cNvPr>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Scaled Dot-Product Attention Mechanism</a:t>
            </a:r>
            <a:endParaRPr dirty="0"/>
          </a:p>
        </p:txBody>
      </p:sp>
      <p:pic>
        <p:nvPicPr>
          <p:cNvPr id="2" name="Picture 1">
            <a:extLst>
              <a:ext uri="{FF2B5EF4-FFF2-40B4-BE49-F238E27FC236}">
                <a16:creationId xmlns:a16="http://schemas.microsoft.com/office/drawing/2014/main" id="{0361D5D4-BA99-2759-E83D-10F6C5CF87D9}"/>
              </a:ext>
            </a:extLst>
          </p:cNvPr>
          <p:cNvPicPr>
            <a:picLocks noChangeAspect="1"/>
          </p:cNvPicPr>
          <p:nvPr/>
        </p:nvPicPr>
        <p:blipFill rotWithShape="1">
          <a:blip r:embed="rId3"/>
          <a:srcRect l="37445" t="46488" r="37692" b="23181"/>
          <a:stretch/>
        </p:blipFill>
        <p:spPr>
          <a:xfrm>
            <a:off x="838200" y="3028014"/>
            <a:ext cx="2008682" cy="1738859"/>
          </a:xfrm>
          <a:prstGeom prst="rect">
            <a:avLst/>
          </a:prstGeom>
        </p:spPr>
      </p:pic>
      <p:pic>
        <p:nvPicPr>
          <p:cNvPr id="7" name="Picture 6">
            <a:extLst>
              <a:ext uri="{FF2B5EF4-FFF2-40B4-BE49-F238E27FC236}">
                <a16:creationId xmlns:a16="http://schemas.microsoft.com/office/drawing/2014/main" id="{E4D9943A-454A-BDEA-ACED-8CD682BA750B}"/>
              </a:ext>
            </a:extLst>
          </p:cNvPr>
          <p:cNvPicPr>
            <a:picLocks noChangeAspect="1"/>
          </p:cNvPicPr>
          <p:nvPr/>
        </p:nvPicPr>
        <p:blipFill rotWithShape="1">
          <a:blip r:embed="rId4"/>
          <a:srcRect t="11257"/>
          <a:stretch/>
        </p:blipFill>
        <p:spPr>
          <a:xfrm>
            <a:off x="3719640" y="2008682"/>
            <a:ext cx="6547374" cy="4122889"/>
          </a:xfrm>
          <a:prstGeom prst="rect">
            <a:avLst/>
          </a:prstGeom>
        </p:spPr>
      </p:pic>
    </p:spTree>
    <p:extLst>
      <p:ext uri="{BB962C8B-B14F-4D97-AF65-F5344CB8AC3E}">
        <p14:creationId xmlns:p14="http://schemas.microsoft.com/office/powerpoint/2010/main" val="248748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Google Shape;123;p4">
            <a:extLst>
              <a:ext uri="{FF2B5EF4-FFF2-40B4-BE49-F238E27FC236}">
                <a16:creationId xmlns:a16="http://schemas.microsoft.com/office/drawing/2014/main" id="{8F7DC805-AE9C-7D60-E41F-123D683B043D}"/>
              </a:ext>
            </a:extLst>
          </p:cNvPr>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Flexible Contextual Attention Mechanism</a:t>
            </a:r>
            <a:endParaRPr dirty="0"/>
          </a:p>
        </p:txBody>
      </p:sp>
      <p:pic>
        <p:nvPicPr>
          <p:cNvPr id="12290" name="Picture 2">
            <a:extLst>
              <a:ext uri="{FF2B5EF4-FFF2-40B4-BE49-F238E27FC236}">
                <a16:creationId xmlns:a16="http://schemas.microsoft.com/office/drawing/2014/main" id="{E96BB117-1FA8-C441-4E81-9A9F3682C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287" y="4614496"/>
            <a:ext cx="5749426" cy="132556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95;p16">
            <a:extLst>
              <a:ext uri="{FF2B5EF4-FFF2-40B4-BE49-F238E27FC236}">
                <a16:creationId xmlns:a16="http://schemas.microsoft.com/office/drawing/2014/main" id="{2473FC97-2382-7BE9-7A91-4C3DD11F34E7}"/>
              </a:ext>
            </a:extLst>
          </p:cNvPr>
          <p:cNvSpPr txBox="1"/>
          <p:nvPr/>
        </p:nvSpPr>
        <p:spPr>
          <a:xfrm>
            <a:off x="772620" y="1880984"/>
            <a:ext cx="10093751"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Scaled Dot-Product Attention…</a:t>
            </a: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One other nuance is that we scale the </a:t>
            </a:r>
            <a:r>
              <a:rPr lang="en-US" sz="2000" dirty="0" err="1">
                <a:solidFill>
                  <a:schemeClr val="dk1"/>
                </a:solidFill>
                <a:latin typeface="Quicksand"/>
                <a:sym typeface="Quicksand"/>
              </a:rPr>
              <a:t>Softmax</a:t>
            </a:r>
            <a:r>
              <a:rPr lang="en-US" sz="2000" dirty="0">
                <a:solidFill>
                  <a:schemeClr val="dk1"/>
                </a:solidFill>
                <a:latin typeface="Quicksand"/>
                <a:sym typeface="Quicksand"/>
              </a:rPr>
              <a:t> output.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This is done to prevent the output being too close to 1 or too close to 0, which can lead to vanishing gradient issues.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Here, sqrt(</a:t>
            </a:r>
            <a:r>
              <a:rPr lang="en-US" sz="2000" dirty="0" err="1">
                <a:solidFill>
                  <a:schemeClr val="dk1"/>
                </a:solidFill>
                <a:latin typeface="Quicksand"/>
                <a:sym typeface="Quicksand"/>
              </a:rPr>
              <a:t>d_k</a:t>
            </a:r>
            <a:r>
              <a:rPr lang="en-US" sz="2000" dirty="0">
                <a:solidFill>
                  <a:schemeClr val="dk1"/>
                </a:solidFill>
                <a:latin typeface="Quicksand"/>
                <a:sym typeface="Quicksand"/>
              </a:rPr>
              <a:t>) is square root of the dimensionality of the keys (in the original paper this is the same as the dimension of the word embeddings).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We write this in big-letter notation because we can parallelize everything as very large matrix / tensor calculations. </a:t>
            </a:r>
          </a:p>
        </p:txBody>
      </p:sp>
    </p:spTree>
    <p:extLst>
      <p:ext uri="{BB962C8B-B14F-4D97-AF65-F5344CB8AC3E}">
        <p14:creationId xmlns:p14="http://schemas.microsoft.com/office/powerpoint/2010/main" val="3367478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p:nvPr/>
        </p:nvSpPr>
        <p:spPr>
          <a:xfrm>
            <a:off x="1325629" y="570405"/>
            <a:ext cx="9540742"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dirty="0">
                <a:solidFill>
                  <a:schemeClr val="dk1"/>
                </a:solidFill>
                <a:latin typeface="Economica"/>
                <a:ea typeface="Economica"/>
                <a:cs typeface="Economica"/>
                <a:sym typeface="Economica"/>
              </a:rPr>
              <a:t>Multi-Head Attention</a:t>
            </a:r>
            <a:endParaRPr sz="1200" dirty="0"/>
          </a:p>
        </p:txBody>
      </p:sp>
      <p:pic>
        <p:nvPicPr>
          <p:cNvPr id="2" name="Picture 1">
            <a:extLst>
              <a:ext uri="{FF2B5EF4-FFF2-40B4-BE49-F238E27FC236}">
                <a16:creationId xmlns:a16="http://schemas.microsoft.com/office/drawing/2014/main" id="{2723A3C1-ACFA-0A8A-2F91-5EC99F18349F}"/>
              </a:ext>
            </a:extLst>
          </p:cNvPr>
          <p:cNvPicPr>
            <a:picLocks noChangeAspect="1"/>
          </p:cNvPicPr>
          <p:nvPr/>
        </p:nvPicPr>
        <p:blipFill>
          <a:blip r:embed="rId3"/>
          <a:stretch>
            <a:fillRect/>
          </a:stretch>
        </p:blipFill>
        <p:spPr>
          <a:xfrm>
            <a:off x="5636301" y="2066826"/>
            <a:ext cx="6054777" cy="3663474"/>
          </a:xfrm>
          <a:prstGeom prst="rect">
            <a:avLst/>
          </a:prstGeom>
        </p:spPr>
      </p:pic>
      <p:sp>
        <p:nvSpPr>
          <p:cNvPr id="5" name="Google Shape;195;p16">
            <a:extLst>
              <a:ext uri="{FF2B5EF4-FFF2-40B4-BE49-F238E27FC236}">
                <a16:creationId xmlns:a16="http://schemas.microsoft.com/office/drawing/2014/main" id="{E54A93B6-066B-5420-E37C-DBEC00E6C50D}"/>
              </a:ext>
            </a:extLst>
          </p:cNvPr>
          <p:cNvSpPr txBox="1"/>
          <p:nvPr/>
        </p:nvSpPr>
        <p:spPr>
          <a:xfrm>
            <a:off x="786049" y="1851869"/>
            <a:ext cx="4190686"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have Multiple ‘Heads’ </a:t>
            </a:r>
            <a:br>
              <a:rPr lang="en-US" sz="2000" b="1" dirty="0">
                <a:solidFill>
                  <a:schemeClr val="dk1"/>
                </a:solidFill>
                <a:latin typeface="Quicksand"/>
                <a:ea typeface="Quicksand"/>
                <a:cs typeface="Quicksand"/>
                <a:sym typeface="Quicksand"/>
              </a:rPr>
            </a:br>
            <a:r>
              <a:rPr lang="en-US" sz="2000" b="1" dirty="0">
                <a:solidFill>
                  <a:schemeClr val="dk1"/>
                </a:solidFill>
                <a:latin typeface="Quicksand"/>
                <a:ea typeface="Quicksand"/>
                <a:cs typeface="Quicksand"/>
                <a:sym typeface="Quicksand"/>
              </a:rPr>
              <a:t>Paying Attention </a:t>
            </a:r>
            <a:br>
              <a:rPr lang="en-US" sz="2000" b="1" dirty="0">
                <a:solidFill>
                  <a:schemeClr val="dk1"/>
                </a:solidFill>
                <a:latin typeface="Quicksand"/>
                <a:ea typeface="Quicksand"/>
                <a:cs typeface="Quicksand"/>
                <a:sym typeface="Quicksand"/>
              </a:rPr>
            </a:b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Each head can be thinking about something very different.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By using multiple sets of query, key and value weight matrices, the network can learn to consider different combinations of input features. </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sym typeface="Quicksand"/>
              </a:rPr>
              <a:t>This lets it capture more complex patterns in the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Today’s Agenda</a:t>
            </a:r>
            <a:endParaRPr sz="1400" b="0" i="0" u="none" strike="noStrike" cap="none">
              <a:solidFill>
                <a:srgbClr val="000000"/>
              </a:solidFill>
              <a:latin typeface="Arial"/>
              <a:ea typeface="Arial"/>
              <a:cs typeface="Arial"/>
              <a:sym typeface="Arial"/>
            </a:endParaRPr>
          </a:p>
        </p:txBody>
      </p:sp>
      <p:sp>
        <p:nvSpPr>
          <p:cNvPr id="110" name="Google Shape;110;p2"/>
          <p:cNvSpPr txBox="1"/>
          <p:nvPr/>
        </p:nvSpPr>
        <p:spPr>
          <a:xfrm>
            <a:off x="890337" y="1940249"/>
            <a:ext cx="6874568" cy="31700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Quicksand"/>
                <a:ea typeface="Quicksand"/>
                <a:cs typeface="Quicksand"/>
                <a:sym typeface="Quicksand"/>
              </a:rPr>
              <a:t>Attention Mechanism in RNNs for Translation </a:t>
            </a:r>
            <a:r>
              <a:rPr lang="en-US" sz="2000" b="1" dirty="0">
                <a:solidFill>
                  <a:schemeClr val="dk1"/>
                </a:solidFill>
                <a:latin typeface="Quicksand"/>
                <a:ea typeface="Quicksand"/>
                <a:cs typeface="Quicksand"/>
                <a:sym typeface="Quicksand"/>
              </a:rPr>
              <a:t>(2014)</a:t>
            </a:r>
            <a:endParaRPr lang="en-US" sz="1800" b="0" i="0" u="none" strike="noStrike" cap="none" dirty="0">
              <a:solidFill>
                <a:schemeClr val="dk1"/>
              </a:solidFill>
              <a:latin typeface="Quicksand"/>
              <a:ea typeface="Quicksand"/>
              <a:cs typeface="Quicksand"/>
              <a:sym typeface="Quicksand"/>
            </a:endParaRPr>
          </a:p>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Sequence to sequence models with attention in translation tasks. </a:t>
            </a:r>
            <a:endParaRPr lang="en-US"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1" i="0" u="none" strike="noStrike" cap="none" dirty="0">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dirty="0">
                <a:solidFill>
                  <a:schemeClr val="dk1"/>
                </a:solidFill>
                <a:latin typeface="Quicksand"/>
                <a:ea typeface="Quicksand"/>
                <a:cs typeface="Quicksand"/>
                <a:sym typeface="Quicksand"/>
              </a:rPr>
              <a:t>More General, Approach (No RNNs Required) </a:t>
            </a:r>
            <a:endParaRPr lang="en-US" sz="1800" b="0" i="0" u="none" strike="noStrike" cap="none" dirty="0">
              <a:solidFill>
                <a:schemeClr val="dk1"/>
              </a:solidFill>
              <a:latin typeface="Quicksand"/>
              <a:ea typeface="Quicksand"/>
              <a:cs typeface="Quicksand"/>
              <a:sym typeface="Quicksand"/>
            </a:endParaRPr>
          </a:p>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We can hard-code a measure of semantic similarity between a focal token, and all other tokens in the sequence</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dirty="0">
                <a:solidFill>
                  <a:schemeClr val="dk1"/>
                </a:solidFill>
                <a:latin typeface="Quicksand"/>
                <a:ea typeface="Quicksand"/>
                <a:cs typeface="Quicksand"/>
                <a:sym typeface="Quicksand"/>
              </a:rPr>
              <a:t>QKV Framework &amp; Multi-head Attention</a:t>
            </a:r>
            <a:endParaRPr lang="en-US" sz="1800" b="0" i="0" u="none" strike="noStrike" cap="none" dirty="0">
              <a:solidFill>
                <a:schemeClr val="dk1"/>
              </a:solidFill>
              <a:latin typeface="Quicksand"/>
              <a:ea typeface="Quicksand"/>
              <a:cs typeface="Quicksand"/>
              <a:sym typeface="Quicksand"/>
            </a:endParaRPr>
          </a:p>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We can incorporate trainable weights around the attention mechanism. </a:t>
            </a:r>
            <a:endParaRPr lang="en-US" sz="1800" b="0" i="0" u="none" strike="noStrike" cap="none" dirty="0">
              <a:solidFill>
                <a:srgbClr val="000000"/>
              </a:solidFill>
              <a:latin typeface="Arial"/>
              <a:ea typeface="Arial"/>
              <a:cs typeface="Arial"/>
              <a:sym typeface="Arial"/>
            </a:endParaRPr>
          </a:p>
        </p:txBody>
      </p:sp>
      <p:pic>
        <p:nvPicPr>
          <p:cNvPr id="2" name="Picture 2" descr="Build an Effective Meeting Agenda Template | WorkPatterns">
            <a:extLst>
              <a:ext uri="{FF2B5EF4-FFF2-40B4-BE49-F238E27FC236}">
                <a16:creationId xmlns:a16="http://schemas.microsoft.com/office/drawing/2014/main" id="{26E3BE71-E287-1AE5-3DA2-BD4C9CB2D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298" y="2476129"/>
            <a:ext cx="5026702" cy="26429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Questions?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TF-IDF is “Static Attention”</a:t>
            </a:r>
            <a:endParaRPr dirty="0"/>
          </a:p>
        </p:txBody>
      </p:sp>
      <p:sp>
        <p:nvSpPr>
          <p:cNvPr id="124" name="Google Shape;1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200" b="1" dirty="0"/>
              <a:t>Not all phrases are of equal importance…</a:t>
            </a:r>
            <a:endParaRPr dirty="0"/>
          </a:p>
          <a:p>
            <a:pPr marL="347663" lvl="1" indent="-236600" algn="l" rtl="0">
              <a:lnSpc>
                <a:spcPct val="90000"/>
              </a:lnSpc>
              <a:spcBef>
                <a:spcPts val="500"/>
              </a:spcBef>
              <a:spcAft>
                <a:spcPts val="0"/>
              </a:spcAft>
              <a:buClr>
                <a:schemeClr val="dk1"/>
              </a:buClr>
              <a:buSzPct val="100000"/>
              <a:buChar char="•"/>
            </a:pPr>
            <a:r>
              <a:rPr lang="en-US" sz="1900" dirty="0"/>
              <a:t>E.g., David less important than Beckham</a:t>
            </a:r>
            <a:endParaRPr dirty="0"/>
          </a:p>
          <a:p>
            <a:pPr marL="347663" lvl="1" indent="-236600" algn="l" rtl="0">
              <a:lnSpc>
                <a:spcPct val="90000"/>
              </a:lnSpc>
              <a:spcBef>
                <a:spcPts val="500"/>
              </a:spcBef>
              <a:spcAft>
                <a:spcPts val="0"/>
              </a:spcAft>
              <a:buClr>
                <a:schemeClr val="dk1"/>
              </a:buClr>
              <a:buSzPct val="100000"/>
              <a:buChar char="•"/>
            </a:pPr>
            <a:r>
              <a:rPr lang="en-US" sz="1900" dirty="0"/>
              <a:t>If a term occurs all the time, observing its presence is less informative</a:t>
            </a:r>
            <a:endParaRPr dirty="0"/>
          </a:p>
          <a:p>
            <a:pPr marL="228600" lvl="0" indent="-55118" algn="l" rtl="0">
              <a:lnSpc>
                <a:spcPct val="90000"/>
              </a:lnSpc>
              <a:spcBef>
                <a:spcPts val="1000"/>
              </a:spcBef>
              <a:spcAft>
                <a:spcPts val="0"/>
              </a:spcAft>
              <a:buClr>
                <a:schemeClr val="dk1"/>
              </a:buClr>
              <a:buSzPct val="100000"/>
              <a:buNone/>
            </a:pPr>
            <a:endParaRPr sz="2954" dirty="0"/>
          </a:p>
          <a:p>
            <a:pPr marL="0" lvl="0" indent="0" algn="l" rtl="0">
              <a:lnSpc>
                <a:spcPct val="90000"/>
              </a:lnSpc>
              <a:spcBef>
                <a:spcPts val="1000"/>
              </a:spcBef>
              <a:spcAft>
                <a:spcPts val="0"/>
              </a:spcAft>
              <a:buClr>
                <a:schemeClr val="dk1"/>
              </a:buClr>
              <a:buSzPct val="100000"/>
              <a:buNone/>
            </a:pPr>
            <a:r>
              <a:rPr lang="en-US" sz="2200" b="1" dirty="0"/>
              <a:t>Inverse-document frequency (IDF) helps address this.  </a:t>
            </a:r>
            <a:endParaRPr dirty="0"/>
          </a:p>
          <a:p>
            <a:pPr marL="685800" lvl="1" indent="-84009" algn="l" rtl="0">
              <a:lnSpc>
                <a:spcPct val="90000"/>
              </a:lnSpc>
              <a:spcBef>
                <a:spcPts val="500"/>
              </a:spcBef>
              <a:spcAft>
                <a:spcPts val="0"/>
              </a:spcAft>
              <a:buClr>
                <a:schemeClr val="dk1"/>
              </a:buClr>
              <a:buSzPct val="100000"/>
              <a:buNone/>
            </a:pPr>
            <a:endParaRPr sz="2462" dirty="0"/>
          </a:p>
          <a:p>
            <a:pPr marL="685800" lvl="1" indent="-84009" algn="l" rtl="0">
              <a:lnSpc>
                <a:spcPct val="90000"/>
              </a:lnSpc>
              <a:spcBef>
                <a:spcPts val="500"/>
              </a:spcBef>
              <a:spcAft>
                <a:spcPts val="0"/>
              </a:spcAft>
              <a:buClr>
                <a:schemeClr val="dk1"/>
              </a:buClr>
              <a:buSzPct val="100000"/>
              <a:buNone/>
            </a:pPr>
            <a:endParaRPr sz="2462" dirty="0"/>
          </a:p>
          <a:p>
            <a:pPr marL="685800" lvl="1" indent="-84009" algn="l" rtl="0">
              <a:lnSpc>
                <a:spcPct val="90000"/>
              </a:lnSpc>
              <a:spcBef>
                <a:spcPts val="500"/>
              </a:spcBef>
              <a:spcAft>
                <a:spcPts val="0"/>
              </a:spcAft>
              <a:buClr>
                <a:schemeClr val="dk1"/>
              </a:buClr>
              <a:buSzPct val="100000"/>
              <a:buNone/>
            </a:pPr>
            <a:endParaRPr sz="2462" dirty="0"/>
          </a:p>
          <a:p>
            <a:pPr marL="685800" lvl="1" indent="-228662" algn="l" rtl="0">
              <a:lnSpc>
                <a:spcPct val="90000"/>
              </a:lnSpc>
              <a:spcBef>
                <a:spcPts val="500"/>
              </a:spcBef>
              <a:spcAft>
                <a:spcPts val="0"/>
              </a:spcAft>
              <a:buClr>
                <a:schemeClr val="dk1"/>
              </a:buClr>
              <a:buSzPct val="100000"/>
              <a:buChar char="•"/>
            </a:pPr>
            <a:r>
              <a:rPr lang="en-US" sz="1900" dirty="0"/>
              <a:t>Term ‘weighting’ is then calculated as Term Frequency (TF) x IDF</a:t>
            </a:r>
            <a:endParaRPr dirty="0"/>
          </a:p>
          <a:p>
            <a:pPr marL="685800" lvl="1" indent="-228662" algn="l" rtl="0">
              <a:lnSpc>
                <a:spcPct val="90000"/>
              </a:lnSpc>
              <a:spcBef>
                <a:spcPts val="500"/>
              </a:spcBef>
              <a:spcAft>
                <a:spcPts val="0"/>
              </a:spcAft>
              <a:buClr>
                <a:schemeClr val="dk1"/>
              </a:buClr>
              <a:buSzPct val="100000"/>
              <a:buChar char="•"/>
            </a:pPr>
            <a:r>
              <a:rPr lang="en-US" sz="1900" dirty="0" err="1"/>
              <a:t>n</a:t>
            </a:r>
            <a:r>
              <a:rPr lang="en-US" sz="1900" baseline="-25000" dirty="0" err="1"/>
              <a:t>j</a:t>
            </a:r>
            <a:r>
              <a:rPr lang="en-US" sz="1900" dirty="0"/>
              <a:t>= # of docs containing the term, N = total # of docs</a:t>
            </a:r>
            <a:endParaRPr dirty="0"/>
          </a:p>
          <a:p>
            <a:pPr marL="685800" lvl="1" indent="-228662" algn="l" rtl="0">
              <a:lnSpc>
                <a:spcPct val="90000"/>
              </a:lnSpc>
              <a:spcBef>
                <a:spcPts val="500"/>
              </a:spcBef>
              <a:spcAft>
                <a:spcPts val="0"/>
              </a:spcAft>
              <a:buClr>
                <a:schemeClr val="dk1"/>
              </a:buClr>
              <a:buSzPct val="100000"/>
              <a:buChar char="•"/>
            </a:pPr>
            <a:r>
              <a:rPr lang="en-US" sz="1900" dirty="0"/>
              <a:t>A term is deemed important if it has a high TF and/or a high IDF.</a:t>
            </a:r>
            <a:endParaRPr dirty="0"/>
          </a:p>
          <a:p>
            <a:pPr marL="685800" lvl="1" indent="-228662" algn="l" rtl="0">
              <a:lnSpc>
                <a:spcPct val="90000"/>
              </a:lnSpc>
              <a:spcBef>
                <a:spcPts val="500"/>
              </a:spcBef>
              <a:spcAft>
                <a:spcPts val="0"/>
              </a:spcAft>
              <a:buClr>
                <a:schemeClr val="dk1"/>
              </a:buClr>
              <a:buSzPct val="100000"/>
              <a:buChar char="•"/>
            </a:pPr>
            <a:r>
              <a:rPr lang="en-US" sz="1900" dirty="0"/>
              <a:t>As TF goes up, the word is more common generally. As IDF goes up, it means very few documents contain this term.</a:t>
            </a:r>
            <a:endParaRPr dirty="0"/>
          </a:p>
        </p:txBody>
      </p:sp>
      <p:pic>
        <p:nvPicPr>
          <p:cNvPr id="125" name="Google Shape;125;p4"/>
          <p:cNvPicPr preferRelativeResize="0"/>
          <p:nvPr/>
        </p:nvPicPr>
        <p:blipFill rotWithShape="1">
          <a:blip r:embed="rId3">
            <a:alphaModFix/>
          </a:blip>
          <a:srcRect/>
          <a:stretch/>
        </p:blipFill>
        <p:spPr>
          <a:xfrm>
            <a:off x="4998525" y="4001294"/>
            <a:ext cx="2194950" cy="2861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838200" y="376414"/>
            <a:ext cx="10515600" cy="1571656"/>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923"/>
              <a:buFont typeface="Economica"/>
              <a:buNone/>
            </a:pPr>
            <a:r>
              <a:rPr lang="en-US" sz="4923" dirty="0">
                <a:latin typeface="Economica"/>
                <a:sym typeface="Economica"/>
              </a:rPr>
              <a:t>What Would Adaptive </a:t>
            </a:r>
            <a:br>
              <a:rPr lang="en-US" sz="4923" dirty="0">
                <a:latin typeface="Economica"/>
                <a:sym typeface="Economica"/>
              </a:rPr>
            </a:br>
            <a:r>
              <a:rPr lang="en-US" sz="4923" dirty="0">
                <a:latin typeface="Economica"/>
                <a:sym typeface="Economica"/>
              </a:rPr>
              <a:t>Weights Look Like?</a:t>
            </a:r>
            <a:endParaRPr dirty="0"/>
          </a:p>
        </p:txBody>
      </p:sp>
      <p:sp>
        <p:nvSpPr>
          <p:cNvPr id="124" name="Google Shape;124;p4"/>
          <p:cNvSpPr txBox="1">
            <a:spLocks noGrp="1"/>
          </p:cNvSpPr>
          <p:nvPr>
            <p:ph type="body" idx="1"/>
          </p:nvPr>
        </p:nvSpPr>
        <p:spPr>
          <a:xfrm>
            <a:off x="838200" y="2430325"/>
            <a:ext cx="10515600" cy="40406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2200" b="1" dirty="0"/>
              <a:t>Figure Out Weights Useful for Prediction</a:t>
            </a:r>
            <a:endParaRPr dirty="0"/>
          </a:p>
          <a:p>
            <a:pPr marL="347663" lvl="1" indent="-236600" algn="l" rtl="0">
              <a:lnSpc>
                <a:spcPct val="90000"/>
              </a:lnSpc>
              <a:spcBef>
                <a:spcPts val="500"/>
              </a:spcBef>
              <a:spcAft>
                <a:spcPts val="0"/>
              </a:spcAft>
              <a:buClr>
                <a:schemeClr val="dk1"/>
              </a:buClr>
              <a:buSzPct val="100000"/>
              <a:buChar char="•"/>
            </a:pPr>
            <a:r>
              <a:rPr lang="en-US" sz="1900" dirty="0"/>
              <a:t>Rather than telling the network the weights,</a:t>
            </a:r>
            <a:br>
              <a:rPr lang="en-US" sz="1900" dirty="0"/>
            </a:br>
            <a:r>
              <a:rPr lang="en-US" sz="1900" dirty="0"/>
              <a:t>which is what TF-IDF effectively does, </a:t>
            </a:r>
            <a:br>
              <a:rPr lang="en-US" sz="1900" dirty="0"/>
            </a:br>
            <a:r>
              <a:rPr lang="en-US" sz="1900" dirty="0"/>
              <a:t>we provide the network a weight matrix to</a:t>
            </a:r>
            <a:br>
              <a:rPr lang="en-US" sz="1900" dirty="0"/>
            </a:br>
            <a:r>
              <a:rPr lang="en-US" sz="1900" dirty="0"/>
              <a:t>update!</a:t>
            </a:r>
          </a:p>
          <a:p>
            <a:pPr marL="347663" lvl="1" indent="-236600" algn="l" rtl="0">
              <a:lnSpc>
                <a:spcPct val="90000"/>
              </a:lnSpc>
              <a:spcBef>
                <a:spcPts val="500"/>
              </a:spcBef>
              <a:spcAft>
                <a:spcPts val="0"/>
              </a:spcAft>
              <a:buClr>
                <a:schemeClr val="dk1"/>
              </a:buClr>
              <a:buSzPct val="100000"/>
              <a:buChar char="•"/>
            </a:pPr>
            <a:endParaRPr lang="en-US" sz="1900" dirty="0"/>
          </a:p>
          <a:p>
            <a:pPr marL="0" lvl="0" indent="0" algn="l" rtl="0">
              <a:lnSpc>
                <a:spcPct val="90000"/>
              </a:lnSpc>
              <a:spcBef>
                <a:spcPts val="0"/>
              </a:spcBef>
              <a:spcAft>
                <a:spcPts val="0"/>
              </a:spcAft>
              <a:buClr>
                <a:schemeClr val="dk1"/>
              </a:buClr>
              <a:buSzPct val="100000"/>
              <a:buNone/>
            </a:pPr>
            <a:r>
              <a:rPr lang="en-US" sz="2200" b="1" dirty="0"/>
              <a:t>This Yields Task-specific Token Weights</a:t>
            </a:r>
            <a:endParaRPr lang="en-US" dirty="0"/>
          </a:p>
          <a:p>
            <a:pPr marL="347663" lvl="1" indent="-236600" algn="l" rtl="0">
              <a:lnSpc>
                <a:spcPct val="90000"/>
              </a:lnSpc>
              <a:spcBef>
                <a:spcPts val="500"/>
              </a:spcBef>
              <a:spcAft>
                <a:spcPts val="0"/>
              </a:spcAft>
              <a:buClr>
                <a:schemeClr val="dk1"/>
              </a:buClr>
              <a:buSzPct val="100000"/>
              <a:buChar char="•"/>
            </a:pPr>
            <a:r>
              <a:rPr lang="en-US" sz="1900" dirty="0"/>
              <a:t>See some simple examples on the right.</a:t>
            </a:r>
          </a:p>
          <a:p>
            <a:pPr marL="347663" lvl="1" indent="-236600" algn="l" rtl="0">
              <a:lnSpc>
                <a:spcPct val="90000"/>
              </a:lnSpc>
              <a:spcBef>
                <a:spcPts val="500"/>
              </a:spcBef>
              <a:spcAft>
                <a:spcPts val="0"/>
              </a:spcAft>
              <a:buClr>
                <a:schemeClr val="dk1"/>
              </a:buClr>
              <a:buSzPct val="100000"/>
              <a:buChar char="•"/>
            </a:pPr>
            <a:r>
              <a:rPr lang="en-US" sz="1900" dirty="0"/>
              <a:t>Our network may learn that certain tokens</a:t>
            </a:r>
            <a:br>
              <a:rPr lang="en-US" sz="1900" dirty="0"/>
            </a:br>
            <a:r>
              <a:rPr lang="en-US" sz="1900" dirty="0"/>
              <a:t>are more important for predicting a given label.</a:t>
            </a:r>
            <a:endParaRPr lang="en-US" sz="2462" dirty="0"/>
          </a:p>
          <a:p>
            <a:pPr marL="347663" lvl="1" indent="-236600" algn="l" rtl="0">
              <a:lnSpc>
                <a:spcPct val="90000"/>
              </a:lnSpc>
              <a:spcBef>
                <a:spcPts val="500"/>
              </a:spcBef>
              <a:spcAft>
                <a:spcPts val="0"/>
              </a:spcAft>
              <a:buClr>
                <a:schemeClr val="dk1"/>
              </a:buClr>
              <a:buSzPct val="100000"/>
              <a:buChar char="•"/>
            </a:pPr>
            <a:endParaRPr sz="2462" dirty="0"/>
          </a:p>
        </p:txBody>
      </p:sp>
      <p:pic>
        <p:nvPicPr>
          <p:cNvPr id="1026" name="Picture 2">
            <a:extLst>
              <a:ext uri="{FF2B5EF4-FFF2-40B4-BE49-F238E27FC236}">
                <a16:creationId xmlns:a16="http://schemas.microsoft.com/office/drawing/2014/main" id="{F65E56DC-F4A3-120D-1DD6-53BF2392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127" y="188207"/>
            <a:ext cx="4796673" cy="648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0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Google Shape;123;p4">
            <a:extLst>
              <a:ext uri="{FF2B5EF4-FFF2-40B4-BE49-F238E27FC236}">
                <a16:creationId xmlns:a16="http://schemas.microsoft.com/office/drawing/2014/main" id="{8F7DC805-AE9C-7D60-E41F-123D683B043D}"/>
              </a:ext>
            </a:extLst>
          </p:cNvPr>
          <p:cNvSpPr txBox="1">
            <a:spLocks noGrp="1"/>
          </p:cNvSpPr>
          <p:nvPr>
            <p:ph type="title"/>
          </p:nvPr>
        </p:nvSpPr>
        <p:spPr>
          <a:xfrm>
            <a:off x="3142422" y="431891"/>
            <a:ext cx="5907156"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Where Attention Came From: Sequence-to-Sequence Models</a:t>
            </a:r>
            <a:endParaRPr dirty="0"/>
          </a:p>
        </p:txBody>
      </p:sp>
      <p:grpSp>
        <p:nvGrpSpPr>
          <p:cNvPr id="35" name="Group 34">
            <a:extLst>
              <a:ext uri="{FF2B5EF4-FFF2-40B4-BE49-F238E27FC236}">
                <a16:creationId xmlns:a16="http://schemas.microsoft.com/office/drawing/2014/main" id="{891581A5-465C-06EF-F12A-56EDC30214F0}"/>
              </a:ext>
            </a:extLst>
          </p:cNvPr>
          <p:cNvGrpSpPr/>
          <p:nvPr/>
        </p:nvGrpSpPr>
        <p:grpSpPr>
          <a:xfrm>
            <a:off x="6610132" y="3176566"/>
            <a:ext cx="3975652" cy="2471224"/>
            <a:chOff x="6701457" y="2925418"/>
            <a:chExt cx="3975652" cy="2471224"/>
          </a:xfrm>
        </p:grpSpPr>
        <p:sp>
          <p:nvSpPr>
            <p:cNvPr id="12" name="Oval 11">
              <a:extLst>
                <a:ext uri="{FF2B5EF4-FFF2-40B4-BE49-F238E27FC236}">
                  <a16:creationId xmlns:a16="http://schemas.microsoft.com/office/drawing/2014/main" id="{8D58EB02-8BAE-4474-9417-BE05195765B7}"/>
                </a:ext>
              </a:extLst>
            </p:cNvPr>
            <p:cNvSpPr/>
            <p:nvPr/>
          </p:nvSpPr>
          <p:spPr>
            <a:xfrm>
              <a:off x="6701458" y="3887704"/>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94934C-2AF9-9729-FAB6-ACF66255F633}"/>
                </a:ext>
              </a:extLst>
            </p:cNvPr>
            <p:cNvSpPr/>
            <p:nvPr/>
          </p:nvSpPr>
          <p:spPr>
            <a:xfrm>
              <a:off x="8177008" y="3884530"/>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2FB115-A5B0-2EE5-C20E-EC3B9274BD2E}"/>
                </a:ext>
              </a:extLst>
            </p:cNvPr>
            <p:cNvSpPr/>
            <p:nvPr/>
          </p:nvSpPr>
          <p:spPr>
            <a:xfrm>
              <a:off x="9652558" y="3881356"/>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159A578-EBB9-99F4-949A-50FDCF1CA811}"/>
                </a:ext>
              </a:extLst>
            </p:cNvPr>
            <p:cNvCxnSpPr>
              <a:stCxn id="12" idx="6"/>
              <a:endCxn id="13" idx="2"/>
            </p:cNvCxnSpPr>
            <p:nvPr/>
          </p:nvCxnSpPr>
          <p:spPr>
            <a:xfrm flipV="1">
              <a:off x="7726009" y="4157856"/>
              <a:ext cx="450999" cy="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4C985C-9F31-109F-AD87-993EBC8BD874}"/>
                </a:ext>
              </a:extLst>
            </p:cNvPr>
            <p:cNvCxnSpPr/>
            <p:nvPr/>
          </p:nvCxnSpPr>
          <p:spPr>
            <a:xfrm flipV="1">
              <a:off x="9201559" y="4188090"/>
              <a:ext cx="450999" cy="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3648746-09F9-568F-2BEE-350CBDC60765}"/>
                </a:ext>
              </a:extLst>
            </p:cNvPr>
            <p:cNvSpPr/>
            <p:nvPr/>
          </p:nvSpPr>
          <p:spPr>
            <a:xfrm>
              <a:off x="6701458" y="4893060"/>
              <a:ext cx="1024551" cy="503582"/>
            </a:xfrm>
            <a:prstGeom prst="roundRect">
              <a:avLst/>
            </a:prstGeom>
            <a:solidFill>
              <a:srgbClr val="ADC7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67AE9D93-9A71-C9CA-AE0F-1A743E584245}"/>
                </a:ext>
              </a:extLst>
            </p:cNvPr>
            <p:cNvSpPr/>
            <p:nvPr/>
          </p:nvSpPr>
          <p:spPr>
            <a:xfrm>
              <a:off x="8177007" y="4893060"/>
              <a:ext cx="1024551" cy="503582"/>
            </a:xfrm>
            <a:prstGeom prst="roundRect">
              <a:avLst/>
            </a:prstGeom>
            <a:solidFill>
              <a:srgbClr val="ADC7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E9C5CE53-F97E-D740-1D23-C0E19E6CA83B}"/>
                </a:ext>
              </a:extLst>
            </p:cNvPr>
            <p:cNvSpPr/>
            <p:nvPr/>
          </p:nvSpPr>
          <p:spPr>
            <a:xfrm>
              <a:off x="9652556" y="4893060"/>
              <a:ext cx="1024551" cy="503582"/>
            </a:xfrm>
            <a:prstGeom prst="roundRect">
              <a:avLst/>
            </a:prstGeom>
            <a:solidFill>
              <a:srgbClr val="ADC7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9F8620F8-5E57-9296-835B-455492C13761}"/>
                </a:ext>
              </a:extLst>
            </p:cNvPr>
            <p:cNvCxnSpPr>
              <a:cxnSpLocks/>
              <a:stCxn id="18" idx="0"/>
              <a:endCxn id="12" idx="4"/>
            </p:cNvCxnSpPr>
            <p:nvPr/>
          </p:nvCxnSpPr>
          <p:spPr>
            <a:xfrm flipV="1">
              <a:off x="7213734" y="443435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40E9A8-7B4B-D85B-640A-ED03A4277CF6}"/>
                </a:ext>
              </a:extLst>
            </p:cNvPr>
            <p:cNvCxnSpPr>
              <a:cxnSpLocks/>
            </p:cNvCxnSpPr>
            <p:nvPr/>
          </p:nvCxnSpPr>
          <p:spPr>
            <a:xfrm flipV="1">
              <a:off x="8689282" y="442455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F66BDF7-6388-3F53-95B7-9EDF589C44BF}"/>
                </a:ext>
              </a:extLst>
            </p:cNvPr>
            <p:cNvCxnSpPr>
              <a:cxnSpLocks/>
            </p:cNvCxnSpPr>
            <p:nvPr/>
          </p:nvCxnSpPr>
          <p:spPr>
            <a:xfrm flipV="1">
              <a:off x="10171456" y="443435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B5BE5964-F0D4-F092-23B7-B947778EDD12}"/>
                </a:ext>
              </a:extLst>
            </p:cNvPr>
            <p:cNvSpPr/>
            <p:nvPr/>
          </p:nvSpPr>
          <p:spPr>
            <a:xfrm>
              <a:off x="6701457" y="2925418"/>
              <a:ext cx="1024551" cy="503582"/>
            </a:xfrm>
            <a:prstGeom prst="roundRect">
              <a:avLst/>
            </a:prstGeom>
            <a:solidFill>
              <a:srgbClr val="A9C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E35574A9-4800-E030-DB7A-135BDA5F826C}"/>
                </a:ext>
              </a:extLst>
            </p:cNvPr>
            <p:cNvSpPr/>
            <p:nvPr/>
          </p:nvSpPr>
          <p:spPr>
            <a:xfrm>
              <a:off x="8177006" y="2925418"/>
              <a:ext cx="1024551" cy="503582"/>
            </a:xfrm>
            <a:prstGeom prst="roundRect">
              <a:avLst/>
            </a:prstGeom>
            <a:solidFill>
              <a:srgbClr val="A9C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66C9CA91-84F2-070E-DD5B-D70E80C86790}"/>
                </a:ext>
              </a:extLst>
            </p:cNvPr>
            <p:cNvSpPr/>
            <p:nvPr/>
          </p:nvSpPr>
          <p:spPr>
            <a:xfrm>
              <a:off x="9652555" y="2925418"/>
              <a:ext cx="1024551" cy="503582"/>
            </a:xfrm>
            <a:prstGeom prst="roundRect">
              <a:avLst/>
            </a:prstGeom>
            <a:solidFill>
              <a:srgbClr val="A9C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D15F2A4-EC04-A89F-CAAB-A485BF1C04F8}"/>
                </a:ext>
              </a:extLst>
            </p:cNvPr>
            <p:cNvCxnSpPr>
              <a:cxnSpLocks/>
            </p:cNvCxnSpPr>
            <p:nvPr/>
          </p:nvCxnSpPr>
          <p:spPr>
            <a:xfrm flipV="1">
              <a:off x="7213734" y="3429000"/>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D8C0CD6-E1FE-E63B-C09C-5352ABB8E6C9}"/>
                </a:ext>
              </a:extLst>
            </p:cNvPr>
            <p:cNvCxnSpPr>
              <a:cxnSpLocks/>
            </p:cNvCxnSpPr>
            <p:nvPr/>
          </p:nvCxnSpPr>
          <p:spPr>
            <a:xfrm flipV="1">
              <a:off x="8689281" y="3411072"/>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A88AF06-DB0D-61CA-7175-81B7EBD81C22}"/>
                </a:ext>
              </a:extLst>
            </p:cNvPr>
            <p:cNvCxnSpPr>
              <a:cxnSpLocks/>
            </p:cNvCxnSpPr>
            <p:nvPr/>
          </p:nvCxnSpPr>
          <p:spPr>
            <a:xfrm flipV="1">
              <a:off x="10171455" y="3420872"/>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7" name="Picture 36">
            <a:extLst>
              <a:ext uri="{FF2B5EF4-FFF2-40B4-BE49-F238E27FC236}">
                <a16:creationId xmlns:a16="http://schemas.microsoft.com/office/drawing/2014/main" id="{4B7C379E-A0C6-8C20-AC73-B669ABF05B88}"/>
              </a:ext>
            </a:extLst>
          </p:cNvPr>
          <p:cNvPicPr>
            <a:picLocks noChangeAspect="1"/>
          </p:cNvPicPr>
          <p:nvPr/>
        </p:nvPicPr>
        <p:blipFill>
          <a:blip r:embed="rId3"/>
          <a:stretch>
            <a:fillRect/>
          </a:stretch>
        </p:blipFill>
        <p:spPr>
          <a:xfrm>
            <a:off x="-173339" y="2123469"/>
            <a:ext cx="6123561" cy="2611061"/>
          </a:xfrm>
          <a:prstGeom prst="rect">
            <a:avLst/>
          </a:prstGeom>
        </p:spPr>
      </p:pic>
    </p:spTree>
    <p:extLst>
      <p:ext uri="{BB962C8B-B14F-4D97-AF65-F5344CB8AC3E}">
        <p14:creationId xmlns:p14="http://schemas.microsoft.com/office/powerpoint/2010/main" val="91797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Google Shape;123;p4">
            <a:extLst>
              <a:ext uri="{FF2B5EF4-FFF2-40B4-BE49-F238E27FC236}">
                <a16:creationId xmlns:a16="http://schemas.microsoft.com/office/drawing/2014/main" id="{8F7DC805-AE9C-7D60-E41F-123D683B043D}"/>
              </a:ext>
            </a:extLst>
          </p:cNvPr>
          <p:cNvSpPr txBox="1">
            <a:spLocks noGrp="1"/>
          </p:cNvSpPr>
          <p:nvPr>
            <p:ph type="title"/>
          </p:nvPr>
        </p:nvSpPr>
        <p:spPr>
          <a:xfrm>
            <a:off x="1881667" y="390830"/>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Struggling to Remember Long Sequences</a:t>
            </a:r>
            <a:endParaRPr dirty="0"/>
          </a:p>
        </p:txBody>
      </p:sp>
      <p:pic>
        <p:nvPicPr>
          <p:cNvPr id="57" name="Picture 56">
            <a:extLst>
              <a:ext uri="{FF2B5EF4-FFF2-40B4-BE49-F238E27FC236}">
                <a16:creationId xmlns:a16="http://schemas.microsoft.com/office/drawing/2014/main" id="{5070A8E7-0E3E-3FEF-5E30-877ED27E59BD}"/>
              </a:ext>
            </a:extLst>
          </p:cNvPr>
          <p:cNvPicPr>
            <a:picLocks noChangeAspect="1"/>
          </p:cNvPicPr>
          <p:nvPr/>
        </p:nvPicPr>
        <p:blipFill>
          <a:blip r:embed="rId3"/>
          <a:stretch>
            <a:fillRect/>
          </a:stretch>
        </p:blipFill>
        <p:spPr>
          <a:xfrm>
            <a:off x="616308" y="1901213"/>
            <a:ext cx="4788000" cy="2435431"/>
          </a:xfrm>
          <a:prstGeom prst="rect">
            <a:avLst/>
          </a:prstGeom>
        </p:spPr>
      </p:pic>
      <p:grpSp>
        <p:nvGrpSpPr>
          <p:cNvPr id="69" name="Group 68">
            <a:extLst>
              <a:ext uri="{FF2B5EF4-FFF2-40B4-BE49-F238E27FC236}">
                <a16:creationId xmlns:a16="http://schemas.microsoft.com/office/drawing/2014/main" id="{606DE4ED-3A78-CCDF-BEDA-F61249D543EA}"/>
              </a:ext>
            </a:extLst>
          </p:cNvPr>
          <p:cNvGrpSpPr/>
          <p:nvPr/>
        </p:nvGrpSpPr>
        <p:grpSpPr>
          <a:xfrm>
            <a:off x="4242769" y="3721614"/>
            <a:ext cx="6926750" cy="2493608"/>
            <a:chOff x="4242769" y="3721614"/>
            <a:chExt cx="6926750" cy="2493608"/>
          </a:xfrm>
        </p:grpSpPr>
        <p:sp>
          <p:nvSpPr>
            <p:cNvPr id="40" name="Oval 39">
              <a:extLst>
                <a:ext uri="{FF2B5EF4-FFF2-40B4-BE49-F238E27FC236}">
                  <a16:creationId xmlns:a16="http://schemas.microsoft.com/office/drawing/2014/main" id="{024FC40E-2513-B9B4-619F-40790950C399}"/>
                </a:ext>
              </a:extLst>
            </p:cNvPr>
            <p:cNvSpPr/>
            <p:nvPr/>
          </p:nvSpPr>
          <p:spPr>
            <a:xfrm>
              <a:off x="4242769" y="4706284"/>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8C52F1-0BB5-72B3-58CD-F58CCAAB4A27}"/>
                </a:ext>
              </a:extLst>
            </p:cNvPr>
            <p:cNvSpPr/>
            <p:nvPr/>
          </p:nvSpPr>
          <p:spPr>
            <a:xfrm>
              <a:off x="5718319" y="4703110"/>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34C8BA9-4C95-76C4-BB05-578F2E6DDA1B}"/>
                </a:ext>
              </a:extLst>
            </p:cNvPr>
            <p:cNvSpPr/>
            <p:nvPr/>
          </p:nvSpPr>
          <p:spPr>
            <a:xfrm>
              <a:off x="7193869" y="4699936"/>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3E797481-111D-BA30-550A-F8CF389D05D6}"/>
                </a:ext>
              </a:extLst>
            </p:cNvPr>
            <p:cNvCxnSpPr>
              <a:stCxn id="40" idx="6"/>
              <a:endCxn id="41" idx="2"/>
            </p:cNvCxnSpPr>
            <p:nvPr/>
          </p:nvCxnSpPr>
          <p:spPr>
            <a:xfrm flipV="1">
              <a:off x="5267320" y="4976436"/>
              <a:ext cx="450999" cy="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E6BEF46-C290-A2D4-F5E1-763F76AA1B23}"/>
                </a:ext>
              </a:extLst>
            </p:cNvPr>
            <p:cNvCxnSpPr/>
            <p:nvPr/>
          </p:nvCxnSpPr>
          <p:spPr>
            <a:xfrm flipV="1">
              <a:off x="6742870" y="5006670"/>
              <a:ext cx="450999" cy="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D505B8E3-50B5-558F-9DF1-0C402BB057B0}"/>
                </a:ext>
              </a:extLst>
            </p:cNvPr>
            <p:cNvSpPr/>
            <p:nvPr/>
          </p:nvSpPr>
          <p:spPr>
            <a:xfrm>
              <a:off x="4242769" y="5711640"/>
              <a:ext cx="1024551" cy="503582"/>
            </a:xfrm>
            <a:prstGeom prst="roundRect">
              <a:avLst/>
            </a:prstGeom>
            <a:solidFill>
              <a:srgbClr val="ADC7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84E4B02-4BFD-26C5-AB2C-123E8D634300}"/>
                </a:ext>
              </a:extLst>
            </p:cNvPr>
            <p:cNvSpPr/>
            <p:nvPr/>
          </p:nvSpPr>
          <p:spPr>
            <a:xfrm>
              <a:off x="5718318" y="5711640"/>
              <a:ext cx="1024551" cy="503582"/>
            </a:xfrm>
            <a:prstGeom prst="roundRect">
              <a:avLst/>
            </a:prstGeom>
            <a:solidFill>
              <a:srgbClr val="ADC7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a:extLst>
                <a:ext uri="{FF2B5EF4-FFF2-40B4-BE49-F238E27FC236}">
                  <a16:creationId xmlns:a16="http://schemas.microsoft.com/office/drawing/2014/main" id="{6F0E6A11-86A8-E5DC-6286-0528FDF824A1}"/>
                </a:ext>
              </a:extLst>
            </p:cNvPr>
            <p:cNvSpPr/>
            <p:nvPr/>
          </p:nvSpPr>
          <p:spPr>
            <a:xfrm>
              <a:off x="7193867" y="5711640"/>
              <a:ext cx="1024551" cy="503582"/>
            </a:xfrm>
            <a:prstGeom prst="roundRect">
              <a:avLst/>
            </a:prstGeom>
            <a:solidFill>
              <a:srgbClr val="ADC7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00B9B07C-FE27-ED1A-12BB-44202CB16C84}"/>
                </a:ext>
              </a:extLst>
            </p:cNvPr>
            <p:cNvCxnSpPr>
              <a:cxnSpLocks/>
              <a:stCxn id="45" idx="0"/>
              <a:endCxn id="40" idx="4"/>
            </p:cNvCxnSpPr>
            <p:nvPr/>
          </p:nvCxnSpPr>
          <p:spPr>
            <a:xfrm flipV="1">
              <a:off x="4755045" y="525293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7564E1-2C61-3A68-2A50-84198B925E94}"/>
                </a:ext>
              </a:extLst>
            </p:cNvPr>
            <p:cNvCxnSpPr>
              <a:cxnSpLocks/>
            </p:cNvCxnSpPr>
            <p:nvPr/>
          </p:nvCxnSpPr>
          <p:spPr>
            <a:xfrm flipV="1">
              <a:off x="6230593" y="524313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552D3D9-6BB3-B84E-F3D7-8B3E6DC2D15B}"/>
                </a:ext>
              </a:extLst>
            </p:cNvPr>
            <p:cNvCxnSpPr>
              <a:cxnSpLocks/>
            </p:cNvCxnSpPr>
            <p:nvPr/>
          </p:nvCxnSpPr>
          <p:spPr>
            <a:xfrm flipV="1">
              <a:off x="7712767" y="525293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306545A3-00CA-BC9A-1918-9E658D824D84}"/>
                </a:ext>
              </a:extLst>
            </p:cNvPr>
            <p:cNvSpPr/>
            <p:nvPr/>
          </p:nvSpPr>
          <p:spPr>
            <a:xfrm>
              <a:off x="8669418" y="4680726"/>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8B8305D-4F97-9417-3FF9-62E1A27E0067}"/>
                </a:ext>
              </a:extLst>
            </p:cNvPr>
            <p:cNvSpPr/>
            <p:nvPr/>
          </p:nvSpPr>
          <p:spPr>
            <a:xfrm>
              <a:off x="10144968" y="4677552"/>
              <a:ext cx="1024551" cy="546652"/>
            </a:xfrm>
            <a:prstGeom prst="ellipse">
              <a:avLst/>
            </a:prstGeom>
            <a:solidFill>
              <a:srgbClr val="FDCB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A24131DB-D1FD-DC25-E3FE-A2C75214CFC7}"/>
                </a:ext>
              </a:extLst>
            </p:cNvPr>
            <p:cNvCxnSpPr>
              <a:cxnSpLocks/>
              <a:endCxn id="59" idx="2"/>
            </p:cNvCxnSpPr>
            <p:nvPr/>
          </p:nvCxnSpPr>
          <p:spPr>
            <a:xfrm flipV="1">
              <a:off x="8218419" y="4954052"/>
              <a:ext cx="450999" cy="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397E5BC-4028-5EC7-C671-F62EA87D5945}"/>
                </a:ext>
              </a:extLst>
            </p:cNvPr>
            <p:cNvCxnSpPr/>
            <p:nvPr/>
          </p:nvCxnSpPr>
          <p:spPr>
            <a:xfrm flipV="1">
              <a:off x="9693969" y="4984286"/>
              <a:ext cx="450999" cy="3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8B768FC2-D0D2-3AEA-69DB-F1810388173B}"/>
                </a:ext>
              </a:extLst>
            </p:cNvPr>
            <p:cNvSpPr/>
            <p:nvPr/>
          </p:nvSpPr>
          <p:spPr>
            <a:xfrm>
              <a:off x="7193867" y="3721614"/>
              <a:ext cx="1024551" cy="503582"/>
            </a:xfrm>
            <a:prstGeom prst="roundRect">
              <a:avLst/>
            </a:prstGeom>
            <a:solidFill>
              <a:srgbClr val="A9C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7F0D7EB6-45E5-65D4-86C9-8598F2F9300A}"/>
                </a:ext>
              </a:extLst>
            </p:cNvPr>
            <p:cNvSpPr/>
            <p:nvPr/>
          </p:nvSpPr>
          <p:spPr>
            <a:xfrm>
              <a:off x="8669416" y="3721614"/>
              <a:ext cx="1024551" cy="503582"/>
            </a:xfrm>
            <a:prstGeom prst="roundRect">
              <a:avLst/>
            </a:prstGeom>
            <a:solidFill>
              <a:srgbClr val="A9C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a:extLst>
                <a:ext uri="{FF2B5EF4-FFF2-40B4-BE49-F238E27FC236}">
                  <a16:creationId xmlns:a16="http://schemas.microsoft.com/office/drawing/2014/main" id="{59A95F6D-ABA2-22A0-6A64-874FE0CDA1E0}"/>
                </a:ext>
              </a:extLst>
            </p:cNvPr>
            <p:cNvSpPr/>
            <p:nvPr/>
          </p:nvSpPr>
          <p:spPr>
            <a:xfrm>
              <a:off x="10144965" y="3721614"/>
              <a:ext cx="1024551" cy="503582"/>
            </a:xfrm>
            <a:prstGeom prst="roundRect">
              <a:avLst/>
            </a:prstGeom>
            <a:solidFill>
              <a:srgbClr val="A9CD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903042AD-D40C-6651-2AEE-FE8D2642B0FE}"/>
                </a:ext>
              </a:extLst>
            </p:cNvPr>
            <p:cNvCxnSpPr>
              <a:cxnSpLocks/>
            </p:cNvCxnSpPr>
            <p:nvPr/>
          </p:nvCxnSpPr>
          <p:spPr>
            <a:xfrm flipV="1">
              <a:off x="7706144" y="4225196"/>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9F97AD3-AA88-C2F0-487D-83EC4DB3548F}"/>
                </a:ext>
              </a:extLst>
            </p:cNvPr>
            <p:cNvCxnSpPr>
              <a:cxnSpLocks/>
            </p:cNvCxnSpPr>
            <p:nvPr/>
          </p:nvCxnSpPr>
          <p:spPr>
            <a:xfrm flipV="1">
              <a:off x="9181691" y="4207268"/>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6FD2B04-A54A-022D-0712-61FB83178DAA}"/>
                </a:ext>
              </a:extLst>
            </p:cNvPr>
            <p:cNvCxnSpPr>
              <a:cxnSpLocks/>
            </p:cNvCxnSpPr>
            <p:nvPr/>
          </p:nvCxnSpPr>
          <p:spPr>
            <a:xfrm flipV="1">
              <a:off x="10663865" y="4217068"/>
              <a:ext cx="0" cy="4587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096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4" name="Google Shape;123;p4">
            <a:extLst>
              <a:ext uri="{FF2B5EF4-FFF2-40B4-BE49-F238E27FC236}">
                <a16:creationId xmlns:a16="http://schemas.microsoft.com/office/drawing/2014/main" id="{8F7DC805-AE9C-7D60-E41F-123D683B043D}"/>
              </a:ext>
            </a:extLst>
          </p:cNvPr>
          <p:cNvSpPr txBox="1">
            <a:spLocks noGrp="1"/>
          </p:cNvSpPr>
          <p:nvPr>
            <p:ph type="title"/>
          </p:nvPr>
        </p:nvSpPr>
        <p:spPr>
          <a:xfrm>
            <a:off x="1881667" y="390830"/>
            <a:ext cx="8428665"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The First (RNN) Attention Model</a:t>
            </a:r>
            <a:endParaRPr dirty="0"/>
          </a:p>
        </p:txBody>
      </p:sp>
      <p:pic>
        <p:nvPicPr>
          <p:cNvPr id="3" name="Picture 2">
            <a:extLst>
              <a:ext uri="{FF2B5EF4-FFF2-40B4-BE49-F238E27FC236}">
                <a16:creationId xmlns:a16="http://schemas.microsoft.com/office/drawing/2014/main" id="{FBAE51EF-4FF1-42B9-4C82-A5E3E512F18E}"/>
              </a:ext>
            </a:extLst>
          </p:cNvPr>
          <p:cNvPicPr>
            <a:picLocks noChangeAspect="1"/>
          </p:cNvPicPr>
          <p:nvPr/>
        </p:nvPicPr>
        <p:blipFill>
          <a:blip r:embed="rId3"/>
          <a:stretch>
            <a:fillRect/>
          </a:stretch>
        </p:blipFill>
        <p:spPr>
          <a:xfrm>
            <a:off x="682171" y="1663457"/>
            <a:ext cx="6510917" cy="2445767"/>
          </a:xfrm>
          <a:prstGeom prst="rect">
            <a:avLst/>
          </a:prstGeom>
        </p:spPr>
      </p:pic>
      <p:pic>
        <p:nvPicPr>
          <p:cNvPr id="2" name="Picture 1">
            <a:extLst>
              <a:ext uri="{FF2B5EF4-FFF2-40B4-BE49-F238E27FC236}">
                <a16:creationId xmlns:a16="http://schemas.microsoft.com/office/drawing/2014/main" id="{9EF1DF7A-8CFC-0CE4-B2D5-3A53BB29076D}"/>
              </a:ext>
            </a:extLst>
          </p:cNvPr>
          <p:cNvPicPr>
            <a:picLocks noChangeAspect="1"/>
          </p:cNvPicPr>
          <p:nvPr/>
        </p:nvPicPr>
        <p:blipFill>
          <a:blip r:embed="rId4"/>
          <a:stretch>
            <a:fillRect/>
          </a:stretch>
        </p:blipFill>
        <p:spPr>
          <a:xfrm>
            <a:off x="2552153" y="4109224"/>
            <a:ext cx="7317562" cy="2748776"/>
          </a:xfrm>
          <a:prstGeom prst="rect">
            <a:avLst/>
          </a:prstGeom>
        </p:spPr>
      </p:pic>
      <p:sp>
        <p:nvSpPr>
          <p:cNvPr id="6" name="TextBox 5">
            <a:extLst>
              <a:ext uri="{FF2B5EF4-FFF2-40B4-BE49-F238E27FC236}">
                <a16:creationId xmlns:a16="http://schemas.microsoft.com/office/drawing/2014/main" id="{B4814C49-ECEB-FED6-26F5-4F0283B96D6E}"/>
              </a:ext>
            </a:extLst>
          </p:cNvPr>
          <p:cNvSpPr txBox="1"/>
          <p:nvPr/>
        </p:nvSpPr>
        <p:spPr>
          <a:xfrm>
            <a:off x="7315200" y="2522639"/>
            <a:ext cx="4455885" cy="1200329"/>
          </a:xfrm>
          <a:prstGeom prst="rect">
            <a:avLst/>
          </a:prstGeom>
          <a:noFill/>
        </p:spPr>
        <p:txBody>
          <a:bodyPr wrap="square" rtlCol="0">
            <a:spAutoFit/>
          </a:bodyPr>
          <a:lstStyle/>
          <a:p>
            <a:r>
              <a:rPr lang="en-US" sz="1800" i="1" dirty="0"/>
              <a:t>“ … allowing a model to automatically (soft-)search for parts of a source sentence that are relevant to predicting a target word …”</a:t>
            </a:r>
          </a:p>
        </p:txBody>
      </p:sp>
    </p:spTree>
    <p:extLst>
      <p:ext uri="{BB962C8B-B14F-4D97-AF65-F5344CB8AC3E}">
        <p14:creationId xmlns:p14="http://schemas.microsoft.com/office/powerpoint/2010/main" val="427627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5" name="Google Shape;124;p4">
            <a:extLst>
              <a:ext uri="{FF2B5EF4-FFF2-40B4-BE49-F238E27FC236}">
                <a16:creationId xmlns:a16="http://schemas.microsoft.com/office/drawing/2014/main" id="{9ACCCB14-156C-23D1-4F6B-8B27E8758FB9}"/>
              </a:ext>
            </a:extLst>
          </p:cNvPr>
          <p:cNvSpPr txBox="1">
            <a:spLocks noGrp="1"/>
          </p:cNvSpPr>
          <p:nvPr>
            <p:ph type="body" idx="1"/>
          </p:nvPr>
        </p:nvSpPr>
        <p:spPr>
          <a:xfrm>
            <a:off x="707571" y="1922325"/>
            <a:ext cx="10515600" cy="404068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ct val="100000"/>
              <a:buNone/>
            </a:pPr>
            <a:r>
              <a:rPr lang="en-US" sz="2200" b="1" dirty="0"/>
              <a:t>Two RNNs</a:t>
            </a:r>
            <a:endParaRPr dirty="0"/>
          </a:p>
          <a:p>
            <a:pPr marL="347663" lvl="1" indent="-236600" algn="l" rtl="0">
              <a:lnSpc>
                <a:spcPct val="90000"/>
              </a:lnSpc>
              <a:spcBef>
                <a:spcPts val="500"/>
              </a:spcBef>
              <a:spcAft>
                <a:spcPts val="0"/>
              </a:spcAft>
              <a:buClr>
                <a:schemeClr val="dk1"/>
              </a:buClr>
              <a:buSzPct val="100000"/>
              <a:buChar char="•"/>
            </a:pPr>
            <a:r>
              <a:rPr lang="en-US" sz="1900" dirty="0"/>
              <a:t>A bidirectional RNN handling the input sentence (encoder).</a:t>
            </a:r>
          </a:p>
          <a:p>
            <a:pPr marL="347663" lvl="1" indent="-236600" algn="l" rtl="0">
              <a:lnSpc>
                <a:spcPct val="90000"/>
              </a:lnSpc>
              <a:spcBef>
                <a:spcPts val="500"/>
              </a:spcBef>
              <a:spcAft>
                <a:spcPts val="0"/>
              </a:spcAft>
              <a:buClr>
                <a:schemeClr val="dk1"/>
              </a:buClr>
              <a:buSzPct val="100000"/>
              <a:buChar char="•"/>
            </a:pPr>
            <a:r>
              <a:rPr lang="en-US" sz="1900" dirty="0"/>
              <a:t>A regular RNN handling the output (decoder).</a:t>
            </a:r>
          </a:p>
          <a:p>
            <a:pPr marL="111063" lvl="1" indent="0" algn="l" rtl="0">
              <a:lnSpc>
                <a:spcPct val="90000"/>
              </a:lnSpc>
              <a:spcBef>
                <a:spcPts val="500"/>
              </a:spcBef>
              <a:spcAft>
                <a:spcPts val="0"/>
              </a:spcAft>
              <a:buClr>
                <a:schemeClr val="dk1"/>
              </a:buClr>
              <a:buSzPct val="100000"/>
              <a:buNone/>
            </a:pPr>
            <a:endParaRPr lang="en-US" sz="1900" dirty="0"/>
          </a:p>
          <a:p>
            <a:pPr marL="0" lvl="0" indent="0" algn="l" rtl="0">
              <a:lnSpc>
                <a:spcPct val="90000"/>
              </a:lnSpc>
              <a:spcBef>
                <a:spcPts val="0"/>
              </a:spcBef>
              <a:spcAft>
                <a:spcPts val="0"/>
              </a:spcAft>
              <a:buClr>
                <a:schemeClr val="dk1"/>
              </a:buClr>
              <a:buSzPct val="100000"/>
              <a:buNone/>
            </a:pPr>
            <a:r>
              <a:rPr lang="en-US" sz="2200" b="1" dirty="0"/>
              <a:t>Two RNNs</a:t>
            </a:r>
            <a:endParaRPr lang="en-US" dirty="0"/>
          </a:p>
          <a:p>
            <a:pPr marL="347663" lvl="1" indent="-236600" algn="l" rtl="0">
              <a:lnSpc>
                <a:spcPct val="90000"/>
              </a:lnSpc>
              <a:spcBef>
                <a:spcPts val="500"/>
              </a:spcBef>
              <a:spcAft>
                <a:spcPts val="0"/>
              </a:spcAft>
              <a:buClr>
                <a:schemeClr val="dk1"/>
              </a:buClr>
              <a:buSzPct val="100000"/>
              <a:buChar char="•"/>
            </a:pPr>
            <a:r>
              <a:rPr lang="en-US" sz="1900" dirty="0"/>
              <a:t>Bidirectional RNN reads sentence in both directions.</a:t>
            </a:r>
          </a:p>
          <a:p>
            <a:pPr marL="347663" lvl="1" indent="-236600" algn="l" rtl="0">
              <a:lnSpc>
                <a:spcPct val="90000"/>
              </a:lnSpc>
              <a:spcBef>
                <a:spcPts val="500"/>
              </a:spcBef>
              <a:spcAft>
                <a:spcPts val="0"/>
              </a:spcAft>
              <a:buClr>
                <a:schemeClr val="dk1"/>
              </a:buClr>
              <a:buSzPct val="100000"/>
              <a:buChar char="•"/>
            </a:pPr>
            <a:r>
              <a:rPr lang="en-US" sz="1900" dirty="0"/>
              <a:t>Produces a hidden state output for each token of input.</a:t>
            </a:r>
          </a:p>
          <a:p>
            <a:pPr marL="347663" lvl="1" indent="-236600" algn="l" rtl="0">
              <a:lnSpc>
                <a:spcPct val="90000"/>
              </a:lnSpc>
              <a:spcBef>
                <a:spcPts val="500"/>
              </a:spcBef>
              <a:spcAft>
                <a:spcPts val="0"/>
              </a:spcAft>
              <a:buClr>
                <a:schemeClr val="dk1"/>
              </a:buClr>
              <a:buSzPct val="100000"/>
              <a:buChar char="•"/>
            </a:pPr>
            <a:r>
              <a:rPr lang="en-US" sz="1900" dirty="0"/>
              <a:t>Attention weights are calculated too, per token, based</a:t>
            </a:r>
            <a:br>
              <a:rPr lang="en-US" sz="1900" dirty="0"/>
            </a:br>
            <a:r>
              <a:rPr lang="en-US" sz="1900" dirty="0"/>
              <a:t>on the entire input sequence. </a:t>
            </a:r>
          </a:p>
          <a:p>
            <a:pPr marL="347663" lvl="1" indent="-236600" algn="l" rtl="0">
              <a:lnSpc>
                <a:spcPct val="90000"/>
              </a:lnSpc>
              <a:spcBef>
                <a:spcPts val="500"/>
              </a:spcBef>
              <a:spcAft>
                <a:spcPts val="0"/>
              </a:spcAft>
              <a:buClr>
                <a:schemeClr val="dk1"/>
              </a:buClr>
              <a:buSzPct val="100000"/>
              <a:buChar char="•"/>
            </a:pPr>
            <a:r>
              <a:rPr lang="en-US" sz="1900" dirty="0"/>
              <a:t>Finally, the attention-weighted output for each token</a:t>
            </a:r>
            <a:br>
              <a:rPr lang="en-US" sz="1900" dirty="0"/>
            </a:br>
            <a:r>
              <a:rPr lang="en-US" sz="1900" dirty="0"/>
              <a:t>is passed into the regular RNN (which does the final translation).</a:t>
            </a:r>
          </a:p>
          <a:p>
            <a:pPr marL="347663" lvl="1" indent="-236600" algn="l" rtl="0">
              <a:lnSpc>
                <a:spcPct val="90000"/>
              </a:lnSpc>
              <a:spcBef>
                <a:spcPts val="500"/>
              </a:spcBef>
              <a:spcAft>
                <a:spcPts val="0"/>
              </a:spcAft>
              <a:buClr>
                <a:schemeClr val="dk1"/>
              </a:buClr>
              <a:buSzPct val="100000"/>
              <a:buChar char="•"/>
            </a:pPr>
            <a:r>
              <a:rPr lang="en-US" sz="1900" dirty="0"/>
              <a:t>Each output from that last RNN is based on attention-weighted</a:t>
            </a:r>
            <a:br>
              <a:rPr lang="en-US" sz="1900" dirty="0"/>
            </a:br>
            <a:r>
              <a:rPr lang="en-US" sz="1900" dirty="0"/>
              <a:t>input token and output hidden state of last translated token </a:t>
            </a:r>
            <a:br>
              <a:rPr lang="en-US" sz="1900" dirty="0"/>
            </a:br>
            <a:r>
              <a:rPr lang="en-US" sz="1900" dirty="0"/>
              <a:t>(i.e., s_t-1)</a:t>
            </a:r>
          </a:p>
          <a:p>
            <a:pPr marL="347663" lvl="1" indent="-236600" algn="l" rtl="0">
              <a:lnSpc>
                <a:spcPct val="90000"/>
              </a:lnSpc>
              <a:spcBef>
                <a:spcPts val="500"/>
              </a:spcBef>
              <a:spcAft>
                <a:spcPts val="0"/>
              </a:spcAft>
              <a:buClr>
                <a:schemeClr val="dk1"/>
              </a:buClr>
              <a:buSzPct val="100000"/>
              <a:buChar char="•"/>
            </a:pPr>
            <a:endParaRPr sz="1900" dirty="0"/>
          </a:p>
        </p:txBody>
      </p:sp>
      <p:pic>
        <p:nvPicPr>
          <p:cNvPr id="7" name="Picture 6">
            <a:extLst>
              <a:ext uri="{FF2B5EF4-FFF2-40B4-BE49-F238E27FC236}">
                <a16:creationId xmlns:a16="http://schemas.microsoft.com/office/drawing/2014/main" id="{D4E778D4-8537-5825-6120-D81F475BDB5B}"/>
              </a:ext>
            </a:extLst>
          </p:cNvPr>
          <p:cNvPicPr>
            <a:picLocks noChangeAspect="1"/>
          </p:cNvPicPr>
          <p:nvPr/>
        </p:nvPicPr>
        <p:blipFill>
          <a:blip r:embed="rId3"/>
          <a:stretch>
            <a:fillRect/>
          </a:stretch>
        </p:blipFill>
        <p:spPr>
          <a:xfrm>
            <a:off x="8084457" y="500224"/>
            <a:ext cx="3280229" cy="5857552"/>
          </a:xfrm>
          <a:prstGeom prst="rect">
            <a:avLst/>
          </a:prstGeom>
        </p:spPr>
      </p:pic>
      <p:sp>
        <p:nvSpPr>
          <p:cNvPr id="10" name="Google Shape;123;p4">
            <a:extLst>
              <a:ext uri="{FF2B5EF4-FFF2-40B4-BE49-F238E27FC236}">
                <a16:creationId xmlns:a16="http://schemas.microsoft.com/office/drawing/2014/main" id="{DF6987E2-243F-98CA-DD02-7DBD16FDA0D1}"/>
              </a:ext>
            </a:extLst>
          </p:cNvPr>
          <p:cNvSpPr txBox="1">
            <a:spLocks noGrp="1"/>
          </p:cNvSpPr>
          <p:nvPr>
            <p:ph type="title"/>
          </p:nvPr>
        </p:nvSpPr>
        <p:spPr>
          <a:xfrm>
            <a:off x="707571" y="396833"/>
            <a:ext cx="8428665"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The First (RNN) Attention Model</a:t>
            </a:r>
            <a:endParaRPr dirty="0"/>
          </a:p>
        </p:txBody>
      </p:sp>
    </p:spTree>
    <p:extLst>
      <p:ext uri="{BB962C8B-B14F-4D97-AF65-F5344CB8AC3E}">
        <p14:creationId xmlns:p14="http://schemas.microsoft.com/office/powerpoint/2010/main" val="128510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0" name="Google Shape;123;p4">
            <a:extLst>
              <a:ext uri="{FF2B5EF4-FFF2-40B4-BE49-F238E27FC236}">
                <a16:creationId xmlns:a16="http://schemas.microsoft.com/office/drawing/2014/main" id="{DF6987E2-243F-98CA-DD02-7DBD16FDA0D1}"/>
              </a:ext>
            </a:extLst>
          </p:cNvPr>
          <p:cNvSpPr txBox="1">
            <a:spLocks noGrp="1"/>
          </p:cNvSpPr>
          <p:nvPr>
            <p:ph type="title"/>
          </p:nvPr>
        </p:nvSpPr>
        <p:spPr>
          <a:xfrm>
            <a:off x="707571" y="396833"/>
            <a:ext cx="8428665"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923"/>
              <a:buFont typeface="Economica"/>
              <a:buNone/>
            </a:pPr>
            <a:r>
              <a:rPr lang="en-US" sz="4923" dirty="0">
                <a:latin typeface="Economica"/>
                <a:ea typeface="Economica"/>
                <a:cs typeface="Economica"/>
                <a:sym typeface="Economica"/>
              </a:rPr>
              <a:t>The First (RNN) Attention Model</a:t>
            </a:r>
            <a:endParaRPr dirty="0"/>
          </a:p>
        </p:txBody>
      </p:sp>
      <p:pic>
        <p:nvPicPr>
          <p:cNvPr id="4" name="Picture 3">
            <a:extLst>
              <a:ext uri="{FF2B5EF4-FFF2-40B4-BE49-F238E27FC236}">
                <a16:creationId xmlns:a16="http://schemas.microsoft.com/office/drawing/2014/main" id="{727B631A-68FD-FD73-D9C0-0F4B9D390867}"/>
              </a:ext>
            </a:extLst>
          </p:cNvPr>
          <p:cNvPicPr>
            <a:picLocks noChangeAspect="1"/>
          </p:cNvPicPr>
          <p:nvPr/>
        </p:nvPicPr>
        <p:blipFill>
          <a:blip r:embed="rId3"/>
          <a:stretch>
            <a:fillRect/>
          </a:stretch>
        </p:blipFill>
        <p:spPr>
          <a:xfrm>
            <a:off x="427653" y="1722396"/>
            <a:ext cx="7772400" cy="4623339"/>
          </a:xfrm>
          <a:prstGeom prst="rect">
            <a:avLst/>
          </a:prstGeom>
        </p:spPr>
      </p:pic>
      <p:pic>
        <p:nvPicPr>
          <p:cNvPr id="6" name="Picture 5">
            <a:extLst>
              <a:ext uri="{FF2B5EF4-FFF2-40B4-BE49-F238E27FC236}">
                <a16:creationId xmlns:a16="http://schemas.microsoft.com/office/drawing/2014/main" id="{8AFF6FF3-2178-E203-9E3B-947B4F6625D2}"/>
              </a:ext>
            </a:extLst>
          </p:cNvPr>
          <p:cNvPicPr>
            <a:picLocks noChangeAspect="1"/>
          </p:cNvPicPr>
          <p:nvPr/>
        </p:nvPicPr>
        <p:blipFill>
          <a:blip r:embed="rId4"/>
          <a:stretch>
            <a:fillRect/>
          </a:stretch>
        </p:blipFill>
        <p:spPr>
          <a:xfrm>
            <a:off x="8652847" y="2426049"/>
            <a:ext cx="3111500" cy="2336800"/>
          </a:xfrm>
          <a:prstGeom prst="rect">
            <a:avLst/>
          </a:prstGeom>
          <a:ln w="28575">
            <a:solidFill>
              <a:schemeClr val="tx1"/>
            </a:solidFill>
          </a:ln>
        </p:spPr>
      </p:pic>
    </p:spTree>
    <p:extLst>
      <p:ext uri="{BB962C8B-B14F-4D97-AF65-F5344CB8AC3E}">
        <p14:creationId xmlns:p14="http://schemas.microsoft.com/office/powerpoint/2010/main" val="41140924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1959</Words>
  <Application>Microsoft Macintosh PowerPoint</Application>
  <PresentationFormat>Widescreen</PresentationFormat>
  <Paragraphs>111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Economica</vt:lpstr>
      <vt:lpstr>Calibri</vt:lpstr>
      <vt:lpstr>Quicksand</vt:lpstr>
      <vt:lpstr>Arial</vt:lpstr>
      <vt:lpstr>Office Theme</vt:lpstr>
      <vt:lpstr>PowerPoint Presentation</vt:lpstr>
      <vt:lpstr>PowerPoint Presentation</vt:lpstr>
      <vt:lpstr>TF-IDF is “Static Attention”</vt:lpstr>
      <vt:lpstr>What Would Adaptive  Weights Look Like?</vt:lpstr>
      <vt:lpstr>Where Attention Came From: Sequence-to-Sequence Models</vt:lpstr>
      <vt:lpstr>Struggling to Remember Long Sequences</vt:lpstr>
      <vt:lpstr>The First (RNN) Attention Model</vt:lpstr>
      <vt:lpstr>The First (RNN) Attention Model</vt:lpstr>
      <vt:lpstr>The First (RNN) Attention Model</vt:lpstr>
      <vt:lpstr>The First (RNN) Attention Model</vt:lpstr>
      <vt:lpstr>We Don’t Need an RNN to Do This</vt:lpstr>
      <vt:lpstr>A Simpler Attention Mechanism</vt:lpstr>
      <vt:lpstr>A Simple Attention Mechanism</vt:lpstr>
      <vt:lpstr>A Simple Attention Mechanism</vt:lpstr>
      <vt:lpstr>A Basic Self-Attention Mechanism</vt:lpstr>
      <vt:lpstr>PowerPoint Presentation</vt:lpstr>
      <vt:lpstr>Scaled Dot-Product Attention Mechanism</vt:lpstr>
      <vt:lpstr>Flexible Contextual Attention Mechanism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Gordon</cp:lastModifiedBy>
  <cp:revision>14</cp:revision>
  <dcterms:created xsi:type="dcterms:W3CDTF">2019-12-28T13:51:56Z</dcterms:created>
  <dcterms:modified xsi:type="dcterms:W3CDTF">2025-03-29T02:29:56Z</dcterms:modified>
</cp:coreProperties>
</file>