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15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CFF"/>
    <a:srgbClr val="FDFDFD"/>
    <a:srgbClr val="FBFBFB"/>
    <a:srgbClr val="F9F9F9"/>
    <a:srgbClr val="F1F5F9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/>
    <p:restoredTop sz="83061"/>
  </p:normalViewPr>
  <p:slideViewPr>
    <p:cSldViewPr snapToGrid="0" snapToObjects="1">
      <p:cViewPr>
        <p:scale>
          <a:sx n="56" d="100"/>
          <a:sy n="56" d="100"/>
        </p:scale>
        <p:origin x="34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39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rare and hard to achieve. Waze is a good example…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4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Session 8: Delivering on AI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A98D5-7730-557A-9E73-CA3DDB7A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E8D61-8469-E62F-7F9A-CC5A7D1F1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99"/>
          <a:stretch/>
        </p:blipFill>
        <p:spPr>
          <a:xfrm>
            <a:off x="0" y="0"/>
            <a:ext cx="10789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4FCC3-2217-9D49-558B-6A4CFDEF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E1C85-4666-11F7-8596-1FB97A12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6AD9CD-9A79-DFE8-2DFD-DBA42D2F8E69}"/>
              </a:ext>
            </a:extLst>
          </p:cNvPr>
          <p:cNvSpPr/>
          <p:nvPr/>
        </p:nvSpPr>
        <p:spPr>
          <a:xfrm>
            <a:off x="10881360" y="6035040"/>
            <a:ext cx="1051560" cy="822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8E0FB-2221-5972-CDA2-773AAE91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624C-3824-AE95-30D4-717DFD1E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18FAB5-1E4F-0904-9CBF-AC08551A1CD3}"/>
              </a:ext>
            </a:extLst>
          </p:cNvPr>
          <p:cNvSpPr/>
          <p:nvPr/>
        </p:nvSpPr>
        <p:spPr>
          <a:xfrm>
            <a:off x="10561320" y="5737860"/>
            <a:ext cx="1463040" cy="983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E57F-21A6-D426-3535-C9D201FE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D7DEB-001F-56A0-2D0E-7BDFB7175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0"/>
          <a:stretch/>
        </p:blipFill>
        <p:spPr>
          <a:xfrm>
            <a:off x="0" y="0"/>
            <a:ext cx="1106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8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D9F91-6741-A935-8A4B-7FDC614E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7CC21-E01A-95A5-0204-4AA191B41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7"/>
          <a:stretch/>
        </p:blipFill>
        <p:spPr>
          <a:xfrm>
            <a:off x="0" y="0"/>
            <a:ext cx="11041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0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5FA69-266D-8724-84FD-9B6E5389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A8B97-73C0-CA26-F998-6AFB3E30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E5448-1A94-F28A-4237-2827879C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90536-302B-443C-D424-2A95F1861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75"/>
          <a:stretch/>
        </p:blipFill>
        <p:spPr>
          <a:xfrm>
            <a:off x="0" y="0"/>
            <a:ext cx="11109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8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868BE-D992-935D-6427-DE9CDD14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393E3-4BC4-4560-99B9-DAA53A86E93D}"/>
              </a:ext>
            </a:extLst>
          </p:cNvPr>
          <p:cNvSpPr txBox="1"/>
          <p:nvPr/>
        </p:nvSpPr>
        <p:spPr>
          <a:xfrm>
            <a:off x="609600" y="426045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Data Network Effects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37931-A956-EDBF-AF6D-46FF5840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52" y="1797725"/>
            <a:ext cx="5518695" cy="46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1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11E5-C3E5-F932-72E7-0FDE828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8890AF-6764-D201-ACD6-272F6713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r="10188"/>
          <a:stretch/>
        </p:blipFill>
        <p:spPr>
          <a:xfrm>
            <a:off x="0" y="938530"/>
            <a:ext cx="10949940" cy="5417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4AB6F-19B8-E86F-3729-3AC9802C9429}"/>
              </a:ext>
            </a:extLst>
          </p:cNvPr>
          <p:cNvSpPr txBox="1"/>
          <p:nvPr/>
        </p:nvSpPr>
        <p:spPr>
          <a:xfrm>
            <a:off x="4869180" y="938530"/>
            <a:ext cx="5402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u="sng" dirty="0">
                <a:latin typeface="Economica" panose="02000506040000020004" pitchFamily="2" charset="77"/>
              </a:rPr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951138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750621" y="2367171"/>
            <a:ext cx="86907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Economica" panose="02000506040000020004" pitchFamily="2" charset="77"/>
              </a:rPr>
              <a:t>Thank You! </a:t>
            </a:r>
            <a:br>
              <a:rPr lang="en-US" sz="7200" dirty="0">
                <a:latin typeface="Economica" panose="02000506040000020004" pitchFamily="2" charset="77"/>
              </a:rPr>
            </a:br>
            <a:r>
              <a:rPr lang="en-US" sz="7200" dirty="0">
                <a:latin typeface="Economica" panose="02000506040000020004" pitchFamily="2" charset="77"/>
              </a:rPr>
              <a:t>Good Luck on Your AI Journey!</a:t>
            </a:r>
          </a:p>
        </p:txBody>
      </p:sp>
    </p:spTree>
    <p:extLst>
      <p:ext uri="{BB962C8B-B14F-4D97-AF65-F5344CB8AC3E}">
        <p14:creationId xmlns:p14="http://schemas.microsoft.com/office/powerpoint/2010/main" val="25544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58693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What is an AI-Mature Company?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3D583-92E3-CF14-DE8A-BF94B0EAB05B}"/>
              </a:ext>
            </a:extLst>
          </p:cNvPr>
          <p:cNvSpPr txBox="1"/>
          <p:nvPr/>
        </p:nvSpPr>
        <p:spPr>
          <a:xfrm>
            <a:off x="617220" y="1732697"/>
            <a:ext cx="1097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accent1"/>
                </a:solidFill>
                <a:latin typeface="Quicksand" pitchFamily="2" charset="77"/>
              </a:rPr>
              <a:t>Company + Deep Learning != AI Maturity</a:t>
            </a:r>
          </a:p>
          <a:p>
            <a:pPr algn="just"/>
            <a:endParaRPr lang="en-US" sz="2400" dirty="0">
              <a:latin typeface="Quicksand" pitchFamily="2" charset="77"/>
            </a:endParaRPr>
          </a:p>
          <a:p>
            <a:pPr algn="just"/>
            <a:r>
              <a:rPr lang="en-US" sz="2400" dirty="0">
                <a:latin typeface="Quicksand" pitchFamily="2" charset="77"/>
              </a:rPr>
              <a:t>Has AI delivered </a:t>
            </a:r>
            <a:r>
              <a:rPr lang="en-US" sz="2400" b="1" dirty="0">
                <a:solidFill>
                  <a:srgbClr val="FF0000"/>
                </a:solidFill>
                <a:latin typeface="Quicksand" pitchFamily="2" charset="77"/>
              </a:rPr>
              <a:t>new business value</a:t>
            </a:r>
            <a:r>
              <a:rPr lang="en-US" sz="2400" dirty="0">
                <a:latin typeface="Quicksand" pitchFamily="2" charset="77"/>
              </a:rPr>
              <a:t>? </a:t>
            </a:r>
            <a:r>
              <a:rPr lang="en-US" sz="2400" b="1" dirty="0">
                <a:solidFill>
                  <a:srgbClr val="FF0000"/>
                </a:solidFill>
                <a:latin typeface="Quicksand" pitchFamily="2" charset="77"/>
              </a:rPr>
              <a:t>Start with the business first</a:t>
            </a:r>
            <a:r>
              <a:rPr lang="en-US" sz="2400" dirty="0">
                <a:latin typeface="Quicksand" pitchFamily="2" charset="77"/>
              </a:rPr>
              <a:t>, understanding the relationship between the core demands of the business and the data.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Quicksand" pitchFamily="2" charset="7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Quicksand" pitchFamily="2" charset="77"/>
              </a:rPr>
              <a:t>Is AI being deployed in </a:t>
            </a:r>
            <a:r>
              <a:rPr lang="en-US" sz="2400" b="1" dirty="0">
                <a:solidFill>
                  <a:srgbClr val="FF0000"/>
                </a:solidFill>
                <a:latin typeface="Quicksand" pitchFamily="2" charset="77"/>
              </a:rPr>
              <a:t>tasks that AI is suited for</a:t>
            </a:r>
            <a:r>
              <a:rPr lang="en-US" sz="2400" dirty="0">
                <a:latin typeface="Quicksand" pitchFamily="2" charset="77"/>
              </a:rPr>
              <a:t>?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>
              <a:latin typeface="Quicksand" pitchFamily="2" charset="77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Quicksand" pitchFamily="2" charset="77"/>
              </a:rPr>
              <a:t>Have you </a:t>
            </a:r>
            <a:r>
              <a:rPr lang="en-US" sz="2400" b="1" dirty="0">
                <a:solidFill>
                  <a:srgbClr val="FF0000"/>
                </a:solidFill>
                <a:latin typeface="Quicksand" pitchFamily="2" charset="77"/>
              </a:rPr>
              <a:t>strategically mapped data needs </a:t>
            </a:r>
            <a:r>
              <a:rPr lang="en-US" sz="2400" dirty="0">
                <a:latin typeface="Quicksand" pitchFamily="2" charset="77"/>
              </a:rPr>
              <a:t>and an acquisition (and expansion) plan?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Quicksand" pitchFamily="2" charset="77"/>
            </a:endParaRPr>
          </a:p>
          <a:p>
            <a:pPr algn="just"/>
            <a:r>
              <a:rPr lang="en-US" sz="2400" dirty="0">
                <a:latin typeface="Quicksand" pitchFamily="2" charset="77"/>
              </a:rPr>
              <a:t>Dedicated </a:t>
            </a:r>
            <a:r>
              <a:rPr lang="en-US" sz="2400" b="1" dirty="0">
                <a:solidFill>
                  <a:srgbClr val="FF0000"/>
                </a:solidFill>
                <a:latin typeface="Quicksand" pitchFamily="2" charset="77"/>
              </a:rPr>
              <a:t>roles for machine learning and data scientists</a:t>
            </a:r>
            <a:r>
              <a:rPr lang="en-US" sz="2400" dirty="0">
                <a:latin typeface="Quicksand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5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58693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Economica" panose="02000506040000020004" pitchFamily="2" charset="77"/>
              </a:rPr>
              <a:t>Strengths</a:t>
            </a:r>
            <a:r>
              <a:rPr lang="en-US" sz="5400" dirty="0">
                <a:latin typeface="Economica" panose="02000506040000020004" pitchFamily="2" charset="77"/>
              </a:rPr>
              <a:t> &amp; Weaknesses of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2EF57-9D2D-CCA5-5CF5-75B2E4003DA4}"/>
              </a:ext>
            </a:extLst>
          </p:cNvPr>
          <p:cNvSpPr txBox="1"/>
          <p:nvPr/>
        </p:nvSpPr>
        <p:spPr>
          <a:xfrm>
            <a:off x="751838" y="1869857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schemeClr val="accent1"/>
                </a:solidFill>
                <a:latin typeface="Quicksand" pitchFamily="2" charset="77"/>
              </a:rPr>
              <a:t>AI for Automation</a:t>
            </a:r>
          </a:p>
          <a:p>
            <a:pPr algn="just"/>
            <a:endParaRPr lang="en-US" sz="2000" dirty="0">
              <a:latin typeface="Quicksand" pitchFamily="2" charset="77"/>
            </a:endParaRPr>
          </a:p>
          <a:p>
            <a:pPr algn="just"/>
            <a:r>
              <a:rPr lang="en-US" sz="2000" dirty="0">
                <a:latin typeface="Quicksand" pitchFamily="2" charset="77"/>
              </a:rPr>
              <a:t>Any task a human can perform in a few seconds is a candidate for automation via supervised ML, e.g., Deep Learning.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Quicksand" pitchFamily="2" charset="7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Quicksand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5E87B-B60B-8765-4DF7-A3BB8747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89" y="3686929"/>
            <a:ext cx="6171622" cy="222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78D65-4DEE-0919-E242-E5C7C2DE7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2" r="6167"/>
          <a:stretch/>
        </p:blipFill>
        <p:spPr>
          <a:xfrm>
            <a:off x="0" y="1510268"/>
            <a:ext cx="11440162" cy="5347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38119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Strengths &amp; </a:t>
            </a:r>
            <a:r>
              <a:rPr lang="en-US" sz="5400" dirty="0">
                <a:solidFill>
                  <a:srgbClr val="FF0000"/>
                </a:solidFill>
                <a:latin typeface="Economica" panose="02000506040000020004" pitchFamily="2" charset="77"/>
              </a:rPr>
              <a:t>Weaknesses</a:t>
            </a:r>
            <a:r>
              <a:rPr lang="en-US" sz="5400" dirty="0">
                <a:latin typeface="Economica" panose="02000506040000020004" pitchFamily="2" charset="77"/>
              </a:rPr>
              <a:t> of AI</a:t>
            </a:r>
          </a:p>
        </p:txBody>
      </p:sp>
    </p:spTree>
    <p:extLst>
      <p:ext uri="{BB962C8B-B14F-4D97-AF65-F5344CB8AC3E}">
        <p14:creationId xmlns:p14="http://schemas.microsoft.com/office/powerpoint/2010/main" val="93849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E19DA3-E49B-747A-9ECF-247277B5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2" r="6167"/>
          <a:stretch/>
        </p:blipFill>
        <p:spPr>
          <a:xfrm>
            <a:off x="25402" y="1558951"/>
            <a:ext cx="11336018" cy="5299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58693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AI as a Complementary Technology</a:t>
            </a:r>
          </a:p>
        </p:txBody>
      </p:sp>
    </p:spTree>
    <p:extLst>
      <p:ext uri="{BB962C8B-B14F-4D97-AF65-F5344CB8AC3E}">
        <p14:creationId xmlns:p14="http://schemas.microsoft.com/office/powerpoint/2010/main" val="241665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58693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Strengths &amp; Weaknesses of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36C45-1597-E99E-B88E-849A4CD77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22" r="10000" b="13333"/>
          <a:stretch/>
        </p:blipFill>
        <p:spPr>
          <a:xfrm>
            <a:off x="609600" y="1883450"/>
            <a:ext cx="10972800" cy="44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2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609600" y="58693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Landing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0B470-F365-03B0-2804-0A4ADA550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2022" r="17501" b="11666"/>
          <a:stretch/>
        </p:blipFill>
        <p:spPr>
          <a:xfrm>
            <a:off x="1066800" y="1723430"/>
            <a:ext cx="10058400" cy="45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307817-73A4-2464-B9FA-70FDBD388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00"/>
          <a:stretch/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97AD-57CB-E045-D6B4-43DF2806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106C1-C3FD-0181-E80D-F46E2137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EB4FD-57D8-0F00-91AE-3F15E9C1D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0"/>
          <a:stretch/>
        </p:blipFill>
        <p:spPr>
          <a:xfrm>
            <a:off x="0" y="0"/>
            <a:ext cx="1106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3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24693</TotalTime>
  <Words>181</Words>
  <Application>Microsoft Macintosh PowerPoint</Application>
  <PresentationFormat>Widescreen</PresentationFormat>
  <Paragraphs>38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</cp:lastModifiedBy>
  <cp:revision>119</cp:revision>
  <cp:lastPrinted>2020-10-20T21:27:15Z</cp:lastPrinted>
  <dcterms:created xsi:type="dcterms:W3CDTF">2019-12-28T13:51:56Z</dcterms:created>
  <dcterms:modified xsi:type="dcterms:W3CDTF">2024-03-19T13:07:29Z</dcterms:modified>
</cp:coreProperties>
</file>