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embeddedFontLst>
    <p:embeddedFont>
      <p:font typeface="Economica" panose="02000506040000020004" pitchFamily="2" charset="77"/>
      <p:regular r:id="rId16"/>
      <p:bold r:id="rId17"/>
      <p:italic r:id="rId18"/>
      <p:boldItalic r:id="rId19"/>
    </p:embeddedFont>
    <p:embeddedFont>
      <p:font typeface="Quicksand" pitchFamily="2" charset="77"/>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jAQKZySdg/P/Vplzw0YdJXlL8a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7d3bda9e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7d3bda9e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117d3bda9e2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have here a batch of 32 sequences (random values in this case), each is 10 values in length, and each value is an 8-element vector, maybe these are vector embeddings of words, I dunno. We then have 4 LSTM units, each of which will accept the input in parallel. So, each of those 4 LSTM units could be unrolled, and be seen to be taking the 10-vector sequence, separately, and learning something different about the sequence. All 4 produce a single output at the end of processing the sequence, hence why we end up with 4 outputs for the 32 observations (sequences). If we return_sequences=True, it means that every time step spits out an output, in addition to passing that output onward to the next temporal step in the LSTM. So, we end up with 10 outputs from each of the 4 LSTM units, a sequence-to-sequence mapping. </a:t>
            </a: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7"/>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18"/>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5"/>
          <p:cNvSpPr>
            <a:spLocks noGrp="1"/>
          </p:cNvSpPr>
          <p:nvPr>
            <p:ph type="pic" idx="2"/>
          </p:nvPr>
        </p:nvSpPr>
        <p:spPr>
          <a:xfrm>
            <a:off x="5183188" y="987425"/>
            <a:ext cx="6172200" cy="4873625"/>
          </a:xfrm>
          <a:prstGeom prst="rect">
            <a:avLst/>
          </a:prstGeom>
          <a:noFill/>
          <a:ln>
            <a:noFill/>
          </a:ln>
        </p:spPr>
      </p:sp>
      <p:sp>
        <p:nvSpPr>
          <p:cNvPr id="69" name="Google Shape;69;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6: RNNs for Forecasting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2"/>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Stacking RNN Layers</a:t>
            </a:r>
            <a:endParaRPr/>
          </a:p>
        </p:txBody>
      </p:sp>
      <p:sp>
        <p:nvSpPr>
          <p:cNvPr id="183" name="Google Shape;183;p12"/>
          <p:cNvSpPr txBox="1"/>
          <p:nvPr/>
        </p:nvSpPr>
        <p:spPr>
          <a:xfrm>
            <a:off x="890337" y="1861226"/>
            <a:ext cx="10016362"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Stacked Layers (LSTM or GRUs)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Same as other ‘layer’ types, but we need to pass the entire sequence of outputs (not just the last output). We do this with the ‘return_sequences=True’ argument to the layer.</a:t>
            </a:r>
            <a:endParaRPr/>
          </a:p>
        </p:txBody>
      </p:sp>
      <p:pic>
        <p:nvPicPr>
          <p:cNvPr id="184" name="Google Shape;184;p12"/>
          <p:cNvPicPr preferRelativeResize="0"/>
          <p:nvPr/>
        </p:nvPicPr>
        <p:blipFill rotWithShape="1">
          <a:blip r:embed="rId3">
            <a:alphaModFix/>
          </a:blip>
          <a:srcRect/>
          <a:stretch/>
        </p:blipFill>
        <p:spPr>
          <a:xfrm>
            <a:off x="1924048" y="3429000"/>
            <a:ext cx="8343900" cy="177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8"/>
        <p:cNvGrpSpPr/>
        <p:nvPr/>
      </p:nvGrpSpPr>
      <p:grpSpPr>
        <a:xfrm>
          <a:off x="0" y="0"/>
          <a:ext cx="0" cy="0"/>
          <a:chOff x="0" y="0"/>
          <a:chExt cx="0" cy="0"/>
        </a:xfrm>
      </p:grpSpPr>
      <p:sp>
        <p:nvSpPr>
          <p:cNvPr id="189" name="Google Shape;189;p13"/>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Bidirectional RNNs</a:t>
            </a:r>
            <a:endParaRPr/>
          </a:p>
        </p:txBody>
      </p:sp>
      <p:sp>
        <p:nvSpPr>
          <p:cNvPr id="190" name="Google Shape;190;p13"/>
          <p:cNvSpPr txBox="1"/>
          <p:nvPr/>
        </p:nvSpPr>
        <p:spPr>
          <a:xfrm>
            <a:off x="890337" y="1861226"/>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Some Sequences Yield Information in Both Directions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Consider that, in language, words that come later in a sentence can be predictive of what came before.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Bidirectional RNNs implement a standard RNN, but they also incorporate a parallel layer implementation that takes the sequence ordered in reverse. </a:t>
            </a:r>
            <a:endParaRPr/>
          </a:p>
        </p:txBody>
      </p:sp>
      <p:pic>
        <p:nvPicPr>
          <p:cNvPr id="191" name="Google Shape;191;p13"/>
          <p:cNvPicPr preferRelativeResize="0"/>
          <p:nvPr/>
        </p:nvPicPr>
        <p:blipFill rotWithShape="1">
          <a:blip r:embed="rId3">
            <a:alphaModFix/>
          </a:blip>
          <a:srcRect/>
          <a:stretch/>
        </p:blipFill>
        <p:spPr>
          <a:xfrm>
            <a:off x="4489451" y="3429000"/>
            <a:ext cx="3213098" cy="28344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95"/>
        <p:cNvGrpSpPr/>
        <p:nvPr/>
      </p:nvGrpSpPr>
      <p:grpSpPr>
        <a:xfrm>
          <a:off x="0" y="0"/>
          <a:ext cx="0" cy="0"/>
          <a:chOff x="0" y="0"/>
          <a:chExt cx="0" cy="0"/>
        </a:xfrm>
      </p:grpSpPr>
      <p:sp>
        <p:nvSpPr>
          <p:cNvPr id="196" name="Google Shape;196;p14"/>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Advanced Scenarios</a:t>
            </a:r>
            <a:endParaRPr/>
          </a:p>
        </p:txBody>
      </p:sp>
      <p:sp>
        <p:nvSpPr>
          <p:cNvPr id="197" name="Google Shape;197;p14"/>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Forecasting Multiple Series in Parallel</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Sometimes we need to implement forecasts for a panel of units (e.g., revenue of different stores in a chain, or demand for transit at different transit stops).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 implement such multivariate timeseries forecasting in </a:t>
            </a:r>
            <a:r>
              <a:rPr lang="en-US" sz="1800" dirty="0" err="1">
                <a:solidFill>
                  <a:schemeClr val="dk1"/>
                </a:solidFill>
                <a:latin typeface="Calibri"/>
                <a:ea typeface="Calibri"/>
                <a:cs typeface="Calibri"/>
                <a:sym typeface="Calibri"/>
              </a:rPr>
              <a:t>Keras</a:t>
            </a:r>
            <a:r>
              <a:rPr lang="en-US" sz="1800" dirty="0">
                <a:solidFill>
                  <a:schemeClr val="dk1"/>
                </a:solidFill>
                <a:latin typeface="Calibri"/>
                <a:ea typeface="Calibri"/>
                <a:cs typeface="Calibri"/>
                <a:sym typeface="Calibri"/>
              </a:rPr>
              <a:t> a well. Choices need to be made about topology and how to handle the different series. </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Sometimes (often) it can be better to train separate forecasting models for each series. </a:t>
            </a:r>
            <a:endParaRPr dirty="0"/>
          </a:p>
        </p:txBody>
      </p:sp>
      <p:sp>
        <p:nvSpPr>
          <p:cNvPr id="198" name="Google Shape;198;p14"/>
          <p:cNvSpPr txBox="1"/>
          <p:nvPr/>
        </p:nvSpPr>
        <p:spPr>
          <a:xfrm>
            <a:off x="890337" y="3925250"/>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Multi-Step Forecasting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may want to forecast over a range of future values. These different horizons can be setup as different labels. The model will optimize jointly over the different labels.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also train different models for different horizons.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5"/>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17850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Sequence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Recurrent Neural Networks (RNNs): </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err="1">
                <a:solidFill>
                  <a:schemeClr val="dk1"/>
                </a:solidFill>
                <a:latin typeface="Calibri"/>
                <a:ea typeface="Calibri"/>
                <a:cs typeface="Calibri"/>
                <a:sym typeface="Calibri"/>
              </a:rPr>
              <a:t>SimpleRNN</a:t>
            </a: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LSTM (Long Short-Term Memory)</a:t>
            </a:r>
            <a:endParaRPr dirty="0"/>
          </a:p>
          <a:p>
            <a:pPr marL="742950" marR="0" lvl="1" indent="-285750" algn="l" rtl="0">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GRU (Gated Recurrent Unit)</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Bidirectional RNN</a:t>
            </a:r>
            <a:endParaRPr dirty="0"/>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
        <p:cNvGrpSpPr/>
        <p:nvPr/>
      </p:nvGrpSpPr>
      <p:grpSpPr>
        <a:xfrm>
          <a:off x="0" y="0"/>
          <a:ext cx="0" cy="0"/>
          <a:chOff x="0" y="0"/>
          <a:chExt cx="0" cy="0"/>
        </a:xfrm>
      </p:grpSpPr>
      <p:sp>
        <p:nvSpPr>
          <p:cNvPr id="130" name="Google Shape;130;p6"/>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RNN: Processing /w Memory</a:t>
            </a:r>
            <a:endParaRPr/>
          </a:p>
        </p:txBody>
      </p:sp>
      <p:sp>
        <p:nvSpPr>
          <p:cNvPr id="131" name="Google Shape;131;p6"/>
          <p:cNvSpPr txBox="1"/>
          <p:nvPr/>
        </p:nvSpPr>
        <p:spPr>
          <a:xfrm>
            <a:off x="890337" y="1940249"/>
            <a:ext cx="10016362"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Incorporating Memory into a NN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include a feedback loop, where output feeds back into the same layer alongside the next input in the sequence (each gets its own separate set of weights, and they are able to interact with one another.</a:t>
            </a:r>
            <a:endParaRPr/>
          </a:p>
        </p:txBody>
      </p:sp>
      <p:pic>
        <p:nvPicPr>
          <p:cNvPr id="132" name="Google Shape;132;p6"/>
          <p:cNvPicPr preferRelativeResize="0"/>
          <p:nvPr/>
        </p:nvPicPr>
        <p:blipFill rotWithShape="1">
          <a:blip r:embed="rId3">
            <a:alphaModFix/>
          </a:blip>
          <a:srcRect/>
          <a:stretch/>
        </p:blipFill>
        <p:spPr>
          <a:xfrm>
            <a:off x="1511298" y="3541890"/>
            <a:ext cx="2463800" cy="2070100"/>
          </a:xfrm>
          <a:prstGeom prst="rect">
            <a:avLst/>
          </a:prstGeom>
          <a:noFill/>
          <a:ln>
            <a:noFill/>
          </a:ln>
        </p:spPr>
      </p:pic>
      <p:pic>
        <p:nvPicPr>
          <p:cNvPr id="133" name="Google Shape;133;p6"/>
          <p:cNvPicPr preferRelativeResize="0"/>
          <p:nvPr/>
        </p:nvPicPr>
        <p:blipFill rotWithShape="1">
          <a:blip r:embed="rId4">
            <a:alphaModFix/>
          </a:blip>
          <a:srcRect/>
          <a:stretch/>
        </p:blipFill>
        <p:spPr>
          <a:xfrm>
            <a:off x="5034844" y="4036293"/>
            <a:ext cx="6575776" cy="11986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
        <p:cNvGrpSpPr/>
        <p:nvPr/>
      </p:nvGrpSpPr>
      <p:grpSpPr>
        <a:xfrm>
          <a:off x="0" y="0"/>
          <a:ext cx="0" cy="0"/>
          <a:chOff x="0" y="0"/>
          <a:chExt cx="0" cy="0"/>
        </a:xfrm>
      </p:grpSpPr>
      <p:sp>
        <p:nvSpPr>
          <p:cNvPr id="138" name="Google Shape;138;p7"/>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39" name="Google Shape;139;p7"/>
          <p:cNvSpPr txBox="1"/>
          <p:nvPr/>
        </p:nvSpPr>
        <p:spPr>
          <a:xfrm>
            <a:off x="890337" y="1861226"/>
            <a:ext cx="10016362"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err="1">
                <a:solidFill>
                  <a:schemeClr val="dk1"/>
                </a:solidFill>
                <a:latin typeface="Quicksand"/>
                <a:ea typeface="Quicksand"/>
                <a:cs typeface="Quicksand"/>
                <a:sym typeface="Quicksand"/>
              </a:rPr>
              <a:t>SimpleRNN</a:t>
            </a:r>
            <a:endParaRPr sz="2000" b="1" dirty="0">
              <a:solidFill>
                <a:schemeClr val="dk1"/>
              </a:solidFill>
              <a:latin typeface="Quicksand"/>
              <a:ea typeface="Quicksand"/>
              <a:cs typeface="Quicksand"/>
              <a:sym typeface="Quicksand"/>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We can, in practice, unroll an RNN layer into a series as follows.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This is just a large Dense network with many inputs and many outputs. The inputs are arranged to interact with each other based on their temporal sequencing in the data.</a:t>
            </a:r>
            <a:endParaRPr dirty="0"/>
          </a:p>
        </p:txBody>
      </p:sp>
      <p:pic>
        <p:nvPicPr>
          <p:cNvPr id="140" name="Google Shape;140;p7"/>
          <p:cNvPicPr preferRelativeResize="0"/>
          <p:nvPr/>
        </p:nvPicPr>
        <p:blipFill rotWithShape="1">
          <a:blip r:embed="rId3">
            <a:alphaModFix/>
          </a:blip>
          <a:srcRect/>
          <a:stretch/>
        </p:blipFill>
        <p:spPr>
          <a:xfrm>
            <a:off x="1606623" y="3243943"/>
            <a:ext cx="8583789" cy="22588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8"/>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46" name="Google Shape;146;p8"/>
          <p:cNvSpPr txBox="1"/>
          <p:nvPr/>
        </p:nvSpPr>
        <p:spPr>
          <a:xfrm>
            <a:off x="890337" y="1861226"/>
            <a:ext cx="10016362" cy="26160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Long Short-Term Memory (LSTM)</a:t>
            </a:r>
            <a:endParaRPr dirty="0"/>
          </a:p>
          <a:p>
            <a:pPr marL="285750" indent="-285750">
              <a:buClr>
                <a:schemeClr val="dk1"/>
              </a:buClr>
              <a:buSzPts val="1800"/>
              <a:buFont typeface="Arial"/>
              <a:buChar char="•"/>
            </a:pPr>
            <a:r>
              <a:rPr lang="en-US" sz="1800" dirty="0">
                <a:solidFill>
                  <a:schemeClr val="dk1"/>
                </a:solidFill>
                <a:latin typeface="Calibri"/>
                <a:ea typeface="Calibri"/>
                <a:cs typeface="Calibri"/>
                <a:sym typeface="Calibri"/>
              </a:rPr>
              <a:t>In practice, we cannot use </a:t>
            </a:r>
            <a:r>
              <a:rPr lang="en-US" sz="1800" dirty="0" err="1">
                <a:solidFill>
                  <a:schemeClr val="dk1"/>
                </a:solidFill>
                <a:latin typeface="Calibri"/>
                <a:ea typeface="Calibri"/>
                <a:cs typeface="Calibri"/>
                <a:sym typeface="Calibri"/>
              </a:rPr>
              <a:t>SimpleRNNs</a:t>
            </a:r>
            <a:r>
              <a:rPr lang="en-US" sz="1800" dirty="0">
                <a:solidFill>
                  <a:schemeClr val="dk1"/>
                </a:solidFill>
                <a:latin typeface="Calibri"/>
                <a:ea typeface="Calibri"/>
                <a:cs typeface="Calibri"/>
                <a:sym typeface="Calibri"/>
              </a:rPr>
              <a:t> to achieve meaningful memory (vanishing gradients arise quickly). We add what’s called a “carry track” – this is an additional connection that combines output at step t, inputs at step t, and the last carry track’s output. The topology means your network can ‘learn’ to use these connections as passthroughs for old info, or it can learn to ‘block’ that information in favor of more recent information (whatever is useful for accurate prediction).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Carry tracks are basically just another degree of freedom for learning how to use lagged information.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These ideas inspired the design of LSTM units, but nothing guarantees that these gates serve these functions… </a:t>
            </a:r>
            <a:endParaRPr dirty="0"/>
          </a:p>
        </p:txBody>
      </p:sp>
      <p:pic>
        <p:nvPicPr>
          <p:cNvPr id="147" name="Google Shape;147;p8" descr="Illustrated Guide to LSTM&amp;#39;s and GRU&amp;#39;s: A step by step explanation | by  Michael Phi | Towards Data Science"/>
          <p:cNvPicPr preferRelativeResize="0"/>
          <p:nvPr/>
        </p:nvPicPr>
        <p:blipFill rotWithShape="1">
          <a:blip r:embed="rId3">
            <a:alphaModFix/>
          </a:blip>
          <a:srcRect r="50000" b="31032"/>
          <a:stretch/>
        </p:blipFill>
        <p:spPr>
          <a:xfrm>
            <a:off x="2229633" y="4067048"/>
            <a:ext cx="3182095" cy="2790952"/>
          </a:xfrm>
          <a:prstGeom prst="rect">
            <a:avLst/>
          </a:prstGeom>
          <a:noFill/>
          <a:ln>
            <a:noFill/>
          </a:ln>
        </p:spPr>
      </p:pic>
      <p:pic>
        <p:nvPicPr>
          <p:cNvPr id="148" name="Google Shape;148;p8"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541402" y="4741397"/>
            <a:ext cx="5919913" cy="1158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g117d3bda9e2_0_0" descr="Illustrated Guide to LSTM&amp;#39;s and GRU&amp;#39;s: A step by step explanation | by  Michael Phi | Towards Data Science"/>
          <p:cNvPicPr preferRelativeResize="0"/>
          <p:nvPr/>
        </p:nvPicPr>
        <p:blipFill rotWithShape="1">
          <a:blip r:embed="rId3">
            <a:alphaModFix/>
          </a:blip>
          <a:srcRect r="50000" b="31029"/>
          <a:stretch/>
        </p:blipFill>
        <p:spPr>
          <a:xfrm>
            <a:off x="2229614" y="299076"/>
            <a:ext cx="7478151" cy="6558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9"/>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1" name="Google Shape;161;p9"/>
          <p:cNvSpPr txBox="1"/>
          <p:nvPr/>
        </p:nvSpPr>
        <p:spPr>
          <a:xfrm>
            <a:off x="890337" y="1861226"/>
            <a:ext cx="1001636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Long Short-Term Memory (LSTM)</a:t>
            </a:r>
            <a:endParaRPr/>
          </a:p>
        </p:txBody>
      </p:sp>
      <p:pic>
        <p:nvPicPr>
          <p:cNvPr id="162" name="Google Shape;162;p9"/>
          <p:cNvPicPr preferRelativeResize="0"/>
          <p:nvPr/>
        </p:nvPicPr>
        <p:blipFill rotWithShape="1">
          <a:blip r:embed="rId3">
            <a:alphaModFix/>
          </a:blip>
          <a:srcRect/>
          <a:stretch/>
        </p:blipFill>
        <p:spPr>
          <a:xfrm>
            <a:off x="2127248" y="2540256"/>
            <a:ext cx="7937500" cy="341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p10"/>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Keras RNN Layers</a:t>
            </a:r>
            <a:endParaRPr/>
          </a:p>
        </p:txBody>
      </p:sp>
      <p:sp>
        <p:nvSpPr>
          <p:cNvPr id="168" name="Google Shape;168;p10"/>
          <p:cNvSpPr txBox="1"/>
          <p:nvPr/>
        </p:nvSpPr>
        <p:spPr>
          <a:xfrm>
            <a:off x="890337" y="1861226"/>
            <a:ext cx="10016362"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Gated Recurrent Unit (GRU)</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Less complex than an LSTM. Combines elements of the LSTM into simpler gated structure.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Fits more quickly, with less data, but memory tends to be shorter.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More common in NLP tasks, e.g., because “within sentence” or “within paragraph” memory is often sufficient.</a:t>
            </a:r>
            <a:endParaRPr/>
          </a:p>
        </p:txBody>
      </p:sp>
      <p:pic>
        <p:nvPicPr>
          <p:cNvPr id="169" name="Google Shape;169;p10" descr="Illustrated Guide to LSTM&amp;#39;s and GRU&amp;#39;s: A step by step explanation | by  Michael Phi | Towards Data Science"/>
          <p:cNvPicPr preferRelativeResize="0"/>
          <p:nvPr/>
        </p:nvPicPr>
        <p:blipFill rotWithShape="1">
          <a:blip r:embed="rId3">
            <a:alphaModFix/>
          </a:blip>
          <a:srcRect l="55149" t="750" r="-12" b="32032"/>
          <a:stretch/>
        </p:blipFill>
        <p:spPr>
          <a:xfrm>
            <a:off x="1643692" y="3488670"/>
            <a:ext cx="3206663" cy="3055012"/>
          </a:xfrm>
          <a:prstGeom prst="rect">
            <a:avLst/>
          </a:prstGeom>
          <a:noFill/>
          <a:ln>
            <a:noFill/>
          </a:ln>
        </p:spPr>
      </p:pic>
      <p:pic>
        <p:nvPicPr>
          <p:cNvPr id="170" name="Google Shape;170;p10" descr="Illustrated Guide to LSTM&amp;#39;s and GRU&amp;#39;s: A step by step explanation | by  Michael Phi | Towards Data Science"/>
          <p:cNvPicPr preferRelativeResize="0"/>
          <p:nvPr/>
        </p:nvPicPr>
        <p:blipFill rotWithShape="1">
          <a:blip r:embed="rId3">
            <a:alphaModFix/>
          </a:blip>
          <a:srcRect t="69967" r="-12" b="-750"/>
          <a:stretch/>
        </p:blipFill>
        <p:spPr>
          <a:xfrm>
            <a:off x="5303407" y="3968011"/>
            <a:ext cx="5919913" cy="11586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74"/>
        <p:cNvGrpSpPr/>
        <p:nvPr/>
      </p:nvGrpSpPr>
      <p:grpSpPr>
        <a:xfrm>
          <a:off x="0" y="0"/>
          <a:ext cx="0" cy="0"/>
          <a:chOff x="0" y="0"/>
          <a:chExt cx="0" cy="0"/>
        </a:xfrm>
      </p:grpSpPr>
      <p:sp>
        <p:nvSpPr>
          <p:cNvPr id="175" name="Google Shape;175;p11"/>
          <p:cNvSpPr txBox="1"/>
          <p:nvPr/>
        </p:nvSpPr>
        <p:spPr>
          <a:xfrm>
            <a:off x="2865520" y="658976"/>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Fighting Overfitting in RNNs</a:t>
            </a:r>
            <a:endParaRPr/>
          </a:p>
        </p:txBody>
      </p:sp>
      <p:sp>
        <p:nvSpPr>
          <p:cNvPr id="176" name="Google Shape;176;p11"/>
          <p:cNvSpPr txBox="1"/>
          <p:nvPr/>
        </p:nvSpPr>
        <p:spPr>
          <a:xfrm>
            <a:off x="890337" y="1861226"/>
            <a:ext cx="10016362" cy="17851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Recurrent Dropout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apply dropout in a fixed fashion to all the recurrent steps within an RNN layer.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recurrent_dropout argument achieves this (ensures we are applying it homogenously at each time step).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dropout argument applies dropout to the inputs entering the RNN layer (like the Dropout you’ve seen previously). </a:t>
            </a:r>
            <a:endParaRPr/>
          </a:p>
        </p:txBody>
      </p:sp>
      <p:pic>
        <p:nvPicPr>
          <p:cNvPr id="177" name="Google Shape;177;p11"/>
          <p:cNvPicPr preferRelativeResize="0"/>
          <p:nvPr/>
        </p:nvPicPr>
        <p:blipFill rotWithShape="1">
          <a:blip r:embed="rId3">
            <a:alphaModFix/>
          </a:blip>
          <a:srcRect/>
          <a:stretch/>
        </p:blipFill>
        <p:spPr>
          <a:xfrm>
            <a:off x="2938712" y="3756799"/>
            <a:ext cx="5919611" cy="281519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848</Words>
  <Application>Microsoft Macintosh PowerPoint</Application>
  <PresentationFormat>Widescreen</PresentationFormat>
  <Paragraphs>54</Paragraphs>
  <Slides>13</Slides>
  <Notes>13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Quicksand</vt:lpstr>
      <vt:lpstr>Calibri</vt:lpstr>
      <vt:lpstr>Economica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2</cp:revision>
  <dcterms:created xsi:type="dcterms:W3CDTF">2019-12-28T13:51:56Z</dcterms:created>
  <dcterms:modified xsi:type="dcterms:W3CDTF">2024-03-19T08:18:30Z</dcterms:modified>
</cp:coreProperties>
</file>