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369" r:id="rId3"/>
    <p:sldId id="390" r:id="rId4"/>
    <p:sldId id="403" r:id="rId5"/>
    <p:sldId id="396" r:id="rId6"/>
    <p:sldId id="391" r:id="rId7"/>
    <p:sldId id="397" r:id="rId8"/>
    <p:sldId id="392" r:id="rId9"/>
    <p:sldId id="395" r:id="rId10"/>
    <p:sldId id="402" r:id="rId11"/>
    <p:sldId id="404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F9F9"/>
    <a:srgbClr val="FBFBFB"/>
    <a:srgbClr val="F1F5F9"/>
    <a:srgbClr val="FDFDFD"/>
    <a:srgbClr val="F2F5FA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9864"/>
  </p:normalViewPr>
  <p:slideViewPr>
    <p:cSldViewPr snapToGrid="0" snapToObjects="1">
      <p:cViewPr varScale="1">
        <p:scale>
          <a:sx n="96" d="100"/>
          <a:sy n="96" d="100"/>
        </p:scale>
        <p:origin x="1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659FB-0419-C24D-A6C0-9A1B475B1E65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7AF2C-A832-324A-A13C-3791A9476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7AF2C-A832-324A-A13C-3791A94764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9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58EB1-4315-0B45-BC48-6834F7A49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93AC9-FE44-6D4E-9E9B-DFF2BAE10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15C1-30B0-FC43-A054-A3236120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92BD1-5BF6-D549-B796-A6913C4E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16AB2-FE7E-054B-A1E4-563D250382B5}"/>
              </a:ext>
            </a:extLst>
          </p:cNvPr>
          <p:cNvSpPr txBox="1"/>
          <p:nvPr userDrawn="1"/>
        </p:nvSpPr>
        <p:spPr>
          <a:xfrm>
            <a:off x="168440" y="6349018"/>
            <a:ext cx="1695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Economica" panose="02000506040000020004" pitchFamily="2" charset="77"/>
              </a:rPr>
              <a:t>© Gordon Burtch, 2022</a:t>
            </a:r>
          </a:p>
        </p:txBody>
      </p:sp>
    </p:spTree>
    <p:extLst>
      <p:ext uri="{BB962C8B-B14F-4D97-AF65-F5344CB8AC3E}">
        <p14:creationId xmlns:p14="http://schemas.microsoft.com/office/powerpoint/2010/main" val="177999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7417-9B7B-844A-B49C-CAAA2D59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692F6-A4DE-C74C-8AE6-7C38A4A47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ACD1C-1D19-5349-999A-B14395D0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F797-6DFD-C74C-BA29-8B3CE1E6C725}" type="datetime1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BBDE9-A684-5A47-B60C-F6991063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FE0AE-B20F-8B41-96B0-E5CBBC79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4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A52D7A-39F3-0646-84E5-8D5969D77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D3037-E8B5-F145-8A69-D2D1C03A0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82DFD-5D33-5144-BAFE-C0E9C267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1960-B74B-0949-9DEF-CBE661CB7825}" type="datetime1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AE351-4EF4-7F46-A9EB-2ED37765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4C3F3-83CA-0A4C-9768-CBD10E30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4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3E46-908A-C04D-9981-8A308441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089C4-435B-C74A-A233-FC3069A07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4D541-FAFD-8942-86AB-278DC2D9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1F70-41C7-F44D-9284-EB301E270CC7}" type="datetime1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AA10F-22F0-3349-A613-9AAA7D61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9A220-6975-B245-BB1A-A220197A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6162B0-E279-9541-8146-AD5BCEB90953}"/>
              </a:ext>
            </a:extLst>
          </p:cNvPr>
          <p:cNvSpPr txBox="1"/>
          <p:nvPr userDrawn="1"/>
        </p:nvSpPr>
        <p:spPr>
          <a:xfrm>
            <a:off x="168440" y="6349018"/>
            <a:ext cx="1695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Economica" panose="02000506040000020004" pitchFamily="2" charset="77"/>
              </a:rPr>
              <a:t>© Gordon Burtch, 2022</a:t>
            </a:r>
          </a:p>
        </p:txBody>
      </p:sp>
    </p:spTree>
    <p:extLst>
      <p:ext uri="{BB962C8B-B14F-4D97-AF65-F5344CB8AC3E}">
        <p14:creationId xmlns:p14="http://schemas.microsoft.com/office/powerpoint/2010/main" val="214245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2A2A-922B-0346-B7EA-75D7B10DC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5D8E8-28AA-D948-A636-339D3F2A0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2ABFB-F394-B943-9456-37EA53A8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F645A-02C2-AF41-9FDB-389E34E8B990}" type="datetime1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C9EEB-C178-3D4E-B208-AD5046C8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21868-B995-9742-85D5-45B98C9E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7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34BF-EFF7-0C4A-ACC3-61E8A7BF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8BC29-A056-D841-BF2D-AB3FD80A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858A7-1C7A-AA45-BB8D-392648E63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F041C-0C80-0748-B32E-22CF1B3DB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3A4C-DE8A-2F49-8ABE-1735EE515528}" type="datetime1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22579-B479-A844-9E52-D5FD9A1E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C21B5-4359-4543-8FF3-3066A40C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1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9874-FD7D-2A4D-AEBD-677AE09D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1CEBE-0E6C-7047-9C5C-4AA0A105D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909BD-DF02-CD4C-90A2-920DE5C2A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26810-D033-9F43-B547-D777D2908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29DDC-1456-3643-A06F-B75412DAA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8370D-F984-7247-A9DD-3EA91612D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BA6-E929-9643-AF0C-C0B90BC6EAC0}" type="datetime1">
              <a:rPr lang="en-US" smtClean="0"/>
              <a:t>3/19/24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E8A36-46FF-5F4B-BFC9-260F45EE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285DF5-2269-4B42-8F8D-D3D35078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3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87EAE-0662-C14D-8647-164620F7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1AD01-E0D8-DA48-8558-4DB1DF37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371E-C5A0-7448-8CF8-A797D242C61D}" type="datetime1">
              <a:rPr lang="en-US" smtClean="0"/>
              <a:t>3/19/24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3CB74-66EB-2E41-B429-DD059CC5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2CEDC-6830-A146-947E-074B58A7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1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33039-B3F1-E74E-A3E9-B768C309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D714-59A4-C649-915B-E960BF4AC878}" type="datetime1">
              <a:rPr lang="en-US" smtClean="0"/>
              <a:t>3/19/24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80AF2-CA80-244F-BE35-6B5FF47AE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DB4EA-64DE-0D4F-BE60-622C9072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1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A010-AEC3-5D4B-8BA4-6DB5AA5C0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0F6E-166D-394A-A4DF-0BF69EE7C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294C6-7668-514F-9ADF-59DD93528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F1B62-A79B-4F4F-9C11-251DDA4B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679C-160D-1F41-A3C3-54837256FB50}" type="datetime1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C6139-119E-1243-8678-0D6DECFE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D2BB8-C6D1-F34F-9734-96F70F3D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3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4A61-1A2E-434A-9278-ACDA96E6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7D8D5-8B98-684D-9163-2D5DEB3D1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BCCB4-2032-5B45-999F-A76892504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26A2A-6E59-394B-803A-59F39958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5A14-0E14-114B-AA5F-546D4BF7B2DC}" type="datetime1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1C336-1AE0-7045-BDF2-568A43D3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2202E-F342-6842-99C7-956BB873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1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42191-EF6B-3343-99DF-6B82683D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3975D-F94C-154E-84C0-8D927243E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62666-B677-AB4B-8949-CF467A4BA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5E9CF-B19A-3C42-99C1-DBC4AFBA0816}" type="datetime1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21357-DB2A-EA44-A099-F307BF6C7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3B370-F7FF-B042-B96A-54615DF18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8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3165B02-2A88-DE4B-AC06-284B72A4B57B}"/>
              </a:ext>
            </a:extLst>
          </p:cNvPr>
          <p:cNvGrpSpPr/>
          <p:nvPr/>
        </p:nvGrpSpPr>
        <p:grpSpPr>
          <a:xfrm>
            <a:off x="2865521" y="1385048"/>
            <a:ext cx="6460957" cy="1657524"/>
            <a:chOff x="2971800" y="2588206"/>
            <a:chExt cx="6460957" cy="165752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E4ACB90-5B23-AE45-9404-FED4FB5128EF}"/>
                </a:ext>
              </a:extLst>
            </p:cNvPr>
            <p:cNvSpPr txBox="1"/>
            <p:nvPr/>
          </p:nvSpPr>
          <p:spPr>
            <a:xfrm>
              <a:off x="2971800" y="2828835"/>
              <a:ext cx="64609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>
                  <a:latin typeface="Economica" panose="02000506040000020004" pitchFamily="2" charset="77"/>
                </a:rPr>
                <a:t>Intro to Neural Nets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F485ADF-3A53-0F48-9D99-408DA599988A}"/>
                </a:ext>
              </a:extLst>
            </p:cNvPr>
            <p:cNvGrpSpPr/>
            <p:nvPr/>
          </p:nvGrpSpPr>
          <p:grpSpPr>
            <a:xfrm>
              <a:off x="3164307" y="2588206"/>
              <a:ext cx="1213182" cy="661736"/>
              <a:chOff x="3132555" y="2419542"/>
              <a:chExt cx="1651279" cy="107081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5E04A1CC-3A4A-E24E-AD6A-0C37C23D3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2555" y="2419542"/>
                <a:ext cx="165127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A87476A-5402-4B48-A8D1-6B591EC025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2555" y="2419542"/>
                <a:ext cx="0" cy="107081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57DA1FF-C51C-A44C-9239-89948FF3CEE3}"/>
                </a:ext>
              </a:extLst>
            </p:cNvPr>
            <p:cNvGrpSpPr/>
            <p:nvPr/>
          </p:nvGrpSpPr>
          <p:grpSpPr>
            <a:xfrm rot="10800000">
              <a:off x="8071184" y="3583994"/>
              <a:ext cx="1092868" cy="661736"/>
              <a:chOff x="3269088" y="2458482"/>
              <a:chExt cx="1388919" cy="107081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3994943-A3ED-A942-B61B-40FE6939ABF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3269088" y="2458484"/>
                <a:ext cx="138891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BEB4C39-2C94-F74D-8598-5A09DB056D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9088" y="2458482"/>
                <a:ext cx="0" cy="107081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BE2CD3D-4831-B048-A136-C32271A7FF72}"/>
              </a:ext>
            </a:extLst>
          </p:cNvPr>
          <p:cNvSpPr txBox="1"/>
          <p:nvPr/>
        </p:nvSpPr>
        <p:spPr>
          <a:xfrm>
            <a:off x="3598446" y="3429000"/>
            <a:ext cx="4995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Economica" panose="02000506040000020004" pitchFamily="2" charset="77"/>
              </a:rPr>
              <a:t>Session 3: Model Fitting</a:t>
            </a:r>
          </a:p>
        </p:txBody>
      </p:sp>
    </p:spTree>
    <p:extLst>
      <p:ext uri="{BB962C8B-B14F-4D97-AF65-F5344CB8AC3E}">
        <p14:creationId xmlns:p14="http://schemas.microsoft.com/office/powerpoint/2010/main" val="2888926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Some Rules of Thumb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754719"/>
            <a:ext cx="10016362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Quicksand" pitchFamily="2" charset="77"/>
              </a:rPr>
              <a:t>These Are Useful Guidelines for Your First Pass at a NN </a:t>
            </a:r>
          </a:p>
          <a:p>
            <a:endParaRPr lang="en-US" sz="1100" b="1" dirty="0">
              <a:latin typeface="Quicksand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Start with 2 hidden layers.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Give the first hidden layer (</a:t>
            </a:r>
            <a:r>
              <a:rPr lang="en-US" dirty="0" err="1">
                <a:latin typeface="Quicksand" pitchFamily="2" charset="77"/>
              </a:rPr>
              <a:t>num_inputs</a:t>
            </a:r>
            <a:r>
              <a:rPr lang="en-US" dirty="0">
                <a:latin typeface="Quicksand" pitchFamily="2" charset="77"/>
              </a:rPr>
              <a:t> / 2) nodes and the next (</a:t>
            </a:r>
            <a:r>
              <a:rPr lang="en-US" dirty="0" err="1">
                <a:latin typeface="Quicksand" pitchFamily="2" charset="77"/>
              </a:rPr>
              <a:t>num_inputs</a:t>
            </a:r>
            <a:r>
              <a:rPr lang="en-US" dirty="0">
                <a:latin typeface="Quicksand" pitchFamily="2" charset="77"/>
              </a:rPr>
              <a:t> / 4) nodes. If you add layers, decay the node count in this manner as you go along.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Use </a:t>
            </a:r>
            <a:r>
              <a:rPr lang="en-US" dirty="0" err="1">
                <a:latin typeface="Quicksand" pitchFamily="2" charset="77"/>
              </a:rPr>
              <a:t>ReLU</a:t>
            </a:r>
            <a:r>
              <a:rPr lang="en-US" dirty="0">
                <a:latin typeface="Quicksand" pitchFamily="2" charset="77"/>
              </a:rPr>
              <a:t> (or </a:t>
            </a:r>
            <a:r>
              <a:rPr lang="en-US" dirty="0" err="1">
                <a:latin typeface="Quicksand" pitchFamily="2" charset="77"/>
              </a:rPr>
              <a:t>SeLU</a:t>
            </a:r>
            <a:r>
              <a:rPr lang="en-US" dirty="0">
                <a:latin typeface="Quicksand" pitchFamily="2" charset="77"/>
              </a:rPr>
              <a:t>) activations for hidden layers.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Add Dropout at every layer after the input, with a rate of 0.5 (don’t push beyond 0.5).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If learning is flat, then more nodes in each layer.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Whiten continuous input data (demean, divide by standard deviation).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Make sure you are doing cross-validation, with a test set holdout.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For classification problems, apply class weights to balance labels (in the </a:t>
            </a:r>
            <a:r>
              <a:rPr lang="en-US" dirty="0" err="1">
                <a:latin typeface="Quicksand" pitchFamily="2" charset="77"/>
              </a:rPr>
              <a:t>model.fit</a:t>
            </a:r>
            <a:r>
              <a:rPr lang="en-US" dirty="0">
                <a:latin typeface="Quicksand" pitchFamily="2" charset="77"/>
              </a:rPr>
              <a:t>() function).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User RMSprop or Adam as your optimizer.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Choose an appropriate loss function!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Monitor accuracy as metric for classification problems, MSE for regression.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Start with 20 epochs, increase if the validation loss has not yet reached its low point.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Start with a batch size of 16 and then double it from there.</a:t>
            </a:r>
          </a:p>
        </p:txBody>
      </p:sp>
    </p:spTree>
    <p:extLst>
      <p:ext uri="{BB962C8B-B14F-4D97-AF65-F5344CB8AC3E}">
        <p14:creationId xmlns:p14="http://schemas.microsoft.com/office/powerpoint/2010/main" val="1159503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235E1-5BB4-064B-86D9-73038727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F41281-317C-F444-88DA-270A2E516F00}"/>
              </a:ext>
            </a:extLst>
          </p:cNvPr>
          <p:cNvSpPr txBox="1"/>
          <p:nvPr/>
        </p:nvSpPr>
        <p:spPr>
          <a:xfrm>
            <a:off x="2353785" y="533929"/>
            <a:ext cx="7484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Scikit-Learn Wrapper for </a:t>
            </a:r>
            <a:r>
              <a:rPr lang="en-US" sz="5400" dirty="0" err="1">
                <a:latin typeface="Economica" panose="02000506040000020004" pitchFamily="2" charset="77"/>
              </a:rPr>
              <a:t>Keras</a:t>
            </a:r>
            <a:endParaRPr lang="en-US" sz="5400" dirty="0">
              <a:latin typeface="Economica" panose="02000506040000020004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DAEC9-39AE-8E47-BFDC-6CBEAD456B7C}"/>
              </a:ext>
            </a:extLst>
          </p:cNvPr>
          <p:cNvSpPr txBox="1"/>
          <p:nvPr/>
        </p:nvSpPr>
        <p:spPr>
          <a:xfrm>
            <a:off x="890337" y="1781224"/>
            <a:ext cx="10016362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Quicksand" pitchFamily="2" charset="77"/>
              </a:rPr>
              <a:t>Facilitate Hyperparameter Tuning and Cross-validation of a Deep Net</a:t>
            </a:r>
          </a:p>
          <a:p>
            <a:endParaRPr lang="en-US" sz="1100" b="1" dirty="0">
              <a:latin typeface="Quicksand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These wrappers can be used with the Sequential API, with two caveats: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First, you need to formally specify the shape of the input layer.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Second, you need to install </a:t>
            </a:r>
            <a:r>
              <a:rPr lang="en-US" dirty="0" err="1">
                <a:latin typeface="Quicksand" pitchFamily="2" charset="77"/>
              </a:rPr>
              <a:t>scikeras</a:t>
            </a:r>
            <a:r>
              <a:rPr lang="en-US" dirty="0">
                <a:latin typeface="Quicksand" pitchFamily="2" charset="77"/>
              </a:rPr>
              <a:t> in Google </a:t>
            </a:r>
            <a:r>
              <a:rPr lang="en-US" dirty="0" err="1">
                <a:latin typeface="Quicksand" pitchFamily="2" charset="77"/>
              </a:rPr>
              <a:t>colab</a:t>
            </a:r>
            <a:r>
              <a:rPr lang="en-US" dirty="0">
                <a:latin typeface="Quicksand" pitchFamily="2" charset="77"/>
              </a:rPr>
              <a:t> to use it.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76C32C-A59C-C742-A2AE-87B861A54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171" y="3586854"/>
            <a:ext cx="5253655" cy="2960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828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F40EE-9804-E646-91D8-B0E8BABE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A2E3F-A0C1-A747-BCD2-D14405121F1A}"/>
              </a:ext>
            </a:extLst>
          </p:cNvPr>
          <p:cNvSpPr txBox="1"/>
          <p:nvPr/>
        </p:nvSpPr>
        <p:spPr>
          <a:xfrm>
            <a:off x="1267239" y="2551837"/>
            <a:ext cx="9657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Let’s Walk Through a Couple Examples</a:t>
            </a:r>
          </a:p>
        </p:txBody>
      </p:sp>
    </p:spTree>
    <p:extLst>
      <p:ext uri="{BB962C8B-B14F-4D97-AF65-F5344CB8AC3E}">
        <p14:creationId xmlns:p14="http://schemas.microsoft.com/office/powerpoint/2010/main" val="212966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Session 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77084" y="1722302"/>
            <a:ext cx="1001636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General Workflow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Step 1: Get your model to overfit on training data (always possible).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Step 2: Get your model to fit to validation data (this is quite exploratory)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Step 3: Maximize out of sample performance by mitigating  / delaying overfitting in training data.</a:t>
            </a:r>
          </a:p>
          <a:p>
            <a:endParaRPr lang="en-US" b="1" dirty="0">
              <a:latin typeface="Quicksand" pitchFamily="2" charset="77"/>
            </a:endParaRPr>
          </a:p>
          <a:p>
            <a:r>
              <a:rPr lang="en-US" sz="2000" b="1" dirty="0">
                <a:latin typeface="Quicksand" pitchFamily="2" charset="77"/>
              </a:rPr>
              <a:t>Techniques to Mitigate Overfitting</a:t>
            </a: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Early stopping (we’ve seen this already, and we will do it regularly).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Regularizing or constraining weights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Dropout layer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Adjust batch size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Inject noise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Get better / more data</a:t>
            </a:r>
          </a:p>
          <a:p>
            <a:pPr lvl="1"/>
            <a:endParaRPr lang="en-US" dirty="0">
              <a:latin typeface="Quicksand" pitchFamily="2" charset="77"/>
            </a:endParaRPr>
          </a:p>
          <a:p>
            <a:r>
              <a:rPr lang="en-US" sz="2000" b="1" dirty="0">
                <a:latin typeface="Quicksand" pitchFamily="2" charset="77"/>
              </a:rPr>
              <a:t>Some Example Neural Nets</a:t>
            </a:r>
            <a:endParaRPr lang="en-US" sz="1400" dirty="0"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9875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Early Stopping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940249"/>
            <a:ext cx="100163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Monitoring Validation Performance and then Manually Limiting Epoch 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This is the sole approach we have been taking thus far.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28A2D8-8EFF-B241-85AD-7544AAB11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762" y="3109800"/>
            <a:ext cx="4956473" cy="329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ADF407-55A6-CD43-A69E-8773922B12EB}"/>
              </a:ext>
            </a:extLst>
          </p:cNvPr>
          <p:cNvCxnSpPr/>
          <p:nvPr/>
        </p:nvCxnSpPr>
        <p:spPr>
          <a:xfrm>
            <a:off x="5883965" y="3109800"/>
            <a:ext cx="0" cy="288018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17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Overfitting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940249"/>
            <a:ext cx="10016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A Neural Network Can Easily Overfit…</a:t>
            </a:r>
          </a:p>
          <a:p>
            <a:endParaRPr lang="en-US" sz="2000" b="1" dirty="0">
              <a:latin typeface="Quicksand" pitchFamily="2" charset="7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Let’s look at an extreme case…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</p:txBody>
      </p:sp>
      <p:pic>
        <p:nvPicPr>
          <p:cNvPr id="2" name="Picture 2" descr="Overfitting - Wikipedia">
            <a:extLst>
              <a:ext uri="{FF2B5EF4-FFF2-40B4-BE49-F238E27FC236}">
                <a16:creationId xmlns:a16="http://schemas.microsoft.com/office/drawing/2014/main" id="{068A22EF-D4A2-974F-A968-970275C65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070" y="2214461"/>
            <a:ext cx="4025199" cy="402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DAA6588-ED84-F148-B89C-58AF0C44A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155" y="3570387"/>
            <a:ext cx="2167081" cy="214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3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1842053" y="586938"/>
            <a:ext cx="8507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Regularizing Weights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940249"/>
            <a:ext cx="100163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Regularizing Weights Means Less Entropy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Regularizing a layer’s weights means the weights are updated less as their collective magnitude (e.g., sum) gets larger. Both L1 or L2 norms can be used here applied.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This approach is typically used to improve the validation performance of smaller networks.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C04DF8-6EA2-E948-B0B5-0E9E958C8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25" y="3597538"/>
            <a:ext cx="5365750" cy="289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7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Dropout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940249"/>
            <a:ext cx="1001636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Adding Dropout Layers to the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Dropout layers set a random proportion of edge weights to 0 in a given training iteration. Typically between 20% and 50% of edges.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When the final model is obtained, the 0’s are removed, and the output values are scaled down uniformly to account for the change in the number of edges.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This approach is more commonly used with large / deep networks.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969ED4-3723-4242-BCBB-421F86B99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911" y="3998991"/>
            <a:ext cx="7582175" cy="227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60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Adjust Batch Size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F5CF27-7020-4447-9846-6825A226B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948" y="1892150"/>
            <a:ext cx="5185464" cy="4484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33A40E-F669-4845-BD7F-166CA16E4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831" y="2873513"/>
            <a:ext cx="20574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8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Inject Noise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940249"/>
            <a:ext cx="100163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Just Like Smaller Batch Size, but Purposeful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One can manually jitter model weights at each iteration by ‘adding’ random noise.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You can add noise to any model component, including the inputs, activations and outcome labels.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</p:txBody>
      </p:sp>
      <p:pic>
        <p:nvPicPr>
          <p:cNvPr id="2050" name="Picture 2" descr="Noise Vector Art, Icons, and Graphics for Free Download">
            <a:extLst>
              <a:ext uri="{FF2B5EF4-FFF2-40B4-BE49-F238E27FC236}">
                <a16:creationId xmlns:a16="http://schemas.microsoft.com/office/drawing/2014/main" id="{7E24202D-90E3-A94D-80DF-B68735C68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199" y="3603486"/>
            <a:ext cx="44196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416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Get More Data!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940249"/>
            <a:ext cx="10016362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Quicksand" pitchFamily="2" charset="77"/>
              </a:rPr>
              <a:t>More Training Examples</a:t>
            </a:r>
          </a:p>
          <a:p>
            <a:endParaRPr lang="en-US" sz="1100" b="1" dirty="0">
              <a:latin typeface="Quicksand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Means you can have a bigger training data-set, which will presumably contain more information for the model to extract.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This is the approach that often yields the best marginal returns, though it can also be most costly.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</p:txBody>
      </p:sp>
      <p:pic>
        <p:nvPicPr>
          <p:cNvPr id="3074" name="Picture 2" descr="How the Data That Internet Companies Collect Can Be Used for the Public Good">
            <a:extLst>
              <a:ext uri="{FF2B5EF4-FFF2-40B4-BE49-F238E27FC236}">
                <a16:creationId xmlns:a16="http://schemas.microsoft.com/office/drawing/2014/main" id="{45F2F0B8-3133-8141-9BA2-4E6C4CB7F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170" y="3863853"/>
            <a:ext cx="4240696" cy="2385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379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11108</TotalTime>
  <Words>639</Words>
  <Application>Microsoft Macintosh PowerPoint</Application>
  <PresentationFormat>Widescreen</PresentationFormat>
  <Paragraphs>73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Economica</vt:lpstr>
      <vt:lpstr>Quicksand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Gordon Burtch</dc:creator>
  <cp:lastModifiedBy>Burtch, David</cp:lastModifiedBy>
  <cp:revision>97</cp:revision>
  <cp:lastPrinted>2020-10-20T21:27:15Z</cp:lastPrinted>
  <dcterms:created xsi:type="dcterms:W3CDTF">2019-12-28T13:51:56Z</dcterms:created>
  <dcterms:modified xsi:type="dcterms:W3CDTF">2024-03-19T05:17:17Z</dcterms:modified>
</cp:coreProperties>
</file>