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6858000" cy="9144000"/>
  <p:embeddedFontLst>
    <p:embeddedFont>
      <p:font typeface="Economica" panose="02000506040000020004" pitchFamily="2" charset="77"/>
      <p:regular r:id="rId21"/>
      <p:bold r:id="rId22"/>
      <p:italic r:id="rId23"/>
      <p:boldItalic r:id="rId24"/>
    </p:embeddedFont>
    <p:embeddedFont>
      <p:font typeface="Quicksand" pitchFamily="2" charset="7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89tSsS2gJZhtUKVBlOmZBxrZu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6" name="Google Shape;1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65" name="Google Shape;16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73" name="Google Shape;17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81" name="Google Shape;18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0" name="Google Shape;19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8" name="Google Shape;19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7" name="Google Shape;20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15" name="Google Shape;21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32" name="Google Shape;23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Why does 3x3 filter * 3x3 input feature segment yield a 3x1 vector??</a:t>
            </a:r>
            <a:endParaRPr/>
          </a:p>
        </p:txBody>
      </p:sp>
      <p:sp>
        <p:nvSpPr>
          <p:cNvPr id="149" name="Google Shape;14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22"/>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0"/>
          <p:cNvSpPr>
            <a:spLocks noGrp="1"/>
          </p:cNvSpPr>
          <p:nvPr>
            <p:ph type="pic" idx="2"/>
          </p:nvPr>
        </p:nvSpPr>
        <p:spPr>
          <a:xfrm>
            <a:off x="5183188" y="987425"/>
            <a:ext cx="6172200" cy="4873625"/>
          </a:xfrm>
          <a:prstGeom prst="rect">
            <a:avLst/>
          </a:prstGeom>
          <a:noFill/>
          <a:ln>
            <a:noFill/>
          </a:ln>
        </p:spPr>
      </p:sp>
      <p:sp>
        <p:nvSpPr>
          <p:cNvPr id="69" name="Google Shape;69;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4: Image Data (CNNs)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57"/>
        <p:cNvGrpSpPr/>
        <p:nvPr/>
      </p:nvGrpSpPr>
      <p:grpSpPr>
        <a:xfrm>
          <a:off x="0" y="0"/>
          <a:ext cx="0" cy="0"/>
          <a:chOff x="0" y="0"/>
          <a:chExt cx="0" cy="0"/>
        </a:xfrm>
      </p:grpSpPr>
      <p:sp>
        <p:nvSpPr>
          <p:cNvPr id="158" name="Google Shape;158;p10"/>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Padding</a:t>
            </a:r>
            <a:endParaRPr/>
          </a:p>
        </p:txBody>
      </p:sp>
      <p:sp>
        <p:nvSpPr>
          <p:cNvPr id="159" name="Google Shape;159;p10"/>
          <p:cNvSpPr txBox="1"/>
          <p:nvPr/>
        </p:nvSpPr>
        <p:spPr>
          <a:xfrm>
            <a:off x="890337" y="1940249"/>
            <a:ext cx="10016362"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Padding</a:t>
            </a:r>
            <a:br>
              <a:rPr lang="en-US" sz="2000" b="1" dirty="0">
                <a:solidFill>
                  <a:schemeClr val="dk1"/>
                </a:solidFill>
                <a:latin typeface="Quicksand"/>
                <a:ea typeface="Quicksand"/>
                <a:cs typeface="Quicksand"/>
                <a:sym typeface="Quicksand"/>
              </a:rPr>
            </a:b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To prevent the transformation from down-sampling (reducing the size of the matrix during convolution to output), we can pad the edges of the image with 0’s. </a:t>
            </a:r>
            <a:endParaRPr dirty="0">
              <a:latin typeface="Quicksand" pitchFamily="2" charset="77"/>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pic>
        <p:nvPicPr>
          <p:cNvPr id="160" name="Google Shape;160;p10"/>
          <p:cNvPicPr preferRelativeResize="0"/>
          <p:nvPr/>
        </p:nvPicPr>
        <p:blipFill rotWithShape="1">
          <a:blip r:embed="rId3">
            <a:alphaModFix/>
          </a:blip>
          <a:srcRect/>
          <a:stretch/>
        </p:blipFill>
        <p:spPr>
          <a:xfrm>
            <a:off x="890337" y="3620735"/>
            <a:ext cx="3931423" cy="1876866"/>
          </a:xfrm>
          <a:prstGeom prst="rect">
            <a:avLst/>
          </a:prstGeom>
          <a:noFill/>
          <a:ln>
            <a:noFill/>
          </a:ln>
        </p:spPr>
      </p:pic>
      <p:pic>
        <p:nvPicPr>
          <p:cNvPr id="161" name="Google Shape;161;p10"/>
          <p:cNvPicPr preferRelativeResize="0"/>
          <p:nvPr/>
        </p:nvPicPr>
        <p:blipFill rotWithShape="1">
          <a:blip r:embed="rId4">
            <a:alphaModFix/>
          </a:blip>
          <a:srcRect/>
          <a:stretch/>
        </p:blipFill>
        <p:spPr>
          <a:xfrm>
            <a:off x="5898518" y="3569979"/>
            <a:ext cx="5824752" cy="1978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66"/>
        <p:cNvGrpSpPr/>
        <p:nvPr/>
      </p:nvGrpSpPr>
      <p:grpSpPr>
        <a:xfrm>
          <a:off x="0" y="0"/>
          <a:ext cx="0" cy="0"/>
          <a:chOff x="0" y="0"/>
          <a:chExt cx="0" cy="0"/>
        </a:xfrm>
      </p:grpSpPr>
      <p:sp>
        <p:nvSpPr>
          <p:cNvPr id="167" name="Google Shape;167;p11"/>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Strides</a:t>
            </a:r>
            <a:endParaRPr/>
          </a:p>
        </p:txBody>
      </p:sp>
      <p:sp>
        <p:nvSpPr>
          <p:cNvPr id="168" name="Google Shape;168;p11"/>
          <p:cNvSpPr txBox="1"/>
          <p:nvPr/>
        </p:nvSpPr>
        <p:spPr>
          <a:xfrm>
            <a:off x="890337" y="1940249"/>
            <a:ext cx="10016362" cy="11695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Strides</a:t>
            </a:r>
            <a:br>
              <a:rPr lang="en-US" sz="2000" b="1" dirty="0">
                <a:solidFill>
                  <a:schemeClr val="dk1"/>
                </a:solidFill>
                <a:latin typeface="Quicksand"/>
                <a:ea typeface="Quicksand"/>
                <a:cs typeface="Quicksand"/>
                <a:sym typeface="Quicksand"/>
              </a:rPr>
            </a:b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Often, we will pass the filter over every pixel cell, but we don’t have to; we might pass over every other cell. This is what strides refers to (skipping).</a:t>
            </a:r>
            <a:endParaRPr dirty="0">
              <a:latin typeface="Quicksand" pitchFamily="2" charset="77"/>
            </a:endParaRPr>
          </a:p>
        </p:txBody>
      </p:sp>
      <p:pic>
        <p:nvPicPr>
          <p:cNvPr id="169" name="Google Shape;169;p11"/>
          <p:cNvPicPr preferRelativeResize="0"/>
          <p:nvPr/>
        </p:nvPicPr>
        <p:blipFill rotWithShape="1">
          <a:blip r:embed="rId3">
            <a:alphaModFix/>
          </a:blip>
          <a:srcRect/>
          <a:stretch/>
        </p:blipFill>
        <p:spPr>
          <a:xfrm>
            <a:off x="3233913" y="3553292"/>
            <a:ext cx="5724172" cy="2538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74"/>
        <p:cNvGrpSpPr/>
        <p:nvPr/>
      </p:nvGrpSpPr>
      <p:grpSpPr>
        <a:xfrm>
          <a:off x="0" y="0"/>
          <a:ext cx="0" cy="0"/>
          <a:chOff x="0" y="0"/>
          <a:chExt cx="0" cy="0"/>
        </a:xfrm>
      </p:grpSpPr>
      <p:sp>
        <p:nvSpPr>
          <p:cNvPr id="175" name="Google Shape;175;p12"/>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Padding and Strides</a:t>
            </a:r>
            <a:endParaRPr/>
          </a:p>
        </p:txBody>
      </p:sp>
      <p:pic>
        <p:nvPicPr>
          <p:cNvPr id="176" name="Google Shape;176;p12"/>
          <p:cNvPicPr preferRelativeResize="0"/>
          <p:nvPr/>
        </p:nvPicPr>
        <p:blipFill rotWithShape="1">
          <a:blip r:embed="rId3">
            <a:alphaModFix/>
          </a:blip>
          <a:srcRect/>
          <a:stretch/>
        </p:blipFill>
        <p:spPr>
          <a:xfrm>
            <a:off x="5669013" y="1660835"/>
            <a:ext cx="5956554" cy="4935235"/>
          </a:xfrm>
          <a:prstGeom prst="rect">
            <a:avLst/>
          </a:prstGeom>
          <a:noFill/>
          <a:ln>
            <a:noFill/>
          </a:ln>
        </p:spPr>
      </p:pic>
      <p:sp>
        <p:nvSpPr>
          <p:cNvPr id="177" name="Google Shape;177;p12"/>
          <p:cNvSpPr txBox="1"/>
          <p:nvPr/>
        </p:nvSpPr>
        <p:spPr>
          <a:xfrm>
            <a:off x="890337" y="1940249"/>
            <a:ext cx="10016362"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Padding</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To prevent the transformation from</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down-sampling (reducing the size of the</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matrix during convolution to output),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we can pad the edges of the image with 0’s.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Strides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Often, we will pass the filter over every</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pixel cell, but we don’t have to; we might </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pass over every other cell.  </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This is what strides refers to (skipping).</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82"/>
        <p:cNvGrpSpPr/>
        <p:nvPr/>
      </p:nvGrpSpPr>
      <p:grpSpPr>
        <a:xfrm>
          <a:off x="0" y="0"/>
          <a:ext cx="0" cy="0"/>
          <a:chOff x="0" y="0"/>
          <a:chExt cx="0" cy="0"/>
        </a:xfrm>
      </p:grpSpPr>
      <p:sp>
        <p:nvSpPr>
          <p:cNvPr id="183" name="Google Shape;183;p13"/>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What is Pooling?</a:t>
            </a:r>
            <a:endParaRPr/>
          </a:p>
        </p:txBody>
      </p:sp>
      <p:sp>
        <p:nvSpPr>
          <p:cNvPr id="184" name="Google Shape;184;p13"/>
          <p:cNvSpPr txBox="1"/>
          <p:nvPr/>
        </p:nvSpPr>
        <p:spPr>
          <a:xfrm>
            <a:off x="901626" y="1748734"/>
            <a:ext cx="10016362" cy="23391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Down-sampling Detected Features </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The idea is to compress the resulting data down into a coarser representation, to reduce model complexity, and to also force attention toward a broader section of the original image (helps reduce overfitting).</a:t>
            </a:r>
            <a:r>
              <a:rPr lang="en-US" sz="1800" dirty="0">
                <a:solidFill>
                  <a:schemeClr val="dk1"/>
                </a:solidFill>
                <a:latin typeface="Calibri"/>
                <a:ea typeface="Calibri"/>
                <a:cs typeface="Calibri"/>
                <a:sym typeface="Calibri"/>
              </a:rPr>
              <a:t>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Forcing Attention to Larger Blocks of the Original Image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Because we typically use stride = pool width, the pooling output is aggregating over segments of the input. </a:t>
            </a:r>
            <a:endParaRPr dirty="0">
              <a:latin typeface="Quicksand" pitchFamily="2" charset="77"/>
            </a:endParaRPr>
          </a:p>
        </p:txBody>
      </p:sp>
      <p:pic>
        <p:nvPicPr>
          <p:cNvPr id="185" name="Google Shape;185;p13"/>
          <p:cNvPicPr preferRelativeResize="0"/>
          <p:nvPr/>
        </p:nvPicPr>
        <p:blipFill rotWithShape="1">
          <a:blip r:embed="rId3">
            <a:alphaModFix/>
          </a:blip>
          <a:srcRect/>
          <a:stretch/>
        </p:blipFill>
        <p:spPr>
          <a:xfrm>
            <a:off x="2528711" y="4259064"/>
            <a:ext cx="2565054" cy="2344200"/>
          </a:xfrm>
          <a:prstGeom prst="rect">
            <a:avLst/>
          </a:prstGeom>
          <a:noFill/>
          <a:ln>
            <a:noFill/>
          </a:ln>
        </p:spPr>
      </p:pic>
      <p:pic>
        <p:nvPicPr>
          <p:cNvPr id="186" name="Google Shape;186;p13" descr="Max Pooling Definition | DeepAI"/>
          <p:cNvPicPr preferRelativeResize="0"/>
          <p:nvPr/>
        </p:nvPicPr>
        <p:blipFill rotWithShape="1">
          <a:blip r:embed="rId4">
            <a:alphaModFix/>
          </a:blip>
          <a:srcRect/>
          <a:stretch/>
        </p:blipFill>
        <p:spPr>
          <a:xfrm>
            <a:off x="5909807" y="4449592"/>
            <a:ext cx="4715933" cy="1963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91"/>
        <p:cNvGrpSpPr/>
        <p:nvPr/>
      </p:nvGrpSpPr>
      <p:grpSpPr>
        <a:xfrm>
          <a:off x="0" y="0"/>
          <a:ext cx="0" cy="0"/>
          <a:chOff x="0" y="0"/>
          <a:chExt cx="0" cy="0"/>
        </a:xfrm>
      </p:grpSpPr>
      <p:sp>
        <p:nvSpPr>
          <p:cNvPr id="192" name="Google Shape;192;p15"/>
          <p:cNvSpPr txBox="1"/>
          <p:nvPr/>
        </p:nvSpPr>
        <p:spPr>
          <a:xfrm>
            <a:off x="2610206" y="470133"/>
            <a:ext cx="697158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Basic Image Labeling Topology</a:t>
            </a:r>
            <a:endParaRPr/>
          </a:p>
        </p:txBody>
      </p:sp>
      <p:sp>
        <p:nvSpPr>
          <p:cNvPr id="193" name="Google Shape;193;p15"/>
          <p:cNvSpPr txBox="1"/>
          <p:nvPr/>
        </p:nvSpPr>
        <p:spPr>
          <a:xfrm>
            <a:off x="890337" y="1751977"/>
            <a:ext cx="10016362" cy="2646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Progressively More Filters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As you move through the network, the number of features rises exponentially.</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More filters as you move along means it allows more permutations / combinations </a:t>
            </a:r>
            <a:endParaRPr dirty="0">
              <a:latin typeface="Quicksand" pitchFamily="2" charset="77"/>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Progressively Smaller Filter Maps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Smaller filter map arises from the pooling steps, which means that each element of the final map distills features (high level features, derived from low level features, derived from raw pixels) derived from a larger segment of the original picture.</a:t>
            </a:r>
            <a:endParaRPr dirty="0">
              <a:latin typeface="Quicksand" pitchFamily="2" charset="77"/>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pic>
        <p:nvPicPr>
          <p:cNvPr id="194" name="Google Shape;194;p15" descr="CNN Models - Data Wow blog – Data Science Consultant Thailand | Data Wow in  Bangkok"/>
          <p:cNvPicPr preferRelativeResize="0"/>
          <p:nvPr/>
        </p:nvPicPr>
        <p:blipFill rotWithShape="1">
          <a:blip r:embed="rId3">
            <a:alphaModFix/>
          </a:blip>
          <a:srcRect/>
          <a:stretch/>
        </p:blipFill>
        <p:spPr>
          <a:xfrm>
            <a:off x="3276250" y="4597355"/>
            <a:ext cx="5639496" cy="16566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99"/>
        <p:cNvGrpSpPr/>
        <p:nvPr/>
      </p:nvGrpSpPr>
      <p:grpSpPr>
        <a:xfrm>
          <a:off x="0" y="0"/>
          <a:ext cx="0" cy="0"/>
          <a:chOff x="0" y="0"/>
          <a:chExt cx="0" cy="0"/>
        </a:xfrm>
      </p:grpSpPr>
      <p:sp>
        <p:nvSpPr>
          <p:cNvPr id="200" name="Google Shape;200;p16"/>
          <p:cNvSpPr txBox="1"/>
          <p:nvPr/>
        </p:nvSpPr>
        <p:spPr>
          <a:xfrm>
            <a:off x="2610206" y="470133"/>
            <a:ext cx="697158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Residual Connections</a:t>
            </a:r>
            <a:endParaRPr/>
          </a:p>
        </p:txBody>
      </p:sp>
      <p:sp>
        <p:nvSpPr>
          <p:cNvPr id="201" name="Google Shape;201;p16"/>
          <p:cNvSpPr txBox="1"/>
          <p:nvPr/>
        </p:nvSpPr>
        <p:spPr>
          <a:xfrm>
            <a:off x="890337" y="1751977"/>
            <a:ext cx="1001636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Construct Repeating ‘Blocks’ of Layers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Convolution, Pooling, Residual Connection, Convolution, Pooling, Residual Connection…</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In deep networks, vanishing gradient problem arises because there is noise in every step, and if we go far enough back the noise overwhelms the signal. The residual connections help ensure we have more signal than noise.</a:t>
            </a:r>
            <a:endParaRPr dirty="0">
              <a:latin typeface="Quicksand" pitchFamily="2" charset="77"/>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pic>
        <p:nvPicPr>
          <p:cNvPr id="202" name="Google Shape;202;p16"/>
          <p:cNvPicPr preferRelativeResize="0"/>
          <p:nvPr/>
        </p:nvPicPr>
        <p:blipFill rotWithShape="1">
          <a:blip r:embed="rId3">
            <a:alphaModFix/>
          </a:blip>
          <a:srcRect/>
          <a:stretch/>
        </p:blipFill>
        <p:spPr>
          <a:xfrm>
            <a:off x="8140630" y="3600905"/>
            <a:ext cx="2882321" cy="2583003"/>
          </a:xfrm>
          <a:prstGeom prst="rect">
            <a:avLst/>
          </a:prstGeom>
          <a:noFill/>
          <a:ln>
            <a:noFill/>
          </a:ln>
        </p:spPr>
      </p:pic>
      <p:pic>
        <p:nvPicPr>
          <p:cNvPr id="203" name="Google Shape;203;p16"/>
          <p:cNvPicPr preferRelativeResize="0"/>
          <p:nvPr/>
        </p:nvPicPr>
        <p:blipFill rotWithShape="1">
          <a:blip r:embed="rId4">
            <a:alphaModFix/>
          </a:blip>
          <a:srcRect/>
          <a:stretch/>
        </p:blipFill>
        <p:spPr>
          <a:xfrm>
            <a:off x="2325510" y="3461050"/>
            <a:ext cx="4696177" cy="29268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208"/>
        <p:cNvGrpSpPr/>
        <p:nvPr/>
      </p:nvGrpSpPr>
      <p:grpSpPr>
        <a:xfrm>
          <a:off x="0" y="0"/>
          <a:ext cx="0" cy="0"/>
          <a:chOff x="0" y="0"/>
          <a:chExt cx="0" cy="0"/>
        </a:xfrm>
      </p:grpSpPr>
      <p:sp>
        <p:nvSpPr>
          <p:cNvPr id="209" name="Google Shape;209;p17"/>
          <p:cNvSpPr txBox="1"/>
          <p:nvPr/>
        </p:nvSpPr>
        <p:spPr>
          <a:xfrm>
            <a:off x="1665110" y="421266"/>
            <a:ext cx="886177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Models: Feature Extraction</a:t>
            </a:r>
            <a:endParaRPr/>
          </a:p>
        </p:txBody>
      </p:sp>
      <p:sp>
        <p:nvSpPr>
          <p:cNvPr id="210" name="Google Shape;210;p17"/>
          <p:cNvSpPr txBox="1"/>
          <p:nvPr/>
        </p:nvSpPr>
        <p:spPr>
          <a:xfrm>
            <a:off x="890337" y="1643896"/>
            <a:ext cx="10016362"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Quicksand" pitchFamily="2" charset="77"/>
                <a:ea typeface="Calibri"/>
                <a:cs typeface="Calibri"/>
                <a:sym typeface="Calibri"/>
              </a:rPr>
              <a:t>Take the convolutional base layers from someone else’s model, then…</a:t>
            </a:r>
            <a:endParaRPr dirty="0">
              <a:latin typeface="Quicksand" pitchFamily="2" charset="77"/>
            </a:endParaRPr>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Two Options</a:t>
            </a:r>
            <a:endParaRPr dirty="0"/>
          </a:p>
          <a:p>
            <a:pPr marL="285750" marR="0" lvl="0" indent="-285750" algn="l" rtl="0">
              <a:spcBef>
                <a:spcPts val="0"/>
              </a:spcBef>
              <a:spcAft>
                <a:spcPts val="0"/>
              </a:spcAft>
              <a:buClr>
                <a:schemeClr val="dk1"/>
              </a:buClr>
              <a:buSzPts val="1800"/>
              <a:buFont typeface="Arial"/>
              <a:buChar char="•"/>
            </a:pPr>
            <a:r>
              <a:rPr lang="en-US" sz="1800" i="1" u="sng" dirty="0">
                <a:solidFill>
                  <a:schemeClr val="dk1"/>
                </a:solidFill>
                <a:latin typeface="Quicksand" pitchFamily="2" charset="77"/>
                <a:ea typeface="Calibri"/>
                <a:cs typeface="Calibri"/>
                <a:sym typeface="Calibri"/>
              </a:rPr>
              <a:t>Feed Data Through Model Base:</a:t>
            </a:r>
            <a:r>
              <a:rPr lang="en-US" sz="1800" dirty="0">
                <a:solidFill>
                  <a:schemeClr val="dk1"/>
                </a:solidFill>
                <a:latin typeface="Quicksand" pitchFamily="2" charset="77"/>
                <a:ea typeface="Calibri"/>
                <a:cs typeface="Calibri"/>
                <a:sym typeface="Calibri"/>
              </a:rPr>
              <a:t> feed your images through convolutional base, take the outputs, and then use those as your predictors, feeding them into a network of dense layers. </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i="1" u="sng" dirty="0">
                <a:solidFill>
                  <a:schemeClr val="dk1"/>
                </a:solidFill>
                <a:latin typeface="Quicksand" pitchFamily="2" charset="77"/>
                <a:ea typeface="Calibri"/>
                <a:cs typeface="Calibri"/>
                <a:sym typeface="Calibri"/>
              </a:rPr>
              <a:t>Freeze Model Base and Include in Network:</a:t>
            </a:r>
            <a:r>
              <a:rPr lang="en-US" sz="1800" i="1" dirty="0">
                <a:solidFill>
                  <a:schemeClr val="dk1"/>
                </a:solidFill>
                <a:latin typeface="Quicksand" pitchFamily="2" charset="77"/>
                <a:ea typeface="Calibri"/>
                <a:cs typeface="Calibri"/>
                <a:sym typeface="Calibri"/>
              </a:rPr>
              <a:t> </a:t>
            </a:r>
            <a:r>
              <a:rPr lang="en-US" sz="1800" dirty="0">
                <a:solidFill>
                  <a:schemeClr val="dk1"/>
                </a:solidFill>
                <a:latin typeface="Quicksand" pitchFamily="2" charset="77"/>
                <a:ea typeface="Calibri"/>
                <a:cs typeface="Calibri"/>
                <a:sym typeface="Calibri"/>
              </a:rPr>
              <a:t>Take the convolutional base layers from someone else’s model and freeze them (make parameters non-trainable), then stack your (trainable) Dense layers onto the end. This lets you add data-augmentation to the front of the model. </a:t>
            </a:r>
            <a:endParaRPr sz="1800" i="1" dirty="0">
              <a:solidFill>
                <a:schemeClr val="dk1"/>
              </a:solidFill>
              <a:latin typeface="Quicksand" pitchFamily="2" charset="77"/>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pic>
        <p:nvPicPr>
          <p:cNvPr id="211" name="Google Shape;211;p17"/>
          <p:cNvPicPr preferRelativeResize="0"/>
          <p:nvPr/>
        </p:nvPicPr>
        <p:blipFill rotWithShape="1">
          <a:blip r:embed="rId3">
            <a:alphaModFix/>
          </a:blip>
          <a:srcRect/>
          <a:stretch/>
        </p:blipFill>
        <p:spPr>
          <a:xfrm>
            <a:off x="4401353" y="4441924"/>
            <a:ext cx="3389292" cy="23322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8"/>
          <p:cNvSpPr txBox="1"/>
          <p:nvPr/>
        </p:nvSpPr>
        <p:spPr>
          <a:xfrm>
            <a:off x="1665110" y="421266"/>
            <a:ext cx="886177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Models: Fine Tuning</a:t>
            </a:r>
            <a:endParaRPr/>
          </a:p>
        </p:txBody>
      </p:sp>
      <p:sp>
        <p:nvSpPr>
          <p:cNvPr id="218" name="Google Shape;218;p18"/>
          <p:cNvSpPr txBox="1"/>
          <p:nvPr/>
        </p:nvSpPr>
        <p:spPr>
          <a:xfrm>
            <a:off x="890337" y="1643896"/>
            <a:ext cx="10016362" cy="28315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Quicksand" pitchFamily="2" charset="77"/>
                <a:ea typeface="Calibri"/>
                <a:cs typeface="Calibri"/>
                <a:sym typeface="Calibri"/>
              </a:rPr>
              <a:t>Take the convolutional base layers from someone else’s model, then…</a:t>
            </a:r>
            <a:endParaRPr dirty="0">
              <a:latin typeface="Quicksand" pitchFamily="2" charset="77"/>
            </a:endParaRPr>
          </a:p>
          <a:p>
            <a:pPr marL="0" marR="0" lvl="0" indent="0" algn="l" rtl="0">
              <a:spcBef>
                <a:spcPts val="0"/>
              </a:spcBef>
              <a:spcAft>
                <a:spcPts val="0"/>
              </a:spcAft>
              <a:buNone/>
            </a:pPr>
            <a:endParaRPr sz="2000" b="1" dirty="0">
              <a:solidFill>
                <a:schemeClr val="dk1"/>
              </a:solidFill>
              <a:latin typeface="Quicksand" pitchFamily="2" charset="77"/>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Freeze Only the First Several Layers</a:t>
            </a:r>
            <a:br>
              <a:rPr lang="en-US" sz="2000" b="1" dirty="0">
                <a:solidFill>
                  <a:schemeClr val="dk1"/>
                </a:solidFill>
                <a:latin typeface="Quicksand"/>
                <a:ea typeface="Quicksand"/>
                <a:cs typeface="Quicksand"/>
                <a:sym typeface="Quicksand"/>
              </a:rPr>
            </a:b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Allow your network to modify / update the last few convolutional base </a:t>
            </a:r>
            <a:br>
              <a:rPr lang="en-US" sz="1800" dirty="0">
                <a:solidFill>
                  <a:schemeClr val="dk1"/>
                </a:solidFill>
                <a:latin typeface="Quicksand" pitchFamily="2" charset="77"/>
                <a:ea typeface="Calibri"/>
                <a:cs typeface="Calibri"/>
                <a:sym typeface="Calibri"/>
              </a:rPr>
            </a:br>
            <a:r>
              <a:rPr lang="en-US" sz="1800" dirty="0">
                <a:solidFill>
                  <a:schemeClr val="dk1"/>
                </a:solidFill>
                <a:latin typeface="Quicksand" pitchFamily="2" charset="77"/>
                <a:ea typeface="Calibri"/>
                <a:cs typeface="Calibri"/>
                <a:sym typeface="Calibri"/>
              </a:rPr>
              <a:t>layers as part of training, along with your own Dense layers… </a:t>
            </a:r>
            <a:br>
              <a:rPr lang="en-US" sz="1800" dirty="0">
                <a:solidFill>
                  <a:schemeClr val="dk1"/>
                </a:solidFill>
                <a:latin typeface="Quicksand" pitchFamily="2" charset="77"/>
                <a:ea typeface="Calibri"/>
                <a:cs typeface="Calibri"/>
                <a:sym typeface="Calibri"/>
              </a:rPr>
            </a:b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Iterate over the layers in the network and set the last few to be trainable.</a:t>
            </a:r>
            <a:endParaRPr dirty="0">
              <a:latin typeface="Quicksand" pitchFamily="2" charset="77"/>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a:stretch/>
        </p:blipFill>
        <p:spPr>
          <a:xfrm>
            <a:off x="9996788" y="1284269"/>
            <a:ext cx="1304875" cy="4966570"/>
          </a:xfrm>
          <a:prstGeom prst="rect">
            <a:avLst/>
          </a:prstGeom>
          <a:noFill/>
          <a:ln>
            <a:noFill/>
          </a:ln>
        </p:spPr>
      </p:pic>
      <p:pic>
        <p:nvPicPr>
          <p:cNvPr id="220" name="Google Shape;220;p18"/>
          <p:cNvPicPr preferRelativeResize="0"/>
          <p:nvPr/>
        </p:nvPicPr>
        <p:blipFill rotWithShape="1">
          <a:blip r:embed="rId4">
            <a:alphaModFix/>
          </a:blip>
          <a:srcRect/>
          <a:stretch/>
        </p:blipFill>
        <p:spPr>
          <a:xfrm>
            <a:off x="2372783" y="4475400"/>
            <a:ext cx="4737100" cy="107950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Session Agenda</a:t>
            </a:r>
            <a:endParaRPr dirty="0"/>
          </a:p>
        </p:txBody>
      </p:sp>
      <p:sp>
        <p:nvSpPr>
          <p:cNvPr id="103" name="Google Shape;103;p2"/>
          <p:cNvSpPr txBox="1"/>
          <p:nvPr/>
        </p:nvSpPr>
        <p:spPr>
          <a:xfrm>
            <a:off x="890337" y="1940249"/>
            <a:ext cx="10016362" cy="32008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icksand"/>
                <a:ea typeface="Quicksand"/>
                <a:cs typeface="Quicksand"/>
                <a:sym typeface="Quicksand"/>
              </a:rPr>
              <a:t>Convolutional Neural Networks (CNNs)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What CNNs try to accomplish</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What is a convolution?</a:t>
            </a:r>
            <a:endParaRPr dirty="0">
              <a:latin typeface="Quicksand" pitchFamily="2" charset="77"/>
            </a:endParaRPr>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pitchFamily="2" charset="77"/>
                <a:ea typeface="Calibri"/>
                <a:cs typeface="Calibri"/>
                <a:sym typeface="Calibri"/>
              </a:rPr>
              <a:t>Padding, strides, filters</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What is pooling? </a:t>
            </a:r>
            <a:endParaRPr dirty="0">
              <a:latin typeface="Quicksand" pitchFamily="2" charset="77"/>
            </a:endParaRPr>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pitchFamily="2" charset="77"/>
                <a:ea typeface="Calibri"/>
                <a:cs typeface="Calibri"/>
                <a:sym typeface="Calibri"/>
              </a:rPr>
              <a:t>Max, min, avg pooling.</a:t>
            </a:r>
            <a:r>
              <a:rPr lang="en-US" sz="1800" b="0" i="0" u="none" strike="noStrike" cap="none" dirty="0">
                <a:solidFill>
                  <a:schemeClr val="dk1"/>
                </a:solidFill>
                <a:latin typeface="Calibri"/>
                <a:ea typeface="Calibri"/>
                <a:cs typeface="Calibri"/>
                <a:sym typeface="Calibri"/>
              </a:rPr>
              <a:t>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Other Stuff</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CNN specific techniques to avoid overfitting (data augmentation).</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Extracting feature representations from your trained model.</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Adapting pre-trained models (transfer learning).</a:t>
            </a:r>
            <a:endParaRPr dirty="0">
              <a:latin typeface="Quicksand" pitchFamily="2"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Inspiration for Convnets</a:t>
            </a:r>
            <a:endParaRPr/>
          </a:p>
        </p:txBody>
      </p:sp>
      <p:sp>
        <p:nvSpPr>
          <p:cNvPr id="109" name="Google Shape;109;p3"/>
          <p:cNvSpPr txBox="1"/>
          <p:nvPr/>
        </p:nvSpPr>
        <p:spPr>
          <a:xfrm>
            <a:off x="890337" y="1940249"/>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Our Visual System</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Human eye is basically a 576-megapixel video camera.</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For comparison, the Pixel 6 camera is 50-megapixels.</a:t>
            </a: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The human field of vision is not a square; something like </a:t>
            </a:r>
            <a:br>
              <a:rPr lang="en-US" sz="1800" dirty="0">
                <a:solidFill>
                  <a:schemeClr val="dk1"/>
                </a:solidFill>
                <a:latin typeface="Quicksand" pitchFamily="2" charset="77"/>
                <a:ea typeface="Calibri"/>
                <a:cs typeface="Calibri"/>
                <a:sym typeface="Calibri"/>
              </a:rPr>
            </a:br>
            <a:r>
              <a:rPr lang="en-US" sz="1800" dirty="0">
                <a:solidFill>
                  <a:schemeClr val="dk1"/>
                </a:solidFill>
                <a:latin typeface="Quicksand" pitchFamily="2" charset="77"/>
                <a:ea typeface="Calibri"/>
                <a:cs typeface="Calibri"/>
                <a:sym typeface="Calibri"/>
              </a:rPr>
              <a:t>a video camera that records individual image frames </a:t>
            </a:r>
            <a:br>
              <a:rPr lang="en-US" sz="1800" dirty="0">
                <a:solidFill>
                  <a:schemeClr val="dk1"/>
                </a:solidFill>
                <a:latin typeface="Quicksand" pitchFamily="2" charset="77"/>
                <a:ea typeface="Calibri"/>
                <a:cs typeface="Calibri"/>
                <a:sym typeface="Calibri"/>
              </a:rPr>
            </a:br>
            <a:r>
              <a:rPr lang="en-US" sz="1800" dirty="0">
                <a:solidFill>
                  <a:schemeClr val="dk1"/>
                </a:solidFill>
                <a:latin typeface="Quicksand" pitchFamily="2" charset="77"/>
                <a:ea typeface="Calibri"/>
                <a:cs typeface="Calibri"/>
                <a:sym typeface="Calibri"/>
              </a:rPr>
              <a:t>comprised of 24,000 x 24,000 pixels.  </a:t>
            </a:r>
            <a:endParaRPr dirty="0">
              <a:latin typeface="Quicksand" pitchFamily="2" charset="77"/>
            </a:endParaRPr>
          </a:p>
        </p:txBody>
      </p:sp>
      <p:pic>
        <p:nvPicPr>
          <p:cNvPr id="110" name="Google Shape;110;p3" descr="This AI Can Create HD Images From Low-Res, Pixelated Pictures -  Enter21st.com"/>
          <p:cNvPicPr preferRelativeResize="0"/>
          <p:nvPr/>
        </p:nvPicPr>
        <p:blipFill rotWithShape="1">
          <a:blip r:embed="rId3">
            <a:alphaModFix/>
          </a:blip>
          <a:srcRect/>
          <a:stretch/>
        </p:blipFill>
        <p:spPr>
          <a:xfrm>
            <a:off x="2714243" y="4155334"/>
            <a:ext cx="3492500" cy="2324100"/>
          </a:xfrm>
          <a:prstGeom prst="rect">
            <a:avLst/>
          </a:prstGeom>
          <a:noFill/>
          <a:ln>
            <a:noFill/>
          </a:ln>
          <a:effectLst>
            <a:outerShdw blurRad="292100" dist="139700" dir="2700000" algn="tl" rotWithShape="0">
              <a:srgbClr val="333333">
                <a:alpha val="64705"/>
              </a:srgbClr>
            </a:outerShdw>
          </a:effectLst>
        </p:spPr>
      </p:pic>
      <p:pic>
        <p:nvPicPr>
          <p:cNvPr id="111" name="Google Shape;111;p3" descr="15.5 Vision – Anatomy &amp;amp; Physiology"/>
          <p:cNvPicPr preferRelativeResize="0"/>
          <p:nvPr/>
        </p:nvPicPr>
        <p:blipFill rotWithShape="1">
          <a:blip r:embed="rId4">
            <a:alphaModFix/>
          </a:blip>
          <a:srcRect/>
          <a:stretch/>
        </p:blipFill>
        <p:spPr>
          <a:xfrm>
            <a:off x="7871492" y="2021128"/>
            <a:ext cx="2423213" cy="3977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890337" y="1940249"/>
            <a:ext cx="10016362" cy="27699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How Does Your Visual System Work? </a:t>
            </a:r>
            <a:br>
              <a:rPr lang="en-US" sz="2000" b="1" dirty="0">
                <a:solidFill>
                  <a:schemeClr val="dk1"/>
                </a:solidFill>
                <a:latin typeface="Quicksand"/>
                <a:ea typeface="Quicksand"/>
                <a:cs typeface="Quicksand"/>
                <a:sym typeface="Quicksand"/>
              </a:rPr>
            </a:b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We think that your brain processes individual visual receptors in groups, identifies combinations of inputs in proximity to one another that imply something like an edge (edge detection), combines that with color and so on. These low-level features are then processed together to arrive at higher level objects (e.g., a nose, a mouth, an eye). </a:t>
            </a:r>
            <a:br>
              <a:rPr lang="en-US" sz="1800" dirty="0">
                <a:solidFill>
                  <a:schemeClr val="dk1"/>
                </a:solidFill>
                <a:latin typeface="Quicksand" pitchFamily="2" charset="77"/>
                <a:ea typeface="Calibri"/>
                <a:cs typeface="Calibri"/>
                <a:sym typeface="Calibri"/>
              </a:rPr>
            </a:b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Those higher-level features are then processed together to yield a face (perhaps someone we know or do not know). Hence why you might have a hard time recognizing someone who has a new haircut, or who is wearing a facemask! </a:t>
            </a:r>
            <a:endParaRPr dirty="0">
              <a:latin typeface="Quicksand" pitchFamily="2" charset="77"/>
            </a:endParaRPr>
          </a:p>
        </p:txBody>
      </p:sp>
      <p:sp>
        <p:nvSpPr>
          <p:cNvPr id="117" name="Google Shape;117;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Feature Detection</a:t>
            </a:r>
            <a:endParaRPr/>
          </a:p>
        </p:txBody>
      </p:sp>
      <p:pic>
        <p:nvPicPr>
          <p:cNvPr id="118" name="Google Shape;118;p4" descr="The Improved Canny Edge Detection Algorithm Based on an Anisotropic and  Genetic Algorithm | SpringerLink"/>
          <p:cNvPicPr preferRelativeResize="0"/>
          <p:nvPr/>
        </p:nvPicPr>
        <p:blipFill rotWithShape="1">
          <a:blip r:embed="rId3">
            <a:alphaModFix/>
          </a:blip>
          <a:srcRect b="18842"/>
          <a:stretch/>
        </p:blipFill>
        <p:spPr>
          <a:xfrm>
            <a:off x="4130312" y="4971718"/>
            <a:ext cx="3931374" cy="160814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22"/>
        <p:cNvGrpSpPr/>
        <p:nvPr/>
      </p:nvGrpSpPr>
      <p:grpSpPr>
        <a:xfrm>
          <a:off x="0" y="0"/>
          <a:ext cx="0" cy="0"/>
          <a:chOff x="0" y="0"/>
          <a:chExt cx="0" cy="0"/>
        </a:xfrm>
      </p:grpSpPr>
      <p:sp>
        <p:nvSpPr>
          <p:cNvPr id="123" name="Google Shape;123;p5"/>
          <p:cNvSpPr txBox="1"/>
          <p:nvPr/>
        </p:nvSpPr>
        <p:spPr>
          <a:xfrm>
            <a:off x="2403669" y="515019"/>
            <a:ext cx="738466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Feature Detection / Aggregation</a:t>
            </a:r>
            <a:endParaRPr/>
          </a:p>
        </p:txBody>
      </p:sp>
      <p:pic>
        <p:nvPicPr>
          <p:cNvPr id="124" name="Google Shape;124;p5"/>
          <p:cNvPicPr preferRelativeResize="0"/>
          <p:nvPr/>
        </p:nvPicPr>
        <p:blipFill rotWithShape="1">
          <a:blip r:embed="rId3">
            <a:alphaModFix/>
          </a:blip>
          <a:srcRect/>
          <a:stretch/>
        </p:blipFill>
        <p:spPr>
          <a:xfrm>
            <a:off x="3475995" y="2005360"/>
            <a:ext cx="5240010" cy="43376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What is Convolution?</a:t>
            </a:r>
            <a:endParaRPr/>
          </a:p>
        </p:txBody>
      </p:sp>
      <p:pic>
        <p:nvPicPr>
          <p:cNvPr id="130" name="Google Shape;130;p6"/>
          <p:cNvPicPr preferRelativeResize="0"/>
          <p:nvPr/>
        </p:nvPicPr>
        <p:blipFill rotWithShape="1">
          <a:blip r:embed="rId3">
            <a:alphaModFix/>
          </a:blip>
          <a:srcRect/>
          <a:stretch/>
        </p:blipFill>
        <p:spPr>
          <a:xfrm>
            <a:off x="8277826" y="2294468"/>
            <a:ext cx="2407263" cy="3075470"/>
          </a:xfrm>
          <a:prstGeom prst="rect">
            <a:avLst/>
          </a:prstGeom>
          <a:noFill/>
          <a:ln>
            <a:noFill/>
          </a:ln>
        </p:spPr>
      </p:pic>
      <p:sp>
        <p:nvSpPr>
          <p:cNvPr id="131" name="Google Shape;131;p6"/>
          <p:cNvSpPr txBox="1"/>
          <p:nvPr/>
        </p:nvSpPr>
        <p:spPr>
          <a:xfrm>
            <a:off x="890337" y="1940249"/>
            <a:ext cx="6460957" cy="27699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Hone-in On Sub-sections of the Image</a:t>
            </a:r>
            <a:br>
              <a:rPr lang="en-US" sz="2000" b="1" dirty="0">
                <a:solidFill>
                  <a:schemeClr val="dk1"/>
                </a:solidFill>
                <a:latin typeface="Quicksand"/>
                <a:ea typeface="Quicksand"/>
                <a:cs typeface="Quicksand"/>
                <a:sym typeface="Quicksand"/>
              </a:rPr>
            </a:b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So, if we have a 28x28 image, we might separately consider 3x3 pixel subsection of that image. Each subsection (they can be overlapping) is represented by its own node in the first hidden layer. </a:t>
            </a:r>
            <a:br>
              <a:rPr lang="en-US" sz="1800" dirty="0">
                <a:solidFill>
                  <a:schemeClr val="dk1"/>
                </a:solidFill>
                <a:latin typeface="Quicksand" pitchFamily="2" charset="77"/>
                <a:ea typeface="Calibri"/>
                <a:cs typeface="Calibri"/>
                <a:sym typeface="Calibri"/>
              </a:rPr>
            </a:b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That local input matrix (subfield) is considered in tandem with a ‘filter’ a matrix of weights. A filter might be something like </a:t>
            </a:r>
            <a:endParaRPr dirty="0">
              <a:latin typeface="Quicksand" pitchFamily="2" charset="7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The Convolution Operation</a:t>
            </a:r>
            <a:endParaRPr/>
          </a:p>
        </p:txBody>
      </p:sp>
      <p:sp>
        <p:nvSpPr>
          <p:cNvPr id="137" name="Google Shape;137;p7"/>
          <p:cNvSpPr txBox="1"/>
          <p:nvPr/>
        </p:nvSpPr>
        <p:spPr>
          <a:xfrm>
            <a:off x="890337" y="1940249"/>
            <a:ext cx="1001636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Consider in Matrix Representation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a:p>
        </p:txBody>
      </p:sp>
      <p:pic>
        <p:nvPicPr>
          <p:cNvPr id="138" name="Google Shape;138;p7" descr="003 CNN More On Edge Detection - Master Data Science"/>
          <p:cNvPicPr preferRelativeResize="0"/>
          <p:nvPr/>
        </p:nvPicPr>
        <p:blipFill rotWithShape="1">
          <a:blip r:embed="rId3">
            <a:alphaModFix/>
          </a:blip>
          <a:srcRect/>
          <a:stretch/>
        </p:blipFill>
        <p:spPr>
          <a:xfrm>
            <a:off x="3082178" y="4156462"/>
            <a:ext cx="6027642" cy="2491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The Convolution Operation</a:t>
            </a:r>
            <a:endParaRPr/>
          </a:p>
        </p:txBody>
      </p:sp>
      <p:sp>
        <p:nvSpPr>
          <p:cNvPr id="144" name="Google Shape;144;p8"/>
          <p:cNvSpPr txBox="1"/>
          <p:nvPr/>
        </p:nvSpPr>
        <p:spPr>
          <a:xfrm>
            <a:off x="890337" y="1685463"/>
            <a:ext cx="10016362" cy="27699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Consider in Matrix Representation</a:t>
            </a:r>
            <a:br>
              <a:rPr lang="en-US" sz="2000" b="1" dirty="0">
                <a:solidFill>
                  <a:schemeClr val="dk1"/>
                </a:solidFill>
                <a:latin typeface="Quicksand"/>
                <a:ea typeface="Quicksand"/>
                <a:cs typeface="Quicksand"/>
                <a:sym typeface="Quicksand"/>
              </a:rPr>
            </a:b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br>
              <a:rPr lang="en-US" sz="1800" dirty="0">
                <a:solidFill>
                  <a:schemeClr val="dk1"/>
                </a:solidFill>
                <a:latin typeface="Quicksand" pitchFamily="2" charset="77"/>
                <a:ea typeface="Calibri"/>
                <a:cs typeface="Calibri"/>
                <a:sym typeface="Calibri"/>
              </a:rPr>
            </a:br>
            <a:endParaRPr dirty="0">
              <a:latin typeface="Quicksand" pitchFamily="2" charset="77"/>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dirty="0">
              <a:latin typeface="Quicksand" pitchFamily="2" charset="77"/>
            </a:endParaRPr>
          </a:p>
        </p:txBody>
      </p:sp>
      <p:pic>
        <p:nvPicPr>
          <p:cNvPr id="145" name="Google Shape;145;p8"/>
          <p:cNvPicPr preferRelativeResize="0"/>
          <p:nvPr/>
        </p:nvPicPr>
        <p:blipFill rotWithShape="1">
          <a:blip r:embed="rId3">
            <a:alphaModFix/>
          </a:blip>
          <a:srcRect/>
          <a:stretch/>
        </p:blipFill>
        <p:spPr>
          <a:xfrm>
            <a:off x="3588651" y="4379212"/>
            <a:ext cx="4619733" cy="22438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DFDFD"/>
        </a:solidFill>
        <a:effectLst/>
      </p:bgPr>
    </p:bg>
    <p:spTree>
      <p:nvGrpSpPr>
        <p:cNvPr id="1" name="Shape 150"/>
        <p:cNvGrpSpPr/>
        <p:nvPr/>
      </p:nvGrpSpPr>
      <p:grpSpPr>
        <a:xfrm>
          <a:off x="0" y="0"/>
          <a:ext cx="0" cy="0"/>
          <a:chOff x="0" y="0"/>
          <a:chExt cx="0" cy="0"/>
        </a:xfrm>
      </p:grpSpPr>
      <p:sp>
        <p:nvSpPr>
          <p:cNvPr id="151" name="Google Shape;151;p9"/>
          <p:cNvSpPr txBox="1"/>
          <p:nvPr/>
        </p:nvSpPr>
        <p:spPr>
          <a:xfrm>
            <a:off x="857956" y="384864"/>
            <a:ext cx="1048737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Depth of Output = Filter #, !Color Channels</a:t>
            </a:r>
            <a:endParaRPr/>
          </a:p>
        </p:txBody>
      </p:sp>
      <p:pic>
        <p:nvPicPr>
          <p:cNvPr id="152" name="Google Shape;152;p9"/>
          <p:cNvPicPr preferRelativeResize="0"/>
          <p:nvPr/>
        </p:nvPicPr>
        <p:blipFill rotWithShape="1">
          <a:blip r:embed="rId3">
            <a:alphaModFix/>
          </a:blip>
          <a:srcRect/>
          <a:stretch/>
        </p:blipFill>
        <p:spPr>
          <a:xfrm>
            <a:off x="4087735" y="1799985"/>
            <a:ext cx="4016529" cy="46731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1495</Words>
  <Application>Microsoft Macintosh PowerPoint</Application>
  <PresentationFormat>Widescreen</PresentationFormat>
  <Paragraphs>100</Paragraphs>
  <Slides>18</Slides>
  <Notes>18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Quicksand</vt:lpstr>
      <vt:lpstr>Calibri</vt:lpstr>
      <vt:lpstr>Economica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2</cp:revision>
  <dcterms:created xsi:type="dcterms:W3CDTF">2019-12-28T13:51:56Z</dcterms:created>
  <dcterms:modified xsi:type="dcterms:W3CDTF">2024-03-19T05:22:15Z</dcterms:modified>
</cp:coreProperties>
</file>