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4" r:id="rId17"/>
    <p:sldId id="275" r:id="rId18"/>
    <p:sldId id="276" r:id="rId19"/>
    <p:sldId id="277" r:id="rId20"/>
    <p:sldId id="278" r:id="rId21"/>
    <p:sldId id="279" r:id="rId22"/>
    <p:sldId id="280" r:id="rId23"/>
    <p:sldId id="272" r:id="rId24"/>
  </p:sldIdLst>
  <p:sldSz cx="12192000" cy="6858000"/>
  <p:notesSz cx="6858000" cy="9144000"/>
  <p:embeddedFontLst>
    <p:embeddedFont>
      <p:font typeface="Economica" panose="02000506040000020004" pitchFamily="2" charset="77"/>
      <p:regular r:id="rId26"/>
      <p:bold r:id="rId27"/>
      <p:italic r:id="rId28"/>
      <p:boldItalic r:id="rId29"/>
    </p:embeddedFont>
    <p:embeddedFont>
      <p:font typeface="Quicksand" pitchFamily="2"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hQWxUkfp1DOnPvK0uN84F+pN0S2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5DC9BB-E2D2-4958-9D3A-7439AACFFBFD}">
  <a:tblStyle styleId="{E05DC9BB-E2D2-4958-9D3A-7439AACFFBF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59" name="Google Shape;15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168" name="Google Shape;16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Attention layers are a very general concept. They are also implemented in many ways, using custom layers in Keras, for example, or using pre-defined layers. The book gives one example of an attention mechanism, Self-Attention, which is based on vector dot products between words’ vector embeddings. Just understand that this is merely one example of attention, and it’s not how every attention layer works. </a:t>
            </a:r>
            <a:endParaRPr/>
          </a:p>
          <a:p>
            <a:pPr marL="0" lvl="0" indent="0" algn="l" rtl="0">
              <a:spcBef>
                <a:spcPts val="0"/>
              </a:spcBef>
              <a:spcAft>
                <a:spcPts val="0"/>
              </a:spcAft>
              <a:buNone/>
            </a:pPr>
            <a:endParaRPr/>
          </a:p>
          <a:p>
            <a:pPr marL="0" lvl="0" indent="0" algn="l" rtl="0">
              <a:spcBef>
                <a:spcPts val="0"/>
              </a:spcBef>
              <a:spcAft>
                <a:spcPts val="0"/>
              </a:spcAft>
              <a:buNone/>
            </a:pPr>
            <a:r>
              <a:rPr lang="en-US"/>
              <a:t>Matrix on the left is the result of taking dot products between word (e.g., on the row index, station) and every other word (column index) (this is imaginary). We then take the resulting values and scale them / run them through a softmax. This will yield values 0-1, that sum to 1. Last step is to multiply those scores by all the associated term vectors in the sequence, and then add them together. The result is a new ‘shifted’ word vector for ‘train’, which is ‘context aware’ (of other items in the sequence with it). </a:t>
            </a:r>
            <a:endParaRPr/>
          </a:p>
          <a:p>
            <a:pPr marL="0" lvl="0" indent="0" algn="l" rtl="0">
              <a:spcBef>
                <a:spcPts val="0"/>
              </a:spcBef>
              <a:spcAft>
                <a:spcPts val="0"/>
              </a:spcAft>
              <a:buNone/>
            </a:pPr>
            <a:endParaRPr/>
          </a:p>
          <a:p>
            <a:pPr marL="0" lvl="0" indent="0" algn="l" rtl="0">
              <a:spcBef>
                <a:spcPts val="0"/>
              </a:spcBef>
              <a:spcAft>
                <a:spcPts val="0"/>
              </a:spcAft>
              <a:buNone/>
            </a:pPr>
            <a:r>
              <a:rPr lang="en-US"/>
              <a:t>Remember, vector dot product is project of A onto B. So, if two words are orthogonal in embedding space (they are completely unrelated) then the dot product with be 0. If two words are parallel, it means they are semantically related, and their dot product will approach 1. </a:t>
            </a:r>
            <a:endParaRPr/>
          </a:p>
        </p:txBody>
      </p:sp>
      <p:sp>
        <p:nvSpPr>
          <p:cNvPr id="176" name="Google Shape;17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skipgram on the right. One word to surrounding context words (we map input word to </a:t>
            </a:r>
            <a:endParaRPr/>
          </a:p>
        </p:txBody>
      </p:sp>
      <p:sp>
        <p:nvSpPr>
          <p:cNvPr id="208" name="Google Shape;20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https://twitter.com/JackPosobiec/status/1630263716473077766?s=20</a:t>
            </a:r>
            <a:endParaRPr/>
          </a:p>
        </p:txBody>
      </p:sp>
      <p:sp>
        <p:nvSpPr>
          <p:cNvPr id="108" name="Google Shape;10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https://www.youtube.com/watch?v=G06dEcZ-QTg</a:t>
            </a:r>
            <a:endParaRPr/>
          </a:p>
        </p:txBody>
      </p:sp>
      <p:sp>
        <p:nvSpPr>
          <p:cNvPr id="119" name="Google Shape;11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pair a discriminator with the generator. Discriminator is a standard network we’ve seen before; it’s a classifier. It takes in an image, and predicts whether the image is real or fake. </a:t>
            </a:r>
            <a:endParaRPr/>
          </a:p>
        </p:txBody>
      </p:sp>
      <p:sp>
        <p:nvSpPr>
          <p:cNvPr id="134" name="Google Shape;134;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pair a discriminator with the generator. Discriminator is a standard network we’ve seen before; it’s a classifier. It takes in an image, and predicts whether the image is real or fake. </a:t>
            </a:r>
            <a:endParaRPr/>
          </a:p>
        </p:txBody>
      </p:sp>
      <p:sp>
        <p:nvSpPr>
          <p:cNvPr id="142" name="Google Shape;14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pair a discriminator with the generator. Discriminator is a standard network we’ve seen before; it’s a classifier. It takes in an image, and predicts whether the image is real or fake. </a:t>
            </a:r>
            <a:endParaRPr/>
          </a:p>
        </p:txBody>
      </p:sp>
      <p:sp>
        <p:nvSpPr>
          <p:cNvPr id="151" name="Google Shape;15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 pair a discriminator with the generator. Discriminator is a standard network we’ve seen before; it’s a classifier. It takes in an image, and predicts whether the image is real or fake. </a:t>
            </a:r>
            <a:endParaRPr/>
          </a:p>
        </p:txBody>
      </p:sp>
      <p:sp>
        <p:nvSpPr>
          <p:cNvPr id="158" name="Google Shape;15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Weights are not initialized until you “build” the model (or compile it, which will first build). </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Available pre-trained embedding layers (e.g., trained on Wikipedia page data), but you can also fit these models on your own corpus of text, to learn context-specific embeddings.</a:t>
            </a:r>
            <a:endParaRPr/>
          </a:p>
        </p:txBody>
      </p:sp>
      <p:sp>
        <p:nvSpPr>
          <p:cNvPr id="151" name="Google Shape;15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19"/>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0" u="none" strike="noStrike" cap="none">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20"/>
          <p:cNvSpPr txBox="1"/>
          <p:nvPr/>
        </p:nvSpPr>
        <p:spPr>
          <a:xfrm>
            <a:off x="168440" y="6349018"/>
            <a:ext cx="1695083" cy="3385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Economica"/>
                <a:ea typeface="Economica"/>
                <a:cs typeface="Economica"/>
                <a:sym typeface="Economica"/>
              </a:rPr>
              <a:t>© Gordon Burtch, 2022</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7"/>
          <p:cNvSpPr>
            <a:spLocks noGrp="1"/>
          </p:cNvSpPr>
          <p:nvPr>
            <p:ph type="pic" idx="2"/>
          </p:nvPr>
        </p:nvSpPr>
        <p:spPr>
          <a:xfrm>
            <a:off x="5183188" y="987425"/>
            <a:ext cx="6172200" cy="4873625"/>
          </a:xfrm>
          <a:prstGeom prst="rect">
            <a:avLst/>
          </a:prstGeom>
          <a:noFill/>
          <a:ln>
            <a:noFill/>
          </a:ln>
        </p:spPr>
      </p:sp>
      <p:sp>
        <p:nvSpPr>
          <p:cNvPr id="69" name="Google Shape;69;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
          <p:cNvGrpSpPr/>
          <p:nvPr/>
        </p:nvGrpSpPr>
        <p:grpSpPr>
          <a:xfrm>
            <a:off x="2865521" y="1385048"/>
            <a:ext cx="6460957" cy="1657524"/>
            <a:chOff x="2971800" y="2588206"/>
            <a:chExt cx="6460957" cy="1657524"/>
          </a:xfrm>
        </p:grpSpPr>
        <p:sp>
          <p:nvSpPr>
            <p:cNvPr id="90" name="Google Shape;90;p1"/>
            <p:cNvSpPr txBox="1"/>
            <p:nvPr/>
          </p:nvSpPr>
          <p:spPr>
            <a:xfrm>
              <a:off x="2971800" y="2828835"/>
              <a:ext cx="6460957"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b="0" i="0" u="none" strike="noStrike" cap="none">
                  <a:solidFill>
                    <a:schemeClr val="dk1"/>
                  </a:solidFill>
                  <a:latin typeface="Economica"/>
                  <a:ea typeface="Economica"/>
                  <a:cs typeface="Economica"/>
                  <a:sym typeface="Economica"/>
                </a:rPr>
                <a:t>Intro to Neural Nets</a:t>
              </a:r>
              <a:endParaRPr/>
            </a:p>
          </p:txBody>
        </p:sp>
        <p:grpSp>
          <p:nvGrpSpPr>
            <p:cNvPr id="91" name="Google Shape;91;p1"/>
            <p:cNvGrpSpPr/>
            <p:nvPr/>
          </p:nvGrpSpPr>
          <p:grpSpPr>
            <a:xfrm>
              <a:off x="3164307" y="2588206"/>
              <a:ext cx="1213182" cy="661736"/>
              <a:chOff x="3132555" y="2419542"/>
              <a:chExt cx="1651279" cy="1070810"/>
            </a:xfrm>
          </p:grpSpPr>
          <p:cxnSp>
            <p:nvCxnSpPr>
              <p:cNvPr id="92" name="Google Shape;92;p1"/>
              <p:cNvCxnSpPr/>
              <p:nvPr/>
            </p:nvCxnSpPr>
            <p:spPr>
              <a:xfrm>
                <a:off x="3132555" y="2419542"/>
                <a:ext cx="1651279" cy="0"/>
              </a:xfrm>
              <a:prstGeom prst="straightConnector1">
                <a:avLst/>
              </a:prstGeom>
              <a:noFill/>
              <a:ln w="38100" cap="flat" cmpd="sng">
                <a:solidFill>
                  <a:schemeClr val="accent1"/>
                </a:solidFill>
                <a:prstDash val="solid"/>
                <a:miter lim="800000"/>
                <a:headEnd type="none" w="sm" len="sm"/>
                <a:tailEnd type="none" w="sm" len="sm"/>
              </a:ln>
            </p:spPr>
          </p:cxnSp>
          <p:cxnSp>
            <p:nvCxnSpPr>
              <p:cNvPr id="93" name="Google Shape;93;p1"/>
              <p:cNvCxnSpPr/>
              <p:nvPr/>
            </p:nvCxnSpPr>
            <p:spPr>
              <a:xfrm rot="10800000">
                <a:off x="3132555" y="241954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nvGrpSpPr>
            <p:cNvPr id="94" name="Google Shape;94;p1"/>
            <p:cNvGrpSpPr/>
            <p:nvPr/>
          </p:nvGrpSpPr>
          <p:grpSpPr>
            <a:xfrm rot="10800000">
              <a:off x="8071184" y="3583994"/>
              <a:ext cx="1092868" cy="661736"/>
              <a:chOff x="3269088" y="2458482"/>
              <a:chExt cx="1388919" cy="1070810"/>
            </a:xfrm>
          </p:grpSpPr>
          <p:cxnSp>
            <p:nvCxnSpPr>
              <p:cNvPr id="95" name="Google Shape;95;p1"/>
              <p:cNvCxnSpPr/>
              <p:nvPr/>
            </p:nvCxnSpPr>
            <p:spPr>
              <a:xfrm>
                <a:off x="3269088" y="2458484"/>
                <a:ext cx="1388919" cy="0"/>
              </a:xfrm>
              <a:prstGeom prst="straightConnector1">
                <a:avLst/>
              </a:prstGeom>
              <a:noFill/>
              <a:ln w="38100" cap="flat" cmpd="sng">
                <a:solidFill>
                  <a:schemeClr val="accent1"/>
                </a:solidFill>
                <a:prstDash val="solid"/>
                <a:miter lim="800000"/>
                <a:headEnd type="none" w="sm" len="sm"/>
                <a:tailEnd type="none" w="sm" len="sm"/>
              </a:ln>
            </p:spPr>
          </p:cxnSp>
          <p:cxnSp>
            <p:nvCxnSpPr>
              <p:cNvPr id="96" name="Google Shape;96;p1"/>
              <p:cNvCxnSpPr/>
              <p:nvPr/>
            </p:nvCxnSpPr>
            <p:spPr>
              <a:xfrm rot="10800000">
                <a:off x="3269088" y="2458482"/>
                <a:ext cx="0" cy="1070810"/>
              </a:xfrm>
              <a:prstGeom prst="straightConnector1">
                <a:avLst/>
              </a:prstGeom>
              <a:noFill/>
              <a:ln w="38100" cap="flat" cmpd="sng">
                <a:solidFill>
                  <a:schemeClr val="accent1"/>
                </a:solidFill>
                <a:prstDash val="solid"/>
                <a:miter lim="800000"/>
                <a:headEnd type="none" w="sm" len="sm"/>
                <a:tailEnd type="none" w="sm" len="sm"/>
              </a:ln>
            </p:spPr>
          </p:cxnSp>
        </p:grpSp>
      </p:grpSp>
      <p:sp>
        <p:nvSpPr>
          <p:cNvPr id="97" name="Google Shape;97;p1"/>
          <p:cNvSpPr txBox="1"/>
          <p:nvPr/>
        </p:nvSpPr>
        <p:spPr>
          <a:xfrm>
            <a:off x="3598446" y="3429000"/>
            <a:ext cx="499510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0" i="0" u="none" strike="noStrike" cap="none" dirty="0">
                <a:solidFill>
                  <a:schemeClr val="dk1"/>
                </a:solidFill>
                <a:latin typeface="Economica"/>
                <a:ea typeface="Economica"/>
                <a:cs typeface="Economica"/>
                <a:sym typeface="Economica"/>
              </a:rPr>
              <a:t>Session 6: Working with Text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0"/>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Word2Vec</a:t>
            </a:r>
            <a:endParaRPr/>
          </a:p>
        </p:txBody>
      </p:sp>
      <p:sp>
        <p:nvSpPr>
          <p:cNvPr id="162" name="Google Shape;162;p10"/>
          <p:cNvSpPr txBox="1"/>
          <p:nvPr/>
        </p:nvSpPr>
        <p:spPr>
          <a:xfrm>
            <a:off x="772620" y="1950155"/>
            <a:ext cx="10093751" cy="10156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Word2Vec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types: CBoW and Skipgram</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Construct training examples and labels.</a:t>
            </a:r>
            <a:endParaRPr/>
          </a:p>
        </p:txBody>
      </p:sp>
      <p:pic>
        <p:nvPicPr>
          <p:cNvPr id="163" name="Google Shape;163;p10"/>
          <p:cNvPicPr preferRelativeResize="0"/>
          <p:nvPr/>
        </p:nvPicPr>
        <p:blipFill rotWithShape="1">
          <a:blip r:embed="rId3">
            <a:alphaModFix/>
          </a:blip>
          <a:srcRect/>
          <a:stretch/>
        </p:blipFill>
        <p:spPr>
          <a:xfrm>
            <a:off x="772620" y="3352986"/>
            <a:ext cx="4415802" cy="2520315"/>
          </a:xfrm>
          <a:prstGeom prst="rect">
            <a:avLst/>
          </a:prstGeom>
          <a:noFill/>
          <a:ln>
            <a:noFill/>
          </a:ln>
        </p:spPr>
      </p:pic>
      <p:pic>
        <p:nvPicPr>
          <p:cNvPr id="164" name="Google Shape;164;p10"/>
          <p:cNvPicPr preferRelativeResize="0"/>
          <p:nvPr/>
        </p:nvPicPr>
        <p:blipFill rotWithShape="1">
          <a:blip r:embed="rId4">
            <a:alphaModFix/>
          </a:blip>
          <a:srcRect/>
          <a:stretch/>
        </p:blipFill>
        <p:spPr>
          <a:xfrm>
            <a:off x="5935006" y="2025940"/>
            <a:ext cx="5574686" cy="368630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Limitation</a:t>
            </a:r>
            <a:endParaRPr/>
          </a:p>
        </p:txBody>
      </p:sp>
      <p:sp>
        <p:nvSpPr>
          <p:cNvPr id="171" name="Google Shape;171;p11"/>
          <p:cNvSpPr txBox="1"/>
          <p:nvPr/>
        </p:nvSpPr>
        <p:spPr>
          <a:xfrm>
            <a:off x="772620" y="1950155"/>
            <a:ext cx="10093751"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Out of Sample Words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Both GloVe and Word2Vec are limited to words you’ve seen before in training. They cannot handle new words. Those words thus get omitted / dropped, or you need to do something different.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FastText</a:t>
            </a:r>
            <a:endParaRPr sz="2000" b="1">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An extension to Word2Vec which learns character n-grams of words. So, instead of embedding words, we embed portions of words (e.g., a 3-gram character representation would break up the word ‘coffee’ into ‘cof’, ‘off’, ‘ffe’, … and then learn vector embeddings of each. </a:t>
            </a:r>
            <a:endParaRPr/>
          </a:p>
        </p:txBody>
      </p:sp>
      <p:pic>
        <p:nvPicPr>
          <p:cNvPr id="172" name="Google Shape;172;p11" descr="A Visual Guide to FastText Word Embeddings"/>
          <p:cNvPicPr preferRelativeResize="0"/>
          <p:nvPr/>
        </p:nvPicPr>
        <p:blipFill rotWithShape="1">
          <a:blip r:embed="rId3">
            <a:alphaModFix/>
          </a:blip>
          <a:srcRect/>
          <a:stretch/>
        </p:blipFill>
        <p:spPr>
          <a:xfrm>
            <a:off x="4171602" y="5000195"/>
            <a:ext cx="3848796" cy="15306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4"/>
          <p:cNvSpPr txBox="1"/>
          <p:nvPr/>
        </p:nvSpPr>
        <p:spPr>
          <a:xfrm>
            <a:off x="-329379" y="498056"/>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Attention (Building Block of LLMs)</a:t>
            </a:r>
            <a:endParaRPr dirty="0"/>
          </a:p>
        </p:txBody>
      </p:sp>
      <p:sp>
        <p:nvSpPr>
          <p:cNvPr id="179" name="Google Shape;179;p14"/>
          <p:cNvSpPr txBox="1"/>
          <p:nvPr/>
        </p:nvSpPr>
        <p:spPr>
          <a:xfrm>
            <a:off x="761734" y="1763902"/>
            <a:ext cx="10093751"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Drawback of LSTM: Tries to Memorize Everything!</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BUT: some pieces of a sequence are more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important than others for understanding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values at a particular position. </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Self-attention Layer: a dense layer that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takes sequences of values as input and </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implements some mechanism to figure</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out weights that can be used to</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amplify or attenuate sequence elements.</a:t>
            </a:r>
            <a:endParaRPr dirty="0"/>
          </a:p>
          <a:p>
            <a:pPr marL="342900" marR="0" lvl="0" indent="-215900" algn="l" rtl="0">
              <a:spcBef>
                <a:spcPts val="0"/>
              </a:spcBef>
              <a:spcAft>
                <a:spcPts val="0"/>
              </a:spcAft>
              <a:buClr>
                <a:schemeClr val="dk1"/>
              </a:buClr>
              <a:buSzPts val="2000"/>
              <a:buFont typeface="Arial"/>
              <a:buNone/>
            </a:pPr>
            <a:endParaRPr sz="2000" dirty="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Quicksand"/>
                <a:ea typeface="Quicksand"/>
                <a:cs typeface="Quicksand"/>
                <a:sym typeface="Quicksand"/>
              </a:rPr>
              <a:t>Basically, it gives the network a way to</a:t>
            </a:r>
            <a:br>
              <a:rPr lang="en-US" sz="2000" dirty="0">
                <a:solidFill>
                  <a:schemeClr val="dk1"/>
                </a:solidFill>
                <a:latin typeface="Quicksand"/>
                <a:ea typeface="Quicksand"/>
                <a:cs typeface="Quicksand"/>
                <a:sym typeface="Quicksand"/>
              </a:rPr>
            </a:br>
            <a:r>
              <a:rPr lang="en-US" sz="2000" dirty="0">
                <a:solidFill>
                  <a:schemeClr val="dk1"/>
                </a:solidFill>
                <a:latin typeface="Quicksand"/>
                <a:ea typeface="Quicksand"/>
                <a:cs typeface="Quicksand"/>
                <a:sym typeface="Quicksand"/>
              </a:rPr>
              <a:t>shift focus to certain items that are useful </a:t>
            </a:r>
            <a:endParaRPr dirty="0"/>
          </a:p>
        </p:txBody>
      </p:sp>
      <p:pic>
        <p:nvPicPr>
          <p:cNvPr id="180" name="Google Shape;180;p14"/>
          <p:cNvPicPr preferRelativeResize="0"/>
          <p:nvPr/>
        </p:nvPicPr>
        <p:blipFill rotWithShape="1">
          <a:blip r:embed="rId3">
            <a:alphaModFix/>
          </a:blip>
          <a:srcRect/>
          <a:stretch/>
        </p:blipFill>
        <p:spPr>
          <a:xfrm>
            <a:off x="6583675" y="2763526"/>
            <a:ext cx="5255376" cy="3630175"/>
          </a:xfrm>
          <a:prstGeom prst="rect">
            <a:avLst/>
          </a:prstGeom>
          <a:noFill/>
          <a:ln>
            <a:noFill/>
          </a:ln>
        </p:spPr>
      </p:pic>
      <p:pic>
        <p:nvPicPr>
          <p:cNvPr id="181" name="Google Shape;181;p14"/>
          <p:cNvPicPr preferRelativeResize="0"/>
          <p:nvPr/>
        </p:nvPicPr>
        <p:blipFill rotWithShape="1">
          <a:blip r:embed="rId4">
            <a:alphaModFix/>
          </a:blip>
          <a:srcRect/>
          <a:stretch/>
        </p:blipFill>
        <p:spPr>
          <a:xfrm>
            <a:off x="8533444" y="498062"/>
            <a:ext cx="3492500"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15"/>
          <p:cNvPicPr preferRelativeResize="0"/>
          <p:nvPr/>
        </p:nvPicPr>
        <p:blipFill rotWithShape="1">
          <a:blip r:embed="rId3">
            <a:alphaModFix/>
          </a:blip>
          <a:srcRect/>
          <a:stretch/>
        </p:blipFill>
        <p:spPr>
          <a:xfrm>
            <a:off x="115641" y="664140"/>
            <a:ext cx="11960718" cy="5529720"/>
          </a:xfrm>
          <a:prstGeom prst="rect">
            <a:avLst/>
          </a:prstGeom>
          <a:noFill/>
          <a:ln>
            <a:noFill/>
          </a:ln>
        </p:spPr>
      </p:pic>
      <p:sp>
        <p:nvSpPr>
          <p:cNvPr id="188" name="Google Shape;188;p15"/>
          <p:cNvSpPr txBox="1"/>
          <p:nvPr/>
        </p:nvSpPr>
        <p:spPr>
          <a:xfrm>
            <a:off x="4317184" y="402590"/>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Self-Attention Layer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6"/>
          <p:cNvSpPr txBox="1"/>
          <p:nvPr/>
        </p:nvSpPr>
        <p:spPr>
          <a:xfrm>
            <a:off x="1325629" y="570405"/>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Transformer Architecture</a:t>
            </a:r>
            <a:endParaRPr/>
          </a:p>
        </p:txBody>
      </p:sp>
      <p:sp>
        <p:nvSpPr>
          <p:cNvPr id="195" name="Google Shape;195;p16"/>
          <p:cNvSpPr txBox="1"/>
          <p:nvPr/>
        </p:nvSpPr>
        <p:spPr>
          <a:xfrm>
            <a:off x="772620" y="1880984"/>
            <a:ext cx="10093751" cy="4093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Implement Multiple, Parallel Attention Mechanisms</a:t>
            </a:r>
            <a:endParaRPr sz="2000">
              <a:solidFill>
                <a:schemeClr val="dk1"/>
              </a:solidFill>
              <a:latin typeface="Quicksand"/>
              <a:ea typeface="Quicksand"/>
              <a:cs typeface="Quicksand"/>
              <a:sym typeface="Quicksand"/>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allows the model to figure out different ‘types’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of attention patterns.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So, maybe the model should pay attention to word 1 and word 4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for one ‘reason’ and it should pay attention to word 3 and word 8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too, for a different ‘reason’. </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Transformer Builds on Multi-Head Attention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It stacks the parallel attention layers with normalization layers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and dense layers, plus some residual connections to enable </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better gradient updates.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LayerNormalization() normalizes within sequence, instead of across</a:t>
            </a:r>
            <a:br>
              <a:rPr lang="en-US" sz="2000">
                <a:solidFill>
                  <a:schemeClr val="dk1"/>
                </a:solidFill>
                <a:latin typeface="Quicksand"/>
                <a:ea typeface="Quicksand"/>
                <a:cs typeface="Quicksand"/>
                <a:sym typeface="Quicksand"/>
              </a:rPr>
            </a:br>
            <a:r>
              <a:rPr lang="en-US" sz="2000">
                <a:solidFill>
                  <a:schemeClr val="dk1"/>
                </a:solidFill>
                <a:latin typeface="Quicksand"/>
                <a:ea typeface="Quicksand"/>
                <a:cs typeface="Quicksand"/>
                <a:sym typeface="Quicksand"/>
              </a:rPr>
              <a:t>the batch.</a:t>
            </a:r>
            <a:endParaRPr/>
          </a:p>
        </p:txBody>
      </p:sp>
      <p:pic>
        <p:nvPicPr>
          <p:cNvPr id="196" name="Google Shape;196;p16"/>
          <p:cNvPicPr preferRelativeResize="0"/>
          <p:nvPr/>
        </p:nvPicPr>
        <p:blipFill rotWithShape="1">
          <a:blip r:embed="rId3">
            <a:alphaModFix/>
          </a:blip>
          <a:srcRect/>
          <a:stretch/>
        </p:blipFill>
        <p:spPr>
          <a:xfrm>
            <a:off x="8503004" y="1962349"/>
            <a:ext cx="2568690" cy="41847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1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CNN-RNN for Video</a:t>
            </a:r>
            <a:endParaRPr/>
          </a:p>
        </p:txBody>
      </p:sp>
      <p:sp>
        <p:nvSpPr>
          <p:cNvPr id="211" name="Google Shape;211;p13"/>
          <p:cNvSpPr txBox="1"/>
          <p:nvPr/>
        </p:nvSpPr>
        <p:spPr>
          <a:xfrm>
            <a:off x="772620" y="1950155"/>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Hybrid Topology for Image Sequences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Use CNN’s to detect features at a given input.</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feed those feature maps into an RNN architecture, like LSTM.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use this topology to predict things about videos.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You might pre-process frames using a pre-trained CNN and pass feature maps as sequences to an RNN.</a:t>
            </a:r>
            <a:endParaRPr/>
          </a:p>
          <a:p>
            <a:pPr marL="342900" marR="0" lvl="0" indent="-215900" algn="l" rtl="0">
              <a:spcBef>
                <a:spcPts val="0"/>
              </a:spcBef>
              <a:spcAft>
                <a:spcPts val="0"/>
              </a:spcAft>
              <a:buClr>
                <a:schemeClr val="dk1"/>
              </a:buClr>
              <a:buSzPts val="2000"/>
              <a:buFont typeface="Arial"/>
              <a:buNone/>
            </a:pPr>
            <a:endParaRPr sz="2000">
              <a:solidFill>
                <a:schemeClr val="dk1"/>
              </a:solidFill>
              <a:latin typeface="Quicksand"/>
              <a:ea typeface="Quicksand"/>
              <a:cs typeface="Quicksand"/>
              <a:sym typeface="Quicksand"/>
            </a:endParaRPr>
          </a:p>
        </p:txBody>
      </p:sp>
      <p:pic>
        <p:nvPicPr>
          <p:cNvPr id="212" name="Google Shape;212;p13" descr="Introduction to Video Classification and Human Activity Recognition"/>
          <p:cNvPicPr preferRelativeResize="0"/>
          <p:nvPr/>
        </p:nvPicPr>
        <p:blipFill rotWithShape="1">
          <a:blip r:embed="rId3">
            <a:alphaModFix/>
          </a:blip>
          <a:srcRect/>
          <a:stretch/>
        </p:blipFill>
        <p:spPr>
          <a:xfrm>
            <a:off x="3531000" y="3770489"/>
            <a:ext cx="5130000" cy="283686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Other Generative Models</a:t>
            </a:r>
            <a:endParaRPr dirty="0"/>
          </a:p>
        </p:txBody>
      </p:sp>
      <p:sp>
        <p:nvSpPr>
          <p:cNvPr id="111" name="Google Shape;111;p3"/>
          <p:cNvSpPr txBox="1"/>
          <p:nvPr/>
        </p:nvSpPr>
        <p:spPr>
          <a:xfrm>
            <a:off x="995679" y="1858752"/>
            <a:ext cx="10200640" cy="1754326"/>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Generative Models Have Taken Off</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Text-to-Image:</a:t>
            </a:r>
            <a:r>
              <a:rPr lang="en-US" sz="1800">
                <a:solidFill>
                  <a:schemeClr val="dk1"/>
                </a:solidFill>
                <a:latin typeface="Arial"/>
                <a:ea typeface="Arial"/>
                <a:cs typeface="Arial"/>
                <a:sym typeface="Arial"/>
              </a:rPr>
              <a:t> Midjourney, Stable Diffusion, DALL-E, etc.</a:t>
            </a:r>
            <a:endParaRPr/>
          </a:p>
          <a:p>
            <a:pPr marL="285750" marR="0" lvl="0" indent="-285750" algn="just"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Audio + Photo to Video: </a:t>
            </a:r>
            <a:r>
              <a:rPr lang="en-US" sz="1800">
                <a:solidFill>
                  <a:schemeClr val="dk1"/>
                </a:solidFill>
                <a:latin typeface="Arial"/>
                <a:ea typeface="Arial"/>
                <a:cs typeface="Arial"/>
                <a:sym typeface="Arial"/>
              </a:rPr>
              <a:t>D-ID</a:t>
            </a:r>
            <a:endParaRPr/>
          </a:p>
          <a:p>
            <a:pPr marL="285750" marR="0" lvl="0" indent="-285750" algn="just" rtl="0">
              <a:spcBef>
                <a:spcPts val="0"/>
              </a:spcBef>
              <a:spcAft>
                <a:spcPts val="0"/>
              </a:spcAft>
              <a:buClr>
                <a:schemeClr val="dk1"/>
              </a:buClr>
              <a:buSzPts val="1800"/>
              <a:buFont typeface="Arial"/>
              <a:buChar char="•"/>
            </a:pPr>
            <a:r>
              <a:rPr lang="en-US" sz="1800" b="1">
                <a:solidFill>
                  <a:schemeClr val="dk1"/>
                </a:solidFill>
                <a:latin typeface="Arial"/>
                <a:ea typeface="Arial"/>
                <a:cs typeface="Arial"/>
                <a:sym typeface="Arial"/>
              </a:rPr>
              <a:t>Text to Voice: </a:t>
            </a:r>
            <a:r>
              <a:rPr lang="en-US" sz="1800">
                <a:solidFill>
                  <a:schemeClr val="dk1"/>
                </a:solidFill>
                <a:latin typeface="Arial"/>
                <a:ea typeface="Arial"/>
                <a:cs typeface="Arial"/>
                <a:sym typeface="Arial"/>
              </a:rPr>
              <a:t>ElevenLabs</a:t>
            </a:r>
            <a:endParaRPr sz="1800">
              <a:solidFill>
                <a:schemeClr val="dk1"/>
              </a:solidFill>
              <a:latin typeface="Arial"/>
              <a:ea typeface="Arial"/>
              <a:cs typeface="Arial"/>
              <a:sym typeface="Arial"/>
            </a:endParaRPr>
          </a:p>
          <a:p>
            <a:pPr marL="285750" marR="0" lvl="0" indent="-171450" algn="just"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12" name="Google Shape;112;p3" descr="How to Create Visually Stunning Images with Midjourney Bot » Dulu Lain  Sekarang Lain"/>
          <p:cNvPicPr preferRelativeResize="0"/>
          <p:nvPr/>
        </p:nvPicPr>
        <p:blipFill rotWithShape="1">
          <a:blip r:embed="rId3">
            <a:alphaModFix/>
          </a:blip>
          <a:srcRect/>
          <a:stretch/>
        </p:blipFill>
        <p:spPr>
          <a:xfrm>
            <a:off x="1136603" y="3772547"/>
            <a:ext cx="4516097" cy="2027226"/>
          </a:xfrm>
          <a:prstGeom prst="rect">
            <a:avLst/>
          </a:prstGeom>
          <a:noFill/>
          <a:ln>
            <a:noFill/>
          </a:ln>
          <a:effectLst>
            <a:outerShdw blurRad="292100" dist="139700" dir="2700000" algn="tl" rotWithShape="0">
              <a:srgbClr val="333333">
                <a:alpha val="64705"/>
              </a:srgbClr>
            </a:outerShdw>
          </a:effectLst>
        </p:spPr>
      </p:pic>
      <p:pic>
        <p:nvPicPr>
          <p:cNvPr id="113" name="Google Shape;113;p3" descr="Dall-E 2: How to Get Early Access - Geekflare"/>
          <p:cNvPicPr preferRelativeResize="0"/>
          <p:nvPr/>
        </p:nvPicPr>
        <p:blipFill rotWithShape="1">
          <a:blip r:embed="rId4">
            <a:alphaModFix/>
          </a:blip>
          <a:srcRect/>
          <a:stretch/>
        </p:blipFill>
        <p:spPr>
          <a:xfrm>
            <a:off x="5966812" y="4822309"/>
            <a:ext cx="4604658" cy="1477328"/>
          </a:xfrm>
          <a:prstGeom prst="rect">
            <a:avLst/>
          </a:prstGeom>
          <a:noFill/>
          <a:ln>
            <a:noFill/>
          </a:ln>
          <a:effectLst>
            <a:outerShdw blurRad="292100" dist="139700" dir="2700000" algn="tl" rotWithShape="0">
              <a:srgbClr val="333333">
                <a:alpha val="64705"/>
              </a:srgbClr>
            </a:outerShdw>
          </a:effectLst>
        </p:spPr>
      </p:pic>
      <p:pic>
        <p:nvPicPr>
          <p:cNvPr id="114" name="Google Shape;114;p3"/>
          <p:cNvPicPr preferRelativeResize="0"/>
          <p:nvPr/>
        </p:nvPicPr>
        <p:blipFill rotWithShape="1">
          <a:blip r:embed="rId5">
            <a:alphaModFix/>
          </a:blip>
          <a:srcRect/>
          <a:stretch/>
        </p:blipFill>
        <p:spPr>
          <a:xfrm>
            <a:off x="8948419" y="3349913"/>
            <a:ext cx="2247900" cy="723900"/>
          </a:xfrm>
          <a:prstGeom prst="rect">
            <a:avLst/>
          </a:prstGeom>
          <a:noFill/>
          <a:ln>
            <a:noFill/>
          </a:ln>
          <a:effectLst>
            <a:outerShdw blurRad="292100" dist="139700" dir="2700000" algn="tl" rotWithShape="0">
              <a:srgbClr val="333333">
                <a:alpha val="64705"/>
              </a:srgbClr>
            </a:outerShdw>
          </a:effectLst>
        </p:spPr>
      </p:pic>
      <p:pic>
        <p:nvPicPr>
          <p:cNvPr id="115" name="Google Shape;115;p3"/>
          <p:cNvPicPr preferRelativeResize="0"/>
          <p:nvPr/>
        </p:nvPicPr>
        <p:blipFill rotWithShape="1">
          <a:blip r:embed="rId6">
            <a:alphaModFix/>
          </a:blip>
          <a:srcRect/>
          <a:stretch/>
        </p:blipFill>
        <p:spPr>
          <a:xfrm>
            <a:off x="7757966" y="3650290"/>
            <a:ext cx="850900" cy="72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Generative Adversarial Networks (GANs)</a:t>
            </a:r>
            <a:endParaRPr/>
          </a:p>
        </p:txBody>
      </p:sp>
      <p:sp>
        <p:nvSpPr>
          <p:cNvPr id="122" name="Google Shape;122;p4"/>
          <p:cNvSpPr txBox="1"/>
          <p:nvPr/>
        </p:nvSpPr>
        <p:spPr>
          <a:xfrm>
            <a:off x="995679" y="1858752"/>
            <a:ext cx="10200640" cy="14773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GANs are a Powerful Flexible Tool for Generative Modeling</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What is a GAN? How do GANs work?</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What problems can we address with GANs?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How do we implement a GAN?</a:t>
            </a:r>
            <a:endParaRPr/>
          </a:p>
        </p:txBody>
      </p:sp>
      <p:pic>
        <p:nvPicPr>
          <p:cNvPr id="123" name="Google Shape;123;p4"/>
          <p:cNvPicPr preferRelativeResize="0"/>
          <p:nvPr/>
        </p:nvPicPr>
        <p:blipFill rotWithShape="1">
          <a:blip r:embed="rId3">
            <a:alphaModFix/>
          </a:blip>
          <a:srcRect/>
          <a:stretch/>
        </p:blipFill>
        <p:spPr>
          <a:xfrm>
            <a:off x="3132532" y="3867418"/>
            <a:ext cx="5926934" cy="2403644"/>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5"/>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dk1"/>
                </a:solidFill>
                <a:latin typeface="Economica"/>
                <a:ea typeface="Economica"/>
                <a:cs typeface="Economica"/>
                <a:sym typeface="Economica"/>
              </a:rPr>
              <a:t>The Goal of a GAN</a:t>
            </a:r>
            <a:endParaRPr dirty="0"/>
          </a:p>
        </p:txBody>
      </p:sp>
      <p:pic>
        <p:nvPicPr>
          <p:cNvPr id="129" name="Google Shape;129;p5"/>
          <p:cNvPicPr preferRelativeResize="0"/>
          <p:nvPr/>
        </p:nvPicPr>
        <p:blipFill rotWithShape="1">
          <a:blip r:embed="rId3">
            <a:alphaModFix/>
          </a:blip>
          <a:srcRect/>
          <a:stretch/>
        </p:blipFill>
        <p:spPr>
          <a:xfrm>
            <a:off x="2914650" y="4054806"/>
            <a:ext cx="6362700" cy="2324100"/>
          </a:xfrm>
          <a:prstGeom prst="rect">
            <a:avLst/>
          </a:prstGeom>
          <a:noFill/>
          <a:ln>
            <a:noFill/>
          </a:ln>
        </p:spPr>
      </p:pic>
      <p:sp>
        <p:nvSpPr>
          <p:cNvPr id="130" name="Google Shape;130;p5"/>
          <p:cNvSpPr txBox="1"/>
          <p:nvPr/>
        </p:nvSpPr>
        <p:spPr>
          <a:xfrm>
            <a:off x="995679" y="1858752"/>
            <a:ext cx="10200640"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Synthesize Samples That Conform to the Real Data’s Distribution</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train a network to produce synthetic samples that are indistinguishable from true samples.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More concrete, this means we train a network to learn the probability distribution of real data.</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For example, learn the joint probability distribution of pixel values in a set of images.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So, the resulting network could take a random vector of noise as input, and map it to a synthetic output that looks very similar to real data.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6"/>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How Might We Do This?</a:t>
            </a:r>
            <a:endParaRPr/>
          </a:p>
        </p:txBody>
      </p:sp>
      <p:sp>
        <p:nvSpPr>
          <p:cNvPr id="137" name="Google Shape;137;p6"/>
          <p:cNvSpPr txBox="1"/>
          <p:nvPr/>
        </p:nvSpPr>
        <p:spPr>
          <a:xfrm>
            <a:off x="995679" y="2011152"/>
            <a:ext cx="10200600" cy="2308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A Neural Net That Produces Image Output</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Take in a random vector as input, and have it produce image predictions.</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Next, compare those predictions with real images. But how?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don’t want it to try to predict a specific image, because then it won’t be able to produce new synthetic examples.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problem? </a:t>
            </a:r>
            <a:r>
              <a:rPr lang="en-US" sz="1800" b="1">
                <a:solidFill>
                  <a:schemeClr val="dk1"/>
                </a:solidFill>
                <a:latin typeface="Arial"/>
                <a:ea typeface="Arial"/>
                <a:cs typeface="Arial"/>
                <a:sym typeface="Arial"/>
              </a:rPr>
              <a:t>The loss function is extremely complicated.  </a:t>
            </a:r>
            <a:endParaRPr/>
          </a:p>
          <a:p>
            <a:pPr marL="285750" marR="0" lvl="0" indent="-285750" algn="just"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 solution… `</a:t>
            </a:r>
            <a:endParaRPr/>
          </a:p>
        </p:txBody>
      </p:sp>
      <p:pic>
        <p:nvPicPr>
          <p:cNvPr id="138" name="Google Shape;138;p6"/>
          <p:cNvPicPr preferRelativeResize="0"/>
          <p:nvPr/>
        </p:nvPicPr>
        <p:blipFill rotWithShape="1">
          <a:blip r:embed="rId3">
            <a:alphaModFix/>
          </a:blip>
          <a:srcRect b="53865"/>
          <a:stretch/>
        </p:blipFill>
        <p:spPr>
          <a:xfrm>
            <a:off x="3747572" y="4578365"/>
            <a:ext cx="4696877" cy="17791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p:nvPr/>
        </p:nvSpPr>
        <p:spPr>
          <a:xfrm>
            <a:off x="2865521" y="586938"/>
            <a:ext cx="646095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0" i="0" u="none" strike="noStrike" cap="none" dirty="0">
                <a:solidFill>
                  <a:schemeClr val="dk1"/>
                </a:solidFill>
                <a:latin typeface="Economica"/>
                <a:ea typeface="Economica"/>
                <a:cs typeface="Economica"/>
                <a:sym typeface="Economica"/>
              </a:rPr>
              <a:t>Session Agenda</a:t>
            </a:r>
            <a:endParaRPr dirty="0"/>
          </a:p>
        </p:txBody>
      </p:sp>
      <p:sp>
        <p:nvSpPr>
          <p:cNvPr id="103" name="Google Shape;103;p2"/>
          <p:cNvSpPr txBox="1"/>
          <p:nvPr/>
        </p:nvSpPr>
        <p:spPr>
          <a:xfrm>
            <a:off x="890337" y="1940249"/>
            <a:ext cx="10016362" cy="41242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Quicksand"/>
                <a:ea typeface="Quicksand"/>
                <a:cs typeface="Quicksand"/>
                <a:sym typeface="Quicksand"/>
              </a:rPr>
              <a:t>Background on NLP</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Use Cases</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Quick review on bag of words approaches, etc.</a:t>
            </a:r>
            <a:endParaRPr dirty="0"/>
          </a:p>
          <a:p>
            <a:pPr marL="0" marR="0" lvl="0" indent="0" algn="l" rtl="0">
              <a:spcBef>
                <a:spcPts val="0"/>
              </a:spcBef>
              <a:spcAft>
                <a:spcPts val="0"/>
              </a:spcAft>
              <a:buNone/>
            </a:pPr>
            <a:endParaRPr sz="18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err="1">
                <a:solidFill>
                  <a:schemeClr val="dk1"/>
                </a:solidFill>
                <a:latin typeface="Quicksand"/>
                <a:ea typeface="Quicksand"/>
                <a:cs typeface="Quicksand"/>
                <a:sym typeface="Quicksand"/>
              </a:rPr>
              <a:t>TextVectorization</a:t>
            </a:r>
            <a:r>
              <a:rPr lang="en-US" sz="2000" b="1" dirty="0">
                <a:solidFill>
                  <a:schemeClr val="dk1"/>
                </a:solidFill>
                <a:latin typeface="Quicksand"/>
                <a:ea typeface="Quicksand"/>
                <a:cs typeface="Quicksand"/>
                <a:sym typeface="Quicksand"/>
              </a:rPr>
              <a:t> Layer</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This implements basic standardization and punctuation</a:t>
            </a:r>
            <a:br>
              <a:rPr lang="en-US" sz="1800" dirty="0">
                <a:solidFill>
                  <a:schemeClr val="dk1"/>
                </a:solidFill>
                <a:latin typeface="Quicksand"/>
                <a:ea typeface="Quicksand"/>
                <a:cs typeface="Quicksand"/>
                <a:sym typeface="Quicksand"/>
              </a:rPr>
            </a:br>
            <a:r>
              <a:rPr lang="en-US" sz="1800" dirty="0">
                <a:solidFill>
                  <a:schemeClr val="dk1"/>
                </a:solidFill>
                <a:latin typeface="Quicksand"/>
                <a:ea typeface="Quicksand"/>
                <a:cs typeface="Quicksand"/>
                <a:sym typeface="Quicksand"/>
              </a:rPr>
              <a:t>removal. It assumes 1-grams, then one-hot encodes.</a:t>
            </a:r>
            <a:endParaRPr dirty="0"/>
          </a:p>
          <a:p>
            <a:pPr marL="342900" marR="0" lvl="0" indent="-342900" algn="l" rtl="0">
              <a:spcBef>
                <a:spcPts val="0"/>
              </a:spcBef>
              <a:spcAft>
                <a:spcPts val="0"/>
              </a:spcAft>
              <a:buClr>
                <a:schemeClr val="dk1"/>
              </a:buClr>
              <a:buSzPts val="1800"/>
              <a:buFont typeface="Arial"/>
              <a:buChar char="•"/>
            </a:pPr>
            <a:r>
              <a:rPr lang="en-US" sz="1800" dirty="0">
                <a:solidFill>
                  <a:schemeClr val="dk1"/>
                </a:solidFill>
                <a:latin typeface="Quicksand"/>
                <a:ea typeface="Quicksand"/>
                <a:cs typeface="Quicksand"/>
                <a:sym typeface="Quicksand"/>
              </a:rPr>
              <a:t>No stemming or stop word removal, by default.</a:t>
            </a:r>
            <a:endParaRPr dirty="0"/>
          </a:p>
          <a:p>
            <a:pPr marL="0" marR="0" lvl="0" indent="0" algn="l" rtl="0">
              <a:spcBef>
                <a:spcPts val="0"/>
              </a:spcBef>
              <a:spcAft>
                <a:spcPts val="0"/>
              </a:spcAft>
              <a:buNone/>
            </a:pPr>
            <a:endParaRPr sz="2000" b="1" dirty="0">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Sequence vs. Bag-of-Words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Conceptually</a:t>
            </a:r>
            <a:endParaRPr dirty="0">
              <a:latin typeface="Quicksand" pitchFamily="2" charset="77"/>
            </a:endParaRPr>
          </a:p>
          <a:p>
            <a:pPr marL="285750" marR="0" lvl="0" indent="-171450"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dirty="0">
                <a:solidFill>
                  <a:schemeClr val="dk1"/>
                </a:solidFill>
                <a:latin typeface="Quicksand"/>
                <a:ea typeface="Quicksand"/>
                <a:cs typeface="Quicksand"/>
                <a:sym typeface="Quicksand"/>
              </a:rPr>
              <a:t>Architectures for Sequences</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Quicksand" pitchFamily="2" charset="77"/>
                <a:ea typeface="Calibri"/>
                <a:cs typeface="Calibri"/>
                <a:sym typeface="Calibri"/>
              </a:rPr>
              <a:t>Bidirectional LSTM</a:t>
            </a:r>
            <a:endParaRPr dirty="0">
              <a:latin typeface="Quicksand" pitchFamily="2" charset="77"/>
            </a:endParaRPr>
          </a:p>
        </p:txBody>
      </p:sp>
      <p:pic>
        <p:nvPicPr>
          <p:cNvPr id="104" name="Google Shape;104;p2" descr="Build an Effective Meeting Agenda Template | WorkPatterns"/>
          <p:cNvPicPr preferRelativeResize="0"/>
          <p:nvPr/>
        </p:nvPicPr>
        <p:blipFill rotWithShape="1">
          <a:blip r:embed="rId3">
            <a:alphaModFix/>
          </a:blip>
          <a:srcRect/>
          <a:stretch/>
        </p:blipFill>
        <p:spPr>
          <a:xfrm>
            <a:off x="5757836" y="2540000"/>
            <a:ext cx="6434164" cy="3382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7"/>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Adversarial Architecture</a:t>
            </a:r>
            <a:endParaRPr/>
          </a:p>
        </p:txBody>
      </p:sp>
      <p:sp>
        <p:nvSpPr>
          <p:cNvPr id="145" name="Google Shape;145;p7"/>
          <p:cNvSpPr txBox="1"/>
          <p:nvPr/>
        </p:nvSpPr>
        <p:spPr>
          <a:xfrm>
            <a:off x="753029" y="1705487"/>
            <a:ext cx="3361168"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Discriminator</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Serves as an adaptive loss function for the generator.</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It’s a throw-away network that is just there to help train the generator.</a:t>
            </a:r>
            <a:endParaRPr/>
          </a:p>
        </p:txBody>
      </p:sp>
      <p:pic>
        <p:nvPicPr>
          <p:cNvPr id="146" name="Google Shape;146;p7"/>
          <p:cNvPicPr preferRelativeResize="0"/>
          <p:nvPr/>
        </p:nvPicPr>
        <p:blipFill rotWithShape="1">
          <a:blip r:embed="rId3">
            <a:alphaModFix/>
          </a:blip>
          <a:srcRect/>
          <a:stretch/>
        </p:blipFill>
        <p:spPr>
          <a:xfrm>
            <a:off x="2211097" y="3736812"/>
            <a:ext cx="5382410" cy="2946376"/>
          </a:xfrm>
          <a:prstGeom prst="rect">
            <a:avLst/>
          </a:prstGeom>
          <a:noFill/>
          <a:ln>
            <a:noFill/>
          </a:ln>
        </p:spPr>
      </p:pic>
      <p:pic>
        <p:nvPicPr>
          <p:cNvPr id="147" name="Google Shape;147;p7"/>
          <p:cNvPicPr preferRelativeResize="0"/>
          <p:nvPr/>
        </p:nvPicPr>
        <p:blipFill rotWithShape="1">
          <a:blip r:embed="rId4">
            <a:alphaModFix/>
          </a:blip>
          <a:srcRect/>
          <a:stretch/>
        </p:blipFill>
        <p:spPr>
          <a:xfrm>
            <a:off x="6063018" y="2106220"/>
            <a:ext cx="5519382" cy="1956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Adversarial Architecture</a:t>
            </a:r>
            <a:endParaRPr/>
          </a:p>
        </p:txBody>
      </p:sp>
      <p:pic>
        <p:nvPicPr>
          <p:cNvPr id="154" name="Google Shape;154;p8" descr="A second diagram of a generator and discriminator"/>
          <p:cNvPicPr preferRelativeResize="0"/>
          <p:nvPr/>
        </p:nvPicPr>
        <p:blipFill rotWithShape="1">
          <a:blip r:embed="rId3">
            <a:alphaModFix/>
          </a:blip>
          <a:srcRect/>
          <a:stretch/>
        </p:blipFill>
        <p:spPr>
          <a:xfrm>
            <a:off x="2214088" y="1695963"/>
            <a:ext cx="7763823" cy="501191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9"/>
          <p:cNvSpPr txBox="1"/>
          <p:nvPr/>
        </p:nvSpPr>
        <p:spPr>
          <a:xfrm>
            <a:off x="609600" y="586938"/>
            <a:ext cx="1097280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Conditional GANs</a:t>
            </a:r>
            <a:endParaRPr/>
          </a:p>
        </p:txBody>
      </p:sp>
      <p:sp>
        <p:nvSpPr>
          <p:cNvPr id="161" name="Google Shape;161;p9"/>
          <p:cNvSpPr txBox="1"/>
          <p:nvPr/>
        </p:nvSpPr>
        <p:spPr>
          <a:xfrm>
            <a:off x="753028" y="1705487"/>
            <a:ext cx="10085301"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u="sng">
                <a:solidFill>
                  <a:schemeClr val="accent1"/>
                </a:solidFill>
                <a:latin typeface="Arial"/>
                <a:ea typeface="Arial"/>
                <a:cs typeface="Arial"/>
                <a:sym typeface="Arial"/>
              </a:rPr>
              <a:t>GAN /w Labels as Input Too</a:t>
            </a:r>
            <a:endParaRPr/>
          </a:p>
          <a:p>
            <a:pPr marL="0" marR="0" lvl="0" indent="0" algn="just" rtl="0">
              <a:spcBef>
                <a:spcPts val="0"/>
              </a:spcBef>
              <a:spcAft>
                <a:spcPts val="0"/>
              </a:spcAft>
              <a:buNone/>
            </a:pPr>
            <a:endParaRPr sz="1800" b="1" u="sng">
              <a:solidFill>
                <a:schemeClr val="accent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We don’t want our GAN to just learn P(X); it needs to learn P(X|Y).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This is a simple modification; we give two inputs to the generator, a label and a noise vector. So, it tries to produces images that match real images given a particular label, rather than images in general.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End result is a generator that you can pass a noise vector and a label, and it spits out an image of that label. </a:t>
            </a:r>
            <a:endParaRPr/>
          </a:p>
        </p:txBody>
      </p:sp>
      <p:pic>
        <p:nvPicPr>
          <p:cNvPr id="162" name="Google Shape;162;p9" descr="cGAN: Conditional Generative Adversarial Network — How to Gain Control Over  GAN Outputs | by Saul Dobilas | Towards Data Science"/>
          <p:cNvPicPr preferRelativeResize="0"/>
          <p:nvPr/>
        </p:nvPicPr>
        <p:blipFill rotWithShape="1">
          <a:blip r:embed="rId3">
            <a:alphaModFix/>
          </a:blip>
          <a:srcRect/>
          <a:stretch/>
        </p:blipFill>
        <p:spPr>
          <a:xfrm>
            <a:off x="3390899" y="3829001"/>
            <a:ext cx="6717574" cy="26677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7"/>
          <p:cNvSpPr txBox="1"/>
          <p:nvPr/>
        </p:nvSpPr>
        <p:spPr>
          <a:xfrm>
            <a:off x="1750621" y="2828835"/>
            <a:ext cx="8690758"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7200">
                <a:solidFill>
                  <a:schemeClr val="dk1"/>
                </a:solidFill>
                <a:latin typeface="Economica"/>
                <a:ea typeface="Economica"/>
                <a:cs typeface="Economica"/>
                <a:sym typeface="Economica"/>
              </a:rPr>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Quick Review of NLP Concepts</a:t>
            </a:r>
            <a:endParaRPr/>
          </a:p>
        </p:txBody>
      </p:sp>
      <p:sp>
        <p:nvSpPr>
          <p:cNvPr id="110" name="Google Shape;110;p3"/>
          <p:cNvSpPr txBox="1"/>
          <p:nvPr/>
        </p:nvSpPr>
        <p:spPr>
          <a:xfrm>
            <a:off x="1025803" y="1819294"/>
            <a:ext cx="9438997" cy="15081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stop words, stemming, tokenization (words), n-grams.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Final state is often a Term-Frequency Matrix </a:t>
            </a:r>
            <a:endParaRPr/>
          </a:p>
          <a:p>
            <a:pPr marL="285750" marR="0" lvl="0" indent="-285750" algn="l" rtl="0">
              <a:spcBef>
                <a:spcPts val="0"/>
              </a:spcBef>
              <a:spcAft>
                <a:spcPts val="0"/>
              </a:spcAft>
              <a:buClr>
                <a:schemeClr val="dk1"/>
              </a:buClr>
              <a:buSzPts val="1800"/>
              <a:buFont typeface="Arial"/>
              <a:buChar char="•"/>
            </a:pPr>
            <a:r>
              <a:rPr lang="en-US" sz="1800" i="1">
                <a:solidFill>
                  <a:schemeClr val="dk1"/>
                </a:solidFill>
                <a:latin typeface="Calibri"/>
                <a:ea typeface="Calibri"/>
                <a:cs typeface="Calibri"/>
                <a:sym typeface="Calibri"/>
              </a:rPr>
              <a:t>Q: why is this called a bag-of-words approach?</a:t>
            </a:r>
            <a:endParaRPr sz="1800">
              <a:solidFill>
                <a:schemeClr val="dk1"/>
              </a:solidFill>
              <a:latin typeface="Calibri"/>
              <a:ea typeface="Calibri"/>
              <a:cs typeface="Calibri"/>
              <a:sym typeface="Calibri"/>
            </a:endParaRPr>
          </a:p>
        </p:txBody>
      </p:sp>
      <p:graphicFrame>
        <p:nvGraphicFramePr>
          <p:cNvPr id="111" name="Google Shape;111;p3"/>
          <p:cNvGraphicFramePr/>
          <p:nvPr/>
        </p:nvGraphicFramePr>
        <p:xfrm>
          <a:off x="2664178" y="3652820"/>
          <a:ext cx="6863625" cy="2801900"/>
        </p:xfrm>
        <a:graphic>
          <a:graphicData uri="http://schemas.openxmlformats.org/drawingml/2006/table">
            <a:tbl>
              <a:tblPr>
                <a:noFill/>
                <a:tableStyleId>{E05DC9BB-E2D2-4958-9D3A-7439AACFFBFD}</a:tableStyleId>
              </a:tblPr>
              <a:tblGrid>
                <a:gridCol w="981800">
                  <a:extLst>
                    <a:ext uri="{9D8B030D-6E8A-4147-A177-3AD203B41FA5}">
                      <a16:colId xmlns:a16="http://schemas.microsoft.com/office/drawing/2014/main" val="20000"/>
                    </a:ext>
                  </a:extLst>
                </a:gridCol>
                <a:gridCol w="980300">
                  <a:extLst>
                    <a:ext uri="{9D8B030D-6E8A-4147-A177-3AD203B41FA5}">
                      <a16:colId xmlns:a16="http://schemas.microsoft.com/office/drawing/2014/main" val="20001"/>
                    </a:ext>
                  </a:extLst>
                </a:gridCol>
                <a:gridCol w="980300">
                  <a:extLst>
                    <a:ext uri="{9D8B030D-6E8A-4147-A177-3AD203B41FA5}">
                      <a16:colId xmlns:a16="http://schemas.microsoft.com/office/drawing/2014/main" val="20002"/>
                    </a:ext>
                  </a:extLst>
                </a:gridCol>
                <a:gridCol w="978825">
                  <a:extLst>
                    <a:ext uri="{9D8B030D-6E8A-4147-A177-3AD203B41FA5}">
                      <a16:colId xmlns:a16="http://schemas.microsoft.com/office/drawing/2014/main" val="20003"/>
                    </a:ext>
                  </a:extLst>
                </a:gridCol>
                <a:gridCol w="980300">
                  <a:extLst>
                    <a:ext uri="{9D8B030D-6E8A-4147-A177-3AD203B41FA5}">
                      <a16:colId xmlns:a16="http://schemas.microsoft.com/office/drawing/2014/main" val="20004"/>
                    </a:ext>
                  </a:extLst>
                </a:gridCol>
                <a:gridCol w="980300">
                  <a:extLst>
                    <a:ext uri="{9D8B030D-6E8A-4147-A177-3AD203B41FA5}">
                      <a16:colId xmlns:a16="http://schemas.microsoft.com/office/drawing/2014/main" val="20005"/>
                    </a:ext>
                  </a:extLst>
                </a:gridCol>
                <a:gridCol w="981800">
                  <a:extLst>
                    <a:ext uri="{9D8B030D-6E8A-4147-A177-3AD203B41FA5}">
                      <a16:colId xmlns:a16="http://schemas.microsoft.com/office/drawing/2014/main" val="20006"/>
                    </a:ext>
                  </a:extLst>
                </a:gridCol>
              </a:tblGrid>
              <a:tr h="271225">
                <a:tc>
                  <a:txBody>
                    <a:bodyPr/>
                    <a:lstStyle/>
                    <a:p>
                      <a:pPr marL="0" marR="0" lvl="0" indent="0" algn="l" rtl="0">
                        <a:lnSpc>
                          <a:spcPct val="100000"/>
                        </a:lnSpc>
                        <a:spcBef>
                          <a:spcPts val="0"/>
                        </a:spcBef>
                        <a:spcAft>
                          <a:spcPts val="0"/>
                        </a:spcAft>
                        <a:buClr>
                          <a:schemeClr val="dk1"/>
                        </a:buClr>
                        <a:buSzPts val="1100"/>
                        <a:buFont typeface="Calibri"/>
                        <a:buNone/>
                      </a:pPr>
                      <a:endParaRPr sz="1100" b="0" i="0" u="none" strike="noStrike" cap="none">
                        <a:solidFill>
                          <a:schemeClr val="dk1"/>
                        </a:solidFill>
                        <a:latin typeface="Quicksand"/>
                        <a:ea typeface="Quicksand"/>
                        <a:cs typeface="Quicksand"/>
                        <a:sym typeface="Quicksand"/>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Database</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SQL</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Index</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Regression</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Likelihood</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linear</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D1</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9</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D2</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D3</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5</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D4</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D5</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D6</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18</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6</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D7</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D8</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22</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4</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1225">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D9</a:t>
                      </a:r>
                      <a:endParaRPr/>
                    </a:p>
                  </a:txBody>
                  <a:tcPr marL="112550" marR="112550" marT="56275" marB="5627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1</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0</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34</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27</a:t>
                      </a:r>
                      <a:endParaRPr/>
                    </a:p>
                  </a:txBody>
                  <a:tcPr marL="112550" marR="112550" marT="56275" marB="5627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Quicksand"/>
                        <a:buNone/>
                      </a:pPr>
                      <a:r>
                        <a:rPr lang="en-US" sz="1100" b="0" i="0" u="none" strike="noStrike" cap="none">
                          <a:solidFill>
                            <a:schemeClr val="dk1"/>
                          </a:solidFill>
                          <a:latin typeface="Quicksand"/>
                          <a:ea typeface="Quicksand"/>
                          <a:cs typeface="Quicksand"/>
                          <a:sym typeface="Quicksand"/>
                        </a:rPr>
                        <a:t>25</a:t>
                      </a:r>
                      <a:endParaRPr/>
                    </a:p>
                  </a:txBody>
                  <a:tcPr marL="112550" marR="112550" marT="56275" marB="5627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4"/>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Weighting Term-Documents: TF-IDF</a:t>
            </a:r>
            <a:endParaRPr/>
          </a:p>
        </p:txBody>
      </p:sp>
      <p:sp>
        <p:nvSpPr>
          <p:cNvPr id="117" name="Google Shape;11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None/>
            </a:pPr>
            <a:r>
              <a:rPr lang="en-US" sz="2200" b="1"/>
              <a:t>Not all phrases are of equal importance…</a:t>
            </a:r>
            <a:endParaRPr/>
          </a:p>
          <a:p>
            <a:pPr marL="347663" lvl="1" indent="-236569" algn="l" rtl="0">
              <a:lnSpc>
                <a:spcPct val="90000"/>
              </a:lnSpc>
              <a:spcBef>
                <a:spcPts val="500"/>
              </a:spcBef>
              <a:spcAft>
                <a:spcPts val="0"/>
              </a:spcAft>
              <a:buClr>
                <a:schemeClr val="dk1"/>
              </a:buClr>
              <a:buSzPct val="100000"/>
              <a:buChar char="•"/>
            </a:pPr>
            <a:r>
              <a:rPr lang="en-US" sz="1900"/>
              <a:t>E.g., David less important than Beckham</a:t>
            </a:r>
            <a:endParaRPr/>
          </a:p>
          <a:p>
            <a:pPr marL="347663" lvl="1" indent="-236569" algn="l" rtl="0">
              <a:lnSpc>
                <a:spcPct val="90000"/>
              </a:lnSpc>
              <a:spcBef>
                <a:spcPts val="500"/>
              </a:spcBef>
              <a:spcAft>
                <a:spcPts val="0"/>
              </a:spcAft>
              <a:buClr>
                <a:schemeClr val="dk1"/>
              </a:buClr>
              <a:buSzPct val="100000"/>
              <a:buChar char="•"/>
            </a:pPr>
            <a:r>
              <a:rPr lang="en-US" sz="1900"/>
              <a:t>If a term occurs all the time, observing its presence is less informative</a:t>
            </a:r>
            <a:endParaRPr/>
          </a:p>
          <a:p>
            <a:pPr marL="228600" lvl="0" indent="-55118" algn="l" rtl="0">
              <a:lnSpc>
                <a:spcPct val="90000"/>
              </a:lnSpc>
              <a:spcBef>
                <a:spcPts val="1000"/>
              </a:spcBef>
              <a:spcAft>
                <a:spcPts val="0"/>
              </a:spcAft>
              <a:buClr>
                <a:schemeClr val="dk1"/>
              </a:buClr>
              <a:buSzPct val="100000"/>
              <a:buNone/>
            </a:pPr>
            <a:endParaRPr sz="2954"/>
          </a:p>
          <a:p>
            <a:pPr marL="0" lvl="0" indent="0" algn="l" rtl="0">
              <a:lnSpc>
                <a:spcPct val="90000"/>
              </a:lnSpc>
              <a:spcBef>
                <a:spcPts val="1000"/>
              </a:spcBef>
              <a:spcAft>
                <a:spcPts val="0"/>
              </a:spcAft>
              <a:buClr>
                <a:schemeClr val="dk1"/>
              </a:buClr>
              <a:buSzPct val="100000"/>
              <a:buNone/>
            </a:pPr>
            <a:r>
              <a:rPr lang="en-US" sz="2200" b="1"/>
              <a:t>Inverse-document frequency (IDF) helps address this.  </a:t>
            </a:r>
            <a:endParaRPr/>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84010" algn="l" rtl="0">
              <a:lnSpc>
                <a:spcPct val="90000"/>
              </a:lnSpc>
              <a:spcBef>
                <a:spcPts val="500"/>
              </a:spcBef>
              <a:spcAft>
                <a:spcPts val="0"/>
              </a:spcAft>
              <a:buClr>
                <a:schemeClr val="dk1"/>
              </a:buClr>
              <a:buSzPct val="100000"/>
              <a:buNone/>
            </a:pPr>
            <a:endParaRPr sz="2462"/>
          </a:p>
          <a:p>
            <a:pPr marL="685800" lvl="1" indent="-228631" algn="l" rtl="0">
              <a:lnSpc>
                <a:spcPct val="90000"/>
              </a:lnSpc>
              <a:spcBef>
                <a:spcPts val="500"/>
              </a:spcBef>
              <a:spcAft>
                <a:spcPts val="0"/>
              </a:spcAft>
              <a:buClr>
                <a:schemeClr val="dk1"/>
              </a:buClr>
              <a:buSzPct val="100000"/>
              <a:buChar char="•"/>
            </a:pPr>
            <a:r>
              <a:rPr lang="en-US" sz="1900"/>
              <a:t>Term ‘weighting’ is then calculated as Term Frequency (TF) x IDF</a:t>
            </a:r>
            <a:endParaRPr/>
          </a:p>
          <a:p>
            <a:pPr marL="685800" lvl="1" indent="-228631" algn="l" rtl="0">
              <a:lnSpc>
                <a:spcPct val="90000"/>
              </a:lnSpc>
              <a:spcBef>
                <a:spcPts val="500"/>
              </a:spcBef>
              <a:spcAft>
                <a:spcPts val="0"/>
              </a:spcAft>
              <a:buClr>
                <a:schemeClr val="dk1"/>
              </a:buClr>
              <a:buSzPct val="100000"/>
              <a:buChar char="•"/>
            </a:pPr>
            <a:r>
              <a:rPr lang="en-US" sz="1900"/>
              <a:t>n</a:t>
            </a:r>
            <a:r>
              <a:rPr lang="en-US" sz="1900" baseline="-25000"/>
              <a:t>j</a:t>
            </a:r>
            <a:r>
              <a:rPr lang="en-US" sz="1900"/>
              <a:t>= # of docs containing the term, N = total # of docs</a:t>
            </a:r>
            <a:endParaRPr/>
          </a:p>
          <a:p>
            <a:pPr marL="685800" lvl="1" indent="-228631" algn="l" rtl="0">
              <a:lnSpc>
                <a:spcPct val="90000"/>
              </a:lnSpc>
              <a:spcBef>
                <a:spcPts val="500"/>
              </a:spcBef>
              <a:spcAft>
                <a:spcPts val="0"/>
              </a:spcAft>
              <a:buClr>
                <a:schemeClr val="dk1"/>
              </a:buClr>
              <a:buSzPct val="100000"/>
              <a:buChar char="•"/>
            </a:pPr>
            <a:r>
              <a:rPr lang="en-US" sz="1900"/>
              <a:t>A term is deemed important if it has a high TF and/or a high IDF.</a:t>
            </a:r>
            <a:endParaRPr/>
          </a:p>
          <a:p>
            <a:pPr marL="685800" lvl="1" indent="-228631" algn="l" rtl="0">
              <a:lnSpc>
                <a:spcPct val="90000"/>
              </a:lnSpc>
              <a:spcBef>
                <a:spcPts val="500"/>
              </a:spcBef>
              <a:spcAft>
                <a:spcPts val="0"/>
              </a:spcAft>
              <a:buClr>
                <a:schemeClr val="dk1"/>
              </a:buClr>
              <a:buSzPct val="100000"/>
              <a:buChar char="•"/>
            </a:pPr>
            <a:r>
              <a:rPr lang="en-US" sz="1900"/>
              <a:t>As TF goes up, the word is more common generally. As IDF goes up, it means very few documents contain this term.</a:t>
            </a:r>
            <a:endParaRPr/>
          </a:p>
        </p:txBody>
      </p:sp>
      <p:pic>
        <p:nvPicPr>
          <p:cNvPr id="118" name="Google Shape;118;p4"/>
          <p:cNvPicPr preferRelativeResize="0"/>
          <p:nvPr/>
        </p:nvPicPr>
        <p:blipFill rotWithShape="1">
          <a:blip r:embed="rId3">
            <a:alphaModFix/>
          </a:blip>
          <a:srcRect/>
          <a:stretch/>
        </p:blipFill>
        <p:spPr>
          <a:xfrm>
            <a:off x="4998525" y="4001294"/>
            <a:ext cx="2194950" cy="28617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Shape 122"/>
        <p:cNvGrpSpPr/>
        <p:nvPr/>
      </p:nvGrpSpPr>
      <p:grpSpPr>
        <a:xfrm>
          <a:off x="0" y="0"/>
          <a:ext cx="0" cy="0"/>
          <a:chOff x="0" y="0"/>
          <a:chExt cx="0" cy="0"/>
        </a:xfrm>
      </p:grpSpPr>
      <p:sp>
        <p:nvSpPr>
          <p:cNvPr id="123" name="Google Shape;123;p5"/>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TextVectorization Layer</a:t>
            </a:r>
            <a:endParaRPr/>
          </a:p>
        </p:txBody>
      </p:sp>
      <p:sp>
        <p:nvSpPr>
          <p:cNvPr id="124" name="Google Shape;124;p5"/>
          <p:cNvSpPr txBox="1"/>
          <p:nvPr/>
        </p:nvSpPr>
        <p:spPr>
          <a:xfrm>
            <a:off x="1014515" y="1826371"/>
            <a:ext cx="4878285" cy="403187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Pre-processing Text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Standardization, tokenization (words),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one-hot-encoding / vectorization.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The Keras TextVectorization() layer achieves </a:t>
            </a:r>
            <a:br>
              <a:rPr lang="en-US" sz="1800">
                <a:solidFill>
                  <a:schemeClr val="dk1"/>
                </a:solidFill>
                <a:latin typeface="Calibri"/>
                <a:ea typeface="Calibri"/>
                <a:cs typeface="Calibri"/>
                <a:sym typeface="Calibri"/>
              </a:rPr>
            </a:br>
            <a:r>
              <a:rPr lang="en-US" sz="1800">
                <a:solidFill>
                  <a:schemeClr val="dk1"/>
                </a:solidFill>
                <a:latin typeface="Calibri"/>
                <a:ea typeface="Calibri"/>
                <a:cs typeface="Calibri"/>
                <a:sym typeface="Calibri"/>
              </a:rPr>
              <a:t>these steps quickly.</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Customization</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work with n-grams, and do other sorts of pre-processing, using arguments.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Options</a:t>
            </a:r>
            <a:endParaRPr sz="1800" b="1">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part of TF Dataset pipeline (more efficient)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Include as a layer in your Keras model. </a:t>
            </a:r>
            <a:endParaRPr/>
          </a:p>
        </p:txBody>
      </p:sp>
      <p:pic>
        <p:nvPicPr>
          <p:cNvPr id="125" name="Google Shape;125;p5"/>
          <p:cNvPicPr preferRelativeResize="0"/>
          <p:nvPr/>
        </p:nvPicPr>
        <p:blipFill rotWithShape="1">
          <a:blip r:embed="rId3">
            <a:alphaModFix/>
          </a:blip>
          <a:srcRect/>
          <a:stretch/>
        </p:blipFill>
        <p:spPr>
          <a:xfrm>
            <a:off x="6571029" y="2051847"/>
            <a:ext cx="4295342" cy="41035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Sequence vs. Bag-of-Words</a:t>
            </a:r>
            <a:endParaRPr/>
          </a:p>
        </p:txBody>
      </p:sp>
      <p:sp>
        <p:nvSpPr>
          <p:cNvPr id="131" name="Google Shape;13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a:t>Word-Ordering Contains Information</a:t>
            </a:r>
            <a:endParaRPr/>
          </a:p>
          <a:p>
            <a:pPr marL="347663" lvl="1" indent="-236538" algn="l" rtl="0">
              <a:lnSpc>
                <a:spcPct val="90000"/>
              </a:lnSpc>
              <a:spcBef>
                <a:spcPts val="500"/>
              </a:spcBef>
              <a:spcAft>
                <a:spcPts val="0"/>
              </a:spcAft>
              <a:buClr>
                <a:schemeClr val="dk1"/>
              </a:buClr>
              <a:buSzPts val="1900"/>
              <a:buChar char="•"/>
            </a:pPr>
            <a:r>
              <a:rPr lang="en-US" sz="1900"/>
              <a:t>We can get a weak representation of language sequences using n-grams, but this can be limited.</a:t>
            </a:r>
            <a:endParaRPr/>
          </a:p>
          <a:p>
            <a:pPr marL="347663" lvl="1" indent="-236538" algn="l" rtl="0">
              <a:lnSpc>
                <a:spcPct val="90000"/>
              </a:lnSpc>
              <a:spcBef>
                <a:spcPts val="500"/>
              </a:spcBef>
              <a:spcAft>
                <a:spcPts val="0"/>
              </a:spcAft>
              <a:buClr>
                <a:schemeClr val="dk1"/>
              </a:buClr>
              <a:buSzPts val="1900"/>
              <a:buChar char="•"/>
            </a:pPr>
            <a:r>
              <a:rPr lang="en-US" sz="1900"/>
              <a:t>Sequence-models may provide leverage more information from language in prediction tasks (if we have enough examples, and the sequences are short enough).</a:t>
            </a:r>
            <a:endParaRPr/>
          </a:p>
          <a:p>
            <a:pPr marL="347663" lvl="1" indent="-236538" algn="l" rtl="0">
              <a:lnSpc>
                <a:spcPct val="90000"/>
              </a:lnSpc>
              <a:spcBef>
                <a:spcPts val="500"/>
              </a:spcBef>
              <a:spcAft>
                <a:spcPts val="0"/>
              </a:spcAft>
              <a:buClr>
                <a:schemeClr val="dk1"/>
              </a:buClr>
              <a:buSzPts val="1900"/>
              <a:buChar char="•"/>
            </a:pPr>
            <a:r>
              <a:rPr lang="en-US" sz="1900"/>
              <a:t>We can represent these sequences with RNNs, typically bidirectional RNNs (because word ordering and interpretation is not always linear). </a:t>
            </a:r>
            <a:endParaRPr/>
          </a:p>
        </p:txBody>
      </p:sp>
      <p:pic>
        <p:nvPicPr>
          <p:cNvPr id="132" name="Google Shape;132;p6"/>
          <p:cNvPicPr preferRelativeResize="0"/>
          <p:nvPr/>
        </p:nvPicPr>
        <p:blipFill rotWithShape="1">
          <a:blip r:embed="rId3">
            <a:alphaModFix/>
          </a:blip>
          <a:srcRect/>
          <a:stretch/>
        </p:blipFill>
        <p:spPr>
          <a:xfrm>
            <a:off x="3448050" y="4339359"/>
            <a:ext cx="5295900" cy="127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376414"/>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923"/>
              <a:buFont typeface="Economica"/>
              <a:buNone/>
            </a:pPr>
            <a:r>
              <a:rPr lang="en-US" sz="4923">
                <a:latin typeface="Economica"/>
                <a:ea typeface="Economica"/>
                <a:cs typeface="Economica"/>
                <a:sym typeface="Economica"/>
              </a:rPr>
              <a:t>Bidirectional LSTM</a:t>
            </a:r>
            <a:endParaRPr/>
          </a:p>
        </p:txBody>
      </p:sp>
      <p:sp>
        <p:nvSpPr>
          <p:cNvPr id="138" name="Google Shape;138;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200"/>
              <a:buNone/>
            </a:pPr>
            <a:r>
              <a:rPr lang="en-US" sz="2200" b="1" dirty="0">
                <a:latin typeface="Quicksand" pitchFamily="2" charset="77"/>
              </a:rPr>
              <a:t>We Saw This Last Time</a:t>
            </a:r>
            <a:endParaRPr dirty="0">
              <a:latin typeface="Quicksand" pitchFamily="2" charset="77"/>
            </a:endParaRPr>
          </a:p>
          <a:p>
            <a:pPr marL="347663" lvl="1" indent="-236538" algn="l" rtl="0">
              <a:lnSpc>
                <a:spcPct val="90000"/>
              </a:lnSpc>
              <a:spcBef>
                <a:spcPts val="500"/>
              </a:spcBef>
              <a:spcAft>
                <a:spcPts val="0"/>
              </a:spcAft>
              <a:buClr>
                <a:schemeClr val="dk1"/>
              </a:buClr>
              <a:buSzPts val="1900"/>
              <a:buChar char="•"/>
            </a:pPr>
            <a:r>
              <a:rPr lang="en-US" sz="1900" dirty="0">
                <a:latin typeface="Quicksand" pitchFamily="2" charset="77"/>
              </a:rPr>
              <a:t>Take each sequence as input data, as well as a flipped/reversed copy.</a:t>
            </a:r>
            <a:endParaRPr dirty="0">
              <a:latin typeface="Quicksand" pitchFamily="2" charset="77"/>
            </a:endParaRPr>
          </a:p>
          <a:p>
            <a:pPr marL="347663" lvl="1" indent="-236538" algn="l" rtl="0">
              <a:lnSpc>
                <a:spcPct val="90000"/>
              </a:lnSpc>
              <a:spcBef>
                <a:spcPts val="500"/>
              </a:spcBef>
              <a:spcAft>
                <a:spcPts val="0"/>
              </a:spcAft>
              <a:buClr>
                <a:schemeClr val="dk1"/>
              </a:buClr>
              <a:buSzPts val="1900"/>
              <a:buChar char="•"/>
            </a:pPr>
            <a:r>
              <a:rPr lang="en-US" sz="1900" dirty="0">
                <a:latin typeface="Quicksand" pitchFamily="2" charset="77"/>
              </a:rPr>
              <a:t>Was state of the art for text processing until relatively recently (transformers now dominate).</a:t>
            </a:r>
            <a:endParaRPr dirty="0">
              <a:latin typeface="Quicksand" pitchFamily="2" charset="77"/>
            </a:endParaRPr>
          </a:p>
          <a:p>
            <a:pPr marL="347663" lvl="1" indent="-115888" algn="l" rtl="0">
              <a:lnSpc>
                <a:spcPct val="90000"/>
              </a:lnSpc>
              <a:spcBef>
                <a:spcPts val="500"/>
              </a:spcBef>
              <a:spcAft>
                <a:spcPts val="0"/>
              </a:spcAft>
              <a:buClr>
                <a:schemeClr val="dk1"/>
              </a:buClr>
              <a:buSzPts val="1900"/>
              <a:buNone/>
            </a:pPr>
            <a:endParaRPr sz="1900" dirty="0">
              <a:latin typeface="Quicksand" pitchFamily="2" charset="77"/>
            </a:endParaRPr>
          </a:p>
          <a:p>
            <a:pPr marL="0" lvl="0" indent="0" algn="l" rtl="0">
              <a:lnSpc>
                <a:spcPct val="90000"/>
              </a:lnSpc>
              <a:spcBef>
                <a:spcPts val="1000"/>
              </a:spcBef>
              <a:spcAft>
                <a:spcPts val="0"/>
              </a:spcAft>
              <a:buClr>
                <a:schemeClr val="dk1"/>
              </a:buClr>
              <a:buSzPts val="2200"/>
              <a:buNone/>
            </a:pPr>
            <a:r>
              <a:rPr lang="en-US" sz="2200" b="1" dirty="0">
                <a:latin typeface="Quicksand" pitchFamily="2" charset="77"/>
              </a:rPr>
              <a:t>Instead of Time Series We Pass…</a:t>
            </a:r>
            <a:endParaRPr dirty="0">
              <a:latin typeface="Quicksand" pitchFamily="2" charset="77"/>
            </a:endParaRPr>
          </a:p>
          <a:p>
            <a:pPr marL="347663" lvl="1" indent="-236538" algn="l" rtl="0">
              <a:lnSpc>
                <a:spcPct val="90000"/>
              </a:lnSpc>
              <a:spcBef>
                <a:spcPts val="500"/>
              </a:spcBef>
              <a:spcAft>
                <a:spcPts val="0"/>
              </a:spcAft>
              <a:buClr>
                <a:schemeClr val="dk1"/>
              </a:buClr>
              <a:buSzPts val="1900"/>
              <a:buChar char="•"/>
            </a:pPr>
            <a:r>
              <a:rPr lang="en-US" sz="1900" dirty="0">
                <a:latin typeface="Quicksand" pitchFamily="2" charset="77"/>
              </a:rPr>
              <a:t>Sequences of one-hot-encodings of terms.</a:t>
            </a:r>
            <a:endParaRPr dirty="0">
              <a:latin typeface="Quicksand" pitchFamily="2" charset="77"/>
            </a:endParaRPr>
          </a:p>
          <a:p>
            <a:pPr marL="347663" lvl="1" indent="-236538" algn="l" rtl="0">
              <a:lnSpc>
                <a:spcPct val="90000"/>
              </a:lnSpc>
              <a:spcBef>
                <a:spcPts val="500"/>
              </a:spcBef>
              <a:spcAft>
                <a:spcPts val="0"/>
              </a:spcAft>
              <a:buClr>
                <a:schemeClr val="dk1"/>
              </a:buClr>
              <a:buSzPts val="1900"/>
              <a:buChar char="•"/>
            </a:pPr>
            <a:r>
              <a:rPr lang="en-US" sz="1900" dirty="0">
                <a:latin typeface="Quicksand" pitchFamily="2" charset="77"/>
              </a:rPr>
              <a:t>Sequences of pre-trained vector embeddings </a:t>
            </a:r>
            <a:br>
              <a:rPr lang="en-US" sz="1900" dirty="0">
                <a:latin typeface="Quicksand" pitchFamily="2" charset="77"/>
              </a:rPr>
            </a:br>
            <a:r>
              <a:rPr lang="en-US" sz="1900" dirty="0">
                <a:latin typeface="Quicksand" pitchFamily="2" charset="77"/>
              </a:rPr>
              <a:t>of terms.</a:t>
            </a:r>
            <a:endParaRPr dirty="0">
              <a:latin typeface="Quicksand" pitchFamily="2" charset="77"/>
            </a:endParaRPr>
          </a:p>
          <a:p>
            <a:pPr marL="347663" lvl="1" indent="-115888" algn="l" rtl="0">
              <a:lnSpc>
                <a:spcPct val="90000"/>
              </a:lnSpc>
              <a:spcBef>
                <a:spcPts val="500"/>
              </a:spcBef>
              <a:spcAft>
                <a:spcPts val="0"/>
              </a:spcAft>
              <a:buClr>
                <a:schemeClr val="dk1"/>
              </a:buClr>
              <a:buSzPts val="1900"/>
              <a:buNone/>
            </a:pPr>
            <a:endParaRPr sz="1900" dirty="0"/>
          </a:p>
        </p:txBody>
      </p:sp>
      <p:pic>
        <p:nvPicPr>
          <p:cNvPr id="139" name="Google Shape;139;p7"/>
          <p:cNvPicPr preferRelativeResize="0"/>
          <p:nvPr/>
        </p:nvPicPr>
        <p:blipFill rotWithShape="1">
          <a:blip r:embed="rId3">
            <a:alphaModFix/>
          </a:blip>
          <a:srcRect/>
          <a:stretch/>
        </p:blipFill>
        <p:spPr>
          <a:xfrm>
            <a:off x="7109280" y="3429000"/>
            <a:ext cx="3213098" cy="28344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Embedding Layer</a:t>
            </a:r>
            <a:endParaRPr/>
          </a:p>
        </p:txBody>
      </p:sp>
      <p:sp>
        <p:nvSpPr>
          <p:cNvPr id="146" name="Google Shape;146;p8"/>
          <p:cNvSpPr txBox="1"/>
          <p:nvPr/>
        </p:nvSpPr>
        <p:spPr>
          <a:xfrm>
            <a:off x="1049123" y="1984024"/>
            <a:ext cx="10093751"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LSTM Will Still Struggle to Figure Out Semantics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Despite having sequence, it will struggle with synonyms, grammar, concepts.</a:t>
            </a:r>
            <a:endParaRPr/>
          </a:p>
          <a:p>
            <a:pPr marL="0" marR="0" lvl="0" indent="0" algn="l" rtl="0">
              <a:spcBef>
                <a:spcPts val="0"/>
              </a:spcBef>
              <a:spcAft>
                <a:spcPts val="0"/>
              </a:spcAft>
              <a:buNone/>
            </a:pPr>
            <a:endParaRPr sz="2000" b="1">
              <a:solidFill>
                <a:schemeClr val="dk1"/>
              </a:solidFill>
              <a:latin typeface="Quicksand"/>
              <a:ea typeface="Quicksand"/>
              <a:cs typeface="Quicksand"/>
              <a:sym typeface="Quicksand"/>
            </a:endParaRPr>
          </a:p>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Textual Embedding Layer First Provides Dimensionality Reduction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Cast words into a latent dimensional space – similar vector = similar meaning.</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The Embedding layer is a lookup table that maps tokens to vectors. The vector associations are weights in the network, randomly initialized. Network updates them to learn dimensionality reductions that help with prediction (just like with convolution filters).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We can pass the output sequences of learned vector representations into our LSTM.</a:t>
            </a:r>
            <a:endParaRPr/>
          </a:p>
        </p:txBody>
      </p:sp>
      <p:pic>
        <p:nvPicPr>
          <p:cNvPr id="147" name="Google Shape;147;p8" descr="The amazing power of word vectors | the morning paper"/>
          <p:cNvPicPr preferRelativeResize="0"/>
          <p:nvPr/>
        </p:nvPicPr>
        <p:blipFill rotWithShape="1">
          <a:blip r:embed="rId3">
            <a:alphaModFix/>
          </a:blip>
          <a:srcRect/>
          <a:stretch/>
        </p:blipFill>
        <p:spPr>
          <a:xfrm>
            <a:off x="4716070" y="5216598"/>
            <a:ext cx="2553207" cy="14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9"/>
          <p:cNvSpPr txBox="1"/>
          <p:nvPr/>
        </p:nvSpPr>
        <p:spPr>
          <a:xfrm>
            <a:off x="1325629" y="639657"/>
            <a:ext cx="954074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a:solidFill>
                  <a:schemeClr val="dk1"/>
                </a:solidFill>
                <a:latin typeface="Economica"/>
                <a:ea typeface="Economica"/>
                <a:cs typeface="Economica"/>
                <a:sym typeface="Economica"/>
              </a:rPr>
              <a:t>Pre-Trained Embeddings: GloVe</a:t>
            </a:r>
            <a:endParaRPr sz="5400">
              <a:solidFill>
                <a:schemeClr val="dk1"/>
              </a:solidFill>
              <a:latin typeface="Economica"/>
              <a:ea typeface="Economica"/>
              <a:cs typeface="Economica"/>
              <a:sym typeface="Economica"/>
            </a:endParaRPr>
          </a:p>
        </p:txBody>
      </p:sp>
      <p:sp>
        <p:nvSpPr>
          <p:cNvPr id="154" name="Google Shape;154;p9"/>
          <p:cNvSpPr txBox="1"/>
          <p:nvPr/>
        </p:nvSpPr>
        <p:spPr>
          <a:xfrm>
            <a:off x="1049124" y="1605611"/>
            <a:ext cx="10093751" cy="22467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icksand"/>
                <a:ea typeface="Quicksand"/>
                <a:cs typeface="Quicksand"/>
                <a:sym typeface="Quicksand"/>
              </a:rPr>
              <a:t>Global Vector Representation</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Based on a giant term-term co-occurrence matrix – rows are vectors of co-occurrence (conditional) probabilities.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Two terms are similar if their ratios of co-occurrences with </a:t>
            </a:r>
            <a:r>
              <a:rPr lang="en-US" sz="2000" i="1">
                <a:solidFill>
                  <a:schemeClr val="dk1"/>
                </a:solidFill>
                <a:latin typeface="Quicksand"/>
                <a:ea typeface="Quicksand"/>
                <a:cs typeface="Quicksand"/>
                <a:sym typeface="Quicksand"/>
              </a:rPr>
              <a:t>other </a:t>
            </a:r>
            <a:r>
              <a:rPr lang="en-US" sz="2000">
                <a:solidFill>
                  <a:schemeClr val="dk1"/>
                </a:solidFill>
                <a:latin typeface="Quicksand"/>
                <a:ea typeface="Quicksand"/>
                <a:cs typeface="Quicksand"/>
                <a:sym typeface="Quicksand"/>
              </a:rPr>
              <a:t>terms are about equal. </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Roughly speaking, GloVe learns word vectors, e.g., v_i and v_j, such that the dot product of any pair of vectors is equal to their co-occurrence ratio P(v_j | v_i).</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Quicksand"/>
                <a:ea typeface="Quicksand"/>
                <a:cs typeface="Quicksand"/>
                <a:sym typeface="Quicksand"/>
              </a:rPr>
              <a:t>This is achieved via a gradient-descent optimization.</a:t>
            </a:r>
            <a:endParaRPr/>
          </a:p>
        </p:txBody>
      </p:sp>
      <p:pic>
        <p:nvPicPr>
          <p:cNvPr id="155" name="Google Shape;155;p9" descr="Intuitive Guide to Understanding GloVe Embeddings | by Thushan Ganegedara |  Towards Data Science"/>
          <p:cNvPicPr preferRelativeResize="0"/>
          <p:nvPr/>
        </p:nvPicPr>
        <p:blipFill rotWithShape="1">
          <a:blip r:embed="rId3">
            <a:alphaModFix/>
          </a:blip>
          <a:srcRect r="27620"/>
          <a:stretch/>
        </p:blipFill>
        <p:spPr>
          <a:xfrm>
            <a:off x="4763381" y="4021420"/>
            <a:ext cx="2665236" cy="246193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2032</Words>
  <Application>Microsoft Macintosh PowerPoint</Application>
  <PresentationFormat>Widescreen</PresentationFormat>
  <Paragraphs>247</Paragraphs>
  <Slides>23</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Quicksand</vt:lpstr>
      <vt:lpstr>Calibri</vt:lpstr>
      <vt:lpstr>Economica</vt:lpstr>
      <vt:lpstr>Arial</vt:lpstr>
      <vt:lpstr>Office Theme</vt:lpstr>
      <vt:lpstr>PowerPoint Presentation</vt:lpstr>
      <vt:lpstr>PowerPoint Presentation</vt:lpstr>
      <vt:lpstr>PowerPoint Presentation</vt:lpstr>
      <vt:lpstr>Weighting Term-Documents: TF-IDF</vt:lpstr>
      <vt:lpstr>PowerPoint Presentation</vt:lpstr>
      <vt:lpstr>Sequence vs. Bag-of-Words</vt:lpstr>
      <vt:lpstr>Bidirectional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3</cp:revision>
  <dcterms:created xsi:type="dcterms:W3CDTF">2019-12-28T13:51:56Z</dcterms:created>
  <dcterms:modified xsi:type="dcterms:W3CDTF">2024-03-19T05:33:16Z</dcterms:modified>
</cp:coreProperties>
</file>