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414" r:id="rId3"/>
    <p:sldId id="420" r:id="rId4"/>
    <p:sldId id="421" r:id="rId5"/>
    <p:sldId id="422" r:id="rId6"/>
    <p:sldId id="415" r:id="rId7"/>
    <p:sldId id="416" r:id="rId8"/>
    <p:sldId id="417" r:id="rId9"/>
    <p:sldId id="418" r:id="rId10"/>
    <p:sldId id="419" r:id="rId11"/>
    <p:sldId id="270" r:id="rId12"/>
    <p:sldId id="260" r:id="rId13"/>
    <p:sldId id="423" r:id="rId14"/>
    <p:sldId id="424" r:id="rId15"/>
    <p:sldId id="4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FFFCFF"/>
    <a:srgbClr val="FBFBFB"/>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2192"/>
  </p:normalViewPr>
  <p:slideViewPr>
    <p:cSldViewPr snapToGrid="0" snapToObjects="1">
      <p:cViewPr varScale="1">
        <p:scale>
          <a:sx n="112" d="100"/>
          <a:sy n="112" d="100"/>
        </p:scale>
        <p:origin x="10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3/27/25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numeric prediction tasks, where you may find shallow networks perform well (because abstraction is difficult with relatively few features), with unstructured data, deeper networks tend to perform best (recall that these applications are where DL really began to shine in recent decades). </a:t>
            </a:r>
          </a:p>
        </p:txBody>
      </p:sp>
      <p:sp>
        <p:nvSpPr>
          <p:cNvPr id="4" name="Slide Number Placeholder 3"/>
          <p:cNvSpPr>
            <a:spLocks noGrp="1"/>
          </p:cNvSpPr>
          <p:nvPr>
            <p:ph type="sldNum" sz="quarter" idx="5"/>
          </p:nvPr>
        </p:nvSpPr>
        <p:spPr/>
        <p:txBody>
          <a:bodyPr/>
          <a:lstStyle/>
          <a:p>
            <a:fld id="{E707AF2C-A832-324A-A13C-3791A9476477}" type="slidenum">
              <a:rPr lang="en-US" smtClean="0"/>
              <a:t>3</a:t>
            </a:fld>
            <a:endParaRPr lang="en-US"/>
          </a:p>
        </p:txBody>
      </p:sp>
    </p:spTree>
    <p:extLst>
      <p:ext uri="{BB962C8B-B14F-4D97-AF65-F5344CB8AC3E}">
        <p14:creationId xmlns:p14="http://schemas.microsoft.com/office/powerpoint/2010/main" val="97658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4031236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27097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4</a:t>
            </a:fld>
            <a:endParaRPr lang="en-US"/>
          </a:p>
        </p:txBody>
      </p:sp>
    </p:spTree>
    <p:extLst>
      <p:ext uri="{BB962C8B-B14F-4D97-AF65-F5344CB8AC3E}">
        <p14:creationId xmlns:p14="http://schemas.microsoft.com/office/powerpoint/2010/main" val="10329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42186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could be linear, with MSE / MAE loss, or it could be a sigmoid, in which case the loss function could be binary cross-entropy.</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3523575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This is a 3-class classification problem. </a:t>
            </a:r>
          </a:p>
        </p:txBody>
      </p:sp>
      <p:sp>
        <p:nvSpPr>
          <p:cNvPr id="4" name="Slide Number Placeholder 3"/>
          <p:cNvSpPr>
            <a:spLocks noGrp="1"/>
          </p:cNvSpPr>
          <p:nvPr>
            <p:ph type="sldNum" sz="quarter" idx="5"/>
          </p:nvPr>
        </p:nvSpPr>
        <p:spPr/>
        <p:txBody>
          <a:bodyPr/>
          <a:lstStyle/>
          <a:p>
            <a:fld id="{E707AF2C-A832-324A-A13C-3791A9476477}" type="slidenum">
              <a:rPr lang="en-US" smtClean="0"/>
              <a:t>7</a:t>
            </a:fld>
            <a:endParaRPr lang="en-US"/>
          </a:p>
        </p:txBody>
      </p:sp>
    </p:spTree>
    <p:extLst>
      <p:ext uri="{BB962C8B-B14F-4D97-AF65-F5344CB8AC3E}">
        <p14:creationId xmlns:p14="http://schemas.microsoft.com/office/powerpoint/2010/main" val="1968541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This is a 3-class classification problem.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192423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2627480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3381796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2025</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3/27/25</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3/27/25</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3/27/25</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2025</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3/27/25</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3/27/25</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3/27/25</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3/27/25</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3/27/25</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3/27/25</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3/27/25</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3/27/25</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Session 6: Advanced CNNs</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Inverse Convolution</a:t>
            </a:r>
          </a:p>
        </p:txBody>
      </p:sp>
      <p:pic>
        <p:nvPicPr>
          <p:cNvPr id="7174" name="Picture 6">
            <a:extLst>
              <a:ext uri="{FF2B5EF4-FFF2-40B4-BE49-F238E27FC236}">
                <a16:creationId xmlns:a16="http://schemas.microsoft.com/office/drawing/2014/main" id="{418E0AA2-9B85-0743-BF87-CAE5CAA54D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7"/>
          <a:stretch/>
        </p:blipFill>
        <p:spPr bwMode="auto">
          <a:xfrm>
            <a:off x="72156" y="3608919"/>
            <a:ext cx="12047688" cy="28552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785104"/>
          </a:xfrm>
          <a:prstGeom prst="rect">
            <a:avLst/>
          </a:prstGeom>
          <a:noFill/>
        </p:spPr>
        <p:txBody>
          <a:bodyPr wrap="square" rtlCol="0">
            <a:spAutoFit/>
          </a:bodyPr>
          <a:lstStyle/>
          <a:p>
            <a:r>
              <a:rPr lang="en-US" sz="2000" b="1" dirty="0">
                <a:latin typeface="Quicksand" pitchFamily="2" charset="77"/>
              </a:rPr>
              <a:t>Inverse of a Convolution</a:t>
            </a:r>
          </a:p>
          <a:p>
            <a:pPr marL="285750" indent="-285750">
              <a:buFont typeface="Arial" panose="020B0604020202020204" pitchFamily="34" charset="0"/>
              <a:buChar char="•"/>
            </a:pPr>
            <a:r>
              <a:rPr lang="en-US" dirty="0"/>
              <a:t>Instead of Input (+padding) * filter (+stride) = output, this calculates the inverse operation, to up-sample. </a:t>
            </a:r>
          </a:p>
          <a:p>
            <a:pPr marL="285750" indent="-285750">
              <a:buFont typeface="Arial" panose="020B0604020202020204" pitchFamily="34" charset="0"/>
              <a:buChar char="•"/>
            </a:pPr>
            <a:r>
              <a:rPr lang="en-US" dirty="0"/>
              <a:t>Here, s is the Convolution stride, p is the Convolution padding, k = is the Convolution kernel width/height; thus, s’ is the stride of the transpose convolution (always 1), z = padding around each pixel element, p’ is the final padding around the image for the transpose operation. </a:t>
            </a:r>
          </a:p>
        </p:txBody>
      </p:sp>
    </p:spTree>
    <p:extLst>
      <p:ext uri="{BB962C8B-B14F-4D97-AF65-F5344CB8AC3E}">
        <p14:creationId xmlns:p14="http://schemas.microsoft.com/office/powerpoint/2010/main" val="352381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CNN for Audio</a:t>
            </a:r>
            <a:endParaRPr dirty="0"/>
          </a:p>
        </p:txBody>
      </p:sp>
      <p:sp>
        <p:nvSpPr>
          <p:cNvPr id="203" name="Google Shape;203;p12"/>
          <p:cNvSpPr txBox="1"/>
          <p:nvPr/>
        </p:nvSpPr>
        <p:spPr>
          <a:xfrm>
            <a:off x="772620" y="1950155"/>
            <a:ext cx="10093751"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Same Sequence Concepts Work for Audio Data</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Audio files are just sequences of numeric values (amplitude), possibly two if it was recorded in stereo. </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Once we recognize this, we realize we can predict things about audio sequences too!</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Quicksand"/>
              <a:ea typeface="Quicksand"/>
              <a:cs typeface="Quicksand"/>
              <a:sym typeface="Quicksand"/>
            </a:endParaRPr>
          </a:p>
        </p:txBody>
      </p:sp>
      <p:pic>
        <p:nvPicPr>
          <p:cNvPr id="204" name="Google Shape;204;p12"/>
          <p:cNvPicPr preferRelativeResize="0"/>
          <p:nvPr/>
        </p:nvPicPr>
        <p:blipFill rotWithShape="1">
          <a:blip r:embed="rId3">
            <a:alphaModFix/>
          </a:blip>
          <a:srcRect/>
          <a:stretch/>
        </p:blipFill>
        <p:spPr>
          <a:xfrm>
            <a:off x="4337050" y="3429000"/>
            <a:ext cx="3517900" cy="228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descr="How to Use Convolutional Neural Networks for Time Series Classification"/>
          <p:cNvPicPr preferRelativeResize="0"/>
          <p:nvPr/>
        </p:nvPicPr>
        <p:blipFill rotWithShape="1">
          <a:blip r:embed="rId3">
            <a:alphaModFix/>
          </a:blip>
          <a:srcRect/>
          <a:stretch/>
        </p:blipFill>
        <p:spPr>
          <a:xfrm>
            <a:off x="1957227" y="2950824"/>
            <a:ext cx="9087556" cy="3907176"/>
          </a:xfrm>
          <a:prstGeom prst="rect">
            <a:avLst/>
          </a:prstGeom>
          <a:noFill/>
          <a:ln>
            <a:noFill/>
          </a:ln>
        </p:spPr>
      </p:pic>
      <p:sp>
        <p:nvSpPr>
          <p:cNvPr id="124" name="Google Shape;124;p5"/>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(Temporal) 1D Convolution</a:t>
            </a:r>
            <a:endParaRPr dirty="0"/>
          </a:p>
        </p:txBody>
      </p:sp>
      <p:sp>
        <p:nvSpPr>
          <p:cNvPr id="125" name="Google Shape;125;p5"/>
          <p:cNvSpPr txBox="1"/>
          <p:nvPr/>
        </p:nvSpPr>
        <p:spPr>
          <a:xfrm>
            <a:off x="890337" y="1940249"/>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1D Convolution Accomplishes Same Goal as 2D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only considers arrangement of features in one dimension (temporal ordering).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Compresses into shorter sequences, across the entire set of features (just as 2D Conv compresses matrices into smaller matrices, across the entire set of input channels (e.g., RGB).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857022" y="575649"/>
            <a:ext cx="8477955" cy="923330"/>
          </a:xfrm>
          <a:prstGeom prst="rect">
            <a:avLst/>
          </a:prstGeom>
          <a:noFill/>
        </p:spPr>
        <p:txBody>
          <a:bodyPr wrap="square" rtlCol="0">
            <a:spAutoFit/>
          </a:bodyPr>
          <a:lstStyle/>
          <a:p>
            <a:pPr algn="ctr"/>
            <a:r>
              <a:rPr lang="en-US" sz="5400" dirty="0">
                <a:latin typeface="Economica" panose="02000506040000020004" pitchFamily="2" charset="77"/>
              </a:rPr>
              <a:t>Visualizing What a CNN is Learning</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508105"/>
          </a:xfrm>
          <a:prstGeom prst="rect">
            <a:avLst/>
          </a:prstGeom>
          <a:noFill/>
        </p:spPr>
        <p:txBody>
          <a:bodyPr wrap="square" rtlCol="0">
            <a:spAutoFit/>
          </a:bodyPr>
          <a:lstStyle/>
          <a:p>
            <a:r>
              <a:rPr lang="en-US" sz="2000" b="1" dirty="0">
                <a:latin typeface="Quicksand" pitchFamily="2" charset="77"/>
              </a:rPr>
              <a:t>Visualizing Filter Activations in a Layer</a:t>
            </a:r>
          </a:p>
          <a:p>
            <a:pPr marL="285750" indent="-285750">
              <a:buFont typeface="Arial" panose="020B0604020202020204" pitchFamily="34" charset="0"/>
              <a:buChar char="•"/>
            </a:pPr>
            <a:r>
              <a:rPr lang="en-US" dirty="0"/>
              <a:t>For a given layer, we plot the 2D feature map for each channel (filter). Each one will capture independent features of the image – plotting each layer’s activation (output) can show us what pixels are being identified in the pictures to produce a prediction.</a:t>
            </a:r>
          </a:p>
          <a:p>
            <a:pPr marL="285750" indent="-285750">
              <a:buFont typeface="Arial" panose="020B0604020202020204" pitchFamily="34" charset="0"/>
              <a:buChar char="•"/>
            </a:pPr>
            <a:endParaRPr lang="en-US" dirty="0"/>
          </a:p>
        </p:txBody>
      </p:sp>
      <p:pic>
        <p:nvPicPr>
          <p:cNvPr id="14338" name="Picture 2">
            <a:extLst>
              <a:ext uri="{FF2B5EF4-FFF2-40B4-BE49-F238E27FC236}">
                <a16:creationId xmlns:a16="http://schemas.microsoft.com/office/drawing/2014/main" id="{EA728DC0-0AD2-A84B-940B-5F1AC0184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965" y="3429000"/>
            <a:ext cx="3188070" cy="315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06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857022" y="575649"/>
            <a:ext cx="8477955" cy="923330"/>
          </a:xfrm>
          <a:prstGeom prst="rect">
            <a:avLst/>
          </a:prstGeom>
          <a:noFill/>
        </p:spPr>
        <p:txBody>
          <a:bodyPr wrap="square" rtlCol="0">
            <a:spAutoFit/>
          </a:bodyPr>
          <a:lstStyle/>
          <a:p>
            <a:pPr algn="ctr"/>
            <a:r>
              <a:rPr lang="en-US" sz="5400" dirty="0">
                <a:latin typeface="Economica" panose="02000506040000020004" pitchFamily="2" charset="77"/>
              </a:rPr>
              <a:t>Visualizing What a CNN is Learning</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785104"/>
          </a:xfrm>
          <a:prstGeom prst="rect">
            <a:avLst/>
          </a:prstGeom>
          <a:noFill/>
        </p:spPr>
        <p:txBody>
          <a:bodyPr wrap="square" rtlCol="0">
            <a:spAutoFit/>
          </a:bodyPr>
          <a:lstStyle/>
          <a:p>
            <a:r>
              <a:rPr lang="en-US" sz="2000" b="1" dirty="0">
                <a:latin typeface="Quicksand" pitchFamily="2" charset="77"/>
              </a:rPr>
              <a:t>Class Activation Maps</a:t>
            </a:r>
          </a:p>
          <a:p>
            <a:pPr marL="285750" indent="-285750">
              <a:buFont typeface="Arial" panose="020B0604020202020204" pitchFamily="34" charset="0"/>
              <a:buChar char="•"/>
            </a:pPr>
            <a:r>
              <a:rPr lang="en-US" dirty="0"/>
              <a:t>Generate a heatmap on the original input image that indicates what ‘components’ (feature maps) of the input image most drive the final classification assignment based on ‘steepest’ gradients</a:t>
            </a:r>
          </a:p>
          <a:p>
            <a:pPr marL="285750" indent="-285750">
              <a:buFont typeface="Arial" panose="020B0604020202020204" pitchFamily="34" charset="0"/>
              <a:buChar char="•"/>
            </a:pPr>
            <a:r>
              <a:rPr lang="en-US" dirty="0"/>
              <a:t>The idea here is to calculate the gradient of the output class </a:t>
            </a:r>
            <a:r>
              <a:rPr lang="en-US" dirty="0" err="1"/>
              <a:t>w.r.t.</a:t>
            </a:r>
            <a:r>
              <a:rPr lang="en-US" dirty="0"/>
              <a:t> mapped features from the input image and then highlight the pixel where the high-gradient features were most present. </a:t>
            </a:r>
          </a:p>
          <a:p>
            <a:pPr marL="285750" indent="-285750">
              <a:buFont typeface="Arial" panose="020B0604020202020204" pitchFamily="34" charset="0"/>
              <a:buChar char="•"/>
            </a:pPr>
            <a:endParaRPr lang="en-US" dirty="0"/>
          </a:p>
        </p:txBody>
      </p:sp>
      <p:pic>
        <p:nvPicPr>
          <p:cNvPr id="16386" name="Picture 2">
            <a:extLst>
              <a:ext uri="{FF2B5EF4-FFF2-40B4-BE49-F238E27FC236}">
                <a16:creationId xmlns:a16="http://schemas.microsoft.com/office/drawing/2014/main" id="{2EDBA569-D2DF-AF46-A567-E5D9BEC2E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459" y="3429000"/>
            <a:ext cx="3249081" cy="32490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09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Session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262432"/>
          </a:xfrm>
          <a:prstGeom prst="rect">
            <a:avLst/>
          </a:prstGeom>
          <a:noFill/>
        </p:spPr>
        <p:txBody>
          <a:bodyPr wrap="square" rtlCol="0">
            <a:spAutoFit/>
          </a:bodyPr>
          <a:lstStyle/>
          <a:p>
            <a:r>
              <a:rPr lang="en-US" sz="2000" b="1" dirty="0">
                <a:latin typeface="Quicksand" pitchFamily="2" charset="77"/>
              </a:rPr>
              <a:t>More Modern Image-Network Architectures</a:t>
            </a:r>
          </a:p>
          <a:p>
            <a:pPr marL="285750" indent="-285750">
              <a:buFont typeface="Arial" panose="020B0604020202020204" pitchFamily="34" charset="0"/>
              <a:buChar char="•"/>
            </a:pPr>
            <a:r>
              <a:rPr lang="en-US" dirty="0">
                <a:latin typeface="Quicksand" pitchFamily="2" charset="77"/>
              </a:rPr>
              <a:t>Mitigating vanishing gradients in deep networks.</a:t>
            </a:r>
          </a:p>
          <a:p>
            <a:pPr marL="285750" indent="-285750">
              <a:buFont typeface="Arial" panose="020B0604020202020204" pitchFamily="34" charset="0"/>
              <a:buChar char="•"/>
            </a:pPr>
            <a:endParaRPr lang="en-US" dirty="0"/>
          </a:p>
          <a:p>
            <a:r>
              <a:rPr lang="en-US" sz="2000" b="1" dirty="0">
                <a:latin typeface="Quicksand" pitchFamily="2" charset="77"/>
              </a:rPr>
              <a:t>Image-to-Image Prediction Tasks</a:t>
            </a:r>
          </a:p>
          <a:p>
            <a:pPr marL="285750" indent="-285750">
              <a:buFont typeface="Arial" panose="020B0604020202020204" pitchFamily="34" charset="0"/>
              <a:buChar char="•"/>
            </a:pPr>
            <a:r>
              <a:rPr lang="en-US" dirty="0">
                <a:latin typeface="Quicksand" pitchFamily="2" charset="77"/>
              </a:rPr>
              <a:t>Image segmentation, Image super-resolution.</a:t>
            </a:r>
          </a:p>
          <a:p>
            <a:pPr marL="285750" indent="-285750">
              <a:buFont typeface="Arial" panose="020B0604020202020204" pitchFamily="34" charset="0"/>
              <a:buChar char="•"/>
            </a:pPr>
            <a:r>
              <a:rPr lang="en-US" dirty="0">
                <a:latin typeface="Quicksand" pitchFamily="2" charset="77"/>
              </a:rPr>
              <a:t>Transpose convolution operations for up-sampling.</a:t>
            </a:r>
          </a:p>
          <a:p>
            <a:endParaRPr lang="en-US" sz="2000" b="1" dirty="0">
              <a:latin typeface="Quicksand" pitchFamily="2" charset="77"/>
            </a:endParaRPr>
          </a:p>
          <a:p>
            <a:r>
              <a:rPr lang="en-US" sz="2000" b="1" dirty="0">
                <a:latin typeface="Quicksand" pitchFamily="2" charset="77"/>
              </a:rPr>
              <a:t>Visualizing What a CNN is Learning</a:t>
            </a:r>
          </a:p>
          <a:p>
            <a:pPr marL="285750" indent="-285750">
              <a:buFont typeface="Arial" panose="020B0604020202020204" pitchFamily="34" charset="0"/>
              <a:buChar char="•"/>
            </a:pPr>
            <a:r>
              <a:rPr lang="en-US" dirty="0">
                <a:latin typeface="Quicksand" pitchFamily="2" charset="77"/>
              </a:rPr>
              <a:t>Try to visualize what components of an image your model’s feature extractions are detecting.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8461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Image-Classification Architectures</a:t>
            </a:r>
          </a:p>
        </p:txBody>
      </p:sp>
      <p:pic>
        <p:nvPicPr>
          <p:cNvPr id="8194" name="Picture 2">
            <a:extLst>
              <a:ext uri="{FF2B5EF4-FFF2-40B4-BE49-F238E27FC236}">
                <a16:creationId xmlns:a16="http://schemas.microsoft.com/office/drawing/2014/main" id="{8D946FE0-EB63-4744-B24F-93BCFD37E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930" y="1814114"/>
            <a:ext cx="7320139" cy="421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72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Vanishing Gradients</a:t>
            </a:r>
          </a:p>
        </p:txBody>
      </p:sp>
      <p:pic>
        <p:nvPicPr>
          <p:cNvPr id="11266" name="Picture 2">
            <a:extLst>
              <a:ext uri="{FF2B5EF4-FFF2-40B4-BE49-F238E27FC236}">
                <a16:creationId xmlns:a16="http://schemas.microsoft.com/office/drawing/2014/main" id="{49DD4710-60FD-064C-ABEA-A720C5441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955" y="3600009"/>
            <a:ext cx="7936087" cy="30380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0BC7F6-150E-844B-8CCF-8CDAAA5CC9CA}"/>
              </a:ext>
            </a:extLst>
          </p:cNvPr>
          <p:cNvSpPr txBox="1"/>
          <p:nvPr/>
        </p:nvSpPr>
        <p:spPr>
          <a:xfrm>
            <a:off x="901626" y="1770915"/>
            <a:ext cx="10016362" cy="2369880"/>
          </a:xfrm>
          <a:prstGeom prst="rect">
            <a:avLst/>
          </a:prstGeom>
          <a:noFill/>
        </p:spPr>
        <p:txBody>
          <a:bodyPr wrap="square" rtlCol="0">
            <a:spAutoFit/>
          </a:bodyPr>
          <a:lstStyle/>
          <a:p>
            <a:r>
              <a:rPr lang="en-US" sz="2000" b="1" dirty="0">
                <a:latin typeface="Quicksand" pitchFamily="2" charset="77"/>
              </a:rPr>
              <a:t>Recall That Certain Activations Make Vanishing Gradients More Likely </a:t>
            </a:r>
          </a:p>
          <a:p>
            <a:pPr marL="285750" indent="-285750">
              <a:buFont typeface="Arial" panose="020B0604020202020204" pitchFamily="34" charset="0"/>
              <a:buChar char="•"/>
            </a:pPr>
            <a:r>
              <a:rPr lang="en-US" dirty="0">
                <a:latin typeface="Quicksand" pitchFamily="2" charset="77"/>
              </a:rPr>
              <a:t>As we approach 0 or 1 at a node’s output, changes to input parameters have little impact...</a:t>
            </a:r>
          </a:p>
          <a:p>
            <a:pPr marL="285750" indent="-285750">
              <a:buFont typeface="Arial" panose="020B0604020202020204" pitchFamily="34" charset="0"/>
              <a:buChar char="•"/>
            </a:pPr>
            <a:endParaRPr lang="en-US" dirty="0"/>
          </a:p>
          <a:p>
            <a:r>
              <a:rPr lang="en-US" sz="2000" b="1" dirty="0">
                <a:latin typeface="Quicksand" pitchFamily="2" charset="77"/>
              </a:rPr>
              <a:t>However, Regardless of Activation This Can Be an Issue</a:t>
            </a:r>
          </a:p>
          <a:p>
            <a:pPr marL="285750" indent="-285750">
              <a:buFont typeface="Arial" panose="020B0604020202020204" pitchFamily="34" charset="0"/>
              <a:buChar char="•"/>
            </a:pPr>
            <a:r>
              <a:rPr lang="en-US" dirty="0">
                <a:latin typeface="Quicksand" pitchFamily="2" charset="77"/>
              </a:rPr>
              <a:t>For deep networks, parameters at front of network tend to have a much smaller influence on ultimate loss function. Accordingly, gradients for those early parameters can be very small.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5567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Solution: Residual Connections</a:t>
            </a:r>
          </a:p>
        </p:txBody>
      </p:sp>
      <p:sp>
        <p:nvSpPr>
          <p:cNvPr id="5" name="TextBox 4">
            <a:extLst>
              <a:ext uri="{FF2B5EF4-FFF2-40B4-BE49-F238E27FC236}">
                <a16:creationId xmlns:a16="http://schemas.microsoft.com/office/drawing/2014/main" id="{A60BC7F6-150E-844B-8CCF-8CDAAA5CC9CA}"/>
              </a:ext>
            </a:extLst>
          </p:cNvPr>
          <p:cNvSpPr txBox="1"/>
          <p:nvPr/>
        </p:nvSpPr>
        <p:spPr>
          <a:xfrm>
            <a:off x="901626" y="1770915"/>
            <a:ext cx="10016362" cy="2062103"/>
          </a:xfrm>
          <a:prstGeom prst="rect">
            <a:avLst/>
          </a:prstGeom>
          <a:noFill/>
        </p:spPr>
        <p:txBody>
          <a:bodyPr wrap="square" rtlCol="0">
            <a:spAutoFit/>
          </a:bodyPr>
          <a:lstStyle/>
          <a:p>
            <a:r>
              <a:rPr lang="en-US" sz="2000" b="1" dirty="0">
                <a:latin typeface="Quicksand" pitchFamily="2" charset="77"/>
              </a:rPr>
              <a:t>Provide a ’Short-cut’ From Loss Function to Front-end Weights</a:t>
            </a:r>
          </a:p>
          <a:p>
            <a:pPr marL="285750" indent="-285750">
              <a:buFont typeface="Arial" panose="020B0604020202020204" pitchFamily="34" charset="0"/>
              <a:buChar char="•"/>
            </a:pPr>
            <a:r>
              <a:rPr lang="en-US" dirty="0">
                <a:latin typeface="Quicksand" pitchFamily="2" charset="77"/>
              </a:rPr>
              <a:t>We include feed-forward layers as usual, but we also add short-cut connections </a:t>
            </a:r>
            <a:r>
              <a:rPr lang="en-US" i="1" dirty="0">
                <a:latin typeface="Quicksand" pitchFamily="2" charset="77"/>
              </a:rPr>
              <a:t>around </a:t>
            </a:r>
            <a:r>
              <a:rPr lang="en-US" dirty="0">
                <a:latin typeface="Quicksand" pitchFamily="2" charset="77"/>
              </a:rPr>
              <a:t>the layers.</a:t>
            </a:r>
          </a:p>
          <a:p>
            <a:pPr marL="285750" indent="-285750">
              <a:buFont typeface="Arial" panose="020B0604020202020204" pitchFamily="34" charset="0"/>
              <a:buChar char="•"/>
            </a:pPr>
            <a:r>
              <a:rPr lang="en-US" dirty="0">
                <a:latin typeface="Quicksand" pitchFamily="2" charset="77"/>
              </a:rPr>
              <a:t>We typically incorporate these residual connections either via an ‘Add’ layer or a ‘Concatenate’ layer.</a:t>
            </a:r>
          </a:p>
          <a:p>
            <a:pPr marL="285750" indent="-285750">
              <a:buFont typeface="Arial" panose="020B0604020202020204" pitchFamily="34" charset="0"/>
              <a:buChar char="•"/>
            </a:pPr>
            <a:r>
              <a:rPr lang="en-US" dirty="0">
                <a:latin typeface="Quicksand" pitchFamily="2" charset="77"/>
              </a:rPr>
              <a:t>Note that conformity of the tensor shapes will be very important here – you’ll start encountering shape conformity errors if you are not careful!</a:t>
            </a:r>
          </a:p>
        </p:txBody>
      </p:sp>
      <p:pic>
        <p:nvPicPr>
          <p:cNvPr id="13314" name="Picture 2">
            <a:extLst>
              <a:ext uri="{FF2B5EF4-FFF2-40B4-BE49-F238E27FC236}">
                <a16:creationId xmlns:a16="http://schemas.microsoft.com/office/drawing/2014/main" id="{B3F2E2B8-5CBC-C549-BAFC-0A0724607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713" y="3899419"/>
            <a:ext cx="2722051" cy="24393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15A684B-5925-DA4E-AD47-0BFD307CD837}"/>
              </a:ext>
            </a:extLst>
          </p:cNvPr>
          <p:cNvPicPr>
            <a:picLocks noChangeAspect="1"/>
          </p:cNvPicPr>
          <p:nvPr/>
        </p:nvPicPr>
        <p:blipFill>
          <a:blip r:embed="rId4"/>
          <a:stretch>
            <a:fillRect/>
          </a:stretch>
        </p:blipFill>
        <p:spPr>
          <a:xfrm>
            <a:off x="5808362" y="4085536"/>
            <a:ext cx="6006616" cy="2067142"/>
          </a:xfrm>
          <a:prstGeom prst="rect">
            <a:avLst/>
          </a:prstGeom>
        </p:spPr>
      </p:pic>
    </p:spTree>
    <p:extLst>
      <p:ext uri="{BB962C8B-B14F-4D97-AF65-F5344CB8AC3E}">
        <p14:creationId xmlns:p14="http://schemas.microsoft.com/office/powerpoint/2010/main" val="243257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Image-to-Image Prediction</a:t>
            </a:r>
          </a:p>
        </p:txBody>
      </p:sp>
      <p:sp>
        <p:nvSpPr>
          <p:cNvPr id="5" name="TextBox 4">
            <a:extLst>
              <a:ext uri="{FF2B5EF4-FFF2-40B4-BE49-F238E27FC236}">
                <a16:creationId xmlns:a16="http://schemas.microsoft.com/office/drawing/2014/main" id="{21B2E298-9F21-FF4E-96E1-1B758B6D7AC7}"/>
              </a:ext>
            </a:extLst>
          </p:cNvPr>
          <p:cNvSpPr txBox="1"/>
          <p:nvPr/>
        </p:nvSpPr>
        <p:spPr>
          <a:xfrm>
            <a:off x="879048" y="1756353"/>
            <a:ext cx="10016362" cy="1231106"/>
          </a:xfrm>
          <a:prstGeom prst="rect">
            <a:avLst/>
          </a:prstGeom>
          <a:noFill/>
        </p:spPr>
        <p:txBody>
          <a:bodyPr wrap="square" rtlCol="0">
            <a:spAutoFit/>
          </a:bodyPr>
          <a:lstStyle/>
          <a:p>
            <a:r>
              <a:rPr lang="en-US" sz="2000" b="1" dirty="0">
                <a:latin typeface="Quicksand" pitchFamily="2" charset="77"/>
              </a:rPr>
              <a:t>Super-Resolution</a:t>
            </a:r>
          </a:p>
          <a:p>
            <a:pPr marL="285750" indent="-285750">
              <a:buFont typeface="Arial" panose="020B0604020202020204" pitchFamily="34" charset="0"/>
              <a:buChar char="•"/>
            </a:pPr>
            <a:r>
              <a:rPr lang="en-US" dirty="0">
                <a:latin typeface="Quicksand" pitchFamily="2" charset="77"/>
              </a:rPr>
              <a:t>Take a high-resolution image, pixelate it, then try to predict the high resolution from the pixelated version.</a:t>
            </a:r>
          </a:p>
          <a:p>
            <a:pPr marL="285750" indent="-285750">
              <a:buFont typeface="Arial" panose="020B0604020202020204" pitchFamily="34" charset="0"/>
              <a:buChar char="•"/>
            </a:pPr>
            <a:r>
              <a:rPr lang="en-US" dirty="0">
                <a:latin typeface="Quicksand" pitchFamily="2" charset="77"/>
              </a:rPr>
              <a:t>Q: What kind of activation and loss function will make sense in this task? </a:t>
            </a:r>
          </a:p>
        </p:txBody>
      </p:sp>
      <p:pic>
        <p:nvPicPr>
          <p:cNvPr id="1026" name="Picture 2" descr="Does higher resolution in an image imply more bits per pixel? - Photography  Stack Exchange">
            <a:extLst>
              <a:ext uri="{FF2B5EF4-FFF2-40B4-BE49-F238E27FC236}">
                <a16:creationId xmlns:a16="http://schemas.microsoft.com/office/drawing/2014/main" id="{E9D9FA74-CBCD-B745-8F24-9D4452C060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589"/>
          <a:stretch/>
        </p:blipFill>
        <p:spPr bwMode="auto">
          <a:xfrm flipH="1">
            <a:off x="4759890" y="3870541"/>
            <a:ext cx="7432110" cy="2987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Image-to-Image Prediction</a:t>
            </a:r>
          </a:p>
        </p:txBody>
      </p:sp>
      <p:pic>
        <p:nvPicPr>
          <p:cNvPr id="6" name="Picture 4">
            <a:extLst>
              <a:ext uri="{FF2B5EF4-FFF2-40B4-BE49-F238E27FC236}">
                <a16:creationId xmlns:a16="http://schemas.microsoft.com/office/drawing/2014/main" id="{589163E6-0347-2D46-B1DC-9E84C0469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805" y="3429000"/>
            <a:ext cx="3574719" cy="320492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73EC243-4BB0-3C40-875B-48A72D45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13" y="3429000"/>
            <a:ext cx="3574719" cy="32049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854081"/>
            <a:ext cx="10016362" cy="1231106"/>
          </a:xfrm>
          <a:prstGeom prst="rect">
            <a:avLst/>
          </a:prstGeom>
          <a:noFill/>
        </p:spPr>
        <p:txBody>
          <a:bodyPr wrap="square" rtlCol="0">
            <a:spAutoFit/>
          </a:bodyPr>
          <a:lstStyle/>
          <a:p>
            <a:r>
              <a:rPr lang="en-US" sz="2000" b="1" dirty="0">
                <a:latin typeface="Quicksand" pitchFamily="2" charset="77"/>
              </a:rPr>
              <a:t>Image-Segmentation</a:t>
            </a:r>
          </a:p>
          <a:p>
            <a:pPr marL="285750" indent="-285750">
              <a:buFont typeface="Arial" panose="020B0604020202020204" pitchFamily="34" charset="0"/>
              <a:buChar char="•"/>
            </a:pPr>
            <a:r>
              <a:rPr lang="en-US" dirty="0">
                <a:latin typeface="Quicksand" pitchFamily="2" charset="77"/>
              </a:rPr>
              <a:t>Take an image and its segment mask, then try to predict the segment associated with each pixel from the original picture. </a:t>
            </a:r>
          </a:p>
          <a:p>
            <a:pPr marL="285750" indent="-285750">
              <a:buFont typeface="Arial" panose="020B0604020202020204" pitchFamily="34" charset="0"/>
              <a:buChar char="•"/>
            </a:pPr>
            <a:r>
              <a:rPr lang="en-US" dirty="0">
                <a:latin typeface="Quicksand" pitchFamily="2" charset="77"/>
              </a:rPr>
              <a:t>Q: What kind of activation function and loss function will make sense in this task? </a:t>
            </a:r>
          </a:p>
        </p:txBody>
      </p:sp>
    </p:spTree>
    <p:extLst>
      <p:ext uri="{BB962C8B-B14F-4D97-AF65-F5344CB8AC3E}">
        <p14:creationId xmlns:p14="http://schemas.microsoft.com/office/powerpoint/2010/main" val="224265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Topology for Image-to-Image</a:t>
            </a:r>
          </a:p>
        </p:txBody>
      </p:sp>
      <p:pic>
        <p:nvPicPr>
          <p:cNvPr id="6" name="Picture 4">
            <a:extLst>
              <a:ext uri="{FF2B5EF4-FFF2-40B4-BE49-F238E27FC236}">
                <a16:creationId xmlns:a16="http://schemas.microsoft.com/office/drawing/2014/main" id="{589163E6-0347-2D46-B1DC-9E84C0469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068377"/>
            <a:ext cx="2924524" cy="262198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73EC243-4BB0-3C40-875B-48A72D45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13" y="4068377"/>
            <a:ext cx="2924525" cy="26219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758271"/>
            <a:ext cx="10016362" cy="2062103"/>
          </a:xfrm>
          <a:prstGeom prst="rect">
            <a:avLst/>
          </a:prstGeom>
          <a:noFill/>
        </p:spPr>
        <p:txBody>
          <a:bodyPr wrap="square" rtlCol="0">
            <a:spAutoFit/>
          </a:bodyPr>
          <a:lstStyle/>
          <a:p>
            <a:r>
              <a:rPr lang="en-US" sz="2000" b="1" dirty="0">
                <a:latin typeface="Quicksand" pitchFamily="2" charset="77"/>
              </a:rPr>
              <a:t>Auto-Encoder Architecture</a:t>
            </a:r>
          </a:p>
          <a:p>
            <a:pPr marL="285750" indent="-285750">
              <a:buFont typeface="Arial" panose="020B0604020202020204" pitchFamily="34" charset="0"/>
              <a:buChar char="•"/>
            </a:pPr>
            <a:r>
              <a:rPr lang="en-US" dirty="0">
                <a:latin typeface="Quicksand" pitchFamily="2" charset="77"/>
              </a:rPr>
              <a:t>Down-sample and then Up-sample back to same dimensionality</a:t>
            </a:r>
          </a:p>
          <a:p>
            <a:pPr marL="285750" indent="-285750">
              <a:buFont typeface="Arial" panose="020B0604020202020204" pitchFamily="34" charset="0"/>
              <a:buChar char="•"/>
            </a:pPr>
            <a:r>
              <a:rPr lang="en-US" dirty="0">
                <a:latin typeface="Quicksand" pitchFamily="2" charset="77"/>
              </a:rPr>
              <a:t>We do not use down-sample using pooling (because they force attention to the whole image as we learn higher level features). Instead, we use larger strides. This enables ‘dimensionality’ reduction while maintaining a focus on local portions of the image.</a:t>
            </a:r>
          </a:p>
          <a:p>
            <a:pPr marL="285750" indent="-285750">
              <a:buFont typeface="Arial" panose="020B0604020202020204" pitchFamily="34" charset="0"/>
              <a:buChar char="•"/>
            </a:pPr>
            <a:r>
              <a:rPr lang="en-US" dirty="0">
                <a:latin typeface="Quicksand" pitchFamily="2" charset="77"/>
              </a:rPr>
              <a:t>We then ‘up-sample’ back to the original dimensionality using a transpose of the convolutional operation. This is a form of autoencoder architecture.</a:t>
            </a:r>
          </a:p>
        </p:txBody>
      </p:sp>
    </p:spTree>
    <p:extLst>
      <p:ext uri="{BB962C8B-B14F-4D97-AF65-F5344CB8AC3E}">
        <p14:creationId xmlns:p14="http://schemas.microsoft.com/office/powerpoint/2010/main" val="342943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Convolution</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973815"/>
            <a:ext cx="10016362" cy="677108"/>
          </a:xfrm>
          <a:prstGeom prst="rect">
            <a:avLst/>
          </a:prstGeom>
          <a:noFill/>
        </p:spPr>
        <p:txBody>
          <a:bodyPr wrap="square" rtlCol="0">
            <a:spAutoFit/>
          </a:bodyPr>
          <a:lstStyle/>
          <a:p>
            <a:r>
              <a:rPr lang="en-US" sz="2000" b="1" dirty="0">
                <a:latin typeface="Quicksand" pitchFamily="2" charset="77"/>
              </a:rPr>
              <a:t>Recall What A Convolution Is…</a:t>
            </a:r>
          </a:p>
          <a:p>
            <a:pPr marL="285750" indent="-285750">
              <a:buFont typeface="Arial" panose="020B0604020202020204" pitchFamily="34" charset="0"/>
              <a:buChar char="•"/>
            </a:pPr>
            <a:r>
              <a:rPr lang="en-US" dirty="0"/>
              <a:t>It’s a down-sampling approach (it compresses information)</a:t>
            </a:r>
          </a:p>
        </p:txBody>
      </p:sp>
      <p:pic>
        <p:nvPicPr>
          <p:cNvPr id="5122" name="Picture 2">
            <a:extLst>
              <a:ext uri="{FF2B5EF4-FFF2-40B4-BE49-F238E27FC236}">
                <a16:creationId xmlns:a16="http://schemas.microsoft.com/office/drawing/2014/main" id="{EE6C16EA-731B-4346-BBB9-F24B1DAD8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94" y="3114470"/>
            <a:ext cx="5340026" cy="26700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4431603-1064-3F46-996A-DC9C5F767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128" y="3114470"/>
            <a:ext cx="5473875" cy="273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50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9796</TotalTime>
  <Words>882</Words>
  <Application>Microsoft Macintosh PowerPoint</Application>
  <PresentationFormat>Widescreen</PresentationFormat>
  <Paragraphs>78</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Gordon</cp:lastModifiedBy>
  <cp:revision>123</cp:revision>
  <cp:lastPrinted>2020-10-20T21:27:15Z</cp:lastPrinted>
  <dcterms:created xsi:type="dcterms:W3CDTF">2019-12-28T13:51:56Z</dcterms:created>
  <dcterms:modified xsi:type="dcterms:W3CDTF">2025-03-27T15:17:08Z</dcterms:modified>
</cp:coreProperties>
</file>