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3"/>
  </p:notesMasterIdLst>
  <p:sldIdLst>
    <p:sldId id="256" r:id="rId2"/>
    <p:sldId id="257" r:id="rId3"/>
    <p:sldId id="258" r:id="rId4"/>
    <p:sldId id="301" r:id="rId5"/>
    <p:sldId id="259" r:id="rId6"/>
    <p:sldId id="260" r:id="rId7"/>
    <p:sldId id="261" r:id="rId8"/>
    <p:sldId id="262" r:id="rId9"/>
    <p:sldId id="299" r:id="rId10"/>
    <p:sldId id="263" r:id="rId11"/>
    <p:sldId id="264" r:id="rId12"/>
    <p:sldId id="265" r:id="rId13"/>
    <p:sldId id="266" r:id="rId14"/>
    <p:sldId id="267"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92" r:id="rId35"/>
    <p:sldId id="293" r:id="rId36"/>
    <p:sldId id="294" r:id="rId37"/>
    <p:sldId id="295" r:id="rId38"/>
    <p:sldId id="296" r:id="rId39"/>
    <p:sldId id="297" r:id="rId40"/>
    <p:sldId id="300" r:id="rId41"/>
    <p:sldId id="298" r:id="rId42"/>
  </p:sldIdLst>
  <p:sldSz cx="12192000" cy="6858000"/>
  <p:notesSz cx="6858000" cy="9144000"/>
  <p:embeddedFontLst>
    <p:embeddedFont>
      <p:font typeface="Economica" panose="02000506040000020004" pitchFamily="2" charset="77"/>
      <p:regular r:id="rId44"/>
      <p:bold r:id="rId45"/>
      <p:italic r:id="rId46"/>
      <p:boldItalic r:id="rId47"/>
    </p:embeddedFont>
    <p:embeddedFont>
      <p:font typeface="Quicksand" pitchFamily="2" charset="77"/>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hdzpiHIY6LI1do49kRqPoyUIud1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1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3810"/>
  </p:normalViewPr>
  <p:slideViewPr>
    <p:cSldViewPr snapToGrid="0">
      <p:cViewPr varScale="1">
        <p:scale>
          <a:sx n="115" d="100"/>
          <a:sy n="115" d="100"/>
        </p:scale>
        <p:origin x="9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 may not care too much about the math details, but you may encounter an error that looks like this “shape non-conformity error.”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we do tensor multiplication (x*w), it requires that our data be in a certain format, e.g., is each of our 784 value vectors a row or a column in our matrix? This is important, because matrix multiplication requires conformity in the dimension of the two matrices we are multiplying together. This is important to know because, if you get this wrong, you’ll encounter cryptic error messages about shape non-conformity.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the weight matrix in a layer is defined by </a:t>
            </a:r>
            <a:r>
              <a:rPr lang="en-US" dirty="0" err="1"/>
              <a:t>Keras</a:t>
            </a:r>
            <a:r>
              <a:rPr lang="en-US" dirty="0"/>
              <a:t> to be # input values (columns in our data) * # nodes]. That means our input data needs to be structured as [#</a:t>
            </a:r>
            <a:r>
              <a:rPr lang="en-US" dirty="0" err="1"/>
              <a:t>obs</a:t>
            </a:r>
            <a:r>
              <a:rPr lang="en-US" dirty="0"/>
              <a:t> x # input values], i.e., 60,000 x 784…</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Go through with example of 28x28 images, dimensionality of the matrices, etc. </a:t>
            </a:r>
            <a:endParaRPr dirty="0"/>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General advice – always check the shape of output when writing things from scratch. This is more important with custom implementations / layers, but when developing a complex neural network architecture, it’s not hard to accidentally implement code that runs without error but does not accomplish what you intended. This is a sort of silent error.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an aside, this is why it’s important to know how these things work, rather than relying on someone else or AI to do it for you. It may arrive at a conceptually incorrect approach that runs without error but is not conceptually correct, and you will be none the wiser. </a:t>
            </a:r>
            <a:endParaRPr dirty="0"/>
          </a:p>
        </p:txBody>
      </p:sp>
      <p:sp>
        <p:nvSpPr>
          <p:cNvPr id="156" name="Google Shape;156;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The final step in the calculation at each neuron is applying an activation function. These are implemented elementwise to a matrix (representing a layer in the network). A single layer will generally use a common activation function.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Tanh addresses the issue of gradients being of common sign, by centering the distribution around 0 (outputs range from -1 to 1), but it still has the issue of vanishing gradients for values of large magnitude.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endParaRPr dirty="0"/>
          </a:p>
        </p:txBody>
      </p:sp>
      <p:sp>
        <p:nvSpPr>
          <p:cNvPr id="165" name="Google Shape;16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3" name="Google Shape;17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Values of the </a:t>
            </a:r>
            <a:r>
              <a:rPr lang="en-US" dirty="0" err="1"/>
              <a:t>softmax</a:t>
            </a:r>
            <a:r>
              <a:rPr lang="en-US" dirty="0"/>
              <a:t> output add up to 1. </a:t>
            </a:r>
            <a:endParaRPr dirty="0"/>
          </a:p>
        </p:txBody>
      </p:sp>
      <p:sp>
        <p:nvSpPr>
          <p:cNvPr id="189" name="Google Shape;18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The final step in the calculation at each neuron is applying an activation function. These are implemented elementwise to a matrix (representing a layer in the network). A single layer will generally use a common activation function. </a:t>
            </a:r>
            <a:endParaRPr/>
          </a:p>
          <a:p>
            <a:pPr marL="0" lvl="0" indent="0" algn="l" rtl="0">
              <a:spcBef>
                <a:spcPts val="0"/>
              </a:spcBef>
              <a:spcAft>
                <a:spcPts val="0"/>
              </a:spcAft>
              <a:buNone/>
            </a:pPr>
            <a:endParaRPr/>
          </a:p>
          <a:p>
            <a:pPr marL="0" lvl="0" indent="0" algn="l" rtl="0">
              <a:spcBef>
                <a:spcPts val="0"/>
              </a:spcBef>
              <a:spcAft>
                <a:spcPts val="0"/>
              </a:spcAft>
              <a:buNone/>
            </a:pPr>
            <a:r>
              <a:rPr lang="en-US"/>
              <a:t>When people first started out, they used step functions, e.g., pass a 1 if the x*w+b surpasses a threshold, like 0, else return 0. This resulted in a very unstable network. Small changes in the inputs could have massive effects on the output. This makes the ‘learning’ (optimization) very difficult. </a:t>
            </a:r>
            <a:endParaRPr/>
          </a:p>
          <a:p>
            <a:pPr marL="0" lvl="0" indent="0" algn="l" rtl="0">
              <a:spcBef>
                <a:spcPts val="0"/>
              </a:spcBef>
              <a:spcAft>
                <a:spcPts val="0"/>
              </a:spcAft>
              <a:buNone/>
            </a:pPr>
            <a:endParaRPr/>
          </a:p>
          <a:p>
            <a:pPr marL="0" lvl="0" indent="0" algn="l" rtl="0">
              <a:spcBef>
                <a:spcPts val="0"/>
              </a:spcBef>
              <a:spcAft>
                <a:spcPts val="0"/>
              </a:spcAft>
              <a:buNone/>
            </a:pPr>
            <a:r>
              <a:rPr lang="en-US"/>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endParaRPr/>
          </a:p>
          <a:p>
            <a:pPr marL="0" lvl="0" indent="0" algn="l" rtl="0">
              <a:spcBef>
                <a:spcPts val="0"/>
              </a:spcBef>
              <a:spcAft>
                <a:spcPts val="0"/>
              </a:spcAft>
              <a:buNone/>
            </a:pPr>
            <a:endParaRPr/>
          </a:p>
          <a:p>
            <a:pPr marL="0" lvl="0" indent="0" algn="l" rtl="0">
              <a:spcBef>
                <a:spcPts val="0"/>
              </a:spcBef>
              <a:spcAft>
                <a:spcPts val="0"/>
              </a:spcAft>
              <a:buNone/>
            </a:pPr>
            <a:r>
              <a:rPr lang="en-US"/>
              <a:t>Tanh addresses the issue of gradients being of common sign, by centering the distribution around 0 (outputs range from -1 to 1), but it still has the issue of vanishing gradients for values of large magnitude. </a:t>
            </a:r>
            <a:endParaRPr/>
          </a:p>
          <a:p>
            <a:pPr marL="0" lvl="0" indent="0" algn="l" rtl="0">
              <a:spcBef>
                <a:spcPts val="0"/>
              </a:spcBef>
              <a:spcAft>
                <a:spcPts val="0"/>
              </a:spcAft>
              <a:buNone/>
            </a:pPr>
            <a:endParaRPr/>
          </a:p>
          <a:p>
            <a:pPr marL="0" lvl="0" indent="0" algn="l" rtl="0">
              <a:spcBef>
                <a:spcPts val="0"/>
              </a:spcBef>
              <a:spcAft>
                <a:spcPts val="0"/>
              </a:spcAft>
              <a:buNone/>
            </a:pPr>
            <a:r>
              <a:rPr lang="en-US"/>
              <a:t>ReLU doesn’t suffer from the vanishing gradient problem if values are positive, though it doesn’t enable any sort of learning if outputs are negative. Leaky ReLU addresses this by allowing some gradient for negative values. </a:t>
            </a:r>
            <a:endParaRPr/>
          </a:p>
          <a:p>
            <a:pPr marL="0" lvl="0" indent="0" algn="l" rtl="0">
              <a:spcBef>
                <a:spcPts val="0"/>
              </a:spcBef>
              <a:spcAft>
                <a:spcPts val="0"/>
              </a:spcAft>
              <a:buNone/>
            </a:pPr>
            <a:endParaRPr/>
          </a:p>
          <a:p>
            <a:pPr marL="0" lvl="0" indent="0" algn="l" rtl="0">
              <a:spcBef>
                <a:spcPts val="0"/>
              </a:spcBef>
              <a:spcAft>
                <a:spcPts val="0"/>
              </a:spcAft>
              <a:buNone/>
            </a:pPr>
            <a:r>
              <a:rPr lang="en-US"/>
              <a:t>A final, common activation function not shown here is Softmax, which is a multinomial generalization of sigmoid (think multinomial logistic vs. logistic regression). Softmax activation will output multiple positive values between 0 and 1, loosely interpretable as multi-category probabilities. We can’t draw this one because it’s high-dimensional in the output (not unidimensional). </a:t>
            </a:r>
            <a:endParaRPr/>
          </a:p>
        </p:txBody>
      </p:sp>
      <p:sp>
        <p:nvSpPr>
          <p:cNvPr id="197" name="Google Shape;19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endParaRPr/>
          </a:p>
        </p:txBody>
      </p:sp>
      <p:sp>
        <p:nvSpPr>
          <p:cNvPr id="222" name="Google Shape;22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endParaRPr/>
          </a:p>
        </p:txBody>
      </p:sp>
      <p:sp>
        <p:nvSpPr>
          <p:cNvPr id="231" name="Google Shape;23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Now for the magic, where we propagate performance backward through the network to update our weight and bias parameters. The goal here is to figure how how we should bump all the parameters (and in what direction), to reduce the error (loss). </a:t>
            </a:r>
            <a:endParaRPr/>
          </a:p>
        </p:txBody>
      </p:sp>
      <p:sp>
        <p:nvSpPr>
          <p:cNvPr id="253" name="Google Shape;25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endParaRPr/>
          </a:p>
        </p:txBody>
      </p:sp>
      <p:sp>
        <p:nvSpPr>
          <p:cNvPr id="262" name="Google Shape;26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endParaRPr dirty="0"/>
          </a:p>
          <a:p>
            <a:pPr marL="0" lvl="0" indent="0" algn="l" rtl="0">
              <a:spcBef>
                <a:spcPts val="0"/>
              </a:spcBef>
              <a:spcAft>
                <a:spcPts val="0"/>
              </a:spcAft>
              <a:buNone/>
            </a:pPr>
            <a:endParaRPr dirty="0"/>
          </a:p>
        </p:txBody>
      </p:sp>
      <p:sp>
        <p:nvSpPr>
          <p:cNvPr id="271" name="Google Shape;271;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endParaRPr/>
          </a:p>
        </p:txBody>
      </p:sp>
      <p:sp>
        <p:nvSpPr>
          <p:cNvPr id="279" name="Google Shape;279;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9" name="Google Shape;29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Computation graphs are implemented in TensorFlow using ‘Tape’</a:t>
            </a:r>
            <a:endParaRPr/>
          </a:p>
        </p:txBody>
      </p:sp>
      <p:sp>
        <p:nvSpPr>
          <p:cNvPr id="300" name="Google Shape;300;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Computation graphs are implemented in TensorFlow using ‘Tape’</a:t>
            </a:r>
            <a:endParaRPr/>
          </a:p>
        </p:txBody>
      </p:sp>
      <p:sp>
        <p:nvSpPr>
          <p:cNvPr id="319" name="Google Shape;319;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9" name="Google Shape;33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Computation graphs are implemented in TensorFlow using ‘Tape’</a:t>
            </a:r>
            <a:endParaRPr/>
          </a:p>
        </p:txBody>
      </p:sp>
      <p:sp>
        <p:nvSpPr>
          <p:cNvPr id="340" name="Google Shape;340;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1" name="Google Shape;361;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Computation graphs are implemented in TensorFlow using ‘Tape’</a:t>
            </a:r>
            <a:endParaRPr/>
          </a:p>
        </p:txBody>
      </p:sp>
      <p:sp>
        <p:nvSpPr>
          <p:cNvPr id="362" name="Google Shape;362;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Computation graphs are implemented in TensorFlow using ‘Tape’</a:t>
            </a:r>
            <a:endParaRPr/>
          </a:p>
        </p:txBody>
      </p:sp>
      <p:sp>
        <p:nvSpPr>
          <p:cNvPr id="385" name="Google Shape;38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Computation graphs are implemented in TensorFlow using ‘Tape’</a:t>
            </a:r>
            <a:endParaRPr/>
          </a:p>
        </p:txBody>
      </p:sp>
      <p:sp>
        <p:nvSpPr>
          <p:cNvPr id="409" name="Google Shape;409;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4" name="Google Shape;43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Loss function here is binary cross-entropy loss. Can prove that the derivative of cross entropy loss function with respect to prediction is what I have written here. </a:t>
            </a:r>
            <a:endParaRPr/>
          </a:p>
        </p:txBody>
      </p:sp>
      <p:sp>
        <p:nvSpPr>
          <p:cNvPr id="435" name="Google Shape;43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9" name="Google Shape;45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You can rearrange to show the final step in sigmoid derivative… </a:t>
            </a:r>
            <a:endParaRPr/>
          </a:p>
        </p:txBody>
      </p:sp>
      <p:sp>
        <p:nvSpPr>
          <p:cNvPr id="460" name="Google Shape;460;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You can rearrange to show the final step in sigmoid derivative… </a:t>
            </a:r>
            <a:endParaRPr/>
          </a:p>
        </p:txBody>
      </p:sp>
      <p:sp>
        <p:nvSpPr>
          <p:cNvPr id="489" name="Google Shape;489;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0" name="Google Shape;52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8" name="Google Shape;56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2" name="Google Shape;582;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2958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6" name="Google Shape;536;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7" name="Google Shape;537;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12904667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Note that I don’t expect you to implement a neural network from scratch. This is just to give you an understanding of how they work. </a:t>
            </a:r>
            <a:endParaRPr/>
          </a:p>
        </p:txBody>
      </p:sp>
      <p:sp>
        <p:nvSpPr>
          <p:cNvPr id="606" name="Google Shape;606;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define the network structure (layers / nodes / edges) and the activate functions (within each node). Our data, X and Y (inputs and labels) are given. Our goal is then to “learn” the remaining parameters, i.e., the w’s and b’s.</a:t>
            </a:r>
            <a:endParaRPr/>
          </a:p>
        </p:txBody>
      </p:sp>
      <p:sp>
        <p:nvSpPr>
          <p:cNvPr id="130" name="Google Shape;13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With one neuron this is straightforward math. However, for this to scale, we need to do all of these calculations at each node in parallel (why GPUs are useful). That means matrix multiplication and other such operations.</a:t>
            </a:r>
            <a:endParaRPr dirty="0"/>
          </a:p>
        </p:txBody>
      </p:sp>
      <p:sp>
        <p:nvSpPr>
          <p:cNvPr id="139" name="Google Shape;1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endParaRPr dirty="0"/>
          </a:p>
        </p:txBody>
      </p:sp>
      <p:sp>
        <p:nvSpPr>
          <p:cNvPr id="205" name="Google Shape;20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374917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45"/>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5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5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5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6"/>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5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5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53"/>
          <p:cNvSpPr>
            <a:spLocks noGrp="1"/>
          </p:cNvSpPr>
          <p:nvPr>
            <p:ph type="pic" idx="2"/>
          </p:nvPr>
        </p:nvSpPr>
        <p:spPr>
          <a:xfrm>
            <a:off x="5183188" y="987425"/>
            <a:ext cx="6172200" cy="4873625"/>
          </a:xfrm>
          <a:prstGeom prst="rect">
            <a:avLst/>
          </a:prstGeom>
          <a:noFill/>
          <a:ln>
            <a:noFill/>
          </a:ln>
        </p:spPr>
      </p:sp>
      <p:sp>
        <p:nvSpPr>
          <p:cNvPr id="69" name="Google Shape;69;p5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2.gif"/><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6.png"/></Relationships>
</file>

<file path=ppt/slides/_rels/slide2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0.png"/><Relationship Id="rId5" Type="http://schemas.openxmlformats.org/officeDocument/2006/relationships/image" Target="../media/image33.png"/><Relationship Id="rId10" Type="http://schemas.openxmlformats.org/officeDocument/2006/relationships/image" Target="../media/image39.png"/><Relationship Id="rId4" Type="http://schemas.openxmlformats.org/officeDocument/2006/relationships/image" Target="../media/image32.png"/><Relationship Id="rId9" Type="http://schemas.openxmlformats.org/officeDocument/2006/relationships/image" Target="../media/image36.png"/></Relationships>
</file>

<file path=ppt/slides/_rels/slide2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0.png"/><Relationship Id="rId5" Type="http://schemas.openxmlformats.org/officeDocument/2006/relationships/image" Target="../media/image33.png"/><Relationship Id="rId10" Type="http://schemas.openxmlformats.org/officeDocument/2006/relationships/image" Target="../media/image41.png"/><Relationship Id="rId4" Type="http://schemas.openxmlformats.org/officeDocument/2006/relationships/image" Target="../media/image32.png"/><Relationship Id="rId9" Type="http://schemas.openxmlformats.org/officeDocument/2006/relationships/image" Target="../media/image36.png"/></Relationships>
</file>

<file path=ppt/slides/_rels/slide28.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4.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0.png"/><Relationship Id="rId5" Type="http://schemas.openxmlformats.org/officeDocument/2006/relationships/image" Target="../media/image33.png"/><Relationship Id="rId10" Type="http://schemas.openxmlformats.org/officeDocument/2006/relationships/image" Target="../media/image43.png"/><Relationship Id="rId4" Type="http://schemas.openxmlformats.org/officeDocument/2006/relationships/image" Target="../media/image32.png"/><Relationship Id="rId9" Type="http://schemas.openxmlformats.org/officeDocument/2006/relationships/image" Target="../media/image36.png"/></Relationships>
</file>

<file path=ppt/slides/_rels/slide2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4.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40.png"/><Relationship Id="rId5" Type="http://schemas.openxmlformats.org/officeDocument/2006/relationships/image" Target="../media/image33.png"/><Relationship Id="rId10" Type="http://schemas.openxmlformats.org/officeDocument/2006/relationships/image" Target="../media/image45.png"/><Relationship Id="rId4" Type="http://schemas.openxmlformats.org/officeDocument/2006/relationships/image" Target="../media/image32.png"/><Relationship Id="rId9" Type="http://schemas.openxmlformats.org/officeDocument/2006/relationships/image" Target="../media/image36.png"/><Relationship Id="rId1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58.png"/></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6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61.png"/><Relationship Id="rId17" Type="http://schemas.openxmlformats.org/officeDocument/2006/relationships/image" Target="../media/image66.png"/><Relationship Id="rId2" Type="http://schemas.openxmlformats.org/officeDocument/2006/relationships/notesSlide" Target="../notesSlides/notesSlide31.xml"/><Relationship Id="rId1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60.png"/><Relationship Id="rId5" Type="http://schemas.openxmlformats.org/officeDocument/2006/relationships/image" Target="../media/image49.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63.png"/></Relationships>
</file>

<file path=ppt/slides/_rels/slide32.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4.png"/><Relationship Id="rId3" Type="http://schemas.openxmlformats.org/officeDocument/2006/relationships/image" Target="../media/image47.png"/><Relationship Id="rId7" Type="http://schemas.openxmlformats.org/officeDocument/2006/relationships/image" Target="../media/image69.png"/><Relationship Id="rId12" Type="http://schemas.openxmlformats.org/officeDocument/2006/relationships/image" Target="../media/image7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image" Target="../media/image72.png"/><Relationship Id="rId5" Type="http://schemas.openxmlformats.org/officeDocument/2006/relationships/image" Target="../media/image67.png"/><Relationship Id="rId10" Type="http://schemas.openxmlformats.org/officeDocument/2006/relationships/image" Target="../media/image71.png"/><Relationship Id="rId4" Type="http://schemas.openxmlformats.org/officeDocument/2006/relationships/image" Target="../media/image48.png"/><Relationship Id="rId9"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Session 2: Mathematical Building Blocks &amp; Working with </a:t>
            </a:r>
            <a:r>
              <a:rPr lang="en-US" sz="2800" b="0" i="0" u="none" strike="noStrike" cap="none" dirty="0" err="1">
                <a:solidFill>
                  <a:schemeClr val="dk1"/>
                </a:solidFill>
                <a:latin typeface="Economica"/>
                <a:ea typeface="Economica"/>
                <a:cs typeface="Economica"/>
                <a:sym typeface="Economica"/>
              </a:rPr>
              <a:t>Keras</a:t>
            </a:r>
            <a:r>
              <a:rPr lang="en-US" sz="2800" b="0" i="0" u="none" strike="noStrike" cap="none" dirty="0">
                <a:solidFill>
                  <a:schemeClr val="dk1"/>
                </a:solidFill>
                <a:latin typeface="Economica"/>
                <a:ea typeface="Economica"/>
                <a:cs typeface="Economica"/>
                <a:sym typeface="Economica"/>
              </a:rPr>
              <a:t> API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p:nvPr/>
        </p:nvSpPr>
        <p:spPr>
          <a:xfrm>
            <a:off x="1293222" y="633011"/>
            <a:ext cx="9927771"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Matrix (Tensor) Multiplication</a:t>
            </a:r>
            <a:endParaRPr dirty="0"/>
          </a:p>
        </p:txBody>
      </p:sp>
      <p:pic>
        <p:nvPicPr>
          <p:cNvPr id="150" name="Google Shape;150;p8"/>
          <p:cNvPicPr preferRelativeResize="0"/>
          <p:nvPr/>
        </p:nvPicPr>
        <p:blipFill rotWithShape="1">
          <a:blip r:embed="rId3">
            <a:alphaModFix/>
          </a:blip>
          <a:srcRect/>
          <a:stretch/>
        </p:blipFill>
        <p:spPr>
          <a:xfrm>
            <a:off x="6187440" y="1948370"/>
            <a:ext cx="5395558" cy="4536882"/>
          </a:xfrm>
          <a:prstGeom prst="rect">
            <a:avLst/>
          </a:prstGeom>
          <a:noFill/>
          <a:ln>
            <a:noFill/>
          </a:ln>
          <a:effectLst>
            <a:outerShdw blurRad="292100" dist="139700" dir="2700000" algn="tl" rotWithShape="0">
              <a:srgbClr val="333333">
                <a:alpha val="64705"/>
              </a:srgbClr>
            </a:outerShdw>
          </a:effectLst>
        </p:spPr>
      </p:pic>
      <p:sp>
        <p:nvSpPr>
          <p:cNvPr id="151" name="Google Shape;151;p8"/>
          <p:cNvSpPr txBox="1"/>
          <p:nvPr/>
        </p:nvSpPr>
        <p:spPr>
          <a:xfrm>
            <a:off x="843337" y="2340401"/>
            <a:ext cx="4708378" cy="3600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We calculate all x’s * w’s at once via matrix multiplication, i.e., W</a:t>
            </a:r>
            <a:r>
              <a:rPr lang="en-US" sz="2000" b="1" baseline="30000" dirty="0">
                <a:solidFill>
                  <a:schemeClr val="dk1"/>
                </a:solidFill>
                <a:latin typeface="Quicksand"/>
                <a:ea typeface="Quicksand"/>
                <a:cs typeface="Quicksand"/>
                <a:sym typeface="Quicksand"/>
              </a:rPr>
              <a:t>T</a:t>
            </a:r>
            <a:r>
              <a:rPr lang="en-US" sz="2000" b="1" dirty="0">
                <a:solidFill>
                  <a:schemeClr val="dk1"/>
                </a:solidFill>
                <a:latin typeface="Quicksand"/>
                <a:ea typeface="Quicksand"/>
                <a:cs typeface="Quicksand"/>
                <a:sym typeface="Quicksand"/>
              </a:rPr>
              <a:t>*X</a:t>
            </a:r>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Elements of the Resulting Matrix are the Dot Products of X’s Rows and Y’s Columns</a:t>
            </a: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Y</a:t>
            </a:r>
            <a:r>
              <a:rPr lang="en-US" sz="2000" b="0" i="0" u="none" strike="noStrike" cap="none" dirty="0">
                <a:solidFill>
                  <a:schemeClr val="dk1"/>
                </a:solidFill>
                <a:latin typeface="Quicksand"/>
                <a:ea typeface="Quicksand"/>
                <a:cs typeface="Quicksand"/>
                <a:sym typeface="Quicksand"/>
              </a:rPr>
              <a:t>[2,2] = W</a:t>
            </a:r>
            <a:r>
              <a:rPr lang="en-US" sz="2000" b="0" i="0" u="none" strike="noStrike" cap="none" baseline="30000" dirty="0">
                <a:solidFill>
                  <a:schemeClr val="dk1"/>
                </a:solidFill>
                <a:latin typeface="Quicksand"/>
                <a:ea typeface="Quicksand"/>
                <a:cs typeface="Quicksand"/>
                <a:sym typeface="Quicksand"/>
              </a:rPr>
              <a:t>T</a:t>
            </a:r>
            <a:r>
              <a:rPr lang="en-US" sz="2000" b="0" i="0" u="none" strike="noStrike" cap="none" dirty="0">
                <a:solidFill>
                  <a:schemeClr val="dk1"/>
                </a:solidFill>
                <a:latin typeface="Quicksand"/>
                <a:ea typeface="Quicksand"/>
                <a:cs typeface="Quicksand"/>
                <a:sym typeface="Quicksand"/>
              </a:rPr>
              <a:t>[2,:] · X[:,2]</a:t>
            </a:r>
          </a:p>
          <a:p>
            <a:pPr marL="457200" marR="0" lvl="1" algn="l" rtl="0">
              <a:spcBef>
                <a:spcPts val="0"/>
              </a:spcBef>
              <a:spcAft>
                <a:spcPts val="0"/>
              </a:spcAft>
              <a:buClr>
                <a:schemeClr val="dk1"/>
              </a:buClr>
              <a:buSzPts val="2000"/>
            </a:pPr>
            <a:endParaRPr lang="en-US" dirty="0">
              <a:ea typeface="Quicksand"/>
            </a:endParaRPr>
          </a:p>
          <a:p>
            <a:pPr marL="0" marR="0" lvl="0" indent="0" algn="l" rtl="0">
              <a:spcBef>
                <a:spcPts val="0"/>
              </a:spcBef>
              <a:spcAft>
                <a:spcPts val="0"/>
              </a:spcAft>
              <a:buNone/>
            </a:pPr>
            <a:r>
              <a:rPr lang="en-US" sz="2000" b="1" dirty="0">
                <a:solidFill>
                  <a:srgbClr val="FF0000"/>
                </a:solidFill>
                <a:latin typeface="Quicksand"/>
                <a:ea typeface="Quicksand"/>
                <a:cs typeface="Quicksand"/>
                <a:sym typeface="Quicksand"/>
              </a:rPr>
              <a:t>If you get a cryptic error message about shapes not conforming, it is referring to this. </a:t>
            </a:r>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p:txBody>
      </p:sp>
      <p:sp>
        <p:nvSpPr>
          <p:cNvPr id="152" name="Google Shape;152;p8"/>
          <p:cNvSpPr txBox="1"/>
          <p:nvPr/>
        </p:nvSpPr>
        <p:spPr>
          <a:xfrm>
            <a:off x="129249" y="1752355"/>
            <a:ext cx="4708378" cy="392029"/>
          </a:xfrm>
          <a:prstGeom prst="rect">
            <a:avLst/>
          </a:prstGeom>
          <a:blipFill rotWithShape="1">
            <a:blip r:embed="rId4">
              <a:alphaModFix/>
            </a:blip>
            <a:stretch>
              <a:fillRect b="-7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p:nvPr/>
        </p:nvSpPr>
        <p:spPr>
          <a:xfrm>
            <a:off x="1690950" y="252369"/>
            <a:ext cx="9187432"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Parallel Addition Requires Broadcasting</a:t>
            </a:r>
            <a:endParaRPr dirty="0"/>
          </a:p>
        </p:txBody>
      </p:sp>
      <p:sp>
        <p:nvSpPr>
          <p:cNvPr id="159" name="Google Shape;159;p9"/>
          <p:cNvSpPr txBox="1"/>
          <p:nvPr/>
        </p:nvSpPr>
        <p:spPr>
          <a:xfrm>
            <a:off x="733481" y="2098947"/>
            <a:ext cx="4700667" cy="4308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Shape of the Two Tensors Needs to Conform</a:t>
            </a:r>
            <a:endParaRPr dirty="0"/>
          </a:p>
          <a:p>
            <a:pPr marL="688975" marR="0" lvl="1" indent="-230187" algn="l" rtl="0">
              <a:spcBef>
                <a:spcPts val="0"/>
              </a:spcBef>
              <a:spcAft>
                <a:spcPts val="0"/>
              </a:spcAft>
              <a:buClr>
                <a:schemeClr val="dk1"/>
              </a:buClr>
              <a:buSzPts val="2000"/>
              <a:buFont typeface="Arial"/>
              <a:buChar char="•"/>
            </a:pPr>
            <a:r>
              <a:rPr lang="en-US" sz="2000" b="0" i="0" u="none" strike="noStrike" cap="none" dirty="0">
                <a:solidFill>
                  <a:schemeClr val="dk1"/>
                </a:solidFill>
                <a:latin typeface="Quicksand"/>
                <a:ea typeface="Quicksand"/>
                <a:cs typeface="Quicksand"/>
                <a:sym typeface="Quicksand"/>
              </a:rPr>
              <a:t>A + B will only work if </a:t>
            </a:r>
            <a:r>
              <a:rPr lang="en-US" sz="2000" b="0" i="0" u="none" strike="noStrike" cap="none" dirty="0" err="1">
                <a:solidFill>
                  <a:schemeClr val="dk1"/>
                </a:solidFill>
                <a:latin typeface="Quicksand"/>
                <a:ea typeface="Quicksand"/>
                <a:cs typeface="Quicksand"/>
                <a:sym typeface="Quicksand"/>
              </a:rPr>
              <a:t>len</a:t>
            </a:r>
            <a:r>
              <a:rPr lang="en-US" sz="2000" b="0" i="0" u="none" strike="noStrike" cap="none" dirty="0">
                <a:solidFill>
                  <a:schemeClr val="dk1"/>
                </a:solidFill>
                <a:latin typeface="Quicksand"/>
                <a:ea typeface="Quicksand"/>
                <a:cs typeface="Quicksand"/>
                <a:sym typeface="Quicksand"/>
              </a:rPr>
              <a:t>(A) is cleanly divisible by </a:t>
            </a:r>
            <a:r>
              <a:rPr lang="en-US" sz="2000" b="0" i="0" u="none" strike="noStrike" cap="none" dirty="0" err="1">
                <a:solidFill>
                  <a:schemeClr val="dk1"/>
                </a:solidFill>
                <a:latin typeface="Quicksand"/>
                <a:ea typeface="Quicksand"/>
                <a:cs typeface="Quicksand"/>
                <a:sym typeface="Quicksand"/>
              </a:rPr>
              <a:t>len</a:t>
            </a:r>
            <a:r>
              <a:rPr lang="en-US" sz="2000" b="0" i="0" u="none" strike="noStrike" cap="none" dirty="0">
                <a:solidFill>
                  <a:schemeClr val="dk1"/>
                </a:solidFill>
                <a:latin typeface="Quicksand"/>
                <a:ea typeface="Quicksand"/>
                <a:cs typeface="Quicksand"/>
                <a:sym typeface="Quicksand"/>
              </a:rPr>
              <a:t>(B).</a:t>
            </a:r>
            <a:endParaRPr dirty="0"/>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Broadcasting</a:t>
            </a: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Duplicates</a:t>
            </a:r>
            <a:r>
              <a:rPr lang="en-US" sz="2000" b="0" i="0" u="none" strike="noStrike" cap="none" dirty="0">
                <a:solidFill>
                  <a:schemeClr val="dk1"/>
                </a:solidFill>
                <a:latin typeface="Quicksand"/>
                <a:ea typeface="Quicksand"/>
                <a:cs typeface="Quicksand"/>
                <a:sym typeface="Quicksand"/>
              </a:rPr>
              <a:t> B until it matches A’s dimensions, then performs element-wise operation.</a:t>
            </a:r>
            <a:endParaRPr dirty="0"/>
          </a:p>
          <a:p>
            <a:pPr marL="628650" marR="0" lvl="1" indent="-44450" algn="l" rtl="0">
              <a:spcBef>
                <a:spcPts val="0"/>
              </a:spcBef>
              <a:spcAft>
                <a:spcPts val="0"/>
              </a:spcAft>
              <a:buClr>
                <a:schemeClr val="dk1"/>
              </a:buClr>
              <a:buSzPts val="2000"/>
              <a:buFont typeface="Arial"/>
              <a:buNone/>
            </a:pPr>
            <a:endParaRPr sz="2000" b="1" i="0" u="none" strike="noStrike" cap="none"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rgbClr val="FF0000"/>
                </a:solidFill>
                <a:latin typeface="Quicksand"/>
                <a:ea typeface="Quicksand"/>
                <a:cs typeface="Quicksand"/>
                <a:sym typeface="Quicksand"/>
              </a:rPr>
              <a:t>Code might run but broadcast in a different direction than you expect, yielding a wrong answer!</a:t>
            </a:r>
            <a:endParaRPr dirty="0">
              <a:solidFill>
                <a:srgbClr val="FF0000"/>
              </a:solidFill>
            </a:endParaRPr>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p:txBody>
      </p:sp>
      <p:pic>
        <p:nvPicPr>
          <p:cNvPr id="160" name="Google Shape;160;p9" descr="Computation on Arrays: Broadcasting | Python Data Science Handbook"/>
          <p:cNvPicPr preferRelativeResize="0"/>
          <p:nvPr/>
        </p:nvPicPr>
        <p:blipFill rotWithShape="1">
          <a:blip r:embed="rId3">
            <a:alphaModFix/>
          </a:blip>
          <a:srcRect/>
          <a:stretch/>
        </p:blipFill>
        <p:spPr>
          <a:xfrm>
            <a:off x="5776176" y="1831966"/>
            <a:ext cx="5486400" cy="4114800"/>
          </a:xfrm>
          <a:prstGeom prst="rect">
            <a:avLst/>
          </a:prstGeom>
          <a:noFill/>
          <a:ln>
            <a:noFill/>
          </a:ln>
        </p:spPr>
      </p:pic>
      <p:sp>
        <p:nvSpPr>
          <p:cNvPr id="161" name="Google Shape;161;p9"/>
          <p:cNvSpPr txBox="1"/>
          <p:nvPr/>
        </p:nvSpPr>
        <p:spPr>
          <a:xfrm>
            <a:off x="-393266" y="1337275"/>
            <a:ext cx="4455814" cy="398444"/>
          </a:xfrm>
          <a:prstGeom prst="rect">
            <a:avLst/>
          </a:prstGeom>
          <a:blipFill rotWithShape="1">
            <a:blip r:embed="rId4">
              <a:alphaModFix/>
            </a:blip>
            <a:stretch>
              <a:fillRect b="-7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p:nvPr/>
        </p:nvSpPr>
        <p:spPr>
          <a:xfrm>
            <a:off x="2075145" y="329204"/>
            <a:ext cx="8041709"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Activation Applied Element-wise</a:t>
            </a:r>
            <a:endParaRPr dirty="0"/>
          </a:p>
        </p:txBody>
      </p:sp>
      <p:sp>
        <p:nvSpPr>
          <p:cNvPr id="168" name="Google Shape;168;p10"/>
          <p:cNvSpPr txBox="1"/>
          <p:nvPr/>
        </p:nvSpPr>
        <p:spPr>
          <a:xfrm>
            <a:off x="42907" y="1536091"/>
            <a:ext cx="3869553" cy="307777"/>
          </a:xfrm>
          <a:prstGeom prst="rect">
            <a:avLst/>
          </a:prstGeom>
          <a:blipFill rotWithShape="1">
            <a:blip r:embed="rId3">
              <a:alphaModFix/>
            </a:blip>
            <a:stretch>
              <a:fillRect b="-7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169" name="Google Shape;169;p10" descr="Commonly used activation functions: (a) Sigmoid, (b) Tanh, (c) ReLU,... |  Download Scientific Diagram"/>
          <p:cNvPicPr preferRelativeResize="0"/>
          <p:nvPr/>
        </p:nvPicPr>
        <p:blipFill rotWithShape="1">
          <a:blip r:embed="rId4">
            <a:alphaModFix/>
          </a:blip>
          <a:srcRect/>
          <a:stretch/>
        </p:blipFill>
        <p:spPr>
          <a:xfrm>
            <a:off x="2809459" y="2127466"/>
            <a:ext cx="6378161" cy="39544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p:nvPr/>
        </p:nvSpPr>
        <p:spPr>
          <a:xfrm>
            <a:off x="129249" y="1204136"/>
            <a:ext cx="3869553" cy="307777"/>
          </a:xfrm>
          <a:prstGeom prst="rect">
            <a:avLst/>
          </a:prstGeom>
          <a:blipFill rotWithShape="1">
            <a:blip r:embed="rId3">
              <a:alphaModFix/>
            </a:blip>
            <a:stretch>
              <a:fillRect b="-7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80" name="Google Shape;180;p11"/>
          <p:cNvSpPr txBox="1"/>
          <p:nvPr/>
        </p:nvSpPr>
        <p:spPr>
          <a:xfrm>
            <a:off x="511630" y="1881420"/>
            <a:ext cx="4190999" cy="4093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chemeClr val="dk1"/>
                </a:solidFill>
                <a:latin typeface="Quicksand" pitchFamily="2" charset="77"/>
                <a:ea typeface="Garamond"/>
                <a:cs typeface="Garamond"/>
                <a:sym typeface="Garamond"/>
              </a:rPr>
              <a:t>Multi-class, Single Label: </a:t>
            </a:r>
            <a:endParaRPr sz="2000" dirty="0">
              <a:latin typeface="Quicksand" pitchFamily="2" charset="77"/>
            </a:endParaRPr>
          </a:p>
          <a:p>
            <a:pPr marL="0" marR="0" lvl="0" indent="0" algn="l" rtl="0">
              <a:spcBef>
                <a:spcPts val="0"/>
              </a:spcBef>
              <a:spcAft>
                <a:spcPts val="0"/>
              </a:spcAft>
              <a:buNone/>
            </a:pPr>
            <a:endParaRPr sz="2000" b="1" u="sng" dirty="0">
              <a:solidFill>
                <a:schemeClr val="dk1"/>
              </a:solidFill>
              <a:latin typeface="Quicksand" pitchFamily="2" charset="77"/>
              <a:ea typeface="Garamond"/>
              <a:cs typeface="Garamond"/>
              <a:sym typeface="Garamond"/>
            </a:endParaRPr>
          </a:p>
          <a:p>
            <a:pPr marL="0" marR="0" lvl="0" indent="0" algn="l" rtl="0">
              <a:spcBef>
                <a:spcPts val="0"/>
              </a:spcBef>
              <a:spcAft>
                <a:spcPts val="0"/>
              </a:spcAft>
              <a:buNone/>
            </a:pPr>
            <a:r>
              <a:rPr lang="en-US" sz="2000" dirty="0">
                <a:solidFill>
                  <a:schemeClr val="dk1"/>
                </a:solidFill>
                <a:latin typeface="Quicksand" pitchFamily="2" charset="77"/>
                <a:ea typeface="Garamond"/>
                <a:cs typeface="Garamond"/>
                <a:sym typeface="Garamond"/>
              </a:rPr>
              <a:t>This is a generalization of sigmoid activation. Whereas sigmoid (logit) is for a single binary outcome (e.g., fraud vs. not), </a:t>
            </a:r>
            <a:r>
              <a:rPr lang="en-US" sz="2000" dirty="0" err="1">
                <a:solidFill>
                  <a:schemeClr val="dk1"/>
                </a:solidFill>
                <a:latin typeface="Quicksand" pitchFamily="2" charset="77"/>
                <a:ea typeface="Garamond"/>
                <a:cs typeface="Garamond"/>
                <a:sym typeface="Garamond"/>
              </a:rPr>
              <a:t>softmax</a:t>
            </a:r>
            <a:r>
              <a:rPr lang="en-US" sz="2000" dirty="0">
                <a:solidFill>
                  <a:schemeClr val="dk1"/>
                </a:solidFill>
                <a:latin typeface="Quicksand" pitchFamily="2" charset="77"/>
                <a:ea typeface="Garamond"/>
                <a:cs typeface="Garamond"/>
                <a:sym typeface="Garamond"/>
              </a:rPr>
              <a:t> (multinomial logit) deals with a single multi-class outcome (e.g., red vs. green vs. blue). </a:t>
            </a:r>
          </a:p>
          <a:p>
            <a:pPr marL="0" marR="0" lvl="0" indent="0" algn="l" rtl="0">
              <a:spcBef>
                <a:spcPts val="0"/>
              </a:spcBef>
              <a:spcAft>
                <a:spcPts val="0"/>
              </a:spcAft>
              <a:buNone/>
            </a:pPr>
            <a:endParaRPr lang="en-US" sz="2000" dirty="0">
              <a:solidFill>
                <a:schemeClr val="dk1"/>
              </a:solidFill>
              <a:latin typeface="Quicksand" pitchFamily="2" charset="77"/>
              <a:ea typeface="Garamond"/>
              <a:cs typeface="Garamond"/>
              <a:sym typeface="Garamond"/>
            </a:endParaRPr>
          </a:p>
          <a:p>
            <a:pPr marL="0" marR="0" lvl="0" indent="0" algn="l" rtl="0">
              <a:spcBef>
                <a:spcPts val="0"/>
              </a:spcBef>
              <a:spcAft>
                <a:spcPts val="0"/>
              </a:spcAft>
              <a:buNone/>
            </a:pPr>
            <a:r>
              <a:rPr lang="en-US" sz="2000" b="1" dirty="0">
                <a:solidFill>
                  <a:srgbClr val="FF0000"/>
                </a:solidFill>
                <a:latin typeface="Quicksand" pitchFamily="2" charset="77"/>
                <a:ea typeface="Garamond"/>
                <a:cs typeface="Garamond"/>
                <a:sym typeface="Garamond"/>
              </a:rPr>
              <a:t>We only use </a:t>
            </a:r>
            <a:r>
              <a:rPr lang="en-US" sz="2000" b="1" dirty="0" err="1">
                <a:solidFill>
                  <a:srgbClr val="FF0000"/>
                </a:solidFill>
                <a:latin typeface="Quicksand" pitchFamily="2" charset="77"/>
                <a:ea typeface="Garamond"/>
                <a:cs typeface="Garamond"/>
                <a:sym typeface="Garamond"/>
              </a:rPr>
              <a:t>softmax</a:t>
            </a:r>
            <a:r>
              <a:rPr lang="en-US" sz="2000" b="1" dirty="0">
                <a:solidFill>
                  <a:srgbClr val="FF0000"/>
                </a:solidFill>
                <a:latin typeface="Quicksand" pitchFamily="2" charset="77"/>
                <a:ea typeface="Garamond"/>
                <a:cs typeface="Garamond"/>
                <a:sym typeface="Garamond"/>
              </a:rPr>
              <a:t> activation in the output layer.</a:t>
            </a:r>
          </a:p>
          <a:p>
            <a:pPr marL="0" marR="0" lvl="0" indent="0" algn="l" rtl="0">
              <a:spcBef>
                <a:spcPts val="0"/>
              </a:spcBef>
              <a:spcAft>
                <a:spcPts val="0"/>
              </a:spcAft>
              <a:buNone/>
            </a:pPr>
            <a:endParaRPr lang="en-US" sz="2000" dirty="0">
              <a:solidFill>
                <a:schemeClr val="dk1"/>
              </a:solidFill>
              <a:latin typeface="Quicksand" pitchFamily="2" charset="77"/>
              <a:sym typeface="Garamond"/>
            </a:endParaRPr>
          </a:p>
        </p:txBody>
      </p:sp>
      <p:sp>
        <p:nvSpPr>
          <p:cNvPr id="185" name="Google Shape;185;p11"/>
          <p:cNvSpPr txBox="1"/>
          <p:nvPr/>
        </p:nvSpPr>
        <p:spPr>
          <a:xfrm>
            <a:off x="2193827" y="588583"/>
            <a:ext cx="804170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err="1">
                <a:solidFill>
                  <a:schemeClr val="dk1"/>
                </a:solidFill>
                <a:latin typeface="Economica"/>
                <a:ea typeface="Economica"/>
                <a:cs typeface="Economica"/>
                <a:sym typeface="Economica"/>
              </a:rPr>
              <a:t>Softmax</a:t>
            </a:r>
            <a:r>
              <a:rPr lang="en-US" sz="5400" dirty="0">
                <a:solidFill>
                  <a:schemeClr val="dk1"/>
                </a:solidFill>
                <a:latin typeface="Economica"/>
                <a:ea typeface="Economica"/>
                <a:cs typeface="Economica"/>
                <a:sym typeface="Economica"/>
              </a:rPr>
              <a:t> Activation</a:t>
            </a:r>
            <a:endParaRPr dirty="0"/>
          </a:p>
        </p:txBody>
      </p:sp>
      <p:pic>
        <p:nvPicPr>
          <p:cNvPr id="2" name="Picture 1">
            <a:extLst>
              <a:ext uri="{FF2B5EF4-FFF2-40B4-BE49-F238E27FC236}">
                <a16:creationId xmlns:a16="http://schemas.microsoft.com/office/drawing/2014/main" id="{6A706161-D5CB-FA99-529F-8EDE5723E0BA}"/>
              </a:ext>
            </a:extLst>
          </p:cNvPr>
          <p:cNvPicPr>
            <a:picLocks noChangeAspect="1"/>
          </p:cNvPicPr>
          <p:nvPr/>
        </p:nvPicPr>
        <p:blipFill>
          <a:blip r:embed="rId4"/>
          <a:stretch>
            <a:fillRect/>
          </a:stretch>
        </p:blipFill>
        <p:spPr>
          <a:xfrm>
            <a:off x="4990099" y="2233853"/>
            <a:ext cx="6690271" cy="31392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p:nvPr/>
        </p:nvSpPr>
        <p:spPr>
          <a:xfrm>
            <a:off x="129249" y="1204136"/>
            <a:ext cx="3869553" cy="307777"/>
          </a:xfrm>
          <a:prstGeom prst="rect">
            <a:avLst/>
          </a:prstGeom>
          <a:blipFill rotWithShape="1">
            <a:blip r:embed="rId3">
              <a:alphaModFix/>
            </a:blip>
            <a:stretch>
              <a:fillRect b="-7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92" name="Google Shape;192;p12"/>
          <p:cNvSpPr txBox="1"/>
          <p:nvPr/>
        </p:nvSpPr>
        <p:spPr>
          <a:xfrm>
            <a:off x="2193827" y="588583"/>
            <a:ext cx="804170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Multi-Class, Single-Label</a:t>
            </a:r>
            <a:endParaRPr/>
          </a:p>
        </p:txBody>
      </p:sp>
      <p:pic>
        <p:nvPicPr>
          <p:cNvPr id="193" name="Google Shape;193;p12"/>
          <p:cNvPicPr preferRelativeResize="0"/>
          <p:nvPr/>
        </p:nvPicPr>
        <p:blipFill rotWithShape="1">
          <a:blip r:embed="rId4">
            <a:alphaModFix/>
          </a:blip>
          <a:srcRect/>
          <a:stretch/>
        </p:blipFill>
        <p:spPr>
          <a:xfrm>
            <a:off x="5454049" y="1630760"/>
            <a:ext cx="5411766" cy="4638657"/>
          </a:xfrm>
          <a:prstGeom prst="rect">
            <a:avLst/>
          </a:prstGeom>
          <a:noFill/>
          <a:ln>
            <a:noFill/>
          </a:ln>
        </p:spPr>
      </p:pic>
      <p:sp>
        <p:nvSpPr>
          <p:cNvPr id="2" name="Google Shape;180;p11">
            <a:extLst>
              <a:ext uri="{FF2B5EF4-FFF2-40B4-BE49-F238E27FC236}">
                <a16:creationId xmlns:a16="http://schemas.microsoft.com/office/drawing/2014/main" id="{6DD8A4C0-1E04-CE7D-140B-E847A0F25769}"/>
              </a:ext>
            </a:extLst>
          </p:cNvPr>
          <p:cNvSpPr txBox="1"/>
          <p:nvPr/>
        </p:nvSpPr>
        <p:spPr>
          <a:xfrm>
            <a:off x="759824" y="2717442"/>
            <a:ext cx="4190999"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chemeClr val="dk1"/>
                </a:solidFill>
                <a:latin typeface="Quicksand" pitchFamily="2" charset="77"/>
                <a:ea typeface="Garamond"/>
                <a:cs typeface="Garamond"/>
                <a:sym typeface="Garamond"/>
              </a:rPr>
              <a:t>Multi-class, Single Label: </a:t>
            </a:r>
            <a:endParaRPr sz="2000" dirty="0">
              <a:latin typeface="Quicksand" pitchFamily="2" charset="77"/>
            </a:endParaRPr>
          </a:p>
          <a:p>
            <a:pPr marL="0" marR="0" lvl="0" indent="0" algn="l" rtl="0">
              <a:spcBef>
                <a:spcPts val="0"/>
              </a:spcBef>
              <a:spcAft>
                <a:spcPts val="0"/>
              </a:spcAft>
              <a:buNone/>
            </a:pPr>
            <a:endParaRPr sz="2000" b="1" u="sng" dirty="0">
              <a:solidFill>
                <a:schemeClr val="dk1"/>
              </a:solidFill>
              <a:latin typeface="Quicksand" pitchFamily="2" charset="77"/>
              <a:ea typeface="Garamond"/>
              <a:cs typeface="Garamond"/>
              <a:sym typeface="Garamond"/>
            </a:endParaRPr>
          </a:p>
          <a:p>
            <a:pPr marL="0" marR="0" lvl="0" indent="0" algn="l" rtl="0">
              <a:spcBef>
                <a:spcPts val="0"/>
              </a:spcBef>
              <a:spcAft>
                <a:spcPts val="0"/>
              </a:spcAft>
              <a:buNone/>
            </a:pPr>
            <a:r>
              <a:rPr lang="en-US" sz="2000" dirty="0">
                <a:solidFill>
                  <a:schemeClr val="dk1"/>
                </a:solidFill>
                <a:latin typeface="Quicksand" pitchFamily="2" charset="77"/>
                <a:ea typeface="Garamond"/>
                <a:cs typeface="Garamond"/>
                <a:sym typeface="Garamond"/>
              </a:rPr>
              <a:t>As with sigmoid, we can loosely interpret the values output by </a:t>
            </a:r>
            <a:r>
              <a:rPr lang="en-US" sz="2000" dirty="0" err="1">
                <a:solidFill>
                  <a:schemeClr val="dk1"/>
                </a:solidFill>
                <a:latin typeface="Quicksand" pitchFamily="2" charset="77"/>
                <a:ea typeface="Garamond"/>
                <a:cs typeface="Garamond"/>
                <a:sym typeface="Garamond"/>
              </a:rPr>
              <a:t>softmax</a:t>
            </a:r>
            <a:r>
              <a:rPr lang="en-US" sz="2000" dirty="0">
                <a:solidFill>
                  <a:schemeClr val="dk1"/>
                </a:solidFill>
                <a:latin typeface="Quicksand" pitchFamily="2" charset="77"/>
                <a:ea typeface="Garamond"/>
                <a:cs typeface="Garamond"/>
                <a:sym typeface="Garamond"/>
              </a:rPr>
              <a:t> activation as probabilities. </a:t>
            </a:r>
            <a:endParaRPr lang="en-US" sz="2000" dirty="0">
              <a:solidFill>
                <a:schemeClr val="dk1"/>
              </a:solidFill>
              <a:latin typeface="Quicksand" pitchFamily="2" charset="77"/>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3"/>
          <p:cNvSpPr txBox="1"/>
          <p:nvPr/>
        </p:nvSpPr>
        <p:spPr>
          <a:xfrm>
            <a:off x="2075144" y="586938"/>
            <a:ext cx="804170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Aside: Multi-Class, </a:t>
            </a:r>
            <a:r>
              <a:rPr lang="en-US" sz="5400" dirty="0">
                <a:solidFill>
                  <a:srgbClr val="FF0000"/>
                </a:solidFill>
                <a:latin typeface="Economica"/>
                <a:ea typeface="Economica"/>
                <a:cs typeface="Economica"/>
                <a:sym typeface="Economica"/>
              </a:rPr>
              <a:t>Multi-Label</a:t>
            </a:r>
            <a:endParaRPr dirty="0">
              <a:solidFill>
                <a:srgbClr val="FF0000"/>
              </a:solidFill>
            </a:endParaRPr>
          </a:p>
        </p:txBody>
      </p:sp>
      <p:pic>
        <p:nvPicPr>
          <p:cNvPr id="200" name="Google Shape;200;p13"/>
          <p:cNvPicPr preferRelativeResize="0"/>
          <p:nvPr/>
        </p:nvPicPr>
        <p:blipFill rotWithShape="1">
          <a:blip r:embed="rId3">
            <a:alphaModFix/>
          </a:blip>
          <a:srcRect/>
          <a:stretch/>
        </p:blipFill>
        <p:spPr>
          <a:xfrm>
            <a:off x="5646279" y="2023173"/>
            <a:ext cx="5308600" cy="3771900"/>
          </a:xfrm>
          <a:prstGeom prst="rect">
            <a:avLst/>
          </a:prstGeom>
          <a:noFill/>
          <a:ln>
            <a:noFill/>
          </a:ln>
        </p:spPr>
      </p:pic>
      <p:sp>
        <p:nvSpPr>
          <p:cNvPr id="201" name="Google Shape;201;p13"/>
          <p:cNvSpPr txBox="1"/>
          <p:nvPr/>
        </p:nvSpPr>
        <p:spPr>
          <a:xfrm>
            <a:off x="720417" y="2054563"/>
            <a:ext cx="4716855" cy="42164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Many Binary Choices vs. </a:t>
            </a:r>
            <a:br>
              <a:rPr lang="en-US" sz="2000" b="1" dirty="0">
                <a:solidFill>
                  <a:schemeClr val="dk1"/>
                </a:solidFill>
                <a:latin typeface="Quicksand"/>
                <a:ea typeface="Quicksand"/>
                <a:cs typeface="Quicksand"/>
                <a:sym typeface="Quicksand"/>
              </a:rPr>
            </a:br>
            <a:r>
              <a:rPr lang="en-US" sz="2000" b="1" dirty="0">
                <a:solidFill>
                  <a:schemeClr val="dk1"/>
                </a:solidFill>
                <a:latin typeface="Quicksand"/>
                <a:ea typeface="Quicksand"/>
                <a:cs typeface="Quicksand"/>
                <a:sym typeface="Quicksand"/>
              </a:rPr>
              <a:t>One Multi-category Choice</a:t>
            </a:r>
          </a:p>
          <a:p>
            <a:pPr marL="0" marR="0" lvl="0" indent="0" algn="l" rtl="0">
              <a:spcBef>
                <a:spcPts val="0"/>
              </a:spcBef>
              <a:spcAft>
                <a:spcPts val="0"/>
              </a:spcAft>
              <a:buNone/>
            </a:pPr>
            <a:endParaRPr dirty="0"/>
          </a:p>
          <a:p>
            <a:pPr marL="688975" marR="0" lvl="1" indent="-230187" algn="l" rtl="0">
              <a:spcBef>
                <a:spcPts val="0"/>
              </a:spcBef>
              <a:spcAft>
                <a:spcPts val="0"/>
              </a:spcAft>
              <a:buClr>
                <a:schemeClr val="dk1"/>
              </a:buClr>
              <a:buSzPts val="2000"/>
              <a:buFont typeface="Arial"/>
              <a:buChar char="•"/>
            </a:pPr>
            <a:r>
              <a:rPr lang="en-US" sz="2000" b="0" i="0" u="none" strike="noStrike" cap="none" dirty="0">
                <a:solidFill>
                  <a:schemeClr val="dk1"/>
                </a:solidFill>
                <a:latin typeface="Quicksand"/>
                <a:ea typeface="Quicksand"/>
                <a:cs typeface="Quicksand"/>
                <a:sym typeface="Quicksand"/>
              </a:rPr>
              <a:t>We might also have an output layer comprised of many binary labels in some cases (e.g., a cat, a guitar, and a tree may be present in a photo all at the same time). </a:t>
            </a:r>
          </a:p>
          <a:p>
            <a:pPr marL="688975" marR="0" lvl="1" indent="-230187" algn="l" rtl="0">
              <a:spcBef>
                <a:spcPts val="0"/>
              </a:spcBef>
              <a:spcAft>
                <a:spcPts val="0"/>
              </a:spcAft>
              <a:buClr>
                <a:schemeClr val="dk1"/>
              </a:buClr>
              <a:buSzPts val="2000"/>
              <a:buFont typeface="Arial"/>
              <a:buChar char="•"/>
            </a:pPr>
            <a:endParaRPr lang="en-US" sz="2000" b="0" i="0" u="none" strike="noStrike" cap="none" dirty="0">
              <a:solidFill>
                <a:schemeClr val="dk1"/>
              </a:solidFill>
              <a:latin typeface="Quicksand"/>
              <a:ea typeface="Quicksand"/>
              <a:cs typeface="Quicksand"/>
              <a:sym typeface="Quicksand"/>
            </a:endParaRPr>
          </a:p>
          <a:p>
            <a:pPr marL="63500" marR="0" lvl="1" algn="l" rtl="0">
              <a:spcBef>
                <a:spcPts val="0"/>
              </a:spcBef>
              <a:spcAft>
                <a:spcPts val="0"/>
              </a:spcAft>
              <a:buClr>
                <a:schemeClr val="dk1"/>
              </a:buClr>
              <a:buSzPts val="2000"/>
            </a:pPr>
            <a:r>
              <a:rPr lang="en-US" sz="2000" b="1" dirty="0">
                <a:solidFill>
                  <a:srgbClr val="FF0000"/>
                </a:solidFill>
                <a:latin typeface="Quicksand"/>
                <a:ea typeface="Quicksand"/>
                <a:cs typeface="Quicksand"/>
                <a:sym typeface="Quicksand"/>
              </a:rPr>
              <a:t>Many </a:t>
            </a:r>
            <a:r>
              <a:rPr lang="en-US" sz="2000" b="1" dirty="0" err="1">
                <a:solidFill>
                  <a:srgbClr val="FF0000"/>
                </a:solidFill>
                <a:latin typeface="Quicksand"/>
                <a:ea typeface="Quicksand"/>
                <a:cs typeface="Quicksand"/>
                <a:sym typeface="Quicksand"/>
              </a:rPr>
              <a:t>sigmoids</a:t>
            </a:r>
            <a:r>
              <a:rPr lang="en-US" sz="2000" b="1" dirty="0">
                <a:solidFill>
                  <a:srgbClr val="FF0000"/>
                </a:solidFill>
                <a:latin typeface="Quicksand"/>
                <a:ea typeface="Quicksand"/>
                <a:cs typeface="Quicksand"/>
                <a:sym typeface="Quicksand"/>
              </a:rPr>
              <a:t> versus one </a:t>
            </a:r>
            <a:r>
              <a:rPr lang="en-US" sz="2000" b="1" dirty="0" err="1">
                <a:solidFill>
                  <a:srgbClr val="FF0000"/>
                </a:solidFill>
                <a:latin typeface="Quicksand"/>
                <a:ea typeface="Quicksand"/>
                <a:cs typeface="Quicksand"/>
                <a:sym typeface="Quicksand"/>
              </a:rPr>
              <a:t>softmax</a:t>
            </a:r>
            <a:r>
              <a:rPr lang="en-US" sz="2000" b="1" dirty="0">
                <a:solidFill>
                  <a:srgbClr val="FF0000"/>
                </a:solidFill>
                <a:latin typeface="Quicksand"/>
                <a:ea typeface="Quicksand"/>
                <a:cs typeface="Quicksand"/>
                <a:sym typeface="Quicksand"/>
              </a:rPr>
              <a:t> depends on whether labels are mutually exclusive or not.</a:t>
            </a:r>
            <a:endParaRPr sz="1800" b="1" i="0" u="none" strike="noStrike" cap="none" dirty="0">
              <a:solidFill>
                <a:srgbClr val="FF0000"/>
              </a:solidFill>
              <a:latin typeface="Quicksand"/>
              <a:ea typeface="Quicksand"/>
              <a:cs typeface="Quicksand"/>
              <a:sym typeface="Quicksand"/>
            </a:endParaRPr>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25" name="Google Shape;225;p15"/>
          <p:cNvSpPr txBox="1"/>
          <p:nvPr/>
        </p:nvSpPr>
        <p:spPr>
          <a:xfrm>
            <a:off x="2865519" y="39336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Calculate Loss</a:t>
            </a:r>
            <a:endParaRPr/>
          </a:p>
        </p:txBody>
      </p:sp>
      <p:pic>
        <p:nvPicPr>
          <p:cNvPr id="226" name="Google Shape;226;p15"/>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227" name="Google Shape;227;p15"/>
          <p:cNvSpPr/>
          <p:nvPr/>
        </p:nvSpPr>
        <p:spPr>
          <a:xfrm>
            <a:off x="5208104" y="3925404"/>
            <a:ext cx="3975652" cy="230587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6"/>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Loss Functions</a:t>
            </a:r>
            <a:endParaRPr/>
          </a:p>
        </p:txBody>
      </p:sp>
      <p:pic>
        <p:nvPicPr>
          <p:cNvPr id="234" name="Google Shape;234;p16"/>
          <p:cNvPicPr preferRelativeResize="0"/>
          <p:nvPr/>
        </p:nvPicPr>
        <p:blipFill rotWithShape="1">
          <a:blip r:embed="rId3">
            <a:alphaModFix/>
          </a:blip>
          <a:srcRect/>
          <a:stretch/>
        </p:blipFill>
        <p:spPr>
          <a:xfrm>
            <a:off x="1399281" y="2437952"/>
            <a:ext cx="3267133" cy="470992"/>
          </a:xfrm>
          <a:prstGeom prst="rect">
            <a:avLst/>
          </a:prstGeom>
          <a:noFill/>
          <a:ln>
            <a:noFill/>
          </a:ln>
        </p:spPr>
      </p:pic>
      <p:sp>
        <p:nvSpPr>
          <p:cNvPr id="235" name="Google Shape;235;p16"/>
          <p:cNvSpPr txBox="1"/>
          <p:nvPr/>
        </p:nvSpPr>
        <p:spPr>
          <a:xfrm>
            <a:off x="964609" y="1947413"/>
            <a:ext cx="4353178"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chemeClr val="dk1"/>
                </a:solidFill>
                <a:latin typeface="Quicksand"/>
                <a:ea typeface="Quicksand"/>
                <a:cs typeface="Quicksand"/>
                <a:sym typeface="Quicksand"/>
              </a:rPr>
              <a:t>Cross-Entropy / Log-Loss</a:t>
            </a:r>
            <a:endParaRPr dirty="0"/>
          </a:p>
          <a:p>
            <a:pPr marL="171450" marR="0" lvl="0" indent="-44450" algn="l" rtl="0">
              <a:spcBef>
                <a:spcPts val="0"/>
              </a:spcBef>
              <a:spcAft>
                <a:spcPts val="0"/>
              </a:spcAft>
              <a:buClr>
                <a:schemeClr val="dk1"/>
              </a:buClr>
              <a:buSzPts val="2000"/>
              <a:buFont typeface="Arial"/>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171450" marR="0" lvl="0" indent="-17145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Typical for binary outcomes. Value grows exponentially larger as the predicted probability moves away from the true 0,1 label.</a:t>
            </a:r>
            <a:endParaRPr dirty="0"/>
          </a:p>
          <a:p>
            <a:pPr marL="171450" marR="0" lvl="0" indent="-17145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Multi-category outcomes have an analogous loss function known as categorical cross-entropy.</a:t>
            </a:r>
            <a:endParaRPr sz="1400" dirty="0">
              <a:solidFill>
                <a:schemeClr val="dk1"/>
              </a:solidFill>
              <a:latin typeface="Quicksand"/>
              <a:ea typeface="Quicksand"/>
              <a:cs typeface="Quicksand"/>
              <a:sym typeface="Quicksand"/>
            </a:endParaRPr>
          </a:p>
        </p:txBody>
      </p:sp>
      <p:sp>
        <p:nvSpPr>
          <p:cNvPr id="236" name="Google Shape;236;p16"/>
          <p:cNvSpPr txBox="1"/>
          <p:nvPr/>
        </p:nvSpPr>
        <p:spPr>
          <a:xfrm>
            <a:off x="6626248" y="4566834"/>
            <a:ext cx="4353178"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Quicksand"/>
                <a:ea typeface="Quicksand"/>
                <a:cs typeface="Quicksand"/>
                <a:sym typeface="Quicksand"/>
              </a:rPr>
              <a:t>MSE / Quadratic / L2 Loss</a:t>
            </a:r>
            <a:endParaRPr/>
          </a:p>
          <a:p>
            <a:pPr marL="171450" marR="0" lvl="0" indent="-44450" algn="l" rtl="0">
              <a:spcBef>
                <a:spcPts val="0"/>
              </a:spcBef>
              <a:spcAft>
                <a:spcPts val="0"/>
              </a:spcAft>
              <a:buClr>
                <a:schemeClr val="dk1"/>
              </a:buClr>
              <a:buSzPts val="2000"/>
              <a:buFont typeface="Arial"/>
              <a:buNone/>
            </a:pPr>
            <a:endParaRPr sz="2000" b="1">
              <a:solidFill>
                <a:schemeClr val="dk1"/>
              </a:solidFill>
              <a:latin typeface="Quicksand"/>
              <a:ea typeface="Quicksand"/>
              <a:cs typeface="Quicksand"/>
              <a:sym typeface="Quicksand"/>
            </a:endParaRPr>
          </a:p>
          <a:p>
            <a:pPr marL="0" marR="0" lvl="0" indent="0" algn="l" rtl="0">
              <a:spcBef>
                <a:spcPts val="0"/>
              </a:spcBef>
              <a:spcAft>
                <a:spcPts val="0"/>
              </a:spcAft>
              <a:buNone/>
            </a:pPr>
            <a:endParaRPr sz="2000" b="1">
              <a:solidFill>
                <a:schemeClr val="dk1"/>
              </a:solidFill>
              <a:latin typeface="Quicksand"/>
              <a:ea typeface="Quicksand"/>
              <a:cs typeface="Quicksand"/>
              <a:sym typeface="Quicksand"/>
            </a:endParaRPr>
          </a:p>
          <a:p>
            <a:pPr marL="171450" marR="0" lvl="0" indent="-17145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Typical for continuous outcomes, larger errors penalized exponentially more. This should look familiar!</a:t>
            </a:r>
            <a:endParaRPr sz="1400">
              <a:solidFill>
                <a:schemeClr val="dk1"/>
              </a:solidFill>
              <a:latin typeface="Quicksand"/>
              <a:ea typeface="Quicksand"/>
              <a:cs typeface="Quicksand"/>
              <a:sym typeface="Quicksand"/>
            </a:endParaRPr>
          </a:p>
        </p:txBody>
      </p:sp>
      <p:pic>
        <p:nvPicPr>
          <p:cNvPr id="237" name="Google Shape;237;p16"/>
          <p:cNvPicPr preferRelativeResize="0"/>
          <p:nvPr/>
        </p:nvPicPr>
        <p:blipFill rotWithShape="1">
          <a:blip r:embed="rId4">
            <a:alphaModFix/>
          </a:blip>
          <a:srcRect/>
          <a:stretch/>
        </p:blipFill>
        <p:spPr>
          <a:xfrm>
            <a:off x="7225892" y="5117512"/>
            <a:ext cx="1608338" cy="366814"/>
          </a:xfrm>
          <a:prstGeom prst="rect">
            <a:avLst/>
          </a:prstGeom>
          <a:noFill/>
          <a:ln>
            <a:noFill/>
          </a:ln>
        </p:spPr>
      </p:pic>
      <p:sp>
        <p:nvSpPr>
          <p:cNvPr id="238" name="Google Shape;238;p16"/>
          <p:cNvSpPr txBox="1"/>
          <p:nvPr/>
        </p:nvSpPr>
        <p:spPr>
          <a:xfrm>
            <a:off x="6657641" y="1968967"/>
            <a:ext cx="4353178"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Quicksand"/>
                <a:ea typeface="Quicksand"/>
                <a:cs typeface="Quicksand"/>
                <a:sym typeface="Quicksand"/>
              </a:rPr>
              <a:t>MAE / L1 Loss</a:t>
            </a:r>
            <a:endParaRPr/>
          </a:p>
          <a:p>
            <a:pPr marL="171450" marR="0" lvl="0" indent="-44450" algn="l" rtl="0">
              <a:spcBef>
                <a:spcPts val="0"/>
              </a:spcBef>
              <a:spcAft>
                <a:spcPts val="0"/>
              </a:spcAft>
              <a:buClr>
                <a:schemeClr val="dk1"/>
              </a:buClr>
              <a:buSzPts val="2000"/>
              <a:buFont typeface="Arial"/>
              <a:buNone/>
            </a:pPr>
            <a:endParaRPr sz="2000" b="1">
              <a:solidFill>
                <a:schemeClr val="dk1"/>
              </a:solidFill>
              <a:latin typeface="Quicksand"/>
              <a:ea typeface="Quicksand"/>
              <a:cs typeface="Quicksand"/>
              <a:sym typeface="Quicksand"/>
            </a:endParaRPr>
          </a:p>
          <a:p>
            <a:pPr marL="0" marR="0" lvl="0" indent="0" algn="l" rtl="0">
              <a:spcBef>
                <a:spcPts val="0"/>
              </a:spcBef>
              <a:spcAft>
                <a:spcPts val="0"/>
              </a:spcAft>
              <a:buNone/>
            </a:pPr>
            <a:endParaRPr sz="2000" b="1">
              <a:solidFill>
                <a:schemeClr val="dk1"/>
              </a:solidFill>
              <a:latin typeface="Quicksand"/>
              <a:ea typeface="Quicksand"/>
              <a:cs typeface="Quicksand"/>
              <a:sym typeface="Quicksand"/>
            </a:endParaRPr>
          </a:p>
          <a:p>
            <a:pPr marL="171450" marR="0" lvl="0" indent="-17145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Typical for continuous outcomes. Errors are penalized homogenously, in magnitude and direction. This should look familiar!</a:t>
            </a:r>
            <a:endParaRPr sz="1400">
              <a:solidFill>
                <a:schemeClr val="dk1"/>
              </a:solidFill>
              <a:latin typeface="Quicksand"/>
              <a:ea typeface="Quicksand"/>
              <a:cs typeface="Quicksand"/>
              <a:sym typeface="Quicksand"/>
            </a:endParaRPr>
          </a:p>
        </p:txBody>
      </p:sp>
      <p:pic>
        <p:nvPicPr>
          <p:cNvPr id="239" name="Google Shape;239;p16"/>
          <p:cNvPicPr preferRelativeResize="0"/>
          <p:nvPr/>
        </p:nvPicPr>
        <p:blipFill rotWithShape="1">
          <a:blip r:embed="rId5">
            <a:alphaModFix/>
          </a:blip>
          <a:srcRect/>
          <a:stretch/>
        </p:blipFill>
        <p:spPr>
          <a:xfrm>
            <a:off x="7225892" y="2510440"/>
            <a:ext cx="1767574" cy="374739"/>
          </a:xfrm>
          <a:prstGeom prst="rect">
            <a:avLst/>
          </a:prstGeom>
          <a:noFill/>
          <a:ln>
            <a:noFill/>
          </a:ln>
        </p:spPr>
      </p:pic>
      <p:pic>
        <p:nvPicPr>
          <p:cNvPr id="240" name="Google Shape;240;p16"/>
          <p:cNvPicPr preferRelativeResize="0"/>
          <p:nvPr/>
        </p:nvPicPr>
        <p:blipFill rotWithShape="1">
          <a:blip r:embed="rId6">
            <a:alphaModFix/>
          </a:blip>
          <a:srcRect/>
          <a:stretch/>
        </p:blipFill>
        <p:spPr>
          <a:xfrm>
            <a:off x="1736576" y="5580455"/>
            <a:ext cx="2044700" cy="673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Shape 244"/>
        <p:cNvGrpSpPr/>
        <p:nvPr/>
      </p:nvGrpSpPr>
      <p:grpSpPr>
        <a:xfrm>
          <a:off x="0" y="0"/>
          <a:ext cx="0" cy="0"/>
          <a:chOff x="0" y="0"/>
          <a:chExt cx="0" cy="0"/>
        </a:xfrm>
      </p:grpSpPr>
      <p:sp>
        <p:nvSpPr>
          <p:cNvPr id="245" name="Google Shape;24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46" name="Google Shape;246;p17"/>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Binary Cross-Entropy Loss</a:t>
            </a:r>
            <a:endParaRPr/>
          </a:p>
        </p:txBody>
      </p:sp>
      <p:pic>
        <p:nvPicPr>
          <p:cNvPr id="247" name="Google Shape;247;p17"/>
          <p:cNvPicPr preferRelativeResize="0"/>
          <p:nvPr/>
        </p:nvPicPr>
        <p:blipFill rotWithShape="1">
          <a:blip r:embed="rId3">
            <a:alphaModFix/>
          </a:blip>
          <a:srcRect t="2921" b="3663"/>
          <a:stretch/>
        </p:blipFill>
        <p:spPr>
          <a:xfrm>
            <a:off x="1758950" y="4004937"/>
            <a:ext cx="8674100" cy="2491409"/>
          </a:xfrm>
          <a:prstGeom prst="rect">
            <a:avLst/>
          </a:prstGeom>
          <a:noFill/>
          <a:ln>
            <a:noFill/>
          </a:ln>
        </p:spPr>
      </p:pic>
      <p:sp>
        <p:nvSpPr>
          <p:cNvPr id="248" name="Google Shape;248;p17"/>
          <p:cNvSpPr txBox="1"/>
          <p:nvPr/>
        </p:nvSpPr>
        <p:spPr>
          <a:xfrm>
            <a:off x="929424" y="1976448"/>
            <a:ext cx="10136141" cy="18466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Piecemeal Function:</a:t>
            </a:r>
            <a:endParaRPr/>
          </a:p>
          <a:p>
            <a:pPr marL="688975" marR="0" lvl="1" indent="-230187"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If ground truth is 1, then loss is -1*log(</a:t>
            </a:r>
            <a:r>
              <a:rPr lang="en-US" sz="2000" b="0" i="1" u="none" strike="noStrike" cap="none">
                <a:solidFill>
                  <a:schemeClr val="dk1"/>
                </a:solidFill>
                <a:latin typeface="Quicksand"/>
                <a:ea typeface="Quicksand"/>
                <a:cs typeface="Quicksand"/>
                <a:sym typeface="Quicksand"/>
              </a:rPr>
              <a:t>p</a:t>
            </a:r>
            <a:r>
              <a:rPr lang="en-US" sz="2000" b="0" i="0" u="none" strike="noStrike" cap="none">
                <a:solidFill>
                  <a:schemeClr val="dk1"/>
                </a:solidFill>
                <a:latin typeface="Quicksand"/>
                <a:ea typeface="Quicksand"/>
                <a:cs typeface="Quicksand"/>
                <a:sym typeface="Quicksand"/>
              </a:rPr>
              <a:t>). As prediction approaches 1, loss approaches 0. As prediction approaches 0, loss grows exponentially.</a:t>
            </a:r>
            <a:endParaRPr/>
          </a:p>
          <a:p>
            <a:pPr marL="688975" marR="0" lvl="1" indent="-230187"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If ground truth is 0, then loss is -1*log(1-</a:t>
            </a:r>
            <a:r>
              <a:rPr lang="en-US" sz="2000" b="0" i="1" u="none" strike="noStrike" cap="none">
                <a:solidFill>
                  <a:schemeClr val="dk1"/>
                </a:solidFill>
                <a:latin typeface="Quicksand"/>
                <a:ea typeface="Quicksand"/>
                <a:cs typeface="Quicksand"/>
                <a:sym typeface="Quicksand"/>
              </a:rPr>
              <a:t>p</a:t>
            </a:r>
            <a:r>
              <a:rPr lang="en-US" sz="2000" b="0" i="0" u="none" strike="noStrike" cap="none">
                <a:solidFill>
                  <a:schemeClr val="dk1"/>
                </a:solidFill>
                <a:latin typeface="Quicksand"/>
                <a:ea typeface="Quicksand"/>
                <a:cs typeface="Quicksand"/>
                <a:sym typeface="Quicksand"/>
              </a:rPr>
              <a:t>). As prediction approaches 1, loss rises exponentially. As prediction approaches 0, loss approaches 0. </a:t>
            </a:r>
            <a:endParaRPr/>
          </a:p>
          <a:p>
            <a:pPr marL="171450" marR="0" lvl="0" indent="-82550" algn="l" rtl="0">
              <a:spcBef>
                <a:spcPts val="0"/>
              </a:spcBef>
              <a:spcAft>
                <a:spcPts val="0"/>
              </a:spcAft>
              <a:buClr>
                <a:schemeClr val="dk1"/>
              </a:buClr>
              <a:buSzPts val="1400"/>
              <a:buFont typeface="Arial"/>
              <a:buNone/>
            </a:pPr>
            <a:endParaRPr sz="1400">
              <a:solidFill>
                <a:schemeClr val="dk1"/>
              </a:solidFill>
              <a:latin typeface="Quicksand"/>
              <a:ea typeface="Quicksand"/>
              <a:cs typeface="Quicksand"/>
              <a:sym typeface="Quicksand"/>
            </a:endParaRPr>
          </a:p>
        </p:txBody>
      </p:sp>
      <p:pic>
        <p:nvPicPr>
          <p:cNvPr id="249" name="Google Shape;249;p17"/>
          <p:cNvPicPr preferRelativeResize="0"/>
          <p:nvPr/>
        </p:nvPicPr>
        <p:blipFill rotWithShape="1">
          <a:blip r:embed="rId4">
            <a:alphaModFix/>
          </a:blip>
          <a:srcRect/>
          <a:stretch/>
        </p:blipFill>
        <p:spPr>
          <a:xfrm>
            <a:off x="8348633" y="1727961"/>
            <a:ext cx="3267133" cy="4709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56" name="Google Shape;256;p18"/>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Backpropagation</a:t>
            </a:r>
            <a:endParaRPr/>
          </a:p>
        </p:txBody>
      </p:sp>
      <p:pic>
        <p:nvPicPr>
          <p:cNvPr id="257" name="Google Shape;257;p18"/>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258" name="Google Shape;258;p18"/>
          <p:cNvSpPr/>
          <p:nvPr/>
        </p:nvSpPr>
        <p:spPr>
          <a:xfrm>
            <a:off x="2862470" y="3975652"/>
            <a:ext cx="2464904" cy="1990587"/>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Session</a:t>
            </a:r>
            <a:r>
              <a:rPr lang="en-US" sz="5400" b="0" i="0" u="none" strike="noStrike" cap="none" dirty="0">
                <a:solidFill>
                  <a:schemeClr val="dk1"/>
                </a:solidFill>
                <a:latin typeface="Economica"/>
                <a:ea typeface="Economica"/>
                <a:cs typeface="Economica"/>
                <a:sym typeface="Economica"/>
              </a:rPr>
              <a:t> Agenda</a:t>
            </a:r>
            <a:endParaRPr dirty="0"/>
          </a:p>
        </p:txBody>
      </p:sp>
      <p:sp>
        <p:nvSpPr>
          <p:cNvPr id="103" name="Google Shape;103;p2"/>
          <p:cNvSpPr txBox="1"/>
          <p:nvPr/>
        </p:nvSpPr>
        <p:spPr>
          <a:xfrm>
            <a:off x="890337" y="1940249"/>
            <a:ext cx="10016362" cy="33239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Quicksand"/>
                <a:ea typeface="Quicksand"/>
                <a:cs typeface="Quicksand"/>
                <a:sym typeface="Quicksand"/>
              </a:rPr>
              <a:t>1. Building Blocks of NNs</a:t>
            </a:r>
            <a:endParaRPr dirty="0"/>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Tensors (and relevant mathematical operations)</a:t>
            </a:r>
            <a:endParaRPr dirty="0"/>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Loss Functions</a:t>
            </a:r>
            <a:endParaRPr dirty="0"/>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Backpropagation: Derivatives, Gradients &amp; the Chain Rule (quick examples)</a:t>
            </a:r>
            <a:endParaRPr dirty="0"/>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Optimizers</a:t>
            </a:r>
            <a:endParaRPr dirty="0"/>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2. Building a Linear Classifier</a:t>
            </a:r>
            <a:endParaRPr dirty="0"/>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Overview of </a:t>
            </a:r>
            <a:r>
              <a:rPr lang="en-US" sz="1800" b="0" i="0" u="none" strike="noStrike" cap="none" dirty="0" err="1">
                <a:solidFill>
                  <a:schemeClr val="dk1"/>
                </a:solidFill>
                <a:latin typeface="Quicksand"/>
                <a:ea typeface="Quicksand"/>
                <a:cs typeface="Quicksand"/>
                <a:sym typeface="Quicksand"/>
              </a:rPr>
              <a:t>Keras</a:t>
            </a:r>
            <a:r>
              <a:rPr lang="en-US" sz="1800" b="0" i="0" u="none" strike="noStrike" cap="none" dirty="0">
                <a:solidFill>
                  <a:schemeClr val="dk1"/>
                </a:solidFill>
                <a:latin typeface="Quicksand"/>
                <a:ea typeface="Quicksand"/>
                <a:cs typeface="Quicksand"/>
                <a:sym typeface="Quicksand"/>
              </a:rPr>
              <a:t> and </a:t>
            </a:r>
            <a:r>
              <a:rPr lang="en-US" sz="1800" b="0" i="0" u="none" strike="noStrike" cap="none" dirty="0" err="1">
                <a:solidFill>
                  <a:schemeClr val="dk1"/>
                </a:solidFill>
                <a:latin typeface="Quicksand"/>
                <a:ea typeface="Quicksand"/>
                <a:cs typeface="Quicksand"/>
                <a:sym typeface="Quicksand"/>
              </a:rPr>
              <a:t>Tensorflow</a:t>
            </a:r>
            <a:r>
              <a:rPr lang="en-US" sz="1800" b="0" i="0" u="none" strike="noStrike" cap="none" dirty="0">
                <a:solidFill>
                  <a:schemeClr val="dk1"/>
                </a:solidFill>
                <a:latin typeface="Quicksand"/>
                <a:ea typeface="Quicksand"/>
                <a:cs typeface="Quicksand"/>
                <a:sym typeface="Quicksand"/>
              </a:rPr>
              <a:t>.</a:t>
            </a:r>
            <a:endParaRPr dirty="0"/>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Implementing a linear classifier in </a:t>
            </a:r>
            <a:r>
              <a:rPr lang="en-US" sz="1800" b="0" i="0" u="none" strike="noStrike" cap="none" dirty="0" err="1">
                <a:solidFill>
                  <a:schemeClr val="dk1"/>
                </a:solidFill>
                <a:latin typeface="Quicksand"/>
                <a:ea typeface="Quicksand"/>
                <a:cs typeface="Quicksand"/>
                <a:sym typeface="Quicksand"/>
              </a:rPr>
              <a:t>Keras</a:t>
            </a:r>
            <a:r>
              <a:rPr lang="en-US" sz="1800" b="0" i="0" u="none" strike="noStrike" cap="none" dirty="0">
                <a:solidFill>
                  <a:schemeClr val="dk1"/>
                </a:solidFill>
                <a:latin typeface="Quicksand"/>
                <a:ea typeface="Quicksand"/>
                <a:cs typeface="Quicksand"/>
                <a:sym typeface="Quicksand"/>
              </a:rPr>
              <a:t> (now that we know the components).</a:t>
            </a:r>
            <a:endParaRPr dirty="0"/>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263"/>
        <p:cNvGrpSpPr/>
        <p:nvPr/>
      </p:nvGrpSpPr>
      <p:grpSpPr>
        <a:xfrm>
          <a:off x="0" y="0"/>
          <a:ext cx="0" cy="0"/>
          <a:chOff x="0" y="0"/>
          <a:chExt cx="0" cy="0"/>
        </a:xfrm>
      </p:grpSpPr>
      <p:sp>
        <p:nvSpPr>
          <p:cNvPr id="264" name="Google Shape;26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65" name="Google Shape;265;p19"/>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Derivative = Rate of Change</a:t>
            </a:r>
            <a:endParaRPr dirty="0"/>
          </a:p>
        </p:txBody>
      </p:sp>
      <p:pic>
        <p:nvPicPr>
          <p:cNvPr id="266" name="Google Shape;266;p19"/>
          <p:cNvPicPr preferRelativeResize="0"/>
          <p:nvPr/>
        </p:nvPicPr>
        <p:blipFill rotWithShape="1">
          <a:blip r:embed="rId3">
            <a:alphaModFix/>
          </a:blip>
          <a:srcRect/>
          <a:stretch/>
        </p:blipFill>
        <p:spPr>
          <a:xfrm>
            <a:off x="1573563" y="2883195"/>
            <a:ext cx="3733800" cy="2171700"/>
          </a:xfrm>
          <a:prstGeom prst="rect">
            <a:avLst/>
          </a:prstGeom>
          <a:noFill/>
          <a:ln>
            <a:noFill/>
          </a:ln>
        </p:spPr>
      </p:pic>
      <p:pic>
        <p:nvPicPr>
          <p:cNvPr id="267" name="Google Shape;267;p19"/>
          <p:cNvPicPr preferRelativeResize="0"/>
          <p:nvPr/>
        </p:nvPicPr>
        <p:blipFill rotWithShape="1">
          <a:blip r:embed="rId4">
            <a:alphaModFix/>
          </a:blip>
          <a:srcRect/>
          <a:stretch/>
        </p:blipFill>
        <p:spPr>
          <a:xfrm>
            <a:off x="7035248" y="2438695"/>
            <a:ext cx="3733800" cy="2616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274" name="Google Shape;274;p20" descr="15: Stochastic gradient descent with a two-dimensional error function... |  Download Scientific Diagram"/>
          <p:cNvPicPr preferRelativeResize="0"/>
          <p:nvPr/>
        </p:nvPicPr>
        <p:blipFill rotWithShape="1">
          <a:blip r:embed="rId3">
            <a:alphaModFix/>
          </a:blip>
          <a:srcRect/>
          <a:stretch/>
        </p:blipFill>
        <p:spPr>
          <a:xfrm>
            <a:off x="698496" y="1627551"/>
            <a:ext cx="10795000" cy="4305300"/>
          </a:xfrm>
          <a:prstGeom prst="rect">
            <a:avLst/>
          </a:prstGeom>
          <a:noFill/>
          <a:ln>
            <a:noFill/>
          </a:ln>
        </p:spPr>
      </p:pic>
      <p:sp>
        <p:nvSpPr>
          <p:cNvPr id="275" name="Google Shape;275;p20"/>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Gradient = Derivative in Multiple Dimensions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82" name="Google Shape;282;p21"/>
          <p:cNvSpPr txBox="1"/>
          <p:nvPr/>
        </p:nvSpPr>
        <p:spPr>
          <a:xfrm>
            <a:off x="2539315" y="419870"/>
            <a:ext cx="7113363"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Gradient Descent</a:t>
            </a:r>
            <a:endParaRPr/>
          </a:p>
        </p:txBody>
      </p:sp>
      <p:pic>
        <p:nvPicPr>
          <p:cNvPr id="283" name="Google Shape;283;p21"/>
          <p:cNvPicPr preferRelativeResize="0"/>
          <p:nvPr/>
        </p:nvPicPr>
        <p:blipFill rotWithShape="1">
          <a:blip r:embed="rId3">
            <a:alphaModFix/>
          </a:blip>
          <a:srcRect/>
          <a:stretch/>
        </p:blipFill>
        <p:spPr>
          <a:xfrm>
            <a:off x="4076766" y="1894922"/>
            <a:ext cx="4038468" cy="39234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289" name="Google Shape;289;p22"/>
          <p:cNvSpPr txBox="1"/>
          <p:nvPr/>
        </p:nvSpPr>
        <p:spPr>
          <a:xfrm>
            <a:off x="1535061" y="1501250"/>
            <a:ext cx="3869700" cy="12310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Each Node’s Output Can be Expressed as a Function of all Prior Nodes’ Outputs</a:t>
            </a:r>
            <a:endParaRPr dirty="0"/>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p:txBody>
      </p:sp>
      <p:sp>
        <p:nvSpPr>
          <p:cNvPr id="290" name="Google Shape;290;p22"/>
          <p:cNvSpPr txBox="1"/>
          <p:nvPr/>
        </p:nvSpPr>
        <p:spPr>
          <a:xfrm>
            <a:off x="6579335" y="1736249"/>
            <a:ext cx="4345430" cy="49243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Start at the final nodes in the network and work backwards </a:t>
            </a:r>
            <a:br>
              <a:rPr lang="en-US" sz="2000" b="1" dirty="0">
                <a:solidFill>
                  <a:schemeClr val="dk1"/>
                </a:solidFill>
                <a:latin typeface="Quicksand"/>
                <a:ea typeface="Quicksand"/>
                <a:cs typeface="Quicksand"/>
                <a:sym typeface="Quicksand"/>
              </a:rPr>
            </a:b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pitchFamily="2" charset="77"/>
                <a:ea typeface="Quicksand"/>
                <a:cs typeface="Quicksand"/>
                <a:sym typeface="Quicksand"/>
              </a:rPr>
              <a:t>We calculate partial derivatives that explain how Loss will change if we modify a particular weight. </a:t>
            </a:r>
            <a:br>
              <a:rPr lang="en-US" sz="2000" dirty="0">
                <a:solidFill>
                  <a:schemeClr val="dk1"/>
                </a:solidFill>
                <a:latin typeface="Quicksand" pitchFamily="2" charset="77"/>
                <a:ea typeface="Quicksand"/>
                <a:cs typeface="Quicksand"/>
                <a:sym typeface="Quicksand"/>
              </a:rPr>
            </a:br>
            <a:endParaRPr sz="2000" dirty="0">
              <a:latin typeface="Quicksand" pitchFamily="2" charset="77"/>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pitchFamily="2" charset="77"/>
                <a:ea typeface="Quicksand"/>
                <a:cs typeface="Quicksand"/>
                <a:sym typeface="Quicksand"/>
              </a:rPr>
              <a:t>We use that understanding to decide how we modify each weight for the next iteration.</a:t>
            </a:r>
          </a:p>
          <a:p>
            <a:pPr marL="342900" marR="0" lvl="0" indent="-342900" algn="l" rtl="0">
              <a:spcBef>
                <a:spcPts val="0"/>
              </a:spcBef>
              <a:spcAft>
                <a:spcPts val="0"/>
              </a:spcAft>
              <a:buClr>
                <a:schemeClr val="dk1"/>
              </a:buClr>
              <a:buSzPts val="2000"/>
              <a:buFont typeface="Arial"/>
              <a:buChar char="•"/>
            </a:pPr>
            <a:endParaRPr lang="en-US" sz="2000" dirty="0">
              <a:solidFill>
                <a:schemeClr val="dk1"/>
              </a:solidFill>
              <a:latin typeface="Quicksand" pitchFamily="2" charset="77"/>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pitchFamily="2" charset="77"/>
                <a:ea typeface="Quicksand"/>
                <a:cs typeface="Quicksand"/>
                <a:sym typeface="Quicksand"/>
              </a:rPr>
              <a:t>So, how can we figure out the derivative of Loss </a:t>
            </a:r>
            <a:r>
              <a:rPr lang="en-US" sz="2000" dirty="0" err="1">
                <a:solidFill>
                  <a:schemeClr val="dk1"/>
                </a:solidFill>
                <a:latin typeface="Quicksand" pitchFamily="2" charset="77"/>
                <a:ea typeface="Quicksand"/>
                <a:cs typeface="Quicksand"/>
                <a:sym typeface="Quicksand"/>
              </a:rPr>
              <a:t>w.r.t.</a:t>
            </a:r>
            <a:r>
              <a:rPr lang="en-US" sz="2000" dirty="0">
                <a:solidFill>
                  <a:schemeClr val="dk1"/>
                </a:solidFill>
                <a:latin typeface="Quicksand" pitchFamily="2" charset="77"/>
                <a:ea typeface="Quicksand"/>
                <a:cs typeface="Quicksand"/>
                <a:sym typeface="Quicksand"/>
              </a:rPr>
              <a:t> a particular weight in the neural network? </a:t>
            </a:r>
            <a:r>
              <a:rPr lang="en-US" sz="2000" b="1" dirty="0">
                <a:solidFill>
                  <a:srgbClr val="FF0000"/>
                </a:solidFill>
                <a:latin typeface="Quicksand" pitchFamily="2" charset="77"/>
                <a:ea typeface="Quicksand"/>
                <a:cs typeface="Quicksand"/>
                <a:sym typeface="Quicksand"/>
              </a:rPr>
              <a:t>Backpropagation!</a:t>
            </a:r>
            <a:endParaRPr sz="2000" b="1" dirty="0">
              <a:solidFill>
                <a:srgbClr val="FF0000"/>
              </a:solidFill>
              <a:latin typeface="Quicksand" pitchFamily="2" charset="77"/>
              <a:ea typeface="Quicksand"/>
              <a:cs typeface="Quicksand"/>
              <a:sym typeface="Quicksand"/>
            </a:endParaRPr>
          </a:p>
        </p:txBody>
      </p:sp>
      <p:sp>
        <p:nvSpPr>
          <p:cNvPr id="291" name="Google Shape;291;p22"/>
          <p:cNvSpPr txBox="1"/>
          <p:nvPr/>
        </p:nvSpPr>
        <p:spPr>
          <a:xfrm>
            <a:off x="862222" y="299567"/>
            <a:ext cx="10467556"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Derivatives of Loss </a:t>
            </a:r>
            <a:r>
              <a:rPr lang="en-US" sz="5400" dirty="0" err="1">
                <a:solidFill>
                  <a:schemeClr val="dk1"/>
                </a:solidFill>
                <a:latin typeface="Economica"/>
                <a:ea typeface="Economica"/>
                <a:cs typeface="Economica"/>
                <a:sym typeface="Economica"/>
              </a:rPr>
              <a:t>w.r.t</a:t>
            </a:r>
            <a:r>
              <a:rPr lang="en-US" sz="5400" dirty="0">
                <a:solidFill>
                  <a:schemeClr val="dk1"/>
                </a:solidFill>
                <a:latin typeface="Economica"/>
                <a:ea typeface="Economica"/>
                <a:cs typeface="Economica"/>
                <a:sym typeface="Economica"/>
              </a:rPr>
              <a:t> </a:t>
            </a:r>
            <a:r>
              <a:rPr lang="en-US" sz="5400" b="1" u="sng" dirty="0">
                <a:solidFill>
                  <a:srgbClr val="FF0000"/>
                </a:solidFill>
                <a:latin typeface="Economica"/>
                <a:ea typeface="Economica"/>
                <a:cs typeface="Economica"/>
                <a:sym typeface="Economica"/>
              </a:rPr>
              <a:t>ALL</a:t>
            </a:r>
            <a:r>
              <a:rPr lang="en-US" sz="5400" dirty="0">
                <a:solidFill>
                  <a:schemeClr val="dk1"/>
                </a:solidFill>
                <a:latin typeface="Economica"/>
                <a:ea typeface="Economica"/>
                <a:cs typeface="Economica"/>
                <a:sym typeface="Economica"/>
              </a:rPr>
              <a:t> Model Parameters</a:t>
            </a:r>
            <a:endParaRPr dirty="0"/>
          </a:p>
        </p:txBody>
      </p:sp>
      <p:pic>
        <p:nvPicPr>
          <p:cNvPr id="292" name="Google Shape;292;p22" descr="The structure of a simple Multi-Layer Feedfoward Neural Network | Download  Scientific Diagram"/>
          <p:cNvPicPr preferRelativeResize="0"/>
          <p:nvPr/>
        </p:nvPicPr>
        <p:blipFill rotWithShape="1">
          <a:blip r:embed="rId3">
            <a:alphaModFix/>
          </a:blip>
          <a:srcRect l="2209" t="1950" r="2208" b="1954"/>
          <a:stretch/>
        </p:blipFill>
        <p:spPr>
          <a:xfrm>
            <a:off x="2477300" y="4260581"/>
            <a:ext cx="3141113" cy="2278331"/>
          </a:xfrm>
          <a:prstGeom prst="rect">
            <a:avLst/>
          </a:prstGeom>
          <a:noFill/>
          <a:ln>
            <a:noFill/>
          </a:ln>
        </p:spPr>
      </p:pic>
      <p:cxnSp>
        <p:nvCxnSpPr>
          <p:cNvPr id="293" name="Google Shape;293;p22"/>
          <p:cNvCxnSpPr/>
          <p:nvPr/>
        </p:nvCxnSpPr>
        <p:spPr>
          <a:xfrm rot="10800000">
            <a:off x="2751670" y="4068417"/>
            <a:ext cx="2592371" cy="0"/>
          </a:xfrm>
          <a:prstGeom prst="straightConnector1">
            <a:avLst/>
          </a:prstGeom>
          <a:noFill/>
          <a:ln w="38100" cap="flat" cmpd="sng">
            <a:solidFill>
              <a:srgbClr val="FF0000"/>
            </a:solidFill>
            <a:prstDash val="solid"/>
            <a:miter lim="800000"/>
            <a:headEnd type="none" w="sm" len="sm"/>
            <a:tailEnd type="triangle" w="med" len="med"/>
          </a:ln>
        </p:spPr>
      </p:cxnSp>
      <p:sp>
        <p:nvSpPr>
          <p:cNvPr id="294" name="Google Shape;294;p22"/>
          <p:cNvSpPr txBox="1"/>
          <p:nvPr/>
        </p:nvSpPr>
        <p:spPr>
          <a:xfrm>
            <a:off x="1267235" y="2775060"/>
            <a:ext cx="3869553" cy="317203"/>
          </a:xfrm>
          <a:prstGeom prst="rect">
            <a:avLst/>
          </a:prstGeom>
          <a:blipFill rotWithShape="1">
            <a:blip r:embed="rId4">
              <a:alphaModFix/>
            </a:blip>
            <a:stretch>
              <a:fillRect b="-769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5" name="Google Shape;295;p22"/>
          <p:cNvSpPr txBox="1"/>
          <p:nvPr/>
        </p:nvSpPr>
        <p:spPr>
          <a:xfrm>
            <a:off x="1267235" y="3176154"/>
            <a:ext cx="3869553" cy="335476"/>
          </a:xfrm>
          <a:prstGeom prst="rect">
            <a:avLst/>
          </a:prstGeom>
          <a:blipFill rotWithShape="1">
            <a:blip r:embed="rId5">
              <a:alphaModFix/>
            </a:blip>
            <a:stretch>
              <a:fillRect b="-74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6" name="Google Shape;296;p22"/>
          <p:cNvSpPr txBox="1"/>
          <p:nvPr/>
        </p:nvSpPr>
        <p:spPr>
          <a:xfrm>
            <a:off x="1267235" y="3568477"/>
            <a:ext cx="3869553" cy="307777"/>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01"/>
        <p:cNvGrpSpPr/>
        <p:nvPr/>
      </p:nvGrpSpPr>
      <p:grpSpPr>
        <a:xfrm>
          <a:off x="0" y="0"/>
          <a:ext cx="0" cy="0"/>
          <a:chOff x="0" y="0"/>
          <a:chExt cx="0" cy="0"/>
        </a:xfrm>
      </p:grpSpPr>
      <p:sp>
        <p:nvSpPr>
          <p:cNvPr id="302" name="Google Shape;30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03" name="Google Shape;303;p23"/>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Simplifying Gradients: Computation Graph</a:t>
            </a:r>
            <a:endParaRPr dirty="0"/>
          </a:p>
        </p:txBody>
      </p:sp>
      <p:sp>
        <p:nvSpPr>
          <p:cNvPr id="304" name="Google Shape;304;p23"/>
          <p:cNvSpPr txBox="1"/>
          <p:nvPr/>
        </p:nvSpPr>
        <p:spPr>
          <a:xfrm>
            <a:off x="1987778" y="1712027"/>
            <a:ext cx="2098817" cy="400110"/>
          </a:xfrm>
          <a:prstGeom prst="rect">
            <a:avLst/>
          </a:prstGeom>
          <a:blipFill rotWithShape="1">
            <a:blip r:embed="rId3">
              <a:alphaModFix/>
            </a:blip>
            <a:stretch>
              <a:fillRect b="-121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5" name="Google Shape;305;p23"/>
          <p:cNvSpPr txBox="1"/>
          <p:nvPr/>
        </p:nvSpPr>
        <p:spPr>
          <a:xfrm>
            <a:off x="8932791" y="3228945"/>
            <a:ext cx="2098817" cy="400110"/>
          </a:xfrm>
          <a:prstGeom prst="rect">
            <a:avLst/>
          </a:prstGeom>
          <a:blipFill rotWithShape="1">
            <a:blip r:embed="rId4">
              <a:alphaModFix/>
            </a:blip>
            <a:stretch>
              <a:fillRect b="-882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6" name="Google Shape;306;p23"/>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7" name="Google Shape;307;p23"/>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08" name="Google Shape;308;p23"/>
          <p:cNvCxnSpPr>
            <a:stCxn id="306" idx="3"/>
            <a:endCxn id="305"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09" name="Google Shape;309;p23"/>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10" name="Google Shape;310;p23"/>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11" name="Google Shape;311;p23"/>
          <p:cNvSpPr txBox="1"/>
          <p:nvPr/>
        </p:nvSpPr>
        <p:spPr>
          <a:xfrm>
            <a:off x="795131" y="2939125"/>
            <a:ext cx="837349"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12" name="Google Shape;312;p23"/>
          <p:cNvSpPr txBox="1"/>
          <p:nvPr/>
        </p:nvSpPr>
        <p:spPr>
          <a:xfrm>
            <a:off x="5232934" y="5136130"/>
            <a:ext cx="863066"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13" name="Google Shape;313;p23"/>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14" name="Google Shape;314;p23"/>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15" name="Google Shape;315;p23"/>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20"/>
        <p:cNvGrpSpPr/>
        <p:nvPr/>
      </p:nvGrpSpPr>
      <p:grpSpPr>
        <a:xfrm>
          <a:off x="0" y="0"/>
          <a:ext cx="0" cy="0"/>
          <a:chOff x="0" y="0"/>
          <a:chExt cx="0" cy="0"/>
        </a:xfrm>
      </p:grpSpPr>
      <p:sp>
        <p:nvSpPr>
          <p:cNvPr id="321" name="Google Shape;32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22" name="Google Shape;322;p24"/>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Backpropagation = Working Backwards</a:t>
            </a:r>
            <a:endParaRPr/>
          </a:p>
        </p:txBody>
      </p:sp>
      <p:sp>
        <p:nvSpPr>
          <p:cNvPr id="323" name="Google Shape;323;p24"/>
          <p:cNvSpPr txBox="1"/>
          <p:nvPr/>
        </p:nvSpPr>
        <p:spPr>
          <a:xfrm>
            <a:off x="1987778" y="1712027"/>
            <a:ext cx="2098817" cy="400110"/>
          </a:xfrm>
          <a:prstGeom prst="rect">
            <a:avLst/>
          </a:prstGeom>
          <a:blipFill rotWithShape="1">
            <a:blip r:embed="rId3">
              <a:alphaModFix/>
            </a:blip>
            <a:stretch>
              <a:fillRect b="-121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4" name="Google Shape;324;p24"/>
          <p:cNvSpPr txBox="1"/>
          <p:nvPr/>
        </p:nvSpPr>
        <p:spPr>
          <a:xfrm>
            <a:off x="8932791" y="3228945"/>
            <a:ext cx="2098817" cy="400110"/>
          </a:xfrm>
          <a:prstGeom prst="rect">
            <a:avLst/>
          </a:prstGeom>
          <a:blipFill rotWithShape="1">
            <a:blip r:embed="rId4">
              <a:alphaModFix/>
            </a:blip>
            <a:stretch>
              <a:fillRect b="-882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5" name="Google Shape;325;p24"/>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6" name="Google Shape;326;p24"/>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27" name="Google Shape;327;p24"/>
          <p:cNvCxnSpPr>
            <a:stCxn id="325" idx="3"/>
            <a:endCxn id="324"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28" name="Google Shape;328;p24"/>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29" name="Google Shape;329;p24"/>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0" name="Google Shape;330;p24"/>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31" name="Google Shape;331;p24"/>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32" name="Google Shape;332;p24"/>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33" name="Google Shape;333;p24"/>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34" name="Google Shape;334;p24"/>
          <p:cNvSpPr/>
          <p:nvPr/>
        </p:nvSpPr>
        <p:spPr>
          <a:xfrm>
            <a:off x="8610600" y="299499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24"/>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6" name="Google Shape;336;p24"/>
          <p:cNvSpPr txBox="1"/>
          <p:nvPr/>
        </p:nvSpPr>
        <p:spPr>
          <a:xfrm>
            <a:off x="9003190" y="4441006"/>
            <a:ext cx="1921566" cy="618246"/>
          </a:xfrm>
          <a:prstGeom prst="rect">
            <a:avLst/>
          </a:prstGeom>
          <a:blipFill rotWithShape="1">
            <a:blip r:embed="rId10">
              <a:alphaModFix/>
            </a:blip>
            <a:stretch>
              <a:fillRect b="-5999"/>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41"/>
        <p:cNvGrpSpPr/>
        <p:nvPr/>
      </p:nvGrpSpPr>
      <p:grpSpPr>
        <a:xfrm>
          <a:off x="0" y="0"/>
          <a:ext cx="0" cy="0"/>
          <a:chOff x="0" y="0"/>
          <a:chExt cx="0" cy="0"/>
        </a:xfrm>
      </p:grpSpPr>
      <p:sp>
        <p:nvSpPr>
          <p:cNvPr id="342" name="Google Shape;34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43" name="Google Shape;343;p25"/>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Backpropagation = Work Backwards</a:t>
            </a:r>
            <a:endParaRPr/>
          </a:p>
        </p:txBody>
      </p:sp>
      <p:sp>
        <p:nvSpPr>
          <p:cNvPr id="344" name="Google Shape;344;p25"/>
          <p:cNvSpPr txBox="1"/>
          <p:nvPr/>
        </p:nvSpPr>
        <p:spPr>
          <a:xfrm>
            <a:off x="1987778" y="1712027"/>
            <a:ext cx="2098817" cy="400110"/>
          </a:xfrm>
          <a:prstGeom prst="rect">
            <a:avLst/>
          </a:prstGeom>
          <a:blipFill rotWithShape="1">
            <a:blip r:embed="rId3">
              <a:alphaModFix/>
            </a:blip>
            <a:stretch>
              <a:fillRect b="-121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5" name="Google Shape;345;p25"/>
          <p:cNvSpPr txBox="1"/>
          <p:nvPr/>
        </p:nvSpPr>
        <p:spPr>
          <a:xfrm>
            <a:off x="8932791" y="3228945"/>
            <a:ext cx="2098817" cy="400110"/>
          </a:xfrm>
          <a:prstGeom prst="rect">
            <a:avLst/>
          </a:prstGeom>
          <a:blipFill rotWithShape="1">
            <a:blip r:embed="rId4">
              <a:alphaModFix/>
            </a:blip>
            <a:stretch>
              <a:fillRect b="-882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6" name="Google Shape;346;p25"/>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7" name="Google Shape;347;p25"/>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48" name="Google Shape;348;p25"/>
          <p:cNvCxnSpPr>
            <a:stCxn id="346" idx="3"/>
            <a:endCxn id="345"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49" name="Google Shape;349;p25"/>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50" name="Google Shape;350;p25"/>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1" name="Google Shape;351;p25"/>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52" name="Google Shape;352;p25"/>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53" name="Google Shape;353;p25"/>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54" name="Google Shape;354;p25"/>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55" name="Google Shape;355;p25"/>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25"/>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7" name="Google Shape;357;p25"/>
          <p:cNvSpPr txBox="1"/>
          <p:nvPr/>
        </p:nvSpPr>
        <p:spPr>
          <a:xfrm>
            <a:off x="6499775" y="4288717"/>
            <a:ext cx="2661610" cy="2224070"/>
          </a:xfrm>
          <a:prstGeom prst="rect">
            <a:avLst/>
          </a:prstGeom>
          <a:blipFill rotWithShape="1">
            <a:blip r:embed="rId10">
              <a:alphaModFix/>
            </a:blip>
            <a:stretch>
              <a:fillRect b="-563"/>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58" name="Google Shape;358;p25"/>
          <p:cNvSpPr txBox="1"/>
          <p:nvPr/>
        </p:nvSpPr>
        <p:spPr>
          <a:xfrm>
            <a:off x="9904133" y="490936"/>
            <a:ext cx="1921566" cy="618246"/>
          </a:xfrm>
          <a:prstGeom prst="rect">
            <a:avLst/>
          </a:prstGeom>
          <a:blipFill rotWithShape="1">
            <a:blip r:embed="rId11">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63"/>
        <p:cNvGrpSpPr/>
        <p:nvPr/>
      </p:nvGrpSpPr>
      <p:grpSpPr>
        <a:xfrm>
          <a:off x="0" y="0"/>
          <a:ext cx="0" cy="0"/>
          <a:chOff x="0" y="0"/>
          <a:chExt cx="0" cy="0"/>
        </a:xfrm>
      </p:grpSpPr>
      <p:sp>
        <p:nvSpPr>
          <p:cNvPr id="364" name="Google Shape;3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65" name="Google Shape;365;p26"/>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Backpropagation = Work Backwards</a:t>
            </a:r>
            <a:endParaRPr/>
          </a:p>
        </p:txBody>
      </p:sp>
      <p:sp>
        <p:nvSpPr>
          <p:cNvPr id="366" name="Google Shape;366;p26"/>
          <p:cNvSpPr txBox="1"/>
          <p:nvPr/>
        </p:nvSpPr>
        <p:spPr>
          <a:xfrm>
            <a:off x="1987778" y="1712027"/>
            <a:ext cx="2098817" cy="400110"/>
          </a:xfrm>
          <a:prstGeom prst="rect">
            <a:avLst/>
          </a:prstGeom>
          <a:blipFill rotWithShape="1">
            <a:blip r:embed="rId3">
              <a:alphaModFix/>
            </a:blip>
            <a:stretch>
              <a:fillRect b="-121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7" name="Google Shape;367;p26"/>
          <p:cNvSpPr txBox="1"/>
          <p:nvPr/>
        </p:nvSpPr>
        <p:spPr>
          <a:xfrm>
            <a:off x="8932791" y="3228945"/>
            <a:ext cx="2098817" cy="400110"/>
          </a:xfrm>
          <a:prstGeom prst="rect">
            <a:avLst/>
          </a:prstGeom>
          <a:blipFill rotWithShape="1">
            <a:blip r:embed="rId4">
              <a:alphaModFix/>
            </a:blip>
            <a:stretch>
              <a:fillRect b="-882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8" name="Google Shape;368;p26"/>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69" name="Google Shape;369;p26"/>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70" name="Google Shape;370;p26"/>
          <p:cNvCxnSpPr>
            <a:stCxn id="368" idx="3"/>
            <a:endCxn id="367"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71" name="Google Shape;371;p26"/>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72" name="Google Shape;372;p26"/>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73" name="Google Shape;373;p26"/>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74" name="Google Shape;374;p26"/>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75" name="Google Shape;375;p26"/>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76" name="Google Shape;376;p26"/>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377" name="Google Shape;377;p26"/>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26"/>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79" name="Google Shape;379;p26"/>
          <p:cNvSpPr txBox="1"/>
          <p:nvPr/>
        </p:nvSpPr>
        <p:spPr>
          <a:xfrm>
            <a:off x="6499775" y="4289515"/>
            <a:ext cx="2661610" cy="2224263"/>
          </a:xfrm>
          <a:prstGeom prst="rect">
            <a:avLst/>
          </a:prstGeom>
          <a:blipFill rotWithShape="1">
            <a:blip r:embed="rId10">
              <a:alphaModFix/>
            </a:blip>
            <a:stretch>
              <a:fillRect b="-563"/>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80" name="Google Shape;380;p26"/>
          <p:cNvSpPr txBox="1"/>
          <p:nvPr/>
        </p:nvSpPr>
        <p:spPr>
          <a:xfrm>
            <a:off x="9904133" y="490936"/>
            <a:ext cx="1921566" cy="618246"/>
          </a:xfrm>
          <a:prstGeom prst="rect">
            <a:avLst/>
          </a:prstGeom>
          <a:blipFill rotWithShape="1">
            <a:blip r:embed="rId11">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81" name="Google Shape;381;p26"/>
          <p:cNvSpPr txBox="1"/>
          <p:nvPr/>
        </p:nvSpPr>
        <p:spPr>
          <a:xfrm>
            <a:off x="10063162" y="1290660"/>
            <a:ext cx="1603508" cy="618246"/>
          </a:xfrm>
          <a:prstGeom prst="rect">
            <a:avLst/>
          </a:prstGeom>
          <a:blipFill rotWithShape="1">
            <a:blip r:embed="rId12">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386"/>
        <p:cNvGrpSpPr/>
        <p:nvPr/>
      </p:nvGrpSpPr>
      <p:grpSpPr>
        <a:xfrm>
          <a:off x="0" y="0"/>
          <a:ext cx="0" cy="0"/>
          <a:chOff x="0" y="0"/>
          <a:chExt cx="0" cy="0"/>
        </a:xfrm>
      </p:grpSpPr>
      <p:sp>
        <p:nvSpPr>
          <p:cNvPr id="387" name="Google Shape;38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88" name="Google Shape;388;p27"/>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Backpropagation = Work Backwards</a:t>
            </a:r>
            <a:endParaRPr/>
          </a:p>
        </p:txBody>
      </p:sp>
      <p:sp>
        <p:nvSpPr>
          <p:cNvPr id="389" name="Google Shape;389;p27"/>
          <p:cNvSpPr txBox="1"/>
          <p:nvPr/>
        </p:nvSpPr>
        <p:spPr>
          <a:xfrm>
            <a:off x="1987778" y="1712027"/>
            <a:ext cx="2098817" cy="400110"/>
          </a:xfrm>
          <a:prstGeom prst="rect">
            <a:avLst/>
          </a:prstGeom>
          <a:blipFill rotWithShape="1">
            <a:blip r:embed="rId3">
              <a:alphaModFix/>
            </a:blip>
            <a:stretch>
              <a:fillRect b="-121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0" name="Google Shape;390;p27"/>
          <p:cNvSpPr txBox="1"/>
          <p:nvPr/>
        </p:nvSpPr>
        <p:spPr>
          <a:xfrm>
            <a:off x="8932791" y="3228945"/>
            <a:ext cx="2098817" cy="400110"/>
          </a:xfrm>
          <a:prstGeom prst="rect">
            <a:avLst/>
          </a:prstGeom>
          <a:blipFill rotWithShape="1">
            <a:blip r:embed="rId4">
              <a:alphaModFix/>
            </a:blip>
            <a:stretch>
              <a:fillRect b="-882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1" name="Google Shape;391;p27"/>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2" name="Google Shape;392;p27"/>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93" name="Google Shape;393;p27"/>
          <p:cNvCxnSpPr>
            <a:stCxn id="391" idx="3"/>
            <a:endCxn id="390"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394" name="Google Shape;394;p27"/>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395" name="Google Shape;395;p27"/>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96" name="Google Shape;396;p27"/>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97" name="Google Shape;397;p27"/>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398" name="Google Shape;398;p27"/>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399" name="Google Shape;399;p27"/>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400" name="Google Shape;400;p27"/>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27"/>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2" name="Google Shape;402;p27"/>
          <p:cNvSpPr txBox="1"/>
          <p:nvPr/>
        </p:nvSpPr>
        <p:spPr>
          <a:xfrm>
            <a:off x="2330501" y="4123061"/>
            <a:ext cx="2661610" cy="2224070"/>
          </a:xfrm>
          <a:prstGeom prst="rect">
            <a:avLst/>
          </a:prstGeom>
          <a:blipFill rotWithShape="1">
            <a:blip r:embed="rId10">
              <a:alphaModFix/>
            </a:blip>
            <a:stretch>
              <a:fillRect b="-563"/>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3" name="Google Shape;403;p27"/>
          <p:cNvSpPr txBox="1"/>
          <p:nvPr/>
        </p:nvSpPr>
        <p:spPr>
          <a:xfrm>
            <a:off x="9904133" y="490936"/>
            <a:ext cx="1921566" cy="618246"/>
          </a:xfrm>
          <a:prstGeom prst="rect">
            <a:avLst/>
          </a:prstGeom>
          <a:blipFill rotWithShape="1">
            <a:blip r:embed="rId11">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4" name="Google Shape;404;p27"/>
          <p:cNvSpPr txBox="1"/>
          <p:nvPr/>
        </p:nvSpPr>
        <p:spPr>
          <a:xfrm>
            <a:off x="10063162" y="1290660"/>
            <a:ext cx="1603508" cy="618246"/>
          </a:xfrm>
          <a:prstGeom prst="rect">
            <a:avLst/>
          </a:prstGeom>
          <a:blipFill rotWithShape="1">
            <a:blip r:embed="rId12">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05" name="Google Shape;405;p27"/>
          <p:cNvSpPr txBox="1"/>
          <p:nvPr/>
        </p:nvSpPr>
        <p:spPr>
          <a:xfrm>
            <a:off x="10063162" y="2090384"/>
            <a:ext cx="1603508" cy="618246"/>
          </a:xfrm>
          <a:prstGeom prst="rect">
            <a:avLst/>
          </a:prstGeom>
          <a:blipFill rotWithShape="1">
            <a:blip r:embed="rId13">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10"/>
        <p:cNvGrpSpPr/>
        <p:nvPr/>
      </p:nvGrpSpPr>
      <p:grpSpPr>
        <a:xfrm>
          <a:off x="0" y="0"/>
          <a:ext cx="0" cy="0"/>
          <a:chOff x="0" y="0"/>
          <a:chExt cx="0" cy="0"/>
        </a:xfrm>
      </p:grpSpPr>
      <p:sp>
        <p:nvSpPr>
          <p:cNvPr id="411" name="Google Shape;41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412" name="Google Shape;412;p28"/>
          <p:cNvSpPr txBox="1"/>
          <p:nvPr/>
        </p:nvSpPr>
        <p:spPr>
          <a:xfrm>
            <a:off x="1987778" y="1712027"/>
            <a:ext cx="2098817" cy="400110"/>
          </a:xfrm>
          <a:prstGeom prst="rect">
            <a:avLst/>
          </a:prstGeom>
          <a:blipFill rotWithShape="1">
            <a:blip r:embed="rId3">
              <a:alphaModFix/>
            </a:blip>
            <a:stretch>
              <a:fillRect b="-121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3" name="Google Shape;413;p28"/>
          <p:cNvSpPr txBox="1"/>
          <p:nvPr/>
        </p:nvSpPr>
        <p:spPr>
          <a:xfrm>
            <a:off x="8932791" y="3228945"/>
            <a:ext cx="2098817" cy="400110"/>
          </a:xfrm>
          <a:prstGeom prst="rect">
            <a:avLst/>
          </a:prstGeom>
          <a:blipFill rotWithShape="1">
            <a:blip r:embed="rId4">
              <a:alphaModFix/>
            </a:blip>
            <a:stretch>
              <a:fillRect b="-8823"/>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4" name="Google Shape;414;p28"/>
          <p:cNvSpPr txBox="1"/>
          <p:nvPr/>
        </p:nvSpPr>
        <p:spPr>
          <a:xfrm>
            <a:off x="5811900" y="3237612"/>
            <a:ext cx="2098817" cy="400110"/>
          </a:xfrm>
          <a:prstGeom prst="rect">
            <a:avLst/>
          </a:prstGeom>
          <a:blipFill rotWithShape="1">
            <a:blip r:embed="rId5">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5" name="Google Shape;415;p28"/>
          <p:cNvSpPr txBox="1"/>
          <p:nvPr/>
        </p:nvSpPr>
        <p:spPr>
          <a:xfrm>
            <a:off x="2691009" y="3228945"/>
            <a:ext cx="2098817" cy="400110"/>
          </a:xfrm>
          <a:prstGeom prst="rect">
            <a:avLst/>
          </a:prstGeom>
          <a:blipFill rotWithShape="1">
            <a:blip r:embed="rId6">
              <a:alphaModFix/>
            </a:blip>
            <a:stretch>
              <a:fillRect/>
            </a:stretch>
          </a:blip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16" name="Google Shape;416;p28"/>
          <p:cNvCxnSpPr>
            <a:stCxn id="414" idx="3"/>
            <a:endCxn id="413" idx="1"/>
          </p:cNvCxnSpPr>
          <p:nvPr/>
        </p:nvCxnSpPr>
        <p:spPr>
          <a:xfrm rot="10800000" flipH="1">
            <a:off x="7910717" y="3428967"/>
            <a:ext cx="1022100" cy="8700"/>
          </a:xfrm>
          <a:prstGeom prst="straightConnector1">
            <a:avLst/>
          </a:prstGeom>
          <a:noFill/>
          <a:ln w="9525" cap="flat" cmpd="sng">
            <a:solidFill>
              <a:schemeClr val="dk1"/>
            </a:solidFill>
            <a:prstDash val="solid"/>
            <a:miter lim="800000"/>
            <a:headEnd type="none" w="sm" len="sm"/>
            <a:tailEnd type="triangle" w="med" len="med"/>
          </a:ln>
        </p:spPr>
      </p:cxnSp>
      <p:cxnSp>
        <p:nvCxnSpPr>
          <p:cNvPr id="417" name="Google Shape;417;p28"/>
          <p:cNvCxnSpPr/>
          <p:nvPr/>
        </p:nvCxnSpPr>
        <p:spPr>
          <a:xfrm rot="10800000" flipH="1">
            <a:off x="4789826" y="3420333"/>
            <a:ext cx="1022074" cy="8667"/>
          </a:xfrm>
          <a:prstGeom prst="straightConnector1">
            <a:avLst/>
          </a:prstGeom>
          <a:noFill/>
          <a:ln w="9525" cap="flat" cmpd="sng">
            <a:solidFill>
              <a:schemeClr val="dk1"/>
            </a:solidFill>
            <a:prstDash val="solid"/>
            <a:miter lim="800000"/>
            <a:headEnd type="none" w="sm" len="sm"/>
            <a:tailEnd type="triangle" w="med" len="med"/>
          </a:ln>
        </p:spPr>
      </p:cxnSp>
      <p:sp>
        <p:nvSpPr>
          <p:cNvPr id="418" name="Google Shape;418;p28"/>
          <p:cNvSpPr txBox="1"/>
          <p:nvPr/>
        </p:nvSpPr>
        <p:spPr>
          <a:xfrm>
            <a:off x="834887" y="4029574"/>
            <a:ext cx="837349"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19" name="Google Shape;419;p28"/>
          <p:cNvSpPr txBox="1"/>
          <p:nvPr/>
        </p:nvSpPr>
        <p:spPr>
          <a:xfrm>
            <a:off x="5232934" y="5136130"/>
            <a:ext cx="863066" cy="369332"/>
          </a:xfrm>
          <a:prstGeom prst="rect">
            <a:avLst/>
          </a:prstGeom>
          <a:blipFill rotWithShape="1">
            <a:blip r:embed="rId8">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20" name="Google Shape;420;p28"/>
          <p:cNvCxnSpPr/>
          <p:nvPr/>
        </p:nvCxnSpPr>
        <p:spPr>
          <a:xfrm>
            <a:off x="1559568" y="3137584"/>
            <a:ext cx="1025423" cy="200055"/>
          </a:xfrm>
          <a:prstGeom prst="straightConnector1">
            <a:avLst/>
          </a:prstGeom>
          <a:noFill/>
          <a:ln w="9525" cap="flat" cmpd="sng">
            <a:solidFill>
              <a:schemeClr val="dk1"/>
            </a:solidFill>
            <a:prstDash val="solid"/>
            <a:miter lim="800000"/>
            <a:headEnd type="none" w="sm" len="sm"/>
            <a:tailEnd type="triangle" w="med" len="med"/>
          </a:ln>
        </p:spPr>
      </p:cxnSp>
      <p:cxnSp>
        <p:nvCxnSpPr>
          <p:cNvPr id="421" name="Google Shape;421;p28"/>
          <p:cNvCxnSpPr/>
          <p:nvPr/>
        </p:nvCxnSpPr>
        <p:spPr>
          <a:xfrm rot="10800000" flipH="1">
            <a:off x="1582731" y="3637722"/>
            <a:ext cx="1002260" cy="525309"/>
          </a:xfrm>
          <a:prstGeom prst="straightConnector1">
            <a:avLst/>
          </a:prstGeom>
          <a:noFill/>
          <a:ln w="9525" cap="flat" cmpd="sng">
            <a:solidFill>
              <a:schemeClr val="dk1"/>
            </a:solidFill>
            <a:prstDash val="solid"/>
            <a:miter lim="800000"/>
            <a:headEnd type="none" w="sm" len="sm"/>
            <a:tailEnd type="triangle" w="med" len="med"/>
          </a:ln>
        </p:spPr>
      </p:cxnSp>
      <p:cxnSp>
        <p:nvCxnSpPr>
          <p:cNvPr id="422" name="Google Shape;422;p28"/>
          <p:cNvCxnSpPr/>
          <p:nvPr/>
        </p:nvCxnSpPr>
        <p:spPr>
          <a:xfrm rot="10800000" flipH="1">
            <a:off x="5650376" y="3820443"/>
            <a:ext cx="1037832" cy="1328940"/>
          </a:xfrm>
          <a:prstGeom prst="straightConnector1">
            <a:avLst/>
          </a:prstGeom>
          <a:noFill/>
          <a:ln w="9525" cap="flat" cmpd="sng">
            <a:solidFill>
              <a:schemeClr val="dk1"/>
            </a:solidFill>
            <a:prstDash val="solid"/>
            <a:miter lim="800000"/>
            <a:headEnd type="none" w="sm" len="sm"/>
            <a:tailEnd type="triangle" w="med" len="med"/>
          </a:ln>
        </p:spPr>
      </p:cxnSp>
      <p:sp>
        <p:nvSpPr>
          <p:cNvPr id="423" name="Google Shape;423;p28"/>
          <p:cNvSpPr/>
          <p:nvPr/>
        </p:nvSpPr>
        <p:spPr>
          <a:xfrm>
            <a:off x="5489708" y="3024941"/>
            <a:ext cx="2743200" cy="82545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4" name="Google Shape;424;p28"/>
          <p:cNvSpPr txBox="1"/>
          <p:nvPr/>
        </p:nvSpPr>
        <p:spPr>
          <a:xfrm>
            <a:off x="795131" y="2939125"/>
            <a:ext cx="837349" cy="369332"/>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5" name="Google Shape;425;p28"/>
          <p:cNvSpPr txBox="1"/>
          <p:nvPr/>
        </p:nvSpPr>
        <p:spPr>
          <a:xfrm>
            <a:off x="2330501" y="4123061"/>
            <a:ext cx="2661610" cy="2224070"/>
          </a:xfrm>
          <a:prstGeom prst="rect">
            <a:avLst/>
          </a:prstGeom>
          <a:blipFill rotWithShape="1">
            <a:blip r:embed="rId10">
              <a:alphaModFix/>
            </a:blip>
            <a:stretch>
              <a:fillRect b="-563"/>
            </a:stretch>
          </a:blip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6" name="Google Shape;426;p28"/>
          <p:cNvSpPr txBox="1"/>
          <p:nvPr/>
        </p:nvSpPr>
        <p:spPr>
          <a:xfrm>
            <a:off x="9904133" y="490936"/>
            <a:ext cx="1921566" cy="618246"/>
          </a:xfrm>
          <a:prstGeom prst="rect">
            <a:avLst/>
          </a:prstGeom>
          <a:blipFill rotWithShape="1">
            <a:blip r:embed="rId11">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7" name="Google Shape;427;p28"/>
          <p:cNvSpPr txBox="1"/>
          <p:nvPr/>
        </p:nvSpPr>
        <p:spPr>
          <a:xfrm>
            <a:off x="10063162" y="1290660"/>
            <a:ext cx="1603508" cy="618246"/>
          </a:xfrm>
          <a:prstGeom prst="rect">
            <a:avLst/>
          </a:prstGeom>
          <a:blipFill rotWithShape="1">
            <a:blip r:embed="rId12">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8" name="Google Shape;428;p28"/>
          <p:cNvSpPr txBox="1"/>
          <p:nvPr/>
        </p:nvSpPr>
        <p:spPr>
          <a:xfrm>
            <a:off x="10063162" y="2090384"/>
            <a:ext cx="1603508" cy="618246"/>
          </a:xfrm>
          <a:prstGeom prst="rect">
            <a:avLst/>
          </a:prstGeom>
          <a:blipFill rotWithShape="1">
            <a:blip r:embed="rId13">
              <a:alphaModFix/>
            </a:blip>
            <a:stretch>
              <a:fillRect b="-5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29" name="Google Shape;429;p28"/>
          <p:cNvSpPr txBox="1"/>
          <p:nvPr/>
        </p:nvSpPr>
        <p:spPr>
          <a:xfrm>
            <a:off x="8797643" y="1640330"/>
            <a:ext cx="1349205" cy="618246"/>
          </a:xfrm>
          <a:prstGeom prst="rect">
            <a:avLst/>
          </a:prstGeom>
          <a:blipFill rotWithShape="1">
            <a:blip r:embed="rId14">
              <a:alphaModFix/>
            </a:blip>
            <a:stretch>
              <a:fillRect b="-3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30" name="Google Shape;430;p28"/>
          <p:cNvSpPr txBox="1"/>
          <p:nvPr/>
        </p:nvSpPr>
        <p:spPr>
          <a:xfrm>
            <a:off x="7797117" y="4706390"/>
            <a:ext cx="3869553" cy="15388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We thus update our parameters, a, b, and c, subtracting each’s gradients*epsilon from its current value. Epsilon is the learning rate.</a:t>
            </a:r>
            <a:endParaRPr/>
          </a:p>
          <a:p>
            <a:pPr marL="171450" marR="0" lvl="0" indent="-82550" algn="l" rtl="0">
              <a:spcBef>
                <a:spcPts val="0"/>
              </a:spcBef>
              <a:spcAft>
                <a:spcPts val="0"/>
              </a:spcAft>
              <a:buClr>
                <a:schemeClr val="dk1"/>
              </a:buClr>
              <a:buSzPts val="1400"/>
              <a:buFont typeface="Arial"/>
              <a:buNone/>
            </a:pPr>
            <a:endParaRPr sz="1400">
              <a:solidFill>
                <a:schemeClr val="dk1"/>
              </a:solidFill>
              <a:latin typeface="Quicksand"/>
              <a:ea typeface="Quicksand"/>
              <a:cs typeface="Quicksand"/>
              <a:sym typeface="Quicksand"/>
            </a:endParaRPr>
          </a:p>
        </p:txBody>
      </p:sp>
      <p:sp>
        <p:nvSpPr>
          <p:cNvPr id="431" name="Google Shape;431;p28"/>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Backpropagation = Work Backwards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3" descr="Tensor Processing Units (TPUs) Documentation | Kaggle"/>
          <p:cNvPicPr preferRelativeResize="0"/>
          <p:nvPr/>
        </p:nvPicPr>
        <p:blipFill rotWithShape="1">
          <a:blip r:embed="rId3">
            <a:alphaModFix/>
          </a:blip>
          <a:srcRect t="3933" b="3933"/>
          <a:stretch/>
        </p:blipFill>
        <p:spPr>
          <a:xfrm>
            <a:off x="0" y="0"/>
            <a:ext cx="12192000" cy="6858000"/>
          </a:xfrm>
          <a:prstGeom prst="rect">
            <a:avLst/>
          </a:prstGeom>
          <a:noFill/>
          <a:ln>
            <a:noFill/>
          </a:ln>
        </p:spPr>
      </p:pic>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10" name="Google Shape;110;p3"/>
          <p:cNvSpPr txBox="1"/>
          <p:nvPr/>
        </p:nvSpPr>
        <p:spPr>
          <a:xfrm>
            <a:off x="959603" y="487786"/>
            <a:ext cx="646095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a:solidFill>
                  <a:schemeClr val="dk1"/>
                </a:solidFill>
                <a:latin typeface="Economica"/>
                <a:ea typeface="Economica"/>
                <a:cs typeface="Economica"/>
                <a:sym typeface="Economica"/>
              </a:rPr>
              <a:t>TPUs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36"/>
        <p:cNvGrpSpPr/>
        <p:nvPr/>
      </p:nvGrpSpPr>
      <p:grpSpPr>
        <a:xfrm>
          <a:off x="0" y="0"/>
          <a:ext cx="0" cy="0"/>
          <a:chOff x="0" y="0"/>
          <a:chExt cx="0" cy="0"/>
        </a:xfrm>
      </p:grpSpPr>
      <p:sp>
        <p:nvSpPr>
          <p:cNvPr id="437" name="Google Shape;437;p29"/>
          <p:cNvSpPr txBox="1"/>
          <p:nvPr/>
        </p:nvSpPr>
        <p:spPr>
          <a:xfrm>
            <a:off x="762000" y="359695"/>
            <a:ext cx="10667999"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Single Node with Sigmoid &amp; Cross-Entropy Loss (i.e., Logistic Regression)</a:t>
            </a:r>
            <a:endParaRPr/>
          </a:p>
        </p:txBody>
      </p:sp>
      <p:grpSp>
        <p:nvGrpSpPr>
          <p:cNvPr id="438" name="Google Shape;438;p29"/>
          <p:cNvGrpSpPr/>
          <p:nvPr/>
        </p:nvGrpSpPr>
        <p:grpSpPr>
          <a:xfrm>
            <a:off x="762000" y="2114021"/>
            <a:ext cx="5865026" cy="2464693"/>
            <a:chOff x="1207016" y="1895733"/>
            <a:chExt cx="5865026" cy="2464693"/>
          </a:xfrm>
        </p:grpSpPr>
        <p:sp>
          <p:nvSpPr>
            <p:cNvPr id="439" name="Google Shape;439;p29"/>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0" name="Google Shape;440;p29"/>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41" name="Google Shape;441;p29"/>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42" name="Google Shape;442;p29"/>
            <p:cNvCxnSpPr>
              <a:stCxn id="443" idx="6"/>
              <a:endCxn id="439"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44" name="Google Shape;444;p29"/>
            <p:cNvCxnSpPr>
              <a:stCxn id="445" idx="6"/>
              <a:endCxn id="439"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446" name="Google Shape;446;p29"/>
            <p:cNvSpPr txBox="1"/>
            <p:nvPr/>
          </p:nvSpPr>
          <p:spPr>
            <a:xfrm>
              <a:off x="2596755" y="2292386"/>
              <a:ext cx="670887" cy="338554"/>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47" name="Google Shape;447;p29"/>
            <p:cNvSpPr txBox="1"/>
            <p:nvPr/>
          </p:nvSpPr>
          <p:spPr>
            <a:xfrm>
              <a:off x="2596755" y="3535117"/>
              <a:ext cx="670887" cy="338554"/>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48" name="Google Shape;448;p29"/>
            <p:cNvSpPr txBox="1"/>
            <p:nvPr/>
          </p:nvSpPr>
          <p:spPr>
            <a:xfrm>
              <a:off x="3524220" y="2255268"/>
              <a:ext cx="670887" cy="33855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49" name="Google Shape;449;p29"/>
            <p:cNvCxnSpPr>
              <a:stCxn id="439"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43" name="Google Shape;443;p29"/>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5" name="Google Shape;445;p29"/>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0" name="Google Shape;450;p29"/>
            <p:cNvSpPr txBox="1"/>
            <p:nvPr/>
          </p:nvSpPr>
          <p:spPr>
            <a:xfrm>
              <a:off x="4444974" y="2937608"/>
              <a:ext cx="2627068" cy="369332"/>
            </a:xfrm>
            <a:prstGeom prst="rect">
              <a:avLst/>
            </a:prstGeom>
            <a:blipFill rotWithShape="1">
              <a:blip r:embed="rId8">
                <a:alphaModFix/>
              </a:blip>
              <a:stretch>
                <a:fillRect b="-66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51" name="Google Shape;451;p29"/>
            <p:cNvSpPr txBox="1"/>
            <p:nvPr/>
          </p:nvSpPr>
          <p:spPr>
            <a:xfrm>
              <a:off x="3396509" y="2926605"/>
              <a:ext cx="874643" cy="369332"/>
            </a:xfrm>
            <a:prstGeom prst="rect">
              <a:avLst/>
            </a:prstGeom>
            <a:blipFill rotWithShape="1">
              <a:blip r:embed="rId9">
                <a:alphaModFix/>
              </a:blip>
              <a:stretch>
                <a:fillRect t="-6666" b="-26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
        <p:nvSpPr>
          <p:cNvPr id="452" name="Google Shape;452;p29"/>
          <p:cNvSpPr txBox="1"/>
          <p:nvPr/>
        </p:nvSpPr>
        <p:spPr>
          <a:xfrm>
            <a:off x="8149502" y="2679951"/>
            <a:ext cx="2381941" cy="665567"/>
          </a:xfrm>
          <a:prstGeom prst="rect">
            <a:avLst/>
          </a:prstGeom>
          <a:blipFill rotWithShape="1">
            <a:blip r:embed="rId10">
              <a:alphaModFix/>
            </a:blip>
            <a:stretch>
              <a:fillRect b="-56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53" name="Google Shape;453;p29"/>
          <p:cNvSpPr txBox="1"/>
          <p:nvPr/>
        </p:nvSpPr>
        <p:spPr>
          <a:xfrm>
            <a:off x="8149502" y="3449436"/>
            <a:ext cx="3479903" cy="679032"/>
          </a:xfrm>
          <a:prstGeom prst="rect">
            <a:avLst/>
          </a:prstGeom>
          <a:blipFill rotWithShape="1">
            <a:blip r:embed="rId11">
              <a:alphaModFix/>
            </a:blip>
            <a:stretch>
              <a:fillRect b="-925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54" name="Google Shape;454;p29"/>
          <p:cNvSpPr txBox="1"/>
          <p:nvPr/>
        </p:nvSpPr>
        <p:spPr>
          <a:xfrm>
            <a:off x="8149501" y="4241124"/>
            <a:ext cx="3479903" cy="667427"/>
          </a:xfrm>
          <a:prstGeom prst="rect">
            <a:avLst/>
          </a:prstGeom>
          <a:blipFill rotWithShape="1">
            <a:blip r:embed="rId12">
              <a:alphaModFix/>
            </a:blip>
            <a:stretch>
              <a:fillRect b="-943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55" name="Google Shape;455;p29"/>
          <p:cNvSpPr txBox="1"/>
          <p:nvPr/>
        </p:nvSpPr>
        <p:spPr>
          <a:xfrm>
            <a:off x="8149500" y="5013766"/>
            <a:ext cx="3479903" cy="667427"/>
          </a:xfrm>
          <a:prstGeom prst="rect">
            <a:avLst/>
          </a:prstGeom>
          <a:blipFill rotWithShape="1">
            <a:blip r:embed="rId13">
              <a:alphaModFix/>
            </a:blip>
            <a:stretch>
              <a:fillRect b="-925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56" name="Google Shape;456;p29"/>
          <p:cNvSpPr txBox="1"/>
          <p:nvPr/>
        </p:nvSpPr>
        <p:spPr>
          <a:xfrm>
            <a:off x="3229588" y="4011011"/>
            <a:ext cx="4167808" cy="2308324"/>
          </a:xfrm>
          <a:prstGeom prst="rect">
            <a:avLst/>
          </a:prstGeom>
          <a:blipFill rotWithShape="1">
            <a:blip r:embed="rId14">
              <a:alphaModFix/>
            </a:blip>
            <a:stretch>
              <a:fillRect l="-911" t="-1091" r="-2126" b="-32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61"/>
        <p:cNvGrpSpPr/>
        <p:nvPr/>
      </p:nvGrpSpPr>
      <p:grpSpPr>
        <a:xfrm>
          <a:off x="0" y="0"/>
          <a:ext cx="0" cy="0"/>
          <a:chOff x="0" y="0"/>
          <a:chExt cx="0" cy="0"/>
        </a:xfrm>
      </p:grpSpPr>
      <p:sp>
        <p:nvSpPr>
          <p:cNvPr id="462" name="Google Shape;462;p30"/>
          <p:cNvSpPr txBox="1"/>
          <p:nvPr/>
        </p:nvSpPr>
        <p:spPr>
          <a:xfrm>
            <a:off x="762000" y="359695"/>
            <a:ext cx="10667999"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Single Node with Sigmoid &amp; Cross-Entropy Loss (i.e., Logistic Regression)</a:t>
            </a:r>
            <a:endParaRPr/>
          </a:p>
        </p:txBody>
      </p:sp>
      <p:grpSp>
        <p:nvGrpSpPr>
          <p:cNvPr id="463" name="Google Shape;463;p30"/>
          <p:cNvGrpSpPr/>
          <p:nvPr/>
        </p:nvGrpSpPr>
        <p:grpSpPr>
          <a:xfrm>
            <a:off x="762000" y="2114021"/>
            <a:ext cx="5865026" cy="2464693"/>
            <a:chOff x="1207016" y="1895733"/>
            <a:chExt cx="5865026" cy="2464693"/>
          </a:xfrm>
        </p:grpSpPr>
        <p:sp>
          <p:nvSpPr>
            <p:cNvPr id="464" name="Google Shape;464;p30"/>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5" name="Google Shape;465;p30"/>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66" name="Google Shape;466;p30"/>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67" name="Google Shape;467;p30"/>
            <p:cNvCxnSpPr>
              <a:stCxn id="468" idx="6"/>
              <a:endCxn id="464"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69" name="Google Shape;469;p30"/>
            <p:cNvCxnSpPr>
              <a:stCxn id="470" idx="6"/>
              <a:endCxn id="464"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471" name="Google Shape;471;p30"/>
            <p:cNvSpPr txBox="1"/>
            <p:nvPr/>
          </p:nvSpPr>
          <p:spPr>
            <a:xfrm>
              <a:off x="2596755" y="2292386"/>
              <a:ext cx="670887" cy="338554"/>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2" name="Google Shape;472;p30"/>
            <p:cNvSpPr txBox="1"/>
            <p:nvPr/>
          </p:nvSpPr>
          <p:spPr>
            <a:xfrm>
              <a:off x="2596755" y="3535117"/>
              <a:ext cx="670887" cy="338554"/>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3" name="Google Shape;473;p30"/>
            <p:cNvSpPr txBox="1"/>
            <p:nvPr/>
          </p:nvSpPr>
          <p:spPr>
            <a:xfrm>
              <a:off x="3524220" y="2255268"/>
              <a:ext cx="670887" cy="33855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74" name="Google Shape;474;p30"/>
            <p:cNvCxnSpPr>
              <a:stCxn id="464"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68" name="Google Shape;468;p30"/>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0" name="Google Shape;470;p30"/>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5" name="Google Shape;475;p30"/>
            <p:cNvSpPr txBox="1"/>
            <p:nvPr/>
          </p:nvSpPr>
          <p:spPr>
            <a:xfrm>
              <a:off x="4444974" y="2937608"/>
              <a:ext cx="2627068" cy="369332"/>
            </a:xfrm>
            <a:prstGeom prst="rect">
              <a:avLst/>
            </a:prstGeom>
            <a:blipFill rotWithShape="1">
              <a:blip r:embed="rId8">
                <a:alphaModFix/>
              </a:blip>
              <a:stretch>
                <a:fillRect b="-66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6" name="Google Shape;476;p30"/>
            <p:cNvSpPr txBox="1"/>
            <p:nvPr/>
          </p:nvSpPr>
          <p:spPr>
            <a:xfrm>
              <a:off x="3396509" y="2926605"/>
              <a:ext cx="874643" cy="369332"/>
            </a:xfrm>
            <a:prstGeom prst="rect">
              <a:avLst/>
            </a:prstGeom>
            <a:blipFill rotWithShape="1">
              <a:blip r:embed="rId9">
                <a:alphaModFix/>
              </a:blip>
              <a:stretch>
                <a:fillRect t="-6666" b="-26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
        <p:nvSpPr>
          <p:cNvPr id="477" name="Google Shape;477;p30"/>
          <p:cNvSpPr txBox="1"/>
          <p:nvPr/>
        </p:nvSpPr>
        <p:spPr>
          <a:xfrm>
            <a:off x="8149502" y="2679951"/>
            <a:ext cx="2381941" cy="665567"/>
          </a:xfrm>
          <a:prstGeom prst="rect">
            <a:avLst/>
          </a:prstGeom>
          <a:blipFill rotWithShape="1">
            <a:blip r:embed="rId10">
              <a:alphaModFix/>
            </a:blip>
            <a:stretch>
              <a:fillRect b="-56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8" name="Google Shape;478;p30"/>
          <p:cNvSpPr txBox="1"/>
          <p:nvPr/>
        </p:nvSpPr>
        <p:spPr>
          <a:xfrm>
            <a:off x="8149502" y="3449436"/>
            <a:ext cx="3479903" cy="679032"/>
          </a:xfrm>
          <a:prstGeom prst="rect">
            <a:avLst/>
          </a:prstGeom>
          <a:blipFill rotWithShape="1">
            <a:blip r:embed="rId11">
              <a:alphaModFix/>
            </a:blip>
            <a:stretch>
              <a:fillRect b="-74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79" name="Google Shape;479;p30"/>
          <p:cNvSpPr txBox="1"/>
          <p:nvPr/>
        </p:nvSpPr>
        <p:spPr>
          <a:xfrm>
            <a:off x="2977327" y="4152835"/>
            <a:ext cx="416780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Now we calculate derivative of the sigmoid with respect to its argument, z.</a:t>
            </a:r>
            <a:endParaRPr/>
          </a:p>
        </p:txBody>
      </p:sp>
      <p:sp>
        <p:nvSpPr>
          <p:cNvPr id="480" name="Google Shape;480;p30"/>
          <p:cNvSpPr txBox="1"/>
          <p:nvPr/>
        </p:nvSpPr>
        <p:spPr>
          <a:xfrm>
            <a:off x="3304887" y="5073102"/>
            <a:ext cx="4300417" cy="369332"/>
          </a:xfrm>
          <a:prstGeom prst="rect">
            <a:avLst/>
          </a:prstGeom>
          <a:blipFill rotWithShape="1">
            <a:blip r:embed="rId12">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1" name="Google Shape;481;p30"/>
          <p:cNvSpPr txBox="1"/>
          <p:nvPr/>
        </p:nvSpPr>
        <p:spPr>
          <a:xfrm>
            <a:off x="3304887" y="5453455"/>
            <a:ext cx="4300417" cy="369332"/>
          </a:xfrm>
          <a:prstGeom prst="rect">
            <a:avLst/>
          </a:prstGeom>
          <a:blipFill rotWithShape="1">
            <a:blip r:embed="rId13">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2" name="Google Shape;482;p30"/>
          <p:cNvSpPr txBox="1"/>
          <p:nvPr/>
        </p:nvSpPr>
        <p:spPr>
          <a:xfrm>
            <a:off x="3304887" y="5863259"/>
            <a:ext cx="4300417" cy="380810"/>
          </a:xfrm>
          <a:prstGeom prst="rect">
            <a:avLst/>
          </a:prstGeom>
          <a:blipFill rotWithShape="1">
            <a:blip r:embed="rId14">
              <a:alphaModFix/>
            </a:blip>
            <a:stretch>
              <a:fillRect b="-967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3" name="Google Shape;483;p30"/>
          <p:cNvSpPr txBox="1"/>
          <p:nvPr/>
        </p:nvSpPr>
        <p:spPr>
          <a:xfrm>
            <a:off x="3304887" y="6261911"/>
            <a:ext cx="4300417" cy="380810"/>
          </a:xfrm>
          <a:prstGeom prst="rect">
            <a:avLst/>
          </a:prstGeom>
          <a:blipFill rotWithShape="1">
            <a:blip r:embed="rId15">
              <a:alphaModFix/>
            </a:blip>
            <a:stretch>
              <a:fillRect t="-3124" b="-1874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4" name="Google Shape;484;p30"/>
          <p:cNvSpPr txBox="1"/>
          <p:nvPr/>
        </p:nvSpPr>
        <p:spPr>
          <a:xfrm>
            <a:off x="8149501" y="4946553"/>
            <a:ext cx="3479903" cy="618246"/>
          </a:xfrm>
          <a:prstGeom prst="rect">
            <a:avLst/>
          </a:prstGeom>
          <a:blipFill rotWithShape="1">
            <a:blip r:embed="rId16">
              <a:alphaModFix/>
            </a:blip>
            <a:stretch>
              <a:fillRect b="-399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85" name="Google Shape;485;p30"/>
          <p:cNvSpPr txBox="1"/>
          <p:nvPr/>
        </p:nvSpPr>
        <p:spPr>
          <a:xfrm>
            <a:off x="8149501" y="4192248"/>
            <a:ext cx="3479903" cy="679032"/>
          </a:xfrm>
          <a:prstGeom prst="rect">
            <a:avLst/>
          </a:prstGeom>
          <a:blipFill rotWithShape="1">
            <a:blip r:embed="rId17">
              <a:alphaModFix/>
            </a:blip>
            <a:stretch>
              <a:fillRect b="-74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Shape 490"/>
        <p:cNvGrpSpPr/>
        <p:nvPr/>
      </p:nvGrpSpPr>
      <p:grpSpPr>
        <a:xfrm>
          <a:off x="0" y="0"/>
          <a:ext cx="0" cy="0"/>
          <a:chOff x="0" y="0"/>
          <a:chExt cx="0" cy="0"/>
        </a:xfrm>
      </p:grpSpPr>
      <p:sp>
        <p:nvSpPr>
          <p:cNvPr id="491" name="Google Shape;491;p31"/>
          <p:cNvSpPr txBox="1"/>
          <p:nvPr/>
        </p:nvSpPr>
        <p:spPr>
          <a:xfrm>
            <a:off x="762000" y="359695"/>
            <a:ext cx="10667999" cy="17543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Single Node with Sigmoid &amp; Cross-Entropy Loss (i.e., Logistic Regression)</a:t>
            </a:r>
            <a:endParaRPr/>
          </a:p>
        </p:txBody>
      </p:sp>
      <p:grpSp>
        <p:nvGrpSpPr>
          <p:cNvPr id="492" name="Google Shape;492;p31"/>
          <p:cNvGrpSpPr/>
          <p:nvPr/>
        </p:nvGrpSpPr>
        <p:grpSpPr>
          <a:xfrm>
            <a:off x="762000" y="2114021"/>
            <a:ext cx="6127103" cy="2464693"/>
            <a:chOff x="1207016" y="1895733"/>
            <a:chExt cx="6127103" cy="2464693"/>
          </a:xfrm>
        </p:grpSpPr>
        <p:sp>
          <p:nvSpPr>
            <p:cNvPr id="493" name="Google Shape;493;p31"/>
            <p:cNvSpPr/>
            <p:nvPr/>
          </p:nvSpPr>
          <p:spPr>
            <a:xfrm>
              <a:off x="3422343" y="2717368"/>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4" name="Google Shape;494;p31"/>
            <p:cNvSpPr txBox="1"/>
            <p:nvPr/>
          </p:nvSpPr>
          <p:spPr>
            <a:xfrm>
              <a:off x="1308895" y="2184664"/>
              <a:ext cx="670887" cy="276999"/>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95" name="Google Shape;495;p31"/>
            <p:cNvSpPr txBox="1"/>
            <p:nvPr/>
          </p:nvSpPr>
          <p:spPr>
            <a:xfrm>
              <a:off x="1364869" y="3792723"/>
              <a:ext cx="670887" cy="276999"/>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496" name="Google Shape;496;p31"/>
            <p:cNvCxnSpPr>
              <a:stCxn id="497" idx="6"/>
              <a:endCxn id="493" idx="2"/>
            </p:cNvCxnSpPr>
            <p:nvPr/>
          </p:nvCxnSpPr>
          <p:spPr>
            <a:xfrm>
              <a:off x="2081659" y="2306551"/>
              <a:ext cx="1340700" cy="821700"/>
            </a:xfrm>
            <a:prstGeom prst="straightConnector1">
              <a:avLst/>
            </a:prstGeom>
            <a:noFill/>
            <a:ln w="9525" cap="flat" cmpd="sng">
              <a:solidFill>
                <a:schemeClr val="dk1"/>
              </a:solidFill>
              <a:prstDash val="solid"/>
              <a:miter lim="800000"/>
              <a:headEnd type="none" w="sm" len="sm"/>
              <a:tailEnd type="triangle" w="med" len="med"/>
            </a:ln>
          </p:spPr>
        </p:cxnSp>
        <p:cxnSp>
          <p:nvCxnSpPr>
            <p:cNvPr id="498" name="Google Shape;498;p31"/>
            <p:cNvCxnSpPr>
              <a:stCxn id="499" idx="6"/>
              <a:endCxn id="493" idx="2"/>
            </p:cNvCxnSpPr>
            <p:nvPr/>
          </p:nvCxnSpPr>
          <p:spPr>
            <a:xfrm rot="10800000" flipH="1">
              <a:off x="2137635" y="3128209"/>
              <a:ext cx="1284600" cy="821400"/>
            </a:xfrm>
            <a:prstGeom prst="straightConnector1">
              <a:avLst/>
            </a:prstGeom>
            <a:noFill/>
            <a:ln w="9525" cap="flat" cmpd="sng">
              <a:solidFill>
                <a:schemeClr val="dk1"/>
              </a:solidFill>
              <a:prstDash val="solid"/>
              <a:miter lim="800000"/>
              <a:headEnd type="none" w="sm" len="sm"/>
              <a:tailEnd type="triangle" w="med" len="med"/>
            </a:ln>
          </p:spPr>
        </p:cxnSp>
        <p:sp>
          <p:nvSpPr>
            <p:cNvPr id="500" name="Google Shape;500;p31"/>
            <p:cNvSpPr txBox="1"/>
            <p:nvPr/>
          </p:nvSpPr>
          <p:spPr>
            <a:xfrm>
              <a:off x="2596755" y="2292386"/>
              <a:ext cx="670887" cy="276999"/>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1" name="Google Shape;501;p31"/>
            <p:cNvSpPr txBox="1"/>
            <p:nvPr/>
          </p:nvSpPr>
          <p:spPr>
            <a:xfrm>
              <a:off x="2596755" y="3601377"/>
              <a:ext cx="670887" cy="276999"/>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2" name="Google Shape;502;p31"/>
            <p:cNvSpPr txBox="1"/>
            <p:nvPr/>
          </p:nvSpPr>
          <p:spPr>
            <a:xfrm>
              <a:off x="3524220" y="2255268"/>
              <a:ext cx="670887" cy="276999"/>
            </a:xfrm>
            <a:prstGeom prst="rect">
              <a:avLst/>
            </a:prstGeom>
            <a:blipFill rotWithShape="1">
              <a:blip r:embed="rId7">
                <a:alphaModFix/>
              </a:blip>
              <a:stretch>
                <a:fillRect b="-1304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503" name="Google Shape;503;p31"/>
            <p:cNvCxnSpPr>
              <a:stCxn id="493" idx="6"/>
            </p:cNvCxnSpPr>
            <p:nvPr/>
          </p:nvCxnSpPr>
          <p:spPr>
            <a:xfrm>
              <a:off x="4296986" y="3128186"/>
              <a:ext cx="1017000" cy="0"/>
            </a:xfrm>
            <a:prstGeom prst="straightConnector1">
              <a:avLst/>
            </a:prstGeom>
            <a:noFill/>
            <a:ln w="9525" cap="flat" cmpd="sng">
              <a:solidFill>
                <a:schemeClr val="dk1"/>
              </a:solidFill>
              <a:prstDash val="solid"/>
              <a:miter lim="800000"/>
              <a:headEnd type="none" w="sm" len="sm"/>
              <a:tailEnd type="triangle" w="med" len="med"/>
            </a:ln>
          </p:spPr>
        </p:cxnSp>
        <p:sp>
          <p:nvSpPr>
            <p:cNvPr id="497" name="Google Shape;497;p31"/>
            <p:cNvSpPr/>
            <p:nvPr/>
          </p:nvSpPr>
          <p:spPr>
            <a:xfrm>
              <a:off x="1207016" y="1895733"/>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9" name="Google Shape;499;p31"/>
            <p:cNvSpPr/>
            <p:nvPr/>
          </p:nvSpPr>
          <p:spPr>
            <a:xfrm>
              <a:off x="1262992" y="3538791"/>
              <a:ext cx="874643" cy="821635"/>
            </a:xfrm>
            <a:prstGeom prst="ellipse">
              <a:avLst/>
            </a:prstGeom>
            <a:no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4" name="Google Shape;504;p31"/>
            <p:cNvSpPr txBox="1"/>
            <p:nvPr/>
          </p:nvSpPr>
          <p:spPr>
            <a:xfrm>
              <a:off x="4707051" y="2943519"/>
              <a:ext cx="2627068" cy="369332"/>
            </a:xfrm>
            <a:prstGeom prst="rect">
              <a:avLst/>
            </a:prstGeom>
            <a:blipFill rotWithShape="1">
              <a:blip r:embed="rId8">
                <a:alphaModFix/>
              </a:blip>
              <a:stretch>
                <a:fillRect b="-1034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5" name="Google Shape;505;p31"/>
            <p:cNvSpPr txBox="1"/>
            <p:nvPr/>
          </p:nvSpPr>
          <p:spPr>
            <a:xfrm>
              <a:off x="3396509" y="2926605"/>
              <a:ext cx="874643" cy="369332"/>
            </a:xfrm>
            <a:prstGeom prst="rect">
              <a:avLst/>
            </a:prstGeom>
            <a:blipFill rotWithShape="1">
              <a:blip r:embed="rId9">
                <a:alphaModFix/>
              </a:blip>
              <a:stretch>
                <a:fillRect t="-6666" b="-26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sp>
        <p:nvSpPr>
          <p:cNvPr id="506" name="Google Shape;506;p31"/>
          <p:cNvSpPr txBox="1"/>
          <p:nvPr/>
        </p:nvSpPr>
        <p:spPr>
          <a:xfrm>
            <a:off x="3750091" y="4132293"/>
            <a:ext cx="4167808" cy="2308324"/>
          </a:xfrm>
          <a:prstGeom prst="rect">
            <a:avLst/>
          </a:prstGeom>
          <a:blipFill rotWithShape="1">
            <a:blip r:embed="rId10">
              <a:alphaModFix/>
            </a:blip>
            <a:stretch>
              <a:fillRect t="-1091" b="-32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7" name="Google Shape;507;p31"/>
          <p:cNvSpPr txBox="1"/>
          <p:nvPr/>
        </p:nvSpPr>
        <p:spPr>
          <a:xfrm>
            <a:off x="8340032" y="3142017"/>
            <a:ext cx="3479903" cy="667427"/>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8" name="Google Shape;508;p31"/>
          <p:cNvSpPr txBox="1"/>
          <p:nvPr/>
        </p:nvSpPr>
        <p:spPr>
          <a:xfrm>
            <a:off x="8340032" y="3932750"/>
            <a:ext cx="3479903" cy="667427"/>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509" name="Google Shape;509;p31"/>
          <p:cNvSpPr txBox="1"/>
          <p:nvPr/>
        </p:nvSpPr>
        <p:spPr>
          <a:xfrm>
            <a:off x="8340032" y="4600177"/>
            <a:ext cx="3810619" cy="686278"/>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523" name="Google Shape;523;p33"/>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Tensorflow GradientTape: AutoDiff</a:t>
            </a:r>
            <a:endParaRPr sz="5400">
              <a:solidFill>
                <a:schemeClr val="dk1"/>
              </a:solidFill>
              <a:latin typeface="Economica"/>
              <a:ea typeface="Economica"/>
              <a:cs typeface="Economica"/>
              <a:sym typeface="Economica"/>
            </a:endParaRPr>
          </a:p>
        </p:txBody>
      </p:sp>
      <p:sp>
        <p:nvSpPr>
          <p:cNvPr id="524" name="Google Shape;524;p33"/>
          <p:cNvSpPr txBox="1"/>
          <p:nvPr/>
        </p:nvSpPr>
        <p:spPr>
          <a:xfrm>
            <a:off x="890337" y="1940249"/>
            <a:ext cx="10016362" cy="20005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1. Gradient Tape</a:t>
            </a:r>
            <a:endParaRPr/>
          </a:p>
          <a:p>
            <a:pPr marL="171450" marR="0" lvl="0" indent="-82550" algn="l" rtl="0">
              <a:spcBef>
                <a:spcPts val="0"/>
              </a:spcBef>
              <a:spcAft>
                <a:spcPts val="0"/>
              </a:spcAft>
              <a:buClr>
                <a:schemeClr val="dk1"/>
              </a:buClr>
              <a:buSzPts val="1400"/>
              <a:buFont typeface="Arial"/>
              <a:buNone/>
            </a:pP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 Tensorflow function that automates the calculation of derivatives. </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constructs a computation graph in the background and implements codified rules for calculating derivatives of functions. </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You could technically use gradient tape to implement a gradient descent algorithm for many optimization problems.</a:t>
            </a:r>
            <a:endParaRPr/>
          </a:p>
        </p:txBody>
      </p:sp>
      <p:pic>
        <p:nvPicPr>
          <p:cNvPr id="525" name="Google Shape;525;p33" descr="Audio Cassette Design Decal image 1"/>
          <p:cNvPicPr preferRelativeResize="0"/>
          <p:nvPr/>
        </p:nvPicPr>
        <p:blipFill rotWithShape="1">
          <a:blip r:embed="rId3">
            <a:alphaModFix/>
          </a:blip>
          <a:srcRect t="19710" b="19999"/>
          <a:stretch/>
        </p:blipFill>
        <p:spPr>
          <a:xfrm>
            <a:off x="3971983" y="4033340"/>
            <a:ext cx="3853070" cy="232301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563" name="Google Shape;563;p37"/>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Optimizers</a:t>
            </a:r>
            <a:endParaRPr/>
          </a:p>
        </p:txBody>
      </p:sp>
      <p:sp>
        <p:nvSpPr>
          <p:cNvPr id="564" name="Google Shape;564;p37"/>
          <p:cNvSpPr txBox="1"/>
          <p:nvPr/>
        </p:nvSpPr>
        <p:spPr>
          <a:xfrm>
            <a:off x="890337" y="1940249"/>
            <a:ext cx="10016362"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Keras Supports 8 Optimizers</a:t>
            </a:r>
            <a:endParaRPr/>
          </a:p>
          <a:p>
            <a:pPr marL="171450" marR="0" lvl="0" indent="-82550" algn="l" rtl="0">
              <a:spcBef>
                <a:spcPts val="0"/>
              </a:spcBef>
              <a:spcAft>
                <a:spcPts val="0"/>
              </a:spcAft>
              <a:buClr>
                <a:schemeClr val="dk1"/>
              </a:buClr>
              <a:buSzPts val="1400"/>
              <a:buFont typeface="Arial"/>
              <a:buNone/>
            </a:pP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 Stochastic Gradient Descent</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Momentum</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Ftrl (2010) = Follow the Regularized Leader</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Adagrad and Adadelta (2012) = Adaptive Gradient Descent</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RMSprop (~2012) = Root Mean Squared propagation</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Adam (2015) = Adadelta / RMSProp with Momentum.</a:t>
            </a:r>
            <a:endParaRPr/>
          </a:p>
          <a:p>
            <a:pPr marL="1085850" marR="0" lvl="2"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Adamax, Nadam are extensions to Adam. </a:t>
            </a:r>
            <a:endParaRPr/>
          </a:p>
        </p:txBody>
      </p:sp>
      <p:pic>
        <p:nvPicPr>
          <p:cNvPr id="565" name="Google Shape;565;p37" descr="An Introduction To Surrogate Optimization: Intuition, illustration, case  study, and the code | by Shuai Guo | Towards Data Science"/>
          <p:cNvPicPr preferRelativeResize="0"/>
          <p:nvPr/>
        </p:nvPicPr>
        <p:blipFill rotWithShape="1">
          <a:blip r:embed="rId3">
            <a:alphaModFix/>
          </a:blip>
          <a:srcRect/>
          <a:stretch/>
        </p:blipFill>
        <p:spPr>
          <a:xfrm>
            <a:off x="7327726" y="2990673"/>
            <a:ext cx="4328525" cy="30082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38"/>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SGD: Gradient Descent</a:t>
            </a:r>
            <a:endParaRPr/>
          </a:p>
        </p:txBody>
      </p:sp>
      <p:sp>
        <p:nvSpPr>
          <p:cNvPr id="571" name="Google Shape;571;p38"/>
          <p:cNvSpPr txBox="1"/>
          <p:nvPr/>
        </p:nvSpPr>
        <p:spPr>
          <a:xfrm>
            <a:off x="890337" y="1940249"/>
            <a:ext cx="10016362" cy="455509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Types of GD</a:t>
            </a: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Batch GD = Use all the available training data in each pass. </a:t>
            </a:r>
            <a:endParaRPr/>
          </a:p>
          <a:p>
            <a:pPr marL="1085850" marR="0" lvl="2"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Works well if the loss surface is smooth and lacks any saddle points / valleys. </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Stochastic GD = Mini-batch with batch size = 1. </a:t>
            </a:r>
            <a:endParaRPr/>
          </a:p>
          <a:p>
            <a:pPr marL="1085850" marR="0" lvl="2"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If troughs / saddles exist, we move past them as our exploration of gradients for the model will vary withe a given observation that we are considering in an iteration. </a:t>
            </a:r>
            <a:endParaRPr/>
          </a:p>
          <a:p>
            <a:pPr marL="1085850" marR="0" lvl="2"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Computationally quite burdensome but performs well on non-linear problems (eventually).</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Mini-batch GD = What we have been doing so far (randomly split the data in each epoch, into folds, and then cycle over the folds for training).</a:t>
            </a:r>
            <a:endParaRPr/>
          </a:p>
          <a:p>
            <a:pPr marL="1085850" marR="0" lvl="2"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is a happy-medium between batch and stochastic GD.</a:t>
            </a:r>
            <a:endParaRPr/>
          </a:p>
          <a:p>
            <a:pPr marL="1085850" marR="0" lvl="2"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1800" b="1">
                <a:solidFill>
                  <a:schemeClr val="dk1"/>
                </a:solidFill>
                <a:latin typeface="Quicksand"/>
                <a:ea typeface="Quicksand"/>
                <a:cs typeface="Quicksand"/>
                <a:sym typeface="Quicksand"/>
              </a:rPr>
              <a:t>Role of Batch Size</a:t>
            </a:r>
            <a:endParaRPr sz="1100" b="1">
              <a:solidFill>
                <a:schemeClr val="dk1"/>
              </a:solidFill>
              <a:latin typeface="Quicksand"/>
              <a:ea typeface="Quicksand"/>
              <a:cs typeface="Quicksand"/>
              <a:sym typeface="Quicksand"/>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Empirically has been observed that smaller batches yield less overfitting (because of implicit noise in the training process – variance of the gradients obtained will go up). </a:t>
            </a:r>
            <a:endParaRPr/>
          </a:p>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a:p>
            <a:pPr marL="628650" marR="0" lvl="1"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577" name="Google Shape;577;p39"/>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Batch (All) vs. Stochastic (1)</a:t>
            </a:r>
            <a:endParaRPr/>
          </a:p>
        </p:txBody>
      </p:sp>
      <p:sp>
        <p:nvSpPr>
          <p:cNvPr id="578" name="Google Shape;578;p39"/>
          <p:cNvSpPr txBox="1"/>
          <p:nvPr/>
        </p:nvSpPr>
        <p:spPr>
          <a:xfrm>
            <a:off x="802655" y="1843950"/>
            <a:ext cx="1001636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Same Convergence </a:t>
            </a: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If you have a convex surface, either approach will converge to the global optimum (no guarantee your problem is convex of course). Always converges at least to a local minimum.</a:t>
            </a:r>
            <a:endParaRPr/>
          </a:p>
          <a:p>
            <a:pPr marL="1085850" marR="0" lvl="2"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1800" b="1">
                <a:solidFill>
                  <a:schemeClr val="dk1"/>
                </a:solidFill>
                <a:latin typeface="Quicksand"/>
                <a:ea typeface="Quicksand"/>
                <a:cs typeface="Quicksand"/>
                <a:sym typeface="Quicksand"/>
              </a:rPr>
              <a:t>Tradeoffs</a:t>
            </a:r>
            <a:endParaRPr sz="1100" b="1">
              <a:solidFill>
                <a:schemeClr val="dk1"/>
              </a:solidFill>
              <a:latin typeface="Quicksand"/>
              <a:ea typeface="Quicksand"/>
              <a:cs typeface="Quicksand"/>
              <a:sym typeface="Quicksand"/>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Batch, each step is slower, more computationally burdensome, but convergence with fewer iterations; Need to be able to hold the entire dataset in memory. </a:t>
            </a:r>
            <a:endParaRPr/>
          </a:p>
          <a:p>
            <a:pPr marL="742950" marR="0" lvl="1"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SGD makes noisier updates, and requires more iterations to converge, but a single iteration is quick. Only need one observation in memory at a time. </a:t>
            </a:r>
            <a:endParaRPr/>
          </a:p>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a:p>
            <a:pPr marL="628650" marR="0" lvl="1"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79" name="Google Shape;579;p39"/>
          <p:cNvPicPr preferRelativeResize="0"/>
          <p:nvPr/>
        </p:nvPicPr>
        <p:blipFill rotWithShape="1">
          <a:blip r:embed="rId3">
            <a:alphaModFix/>
          </a:blip>
          <a:srcRect/>
          <a:stretch/>
        </p:blipFill>
        <p:spPr>
          <a:xfrm>
            <a:off x="4724398" y="4542061"/>
            <a:ext cx="2743201" cy="2179414"/>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585" name="Google Shape;585;p40"/>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Momentum</a:t>
            </a:r>
            <a:endParaRPr/>
          </a:p>
        </p:txBody>
      </p:sp>
      <p:sp>
        <p:nvSpPr>
          <p:cNvPr id="586" name="Google Shape;586;p40"/>
          <p:cNvSpPr txBox="1"/>
          <p:nvPr/>
        </p:nvSpPr>
        <p:spPr>
          <a:xfrm>
            <a:off x="802655" y="1843950"/>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Getting Past Local Minima</a:t>
            </a: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SGD gets stuck in local minima; the idea of momentum is to make updates be a function of current gradient*learning rate, as well as some fraction (decay) of the update you made last iteration. </a:t>
            </a:r>
            <a:endParaRPr dirty="0"/>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This reduces updates to parameters where the gradients are flipping sign and amplifies updates to gradients that are going in a consistent direction (steeply descending). </a:t>
            </a:r>
            <a:endParaRPr dirty="0"/>
          </a:p>
          <a:p>
            <a:pPr marL="628650" marR="0" lvl="1" indent="-57150" algn="l" rtl="0">
              <a:spcBef>
                <a:spcPts val="0"/>
              </a:spcBef>
              <a:spcAft>
                <a:spcPts val="0"/>
              </a:spcAft>
              <a:buClr>
                <a:schemeClr val="dk1"/>
              </a:buClr>
              <a:buSzPts val="1800"/>
              <a:buFont typeface="Arial"/>
              <a:buNone/>
            </a:pPr>
            <a:endParaRPr sz="1800" b="0" i="0" u="none" strike="noStrike" cap="none" dirty="0">
              <a:solidFill>
                <a:schemeClr val="dk1"/>
              </a:solidFill>
              <a:latin typeface="Quicksand"/>
              <a:ea typeface="Quicksand"/>
              <a:cs typeface="Quicksand"/>
              <a:sym typeface="Quicksand"/>
            </a:endParaRPr>
          </a:p>
        </p:txBody>
      </p:sp>
      <p:pic>
        <p:nvPicPr>
          <p:cNvPr id="1026" name="Picture 2" descr="Impulse and Momentum - Physics Example Problem">
            <a:extLst>
              <a:ext uri="{FF2B5EF4-FFF2-40B4-BE49-F238E27FC236}">
                <a16:creationId xmlns:a16="http://schemas.microsoft.com/office/drawing/2014/main" id="{750CBA72-28CF-7D05-D6B6-4C955F7EB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2086" y="386397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593" name="Google Shape;593;p41"/>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FTRL</a:t>
            </a:r>
            <a:endParaRPr/>
          </a:p>
        </p:txBody>
      </p:sp>
      <p:sp>
        <p:nvSpPr>
          <p:cNvPr id="594" name="Google Shape;594;p41"/>
          <p:cNvSpPr txBox="1"/>
          <p:nvPr/>
        </p:nvSpPr>
        <p:spPr>
          <a:xfrm>
            <a:off x="802655" y="1843950"/>
            <a:ext cx="10016362" cy="20621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Google Developed in 2010…</a:t>
            </a: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This is an optimization technique that is used in “online” learning; it’s typically used in situations where your model training is happening continuously as new data arrives, and where drift might therefore happen. </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It works well in situations where you have a ton of sparse features.</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Was originally used for predicting conversion in online advertising systems. </a:t>
            </a:r>
            <a:endParaRPr/>
          </a:p>
          <a:p>
            <a:pPr marL="628650" marR="0" lvl="1"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pic>
        <p:nvPicPr>
          <p:cNvPr id="595" name="Google Shape;595;p41" descr="Follow The Leader Ducks&amp;quot; Greeting Card by videogamegenius | Redbubble"/>
          <p:cNvPicPr preferRelativeResize="0"/>
          <p:nvPr/>
        </p:nvPicPr>
        <p:blipFill rotWithShape="1">
          <a:blip r:embed="rId3">
            <a:alphaModFix/>
          </a:blip>
          <a:srcRect t="20640" b="21277"/>
          <a:stretch/>
        </p:blipFill>
        <p:spPr>
          <a:xfrm>
            <a:off x="4348748" y="3650106"/>
            <a:ext cx="3494501" cy="270624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601" name="Google Shape;601;p42"/>
          <p:cNvSpPr txBox="1"/>
          <p:nvPr/>
        </p:nvSpPr>
        <p:spPr>
          <a:xfrm>
            <a:off x="2436930" y="532426"/>
            <a:ext cx="731813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Adagrad &amp; Adadelta (RMS Prop)</a:t>
            </a:r>
            <a:endParaRPr/>
          </a:p>
        </p:txBody>
      </p:sp>
      <p:sp>
        <p:nvSpPr>
          <p:cNvPr id="602" name="Google Shape;602;p42"/>
          <p:cNvSpPr txBox="1"/>
          <p:nvPr/>
        </p:nvSpPr>
        <p:spPr>
          <a:xfrm>
            <a:off x="802655" y="1843950"/>
            <a:ext cx="10016362" cy="3477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Adaptive Gradient Descent (Variable Learning Rate)</a:t>
            </a: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We implicitly apply a high learning rate for features we have been updating very little so far (speed up movement through saddle points, for example). </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We implicitly apply a low learning rate for features we have been updating a lot so far.</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Technically learning rate is removed from the process, every update is a function of past updates. </a:t>
            </a:r>
            <a:endParaRPr/>
          </a:p>
          <a:p>
            <a:pPr marL="457200" marR="0" lvl="1" indent="0" algn="l" rtl="0">
              <a:spcBef>
                <a:spcPts val="0"/>
              </a:spcBef>
              <a:spcAft>
                <a:spcPts val="0"/>
              </a:spcAft>
              <a:buNone/>
            </a:pPr>
            <a:endParaRPr sz="1800" b="0" i="0" u="none" strike="noStrike" cap="none">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Adadelta</a:t>
            </a: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Same idea but we use a sliding window of previous updates to determine magnitude of current updates (rather than all prior updates).</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RMSProp is conceptually very similar but was independently developed (around the same time).</a:t>
            </a:r>
            <a:endParaRPr/>
          </a:p>
          <a:p>
            <a:pPr marL="171450" marR="0" lvl="0" indent="-57150" algn="l" rtl="0">
              <a:spcBef>
                <a:spcPts val="0"/>
              </a:spcBef>
              <a:spcAft>
                <a:spcPts val="0"/>
              </a:spcAft>
              <a:buClr>
                <a:schemeClr val="dk1"/>
              </a:buClr>
              <a:buSzPts val="1800"/>
              <a:buFont typeface="Arial"/>
              <a:buNone/>
            </a:pPr>
            <a:endParaRPr sz="1800">
              <a:solidFill>
                <a:schemeClr val="dk1"/>
              </a:solidFill>
              <a:latin typeface="Quicksand"/>
              <a:ea typeface="Quicksand"/>
              <a:cs typeface="Quicksand"/>
              <a:sym typeface="Quicksand"/>
            </a:endParaRPr>
          </a:p>
          <a:p>
            <a:pPr marL="628650" marR="0" lvl="1"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1E5"/>
        </a:solidFill>
        <a:effectLst/>
      </p:bgPr>
    </p:bg>
    <p:spTree>
      <p:nvGrpSpPr>
        <p:cNvPr id="1" name="Shape 107"/>
        <p:cNvGrpSpPr/>
        <p:nvPr/>
      </p:nvGrpSpPr>
      <p:grpSpPr>
        <a:xfrm>
          <a:off x="0" y="0"/>
          <a:ext cx="0" cy="0"/>
          <a:chOff x="0" y="0"/>
          <a:chExt cx="0" cy="0"/>
        </a:xfrm>
      </p:grpSpPr>
      <p:sp>
        <p:nvSpPr>
          <p:cNvPr id="109" name="Google Shape;109;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2" name="Picture 1">
            <a:extLst>
              <a:ext uri="{FF2B5EF4-FFF2-40B4-BE49-F238E27FC236}">
                <a16:creationId xmlns:a16="http://schemas.microsoft.com/office/drawing/2014/main" id="{1C4E24FE-DFBA-C56A-5658-9F99E89DEF2D}"/>
              </a:ext>
            </a:extLst>
          </p:cNvPr>
          <p:cNvPicPr>
            <a:picLocks noChangeAspect="1"/>
          </p:cNvPicPr>
          <p:nvPr/>
        </p:nvPicPr>
        <p:blipFill>
          <a:blip r:embed="rId3"/>
          <a:stretch>
            <a:fillRect/>
          </a:stretch>
        </p:blipFill>
        <p:spPr>
          <a:xfrm>
            <a:off x="2729523" y="312234"/>
            <a:ext cx="6732954" cy="6233532"/>
          </a:xfrm>
          <a:prstGeom prst="rect">
            <a:avLst/>
          </a:prstGeom>
        </p:spPr>
      </p:pic>
    </p:spTree>
    <p:extLst>
      <p:ext uri="{BB962C8B-B14F-4D97-AF65-F5344CB8AC3E}">
        <p14:creationId xmlns:p14="http://schemas.microsoft.com/office/powerpoint/2010/main" val="4083781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540" name="Google Shape;540;p35"/>
          <p:cNvSpPr txBox="1"/>
          <p:nvPr/>
        </p:nvSpPr>
        <p:spPr>
          <a:xfrm>
            <a:off x="2055613" y="613442"/>
            <a:ext cx="808077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Note: Sequential vs. Functional API</a:t>
            </a:r>
            <a:endParaRPr dirty="0"/>
          </a:p>
        </p:txBody>
      </p:sp>
      <p:sp>
        <p:nvSpPr>
          <p:cNvPr id="541" name="Google Shape;541;p35"/>
          <p:cNvSpPr txBox="1"/>
          <p:nvPr/>
        </p:nvSpPr>
        <p:spPr>
          <a:xfrm>
            <a:off x="890337" y="1940249"/>
            <a:ext cx="10016362" cy="28007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We Have Only Seen Sequential API So Far</a:t>
            </a:r>
            <a:endParaRPr dirty="0"/>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Sequential is easy to work with but is also very inflexible. Can only really handle basic feed-forward networks. It automatically figures out the shape of each layer’s output tensor and specifies the next layer’s input shape accordingly. </a:t>
            </a:r>
            <a:endParaRPr dirty="0"/>
          </a:p>
          <a:p>
            <a:pPr marL="628650" marR="0" lvl="1" indent="-57150" algn="l" rtl="0">
              <a:spcBef>
                <a:spcPts val="0"/>
              </a:spcBef>
              <a:spcAft>
                <a:spcPts val="0"/>
              </a:spcAft>
              <a:buClr>
                <a:schemeClr val="dk1"/>
              </a:buClr>
              <a:buSzPts val="1800"/>
              <a:buFont typeface="Arial"/>
              <a:buNone/>
            </a:pPr>
            <a:endParaRPr sz="1800" b="0" i="0" u="none" strike="noStrike" cap="none"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Functional API Let’s You Construct Any Topology You Want</a:t>
            </a:r>
            <a:endParaRPr dirty="0"/>
          </a:p>
          <a:p>
            <a:pPr marL="171450" marR="0" lvl="0" indent="-82550" algn="l" rtl="0">
              <a:spcBef>
                <a:spcPts val="0"/>
              </a:spcBef>
              <a:spcAft>
                <a:spcPts val="0"/>
              </a:spcAft>
              <a:buClr>
                <a:schemeClr val="dk1"/>
              </a:buClr>
              <a:buSzPts val="1400"/>
              <a:buFont typeface="Arial"/>
              <a:buNone/>
            </a:pPr>
            <a:endParaRPr sz="1400" dirty="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Quicksand"/>
                <a:ea typeface="Quicksand"/>
                <a:cs typeface="Quicksand"/>
                <a:sym typeface="Quicksand"/>
              </a:rPr>
              <a:t>We will see the difference in how each API is used, syntactically. </a:t>
            </a:r>
            <a:endParaRPr dirty="0"/>
          </a:p>
          <a:p>
            <a:pPr marL="628650" marR="0" lvl="1" indent="-57150" algn="l" rtl="0">
              <a:spcBef>
                <a:spcPts val="0"/>
              </a:spcBef>
              <a:spcAft>
                <a:spcPts val="0"/>
              </a:spcAft>
              <a:buClr>
                <a:schemeClr val="dk1"/>
              </a:buClr>
              <a:buSzPts val="1800"/>
              <a:buFont typeface="Arial"/>
              <a:buNone/>
            </a:pPr>
            <a:endParaRPr sz="1800" b="0" i="0" u="none" strike="noStrike" cap="none" dirty="0">
              <a:solidFill>
                <a:schemeClr val="dk1"/>
              </a:solidFill>
              <a:latin typeface="Quicksand"/>
              <a:ea typeface="Quicksand"/>
              <a:cs typeface="Quicksand"/>
              <a:sym typeface="Quicksand"/>
            </a:endParaRPr>
          </a:p>
        </p:txBody>
      </p:sp>
      <p:grpSp>
        <p:nvGrpSpPr>
          <p:cNvPr id="542" name="Google Shape;542;p35"/>
          <p:cNvGrpSpPr/>
          <p:nvPr/>
        </p:nvGrpSpPr>
        <p:grpSpPr>
          <a:xfrm>
            <a:off x="2223686" y="4759939"/>
            <a:ext cx="7912701" cy="1965743"/>
            <a:chOff x="2223686" y="4759939"/>
            <a:chExt cx="7912701" cy="1965743"/>
          </a:xfrm>
        </p:grpSpPr>
        <p:grpSp>
          <p:nvGrpSpPr>
            <p:cNvPr id="543" name="Google Shape;543;p35"/>
            <p:cNvGrpSpPr/>
            <p:nvPr/>
          </p:nvGrpSpPr>
          <p:grpSpPr>
            <a:xfrm>
              <a:off x="2880987" y="5102819"/>
              <a:ext cx="6676372" cy="1127668"/>
              <a:chOff x="2880987" y="5411244"/>
              <a:chExt cx="6676372" cy="1127668"/>
            </a:xfrm>
          </p:grpSpPr>
          <p:sp>
            <p:nvSpPr>
              <p:cNvPr id="544" name="Google Shape;544;p35"/>
              <p:cNvSpPr/>
              <p:nvPr/>
            </p:nvSpPr>
            <p:spPr>
              <a:xfrm>
                <a:off x="2918564" y="5411244"/>
                <a:ext cx="6538587" cy="1127668"/>
              </a:xfrm>
              <a:prstGeom prst="rtTriangle">
                <a:avLst/>
              </a:prstGeom>
              <a:solidFill>
                <a:schemeClr val="accent1">
                  <a:alpha val="2627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45" name="Google Shape;545;p35"/>
              <p:cNvCxnSpPr/>
              <p:nvPr/>
            </p:nvCxnSpPr>
            <p:spPr>
              <a:xfrm>
                <a:off x="2880987" y="6538912"/>
                <a:ext cx="6676372" cy="0"/>
              </a:xfrm>
              <a:prstGeom prst="straightConnector1">
                <a:avLst/>
              </a:prstGeom>
              <a:noFill/>
              <a:ln w="57150" cap="flat" cmpd="sng">
                <a:solidFill>
                  <a:schemeClr val="dk1"/>
                </a:solidFill>
                <a:prstDash val="solid"/>
                <a:miter lim="800000"/>
                <a:headEnd type="triangle" w="med" len="med"/>
                <a:tailEnd type="triangle" w="med" len="med"/>
              </a:ln>
            </p:spPr>
          </p:cxnSp>
          <p:sp>
            <p:nvSpPr>
              <p:cNvPr id="546" name="Google Shape;546;p35"/>
              <p:cNvSpPr/>
              <p:nvPr/>
            </p:nvSpPr>
            <p:spPr>
              <a:xfrm flipH="1">
                <a:off x="2926559" y="5411244"/>
                <a:ext cx="6530591" cy="1127668"/>
              </a:xfrm>
              <a:prstGeom prst="rtTriangle">
                <a:avLst/>
              </a:prstGeom>
              <a:solidFill>
                <a:schemeClr val="accent6">
                  <a:alpha val="2627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47" name="Google Shape;547;p35"/>
            <p:cNvSpPr txBox="1"/>
            <p:nvPr/>
          </p:nvSpPr>
          <p:spPr>
            <a:xfrm>
              <a:off x="8730641" y="6356350"/>
              <a:ext cx="140574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Economica"/>
                  <a:ea typeface="Economica"/>
                  <a:cs typeface="Economica"/>
                  <a:sym typeface="Economica"/>
                </a:rPr>
                <a:t>Functional API</a:t>
              </a:r>
              <a:endParaRPr/>
            </a:p>
          </p:txBody>
        </p:sp>
        <p:sp>
          <p:nvSpPr>
            <p:cNvPr id="548" name="Google Shape;548;p35"/>
            <p:cNvSpPr txBox="1"/>
            <p:nvPr/>
          </p:nvSpPr>
          <p:spPr>
            <a:xfrm>
              <a:off x="2223686" y="6345880"/>
              <a:ext cx="140574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Economica"/>
                  <a:ea typeface="Economica"/>
                  <a:cs typeface="Economica"/>
                  <a:sym typeface="Economica"/>
                </a:rPr>
                <a:t>Sequential API</a:t>
              </a:r>
              <a:endParaRPr/>
            </a:p>
          </p:txBody>
        </p:sp>
        <p:sp>
          <p:nvSpPr>
            <p:cNvPr id="549" name="Google Shape;549;p35"/>
            <p:cNvSpPr txBox="1"/>
            <p:nvPr/>
          </p:nvSpPr>
          <p:spPr>
            <a:xfrm rot="-547292">
              <a:off x="7832420" y="4960113"/>
              <a:ext cx="179644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Economica"/>
                  <a:ea typeface="Economica"/>
                  <a:cs typeface="Economica"/>
                  <a:sym typeface="Economica"/>
                </a:rPr>
                <a:t>Architectural Flexibility</a:t>
              </a:r>
              <a:endParaRPr/>
            </a:p>
          </p:txBody>
        </p:sp>
        <p:sp>
          <p:nvSpPr>
            <p:cNvPr id="550" name="Google Shape;550;p35"/>
            <p:cNvSpPr txBox="1"/>
            <p:nvPr/>
          </p:nvSpPr>
          <p:spPr>
            <a:xfrm rot="579577">
              <a:off x="2563045" y="4908692"/>
              <a:ext cx="1796441"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Economica"/>
                  <a:ea typeface="Economica"/>
                  <a:cs typeface="Economica"/>
                  <a:sym typeface="Economica"/>
                </a:rPr>
                <a:t>Syntactic Simplicity</a:t>
              </a:r>
              <a:endParaRPr/>
            </a:p>
          </p:txBody>
        </p:sp>
      </p:grpSp>
    </p:spTree>
    <p:extLst>
      <p:ext uri="{BB962C8B-B14F-4D97-AF65-F5344CB8AC3E}">
        <p14:creationId xmlns:p14="http://schemas.microsoft.com/office/powerpoint/2010/main" val="3886079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609" name="Google Shape;609;p43"/>
          <p:cNvSpPr txBox="1"/>
          <p:nvPr/>
        </p:nvSpPr>
        <p:spPr>
          <a:xfrm>
            <a:off x="1267235" y="280722"/>
            <a:ext cx="965752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Recap</a:t>
            </a:r>
            <a:endParaRPr/>
          </a:p>
        </p:txBody>
      </p:sp>
      <p:sp>
        <p:nvSpPr>
          <p:cNvPr id="610" name="Google Shape;610;p43"/>
          <p:cNvSpPr txBox="1"/>
          <p:nvPr/>
        </p:nvSpPr>
        <p:spPr>
          <a:xfrm>
            <a:off x="1087814" y="1348800"/>
            <a:ext cx="10016362" cy="550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Building Blocks of NNs</a:t>
            </a:r>
            <a:endParaRPr/>
          </a:p>
          <a:p>
            <a:pPr marL="171450" marR="0" lvl="0" indent="-82550" algn="l" rtl="0">
              <a:spcBef>
                <a:spcPts val="0"/>
              </a:spcBef>
              <a:spcAft>
                <a:spcPts val="0"/>
              </a:spcAft>
              <a:buClr>
                <a:schemeClr val="dk1"/>
              </a:buClr>
              <a:buSzPts val="1400"/>
              <a:buFont typeface="Arial"/>
              <a:buNone/>
            </a:pPr>
            <a:endParaRPr sz="1400">
              <a:solidFill>
                <a:schemeClr val="dk1"/>
              </a:solidFill>
              <a:latin typeface="Quicksand"/>
              <a:ea typeface="Quicksand"/>
              <a:cs typeface="Quicksand"/>
              <a:sym typeface="Quicksand"/>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Tensors and Tensor Operations</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Activation Functions</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Loss Functions</a:t>
            </a:r>
            <a:endParaRPr/>
          </a:p>
          <a:p>
            <a:pPr marL="628650" marR="0" lvl="1" indent="-171450" algn="l" rtl="0">
              <a:spcBef>
                <a:spcPts val="0"/>
              </a:spcBef>
              <a:spcAft>
                <a:spcPts val="0"/>
              </a:spcAft>
              <a:buClr>
                <a:schemeClr val="dk1"/>
              </a:buClr>
              <a:buSzPts val="1800"/>
              <a:buFont typeface="Arial"/>
              <a:buChar char="•"/>
            </a:pPr>
            <a:r>
              <a:rPr lang="en-US" sz="1800" b="0" i="0" u="none" strike="noStrike" cap="none">
                <a:solidFill>
                  <a:schemeClr val="dk1"/>
                </a:solidFill>
                <a:latin typeface="Quicksand"/>
                <a:ea typeface="Quicksand"/>
                <a:cs typeface="Quicksand"/>
                <a:sym typeface="Quicksand"/>
              </a:rPr>
              <a:t>Backpropagation: Derivatives, Gradients &amp; the Chain Rule</a:t>
            </a:r>
            <a:endParaRPr/>
          </a:p>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Procedure of Minibatch Stochastic Gradient Descent</a:t>
            </a:r>
            <a:endParaRPr/>
          </a:p>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a:p>
            <a:pPr marL="687388" marR="0" lvl="1" indent="-225425"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Grab a batch of observations (samples)</a:t>
            </a:r>
            <a:endParaRPr/>
          </a:p>
          <a:p>
            <a:pPr marL="687388" marR="0" lvl="1" indent="-225425"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Predict their labels using current weights / bias terms.</a:t>
            </a:r>
            <a:endParaRPr/>
          </a:p>
          <a:p>
            <a:pPr marL="687388" marR="0" lvl="1" indent="-225425"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Calculate loss value. </a:t>
            </a:r>
            <a:endParaRPr/>
          </a:p>
          <a:p>
            <a:pPr marL="687388" marR="0" lvl="1" indent="-225425"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Calculate gradient of loss w.r.t. all weight / bias terms. </a:t>
            </a:r>
            <a:endParaRPr/>
          </a:p>
          <a:p>
            <a:pPr marL="687388" marR="0" lvl="1" indent="-225425"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Update each weight by subtracting its gradient*learning rate</a:t>
            </a:r>
            <a:endParaRPr/>
          </a:p>
          <a:p>
            <a:pPr marL="687388" marR="0" lvl="1" indent="-225425" algn="l" rtl="0">
              <a:spcBef>
                <a:spcPts val="0"/>
              </a:spcBef>
              <a:spcAft>
                <a:spcPts val="0"/>
              </a:spcAft>
              <a:buClr>
                <a:schemeClr val="dk1"/>
              </a:buClr>
              <a:buSzPts val="2000"/>
              <a:buFont typeface="Arial"/>
              <a:buChar char="•"/>
            </a:pPr>
            <a:r>
              <a:rPr lang="en-US" sz="2000" b="0" i="0" u="none" strike="noStrike" cap="none">
                <a:solidFill>
                  <a:schemeClr val="dk1"/>
                </a:solidFill>
                <a:latin typeface="Quicksand"/>
                <a:ea typeface="Quicksand"/>
                <a:cs typeface="Quicksand"/>
                <a:sym typeface="Quicksand"/>
              </a:rPr>
              <a:t>Cycle over the whole training dataset (each cycle is an epoch) repeatedly, until loss is small. </a:t>
            </a:r>
            <a:endParaRPr/>
          </a:p>
          <a:p>
            <a:pPr marL="0" marR="0" lvl="0" indent="0" algn="l" rtl="0">
              <a:spcBef>
                <a:spcPts val="0"/>
              </a:spcBef>
              <a:spcAft>
                <a:spcPts val="0"/>
              </a:spcAft>
              <a:buNone/>
            </a:pPr>
            <a:endParaRPr sz="1800">
              <a:solidFill>
                <a:schemeClr val="dk1"/>
              </a:solidFill>
              <a:latin typeface="Quicksand"/>
              <a:ea typeface="Quicksand"/>
              <a:cs typeface="Quicksand"/>
              <a:sym typeface="Quicksand"/>
            </a:endParaRPr>
          </a:p>
          <a:p>
            <a:pPr marL="628650" marR="0" lvl="1" indent="-57150" algn="l" rtl="0">
              <a:spcBef>
                <a:spcPts val="0"/>
              </a:spcBef>
              <a:spcAft>
                <a:spcPts val="0"/>
              </a:spcAft>
              <a:buClr>
                <a:schemeClr val="dk1"/>
              </a:buClr>
              <a:buSzPts val="1800"/>
              <a:buFont typeface="Arial"/>
              <a:buNone/>
            </a:pPr>
            <a:endParaRPr sz="1800" b="0" i="0" u="none" strike="noStrike" cap="none">
              <a:solidFill>
                <a:schemeClr val="dk1"/>
              </a:solidFill>
              <a:latin typeface="Quicksand"/>
              <a:ea typeface="Quicksand"/>
              <a:cs typeface="Quicksand"/>
              <a:sym typeface="Quicksand"/>
            </a:endParaRPr>
          </a:p>
          <a:p>
            <a:pPr marL="171450" marR="0" lvl="0" indent="-82550" algn="l" rtl="0">
              <a:spcBef>
                <a:spcPts val="0"/>
              </a:spcBef>
              <a:spcAft>
                <a:spcPts val="0"/>
              </a:spcAft>
              <a:buClr>
                <a:schemeClr val="dk1"/>
              </a:buClr>
              <a:buSzPts val="1400"/>
              <a:buFont typeface="Arial"/>
              <a:buNone/>
            </a:pPr>
            <a:endParaRPr sz="1400">
              <a:solidFill>
                <a:schemeClr val="dk1"/>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Tensors</a:t>
            </a:r>
            <a:endParaRPr/>
          </a:p>
        </p:txBody>
      </p:sp>
      <p:pic>
        <p:nvPicPr>
          <p:cNvPr id="116" name="Google Shape;116;p4" descr="The Shape of Tensor. Tensors are the primary data structures… | by Schartz  Rehan | Medium"/>
          <p:cNvPicPr preferRelativeResize="0"/>
          <p:nvPr/>
        </p:nvPicPr>
        <p:blipFill rotWithShape="1">
          <a:blip r:embed="rId3">
            <a:alphaModFix/>
          </a:blip>
          <a:srcRect/>
          <a:stretch/>
        </p:blipFill>
        <p:spPr>
          <a:xfrm>
            <a:off x="2624674" y="1755837"/>
            <a:ext cx="6942651" cy="3698770"/>
          </a:xfrm>
          <a:prstGeom prst="rect">
            <a:avLst/>
          </a:prstGeom>
          <a:noFill/>
          <a:ln>
            <a:noFill/>
          </a:ln>
        </p:spPr>
      </p:pic>
      <p:sp>
        <p:nvSpPr>
          <p:cNvPr id="117" name="Google Shape;117;p4"/>
          <p:cNvSpPr txBox="1"/>
          <p:nvPr/>
        </p:nvSpPr>
        <p:spPr>
          <a:xfrm>
            <a:off x="2983264" y="5832696"/>
            <a:ext cx="622547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a:solidFill>
                  <a:schemeClr val="dk1"/>
                </a:solidFill>
                <a:latin typeface="Economica"/>
                <a:ea typeface="Economica"/>
                <a:cs typeface="Economica"/>
                <a:sym typeface="Economica"/>
              </a:rPr>
              <a:t>Question: </a:t>
            </a:r>
            <a:r>
              <a:rPr lang="en-US" sz="2000">
                <a:solidFill>
                  <a:schemeClr val="dk1"/>
                </a:solidFill>
                <a:latin typeface="Calibri"/>
                <a:ea typeface="Calibri"/>
                <a:cs typeface="Calibri"/>
                <a:sym typeface="Calibri"/>
              </a:rPr>
              <a:t>What sort of data (give an example) would be stored in a rank-3 tensor? How about a rank-4 tensor? </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24" name="Google Shape;124;p5"/>
          <p:cNvSpPr txBox="1"/>
          <p:nvPr/>
        </p:nvSpPr>
        <p:spPr>
          <a:xfrm>
            <a:off x="2865519" y="39336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Forward Pass</a:t>
            </a:r>
            <a:endParaRPr/>
          </a:p>
        </p:txBody>
      </p:sp>
      <p:pic>
        <p:nvPicPr>
          <p:cNvPr id="125" name="Google Shape;125;p5"/>
          <p:cNvPicPr preferRelativeResize="0"/>
          <p:nvPr/>
        </p:nvPicPr>
        <p:blipFill rotWithShape="1">
          <a:blip r:embed="rId3">
            <a:alphaModFix/>
          </a:blip>
          <a:srcRect/>
          <a:stretch/>
        </p:blipFill>
        <p:spPr>
          <a:xfrm>
            <a:off x="3200397" y="1720850"/>
            <a:ext cx="5791200" cy="4419600"/>
          </a:xfrm>
          <a:prstGeom prst="rect">
            <a:avLst/>
          </a:prstGeom>
          <a:noFill/>
          <a:ln>
            <a:noFill/>
          </a:ln>
        </p:spPr>
      </p:pic>
      <p:sp>
        <p:nvSpPr>
          <p:cNvPr id="126" name="Google Shape;126;p5"/>
          <p:cNvSpPr/>
          <p:nvPr/>
        </p:nvSpPr>
        <p:spPr>
          <a:xfrm>
            <a:off x="3419061" y="1616764"/>
            <a:ext cx="3975652" cy="230587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Shape 131"/>
        <p:cNvGrpSpPr/>
        <p:nvPr/>
      </p:nvGrpSpPr>
      <p:grpSpPr>
        <a:xfrm>
          <a:off x="0" y="0"/>
          <a:ext cx="0" cy="0"/>
          <a:chOff x="0" y="0"/>
          <a:chExt cx="0" cy="0"/>
        </a:xfrm>
      </p:grpSpPr>
      <p:sp>
        <p:nvSpPr>
          <p:cNvPr id="132" name="Google Shape;13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33" name="Google Shape;133;p6"/>
          <p:cNvSpPr txBox="1"/>
          <p:nvPr/>
        </p:nvSpPr>
        <p:spPr>
          <a:xfrm>
            <a:off x="2649625" y="758297"/>
            <a:ext cx="733257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Neuron / Network Components</a:t>
            </a:r>
            <a:endParaRPr/>
          </a:p>
        </p:txBody>
      </p:sp>
      <p:pic>
        <p:nvPicPr>
          <p:cNvPr id="134" name="Google Shape;134;p6" descr="The Essential Guide to Neural Network Architectures"/>
          <p:cNvPicPr preferRelativeResize="0"/>
          <p:nvPr/>
        </p:nvPicPr>
        <p:blipFill rotWithShape="1">
          <a:blip r:embed="rId3">
            <a:alphaModFix/>
          </a:blip>
          <a:srcRect t="8483" b="16053"/>
          <a:stretch/>
        </p:blipFill>
        <p:spPr>
          <a:xfrm>
            <a:off x="2095418" y="1899488"/>
            <a:ext cx="8001164" cy="4090308"/>
          </a:xfrm>
          <a:prstGeom prst="rect">
            <a:avLst/>
          </a:prstGeom>
          <a:noFill/>
          <a:ln>
            <a:noFill/>
          </a:ln>
        </p:spPr>
      </p:pic>
      <p:sp>
        <p:nvSpPr>
          <p:cNvPr id="135" name="Google Shape;135;p6"/>
          <p:cNvSpPr txBox="1"/>
          <p:nvPr/>
        </p:nvSpPr>
        <p:spPr>
          <a:xfrm>
            <a:off x="5696647" y="5330262"/>
            <a:ext cx="622547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dirty="0">
                <a:solidFill>
                  <a:schemeClr val="dk1"/>
                </a:solidFill>
                <a:latin typeface="Economica"/>
                <a:ea typeface="Economica"/>
                <a:cs typeface="Economica"/>
                <a:sym typeface="Economica"/>
              </a:rPr>
              <a:t>Question: </a:t>
            </a:r>
            <a:r>
              <a:rPr lang="en-US" sz="2000" dirty="0">
                <a:solidFill>
                  <a:schemeClr val="dk1"/>
                </a:solidFill>
                <a:latin typeface="Calibri"/>
                <a:ea typeface="Calibri"/>
                <a:cs typeface="Calibri"/>
                <a:sym typeface="Calibri"/>
              </a:rPr>
              <a:t>Which of these values are fixed? </a:t>
            </a:r>
            <a:br>
              <a:rPr lang="en-US" sz="2000" dirty="0">
                <a:solidFill>
                  <a:schemeClr val="dk1"/>
                </a:solidFill>
                <a:latin typeface="Calibri"/>
                <a:ea typeface="Calibri"/>
                <a:cs typeface="Calibri"/>
                <a:sym typeface="Calibri"/>
              </a:rPr>
            </a:br>
            <a:r>
              <a:rPr lang="en-US" sz="2000" dirty="0">
                <a:solidFill>
                  <a:schemeClr val="dk1"/>
                </a:solidFill>
                <a:latin typeface="Calibri"/>
                <a:ea typeface="Calibri"/>
                <a:cs typeface="Calibri"/>
                <a:sym typeface="Calibri"/>
              </a:rPr>
              <a:t>Which are trainable parameters?</a:t>
            </a:r>
            <a:endParaRPr sz="24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Shape 140"/>
        <p:cNvGrpSpPr/>
        <p:nvPr/>
      </p:nvGrpSpPr>
      <p:grpSpPr>
        <a:xfrm>
          <a:off x="0" y="0"/>
          <a:ext cx="0" cy="0"/>
          <a:chOff x="0" y="0"/>
          <a:chExt cx="0" cy="0"/>
        </a:xfrm>
      </p:grpSpPr>
      <p:sp>
        <p:nvSpPr>
          <p:cNvPr id="141" name="Google Shape;14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42" name="Google Shape;142;p7"/>
          <p:cNvSpPr txBox="1"/>
          <p:nvPr/>
        </p:nvSpPr>
        <p:spPr>
          <a:xfrm>
            <a:off x="2649625" y="758297"/>
            <a:ext cx="7332575"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Neuron / Network Components</a:t>
            </a:r>
            <a:endParaRPr/>
          </a:p>
        </p:txBody>
      </p:sp>
      <p:pic>
        <p:nvPicPr>
          <p:cNvPr id="143" name="Google Shape;143;p7" descr="The Essential Guide to Neural Network Architectures"/>
          <p:cNvPicPr preferRelativeResize="0"/>
          <p:nvPr/>
        </p:nvPicPr>
        <p:blipFill rotWithShape="1">
          <a:blip r:embed="rId3">
            <a:alphaModFix/>
          </a:blip>
          <a:srcRect t="8483" b="16053"/>
          <a:stretch/>
        </p:blipFill>
        <p:spPr>
          <a:xfrm>
            <a:off x="2095418" y="1899488"/>
            <a:ext cx="8001164" cy="4090308"/>
          </a:xfrm>
          <a:prstGeom prst="rect">
            <a:avLst/>
          </a:prstGeom>
          <a:noFill/>
          <a:ln>
            <a:noFill/>
          </a:ln>
        </p:spPr>
      </p:pic>
      <p:sp>
        <p:nvSpPr>
          <p:cNvPr id="144" name="Google Shape;144;p7"/>
          <p:cNvSpPr txBox="1"/>
          <p:nvPr/>
        </p:nvSpPr>
        <p:spPr>
          <a:xfrm>
            <a:off x="5696647" y="5330262"/>
            <a:ext cx="6225470"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i="1" dirty="0">
                <a:solidFill>
                  <a:schemeClr val="dk1"/>
                </a:solidFill>
                <a:latin typeface="Economica"/>
                <a:ea typeface="Economica"/>
                <a:cs typeface="Economica"/>
                <a:sym typeface="Economica"/>
              </a:rPr>
              <a:t>Question: </a:t>
            </a:r>
            <a:r>
              <a:rPr lang="en-US" sz="2000" i="1" dirty="0">
                <a:solidFill>
                  <a:schemeClr val="dk1"/>
                </a:solidFill>
                <a:latin typeface="Calibri"/>
                <a:ea typeface="Calibri"/>
                <a:cs typeface="Calibri"/>
                <a:sym typeface="Calibri"/>
              </a:rPr>
              <a:t>What is the order of operations in a forward pass?</a:t>
            </a:r>
            <a:endParaRPr sz="24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p:nvPr/>
        </p:nvSpPr>
        <p:spPr>
          <a:xfrm>
            <a:off x="1203943" y="629590"/>
            <a:ext cx="9781172"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Multiple Neurons Execute in Parallel</a:t>
            </a:r>
            <a:endParaRPr dirty="0"/>
          </a:p>
        </p:txBody>
      </p:sp>
      <p:pic>
        <p:nvPicPr>
          <p:cNvPr id="208" name="Google Shape;208;p14" descr="The structure of a simple Multi-Layer Feedfoward Neural Network | Download  Scientific Diagram"/>
          <p:cNvPicPr preferRelativeResize="0"/>
          <p:nvPr/>
        </p:nvPicPr>
        <p:blipFill rotWithShape="1">
          <a:blip r:embed="rId3">
            <a:alphaModFix/>
          </a:blip>
          <a:srcRect l="2209" t="1950" r="2208" b="1954"/>
          <a:stretch/>
        </p:blipFill>
        <p:spPr>
          <a:xfrm>
            <a:off x="6094529" y="2237009"/>
            <a:ext cx="4979867" cy="3612027"/>
          </a:xfrm>
          <a:prstGeom prst="rect">
            <a:avLst/>
          </a:prstGeom>
          <a:noFill/>
          <a:ln>
            <a:noFill/>
          </a:ln>
        </p:spPr>
      </p:pic>
      <p:sp>
        <p:nvSpPr>
          <p:cNvPr id="210" name="Google Shape;210;p14"/>
          <p:cNvSpPr txBox="1"/>
          <p:nvPr/>
        </p:nvSpPr>
        <p:spPr>
          <a:xfrm>
            <a:off x="10734260" y="3245054"/>
            <a:ext cx="569843" cy="179077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4"/>
          <p:cNvSpPr txBox="1"/>
          <p:nvPr/>
        </p:nvSpPr>
        <p:spPr>
          <a:xfrm>
            <a:off x="6109252" y="3631096"/>
            <a:ext cx="901148" cy="2093843"/>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14"/>
          <p:cNvSpPr txBox="1"/>
          <p:nvPr/>
        </p:nvSpPr>
        <p:spPr>
          <a:xfrm>
            <a:off x="6262780" y="2938559"/>
            <a:ext cx="251791" cy="276999"/>
          </a:xfrm>
          <a:prstGeom prst="rect">
            <a:avLst/>
          </a:prstGeom>
          <a:blipFill rotWithShape="1">
            <a:blip r:embed="rId4">
              <a:alphaModFix/>
            </a:blip>
            <a:stretch>
              <a:fillRect r="-454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3" name="Google Shape;213;p14"/>
          <p:cNvSpPr txBox="1"/>
          <p:nvPr/>
        </p:nvSpPr>
        <p:spPr>
          <a:xfrm>
            <a:off x="9213937" y="2738564"/>
            <a:ext cx="410818" cy="276999"/>
          </a:xfrm>
          <a:prstGeom prst="rect">
            <a:avLst/>
          </a:prstGeom>
          <a:blipFill rotWithShape="1">
            <a:blip r:embed="rId5">
              <a:alphaModFix/>
            </a:blip>
            <a:stretch>
              <a:fillRect b="-434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4" name="Google Shape;214;p14"/>
          <p:cNvSpPr txBox="1"/>
          <p:nvPr/>
        </p:nvSpPr>
        <p:spPr>
          <a:xfrm>
            <a:off x="8518561" y="2788068"/>
            <a:ext cx="410818" cy="276999"/>
          </a:xfrm>
          <a:prstGeom prst="rect">
            <a:avLst/>
          </a:prstGeom>
          <a:blipFill rotWithShape="1">
            <a:blip r:embed="rId6">
              <a:alphaModFix/>
            </a:blip>
            <a:stretch>
              <a:fillRect l="-882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16" name="Google Shape;216;p14"/>
          <p:cNvSpPr txBox="1"/>
          <p:nvPr/>
        </p:nvSpPr>
        <p:spPr>
          <a:xfrm>
            <a:off x="614752" y="2155758"/>
            <a:ext cx="5494500" cy="3693278"/>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sz="2000" dirty="0">
                <a:solidFill>
                  <a:schemeClr val="dk1"/>
                </a:solidFill>
                <a:latin typeface="Quicksand"/>
                <a:ea typeface="Quicksand"/>
                <a:cs typeface="Quicksand"/>
                <a:sym typeface="Quicksand"/>
              </a:rPr>
              <a:t>Recall… x is our flattened digit image, a vector of 784 elements. Matrix </a:t>
            </a:r>
            <a:r>
              <a:rPr lang="en-US" sz="2000" b="0" i="0" u="none" strike="noStrike" cap="none" dirty="0">
                <a:solidFill>
                  <a:schemeClr val="dk1"/>
                </a:solidFill>
                <a:latin typeface="Quicksand"/>
                <a:ea typeface="Quicksand"/>
                <a:cs typeface="Quicksand"/>
                <a:sym typeface="Quicksand"/>
              </a:rPr>
              <a:t>X, which contains our 60,000 images, is thus 784 x 60,000.</a:t>
            </a:r>
            <a:endParaRPr lang="en-US" sz="2000" dirty="0">
              <a:solidFill>
                <a:schemeClr val="dk1"/>
              </a:solidFill>
              <a:latin typeface="Quicksand"/>
              <a:ea typeface="Quicksand"/>
              <a:cs typeface="Quicksand"/>
              <a:sym typeface="Quicksand"/>
            </a:endParaRPr>
          </a:p>
          <a:p>
            <a:pPr marL="285750" indent="-285750">
              <a:buFont typeface="Arial" panose="020B0604020202020204" pitchFamily="34" charset="0"/>
              <a:buChar char="•"/>
            </a:pPr>
            <a:endParaRPr lang="en-US" sz="2000" dirty="0">
              <a:solidFill>
                <a:schemeClr val="dk1"/>
              </a:solidFill>
              <a:latin typeface="Quicksand"/>
              <a:ea typeface="Quicksand"/>
              <a:cs typeface="Quicksand"/>
              <a:sym typeface="Quicksand"/>
            </a:endParaRPr>
          </a:p>
          <a:p>
            <a:pPr marL="285750" indent="-285750">
              <a:buFont typeface="Arial" panose="020B0604020202020204" pitchFamily="34" charset="0"/>
              <a:buChar char="•"/>
            </a:pPr>
            <a:r>
              <a:rPr lang="en-US" sz="2000" b="0" i="0" u="none" strike="noStrike" cap="none" dirty="0">
                <a:solidFill>
                  <a:schemeClr val="dk1"/>
                </a:solidFill>
                <a:latin typeface="Quicksand"/>
                <a:ea typeface="Quicksand"/>
                <a:cs typeface="Quicksand"/>
                <a:sym typeface="Quicksand"/>
              </a:rPr>
              <a:t>For each hidden node, we need 784 weights (one weight per input value)</a:t>
            </a:r>
            <a:r>
              <a:rPr lang="en-US" sz="2000" dirty="0">
                <a:solidFill>
                  <a:schemeClr val="dk1"/>
                </a:solidFill>
                <a:latin typeface="Quicksand"/>
                <a:ea typeface="Quicksand"/>
                <a:cs typeface="Quicksand"/>
                <a:sym typeface="Quicksand"/>
              </a:rPr>
              <a:t>. We have 512 nodes, so matrix W is 784 x 512. </a:t>
            </a:r>
          </a:p>
          <a:p>
            <a:pPr marL="285750" indent="-285750">
              <a:buFont typeface="Arial" panose="020B0604020202020204" pitchFamily="34" charset="0"/>
              <a:buChar char="•"/>
            </a:pPr>
            <a:endParaRPr lang="en-US" sz="2000" dirty="0">
              <a:solidFill>
                <a:schemeClr val="dk1"/>
              </a:solidFill>
              <a:latin typeface="Quicksand"/>
              <a:ea typeface="Quicksand"/>
              <a:cs typeface="Quicksand"/>
              <a:sym typeface="Quicksand"/>
            </a:endParaRPr>
          </a:p>
          <a:p>
            <a:pPr marL="285750" indent="-285750">
              <a:buFont typeface="Arial" panose="020B0604020202020204" pitchFamily="34" charset="0"/>
              <a:buChar char="•"/>
            </a:pPr>
            <a:r>
              <a:rPr lang="en-US" sz="2000" dirty="0">
                <a:solidFill>
                  <a:schemeClr val="dk1"/>
                </a:solidFill>
                <a:latin typeface="Quicksand"/>
                <a:ea typeface="Quicksand"/>
                <a:cs typeface="Quicksand"/>
                <a:sym typeface="Quicksand"/>
              </a:rPr>
              <a:t>We have 512 bias terms, one per hidden node, in vector B.</a:t>
            </a:r>
            <a:endParaRPr lang="en-US" sz="2000" b="0" i="0" u="none" strike="noStrike" cap="none" dirty="0">
              <a:solidFill>
                <a:schemeClr val="dk1"/>
              </a:solidFill>
              <a:latin typeface="Quicksand"/>
              <a:ea typeface="Quicksand"/>
              <a:cs typeface="Quicksand"/>
              <a:sym typeface="Quicksand"/>
            </a:endParaRPr>
          </a:p>
          <a:p>
            <a:pPr marL="0" marR="0" lvl="0" indent="0" algn="l" rtl="0">
              <a:spcBef>
                <a:spcPts val="0"/>
              </a:spcBef>
              <a:spcAft>
                <a:spcPts val="0"/>
              </a:spcAft>
              <a:buNone/>
            </a:pPr>
            <a:endParaRPr dirty="0"/>
          </a:p>
        </p:txBody>
      </p:sp>
    </p:spTree>
    <p:extLst>
      <p:ext uri="{BB962C8B-B14F-4D97-AF65-F5344CB8AC3E}">
        <p14:creationId xmlns:p14="http://schemas.microsoft.com/office/powerpoint/2010/main" val="296123581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4079</TotalTime>
  <Words>3669</Words>
  <Application>Microsoft Macintosh PowerPoint</Application>
  <PresentationFormat>Widescreen</PresentationFormat>
  <Paragraphs>393</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Quicksand</vt:lpstr>
      <vt:lpstr>Calibri</vt:lpstr>
      <vt:lpstr>Economica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5</cp:revision>
  <dcterms:created xsi:type="dcterms:W3CDTF">2019-12-28T13:51:56Z</dcterms:created>
  <dcterms:modified xsi:type="dcterms:W3CDTF">2024-03-19T07:46:49Z</dcterms:modified>
</cp:coreProperties>
</file>