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981" r:id="rId2"/>
  </p:sldMasterIdLst>
  <p:notesMasterIdLst>
    <p:notesMasterId r:id="rId14"/>
  </p:notesMasterIdLst>
  <p:sldIdLst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7" r:id="rId11"/>
    <p:sldId id="268" r:id="rId12"/>
    <p:sldId id="266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Roboto Black" panose="020B0604020202020204" charset="0"/>
      <p:bold r:id="rId23"/>
      <p:boldItalic r:id="rId24"/>
    </p:embeddedFont>
    <p:embeddedFont>
      <p:font typeface="Roboto Thin" panose="020B060402020202020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6990354523435016E-3"/>
          <c:y val="4.549064397149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4.4062984841227943E-3"/>
          <c:w val="1"/>
          <c:h val="0.9328189155112349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First Touches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5F55-474F-8339-5CC20D576D0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F55-474F-8339-5CC20D576D0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F55-474F-8339-5CC20D576D0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5F55-474F-8339-5CC20D576D06}"/>
              </c:ext>
            </c:extLst>
          </c:dPt>
          <c:dLbls>
            <c:dLbl>
              <c:idx val="0"/>
              <c:layout>
                <c:manualLayout>
                  <c:x val="6.0484122773459784E-2"/>
                  <c:y val="0.1654227099119456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55-474F-8339-5CC20D576D06}"/>
                </c:ext>
              </c:extLst>
            </c:dLbl>
            <c:dLbl>
              <c:idx val="1"/>
              <c:layout>
                <c:manualLayout>
                  <c:x val="-0.17775054213277322"/>
                  <c:y val="-0.16481608270802886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45772326450604"/>
                      <c:h val="0.10818662728578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F55-474F-8339-5CC20D576D06}"/>
                </c:ext>
              </c:extLst>
            </c:dLbl>
            <c:dLbl>
              <c:idx val="2"/>
              <c:layout>
                <c:manualLayout>
                  <c:x val="9.4646227863166857E-2"/>
                  <c:y val="0.1175935705191971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55-474F-8339-5CC20D576D06}"/>
                </c:ext>
              </c:extLst>
            </c:dLbl>
            <c:dLbl>
              <c:idx val="3"/>
              <c:layout>
                <c:manualLayout>
                  <c:x val="4.0895974004915008E-2"/>
                  <c:y val="0.2020761950376819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55-474F-8339-5CC20D576D0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4"/>
                <c:pt idx="0">
                  <c:v>ten crazy cool tshirt facts</c:v>
                </c:pt>
                <c:pt idx="1">
                  <c:v>getting to know cool tshirts</c:v>
                </c:pt>
                <c:pt idx="2">
                  <c:v>interview with cool tshirts founder</c:v>
                </c:pt>
                <c:pt idx="3">
                  <c:v>cool tshirt search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4"/>
                <c:pt idx="0">
                  <c:v>576</c:v>
                </c:pt>
                <c:pt idx="1">
                  <c:v>612</c:v>
                </c:pt>
                <c:pt idx="2">
                  <c:v>622</c:v>
                </c:pt>
                <c:pt idx="3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5-474F-8339-5CC20D576D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5148299573905"/>
          <c:y val="8.3678223030035082E-2"/>
          <c:w val="0.19192698398204722"/>
          <c:h val="0.8465993057175956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Last Touches</a:t>
            </a:r>
          </a:p>
        </c:rich>
      </c:tx>
      <c:layout>
        <c:manualLayout>
          <c:xMode val="edge"/>
          <c:yMode val="edge"/>
          <c:x val="3.057896474112231E-2"/>
          <c:y val="0.19820923444721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4.4062984841227943E-3"/>
          <c:w val="1"/>
          <c:h val="0.9328189155112349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First Touches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151-4A6E-85B2-D6E2668238C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151-4A6E-85B2-D6E2668238C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151-4A6E-85B2-D6E2668238C3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F55-474F-8339-5CC20D576D0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5F55-474F-8339-5CC20D576D0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F55-474F-8339-5CC20D576D0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F55-474F-8339-5CC20D576D0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5F55-474F-8339-5CC20D576D06}"/>
              </c:ext>
            </c:extLst>
          </c:dPt>
          <c:dLbls>
            <c:dLbl>
              <c:idx val="3"/>
              <c:layout>
                <c:manualLayout>
                  <c:x val="0.1271715703946964"/>
                  <c:y val="0.1060891452875991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55-474F-8339-5CC20D576D06}"/>
                </c:ext>
              </c:extLst>
            </c:dLbl>
            <c:dLbl>
              <c:idx val="4"/>
              <c:layout>
                <c:manualLayout>
                  <c:x val="6.0484122773459784E-2"/>
                  <c:y val="0.1654227099119456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55-474F-8339-5CC20D576D06}"/>
                </c:ext>
              </c:extLst>
            </c:dLbl>
            <c:dLbl>
              <c:idx val="5"/>
              <c:layout>
                <c:manualLayout>
                  <c:x val="-0.17775054213277322"/>
                  <c:y val="-0.16481608270802886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45772326450604"/>
                      <c:h val="0.10818662728578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F55-474F-8339-5CC20D576D06}"/>
                </c:ext>
              </c:extLst>
            </c:dLbl>
            <c:dLbl>
              <c:idx val="6"/>
              <c:layout>
                <c:manualLayout>
                  <c:x val="9.4646227863166857E-2"/>
                  <c:y val="0.1175935705191971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55-474F-8339-5CC20D576D06}"/>
                </c:ext>
              </c:extLst>
            </c:dLbl>
            <c:dLbl>
              <c:idx val="7"/>
              <c:layout>
                <c:manualLayout>
                  <c:x val="4.0895974004915008E-2"/>
                  <c:y val="0.2020761950376819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55-474F-8339-5CC20D576D0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weekly newsletter</c:v>
                </c:pt>
                <c:pt idx="1">
                  <c:v>re-targetting ad</c:v>
                </c:pt>
                <c:pt idx="2">
                  <c:v>re-targetting campaign</c:v>
                </c:pt>
                <c:pt idx="3">
                  <c:v>paid search</c:v>
                </c:pt>
                <c:pt idx="4">
                  <c:v>ten crazy cool tshirt facts</c:v>
                </c:pt>
                <c:pt idx="5">
                  <c:v>getting to know cool tshirts</c:v>
                </c:pt>
                <c:pt idx="6">
                  <c:v>interview with cool tshirts founder</c:v>
                </c:pt>
                <c:pt idx="7">
                  <c:v>cool tshirt search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447</c:v>
                </c:pt>
                <c:pt idx="1">
                  <c:v>443</c:v>
                </c:pt>
                <c:pt idx="2">
                  <c:v>245</c:v>
                </c:pt>
                <c:pt idx="3">
                  <c:v>178</c:v>
                </c:pt>
                <c:pt idx="4">
                  <c:v>190</c:v>
                </c:pt>
                <c:pt idx="5">
                  <c:v>232</c:v>
                </c:pt>
                <c:pt idx="6">
                  <c:v>184</c:v>
                </c:pt>
                <c:pt idx="7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5-474F-8339-5CC20D576D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5148299573905"/>
          <c:y val="8.3678223030035082E-2"/>
          <c:w val="0.19192698398204722"/>
          <c:h val="0.8465993057175956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4.4062499999999892E-3"/>
          <c:w val="1"/>
          <c:h val="0.9328189155112349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Purchases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37A-4A56-9769-16AE45FA759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37A-4A56-9769-16AE45FA759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37A-4A56-9769-16AE45FA7597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F55-474F-8339-5CC20D576D0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5F55-474F-8339-5CC20D576D0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F55-474F-8339-5CC20D576D0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F55-474F-8339-5CC20D576D0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5F55-474F-8339-5CC20D576D06}"/>
              </c:ext>
            </c:extLst>
          </c:dPt>
          <c:dLbls>
            <c:dLbl>
              <c:idx val="3"/>
              <c:layout>
                <c:manualLayout>
                  <c:x val="0.1271715703946964"/>
                  <c:y val="0.1060891452875991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55-474F-8339-5CC20D576D06}"/>
                </c:ext>
              </c:extLst>
            </c:dLbl>
            <c:dLbl>
              <c:idx val="4"/>
              <c:layout>
                <c:manualLayout>
                  <c:x val="6.0484122773459784E-2"/>
                  <c:y val="0.1654227099119456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55-474F-8339-5CC20D576D06}"/>
                </c:ext>
              </c:extLst>
            </c:dLbl>
            <c:dLbl>
              <c:idx val="5"/>
              <c:layout>
                <c:manualLayout>
                  <c:x val="7.9947288444022449E-2"/>
                  <c:y val="0.10753650509044911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027062820230913E-2"/>
                      <c:h val="4.644932475305078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F55-474F-8339-5CC20D576D06}"/>
                </c:ext>
              </c:extLst>
            </c:dLbl>
            <c:dLbl>
              <c:idx val="6"/>
              <c:layout>
                <c:manualLayout>
                  <c:x val="9.4646227863166857E-2"/>
                  <c:y val="0.1175935705191971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55-474F-8339-5CC20D576D06}"/>
                </c:ext>
              </c:extLst>
            </c:dLbl>
            <c:dLbl>
              <c:idx val="7"/>
              <c:layout>
                <c:manualLayout>
                  <c:x val="4.0895974004915008E-2"/>
                  <c:y val="0.2020761950376819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55-474F-8339-5CC20D576D0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weekly newsletter</c:v>
                </c:pt>
                <c:pt idx="1">
                  <c:v>re-targetting ad</c:v>
                </c:pt>
                <c:pt idx="2">
                  <c:v>re-targetting campaign</c:v>
                </c:pt>
                <c:pt idx="3">
                  <c:v>paid-search</c:v>
                </c:pt>
                <c:pt idx="4">
                  <c:v>ten crazy cool tshirt facts</c:v>
                </c:pt>
                <c:pt idx="5">
                  <c:v>getting to know cool tshirts</c:v>
                </c:pt>
                <c:pt idx="6">
                  <c:v>interview with cool tshirts founder</c:v>
                </c:pt>
                <c:pt idx="7">
                  <c:v>cool tshirt search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115</c:v>
                </c:pt>
                <c:pt idx="1">
                  <c:v>113</c:v>
                </c:pt>
                <c:pt idx="2">
                  <c:v>54</c:v>
                </c:pt>
                <c:pt idx="3">
                  <c:v>52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5-474F-8339-5CC20D576D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145803935192114"/>
          <c:y val="7.3930227893286835E-2"/>
          <c:w val="0.34521276251479643"/>
          <c:h val="0.8823419545523393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5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08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02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79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047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7891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31600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1531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42784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31493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7937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77356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132351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104088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54350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85217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41112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55831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43267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37346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09165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9526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2247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15859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274887" y="2738869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Learn SQL from Scratch</a:t>
            </a:r>
            <a:endParaRPr sz="2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Ginger Burton</a:t>
            </a:r>
            <a:endParaRPr sz="2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9/26/2018</a:t>
            </a:r>
            <a:endParaRPr sz="2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30" y="417343"/>
            <a:ext cx="2024775" cy="425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1026" name="Picture 2" descr="Image result for sql">
            <a:extLst>
              <a:ext uri="{FF2B5EF4-FFF2-40B4-BE49-F238E27FC236}">
                <a16:creationId xmlns:a16="http://schemas.microsoft.com/office/drawing/2014/main" id="{309F2527-2168-464A-8C7C-1EC779AB9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14" y="867524"/>
            <a:ext cx="3415024" cy="27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2446420" y="728734"/>
            <a:ext cx="6533217" cy="31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Roboto Black"/>
                <a:ea typeface="Roboto Black"/>
                <a:cs typeface="Roboto Black"/>
                <a:sym typeface="Roboto Black"/>
              </a:rPr>
              <a:t>Which five campaigns should CoolTShirts re-invest in?</a:t>
            </a:r>
            <a:endParaRPr lang="en-US" sz="2400" dirty="0"/>
          </a:p>
        </p:txBody>
      </p:sp>
      <p:pic>
        <p:nvPicPr>
          <p:cNvPr id="6" name="Shape 299">
            <a:extLst>
              <a:ext uri="{FF2B5EF4-FFF2-40B4-BE49-F238E27FC236}">
                <a16:creationId xmlns:a16="http://schemas.microsoft.com/office/drawing/2014/main" id="{F57B83A7-73A7-4602-BF28-FC8E6D6E51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2" y="347334"/>
            <a:ext cx="2024775" cy="425824"/>
          </a:xfrm>
          <a:prstGeom prst="rect">
            <a:avLst/>
          </a:prstGeom>
          <a:solidFill>
            <a:sysClr val="windowText" lastClr="000000"/>
          </a:solidFill>
          <a:ln>
            <a:solidFill>
              <a:sysClr val="windowText" lastClr="00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DDF94A-87E5-4AB0-B4E7-01FDAEC5BE50}"/>
              </a:ext>
            </a:extLst>
          </p:cNvPr>
          <p:cNvSpPr/>
          <p:nvPr/>
        </p:nvSpPr>
        <p:spPr>
          <a:xfrm>
            <a:off x="67669" y="1221616"/>
            <a:ext cx="2842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defTabSz="342900">
              <a:buClr>
                <a:prstClr val="white"/>
              </a:buClr>
              <a:buSzPts val="1800"/>
            </a:pPr>
            <a:r>
              <a:rPr lang="en-US" sz="1500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Looking at last touches, it’s clear that “re-targeting ads” are getting the majority of last touches from prospects.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6B10A1-E12C-40A8-A0A9-69D25A568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8326"/>
              </p:ext>
            </p:extLst>
          </p:nvPr>
        </p:nvGraphicFramePr>
        <p:xfrm>
          <a:off x="3167249" y="1039742"/>
          <a:ext cx="5716773" cy="390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2446420" y="728734"/>
            <a:ext cx="6533217" cy="31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Roboto Black"/>
                <a:ea typeface="Roboto Black"/>
                <a:cs typeface="Roboto Black"/>
                <a:sym typeface="Roboto Black"/>
              </a:rPr>
              <a:t>Which five campaigns should CoolTShirts re-invest in?</a:t>
            </a:r>
            <a:endParaRPr lang="en-US" sz="2400" dirty="0"/>
          </a:p>
        </p:txBody>
      </p:sp>
      <p:pic>
        <p:nvPicPr>
          <p:cNvPr id="6" name="Shape 299">
            <a:extLst>
              <a:ext uri="{FF2B5EF4-FFF2-40B4-BE49-F238E27FC236}">
                <a16:creationId xmlns:a16="http://schemas.microsoft.com/office/drawing/2014/main" id="{F57B83A7-73A7-4602-BF28-FC8E6D6E51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2" y="347334"/>
            <a:ext cx="2024775" cy="425824"/>
          </a:xfrm>
          <a:prstGeom prst="rect">
            <a:avLst/>
          </a:prstGeom>
          <a:solidFill>
            <a:sysClr val="windowText" lastClr="000000"/>
          </a:solidFill>
          <a:ln>
            <a:solidFill>
              <a:sysClr val="windowText" lastClr="00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DDF94A-87E5-4AB0-B4E7-01FDAEC5BE50}"/>
              </a:ext>
            </a:extLst>
          </p:cNvPr>
          <p:cNvSpPr/>
          <p:nvPr/>
        </p:nvSpPr>
        <p:spPr>
          <a:xfrm>
            <a:off x="67669" y="1221616"/>
            <a:ext cx="28422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defTabSz="342900">
              <a:buClr>
                <a:prstClr val="white"/>
              </a:buClr>
              <a:buSzPts val="1800"/>
            </a:pPr>
            <a:r>
              <a:rPr lang="en-US" sz="1500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Based on the data gathered, it is recommended to reinvest in those that translate to the most purchases since revenue is the goal. </a:t>
            </a:r>
          </a:p>
          <a:p>
            <a:pPr marL="114300" lvl="0" defTabSz="342900">
              <a:buClr>
                <a:prstClr val="white"/>
              </a:buClr>
              <a:buSzPts val="1800"/>
            </a:pPr>
            <a:endParaRPr lang="en-US" sz="1500" kern="1200" dirty="0">
              <a:solidFill>
                <a:prstClr val="white"/>
              </a:solidFill>
              <a:latin typeface="Roboto"/>
              <a:ea typeface="Roboto"/>
              <a:sym typeface="Roboto"/>
            </a:endParaRPr>
          </a:p>
          <a:p>
            <a:pPr marL="114300" lvl="0" defTabSz="342900">
              <a:buClr>
                <a:prstClr val="white"/>
              </a:buClr>
              <a:buSzPts val="1800"/>
            </a:pPr>
            <a:r>
              <a:rPr lang="en-US" sz="1500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It is clear that the weekly newsletter, re-targeting ad, re-targeting campaign, and paid search garner the majority of purchases. The remainder aren’t far from each other in purchase count but getting to know cool </a:t>
            </a:r>
            <a:r>
              <a:rPr lang="en-US" sz="1500" kern="1200" dirty="0" err="1">
                <a:solidFill>
                  <a:prstClr val="white"/>
                </a:solidFill>
                <a:latin typeface="Roboto"/>
                <a:ea typeface="Roboto"/>
                <a:sym typeface="Roboto"/>
              </a:rPr>
              <a:t>tshirts</a:t>
            </a:r>
            <a:r>
              <a:rPr lang="en-US" sz="1500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 has more first and last touches so that should be included.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6B10A1-E12C-40A8-A0A9-69D25A568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724585"/>
              </p:ext>
            </p:extLst>
          </p:nvPr>
        </p:nvGraphicFramePr>
        <p:xfrm>
          <a:off x="3167249" y="1039742"/>
          <a:ext cx="5716773" cy="390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58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95269"/>
                </a:solidFill>
              </a:rPr>
              <a:t>Example Table of Contents</a:t>
            </a:r>
            <a:endParaRPr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Shape 299">
            <a:extLst>
              <a:ext uri="{FF2B5EF4-FFF2-40B4-BE49-F238E27FC236}">
                <a16:creationId xmlns:a16="http://schemas.microsoft.com/office/drawing/2014/main" id="{54957712-C28C-4BC9-81DB-F42509E287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2" y="287101"/>
            <a:ext cx="2024775" cy="425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471F88-DAE1-4EBD-ABAC-6E1A22CABF78}"/>
              </a:ext>
            </a:extLst>
          </p:cNvPr>
          <p:cNvSpPr txBox="1"/>
          <p:nvPr/>
        </p:nvSpPr>
        <p:spPr>
          <a:xfrm>
            <a:off x="1314660" y="669762"/>
            <a:ext cx="5863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4C36B-E9EF-4022-9546-4AB925F4768E}"/>
              </a:ext>
            </a:extLst>
          </p:cNvPr>
          <p:cNvSpPr/>
          <p:nvPr/>
        </p:nvSpPr>
        <p:spPr>
          <a:xfrm>
            <a:off x="214759" y="1544665"/>
            <a:ext cx="653143" cy="629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5AE3C0-1E31-4CCB-9C09-E56A06C2E27C}"/>
              </a:ext>
            </a:extLst>
          </p:cNvPr>
          <p:cNvSpPr/>
          <p:nvPr/>
        </p:nvSpPr>
        <p:spPr>
          <a:xfrm>
            <a:off x="2950796" y="1544666"/>
            <a:ext cx="653143" cy="62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3E549-9CC2-4AA8-B2C5-7820C3406121}"/>
              </a:ext>
            </a:extLst>
          </p:cNvPr>
          <p:cNvSpPr/>
          <p:nvPr/>
        </p:nvSpPr>
        <p:spPr>
          <a:xfrm>
            <a:off x="5686833" y="1548767"/>
            <a:ext cx="653143" cy="6292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321CA-DBA1-4B25-BEF6-A14E1E98AA2A}"/>
              </a:ext>
            </a:extLst>
          </p:cNvPr>
          <p:cNvSpPr txBox="1"/>
          <p:nvPr/>
        </p:nvSpPr>
        <p:spPr>
          <a:xfrm>
            <a:off x="55560" y="2451268"/>
            <a:ext cx="25182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Get Familiar with the company.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How many campaigns and sources does CoolTShirts use and how are they related? Be sure to explain the difference between utm_campaign and </a:t>
            </a:r>
            <a:r>
              <a:rPr lang="en-US" sz="1100" dirty="0" err="1">
                <a:solidFill>
                  <a:schemeClr val="tx1"/>
                </a:solidFill>
              </a:rPr>
              <a:t>utm_source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What pages are on their website?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DEE82-C6DE-4CDB-990E-5F77B5330A82}"/>
              </a:ext>
            </a:extLst>
          </p:cNvPr>
          <p:cNvSpPr/>
          <p:nvPr/>
        </p:nvSpPr>
        <p:spPr>
          <a:xfrm>
            <a:off x="2573760" y="2407132"/>
            <a:ext cx="251820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What is the user journey?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How many first touches is each campaign responsible for?</a:t>
            </a:r>
          </a:p>
          <a:p>
            <a:r>
              <a:rPr lang="en-US" sz="1100" dirty="0">
                <a:solidFill>
                  <a:schemeClr val="tx1"/>
                </a:solidFill>
              </a:rPr>
              <a:t>How many last touches is each campaign responsible for?</a:t>
            </a:r>
          </a:p>
          <a:p>
            <a:r>
              <a:rPr lang="en-US" sz="1100" dirty="0">
                <a:solidFill>
                  <a:schemeClr val="tx1"/>
                </a:solidFill>
              </a:rPr>
              <a:t>How many visitors make a purchase?</a:t>
            </a:r>
          </a:p>
          <a:p>
            <a:r>
              <a:rPr lang="en-US" sz="1100" dirty="0">
                <a:solidFill>
                  <a:schemeClr val="tx1"/>
                </a:solidFill>
              </a:rPr>
              <a:t>How many last touches on the purchase page is each campaign responsible for?</a:t>
            </a:r>
          </a:p>
          <a:p>
            <a:r>
              <a:rPr lang="en-US" sz="1100" dirty="0">
                <a:solidFill>
                  <a:schemeClr val="tx1"/>
                </a:solidFill>
              </a:rPr>
              <a:t>What is the typical user journey?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8CB3-3F20-4FB7-B28C-C33B07C1E297}"/>
              </a:ext>
            </a:extLst>
          </p:cNvPr>
          <p:cNvSpPr/>
          <p:nvPr/>
        </p:nvSpPr>
        <p:spPr>
          <a:xfrm>
            <a:off x="5204622" y="2343637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Optimize the campaign budget.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6E770-833E-4E4E-A6B0-D7185C3BA893}"/>
              </a:ext>
            </a:extLst>
          </p:cNvPr>
          <p:cNvSpPr/>
          <p:nvPr/>
        </p:nvSpPr>
        <p:spPr>
          <a:xfrm>
            <a:off x="5276175" y="2830325"/>
            <a:ext cx="2518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CoolTShirts can re-invest in 5 campaigns. Which should they pick and why?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656788" y="0"/>
            <a:ext cx="6646332" cy="81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Get Familiar with CoolTShirts</a:t>
            </a:r>
            <a:endParaRPr sz="900" dirty="0"/>
          </a:p>
        </p:txBody>
      </p:sp>
      <p:pic>
        <p:nvPicPr>
          <p:cNvPr id="6" name="Shape 299">
            <a:extLst>
              <a:ext uri="{FF2B5EF4-FFF2-40B4-BE49-F238E27FC236}">
                <a16:creationId xmlns:a16="http://schemas.microsoft.com/office/drawing/2014/main" id="{C752450A-82F6-49B2-9707-52317BA5F8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57" y="226699"/>
            <a:ext cx="2024775" cy="425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43E070-E119-410C-A184-2AD7221E7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11" y="1108066"/>
            <a:ext cx="2332855" cy="3362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DB410-5814-4383-A921-B4BFF031F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524" y="1331266"/>
            <a:ext cx="3178944" cy="336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BAE71-996D-415F-8CF0-B8C03C35CC3A}"/>
              </a:ext>
            </a:extLst>
          </p:cNvPr>
          <p:cNvSpPr txBox="1"/>
          <p:nvPr/>
        </p:nvSpPr>
        <p:spPr>
          <a:xfrm>
            <a:off x="-1" y="1108066"/>
            <a:ext cx="2925525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How many campaigns and sources does CoolTShirts use? Which source is used for each campaign?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 A source is the type of communication such as email, or site on which a campaign is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shared with prospective customers, like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Google or Facebook.</a:t>
            </a:r>
          </a:p>
          <a:p>
            <a:pPr algn="ctr"/>
            <a:endParaRPr lang="en-US" sz="1050" i="1" dirty="0">
              <a:solidFill>
                <a:schemeClr val="tx1"/>
              </a:solidFill>
            </a:endParaRP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A campaign is a specific message designed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to elicit a specific response from a specific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group of prospective customers.</a:t>
            </a:r>
          </a:p>
          <a:p>
            <a:pPr algn="ctr"/>
            <a:endParaRPr lang="en-US" sz="1050" i="1" dirty="0">
              <a:solidFill>
                <a:schemeClr val="tx1"/>
              </a:solidFill>
            </a:endParaRP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A source, like email, can run multiple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campaigns, like 'retargeting' or 'weekly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newsletter’.</a:t>
            </a:r>
          </a:p>
          <a:p>
            <a:pPr algn="ctr"/>
            <a:endParaRPr lang="en-US" sz="1050" i="1" dirty="0">
              <a:solidFill>
                <a:schemeClr val="tx1"/>
              </a:solidFill>
            </a:endParaRP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The same campaign could be run across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multiple sources, although that is not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represented in this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863F-0B60-470E-BB1A-4ED25DF9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78" y="288275"/>
            <a:ext cx="6984044" cy="572700"/>
          </a:xfrm>
        </p:spPr>
        <p:txBody>
          <a:bodyPr>
            <a:normAutofit fontScale="90000"/>
          </a:bodyPr>
          <a:lstStyle/>
          <a:p>
            <a:pPr lvl="0" algn="ctr" defTabSz="914400">
              <a:buClr>
                <a:srgbClr val="000000"/>
              </a:buClr>
              <a:buSzTx/>
            </a:pPr>
            <a:r>
              <a:rPr lang="en-US" sz="2800" kern="0" cap="none" dirty="0">
                <a:ln>
                  <a:noFill/>
                </a:ln>
                <a:solidFill>
                  <a:prstClr val="white"/>
                </a:solidFill>
                <a:latin typeface="Roboto Black"/>
                <a:ea typeface="Roboto Black"/>
                <a:cs typeface="Roboto Black"/>
                <a:sym typeface="Roboto Black"/>
              </a:rPr>
              <a:t>Get Familiar with CoolTShirts</a:t>
            </a:r>
            <a:br>
              <a:rPr lang="en-US" sz="900" kern="0" cap="none" dirty="0">
                <a:ln>
                  <a:noFill/>
                </a:ln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endParaRPr lang="en-US" sz="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B122A-E109-499A-A818-787F88DF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14822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 What pages are on their website?</a:t>
            </a:r>
          </a:p>
          <a:p>
            <a:endParaRPr lang="en-US" b="1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chemeClr val="tx1"/>
                </a:solidFill>
              </a:rPr>
              <a:t>	If we find the distinct values of the </a:t>
            </a:r>
            <a:r>
              <a:rPr lang="en-US" sz="1200" i="1" dirty="0" err="1">
                <a:solidFill>
                  <a:schemeClr val="tx1"/>
                </a:solidFill>
              </a:rPr>
              <a:t>page_name</a:t>
            </a:r>
            <a:r>
              <a:rPr lang="en-US" sz="1200" i="1" dirty="0">
                <a:solidFill>
                  <a:schemeClr val="tx1"/>
                </a:solidFill>
              </a:rPr>
              <a:t> column,</a:t>
            </a:r>
          </a:p>
          <a:p>
            <a:pPr marL="114300" indent="0">
              <a:buNone/>
            </a:pPr>
            <a:r>
              <a:rPr lang="en-US" sz="1200" i="1" dirty="0">
                <a:solidFill>
                  <a:schemeClr val="tx1"/>
                </a:solidFill>
              </a:rPr>
              <a:t>	using a simple SELECT DISTINCT query. This returns the </a:t>
            </a:r>
          </a:p>
          <a:p>
            <a:pPr marL="114300" indent="0">
              <a:buNone/>
            </a:pPr>
            <a:r>
              <a:rPr lang="en-US" sz="1200" i="1" dirty="0">
                <a:solidFill>
                  <a:schemeClr val="tx1"/>
                </a:solidFill>
              </a:rPr>
              <a:t>	unique web pages that are a part of the overall website.</a:t>
            </a:r>
          </a:p>
          <a:p>
            <a:pPr marL="114300" indent="0">
              <a:buNone/>
            </a:pPr>
            <a:endParaRPr lang="en-US" sz="1200" i="1" dirty="0">
              <a:solidFill>
                <a:schemeClr val="tx1"/>
              </a:solidFill>
            </a:endParaRP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200" i="1" dirty="0">
              <a:solidFill>
                <a:schemeClr val="tx1"/>
              </a:solidFill>
            </a:endParaRPr>
          </a:p>
          <a:p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4" name="Shape 299">
            <a:extLst>
              <a:ext uri="{FF2B5EF4-FFF2-40B4-BE49-F238E27FC236}">
                <a16:creationId xmlns:a16="http://schemas.microsoft.com/office/drawing/2014/main" id="{07045CDC-ADDB-4848-B351-F31122A6F4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362" y="347334"/>
            <a:ext cx="2024775" cy="425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333D6-ECC1-4BF1-9B83-1966DB771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97" y="1481138"/>
            <a:ext cx="3212459" cy="1068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9D524-CBD6-4CE4-BA8D-830C16392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316" y="2803187"/>
            <a:ext cx="3922295" cy="21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8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299">
            <a:extLst>
              <a:ext uri="{FF2B5EF4-FFF2-40B4-BE49-F238E27FC236}">
                <a16:creationId xmlns:a16="http://schemas.microsoft.com/office/drawing/2014/main" id="{54A50C4E-CB8A-4204-915A-9BE606619B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2" y="347334"/>
            <a:ext cx="2024775" cy="425824"/>
          </a:xfrm>
          <a:prstGeom prst="rect">
            <a:avLst/>
          </a:prstGeom>
          <a:solidFill>
            <a:sysClr val="windowText" lastClr="000000"/>
          </a:solidFill>
          <a:ln>
            <a:solidFill>
              <a:sysClr val="windowText" lastClr="00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92DCB3-CB00-4FF9-B4E4-A7F17B1BBF0E}"/>
              </a:ext>
            </a:extLst>
          </p:cNvPr>
          <p:cNvSpPr/>
          <p:nvPr/>
        </p:nvSpPr>
        <p:spPr>
          <a:xfrm>
            <a:off x="2590801" y="3344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the User Journey?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AA583D-C724-43E6-988F-DCEB87578A2E}"/>
              </a:ext>
            </a:extLst>
          </p:cNvPr>
          <p:cNvSpPr/>
          <p:nvPr/>
        </p:nvSpPr>
        <p:spPr>
          <a:xfrm>
            <a:off x="0" y="1189201"/>
            <a:ext cx="26950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How many first touches is each campaign responsible for?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74998-A4C5-42F2-BD3D-5DD9995AFE21}"/>
              </a:ext>
            </a:extLst>
          </p:cNvPr>
          <p:cNvSpPr txBox="1"/>
          <p:nvPr/>
        </p:nvSpPr>
        <p:spPr>
          <a:xfrm>
            <a:off x="57080" y="2072260"/>
            <a:ext cx="2695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Searching the timestamps with the MIN date for each user, we can determine which source and campaign first captured the prospects attention and prompted the click through.</a:t>
            </a:r>
          </a:p>
          <a:p>
            <a:endParaRPr lang="en-US" sz="1200" i="1" dirty="0">
              <a:solidFill>
                <a:schemeClr val="bg1"/>
              </a:solidFill>
            </a:endParaRP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9F3889-8C95-410B-BD46-D206161F3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1" y="903879"/>
            <a:ext cx="3362824" cy="24321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1307BB-6B76-4451-B898-32EB49932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530" y="3336013"/>
            <a:ext cx="3506771" cy="1367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100A3-159D-42F2-8E5B-571C80F45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572" y="947541"/>
            <a:ext cx="2948104" cy="34667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2363390" y="323270"/>
            <a:ext cx="5470969" cy="50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the User Journey?</a:t>
            </a:r>
            <a:endParaRPr lang="en-US" sz="2400" dirty="0"/>
          </a:p>
        </p:txBody>
      </p:sp>
      <p:pic>
        <p:nvPicPr>
          <p:cNvPr id="6" name="Shape 299">
            <a:extLst>
              <a:ext uri="{FF2B5EF4-FFF2-40B4-BE49-F238E27FC236}">
                <a16:creationId xmlns:a16="http://schemas.microsoft.com/office/drawing/2014/main" id="{F57B83A7-73A7-4602-BF28-FC8E6D6E51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2" y="347334"/>
            <a:ext cx="2024775" cy="425824"/>
          </a:xfrm>
          <a:prstGeom prst="rect">
            <a:avLst/>
          </a:prstGeom>
          <a:solidFill>
            <a:sysClr val="windowText" lastClr="000000"/>
          </a:solidFill>
          <a:ln>
            <a:solidFill>
              <a:sysClr val="windowText" lastClr="00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DDF94A-87E5-4AB0-B4E7-01FDAEC5BE50}"/>
              </a:ext>
            </a:extLst>
          </p:cNvPr>
          <p:cNvSpPr/>
          <p:nvPr/>
        </p:nvSpPr>
        <p:spPr>
          <a:xfrm>
            <a:off x="-67014" y="1039742"/>
            <a:ext cx="28422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defTabSz="342900">
              <a:buClr>
                <a:prstClr val="white"/>
              </a:buClr>
              <a:buSzPts val="1800"/>
            </a:pPr>
            <a:r>
              <a:rPr lang="en-US" sz="1500" b="1" u="sng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How many last touches is each campaign responsible for?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7A501-8957-4507-8E89-8500FE32311C}"/>
              </a:ext>
            </a:extLst>
          </p:cNvPr>
          <p:cNvSpPr/>
          <p:nvPr/>
        </p:nvSpPr>
        <p:spPr>
          <a:xfrm>
            <a:off x="6353" y="2036462"/>
            <a:ext cx="2937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srgbClr val="FFFFFF"/>
                </a:solidFill>
              </a:rPr>
              <a:t>Timestamps with the MAX date for each user show which source and campaign was responsible for driving prospects that visited the site based on last touch.</a:t>
            </a:r>
          </a:p>
          <a:p>
            <a:pPr lvl="0"/>
            <a:endParaRPr lang="en-US" sz="1200" i="1" dirty="0">
              <a:solidFill>
                <a:srgbClr val="FFFFFF"/>
              </a:solidFill>
            </a:endParaRPr>
          </a:p>
          <a:p>
            <a:pPr lvl="0"/>
            <a:endParaRPr lang="en-US" sz="1200" i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0B742-646A-423C-855C-FFE412827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755" y="827853"/>
            <a:ext cx="2646440" cy="3006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7BFFE-8540-44D5-9D12-119930FD9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446" y="1039742"/>
            <a:ext cx="2445270" cy="2908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D418B-5CE0-4F0B-9703-AC744C94B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755" y="3841419"/>
            <a:ext cx="2724990" cy="12012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2363390" y="323270"/>
            <a:ext cx="5470969" cy="50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the User Journey?</a:t>
            </a:r>
            <a:endParaRPr lang="en-US" sz="2400" dirty="0"/>
          </a:p>
        </p:txBody>
      </p:sp>
      <p:pic>
        <p:nvPicPr>
          <p:cNvPr id="6" name="Shape 299">
            <a:extLst>
              <a:ext uri="{FF2B5EF4-FFF2-40B4-BE49-F238E27FC236}">
                <a16:creationId xmlns:a16="http://schemas.microsoft.com/office/drawing/2014/main" id="{F57B83A7-73A7-4602-BF28-FC8E6D6E51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2" y="347334"/>
            <a:ext cx="2024775" cy="425824"/>
          </a:xfrm>
          <a:prstGeom prst="rect">
            <a:avLst/>
          </a:prstGeom>
          <a:solidFill>
            <a:sysClr val="windowText" lastClr="000000"/>
          </a:solidFill>
          <a:ln>
            <a:solidFill>
              <a:sysClr val="windowText" lastClr="00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DDF94A-87E5-4AB0-B4E7-01FDAEC5BE50}"/>
              </a:ext>
            </a:extLst>
          </p:cNvPr>
          <p:cNvSpPr/>
          <p:nvPr/>
        </p:nvSpPr>
        <p:spPr>
          <a:xfrm>
            <a:off x="-67014" y="1039742"/>
            <a:ext cx="28422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defTabSz="342900">
              <a:buClr>
                <a:prstClr val="white"/>
              </a:buClr>
              <a:buSzPts val="1800"/>
            </a:pPr>
            <a:r>
              <a:rPr lang="en-US" sz="1500" b="1" u="sng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How many visitors make a purchase?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7A501-8957-4507-8E89-8500FE32311C}"/>
              </a:ext>
            </a:extLst>
          </p:cNvPr>
          <p:cNvSpPr/>
          <p:nvPr/>
        </p:nvSpPr>
        <p:spPr>
          <a:xfrm>
            <a:off x="72190" y="1709376"/>
            <a:ext cx="2937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srgbClr val="FFFFFF"/>
                </a:solidFill>
              </a:rPr>
              <a:t>Conversion rate from visitor to customer, is 18% (361/1979=18)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3F7ABD-F0C1-4507-A424-5B8D0E1C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313" y="910891"/>
            <a:ext cx="2937374" cy="970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FD6EDE-2818-4854-9BFC-55DD6A0D7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716" y="910891"/>
            <a:ext cx="2270040" cy="812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C479D-C8C7-4D5F-8882-9E95241D3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449" y="1964427"/>
            <a:ext cx="3063963" cy="2780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413AB8-23BF-4249-8178-D35282170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491" y="1861943"/>
            <a:ext cx="2294867" cy="2424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3DE390-162C-4518-BE0E-682333B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0552" y="4232609"/>
            <a:ext cx="2294867" cy="9030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F3D5A5-1953-45B3-BC14-ABC6A50CB2C8}"/>
              </a:ext>
            </a:extLst>
          </p:cNvPr>
          <p:cNvSpPr/>
          <p:nvPr/>
        </p:nvSpPr>
        <p:spPr>
          <a:xfrm>
            <a:off x="-31757" y="2286677"/>
            <a:ext cx="27717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defTabSz="342900">
              <a:buClr>
                <a:prstClr val="white"/>
              </a:buClr>
              <a:buSzPts val="1800"/>
            </a:pPr>
            <a:r>
              <a:rPr lang="en-US" b="1" u="sng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How many last touches on the purchase page is each campaign responsible for?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FFFCA8-14A0-4B9F-B072-C3DE3C9CC2AA}"/>
              </a:ext>
            </a:extLst>
          </p:cNvPr>
          <p:cNvSpPr/>
          <p:nvPr/>
        </p:nvSpPr>
        <p:spPr>
          <a:xfrm>
            <a:off x="67669" y="3151683"/>
            <a:ext cx="2937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srgbClr val="FFFFFF"/>
                </a:solidFill>
              </a:rPr>
              <a:t>Searching MAX timestamp where purchase page is specified as the page visited, we can see the sources and campaigns responsible for conversion.</a:t>
            </a:r>
          </a:p>
        </p:txBody>
      </p:sp>
    </p:spTree>
    <p:extLst>
      <p:ext uri="{BB962C8B-B14F-4D97-AF65-F5344CB8AC3E}">
        <p14:creationId xmlns:p14="http://schemas.microsoft.com/office/powerpoint/2010/main" val="92146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2363390" y="323270"/>
            <a:ext cx="5470969" cy="50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the User Journey?</a:t>
            </a:r>
            <a:endParaRPr lang="en-US" sz="2400" dirty="0"/>
          </a:p>
        </p:txBody>
      </p:sp>
      <p:pic>
        <p:nvPicPr>
          <p:cNvPr id="6" name="Shape 299">
            <a:extLst>
              <a:ext uri="{FF2B5EF4-FFF2-40B4-BE49-F238E27FC236}">
                <a16:creationId xmlns:a16="http://schemas.microsoft.com/office/drawing/2014/main" id="{F57B83A7-73A7-4602-BF28-FC8E6D6E51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2" y="347334"/>
            <a:ext cx="2024775" cy="425824"/>
          </a:xfrm>
          <a:prstGeom prst="rect">
            <a:avLst/>
          </a:prstGeom>
          <a:solidFill>
            <a:sysClr val="windowText" lastClr="000000"/>
          </a:solidFill>
          <a:ln>
            <a:solidFill>
              <a:sysClr val="windowText" lastClr="00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DDF94A-87E5-4AB0-B4E7-01FDAEC5BE50}"/>
              </a:ext>
            </a:extLst>
          </p:cNvPr>
          <p:cNvSpPr/>
          <p:nvPr/>
        </p:nvSpPr>
        <p:spPr>
          <a:xfrm>
            <a:off x="-67014" y="1039742"/>
            <a:ext cx="28422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defTabSz="342900">
              <a:buClr>
                <a:prstClr val="white"/>
              </a:buClr>
              <a:buSzPts val="1800"/>
            </a:pPr>
            <a:r>
              <a:rPr lang="en-US" sz="1500" b="1" u="sng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What is the typical user journey?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7A501-8957-4507-8E89-8500FE32311C}"/>
              </a:ext>
            </a:extLst>
          </p:cNvPr>
          <p:cNvSpPr/>
          <p:nvPr/>
        </p:nvSpPr>
        <p:spPr>
          <a:xfrm>
            <a:off x="164362" y="1693334"/>
            <a:ext cx="29373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srgbClr val="FFFFFF"/>
                </a:solidFill>
              </a:rPr>
              <a:t>The majority of prospective customers are drawn to the site by the medium source with campaign interview-with-cool-</a:t>
            </a:r>
            <a:r>
              <a:rPr lang="en-US" sz="1200" i="1" dirty="0" err="1">
                <a:solidFill>
                  <a:srgbClr val="FFFFFF"/>
                </a:solidFill>
              </a:rPr>
              <a:t>tshirts</a:t>
            </a:r>
            <a:r>
              <a:rPr lang="en-US" sz="1200" i="1" dirty="0">
                <a:solidFill>
                  <a:srgbClr val="FFFFFF"/>
                </a:solidFill>
              </a:rPr>
              <a:t>-founder.  Although, this doesn’t necessarily lead to a purchase.</a:t>
            </a:r>
          </a:p>
          <a:p>
            <a:pPr lvl="0"/>
            <a:endParaRPr lang="en-US" sz="1200" i="1" dirty="0">
              <a:solidFill>
                <a:srgbClr val="FFFFFF"/>
              </a:solidFill>
            </a:endParaRPr>
          </a:p>
          <a:p>
            <a:pPr lvl="0"/>
            <a:r>
              <a:rPr lang="en-US" sz="1200" i="1" dirty="0">
                <a:solidFill>
                  <a:srgbClr val="FFFFFF"/>
                </a:solidFill>
              </a:rPr>
              <a:t>The email source campaign weekly-newsletter has the most last touches and seem to be the majority of purchases thus far.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BEE19-FAA1-4EC7-9133-E5E369A4A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58" y="1039742"/>
            <a:ext cx="3304615" cy="1548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20914C-25A4-4E90-970D-5F7E47988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754" y="2571750"/>
            <a:ext cx="3550918" cy="868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F3D46B-8F6D-4CE6-B751-298E3F4CEAA1}"/>
              </a:ext>
            </a:extLst>
          </p:cNvPr>
          <p:cNvSpPr txBox="1"/>
          <p:nvPr/>
        </p:nvSpPr>
        <p:spPr>
          <a:xfrm>
            <a:off x="-322729" y="3759143"/>
            <a:ext cx="3704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purchases= 361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From weekly newsletter= 115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115/361= 32%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536309-E327-4F52-847D-AD532185B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625" y="3493547"/>
            <a:ext cx="3305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2446420" y="728734"/>
            <a:ext cx="6533217" cy="31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Roboto Black"/>
                <a:ea typeface="Roboto Black"/>
                <a:cs typeface="Roboto Black"/>
                <a:sym typeface="Roboto Black"/>
              </a:rPr>
              <a:t>Which five campaigns should CoolTShirts re-invest in?</a:t>
            </a:r>
            <a:endParaRPr lang="en-US" sz="2400" dirty="0"/>
          </a:p>
        </p:txBody>
      </p:sp>
      <p:pic>
        <p:nvPicPr>
          <p:cNvPr id="6" name="Shape 299">
            <a:extLst>
              <a:ext uri="{FF2B5EF4-FFF2-40B4-BE49-F238E27FC236}">
                <a16:creationId xmlns:a16="http://schemas.microsoft.com/office/drawing/2014/main" id="{F57B83A7-73A7-4602-BF28-FC8E6D6E51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2" y="347334"/>
            <a:ext cx="2024775" cy="425824"/>
          </a:xfrm>
          <a:prstGeom prst="rect">
            <a:avLst/>
          </a:prstGeom>
          <a:solidFill>
            <a:sysClr val="windowText" lastClr="000000"/>
          </a:solidFill>
          <a:ln>
            <a:solidFill>
              <a:sysClr val="windowText" lastClr="00000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DDF94A-87E5-4AB0-B4E7-01FDAEC5BE50}"/>
              </a:ext>
            </a:extLst>
          </p:cNvPr>
          <p:cNvSpPr/>
          <p:nvPr/>
        </p:nvSpPr>
        <p:spPr>
          <a:xfrm>
            <a:off x="67669" y="1221616"/>
            <a:ext cx="284229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defTabSz="342900">
              <a:buClr>
                <a:prstClr val="white"/>
              </a:buClr>
              <a:buSzPts val="1800"/>
            </a:pPr>
            <a:r>
              <a:rPr lang="en-US" sz="1500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We can see that the campaigns “getting to know cool </a:t>
            </a:r>
            <a:r>
              <a:rPr lang="en-US" sz="1500" kern="1200" dirty="0" err="1">
                <a:solidFill>
                  <a:prstClr val="white"/>
                </a:solidFill>
                <a:latin typeface="Roboto"/>
                <a:ea typeface="Roboto"/>
                <a:sym typeface="Roboto"/>
              </a:rPr>
              <a:t>tshirts</a:t>
            </a:r>
            <a:r>
              <a:rPr lang="en-US" sz="1500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” and “interview with the </a:t>
            </a:r>
            <a:r>
              <a:rPr lang="en-US" sz="1500" kern="1200" dirty="0" err="1">
                <a:solidFill>
                  <a:prstClr val="white"/>
                </a:solidFill>
                <a:latin typeface="Roboto"/>
                <a:ea typeface="Roboto"/>
                <a:sym typeface="Roboto"/>
              </a:rPr>
              <a:t>cooltshirts</a:t>
            </a:r>
            <a:r>
              <a:rPr lang="en-US" sz="1500" kern="1200" dirty="0">
                <a:solidFill>
                  <a:prstClr val="white"/>
                </a:solidFill>
                <a:latin typeface="Roboto"/>
                <a:ea typeface="Roboto"/>
                <a:sym typeface="Roboto"/>
              </a:rPr>
              <a:t> founder” make up the majority of first touches, leading prospects to the site initially.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6B10A1-E12C-40A8-A0A9-69D25A568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459947"/>
              </p:ext>
            </p:extLst>
          </p:nvPr>
        </p:nvGraphicFramePr>
        <p:xfrm>
          <a:off x="3167249" y="1039742"/>
          <a:ext cx="5716773" cy="390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962508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6281</TotalTime>
  <Words>655</Words>
  <Application>Microsoft Office PowerPoint</Application>
  <PresentationFormat>On-screen Show (16:9)</PresentationFormat>
  <Paragraphs>93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 Black</vt:lpstr>
      <vt:lpstr>Roboto</vt:lpstr>
      <vt:lpstr>Century Gothic</vt:lpstr>
      <vt:lpstr>Wingdings 3</vt:lpstr>
      <vt:lpstr>Roboto Thin</vt:lpstr>
      <vt:lpstr>Arial</vt:lpstr>
      <vt:lpstr>Simple Light</vt:lpstr>
      <vt:lpstr>Slice</vt:lpstr>
      <vt:lpstr>PowerPoint Presentation</vt:lpstr>
      <vt:lpstr>Example Table of Contents</vt:lpstr>
      <vt:lpstr>PowerPoint Presentation</vt:lpstr>
      <vt:lpstr>Get Familiar with CoolTShirts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Ginger</dc:creator>
  <cp:lastModifiedBy>Ginger</cp:lastModifiedBy>
  <cp:revision>32</cp:revision>
  <dcterms:modified xsi:type="dcterms:W3CDTF">2018-10-02T14:20:58Z</dcterms:modified>
</cp:coreProperties>
</file>