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0" r:id="rId5"/>
    <p:sldId id="278" r:id="rId6"/>
    <p:sldId id="279" r:id="rId7"/>
    <p:sldId id="280" r:id="rId8"/>
    <p:sldId id="282" r:id="rId9"/>
    <p:sldId id="281" r:id="rId10"/>
    <p:sldId id="269" r:id="rId11"/>
    <p:sldId id="283" r:id="rId12"/>
    <p:sldId id="276" r:id="rId13"/>
    <p:sldId id="277" r:id="rId14"/>
    <p:sldId id="287" r:id="rId15"/>
    <p:sldId id="284" r:id="rId16"/>
    <p:sldId id="264" r:id="rId17"/>
    <p:sldId id="285" r:id="rId18"/>
    <p:sldId id="288" r:id="rId19"/>
    <p:sldId id="27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Condicionais</a:t>
            </a:r>
          </a:p>
        </p:txBody>
      </p:sp>
    </p:spTree>
    <p:extLst>
      <p:ext uri="{BB962C8B-B14F-4D97-AF65-F5344CB8AC3E}">
        <p14:creationId xmlns:p14="http://schemas.microsoft.com/office/powerpoint/2010/main" val="405910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5707148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00885BE-999D-48AA-AFDE-B559862F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25" y="544056"/>
            <a:ext cx="3766676" cy="522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5707148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00885BE-999D-48AA-AFDE-B559862F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25" y="544056"/>
            <a:ext cx="3766676" cy="522174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542E0A6-DB92-491E-9E08-6E68785B1217}"/>
              </a:ext>
            </a:extLst>
          </p:cNvPr>
          <p:cNvSpPr/>
          <p:nvPr/>
        </p:nvSpPr>
        <p:spPr>
          <a:xfrm>
            <a:off x="9394263" y="1643270"/>
            <a:ext cx="1809315" cy="27432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77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5707148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00885BE-999D-48AA-AFDE-B559862FD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47" t="22021" r="4222" b="57885"/>
          <a:stretch/>
        </p:blipFill>
        <p:spPr>
          <a:xfrm>
            <a:off x="1453896" y="2275403"/>
            <a:ext cx="4200939" cy="2763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FAD92A-0D4D-4F2D-952E-7E72737321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96" t="41100" r="4925" b="26161"/>
          <a:stretch/>
        </p:blipFill>
        <p:spPr>
          <a:xfrm>
            <a:off x="6723190" y="2275403"/>
            <a:ext cx="2678003" cy="27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0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5707148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micro:bit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500885BE-999D-48AA-AFDE-B559862F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25" y="544056"/>
            <a:ext cx="3766676" cy="522174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DCB750B0-9E59-4A60-92DB-CC5CE1E89CF2}"/>
              </a:ext>
            </a:extLst>
          </p:cNvPr>
          <p:cNvSpPr/>
          <p:nvPr/>
        </p:nvSpPr>
        <p:spPr>
          <a:xfrm>
            <a:off x="9394263" y="4784035"/>
            <a:ext cx="1809315" cy="98176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91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6762056" cy="1049235"/>
          </a:xfrm>
        </p:spPr>
        <p:txBody>
          <a:bodyPr>
            <a:normAutofit/>
          </a:bodyPr>
          <a:lstStyle/>
          <a:p>
            <a:r>
              <a:rPr lang="pt-BR" dirty="0"/>
              <a:t>Comparando dois valores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201FCD3B-7C77-47B0-9136-14E00D418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96" t="82174" r="2315" b="9590"/>
          <a:stretch/>
        </p:blipFill>
        <p:spPr>
          <a:xfrm>
            <a:off x="4332311" y="2067841"/>
            <a:ext cx="3171113" cy="81886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22A0E31-184D-481C-8EBD-F6C0AEB1302E}"/>
              </a:ext>
            </a:extLst>
          </p:cNvPr>
          <p:cNvCxnSpPr>
            <a:cxnSpLocks/>
          </p:cNvCxnSpPr>
          <p:nvPr/>
        </p:nvCxnSpPr>
        <p:spPr>
          <a:xfrm flipH="1">
            <a:off x="2593071" y="2492687"/>
            <a:ext cx="220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11F68F2-7136-43E9-8FC3-90D9FFB14786}"/>
              </a:ext>
            </a:extLst>
          </p:cNvPr>
          <p:cNvCxnSpPr>
            <a:cxnSpLocks/>
          </p:cNvCxnSpPr>
          <p:nvPr/>
        </p:nvCxnSpPr>
        <p:spPr>
          <a:xfrm>
            <a:off x="6893029" y="2477273"/>
            <a:ext cx="195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E57B69-C9B5-4AC8-B8EB-AFCEC8D77514}"/>
              </a:ext>
            </a:extLst>
          </p:cNvPr>
          <p:cNvSpPr txBox="1"/>
          <p:nvPr/>
        </p:nvSpPr>
        <p:spPr>
          <a:xfrm>
            <a:off x="580179" y="2295539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Primeiro valor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8B4C4D-87B9-4727-B5D0-A67BE1A07EAD}"/>
              </a:ext>
            </a:extLst>
          </p:cNvPr>
          <p:cNvSpPr txBox="1"/>
          <p:nvPr/>
        </p:nvSpPr>
        <p:spPr>
          <a:xfrm>
            <a:off x="9204484" y="2277218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Segundo valor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2E4D2A1-B82C-4E97-9029-1D5C9D448977}"/>
              </a:ext>
            </a:extLst>
          </p:cNvPr>
          <p:cNvCxnSpPr>
            <a:cxnSpLocks/>
          </p:cNvCxnSpPr>
          <p:nvPr/>
        </p:nvCxnSpPr>
        <p:spPr>
          <a:xfrm>
            <a:off x="5865856" y="2672129"/>
            <a:ext cx="11067" cy="37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4FB805-F3A7-4337-B700-CCD13F934B12}"/>
              </a:ext>
            </a:extLst>
          </p:cNvPr>
          <p:cNvSpPr txBox="1"/>
          <p:nvPr/>
        </p:nvSpPr>
        <p:spPr>
          <a:xfrm>
            <a:off x="4914382" y="2949806"/>
            <a:ext cx="24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Sinal da comparação</a:t>
            </a:r>
          </a:p>
        </p:txBody>
      </p:sp>
    </p:spTree>
    <p:extLst>
      <p:ext uri="{BB962C8B-B14F-4D97-AF65-F5344CB8AC3E}">
        <p14:creationId xmlns:p14="http://schemas.microsoft.com/office/powerpoint/2010/main" val="273381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6762056" cy="1049235"/>
          </a:xfrm>
        </p:spPr>
        <p:txBody>
          <a:bodyPr>
            <a:normAutofit/>
          </a:bodyPr>
          <a:lstStyle/>
          <a:p>
            <a:r>
              <a:rPr lang="pt-BR" dirty="0"/>
              <a:t>Comparando dois valores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201FCD3B-7C77-47B0-9136-14E00D418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96" t="82174" r="2315" b="9590"/>
          <a:stretch/>
        </p:blipFill>
        <p:spPr>
          <a:xfrm>
            <a:off x="4332311" y="2067841"/>
            <a:ext cx="3171113" cy="818865"/>
          </a:xfrm>
          <a:prstGeom prst="rect">
            <a:avLst/>
          </a:prstGeom>
        </p:spPr>
      </p:pic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22A0E31-184D-481C-8EBD-F6C0AEB1302E}"/>
              </a:ext>
            </a:extLst>
          </p:cNvPr>
          <p:cNvCxnSpPr>
            <a:cxnSpLocks/>
          </p:cNvCxnSpPr>
          <p:nvPr/>
        </p:nvCxnSpPr>
        <p:spPr>
          <a:xfrm flipH="1">
            <a:off x="2593071" y="2492687"/>
            <a:ext cx="220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11F68F2-7136-43E9-8FC3-90D9FFB14786}"/>
              </a:ext>
            </a:extLst>
          </p:cNvPr>
          <p:cNvCxnSpPr>
            <a:cxnSpLocks/>
          </p:cNvCxnSpPr>
          <p:nvPr/>
        </p:nvCxnSpPr>
        <p:spPr>
          <a:xfrm>
            <a:off x="6893029" y="2477273"/>
            <a:ext cx="195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E57B69-C9B5-4AC8-B8EB-AFCEC8D77514}"/>
              </a:ext>
            </a:extLst>
          </p:cNvPr>
          <p:cNvSpPr txBox="1"/>
          <p:nvPr/>
        </p:nvSpPr>
        <p:spPr>
          <a:xfrm>
            <a:off x="580179" y="2295539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Primeiro valor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8B4C4D-87B9-4727-B5D0-A67BE1A07EAD}"/>
              </a:ext>
            </a:extLst>
          </p:cNvPr>
          <p:cNvSpPr txBox="1"/>
          <p:nvPr/>
        </p:nvSpPr>
        <p:spPr>
          <a:xfrm>
            <a:off x="9204484" y="2277218"/>
            <a:ext cx="1719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Segundo valor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12E4D2A1-B82C-4E97-9029-1D5C9D448977}"/>
              </a:ext>
            </a:extLst>
          </p:cNvPr>
          <p:cNvCxnSpPr>
            <a:cxnSpLocks/>
          </p:cNvCxnSpPr>
          <p:nvPr/>
        </p:nvCxnSpPr>
        <p:spPr>
          <a:xfrm>
            <a:off x="5865856" y="2672129"/>
            <a:ext cx="11067" cy="37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4FB805-F3A7-4337-B700-CCD13F934B12}"/>
              </a:ext>
            </a:extLst>
          </p:cNvPr>
          <p:cNvSpPr txBox="1"/>
          <p:nvPr/>
        </p:nvSpPr>
        <p:spPr>
          <a:xfrm>
            <a:off x="4914382" y="2949806"/>
            <a:ext cx="24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Sinal da comparação</a:t>
            </a: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F55CC029-AE44-4F2E-B419-FCC0CDF32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3132"/>
              </p:ext>
            </p:extLst>
          </p:nvPr>
        </p:nvGraphicFramePr>
        <p:xfrm>
          <a:off x="4410674" y="3382313"/>
          <a:ext cx="317111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557">
                  <a:extLst>
                    <a:ext uri="{9D8B030D-6E8A-4147-A177-3AD203B41FA5}">
                      <a16:colId xmlns:a16="http://schemas.microsoft.com/office/drawing/2014/main" val="2619271680"/>
                    </a:ext>
                  </a:extLst>
                </a:gridCol>
                <a:gridCol w="1585557">
                  <a:extLst>
                    <a:ext uri="{9D8B030D-6E8A-4147-A177-3AD203B41FA5}">
                      <a16:colId xmlns:a16="http://schemas.microsoft.com/office/drawing/2014/main" val="2140786749"/>
                    </a:ext>
                  </a:extLst>
                </a:gridCol>
              </a:tblGrid>
              <a:tr h="119753">
                <a:tc>
                  <a:txBody>
                    <a:bodyPr/>
                    <a:lstStyle/>
                    <a:p>
                      <a:r>
                        <a:rPr lang="pt-BR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375279"/>
                  </a:ext>
                </a:extLst>
              </a:tr>
              <a:tr h="119753">
                <a:tc>
                  <a:txBody>
                    <a:bodyPr/>
                    <a:lstStyle/>
                    <a:p>
                      <a:r>
                        <a:rPr lang="pt-BR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88957"/>
                  </a:ext>
                </a:extLst>
              </a:tr>
              <a:tr h="119753">
                <a:tc>
                  <a:txBody>
                    <a:bodyPr/>
                    <a:lstStyle/>
                    <a:p>
                      <a:r>
                        <a:rPr lang="pt-BR" dirty="0"/>
                        <a:t>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60926"/>
                  </a:ext>
                </a:extLst>
              </a:tr>
              <a:tr h="119753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77027"/>
                  </a:ext>
                </a:extLst>
              </a:tr>
              <a:tr h="119753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Menor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3647"/>
                  </a:ext>
                </a:extLst>
              </a:tr>
              <a:tr h="119753">
                <a:tc>
                  <a:txBody>
                    <a:bodyPr/>
                    <a:lstStyle/>
                    <a:p>
                      <a:r>
                        <a:rPr lang="pt-BR" dirty="0"/>
                        <a:t>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01378"/>
                  </a:ext>
                </a:extLst>
              </a:tr>
              <a:tr h="119753">
                <a:tc>
                  <a:txBody>
                    <a:bodyPr/>
                    <a:lstStyle/>
                    <a:p>
                      <a:r>
                        <a:rPr lang="pt-BR" dirty="0"/>
                        <a:t>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8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77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de exemplo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8" y="2027583"/>
            <a:ext cx="9189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Fazer um programa que compare dois valores constantes. Use os LEDs para indicar o resultado da comparação.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56362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#1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8" y="2027583"/>
            <a:ext cx="9189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dirty="0"/>
              <a:t>Fazer um programa que testa continuamente se o valor do sensor de luz é menor do que 50. Se for, exiba um ícone. Senão, exiba outro ícone.</a:t>
            </a:r>
          </a:p>
        </p:txBody>
      </p:sp>
    </p:spTree>
    <p:extLst>
      <p:ext uri="{BB962C8B-B14F-4D97-AF65-F5344CB8AC3E}">
        <p14:creationId xmlns:p14="http://schemas.microsoft.com/office/powerpoint/2010/main" val="857017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#2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A6F691-190B-4DBF-BBE8-79A1A23F5305}"/>
              </a:ext>
            </a:extLst>
          </p:cNvPr>
          <p:cNvSpPr txBox="1"/>
          <p:nvPr/>
        </p:nvSpPr>
        <p:spPr>
          <a:xfrm>
            <a:off x="1451579" y="2027583"/>
            <a:ext cx="9295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Crie </a:t>
            </a:r>
            <a:r>
              <a:rPr lang="pt-BR" sz="2800" b="1" dirty="0"/>
              <a:t>uma</a:t>
            </a:r>
            <a:r>
              <a:rPr lang="pt-BR" sz="2800" dirty="0"/>
              <a:t> variável com valor igual a 1.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 o botão A for apertado, aumentar o valor da variável em 1.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Teste continuamente se o botão B está sendo pressionado. Se estiver, exiba nos LEDs o valor da variável A. Senão, exiba nos LEDs o número 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7270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AAB1-BCBF-44E8-87DD-D692B1A8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pt-BR" dirty="0"/>
              <a:t>Exercício #3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BC7E93-156D-4F6A-8C99-767F2A41911B}"/>
              </a:ext>
            </a:extLst>
          </p:cNvPr>
          <p:cNvSpPr txBox="1"/>
          <p:nvPr/>
        </p:nvSpPr>
        <p:spPr>
          <a:xfrm>
            <a:off x="1451579" y="2027583"/>
            <a:ext cx="929593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Crie </a:t>
            </a:r>
            <a:r>
              <a:rPr lang="pt-BR" sz="2400" b="1" dirty="0"/>
              <a:t>duas</a:t>
            </a:r>
            <a:r>
              <a:rPr lang="pt-BR" sz="2400" dirty="0"/>
              <a:t> variáveis iguais a 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Se o botão A for apertado, aumentar o valor da primeira variável em 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Se o botão B for apertado, aumentar o valor da segunda variável em 1.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Teste continuamente se o valor da primeira variável é </a:t>
            </a:r>
            <a:r>
              <a:rPr lang="pt-BR" sz="2400" b="1" dirty="0"/>
              <a:t>maior</a:t>
            </a:r>
            <a:r>
              <a:rPr lang="pt-BR" sz="2400" dirty="0"/>
              <a:t> do que o da segunda variável. Exiba um ícone diferente nos LEDs para o caso positivo e para o caso negativo.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725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D557E9D-86E9-482D-9459-02C3D068938B}"/>
              </a:ext>
            </a:extLst>
          </p:cNvPr>
          <p:cNvSpPr/>
          <p:nvPr/>
        </p:nvSpPr>
        <p:spPr>
          <a:xfrm>
            <a:off x="1152939" y="2239617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EB468F0-7A99-4CE6-A857-F03CCFFD6562}"/>
              </a:ext>
            </a:extLst>
          </p:cNvPr>
          <p:cNvSpPr/>
          <p:nvPr/>
        </p:nvSpPr>
        <p:spPr>
          <a:xfrm>
            <a:off x="3988905" y="2199811"/>
            <a:ext cx="3843130" cy="18818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C92E23-DCEB-48A5-A052-160B84591DB4}"/>
              </a:ext>
            </a:extLst>
          </p:cNvPr>
          <p:cNvSpPr txBox="1"/>
          <p:nvPr/>
        </p:nvSpPr>
        <p:spPr>
          <a:xfrm>
            <a:off x="1798347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C5E9DF-41C2-4AF8-8F1C-ADDF374A00C4}"/>
              </a:ext>
            </a:extLst>
          </p:cNvPr>
          <p:cNvSpPr txBox="1"/>
          <p:nvPr/>
        </p:nvSpPr>
        <p:spPr>
          <a:xfrm>
            <a:off x="5062331" y="29172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Processamento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A0521D9-B425-4CFC-BC82-14A97E5F525C}"/>
              </a:ext>
            </a:extLst>
          </p:cNvPr>
          <p:cNvSpPr/>
          <p:nvPr/>
        </p:nvSpPr>
        <p:spPr>
          <a:xfrm>
            <a:off x="7832035" y="2239616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8AB746-5185-482A-A70F-FC1037A5EF68}"/>
              </a:ext>
            </a:extLst>
          </p:cNvPr>
          <p:cNvSpPr txBox="1"/>
          <p:nvPr/>
        </p:nvSpPr>
        <p:spPr>
          <a:xfrm>
            <a:off x="8601365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Saídas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D83680A-F4F1-4614-B7F3-D99A1CC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Fluxo geral</a:t>
            </a:r>
          </a:p>
        </p:txBody>
      </p:sp>
    </p:spTree>
    <p:extLst>
      <p:ext uri="{BB962C8B-B14F-4D97-AF65-F5344CB8AC3E}">
        <p14:creationId xmlns:p14="http://schemas.microsoft.com/office/powerpoint/2010/main" val="2092661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1B30-677C-497B-9844-8C37E3590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INTRODUÇÃO à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E5D8EB-C05C-4C08-AF05-280A1DC4E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Gill Sans MT" panose="020B0502020104020203" pitchFamily="34" charset="0"/>
                <a:cs typeface="Arial" panose="020B0604020202020204" pitchFamily="34" charset="0"/>
              </a:rPr>
              <a:t>CONDICIONAIS</a:t>
            </a:r>
          </a:p>
        </p:txBody>
      </p:sp>
    </p:spTree>
    <p:extLst>
      <p:ext uri="{BB962C8B-B14F-4D97-AF65-F5344CB8AC3E}">
        <p14:creationId xmlns:p14="http://schemas.microsoft.com/office/powerpoint/2010/main" val="53759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D557E9D-86E9-482D-9459-02C3D068938B}"/>
              </a:ext>
            </a:extLst>
          </p:cNvPr>
          <p:cNvSpPr/>
          <p:nvPr/>
        </p:nvSpPr>
        <p:spPr>
          <a:xfrm>
            <a:off x="1152939" y="2239617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EB468F0-7A99-4CE6-A857-F03CCFFD6562}"/>
              </a:ext>
            </a:extLst>
          </p:cNvPr>
          <p:cNvSpPr/>
          <p:nvPr/>
        </p:nvSpPr>
        <p:spPr>
          <a:xfrm>
            <a:off x="3988905" y="2199811"/>
            <a:ext cx="3843130" cy="188180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6C92E23-DCEB-48A5-A052-160B84591DB4}"/>
              </a:ext>
            </a:extLst>
          </p:cNvPr>
          <p:cNvSpPr txBox="1"/>
          <p:nvPr/>
        </p:nvSpPr>
        <p:spPr>
          <a:xfrm>
            <a:off x="1798347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Entradas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C5E9DF-41C2-4AF8-8F1C-ADDF374A00C4}"/>
              </a:ext>
            </a:extLst>
          </p:cNvPr>
          <p:cNvSpPr txBox="1"/>
          <p:nvPr/>
        </p:nvSpPr>
        <p:spPr>
          <a:xfrm>
            <a:off x="5062331" y="29172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Processamento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3A0521D9-B425-4CFC-BC82-14A97E5F525C}"/>
              </a:ext>
            </a:extLst>
          </p:cNvPr>
          <p:cNvSpPr/>
          <p:nvPr/>
        </p:nvSpPr>
        <p:spPr>
          <a:xfrm>
            <a:off x="7832035" y="2239616"/>
            <a:ext cx="2835966" cy="1683027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8AB746-5185-482A-A70F-FC1037A5EF68}"/>
              </a:ext>
            </a:extLst>
          </p:cNvPr>
          <p:cNvSpPr txBox="1"/>
          <p:nvPr/>
        </p:nvSpPr>
        <p:spPr>
          <a:xfrm>
            <a:off x="8601365" y="2896463"/>
            <a:ext cx="154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Saídas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0D83680A-F4F1-4614-B7F3-D99A1CC1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6" y="823207"/>
            <a:ext cx="4816698" cy="1049235"/>
          </a:xfrm>
        </p:spPr>
        <p:txBody>
          <a:bodyPr>
            <a:normAutofit/>
          </a:bodyPr>
          <a:lstStyle/>
          <a:p>
            <a:r>
              <a:rPr lang="pt-BR" dirty="0"/>
              <a:t>Fluxo geral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004149-D5E4-4F24-8857-B9FEED69F545}"/>
              </a:ext>
            </a:extLst>
          </p:cNvPr>
          <p:cNvSpPr txBox="1"/>
          <p:nvPr/>
        </p:nvSpPr>
        <p:spPr>
          <a:xfrm>
            <a:off x="2570921" y="4537403"/>
            <a:ext cx="690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Como criar regras para tratar as entradas e gerar as saídas?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97389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1011309" y="2044829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5438447" y="204376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2711432" y="2044829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Condição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F576B66-A9B5-4E3A-91FB-DE7973F2CC62}"/>
              </a:ext>
            </a:extLst>
          </p:cNvPr>
          <p:cNvGrpSpPr/>
          <p:nvPr/>
        </p:nvGrpSpPr>
        <p:grpSpPr>
          <a:xfrm>
            <a:off x="7991277" y="2044829"/>
            <a:ext cx="2199861" cy="1059522"/>
            <a:chOff x="7766800" y="2008046"/>
            <a:chExt cx="2199861" cy="1059522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45BD9449-084E-4862-9684-1B11D31A66CE}"/>
                </a:ext>
              </a:extLst>
            </p:cNvPr>
            <p:cNvSpPr/>
            <p:nvPr/>
          </p:nvSpPr>
          <p:spPr>
            <a:xfrm>
              <a:off x="7766800" y="2008046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338EF07-0261-493F-B934-84C904CBD4F1}"/>
                </a:ext>
              </a:extLst>
            </p:cNvPr>
            <p:cNvSpPr txBox="1"/>
            <p:nvPr/>
          </p:nvSpPr>
          <p:spPr>
            <a:xfrm>
              <a:off x="8346747" y="2353141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438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1011309" y="2044829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5438447" y="204376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2711432" y="2044829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Condição</a:t>
              </a:r>
            </a:p>
          </p:txBody>
        </p:sp>
      </p:grp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5BD9449-084E-4862-9684-1B11D31A66CE}"/>
              </a:ext>
            </a:extLst>
          </p:cNvPr>
          <p:cNvSpPr/>
          <p:nvPr/>
        </p:nvSpPr>
        <p:spPr>
          <a:xfrm>
            <a:off x="7991277" y="2044829"/>
            <a:ext cx="2199861" cy="1059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3296D7-3DB1-48BF-AC80-A7E6857B2251}"/>
              </a:ext>
            </a:extLst>
          </p:cNvPr>
          <p:cNvSpPr txBox="1"/>
          <p:nvPr/>
        </p:nvSpPr>
        <p:spPr>
          <a:xfrm>
            <a:off x="1011309" y="3148719"/>
            <a:ext cx="106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 Se</a:t>
            </a:r>
            <a:r>
              <a:rPr lang="pt-BR" sz="2400" dirty="0"/>
              <a:t>               estiver chovendo             </a:t>
            </a:r>
            <a:r>
              <a:rPr lang="pt-BR" sz="2400" dirty="0">
                <a:solidFill>
                  <a:srgbClr val="FF0000"/>
                </a:solidFill>
              </a:rPr>
              <a:t>então                </a:t>
            </a:r>
            <a:r>
              <a:rPr lang="pt-BR" sz="2400" dirty="0"/>
              <a:t>vou ficar em casa.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4CA50D-C6ED-4519-892D-1701D55268AE}"/>
              </a:ext>
            </a:extLst>
          </p:cNvPr>
          <p:cNvSpPr txBox="1"/>
          <p:nvPr/>
        </p:nvSpPr>
        <p:spPr>
          <a:xfrm>
            <a:off x="8571224" y="2389924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Ação</a:t>
            </a:r>
          </a:p>
        </p:txBody>
      </p:sp>
    </p:spTree>
    <p:extLst>
      <p:ext uri="{BB962C8B-B14F-4D97-AF65-F5344CB8AC3E}">
        <p14:creationId xmlns:p14="http://schemas.microsoft.com/office/powerpoint/2010/main" val="344362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1011309" y="2044829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5438447" y="204376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2711432" y="2044829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Condição</a:t>
              </a:r>
            </a:p>
          </p:txBody>
        </p:sp>
      </p:grp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5BD9449-084E-4862-9684-1B11D31A66CE}"/>
              </a:ext>
            </a:extLst>
          </p:cNvPr>
          <p:cNvSpPr/>
          <p:nvPr/>
        </p:nvSpPr>
        <p:spPr>
          <a:xfrm>
            <a:off x="7991277" y="2044829"/>
            <a:ext cx="2199861" cy="1059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A4CA50D-C6ED-4519-892D-1701D55268AE}"/>
              </a:ext>
            </a:extLst>
          </p:cNvPr>
          <p:cNvSpPr txBox="1"/>
          <p:nvPr/>
        </p:nvSpPr>
        <p:spPr>
          <a:xfrm>
            <a:off x="8571224" y="2389924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176241-C163-4CA1-AB7B-E4A6B06003CE}"/>
              </a:ext>
            </a:extLst>
          </p:cNvPr>
          <p:cNvSpPr txBox="1"/>
          <p:nvPr/>
        </p:nvSpPr>
        <p:spPr>
          <a:xfrm>
            <a:off x="1011309" y="4175403"/>
            <a:ext cx="106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 Se</a:t>
            </a:r>
            <a:r>
              <a:rPr lang="pt-BR" sz="2400" dirty="0"/>
              <a:t>               estou com fome              </a:t>
            </a:r>
            <a:r>
              <a:rPr lang="pt-BR" sz="2400" dirty="0">
                <a:solidFill>
                  <a:srgbClr val="FF0000"/>
                </a:solidFill>
              </a:rPr>
              <a:t>então            </a:t>
            </a:r>
            <a:r>
              <a:rPr lang="pt-BR" sz="2400" dirty="0"/>
              <a:t>vou para um restaurante.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5C11578-31D9-46BA-8B2C-08A9D3FB8B1C}"/>
              </a:ext>
            </a:extLst>
          </p:cNvPr>
          <p:cNvSpPr txBox="1"/>
          <p:nvPr/>
        </p:nvSpPr>
        <p:spPr>
          <a:xfrm>
            <a:off x="1011309" y="3148719"/>
            <a:ext cx="10663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 Se</a:t>
            </a:r>
            <a:r>
              <a:rPr lang="pt-BR" sz="2400" dirty="0"/>
              <a:t>               estiver chovendo             </a:t>
            </a:r>
            <a:r>
              <a:rPr lang="pt-BR" sz="2400" dirty="0">
                <a:solidFill>
                  <a:srgbClr val="FF0000"/>
                </a:solidFill>
              </a:rPr>
              <a:t>então                </a:t>
            </a:r>
            <a:r>
              <a:rPr lang="pt-BR" sz="2400" dirty="0"/>
              <a:t>vou ficar em casa.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53619" y="2064376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3143479" y="206437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946263" y="2064376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Condição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72D4AB7-69AA-43BE-B069-8853CA9241FF}"/>
              </a:ext>
            </a:extLst>
          </p:cNvPr>
          <p:cNvGrpSpPr/>
          <p:nvPr/>
        </p:nvGrpSpPr>
        <p:grpSpPr>
          <a:xfrm>
            <a:off x="5080217" y="2064376"/>
            <a:ext cx="2199861" cy="1059522"/>
            <a:chOff x="7991277" y="2044829"/>
            <a:chExt cx="2199861" cy="1059522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45BD9449-084E-4862-9684-1B11D31A66CE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A4CA50D-C6ED-4519-892D-1701D55268AE}"/>
                </a:ext>
              </a:extLst>
            </p:cNvPr>
            <p:cNvSpPr txBox="1"/>
            <p:nvPr/>
          </p:nvSpPr>
          <p:spPr>
            <a:xfrm>
              <a:off x="8571224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Ação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20821-A3A6-48D6-B3A3-B4292B9BF662}"/>
              </a:ext>
            </a:extLst>
          </p:cNvPr>
          <p:cNvSpPr txBox="1"/>
          <p:nvPr/>
        </p:nvSpPr>
        <p:spPr>
          <a:xfrm>
            <a:off x="7355274" y="2028266"/>
            <a:ext cx="224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Senão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FE504BE-029D-4259-9D6A-96FD61F23A2F}"/>
              </a:ext>
            </a:extLst>
          </p:cNvPr>
          <p:cNvGrpSpPr/>
          <p:nvPr/>
        </p:nvGrpSpPr>
        <p:grpSpPr>
          <a:xfrm>
            <a:off x="9401465" y="2064376"/>
            <a:ext cx="2199861" cy="1059522"/>
            <a:chOff x="7991277" y="2044829"/>
            <a:chExt cx="2199861" cy="1059522"/>
          </a:xfrm>
        </p:grpSpPr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8D7C3C19-E956-4409-B49A-8FC3B5DE66E2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63EDA09-5F3F-4F11-B830-B69244046659}"/>
                </a:ext>
              </a:extLst>
            </p:cNvPr>
            <p:cNvSpPr txBox="1"/>
            <p:nvPr/>
          </p:nvSpPr>
          <p:spPr>
            <a:xfrm>
              <a:off x="8357732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Outra 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67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53619" y="2064376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3143479" y="206437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946263" y="2064376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Condição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72D4AB7-69AA-43BE-B069-8853CA9241FF}"/>
              </a:ext>
            </a:extLst>
          </p:cNvPr>
          <p:cNvGrpSpPr/>
          <p:nvPr/>
        </p:nvGrpSpPr>
        <p:grpSpPr>
          <a:xfrm>
            <a:off x="5080217" y="2064376"/>
            <a:ext cx="2199861" cy="1059522"/>
            <a:chOff x="7991277" y="2044829"/>
            <a:chExt cx="2199861" cy="1059522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45BD9449-084E-4862-9684-1B11D31A66CE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A4CA50D-C6ED-4519-892D-1701D55268AE}"/>
                </a:ext>
              </a:extLst>
            </p:cNvPr>
            <p:cNvSpPr txBox="1"/>
            <p:nvPr/>
          </p:nvSpPr>
          <p:spPr>
            <a:xfrm>
              <a:off x="8571224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Ação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20821-A3A6-48D6-B3A3-B4292B9BF662}"/>
              </a:ext>
            </a:extLst>
          </p:cNvPr>
          <p:cNvSpPr txBox="1"/>
          <p:nvPr/>
        </p:nvSpPr>
        <p:spPr>
          <a:xfrm>
            <a:off x="7355274" y="2028266"/>
            <a:ext cx="224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Senão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FE504BE-029D-4259-9D6A-96FD61F23A2F}"/>
              </a:ext>
            </a:extLst>
          </p:cNvPr>
          <p:cNvGrpSpPr/>
          <p:nvPr/>
        </p:nvGrpSpPr>
        <p:grpSpPr>
          <a:xfrm>
            <a:off x="9401465" y="2064376"/>
            <a:ext cx="2199861" cy="1059522"/>
            <a:chOff x="7991277" y="2044829"/>
            <a:chExt cx="2199861" cy="1059522"/>
          </a:xfrm>
        </p:grpSpPr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8D7C3C19-E956-4409-B49A-8FC3B5DE66E2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63EDA09-5F3F-4F11-B830-B69244046659}"/>
                </a:ext>
              </a:extLst>
            </p:cNvPr>
            <p:cNvSpPr txBox="1"/>
            <p:nvPr/>
          </p:nvSpPr>
          <p:spPr>
            <a:xfrm>
              <a:off x="8357732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Outra ação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72AD97-5D04-4EEB-B576-BB95903718E0}"/>
              </a:ext>
            </a:extLst>
          </p:cNvPr>
          <p:cNvSpPr txBox="1"/>
          <p:nvPr/>
        </p:nvSpPr>
        <p:spPr>
          <a:xfrm>
            <a:off x="176422" y="3296285"/>
            <a:ext cx="120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 Se</a:t>
            </a:r>
            <a:r>
              <a:rPr lang="pt-BR" sz="2400" dirty="0"/>
              <a:t>    estiver chovendo      </a:t>
            </a:r>
            <a:r>
              <a:rPr lang="pt-BR" sz="2400" dirty="0">
                <a:solidFill>
                  <a:srgbClr val="FF0000"/>
                </a:solidFill>
              </a:rPr>
              <a:t>então          </a:t>
            </a:r>
            <a:r>
              <a:rPr lang="pt-BR" sz="2400" dirty="0"/>
              <a:t>vou ficar em casa.         </a:t>
            </a:r>
            <a:r>
              <a:rPr lang="pt-BR" sz="2400" dirty="0">
                <a:solidFill>
                  <a:srgbClr val="FF0000"/>
                </a:solidFill>
              </a:rPr>
              <a:t>Senão</a:t>
            </a:r>
            <a:r>
              <a:rPr lang="pt-BR" sz="2400" dirty="0"/>
              <a:t>       vou para a praia.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45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AD22725-A2A8-4510-BBA9-EC6209B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895" y="823207"/>
            <a:ext cx="7133513" cy="1049235"/>
          </a:xfrm>
        </p:spPr>
        <p:txBody>
          <a:bodyPr>
            <a:normAutofit/>
          </a:bodyPr>
          <a:lstStyle/>
          <a:p>
            <a:r>
              <a:rPr lang="pt-BR" dirty="0"/>
              <a:t>Condicionais – forma geral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5AAB7E-6C23-4CA5-98A5-CDF7BC418526}"/>
              </a:ext>
            </a:extLst>
          </p:cNvPr>
          <p:cNvSpPr txBox="1"/>
          <p:nvPr/>
        </p:nvSpPr>
        <p:spPr>
          <a:xfrm>
            <a:off x="53619" y="2064376"/>
            <a:ext cx="1172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D7A642-9A0D-48AF-93DF-9A51927AE9AF}"/>
              </a:ext>
            </a:extLst>
          </p:cNvPr>
          <p:cNvSpPr txBox="1"/>
          <p:nvPr/>
        </p:nvSpPr>
        <p:spPr>
          <a:xfrm>
            <a:off x="3143479" y="2064376"/>
            <a:ext cx="2758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Então 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332D11-D66B-4BD0-AC1A-08E918D12448}"/>
              </a:ext>
            </a:extLst>
          </p:cNvPr>
          <p:cNvGrpSpPr/>
          <p:nvPr/>
        </p:nvGrpSpPr>
        <p:grpSpPr>
          <a:xfrm>
            <a:off x="946263" y="2064376"/>
            <a:ext cx="2199861" cy="1059522"/>
            <a:chOff x="2711432" y="2044829"/>
            <a:chExt cx="2199861" cy="1059522"/>
          </a:xfrm>
        </p:grpSpPr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6B743911-DF27-45DF-968D-BA05F48C0C3E}"/>
                </a:ext>
              </a:extLst>
            </p:cNvPr>
            <p:cNvSpPr/>
            <p:nvPr/>
          </p:nvSpPr>
          <p:spPr>
            <a:xfrm>
              <a:off x="2711432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07CA276-6FD5-4CFB-BDC2-47F1C71AC649}"/>
                </a:ext>
              </a:extLst>
            </p:cNvPr>
            <p:cNvSpPr txBox="1"/>
            <p:nvPr/>
          </p:nvSpPr>
          <p:spPr>
            <a:xfrm>
              <a:off x="3195585" y="236799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Condição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72D4AB7-69AA-43BE-B069-8853CA9241FF}"/>
              </a:ext>
            </a:extLst>
          </p:cNvPr>
          <p:cNvGrpSpPr/>
          <p:nvPr/>
        </p:nvGrpSpPr>
        <p:grpSpPr>
          <a:xfrm>
            <a:off x="5080217" y="2064376"/>
            <a:ext cx="2199861" cy="1059522"/>
            <a:chOff x="7991277" y="2044829"/>
            <a:chExt cx="2199861" cy="1059522"/>
          </a:xfrm>
        </p:grpSpPr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45BD9449-084E-4862-9684-1B11D31A66CE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A4CA50D-C6ED-4519-892D-1701D55268AE}"/>
                </a:ext>
              </a:extLst>
            </p:cNvPr>
            <p:cNvSpPr txBox="1"/>
            <p:nvPr/>
          </p:nvSpPr>
          <p:spPr>
            <a:xfrm>
              <a:off x="8571224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Ação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220821-A3A6-48D6-B3A3-B4292B9BF662}"/>
              </a:ext>
            </a:extLst>
          </p:cNvPr>
          <p:cNvSpPr txBox="1"/>
          <p:nvPr/>
        </p:nvSpPr>
        <p:spPr>
          <a:xfrm>
            <a:off x="7355274" y="2028266"/>
            <a:ext cx="2245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/>
              <a:t>Senão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FE504BE-029D-4259-9D6A-96FD61F23A2F}"/>
              </a:ext>
            </a:extLst>
          </p:cNvPr>
          <p:cNvGrpSpPr/>
          <p:nvPr/>
        </p:nvGrpSpPr>
        <p:grpSpPr>
          <a:xfrm>
            <a:off x="9401465" y="2064376"/>
            <a:ext cx="2199861" cy="1059522"/>
            <a:chOff x="7991277" y="2044829"/>
            <a:chExt cx="2199861" cy="1059522"/>
          </a:xfrm>
        </p:grpSpPr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8D7C3C19-E956-4409-B49A-8FC3B5DE66E2}"/>
                </a:ext>
              </a:extLst>
            </p:cNvPr>
            <p:cNvSpPr/>
            <p:nvPr/>
          </p:nvSpPr>
          <p:spPr>
            <a:xfrm>
              <a:off x="7991277" y="2044829"/>
              <a:ext cx="2199861" cy="10595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63EDA09-5F3F-4F11-B830-B69244046659}"/>
                </a:ext>
              </a:extLst>
            </p:cNvPr>
            <p:cNvSpPr txBox="1"/>
            <p:nvPr/>
          </p:nvSpPr>
          <p:spPr>
            <a:xfrm>
              <a:off x="8357732" y="2389924"/>
              <a:ext cx="1245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Outra ação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372AD97-5D04-4EEB-B576-BB95903718E0}"/>
              </a:ext>
            </a:extLst>
          </p:cNvPr>
          <p:cNvSpPr txBox="1"/>
          <p:nvPr/>
        </p:nvSpPr>
        <p:spPr>
          <a:xfrm>
            <a:off x="176422" y="3296285"/>
            <a:ext cx="120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 Se</a:t>
            </a:r>
            <a:r>
              <a:rPr lang="pt-BR" sz="2400" dirty="0"/>
              <a:t>    estiver chovendo      </a:t>
            </a:r>
            <a:r>
              <a:rPr lang="pt-BR" sz="2400" dirty="0">
                <a:solidFill>
                  <a:srgbClr val="FF0000"/>
                </a:solidFill>
              </a:rPr>
              <a:t>então          </a:t>
            </a:r>
            <a:r>
              <a:rPr lang="pt-BR" sz="2400" dirty="0"/>
              <a:t>vou ficar em casa.         </a:t>
            </a:r>
            <a:r>
              <a:rPr lang="pt-BR" sz="2400" dirty="0">
                <a:solidFill>
                  <a:srgbClr val="FF0000"/>
                </a:solidFill>
              </a:rPr>
              <a:t>Senão</a:t>
            </a:r>
            <a:r>
              <a:rPr lang="pt-BR" sz="2400" dirty="0"/>
              <a:t>       vou para a praia.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85E85C-4B5B-45C8-9679-C8550D71C3F8}"/>
              </a:ext>
            </a:extLst>
          </p:cNvPr>
          <p:cNvSpPr txBox="1"/>
          <p:nvPr/>
        </p:nvSpPr>
        <p:spPr>
          <a:xfrm>
            <a:off x="172358" y="4249186"/>
            <a:ext cx="1201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 Se</a:t>
            </a:r>
            <a:r>
              <a:rPr lang="pt-BR" sz="2400" dirty="0"/>
              <a:t>    estou com fome       </a:t>
            </a:r>
            <a:r>
              <a:rPr lang="pt-BR" sz="2400" dirty="0">
                <a:solidFill>
                  <a:srgbClr val="FF0000"/>
                </a:solidFill>
              </a:rPr>
              <a:t>então     </a:t>
            </a:r>
            <a:r>
              <a:rPr lang="pt-BR" sz="2400" dirty="0"/>
              <a:t>vou para um restaurante.    </a:t>
            </a:r>
            <a:r>
              <a:rPr lang="pt-BR" sz="2400" dirty="0">
                <a:solidFill>
                  <a:srgbClr val="FF0000"/>
                </a:solidFill>
              </a:rPr>
              <a:t>Senão</a:t>
            </a:r>
            <a:r>
              <a:rPr lang="pt-BR" sz="2400" dirty="0"/>
              <a:t>      vou ficar em casa.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86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415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Galeria</vt:lpstr>
      <vt:lpstr>INTRODUÇÃO à programação</vt:lpstr>
      <vt:lpstr>Fluxo geral</vt:lpstr>
      <vt:lpstr>Fluxo geral</vt:lpstr>
      <vt:lpstr>Condicionais – forma geral</vt:lpstr>
      <vt:lpstr>Condicionais – forma geral</vt:lpstr>
      <vt:lpstr>Condicionais – forma geral</vt:lpstr>
      <vt:lpstr>Condicionais – forma geral</vt:lpstr>
      <vt:lpstr>Condicionais – forma geral</vt:lpstr>
      <vt:lpstr>Condicionais – forma geral</vt:lpstr>
      <vt:lpstr>Condicionais – micro:bit</vt:lpstr>
      <vt:lpstr>Condicionais – micro:bit</vt:lpstr>
      <vt:lpstr>Condicionais – micro:bit</vt:lpstr>
      <vt:lpstr>Condicionais – micro:bit</vt:lpstr>
      <vt:lpstr>Comparando dois valores</vt:lpstr>
      <vt:lpstr>Comparando dois valores</vt:lpstr>
      <vt:lpstr>Exercício de exemplo</vt:lpstr>
      <vt:lpstr>Exercício #1</vt:lpstr>
      <vt:lpstr>Exercício #2</vt:lpstr>
      <vt:lpstr>Exercício #3</vt:lpstr>
      <vt:lpstr>INTRODUÇÃO à programação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programação</dc:title>
  <dc:creator>Gabriel Busquim</dc:creator>
  <cp:lastModifiedBy>Gabriel Busquim</cp:lastModifiedBy>
  <cp:revision>35</cp:revision>
  <dcterms:created xsi:type="dcterms:W3CDTF">2019-07-13T19:08:25Z</dcterms:created>
  <dcterms:modified xsi:type="dcterms:W3CDTF">2019-07-25T01:54:37Z</dcterms:modified>
</cp:coreProperties>
</file>