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340" r:id="rId4"/>
    <p:sldId id="257" r:id="rId5"/>
    <p:sldId id="258" r:id="rId6"/>
    <p:sldId id="264" r:id="rId7"/>
    <p:sldId id="259" r:id="rId8"/>
    <p:sldId id="260" r:id="rId9"/>
    <p:sldId id="261" r:id="rId10"/>
    <p:sldId id="266" r:id="rId11"/>
    <p:sldId id="271" r:id="rId12"/>
    <p:sldId id="265" r:id="rId13"/>
    <p:sldId id="263" r:id="rId14"/>
    <p:sldId id="267" r:id="rId15"/>
    <p:sldId id="272" r:id="rId16"/>
    <p:sldId id="273" r:id="rId17"/>
    <p:sldId id="333" r:id="rId18"/>
    <p:sldId id="274" r:id="rId19"/>
    <p:sldId id="335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99" r:id="rId30"/>
    <p:sldId id="284" r:id="rId31"/>
    <p:sldId id="285" r:id="rId32"/>
    <p:sldId id="270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336" r:id="rId44"/>
    <p:sldId id="337" r:id="rId45"/>
    <p:sldId id="298" r:id="rId46"/>
    <p:sldId id="300" r:id="rId47"/>
    <p:sldId id="302" r:id="rId48"/>
    <p:sldId id="303" r:id="rId49"/>
    <p:sldId id="304" r:id="rId50"/>
    <p:sldId id="331" r:id="rId51"/>
    <p:sldId id="338" r:id="rId52"/>
    <p:sldId id="332" r:id="rId53"/>
    <p:sldId id="339" r:id="rId54"/>
    <p:sldId id="301" r:id="rId55"/>
    <p:sldId id="305" r:id="rId56"/>
    <p:sldId id="308" r:id="rId57"/>
    <p:sldId id="306" r:id="rId58"/>
    <p:sldId id="316" r:id="rId59"/>
    <p:sldId id="324" r:id="rId60"/>
    <p:sldId id="322" r:id="rId61"/>
    <p:sldId id="323" r:id="rId62"/>
    <p:sldId id="325" r:id="rId63"/>
    <p:sldId id="345" r:id="rId64"/>
    <p:sldId id="351" r:id="rId65"/>
    <p:sldId id="352" r:id="rId66"/>
    <p:sldId id="354" r:id="rId67"/>
    <p:sldId id="349" r:id="rId68"/>
    <p:sldId id="320" r:id="rId69"/>
    <p:sldId id="321" r:id="rId70"/>
    <p:sldId id="309" r:id="rId71"/>
    <p:sldId id="310" r:id="rId72"/>
    <p:sldId id="358" r:id="rId73"/>
    <p:sldId id="357" r:id="rId74"/>
    <p:sldId id="356" r:id="rId75"/>
    <p:sldId id="328" r:id="rId76"/>
    <p:sldId id="355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Programando com o micro:bit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9C935A-8BFE-4B52-989F-6B0FDD2E0C58}"/>
              </a:ext>
            </a:extLst>
          </p:cNvPr>
          <p:cNvSpPr txBox="1"/>
          <p:nvPr/>
        </p:nvSpPr>
        <p:spPr>
          <a:xfrm>
            <a:off x="2863850" y="4127500"/>
            <a:ext cx="6464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Gabriel de Andrade Busquim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gbusquim97@gmail.com</a:t>
            </a:r>
          </a:p>
        </p:txBody>
      </p:sp>
    </p:spTree>
    <p:extLst>
      <p:ext uri="{BB962C8B-B14F-4D97-AF65-F5344CB8AC3E}">
        <p14:creationId xmlns:p14="http://schemas.microsoft.com/office/powerpoint/2010/main" val="405910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PRIMEIRO PROGRAMA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E5365-11AD-4EDA-A491-2D5EC2D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19067" cy="419972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3C293F4-3DBB-445D-A8AB-0F860B4B9CC8}"/>
              </a:ext>
            </a:extLst>
          </p:cNvPr>
          <p:cNvSpPr/>
          <p:nvPr/>
        </p:nvSpPr>
        <p:spPr>
          <a:xfrm>
            <a:off x="3869636" y="2425148"/>
            <a:ext cx="1166190" cy="26504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90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57D42B-E649-4D43-BB60-EB9096026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5" b="-1"/>
          <a:stretch/>
        </p:blipFill>
        <p:spPr>
          <a:xfrm>
            <a:off x="1451579" y="1853754"/>
            <a:ext cx="8719067" cy="419972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C34E714-CB53-4585-8271-EC7F091C214F}"/>
              </a:ext>
            </a:extLst>
          </p:cNvPr>
          <p:cNvSpPr/>
          <p:nvPr/>
        </p:nvSpPr>
        <p:spPr>
          <a:xfrm>
            <a:off x="5062330" y="2531166"/>
            <a:ext cx="1190886" cy="312751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04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Primeiro programa</a:t>
            </a:r>
          </a:p>
        </p:txBody>
      </p:sp>
      <p:pic>
        <p:nvPicPr>
          <p:cNvPr id="3074" name="Picture 2" descr="https://lh5.googleusercontent.com/MIFHtWYtp_A8egJvxH51rd17ePK2GlUjRCKjqgUHGlPenqQlIyIqBiYuYSijzknm79BNDypst0A2V_EZ4d6Ytkw3mArKgNi2jH51Kvp2ZGl_tbSvSMSsUDyvvxjDQt4mW5jOMqB-">
            <a:extLst>
              <a:ext uri="{FF2B5EF4-FFF2-40B4-BE49-F238E27FC236}">
                <a16:creationId xmlns:a16="http://schemas.microsoft.com/office/drawing/2014/main" id="{0CDC0FBF-7006-41D0-A322-1E669ECD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12" y="2098398"/>
            <a:ext cx="2871376" cy="370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3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Primeiro programa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E5365-11AD-4EDA-A491-2D5EC2D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19067" cy="419972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3C293F4-3DBB-445D-A8AB-0F860B4B9CC8}"/>
              </a:ext>
            </a:extLst>
          </p:cNvPr>
          <p:cNvSpPr/>
          <p:nvPr/>
        </p:nvSpPr>
        <p:spPr>
          <a:xfrm>
            <a:off x="1451578" y="2213113"/>
            <a:ext cx="2391551" cy="221311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09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Primeiro programa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E5365-11AD-4EDA-A491-2D5EC2D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19067" cy="419972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4D4A305-6A00-43C7-A941-D4CE6FC1E56B}"/>
              </a:ext>
            </a:extLst>
          </p:cNvPr>
          <p:cNvSpPr/>
          <p:nvPr/>
        </p:nvSpPr>
        <p:spPr>
          <a:xfrm>
            <a:off x="1451579" y="5592416"/>
            <a:ext cx="4273360" cy="46106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1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2298"/>
            <a:ext cx="7746638" cy="2541431"/>
          </a:xfrm>
        </p:spPr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ENTRADAS E SAÍDAS</a:t>
            </a:r>
          </a:p>
        </p:txBody>
      </p:sp>
    </p:spTree>
    <p:extLst>
      <p:ext uri="{BB962C8B-B14F-4D97-AF65-F5344CB8AC3E}">
        <p14:creationId xmlns:p14="http://schemas.microsoft.com/office/powerpoint/2010/main" val="289889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BR" dirty="0"/>
              <a:t>Entradas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62B2D57-14EB-4011-B620-8BFC627C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968871"/>
            <a:ext cx="8733183" cy="414618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600" dirty="0"/>
              <a:t>O que o computador usa para obter informações externas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omputer components">
            <a:extLst>
              <a:ext uri="{FF2B5EF4-FFF2-40B4-BE49-F238E27FC236}">
                <a16:creationId xmlns:a16="http://schemas.microsoft.com/office/drawing/2014/main" id="{C9A8D89D-2548-405C-8923-9B711A9AD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1" t="42927" r="64023" b="45438"/>
          <a:stretch/>
        </p:blipFill>
        <p:spPr bwMode="auto">
          <a:xfrm>
            <a:off x="7063409" y="3231531"/>
            <a:ext cx="2161344" cy="127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omputer components">
            <a:extLst>
              <a:ext uri="{FF2B5EF4-FFF2-40B4-BE49-F238E27FC236}">
                <a16:creationId xmlns:a16="http://schemas.microsoft.com/office/drawing/2014/main" id="{818775F2-08CA-42EF-8CA1-6CBE53FB8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8" t="22414" r="64664" b="66208"/>
          <a:stretch/>
        </p:blipFill>
        <p:spPr bwMode="auto">
          <a:xfrm>
            <a:off x="4338750" y="3326295"/>
            <a:ext cx="1965808" cy="117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mputer components">
            <a:extLst>
              <a:ext uri="{FF2B5EF4-FFF2-40B4-BE49-F238E27FC236}">
                <a16:creationId xmlns:a16="http://schemas.microsoft.com/office/drawing/2014/main" id="{04DD1231-2F07-48B9-B3D5-DEAD85573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2" t="61733" r="69669" b="18703"/>
          <a:stretch/>
        </p:blipFill>
        <p:spPr bwMode="auto">
          <a:xfrm>
            <a:off x="1807074" y="3231531"/>
            <a:ext cx="1323136" cy="127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525150" cy="1049235"/>
          </a:xfrm>
        </p:spPr>
        <p:txBody>
          <a:bodyPr>
            <a:normAutofit/>
          </a:bodyPr>
          <a:lstStyle/>
          <a:p>
            <a:r>
              <a:rPr lang="pt-BR" dirty="0"/>
              <a:t>Entradas - </a:t>
            </a:r>
            <a:r>
              <a:rPr lang="pt-BR" dirty="0" err="1"/>
              <a:t>microbit</a:t>
            </a:r>
            <a:endParaRPr lang="pt-B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micro:bit hardware">
            <a:extLst>
              <a:ext uri="{FF2B5EF4-FFF2-40B4-BE49-F238E27FC236}">
                <a16:creationId xmlns:a16="http://schemas.microsoft.com/office/drawing/2014/main" id="{C3A8F5DB-FFED-4A5C-9C0E-FC901785F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26550" r="53241" b="29584"/>
          <a:stretch/>
        </p:blipFill>
        <p:spPr bwMode="auto">
          <a:xfrm>
            <a:off x="4353338" y="2304250"/>
            <a:ext cx="3246783" cy="262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6497D62-FD71-4469-8A16-38897FB22442}"/>
              </a:ext>
            </a:extLst>
          </p:cNvPr>
          <p:cNvSpPr/>
          <p:nvPr/>
        </p:nvSpPr>
        <p:spPr>
          <a:xfrm>
            <a:off x="4395494" y="3260036"/>
            <a:ext cx="637936" cy="65615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53FC43-5EFB-4311-A05B-9573F56DE7E8}"/>
              </a:ext>
            </a:extLst>
          </p:cNvPr>
          <p:cNvSpPr/>
          <p:nvPr/>
        </p:nvSpPr>
        <p:spPr>
          <a:xfrm>
            <a:off x="6944136" y="3260036"/>
            <a:ext cx="589725" cy="65615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89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BR" dirty="0"/>
              <a:t>Saídas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62B2D57-14EB-4011-B620-8BFC627C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968871"/>
            <a:ext cx="8733183" cy="414618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600" dirty="0"/>
              <a:t>O que o computador usa para exibir informações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mputer components">
            <a:extLst>
              <a:ext uri="{FF2B5EF4-FFF2-40B4-BE49-F238E27FC236}">
                <a16:creationId xmlns:a16="http://schemas.microsoft.com/office/drawing/2014/main" id="{E01E5138-5544-4076-ADF0-BA8716CAC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7" t="58057" r="12747" b="27402"/>
          <a:stretch/>
        </p:blipFill>
        <p:spPr bwMode="auto">
          <a:xfrm>
            <a:off x="6199720" y="2907739"/>
            <a:ext cx="2658793" cy="205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uter components">
            <a:extLst>
              <a:ext uri="{FF2B5EF4-FFF2-40B4-BE49-F238E27FC236}">
                <a16:creationId xmlns:a16="http://schemas.microsoft.com/office/drawing/2014/main" id="{CDAFE829-BF63-403B-96FF-BBC7213E4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6" t="22057" r="19616" b="67677"/>
          <a:stretch/>
        </p:blipFill>
        <p:spPr bwMode="auto">
          <a:xfrm>
            <a:off x="2004092" y="2788469"/>
            <a:ext cx="2658793" cy="205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5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525150" cy="1049235"/>
          </a:xfrm>
        </p:spPr>
        <p:txBody>
          <a:bodyPr>
            <a:normAutofit/>
          </a:bodyPr>
          <a:lstStyle/>
          <a:p>
            <a:r>
              <a:rPr lang="pt-BR" dirty="0" err="1"/>
              <a:t>SAÍdas</a:t>
            </a:r>
            <a:r>
              <a:rPr lang="pt-BR" dirty="0"/>
              <a:t> - </a:t>
            </a:r>
            <a:r>
              <a:rPr lang="pt-BR" dirty="0" err="1"/>
              <a:t>microbit</a:t>
            </a:r>
            <a:endParaRPr lang="pt-B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micro:bit hardware">
            <a:extLst>
              <a:ext uri="{FF2B5EF4-FFF2-40B4-BE49-F238E27FC236}">
                <a16:creationId xmlns:a16="http://schemas.microsoft.com/office/drawing/2014/main" id="{C3A8F5DB-FFED-4A5C-9C0E-FC901785F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26550" r="53241" b="29584"/>
          <a:stretch/>
        </p:blipFill>
        <p:spPr bwMode="auto">
          <a:xfrm>
            <a:off x="4353338" y="2304250"/>
            <a:ext cx="3246783" cy="262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EB7221B-CE80-4C69-BEF5-E1A16845DDE2}"/>
              </a:ext>
            </a:extLst>
          </p:cNvPr>
          <p:cNvSpPr/>
          <p:nvPr/>
        </p:nvSpPr>
        <p:spPr>
          <a:xfrm>
            <a:off x="5376011" y="2994991"/>
            <a:ext cx="1223571" cy="13384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66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6831029" cy="1049235"/>
          </a:xfrm>
        </p:spPr>
        <p:txBody>
          <a:bodyPr>
            <a:normAutofit/>
          </a:bodyPr>
          <a:lstStyle/>
          <a:p>
            <a:r>
              <a:rPr lang="pt-BR" dirty="0"/>
              <a:t>O que é programação?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C181C6-272A-4D2B-804F-D26BF0C5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59760" cy="3450613"/>
          </a:xfrm>
        </p:spPr>
        <p:txBody>
          <a:bodyPr>
            <a:normAutofit/>
          </a:bodyPr>
          <a:lstStyle/>
          <a:p>
            <a:r>
              <a:rPr lang="pt-BR" sz="2800" dirty="0"/>
              <a:t>Programação é o processo de criação de um</a:t>
            </a:r>
            <a:r>
              <a:rPr lang="pt-BR" sz="2800" b="1" dirty="0"/>
              <a:t> programa de computador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Para gerar os programas, são usadas </a:t>
            </a:r>
            <a:r>
              <a:rPr lang="pt-BR" sz="2800" b="1" dirty="0"/>
              <a:t>linguagens de programação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6840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EA2F88D0-EC97-4EFF-9E98-D4AB070DDA8C}"/>
              </a:ext>
            </a:extLst>
          </p:cNvPr>
          <p:cNvSpPr/>
          <p:nvPr/>
        </p:nvSpPr>
        <p:spPr>
          <a:xfrm>
            <a:off x="7832035" y="2239616"/>
            <a:ext cx="2835966" cy="1683027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geral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D26F83-9F23-4EBE-89AC-1E2BCD5C5213}"/>
              </a:ext>
            </a:extLst>
          </p:cNvPr>
          <p:cNvSpPr txBox="1"/>
          <p:nvPr/>
        </p:nvSpPr>
        <p:spPr>
          <a:xfrm>
            <a:off x="1834155" y="4519625"/>
            <a:ext cx="8523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 conjunto de instruções que indicam o que fazer com a entrada é chamado de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algoritmo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F2C7D3D1-2519-4328-8A6C-ECB521BDF171}"/>
              </a:ext>
            </a:extLst>
          </p:cNvPr>
          <p:cNvSpPr/>
          <p:nvPr/>
        </p:nvSpPr>
        <p:spPr>
          <a:xfrm>
            <a:off x="1152939" y="2239617"/>
            <a:ext cx="2835966" cy="1683027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41827D-D380-4908-AB14-0C7E7A410EB8}"/>
              </a:ext>
            </a:extLst>
          </p:cNvPr>
          <p:cNvSpPr/>
          <p:nvPr/>
        </p:nvSpPr>
        <p:spPr>
          <a:xfrm>
            <a:off x="3988905" y="2199811"/>
            <a:ext cx="3843130" cy="188180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E4CB13-9F11-4381-B977-0D7D3420167F}"/>
              </a:ext>
            </a:extLst>
          </p:cNvPr>
          <p:cNvSpPr txBox="1"/>
          <p:nvPr/>
        </p:nvSpPr>
        <p:spPr>
          <a:xfrm>
            <a:off x="1798347" y="2896463"/>
            <a:ext cx="154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Entradas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257DC5E-3493-47E5-988C-E24D2E34C02D}"/>
              </a:ext>
            </a:extLst>
          </p:cNvPr>
          <p:cNvSpPr txBox="1"/>
          <p:nvPr/>
        </p:nvSpPr>
        <p:spPr>
          <a:xfrm>
            <a:off x="8601365" y="2896463"/>
            <a:ext cx="154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Saídas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A9D7FB-174B-4F36-90ED-812F53BD0106}"/>
              </a:ext>
            </a:extLst>
          </p:cNvPr>
          <p:cNvSpPr txBox="1"/>
          <p:nvPr/>
        </p:nvSpPr>
        <p:spPr>
          <a:xfrm>
            <a:off x="5062331" y="2917204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Processamento</a:t>
            </a:r>
          </a:p>
        </p:txBody>
      </p:sp>
    </p:spTree>
    <p:extLst>
      <p:ext uri="{BB962C8B-B14F-4D97-AF65-F5344CB8AC3E}">
        <p14:creationId xmlns:p14="http://schemas.microsoft.com/office/powerpoint/2010/main" val="461467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E5365-11AD-4EDA-A491-2D5EC2D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19067" cy="419972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6E1871C-6EA3-42A1-906F-193BB3E007FB}"/>
              </a:ext>
            </a:extLst>
          </p:cNvPr>
          <p:cNvSpPr/>
          <p:nvPr/>
        </p:nvSpPr>
        <p:spPr>
          <a:xfrm>
            <a:off x="3896139" y="2690191"/>
            <a:ext cx="1192696" cy="2127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50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5EBC4-85C7-4717-8281-4DD4C6F1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exemplo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7AB4A5-EEE8-4947-9599-E869D61D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Fazer um programa que mostre a mensagem “A” quando o botão A for pressionado e a mensagem “B” quando o botão B for pressionado.</a:t>
            </a:r>
          </a:p>
        </p:txBody>
      </p:sp>
    </p:spTree>
    <p:extLst>
      <p:ext uri="{BB962C8B-B14F-4D97-AF65-F5344CB8AC3E}">
        <p14:creationId xmlns:p14="http://schemas.microsoft.com/office/powerpoint/2010/main" val="2411247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591331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4816698" cy="1049235"/>
          </a:xfrm>
        </p:spPr>
        <p:txBody>
          <a:bodyPr>
            <a:normAutofit/>
          </a:bodyPr>
          <a:lstStyle/>
          <a:p>
            <a:r>
              <a:rPr lang="pt-BR" dirty="0"/>
              <a:t>TIPOS DE informação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62B2D57-14EB-4011-B620-8BFC627C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364" y="2077411"/>
            <a:ext cx="3870707" cy="812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/>
              <a:t>Valores Numéricos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23ECD90A-D66F-47BE-BB85-C22446F7849D}"/>
              </a:ext>
            </a:extLst>
          </p:cNvPr>
          <p:cNvSpPr txBox="1">
            <a:spLocks/>
          </p:cNvSpPr>
          <p:nvPr/>
        </p:nvSpPr>
        <p:spPr>
          <a:xfrm>
            <a:off x="7195929" y="2077411"/>
            <a:ext cx="4172212" cy="812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Textos (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Strings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</a:t>
            </a:r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618A2CCC-0975-47E5-B2FE-CD8460FC7727}"/>
              </a:ext>
            </a:extLst>
          </p:cNvPr>
          <p:cNvSpPr txBox="1">
            <a:spLocks/>
          </p:cNvSpPr>
          <p:nvPr/>
        </p:nvSpPr>
        <p:spPr>
          <a:xfrm>
            <a:off x="1184618" y="2897879"/>
            <a:ext cx="4480303" cy="286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Temperatura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Idade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2E7563-8498-4F8D-99E4-371388DFF3F3}"/>
              </a:ext>
            </a:extLst>
          </p:cNvPr>
          <p:cNvSpPr txBox="1"/>
          <p:nvPr/>
        </p:nvSpPr>
        <p:spPr>
          <a:xfrm>
            <a:off x="5631327" y="2129591"/>
            <a:ext cx="570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X</a:t>
            </a:r>
          </a:p>
        </p:txBody>
      </p:sp>
      <p:sp>
        <p:nvSpPr>
          <p:cNvPr id="15" name="Espaço Reservado para Conteúdo 4">
            <a:extLst>
              <a:ext uri="{FF2B5EF4-FFF2-40B4-BE49-F238E27FC236}">
                <a16:creationId xmlns:a16="http://schemas.microsoft.com/office/drawing/2014/main" id="{04815E18-E86D-4E15-9177-61A1B1A74D88}"/>
              </a:ext>
            </a:extLst>
          </p:cNvPr>
          <p:cNvSpPr txBox="1">
            <a:spLocks/>
          </p:cNvSpPr>
          <p:nvPr/>
        </p:nvSpPr>
        <p:spPr>
          <a:xfrm>
            <a:off x="7195626" y="2889657"/>
            <a:ext cx="3811756" cy="286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Dias da semana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Nome do mês atual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781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4816698" cy="1049235"/>
          </a:xfrm>
        </p:spPr>
        <p:txBody>
          <a:bodyPr>
            <a:normAutofit/>
          </a:bodyPr>
          <a:lstStyle/>
          <a:p>
            <a:r>
              <a:rPr lang="pt-BR" dirty="0"/>
              <a:t>TIPOS DE informação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62B2D57-14EB-4011-B620-8BFC627C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364" y="2077411"/>
            <a:ext cx="3870707" cy="812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/>
              <a:t>Valores Constantes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23ECD90A-D66F-47BE-BB85-C22446F7849D}"/>
              </a:ext>
            </a:extLst>
          </p:cNvPr>
          <p:cNvSpPr txBox="1">
            <a:spLocks/>
          </p:cNvSpPr>
          <p:nvPr/>
        </p:nvSpPr>
        <p:spPr>
          <a:xfrm>
            <a:off x="7195929" y="2077411"/>
            <a:ext cx="4172212" cy="812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Valores Variáveis</a:t>
            </a:r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618A2CCC-0975-47E5-B2FE-CD8460FC7727}"/>
              </a:ext>
            </a:extLst>
          </p:cNvPr>
          <p:cNvSpPr txBox="1">
            <a:spLocks/>
          </p:cNvSpPr>
          <p:nvPr/>
        </p:nvSpPr>
        <p:spPr>
          <a:xfrm>
            <a:off x="1184618" y="2897879"/>
            <a:ext cx="4480303" cy="286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Nomes de pessoas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Endereços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2E7563-8498-4F8D-99E4-371388DFF3F3}"/>
              </a:ext>
            </a:extLst>
          </p:cNvPr>
          <p:cNvSpPr txBox="1"/>
          <p:nvPr/>
        </p:nvSpPr>
        <p:spPr>
          <a:xfrm>
            <a:off x="5631327" y="2129591"/>
            <a:ext cx="570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X</a:t>
            </a:r>
          </a:p>
        </p:txBody>
      </p:sp>
      <p:sp>
        <p:nvSpPr>
          <p:cNvPr id="15" name="Espaço Reservado para Conteúdo 4">
            <a:extLst>
              <a:ext uri="{FF2B5EF4-FFF2-40B4-BE49-F238E27FC236}">
                <a16:creationId xmlns:a16="http://schemas.microsoft.com/office/drawing/2014/main" id="{04815E18-E86D-4E15-9177-61A1B1A74D88}"/>
              </a:ext>
            </a:extLst>
          </p:cNvPr>
          <p:cNvSpPr txBox="1">
            <a:spLocks/>
          </p:cNvSpPr>
          <p:nvPr/>
        </p:nvSpPr>
        <p:spPr>
          <a:xfrm>
            <a:off x="7195626" y="2889657"/>
            <a:ext cx="3811756" cy="286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Temperatura atual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 hora atual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055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4816698" cy="1049235"/>
          </a:xfrm>
        </p:spPr>
        <p:txBody>
          <a:bodyPr>
            <a:normAutofit/>
          </a:bodyPr>
          <a:lstStyle/>
          <a:p>
            <a:r>
              <a:rPr lang="pt-BR" dirty="0"/>
              <a:t>TIPOS DE informação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62B2D57-14EB-4011-B620-8BFC627C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364" y="2077411"/>
            <a:ext cx="3870707" cy="812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/>
              <a:t>Valores Constantes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23ECD90A-D66F-47BE-BB85-C22446F7849D}"/>
              </a:ext>
            </a:extLst>
          </p:cNvPr>
          <p:cNvSpPr txBox="1">
            <a:spLocks/>
          </p:cNvSpPr>
          <p:nvPr/>
        </p:nvSpPr>
        <p:spPr>
          <a:xfrm>
            <a:off x="7195929" y="2077411"/>
            <a:ext cx="4172212" cy="812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Valores Variáveis</a:t>
            </a:r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618A2CCC-0975-47E5-B2FE-CD8460FC7727}"/>
              </a:ext>
            </a:extLst>
          </p:cNvPr>
          <p:cNvSpPr txBox="1">
            <a:spLocks/>
          </p:cNvSpPr>
          <p:nvPr/>
        </p:nvSpPr>
        <p:spPr>
          <a:xfrm>
            <a:off x="1184618" y="2897879"/>
            <a:ext cx="4480303" cy="286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Nomes de pessoas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Endereços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2E7563-8498-4F8D-99E4-371388DFF3F3}"/>
              </a:ext>
            </a:extLst>
          </p:cNvPr>
          <p:cNvSpPr txBox="1"/>
          <p:nvPr/>
        </p:nvSpPr>
        <p:spPr>
          <a:xfrm>
            <a:off x="5631327" y="2129591"/>
            <a:ext cx="570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X</a:t>
            </a:r>
          </a:p>
        </p:txBody>
      </p:sp>
      <p:sp>
        <p:nvSpPr>
          <p:cNvPr id="15" name="Espaço Reservado para Conteúdo 4">
            <a:extLst>
              <a:ext uri="{FF2B5EF4-FFF2-40B4-BE49-F238E27FC236}">
                <a16:creationId xmlns:a16="http://schemas.microsoft.com/office/drawing/2014/main" id="{04815E18-E86D-4E15-9177-61A1B1A74D88}"/>
              </a:ext>
            </a:extLst>
          </p:cNvPr>
          <p:cNvSpPr txBox="1">
            <a:spLocks/>
          </p:cNvSpPr>
          <p:nvPr/>
        </p:nvSpPr>
        <p:spPr>
          <a:xfrm>
            <a:off x="7195626" y="2889657"/>
            <a:ext cx="3811756" cy="286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Temperatura atual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 hora atual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7235CD0-FE17-4110-9493-0618A32E448D}"/>
              </a:ext>
            </a:extLst>
          </p:cNvPr>
          <p:cNvSpPr/>
          <p:nvPr/>
        </p:nvSpPr>
        <p:spPr>
          <a:xfrm>
            <a:off x="6926349" y="1646622"/>
            <a:ext cx="3811755" cy="30844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40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1026" name="Picture 2" descr="https://lh6.googleusercontent.com/q_E-aUn7VfWPevvbKpRple_rk6AzJ1vy9JHVEwIWhIhfHctRUa_jMpCO0Y1AJagY2f3z9802l8mVrYuTUE4WKVxCRIHVRYMMMvYi7v6gI48wto0UGRgXB6LBsebFwkJFQEv2dPqF">
            <a:extLst>
              <a:ext uri="{FF2B5EF4-FFF2-40B4-BE49-F238E27FC236}">
                <a16:creationId xmlns:a16="http://schemas.microsoft.com/office/drawing/2014/main" id="{4F59ECC7-AC40-471B-8677-DF81C6A2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50" y="2009628"/>
            <a:ext cx="4309622" cy="392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51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Exercício de exemplo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BC7E93-156D-4F6A-8C99-767F2A41911B}"/>
              </a:ext>
            </a:extLst>
          </p:cNvPr>
          <p:cNvSpPr txBox="1"/>
          <p:nvPr/>
        </p:nvSpPr>
        <p:spPr>
          <a:xfrm>
            <a:off x="1451578" y="2027583"/>
            <a:ext cx="9189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3600" dirty="0">
                <a:solidFill>
                  <a:prstClr val="black"/>
                </a:solidFill>
              </a:rPr>
              <a:t>Fazer um programa que mostre nos LEDs quantas vezes o botão A foi apertado.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36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CONDICIONAIS</a:t>
            </a:r>
          </a:p>
        </p:txBody>
      </p:sp>
    </p:spTree>
    <p:extLst>
      <p:ext uri="{BB962C8B-B14F-4D97-AF65-F5344CB8AC3E}">
        <p14:creationId xmlns:p14="http://schemas.microsoft.com/office/powerpoint/2010/main" val="424780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CCBC-58E5-9F4D-A0B4-6807EF03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microcontroladores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ED7219-AA2B-4436-A72B-F68AA563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59760" cy="3450613"/>
          </a:xfrm>
        </p:spPr>
        <p:txBody>
          <a:bodyPr>
            <a:normAutofit/>
          </a:bodyPr>
          <a:lstStyle/>
          <a:p>
            <a:r>
              <a:rPr lang="pt-BR" sz="2800" dirty="0"/>
              <a:t>Microcontroladores são pequenos computadores construídos em uma única placa física</a:t>
            </a:r>
            <a:endParaRPr lang="pt-BR" sz="2800" b="1" dirty="0"/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É possível programá-los para que seus componentes executem as tarefas que desejamos.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71426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D557E9D-86E9-482D-9459-02C3D068938B}"/>
              </a:ext>
            </a:extLst>
          </p:cNvPr>
          <p:cNvSpPr/>
          <p:nvPr/>
        </p:nvSpPr>
        <p:spPr>
          <a:xfrm>
            <a:off x="1152939" y="2239617"/>
            <a:ext cx="2835966" cy="1683027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EB468F0-7A99-4CE6-A857-F03CCFFD6562}"/>
              </a:ext>
            </a:extLst>
          </p:cNvPr>
          <p:cNvSpPr/>
          <p:nvPr/>
        </p:nvSpPr>
        <p:spPr>
          <a:xfrm>
            <a:off x="3988905" y="2199811"/>
            <a:ext cx="3843130" cy="188180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C92E23-DCEB-48A5-A052-160B84591DB4}"/>
              </a:ext>
            </a:extLst>
          </p:cNvPr>
          <p:cNvSpPr txBox="1"/>
          <p:nvPr/>
        </p:nvSpPr>
        <p:spPr>
          <a:xfrm>
            <a:off x="1798347" y="2896463"/>
            <a:ext cx="154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Entradas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3C5E9DF-41C2-4AF8-8F1C-ADDF374A00C4}"/>
              </a:ext>
            </a:extLst>
          </p:cNvPr>
          <p:cNvSpPr txBox="1"/>
          <p:nvPr/>
        </p:nvSpPr>
        <p:spPr>
          <a:xfrm>
            <a:off x="5062331" y="2917204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Processamento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A0521D9-B425-4CFC-BC82-14A97E5F525C}"/>
              </a:ext>
            </a:extLst>
          </p:cNvPr>
          <p:cNvSpPr/>
          <p:nvPr/>
        </p:nvSpPr>
        <p:spPr>
          <a:xfrm>
            <a:off x="7832035" y="2239616"/>
            <a:ext cx="2835966" cy="1683027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A8AB746-5185-482A-A70F-FC1037A5EF68}"/>
              </a:ext>
            </a:extLst>
          </p:cNvPr>
          <p:cNvSpPr txBox="1"/>
          <p:nvPr/>
        </p:nvSpPr>
        <p:spPr>
          <a:xfrm>
            <a:off x="8601365" y="2896463"/>
            <a:ext cx="154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Saídas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0D83680A-F4F1-4614-B7F3-D99A1CC1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4816698" cy="1049235"/>
          </a:xfrm>
        </p:spPr>
        <p:txBody>
          <a:bodyPr>
            <a:normAutofit/>
          </a:bodyPr>
          <a:lstStyle/>
          <a:p>
            <a:r>
              <a:rPr lang="pt-BR" dirty="0"/>
              <a:t>Fluxo geral</a:t>
            </a:r>
          </a:p>
        </p:txBody>
      </p:sp>
    </p:spTree>
    <p:extLst>
      <p:ext uri="{BB962C8B-B14F-4D97-AF65-F5344CB8AC3E}">
        <p14:creationId xmlns:p14="http://schemas.microsoft.com/office/powerpoint/2010/main" val="357074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D557E9D-86E9-482D-9459-02C3D068938B}"/>
              </a:ext>
            </a:extLst>
          </p:cNvPr>
          <p:cNvSpPr/>
          <p:nvPr/>
        </p:nvSpPr>
        <p:spPr>
          <a:xfrm>
            <a:off x="1152939" y="2239617"/>
            <a:ext cx="2835966" cy="1683027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EB468F0-7A99-4CE6-A857-F03CCFFD6562}"/>
              </a:ext>
            </a:extLst>
          </p:cNvPr>
          <p:cNvSpPr/>
          <p:nvPr/>
        </p:nvSpPr>
        <p:spPr>
          <a:xfrm>
            <a:off x="3988905" y="2199811"/>
            <a:ext cx="3843130" cy="188180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C92E23-DCEB-48A5-A052-160B84591DB4}"/>
              </a:ext>
            </a:extLst>
          </p:cNvPr>
          <p:cNvSpPr txBox="1"/>
          <p:nvPr/>
        </p:nvSpPr>
        <p:spPr>
          <a:xfrm>
            <a:off x="1798347" y="2896463"/>
            <a:ext cx="154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Entradas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3C5E9DF-41C2-4AF8-8F1C-ADDF374A00C4}"/>
              </a:ext>
            </a:extLst>
          </p:cNvPr>
          <p:cNvSpPr txBox="1"/>
          <p:nvPr/>
        </p:nvSpPr>
        <p:spPr>
          <a:xfrm>
            <a:off x="5062331" y="2917204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Processamento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A0521D9-B425-4CFC-BC82-14A97E5F525C}"/>
              </a:ext>
            </a:extLst>
          </p:cNvPr>
          <p:cNvSpPr/>
          <p:nvPr/>
        </p:nvSpPr>
        <p:spPr>
          <a:xfrm>
            <a:off x="7832035" y="2239616"/>
            <a:ext cx="2835966" cy="1683027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A8AB746-5185-482A-A70F-FC1037A5EF68}"/>
              </a:ext>
            </a:extLst>
          </p:cNvPr>
          <p:cNvSpPr txBox="1"/>
          <p:nvPr/>
        </p:nvSpPr>
        <p:spPr>
          <a:xfrm>
            <a:off x="8601365" y="2896463"/>
            <a:ext cx="154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Saídas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0D83680A-F4F1-4614-B7F3-D99A1CC1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4816698" cy="1049235"/>
          </a:xfrm>
        </p:spPr>
        <p:txBody>
          <a:bodyPr>
            <a:normAutofit/>
          </a:bodyPr>
          <a:lstStyle/>
          <a:p>
            <a:r>
              <a:rPr lang="pt-BR" dirty="0"/>
              <a:t>Fluxo geral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004149-D5E4-4F24-8857-B9FEED69F545}"/>
              </a:ext>
            </a:extLst>
          </p:cNvPr>
          <p:cNvSpPr txBox="1"/>
          <p:nvPr/>
        </p:nvSpPr>
        <p:spPr>
          <a:xfrm>
            <a:off x="2570921" y="4537403"/>
            <a:ext cx="6904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Como criar regras para tratar as entradas e gerar as saídas?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895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5" y="823207"/>
            <a:ext cx="7133513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forma geral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5AAB7E-6C23-4CA5-98A5-CDF7BC418526}"/>
              </a:ext>
            </a:extLst>
          </p:cNvPr>
          <p:cNvSpPr txBox="1"/>
          <p:nvPr/>
        </p:nvSpPr>
        <p:spPr>
          <a:xfrm>
            <a:off x="1011309" y="2044829"/>
            <a:ext cx="1172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3D7A642-9A0D-48AF-93DF-9A51927AE9AF}"/>
              </a:ext>
            </a:extLst>
          </p:cNvPr>
          <p:cNvSpPr txBox="1"/>
          <p:nvPr/>
        </p:nvSpPr>
        <p:spPr>
          <a:xfrm>
            <a:off x="5438447" y="2043766"/>
            <a:ext cx="27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Então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0332D11-D66B-4BD0-AC1A-08E918D12448}"/>
              </a:ext>
            </a:extLst>
          </p:cNvPr>
          <p:cNvGrpSpPr/>
          <p:nvPr/>
        </p:nvGrpSpPr>
        <p:grpSpPr>
          <a:xfrm>
            <a:off x="2711432" y="2044829"/>
            <a:ext cx="2199861" cy="1059522"/>
            <a:chOff x="2711432" y="2044829"/>
            <a:chExt cx="2199861" cy="1059522"/>
          </a:xfrm>
        </p:grpSpPr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6B743911-DF27-45DF-968D-BA05F48C0C3E}"/>
                </a:ext>
              </a:extLst>
            </p:cNvPr>
            <p:cNvSpPr/>
            <p:nvPr/>
          </p:nvSpPr>
          <p:spPr>
            <a:xfrm>
              <a:off x="2711432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07CA276-6FD5-4CFB-BDC2-47F1C71AC649}"/>
                </a:ext>
              </a:extLst>
            </p:cNvPr>
            <p:cNvSpPr txBox="1"/>
            <p:nvPr/>
          </p:nvSpPr>
          <p:spPr>
            <a:xfrm>
              <a:off x="3195585" y="236799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Condição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F576B66-A9B5-4E3A-91FB-DE7973F2CC62}"/>
              </a:ext>
            </a:extLst>
          </p:cNvPr>
          <p:cNvGrpSpPr/>
          <p:nvPr/>
        </p:nvGrpSpPr>
        <p:grpSpPr>
          <a:xfrm>
            <a:off x="7991277" y="2044829"/>
            <a:ext cx="2199861" cy="1059522"/>
            <a:chOff x="7766800" y="2008046"/>
            <a:chExt cx="2199861" cy="1059522"/>
          </a:xfrm>
        </p:grpSpPr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45BD9449-084E-4862-9684-1B11D31A66CE}"/>
                </a:ext>
              </a:extLst>
            </p:cNvPr>
            <p:cNvSpPr/>
            <p:nvPr/>
          </p:nvSpPr>
          <p:spPr>
            <a:xfrm>
              <a:off x="7766800" y="2008046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338EF07-0261-493F-B934-84C904CBD4F1}"/>
                </a:ext>
              </a:extLst>
            </p:cNvPr>
            <p:cNvSpPr txBox="1"/>
            <p:nvPr/>
          </p:nvSpPr>
          <p:spPr>
            <a:xfrm>
              <a:off x="8346747" y="2353141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4383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5" y="823207"/>
            <a:ext cx="7133513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forma geral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5AAB7E-6C23-4CA5-98A5-CDF7BC418526}"/>
              </a:ext>
            </a:extLst>
          </p:cNvPr>
          <p:cNvSpPr txBox="1"/>
          <p:nvPr/>
        </p:nvSpPr>
        <p:spPr>
          <a:xfrm>
            <a:off x="1011309" y="2044829"/>
            <a:ext cx="1172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3D7A642-9A0D-48AF-93DF-9A51927AE9AF}"/>
              </a:ext>
            </a:extLst>
          </p:cNvPr>
          <p:cNvSpPr txBox="1"/>
          <p:nvPr/>
        </p:nvSpPr>
        <p:spPr>
          <a:xfrm>
            <a:off x="5438447" y="2043766"/>
            <a:ext cx="27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Então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0332D11-D66B-4BD0-AC1A-08E918D12448}"/>
              </a:ext>
            </a:extLst>
          </p:cNvPr>
          <p:cNvGrpSpPr/>
          <p:nvPr/>
        </p:nvGrpSpPr>
        <p:grpSpPr>
          <a:xfrm>
            <a:off x="2711432" y="2044829"/>
            <a:ext cx="2199861" cy="1059522"/>
            <a:chOff x="2711432" y="2044829"/>
            <a:chExt cx="2199861" cy="1059522"/>
          </a:xfrm>
        </p:grpSpPr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6B743911-DF27-45DF-968D-BA05F48C0C3E}"/>
                </a:ext>
              </a:extLst>
            </p:cNvPr>
            <p:cNvSpPr/>
            <p:nvPr/>
          </p:nvSpPr>
          <p:spPr>
            <a:xfrm>
              <a:off x="2711432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07CA276-6FD5-4CFB-BDC2-47F1C71AC649}"/>
                </a:ext>
              </a:extLst>
            </p:cNvPr>
            <p:cNvSpPr txBox="1"/>
            <p:nvPr/>
          </p:nvSpPr>
          <p:spPr>
            <a:xfrm>
              <a:off x="3195585" y="236799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Condição</a:t>
              </a:r>
            </a:p>
          </p:txBody>
        </p:sp>
      </p:grp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5BD9449-084E-4862-9684-1B11D31A66CE}"/>
              </a:ext>
            </a:extLst>
          </p:cNvPr>
          <p:cNvSpPr/>
          <p:nvPr/>
        </p:nvSpPr>
        <p:spPr>
          <a:xfrm>
            <a:off x="7991277" y="2044829"/>
            <a:ext cx="2199861" cy="1059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53296D7-3DB1-48BF-AC80-A7E6857B2251}"/>
              </a:ext>
            </a:extLst>
          </p:cNvPr>
          <p:cNvSpPr txBox="1"/>
          <p:nvPr/>
        </p:nvSpPr>
        <p:spPr>
          <a:xfrm>
            <a:off x="1011309" y="3148719"/>
            <a:ext cx="1066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Se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estiver chovendo           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então              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vou ficar em casa.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A4CA50D-C6ED-4519-892D-1701D55268AE}"/>
              </a:ext>
            </a:extLst>
          </p:cNvPr>
          <p:cNvSpPr txBox="1"/>
          <p:nvPr/>
        </p:nvSpPr>
        <p:spPr>
          <a:xfrm>
            <a:off x="8571224" y="2389924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Ação</a:t>
            </a:r>
          </a:p>
        </p:txBody>
      </p:sp>
    </p:spTree>
    <p:extLst>
      <p:ext uri="{BB962C8B-B14F-4D97-AF65-F5344CB8AC3E}">
        <p14:creationId xmlns:p14="http://schemas.microsoft.com/office/powerpoint/2010/main" val="3443625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5" y="823207"/>
            <a:ext cx="7133513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forma geral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5AAB7E-6C23-4CA5-98A5-CDF7BC418526}"/>
              </a:ext>
            </a:extLst>
          </p:cNvPr>
          <p:cNvSpPr txBox="1"/>
          <p:nvPr/>
        </p:nvSpPr>
        <p:spPr>
          <a:xfrm>
            <a:off x="1011309" y="2044829"/>
            <a:ext cx="1172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3D7A642-9A0D-48AF-93DF-9A51927AE9AF}"/>
              </a:ext>
            </a:extLst>
          </p:cNvPr>
          <p:cNvSpPr txBox="1"/>
          <p:nvPr/>
        </p:nvSpPr>
        <p:spPr>
          <a:xfrm>
            <a:off x="5438447" y="2043766"/>
            <a:ext cx="27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Então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0332D11-D66B-4BD0-AC1A-08E918D12448}"/>
              </a:ext>
            </a:extLst>
          </p:cNvPr>
          <p:cNvGrpSpPr/>
          <p:nvPr/>
        </p:nvGrpSpPr>
        <p:grpSpPr>
          <a:xfrm>
            <a:off x="2711432" y="2044829"/>
            <a:ext cx="2199861" cy="1059522"/>
            <a:chOff x="2711432" y="2044829"/>
            <a:chExt cx="2199861" cy="1059522"/>
          </a:xfrm>
        </p:grpSpPr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6B743911-DF27-45DF-968D-BA05F48C0C3E}"/>
                </a:ext>
              </a:extLst>
            </p:cNvPr>
            <p:cNvSpPr/>
            <p:nvPr/>
          </p:nvSpPr>
          <p:spPr>
            <a:xfrm>
              <a:off x="2711432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07CA276-6FD5-4CFB-BDC2-47F1C71AC649}"/>
                </a:ext>
              </a:extLst>
            </p:cNvPr>
            <p:cNvSpPr txBox="1"/>
            <p:nvPr/>
          </p:nvSpPr>
          <p:spPr>
            <a:xfrm>
              <a:off x="3195585" y="236799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Condição</a:t>
              </a:r>
            </a:p>
          </p:txBody>
        </p:sp>
      </p:grp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5BD9449-084E-4862-9684-1B11D31A66CE}"/>
              </a:ext>
            </a:extLst>
          </p:cNvPr>
          <p:cNvSpPr/>
          <p:nvPr/>
        </p:nvSpPr>
        <p:spPr>
          <a:xfrm>
            <a:off x="7991277" y="2044829"/>
            <a:ext cx="2199861" cy="1059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A4CA50D-C6ED-4519-892D-1701D55268AE}"/>
              </a:ext>
            </a:extLst>
          </p:cNvPr>
          <p:cNvSpPr txBox="1"/>
          <p:nvPr/>
        </p:nvSpPr>
        <p:spPr>
          <a:xfrm>
            <a:off x="8571224" y="2389924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2176241-C163-4CA1-AB7B-E4A6B06003CE}"/>
              </a:ext>
            </a:extLst>
          </p:cNvPr>
          <p:cNvSpPr txBox="1"/>
          <p:nvPr/>
        </p:nvSpPr>
        <p:spPr>
          <a:xfrm>
            <a:off x="1011309" y="4175403"/>
            <a:ext cx="1066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Se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estou com fome            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então          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vou para um restaurante.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5C11578-31D9-46BA-8B2C-08A9D3FB8B1C}"/>
              </a:ext>
            </a:extLst>
          </p:cNvPr>
          <p:cNvSpPr txBox="1"/>
          <p:nvPr/>
        </p:nvSpPr>
        <p:spPr>
          <a:xfrm>
            <a:off x="1011309" y="3148719"/>
            <a:ext cx="1066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Se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estiver chovendo           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então              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vou ficar em casa.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01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5" y="823207"/>
            <a:ext cx="7133513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forma geral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5AAB7E-6C23-4CA5-98A5-CDF7BC418526}"/>
              </a:ext>
            </a:extLst>
          </p:cNvPr>
          <p:cNvSpPr txBox="1"/>
          <p:nvPr/>
        </p:nvSpPr>
        <p:spPr>
          <a:xfrm>
            <a:off x="53619" y="2064376"/>
            <a:ext cx="1172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3D7A642-9A0D-48AF-93DF-9A51927AE9AF}"/>
              </a:ext>
            </a:extLst>
          </p:cNvPr>
          <p:cNvSpPr txBox="1"/>
          <p:nvPr/>
        </p:nvSpPr>
        <p:spPr>
          <a:xfrm>
            <a:off x="3143479" y="2064376"/>
            <a:ext cx="27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Então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0332D11-D66B-4BD0-AC1A-08E918D12448}"/>
              </a:ext>
            </a:extLst>
          </p:cNvPr>
          <p:cNvGrpSpPr/>
          <p:nvPr/>
        </p:nvGrpSpPr>
        <p:grpSpPr>
          <a:xfrm>
            <a:off x="946263" y="2064376"/>
            <a:ext cx="2199861" cy="1059522"/>
            <a:chOff x="2711432" y="2044829"/>
            <a:chExt cx="2199861" cy="1059522"/>
          </a:xfrm>
        </p:grpSpPr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6B743911-DF27-45DF-968D-BA05F48C0C3E}"/>
                </a:ext>
              </a:extLst>
            </p:cNvPr>
            <p:cNvSpPr/>
            <p:nvPr/>
          </p:nvSpPr>
          <p:spPr>
            <a:xfrm>
              <a:off x="2711432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07CA276-6FD5-4CFB-BDC2-47F1C71AC649}"/>
                </a:ext>
              </a:extLst>
            </p:cNvPr>
            <p:cNvSpPr txBox="1"/>
            <p:nvPr/>
          </p:nvSpPr>
          <p:spPr>
            <a:xfrm>
              <a:off x="3195585" y="236799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Condição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72D4AB7-69AA-43BE-B069-8853CA9241FF}"/>
              </a:ext>
            </a:extLst>
          </p:cNvPr>
          <p:cNvGrpSpPr/>
          <p:nvPr/>
        </p:nvGrpSpPr>
        <p:grpSpPr>
          <a:xfrm>
            <a:off x="5080217" y="2064376"/>
            <a:ext cx="2199861" cy="1059522"/>
            <a:chOff x="7991277" y="2044829"/>
            <a:chExt cx="2199861" cy="1059522"/>
          </a:xfrm>
        </p:grpSpPr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45BD9449-084E-4862-9684-1B11D31A66CE}"/>
                </a:ext>
              </a:extLst>
            </p:cNvPr>
            <p:cNvSpPr/>
            <p:nvPr/>
          </p:nvSpPr>
          <p:spPr>
            <a:xfrm>
              <a:off x="7991277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A4CA50D-C6ED-4519-892D-1701D55268AE}"/>
                </a:ext>
              </a:extLst>
            </p:cNvPr>
            <p:cNvSpPr txBox="1"/>
            <p:nvPr/>
          </p:nvSpPr>
          <p:spPr>
            <a:xfrm>
              <a:off x="8571224" y="238992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Ação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220821-A3A6-48D6-B3A3-B4292B9BF662}"/>
              </a:ext>
            </a:extLst>
          </p:cNvPr>
          <p:cNvSpPr txBox="1"/>
          <p:nvPr/>
        </p:nvSpPr>
        <p:spPr>
          <a:xfrm>
            <a:off x="7355274" y="2028266"/>
            <a:ext cx="2245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Senão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FE504BE-029D-4259-9D6A-96FD61F23A2F}"/>
              </a:ext>
            </a:extLst>
          </p:cNvPr>
          <p:cNvGrpSpPr/>
          <p:nvPr/>
        </p:nvGrpSpPr>
        <p:grpSpPr>
          <a:xfrm>
            <a:off x="9401465" y="2064376"/>
            <a:ext cx="2199861" cy="1059522"/>
            <a:chOff x="7991277" y="2044829"/>
            <a:chExt cx="2199861" cy="1059522"/>
          </a:xfrm>
        </p:grpSpPr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8D7C3C19-E956-4409-B49A-8FC3B5DE66E2}"/>
                </a:ext>
              </a:extLst>
            </p:cNvPr>
            <p:cNvSpPr/>
            <p:nvPr/>
          </p:nvSpPr>
          <p:spPr>
            <a:xfrm>
              <a:off x="7991277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63EDA09-5F3F-4F11-B830-B69244046659}"/>
                </a:ext>
              </a:extLst>
            </p:cNvPr>
            <p:cNvSpPr txBox="1"/>
            <p:nvPr/>
          </p:nvSpPr>
          <p:spPr>
            <a:xfrm>
              <a:off x="8357732" y="238992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Outra 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673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5" y="823207"/>
            <a:ext cx="7133513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forma geral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5AAB7E-6C23-4CA5-98A5-CDF7BC418526}"/>
              </a:ext>
            </a:extLst>
          </p:cNvPr>
          <p:cNvSpPr txBox="1"/>
          <p:nvPr/>
        </p:nvSpPr>
        <p:spPr>
          <a:xfrm>
            <a:off x="53619" y="2064376"/>
            <a:ext cx="1172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3D7A642-9A0D-48AF-93DF-9A51927AE9AF}"/>
              </a:ext>
            </a:extLst>
          </p:cNvPr>
          <p:cNvSpPr txBox="1"/>
          <p:nvPr/>
        </p:nvSpPr>
        <p:spPr>
          <a:xfrm>
            <a:off x="3143479" y="2064376"/>
            <a:ext cx="27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Então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0332D11-D66B-4BD0-AC1A-08E918D12448}"/>
              </a:ext>
            </a:extLst>
          </p:cNvPr>
          <p:cNvGrpSpPr/>
          <p:nvPr/>
        </p:nvGrpSpPr>
        <p:grpSpPr>
          <a:xfrm>
            <a:off x="946263" y="2064376"/>
            <a:ext cx="2199861" cy="1059522"/>
            <a:chOff x="2711432" y="2044829"/>
            <a:chExt cx="2199861" cy="1059522"/>
          </a:xfrm>
        </p:grpSpPr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6B743911-DF27-45DF-968D-BA05F48C0C3E}"/>
                </a:ext>
              </a:extLst>
            </p:cNvPr>
            <p:cNvSpPr/>
            <p:nvPr/>
          </p:nvSpPr>
          <p:spPr>
            <a:xfrm>
              <a:off x="2711432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07CA276-6FD5-4CFB-BDC2-47F1C71AC649}"/>
                </a:ext>
              </a:extLst>
            </p:cNvPr>
            <p:cNvSpPr txBox="1"/>
            <p:nvPr/>
          </p:nvSpPr>
          <p:spPr>
            <a:xfrm>
              <a:off x="3195585" y="236799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Condição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72D4AB7-69AA-43BE-B069-8853CA9241FF}"/>
              </a:ext>
            </a:extLst>
          </p:cNvPr>
          <p:cNvGrpSpPr/>
          <p:nvPr/>
        </p:nvGrpSpPr>
        <p:grpSpPr>
          <a:xfrm>
            <a:off x="5080217" y="2064376"/>
            <a:ext cx="2199861" cy="1059522"/>
            <a:chOff x="7991277" y="2044829"/>
            <a:chExt cx="2199861" cy="1059522"/>
          </a:xfrm>
        </p:grpSpPr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45BD9449-084E-4862-9684-1B11D31A66CE}"/>
                </a:ext>
              </a:extLst>
            </p:cNvPr>
            <p:cNvSpPr/>
            <p:nvPr/>
          </p:nvSpPr>
          <p:spPr>
            <a:xfrm>
              <a:off x="7991277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A4CA50D-C6ED-4519-892D-1701D55268AE}"/>
                </a:ext>
              </a:extLst>
            </p:cNvPr>
            <p:cNvSpPr txBox="1"/>
            <p:nvPr/>
          </p:nvSpPr>
          <p:spPr>
            <a:xfrm>
              <a:off x="8571224" y="238992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Ação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220821-A3A6-48D6-B3A3-B4292B9BF662}"/>
              </a:ext>
            </a:extLst>
          </p:cNvPr>
          <p:cNvSpPr txBox="1"/>
          <p:nvPr/>
        </p:nvSpPr>
        <p:spPr>
          <a:xfrm>
            <a:off x="7355274" y="2028266"/>
            <a:ext cx="2245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Senão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FE504BE-029D-4259-9D6A-96FD61F23A2F}"/>
              </a:ext>
            </a:extLst>
          </p:cNvPr>
          <p:cNvGrpSpPr/>
          <p:nvPr/>
        </p:nvGrpSpPr>
        <p:grpSpPr>
          <a:xfrm>
            <a:off x="9401465" y="2064376"/>
            <a:ext cx="2199861" cy="1059522"/>
            <a:chOff x="7991277" y="2044829"/>
            <a:chExt cx="2199861" cy="1059522"/>
          </a:xfrm>
        </p:grpSpPr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8D7C3C19-E956-4409-B49A-8FC3B5DE66E2}"/>
                </a:ext>
              </a:extLst>
            </p:cNvPr>
            <p:cNvSpPr/>
            <p:nvPr/>
          </p:nvSpPr>
          <p:spPr>
            <a:xfrm>
              <a:off x="7991277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63EDA09-5F3F-4F11-B830-B69244046659}"/>
                </a:ext>
              </a:extLst>
            </p:cNvPr>
            <p:cNvSpPr txBox="1"/>
            <p:nvPr/>
          </p:nvSpPr>
          <p:spPr>
            <a:xfrm>
              <a:off x="8357732" y="238992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Outra ação</a:t>
              </a:r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372AD97-5D04-4EEB-B576-BB95903718E0}"/>
              </a:ext>
            </a:extLst>
          </p:cNvPr>
          <p:cNvSpPr txBox="1"/>
          <p:nvPr/>
        </p:nvSpPr>
        <p:spPr>
          <a:xfrm>
            <a:off x="176422" y="3296285"/>
            <a:ext cx="1201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Se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estiver chovendo    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então        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vou ficar em casa.       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Senão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vou para a praia.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453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5" y="823207"/>
            <a:ext cx="7133513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forma geral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5AAB7E-6C23-4CA5-98A5-CDF7BC418526}"/>
              </a:ext>
            </a:extLst>
          </p:cNvPr>
          <p:cNvSpPr txBox="1"/>
          <p:nvPr/>
        </p:nvSpPr>
        <p:spPr>
          <a:xfrm>
            <a:off x="53619" y="2064376"/>
            <a:ext cx="1172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3D7A642-9A0D-48AF-93DF-9A51927AE9AF}"/>
              </a:ext>
            </a:extLst>
          </p:cNvPr>
          <p:cNvSpPr txBox="1"/>
          <p:nvPr/>
        </p:nvSpPr>
        <p:spPr>
          <a:xfrm>
            <a:off x="3143479" y="2064376"/>
            <a:ext cx="27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Então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0332D11-D66B-4BD0-AC1A-08E918D12448}"/>
              </a:ext>
            </a:extLst>
          </p:cNvPr>
          <p:cNvGrpSpPr/>
          <p:nvPr/>
        </p:nvGrpSpPr>
        <p:grpSpPr>
          <a:xfrm>
            <a:off x="946263" y="2064376"/>
            <a:ext cx="2199861" cy="1059522"/>
            <a:chOff x="2711432" y="2044829"/>
            <a:chExt cx="2199861" cy="1059522"/>
          </a:xfrm>
        </p:grpSpPr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6B743911-DF27-45DF-968D-BA05F48C0C3E}"/>
                </a:ext>
              </a:extLst>
            </p:cNvPr>
            <p:cNvSpPr/>
            <p:nvPr/>
          </p:nvSpPr>
          <p:spPr>
            <a:xfrm>
              <a:off x="2711432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07CA276-6FD5-4CFB-BDC2-47F1C71AC649}"/>
                </a:ext>
              </a:extLst>
            </p:cNvPr>
            <p:cNvSpPr txBox="1"/>
            <p:nvPr/>
          </p:nvSpPr>
          <p:spPr>
            <a:xfrm>
              <a:off x="3195585" y="236799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Condição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72D4AB7-69AA-43BE-B069-8853CA9241FF}"/>
              </a:ext>
            </a:extLst>
          </p:cNvPr>
          <p:cNvGrpSpPr/>
          <p:nvPr/>
        </p:nvGrpSpPr>
        <p:grpSpPr>
          <a:xfrm>
            <a:off x="5080217" y="2064376"/>
            <a:ext cx="2199861" cy="1059522"/>
            <a:chOff x="7991277" y="2044829"/>
            <a:chExt cx="2199861" cy="1059522"/>
          </a:xfrm>
        </p:grpSpPr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45BD9449-084E-4862-9684-1B11D31A66CE}"/>
                </a:ext>
              </a:extLst>
            </p:cNvPr>
            <p:cNvSpPr/>
            <p:nvPr/>
          </p:nvSpPr>
          <p:spPr>
            <a:xfrm>
              <a:off x="7991277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A4CA50D-C6ED-4519-892D-1701D55268AE}"/>
                </a:ext>
              </a:extLst>
            </p:cNvPr>
            <p:cNvSpPr txBox="1"/>
            <p:nvPr/>
          </p:nvSpPr>
          <p:spPr>
            <a:xfrm>
              <a:off x="8571224" y="238992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Ação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220821-A3A6-48D6-B3A3-B4292B9BF662}"/>
              </a:ext>
            </a:extLst>
          </p:cNvPr>
          <p:cNvSpPr txBox="1"/>
          <p:nvPr/>
        </p:nvSpPr>
        <p:spPr>
          <a:xfrm>
            <a:off x="7355274" y="2028266"/>
            <a:ext cx="2245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Senão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FE504BE-029D-4259-9D6A-96FD61F23A2F}"/>
              </a:ext>
            </a:extLst>
          </p:cNvPr>
          <p:cNvGrpSpPr/>
          <p:nvPr/>
        </p:nvGrpSpPr>
        <p:grpSpPr>
          <a:xfrm>
            <a:off x="9401465" y="2064376"/>
            <a:ext cx="2199861" cy="1059522"/>
            <a:chOff x="7991277" y="2044829"/>
            <a:chExt cx="2199861" cy="1059522"/>
          </a:xfrm>
        </p:grpSpPr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8D7C3C19-E956-4409-B49A-8FC3B5DE66E2}"/>
                </a:ext>
              </a:extLst>
            </p:cNvPr>
            <p:cNvSpPr/>
            <p:nvPr/>
          </p:nvSpPr>
          <p:spPr>
            <a:xfrm>
              <a:off x="7991277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63EDA09-5F3F-4F11-B830-B69244046659}"/>
                </a:ext>
              </a:extLst>
            </p:cNvPr>
            <p:cNvSpPr txBox="1"/>
            <p:nvPr/>
          </p:nvSpPr>
          <p:spPr>
            <a:xfrm>
              <a:off x="8357732" y="238992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Outra ação</a:t>
              </a:r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372AD97-5D04-4EEB-B576-BB95903718E0}"/>
              </a:ext>
            </a:extLst>
          </p:cNvPr>
          <p:cNvSpPr txBox="1"/>
          <p:nvPr/>
        </p:nvSpPr>
        <p:spPr>
          <a:xfrm>
            <a:off x="176422" y="3296285"/>
            <a:ext cx="1201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Se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estiver chovendo    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então        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vou ficar em casa.       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Senão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vou para a praia.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C85E85C-4B5B-45C8-9679-C8550D71C3F8}"/>
              </a:ext>
            </a:extLst>
          </p:cNvPr>
          <p:cNvSpPr txBox="1"/>
          <p:nvPr/>
        </p:nvSpPr>
        <p:spPr>
          <a:xfrm>
            <a:off x="172358" y="4249186"/>
            <a:ext cx="1201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Se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estou com fome     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então   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vou para um restaurante.  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Senão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vou ficar em casa.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686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5707148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micro:bit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500885BE-999D-48AA-AFDE-B559862F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925" y="544056"/>
            <a:ext cx="3766676" cy="522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28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5707148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micro:bit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500885BE-999D-48AA-AFDE-B559862F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925" y="544056"/>
            <a:ext cx="3766676" cy="522174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542E0A6-DB92-491E-9E08-6E68785B1217}"/>
              </a:ext>
            </a:extLst>
          </p:cNvPr>
          <p:cNvSpPr/>
          <p:nvPr/>
        </p:nvSpPr>
        <p:spPr>
          <a:xfrm>
            <a:off x="9394263" y="1643270"/>
            <a:ext cx="1809315" cy="2743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77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BR" dirty="0"/>
              <a:t> o Micro:bit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62B2D57-14EB-4011-B620-8BFC627C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83" y="1968870"/>
            <a:ext cx="4172212" cy="4146180"/>
          </a:xfrm>
        </p:spPr>
        <p:txBody>
          <a:bodyPr>
            <a:normAutofit lnSpcReduction="10000"/>
          </a:bodyPr>
          <a:lstStyle/>
          <a:p>
            <a:pPr lvl="0"/>
            <a:r>
              <a:rPr lang="pt-BR" sz="2600" dirty="0"/>
              <a:t>25 LEDs vermelhos </a:t>
            </a:r>
          </a:p>
          <a:p>
            <a:pPr lvl="0"/>
            <a:r>
              <a:rPr lang="pt-BR" sz="2600" dirty="0"/>
              <a:t>Dois botões</a:t>
            </a:r>
          </a:p>
          <a:p>
            <a:pPr lvl="0"/>
            <a:r>
              <a:rPr lang="pt-BR" sz="2600" dirty="0"/>
              <a:t>Um termômetro, que informa a temperatura ambiente</a:t>
            </a:r>
          </a:p>
          <a:p>
            <a:pPr lvl="0"/>
            <a:r>
              <a:rPr lang="pt-BR" sz="2600" dirty="0"/>
              <a:t>Um sensor de luminosidade, localizado na superfície dos LEDs</a:t>
            </a:r>
          </a:p>
          <a:p>
            <a:endParaRPr lang="pt-BR" dirty="0"/>
          </a:p>
        </p:txBody>
      </p:sp>
      <p:pic>
        <p:nvPicPr>
          <p:cNvPr id="1026" name="Picture 2" descr="micro:bit hardware">
            <a:extLst>
              <a:ext uri="{FF2B5EF4-FFF2-40B4-BE49-F238E27FC236}">
                <a16:creationId xmlns:a16="http://schemas.microsoft.com/office/drawing/2014/main" id="{CD2E05DA-7996-4DCC-B697-821A70D7B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0" t="25247" r="16820" b="29583"/>
          <a:stretch/>
        </p:blipFill>
        <p:spPr bwMode="auto">
          <a:xfrm>
            <a:off x="4353996" y="2068896"/>
            <a:ext cx="7331588" cy="270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661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5707148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micro:bit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500885BE-999D-48AA-AFDE-B559862FD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47" t="22021" r="4222" b="57885"/>
          <a:stretch/>
        </p:blipFill>
        <p:spPr>
          <a:xfrm>
            <a:off x="1453896" y="2275403"/>
            <a:ext cx="4200939" cy="2763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FAD92A-0D4D-4F2D-952E-7E7273732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96" t="41100" r="4925" b="26161"/>
          <a:stretch/>
        </p:blipFill>
        <p:spPr>
          <a:xfrm>
            <a:off x="6723190" y="2275403"/>
            <a:ext cx="2678003" cy="27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07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5707148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micro:bit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500885BE-999D-48AA-AFDE-B559862F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925" y="544056"/>
            <a:ext cx="3766676" cy="522174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CB750B0-9E59-4A60-92DB-CC5CE1E89CF2}"/>
              </a:ext>
            </a:extLst>
          </p:cNvPr>
          <p:cNvSpPr/>
          <p:nvPr/>
        </p:nvSpPr>
        <p:spPr>
          <a:xfrm>
            <a:off x="9394263" y="4784035"/>
            <a:ext cx="1809315" cy="98176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917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6762056" cy="1049235"/>
          </a:xfrm>
        </p:spPr>
        <p:txBody>
          <a:bodyPr>
            <a:normAutofit/>
          </a:bodyPr>
          <a:lstStyle/>
          <a:p>
            <a:r>
              <a:rPr lang="pt-BR" dirty="0"/>
              <a:t>Comparando dois valores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201FCD3B-7C77-47B0-9136-14E00D418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96" t="82174" r="2315" b="9590"/>
          <a:stretch/>
        </p:blipFill>
        <p:spPr>
          <a:xfrm>
            <a:off x="4332311" y="2067841"/>
            <a:ext cx="3171113" cy="81886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22A0E31-184D-481C-8EBD-F6C0AEB1302E}"/>
              </a:ext>
            </a:extLst>
          </p:cNvPr>
          <p:cNvCxnSpPr>
            <a:cxnSpLocks/>
          </p:cNvCxnSpPr>
          <p:nvPr/>
        </p:nvCxnSpPr>
        <p:spPr>
          <a:xfrm flipH="1">
            <a:off x="2593071" y="2492687"/>
            <a:ext cx="220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11F68F2-7136-43E9-8FC3-90D9FFB14786}"/>
              </a:ext>
            </a:extLst>
          </p:cNvPr>
          <p:cNvCxnSpPr>
            <a:cxnSpLocks/>
          </p:cNvCxnSpPr>
          <p:nvPr/>
        </p:nvCxnSpPr>
        <p:spPr>
          <a:xfrm>
            <a:off x="6893029" y="2477273"/>
            <a:ext cx="1950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0E57B69-C9B5-4AC8-B8EB-AFCEC8D77514}"/>
              </a:ext>
            </a:extLst>
          </p:cNvPr>
          <p:cNvSpPr txBox="1"/>
          <p:nvPr/>
        </p:nvSpPr>
        <p:spPr>
          <a:xfrm>
            <a:off x="580179" y="2295539"/>
            <a:ext cx="1719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Primeiro valor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D8B4C4D-87B9-4727-B5D0-A67BE1A07EAD}"/>
              </a:ext>
            </a:extLst>
          </p:cNvPr>
          <p:cNvSpPr txBox="1"/>
          <p:nvPr/>
        </p:nvSpPr>
        <p:spPr>
          <a:xfrm>
            <a:off x="9204484" y="2277218"/>
            <a:ext cx="1719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Segundo valor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2E4D2A1-B82C-4E97-9029-1D5C9D448977}"/>
              </a:ext>
            </a:extLst>
          </p:cNvPr>
          <p:cNvCxnSpPr>
            <a:cxnSpLocks/>
          </p:cNvCxnSpPr>
          <p:nvPr/>
        </p:nvCxnSpPr>
        <p:spPr>
          <a:xfrm>
            <a:off x="5865856" y="2672129"/>
            <a:ext cx="11067" cy="37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94FB805-F3A7-4337-B700-CCD13F934B12}"/>
              </a:ext>
            </a:extLst>
          </p:cNvPr>
          <p:cNvSpPr txBox="1"/>
          <p:nvPr/>
        </p:nvSpPr>
        <p:spPr>
          <a:xfrm>
            <a:off x="4914382" y="2949806"/>
            <a:ext cx="242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Sinal da comparação</a:t>
            </a:r>
          </a:p>
        </p:txBody>
      </p:sp>
    </p:spTree>
    <p:extLst>
      <p:ext uri="{BB962C8B-B14F-4D97-AF65-F5344CB8AC3E}">
        <p14:creationId xmlns:p14="http://schemas.microsoft.com/office/powerpoint/2010/main" val="2733818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6762056" cy="1049235"/>
          </a:xfrm>
        </p:spPr>
        <p:txBody>
          <a:bodyPr>
            <a:normAutofit/>
          </a:bodyPr>
          <a:lstStyle/>
          <a:p>
            <a:r>
              <a:rPr lang="pt-BR" dirty="0"/>
              <a:t>Comparando dois valores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201FCD3B-7C77-47B0-9136-14E00D418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96" t="82174" r="2315" b="9590"/>
          <a:stretch/>
        </p:blipFill>
        <p:spPr>
          <a:xfrm>
            <a:off x="4332311" y="2067841"/>
            <a:ext cx="3171113" cy="81886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22A0E31-184D-481C-8EBD-F6C0AEB1302E}"/>
              </a:ext>
            </a:extLst>
          </p:cNvPr>
          <p:cNvCxnSpPr>
            <a:cxnSpLocks/>
          </p:cNvCxnSpPr>
          <p:nvPr/>
        </p:nvCxnSpPr>
        <p:spPr>
          <a:xfrm flipH="1">
            <a:off x="2593071" y="2492687"/>
            <a:ext cx="220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11F68F2-7136-43E9-8FC3-90D9FFB14786}"/>
              </a:ext>
            </a:extLst>
          </p:cNvPr>
          <p:cNvCxnSpPr>
            <a:cxnSpLocks/>
          </p:cNvCxnSpPr>
          <p:nvPr/>
        </p:nvCxnSpPr>
        <p:spPr>
          <a:xfrm>
            <a:off x="6893029" y="2477273"/>
            <a:ext cx="1950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0E57B69-C9B5-4AC8-B8EB-AFCEC8D77514}"/>
              </a:ext>
            </a:extLst>
          </p:cNvPr>
          <p:cNvSpPr txBox="1"/>
          <p:nvPr/>
        </p:nvSpPr>
        <p:spPr>
          <a:xfrm>
            <a:off x="580179" y="2295539"/>
            <a:ext cx="1719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Primeiro valor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D8B4C4D-87B9-4727-B5D0-A67BE1A07EAD}"/>
              </a:ext>
            </a:extLst>
          </p:cNvPr>
          <p:cNvSpPr txBox="1"/>
          <p:nvPr/>
        </p:nvSpPr>
        <p:spPr>
          <a:xfrm>
            <a:off x="9204484" y="2277218"/>
            <a:ext cx="1719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Segundo valor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2E4D2A1-B82C-4E97-9029-1D5C9D448977}"/>
              </a:ext>
            </a:extLst>
          </p:cNvPr>
          <p:cNvCxnSpPr>
            <a:cxnSpLocks/>
          </p:cNvCxnSpPr>
          <p:nvPr/>
        </p:nvCxnSpPr>
        <p:spPr>
          <a:xfrm>
            <a:off x="5865856" y="2672129"/>
            <a:ext cx="11067" cy="37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94FB805-F3A7-4337-B700-CCD13F934B12}"/>
              </a:ext>
            </a:extLst>
          </p:cNvPr>
          <p:cNvSpPr txBox="1"/>
          <p:nvPr/>
        </p:nvSpPr>
        <p:spPr>
          <a:xfrm>
            <a:off x="4914382" y="2949806"/>
            <a:ext cx="242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Sinal da comparação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AA5054-C4E9-4542-9B50-A075913CD4A0}"/>
              </a:ext>
            </a:extLst>
          </p:cNvPr>
          <p:cNvSpPr txBox="1"/>
          <p:nvPr/>
        </p:nvSpPr>
        <p:spPr>
          <a:xfrm>
            <a:off x="885240" y="3866565"/>
            <a:ext cx="1201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Se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o valor de uma variável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é maior do que 2,  então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acenda um LED</a:t>
            </a:r>
            <a:r>
              <a:rPr lang="pt-BR" sz="2400" dirty="0">
                <a:latin typeface="Gill Sans MT" panose="020B0502020104020203"/>
              </a:rPr>
              <a:t>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231125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6762056" cy="1049235"/>
          </a:xfrm>
        </p:spPr>
        <p:txBody>
          <a:bodyPr>
            <a:normAutofit/>
          </a:bodyPr>
          <a:lstStyle/>
          <a:p>
            <a:r>
              <a:rPr lang="pt-BR" dirty="0"/>
              <a:t>Comparando dois valores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201FCD3B-7C77-47B0-9136-14E00D418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96" t="82174" r="2315" b="9590"/>
          <a:stretch/>
        </p:blipFill>
        <p:spPr>
          <a:xfrm>
            <a:off x="4332311" y="2067841"/>
            <a:ext cx="3171113" cy="81886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22A0E31-184D-481C-8EBD-F6C0AEB1302E}"/>
              </a:ext>
            </a:extLst>
          </p:cNvPr>
          <p:cNvCxnSpPr>
            <a:cxnSpLocks/>
          </p:cNvCxnSpPr>
          <p:nvPr/>
        </p:nvCxnSpPr>
        <p:spPr>
          <a:xfrm flipH="1">
            <a:off x="2593071" y="2492687"/>
            <a:ext cx="220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11F68F2-7136-43E9-8FC3-90D9FFB14786}"/>
              </a:ext>
            </a:extLst>
          </p:cNvPr>
          <p:cNvCxnSpPr>
            <a:cxnSpLocks/>
          </p:cNvCxnSpPr>
          <p:nvPr/>
        </p:nvCxnSpPr>
        <p:spPr>
          <a:xfrm>
            <a:off x="6893029" y="2477273"/>
            <a:ext cx="1950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0E57B69-C9B5-4AC8-B8EB-AFCEC8D77514}"/>
              </a:ext>
            </a:extLst>
          </p:cNvPr>
          <p:cNvSpPr txBox="1"/>
          <p:nvPr/>
        </p:nvSpPr>
        <p:spPr>
          <a:xfrm>
            <a:off x="580179" y="2295539"/>
            <a:ext cx="1719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Primeiro valor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D8B4C4D-87B9-4727-B5D0-A67BE1A07EAD}"/>
              </a:ext>
            </a:extLst>
          </p:cNvPr>
          <p:cNvSpPr txBox="1"/>
          <p:nvPr/>
        </p:nvSpPr>
        <p:spPr>
          <a:xfrm>
            <a:off x="9204484" y="2277218"/>
            <a:ext cx="1719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Segundo valor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2E4D2A1-B82C-4E97-9029-1D5C9D448977}"/>
              </a:ext>
            </a:extLst>
          </p:cNvPr>
          <p:cNvCxnSpPr>
            <a:cxnSpLocks/>
          </p:cNvCxnSpPr>
          <p:nvPr/>
        </p:nvCxnSpPr>
        <p:spPr>
          <a:xfrm>
            <a:off x="5865856" y="2672129"/>
            <a:ext cx="11067" cy="37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94FB805-F3A7-4337-B700-CCD13F934B12}"/>
              </a:ext>
            </a:extLst>
          </p:cNvPr>
          <p:cNvSpPr txBox="1"/>
          <p:nvPr/>
        </p:nvSpPr>
        <p:spPr>
          <a:xfrm>
            <a:off x="4914382" y="2949806"/>
            <a:ext cx="242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Sinal da comparação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AA5054-C4E9-4542-9B50-A075913CD4A0}"/>
              </a:ext>
            </a:extLst>
          </p:cNvPr>
          <p:cNvSpPr txBox="1"/>
          <p:nvPr/>
        </p:nvSpPr>
        <p:spPr>
          <a:xfrm>
            <a:off x="885240" y="3866565"/>
            <a:ext cx="1201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Se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o valor de uma variável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é maior do que 2,  então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acenda um LED</a:t>
            </a:r>
            <a:r>
              <a:rPr lang="pt-BR" sz="2400" dirty="0">
                <a:latin typeface="Gill Sans MT" panose="020B0502020104020203"/>
              </a:rPr>
              <a:t>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5A83B7D-692C-4260-96B6-5065BD07CEF1}"/>
              </a:ext>
            </a:extLst>
          </p:cNvPr>
          <p:cNvSpPr txBox="1"/>
          <p:nvPr/>
        </p:nvSpPr>
        <p:spPr>
          <a:xfrm>
            <a:off x="885240" y="4659707"/>
            <a:ext cx="1201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Se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o valor de uma variável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é igual ao texto “mensagem”,  então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exiba uma mensagem</a:t>
            </a:r>
            <a:r>
              <a:rPr lang="pt-BR" sz="2400" dirty="0">
                <a:latin typeface="Gill Sans MT" panose="020B0502020104020203"/>
              </a:rPr>
              <a:t>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367250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Exercício de exemplo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BC7E93-156D-4F6A-8C99-767F2A41911B}"/>
              </a:ext>
            </a:extLst>
          </p:cNvPr>
          <p:cNvSpPr txBox="1"/>
          <p:nvPr/>
        </p:nvSpPr>
        <p:spPr>
          <a:xfrm>
            <a:off x="1451578" y="2027583"/>
            <a:ext cx="91899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Fazer um programa que mostre o ícone “&gt;“ se o botão A tiver sido apertado mais vezes que o botão B e o ícone “&lt;” se o botão B tiver sido apertado mais vezes que o botão A.</a:t>
            </a:r>
          </a:p>
          <a:p>
            <a:endParaRPr lang="pt-BR" sz="3600" dirty="0"/>
          </a:p>
          <a:p>
            <a:r>
              <a:rPr lang="pt-BR" sz="3600" dirty="0"/>
              <a:t>Senão, mostre o ícone “=“.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396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Comunicação serial</a:t>
            </a:r>
          </a:p>
        </p:txBody>
      </p:sp>
    </p:spTree>
    <p:extLst>
      <p:ext uri="{BB962C8B-B14F-4D97-AF65-F5344CB8AC3E}">
        <p14:creationId xmlns:p14="http://schemas.microsoft.com/office/powerpoint/2010/main" val="659770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Comunicação serial</a:t>
            </a: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65F7E62E-E515-4995-9B84-5607058FCFC6}"/>
              </a:ext>
            </a:extLst>
          </p:cNvPr>
          <p:cNvSpPr/>
          <p:nvPr/>
        </p:nvSpPr>
        <p:spPr>
          <a:xfrm>
            <a:off x="1451579" y="2199811"/>
            <a:ext cx="2168614" cy="28044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Retângulo 7">
            <a:extLst>
              <a:ext uri="{FF2B5EF4-FFF2-40B4-BE49-F238E27FC236}">
                <a16:creationId xmlns:a16="http://schemas.microsoft.com/office/drawing/2014/main" id="{30B0EAE2-B570-4B89-A7FE-75A43240ACBE}"/>
              </a:ext>
            </a:extLst>
          </p:cNvPr>
          <p:cNvSpPr/>
          <p:nvPr/>
        </p:nvSpPr>
        <p:spPr>
          <a:xfrm>
            <a:off x="7820221" y="2199811"/>
            <a:ext cx="2168614" cy="28044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2A3AA2-2983-426F-8217-79648690E38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620193" y="3602029"/>
            <a:ext cx="42000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19">
            <a:extLst>
              <a:ext uri="{FF2B5EF4-FFF2-40B4-BE49-F238E27FC236}">
                <a16:creationId xmlns:a16="http://schemas.microsoft.com/office/drawing/2014/main" id="{B22263A5-84EB-4FF4-9A17-F63E1E530896}"/>
              </a:ext>
            </a:extLst>
          </p:cNvPr>
          <p:cNvSpPr txBox="1"/>
          <p:nvPr/>
        </p:nvSpPr>
        <p:spPr>
          <a:xfrm>
            <a:off x="1891818" y="3401736"/>
            <a:ext cx="12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Dispositivo</a:t>
            </a:r>
          </a:p>
        </p:txBody>
      </p:sp>
      <p:sp>
        <p:nvSpPr>
          <p:cNvPr id="10" name="CaixaDeTexto 19">
            <a:extLst>
              <a:ext uri="{FF2B5EF4-FFF2-40B4-BE49-F238E27FC236}">
                <a16:creationId xmlns:a16="http://schemas.microsoft.com/office/drawing/2014/main" id="{0FE8B8BD-D8C8-44D7-9CE1-65E15BA82668}"/>
              </a:ext>
            </a:extLst>
          </p:cNvPr>
          <p:cNvSpPr txBox="1"/>
          <p:nvPr/>
        </p:nvSpPr>
        <p:spPr>
          <a:xfrm>
            <a:off x="8260460" y="3401736"/>
            <a:ext cx="12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Dispositivo</a:t>
            </a:r>
          </a:p>
        </p:txBody>
      </p:sp>
      <p:sp>
        <p:nvSpPr>
          <p:cNvPr id="11" name="CaixaDeTexto 19">
            <a:extLst>
              <a:ext uri="{FF2B5EF4-FFF2-40B4-BE49-F238E27FC236}">
                <a16:creationId xmlns:a16="http://schemas.microsoft.com/office/drawing/2014/main" id="{247D58AE-F066-4978-96D2-64F1957AE239}"/>
              </a:ext>
            </a:extLst>
          </p:cNvPr>
          <p:cNvSpPr txBox="1"/>
          <p:nvPr/>
        </p:nvSpPr>
        <p:spPr>
          <a:xfrm>
            <a:off x="5308690" y="3071305"/>
            <a:ext cx="82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Dados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B5D234-406A-47A2-AA54-9FFC1BA83FF3}"/>
              </a:ext>
            </a:extLst>
          </p:cNvPr>
          <p:cNvCxnSpPr>
            <a:cxnSpLocks/>
          </p:cNvCxnSpPr>
          <p:nvPr/>
        </p:nvCxnSpPr>
        <p:spPr>
          <a:xfrm flipH="1">
            <a:off x="3620193" y="3880264"/>
            <a:ext cx="42000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976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Comunicação serial</a:t>
            </a: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65F7E62E-E515-4995-9B84-5607058FCFC6}"/>
              </a:ext>
            </a:extLst>
          </p:cNvPr>
          <p:cNvSpPr/>
          <p:nvPr/>
        </p:nvSpPr>
        <p:spPr>
          <a:xfrm>
            <a:off x="1451579" y="2199811"/>
            <a:ext cx="2168614" cy="28044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Retângulo 7">
            <a:extLst>
              <a:ext uri="{FF2B5EF4-FFF2-40B4-BE49-F238E27FC236}">
                <a16:creationId xmlns:a16="http://schemas.microsoft.com/office/drawing/2014/main" id="{30B0EAE2-B570-4B89-A7FE-75A43240ACBE}"/>
              </a:ext>
            </a:extLst>
          </p:cNvPr>
          <p:cNvSpPr/>
          <p:nvPr/>
        </p:nvSpPr>
        <p:spPr>
          <a:xfrm>
            <a:off x="7820221" y="2199811"/>
            <a:ext cx="2168614" cy="28044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2A3AA2-2983-426F-8217-79648690E38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620193" y="3602029"/>
            <a:ext cx="42000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9">
            <a:extLst>
              <a:ext uri="{FF2B5EF4-FFF2-40B4-BE49-F238E27FC236}">
                <a16:creationId xmlns:a16="http://schemas.microsoft.com/office/drawing/2014/main" id="{247D58AE-F066-4978-96D2-64F1957AE239}"/>
              </a:ext>
            </a:extLst>
          </p:cNvPr>
          <p:cNvSpPr txBox="1"/>
          <p:nvPr/>
        </p:nvSpPr>
        <p:spPr>
          <a:xfrm>
            <a:off x="5308690" y="3071305"/>
            <a:ext cx="82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Dados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B5D234-406A-47A2-AA54-9FFC1BA83FF3}"/>
              </a:ext>
            </a:extLst>
          </p:cNvPr>
          <p:cNvCxnSpPr>
            <a:cxnSpLocks/>
          </p:cNvCxnSpPr>
          <p:nvPr/>
        </p:nvCxnSpPr>
        <p:spPr>
          <a:xfrm flipH="1">
            <a:off x="3620193" y="3880264"/>
            <a:ext cx="42000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2871497-CBA0-4C31-BBCE-3F6E9A6E1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84" b="24403"/>
          <a:stretch/>
        </p:blipFill>
        <p:spPr>
          <a:xfrm>
            <a:off x="1738204" y="2673416"/>
            <a:ext cx="1881989" cy="16127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E2570D-12EC-4A0D-AA46-64B098E0A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2" b="14178"/>
          <a:stretch/>
        </p:blipFill>
        <p:spPr>
          <a:xfrm>
            <a:off x="8089888" y="2806497"/>
            <a:ext cx="1629279" cy="14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15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Comunicação serial – </a:t>
            </a:r>
            <a:r>
              <a:rPr lang="pt-BR" dirty="0" err="1"/>
              <a:t>micro:bit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4D0D65-39B5-47B0-BE5A-B496729E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90" y="1948068"/>
            <a:ext cx="5410510" cy="46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2050" name="Picture 2" descr="https://lh6.googleusercontent.com/f0_8AcvP-jaMYic0AGmalP8CuXgcAJhIxNFqTCXsXskkUOosWTm0Ul_ONBI4iLKkpRxLJJr2WVyabb-oEV5ACG10ikJKm9bqLOxJhbjVh-0G9_aHtmPMJIeX5CZuy3G6OSdhExWw">
            <a:extLst>
              <a:ext uri="{FF2B5EF4-FFF2-40B4-BE49-F238E27FC236}">
                <a16:creationId xmlns:a16="http://schemas.microsoft.com/office/drawing/2014/main" id="{C4982E1E-A38B-41F4-9CFA-040CC8C30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9"/>
          <a:stretch/>
        </p:blipFill>
        <p:spPr bwMode="auto">
          <a:xfrm>
            <a:off x="1928657" y="1911126"/>
            <a:ext cx="7510258" cy="323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07816C2-DA0A-4466-B415-895AECE9D51B}"/>
              </a:ext>
            </a:extLst>
          </p:cNvPr>
          <p:cNvSpPr txBox="1"/>
          <p:nvPr/>
        </p:nvSpPr>
        <p:spPr>
          <a:xfrm>
            <a:off x="1928657" y="5199215"/>
            <a:ext cx="8249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https://makecode.microbit.org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9845294-908E-4251-8F5F-CF2F3DE969CA}"/>
              </a:ext>
            </a:extLst>
          </p:cNvPr>
          <p:cNvSpPr/>
          <p:nvPr/>
        </p:nvSpPr>
        <p:spPr>
          <a:xfrm>
            <a:off x="8420100" y="3813866"/>
            <a:ext cx="787400" cy="330200"/>
          </a:xfrm>
          <a:prstGeom prst="rect">
            <a:avLst/>
          </a:prstGeom>
          <a:solidFill>
            <a:srgbClr val="ECF0F1"/>
          </a:solidFill>
          <a:ln>
            <a:solidFill>
              <a:srgbClr val="ECF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816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Comunicação serial – </a:t>
            </a:r>
            <a:r>
              <a:rPr lang="pt-BR" dirty="0" err="1"/>
              <a:t>micro:bit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4D0D65-39B5-47B0-BE5A-B496729E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90" y="1948068"/>
            <a:ext cx="5410510" cy="461381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92BC438-D8A5-48A7-B9BE-EAEB8BF2D926}"/>
              </a:ext>
            </a:extLst>
          </p:cNvPr>
          <p:cNvSpPr/>
          <p:nvPr/>
        </p:nvSpPr>
        <p:spPr>
          <a:xfrm>
            <a:off x="4731027" y="3283224"/>
            <a:ext cx="1927056" cy="61291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583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Escrevendo na porta serial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FD3D5B-418C-4B27-A118-53638BECD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48" t="25753" r="31304" b="58822"/>
          <a:stretch/>
        </p:blipFill>
        <p:spPr>
          <a:xfrm>
            <a:off x="2941983" y="2676939"/>
            <a:ext cx="6996148" cy="20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47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LENDO DA PORTA SERIAL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4D0D65-39B5-47B0-BE5A-B496729E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90" y="1948068"/>
            <a:ext cx="5410510" cy="461381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A5E9669-EB63-4F13-8F84-C8C761ACFF51}"/>
              </a:ext>
            </a:extLst>
          </p:cNvPr>
          <p:cNvSpPr/>
          <p:nvPr/>
        </p:nvSpPr>
        <p:spPr>
          <a:xfrm>
            <a:off x="4744278" y="5516767"/>
            <a:ext cx="2557670" cy="10451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435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LENDO DA PORTA SERIAL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14C61D-B5C4-4AA5-A794-C4E0DA5D1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6" t="38470" r="22065" b="39788"/>
          <a:stretch/>
        </p:blipFill>
        <p:spPr>
          <a:xfrm>
            <a:off x="2965632" y="2650435"/>
            <a:ext cx="5966334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06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Exercício final - </a:t>
            </a:r>
            <a:r>
              <a:rPr lang="pt-BR" dirty="0" err="1">
                <a:latin typeface="Gill Sans MT" panose="020B0502020104020203" pitchFamily="34" charset="0"/>
                <a:cs typeface="Arial" panose="020B0604020202020204" pitchFamily="34" charset="0"/>
              </a:rPr>
              <a:t>snake</a:t>
            </a:r>
            <a:endParaRPr lang="pt-BR" dirty="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36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O JOGO</a:t>
            </a:r>
            <a:endParaRPr lang="pt-BR" dirty="0"/>
          </a:p>
        </p:txBody>
      </p:sp>
      <p:pic>
        <p:nvPicPr>
          <p:cNvPr id="1028" name="Picture 4" descr="Resultado de imagem para snake game">
            <a:extLst>
              <a:ext uri="{FF2B5EF4-FFF2-40B4-BE49-F238E27FC236}">
                <a16:creationId xmlns:a16="http://schemas.microsoft.com/office/drawing/2014/main" id="{FF7A46BC-7480-406F-82D4-2C62BB93E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7" r="21733"/>
          <a:stretch/>
        </p:blipFill>
        <p:spPr bwMode="auto">
          <a:xfrm>
            <a:off x="4022035" y="1987826"/>
            <a:ext cx="3988905" cy="393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75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NOSSO JOGO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024EA0-406C-44A4-9B7A-7DB2969E1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46" r="26206" b="28037"/>
          <a:stretch/>
        </p:blipFill>
        <p:spPr>
          <a:xfrm>
            <a:off x="2875723" y="2011092"/>
            <a:ext cx="5711687" cy="40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OBJETIVO #1</a:t>
            </a:r>
          </a:p>
        </p:txBody>
      </p:sp>
      <p:sp>
        <p:nvSpPr>
          <p:cNvPr id="4" name="CaixaDeTexto 2">
            <a:extLst>
              <a:ext uri="{FF2B5EF4-FFF2-40B4-BE49-F238E27FC236}">
                <a16:creationId xmlns:a16="http://schemas.microsoft.com/office/drawing/2014/main" id="{8F8B6A59-7B48-4D35-95BF-55BBA4C7A898}"/>
              </a:ext>
            </a:extLst>
          </p:cNvPr>
          <p:cNvSpPr txBox="1"/>
          <p:nvPr/>
        </p:nvSpPr>
        <p:spPr>
          <a:xfrm>
            <a:off x="1451578" y="2027583"/>
            <a:ext cx="9189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Fazer um programa que </a:t>
            </a:r>
            <a:r>
              <a:rPr lang="pt-BR" sz="3600" dirty="0">
                <a:solidFill>
                  <a:prstClr val="black"/>
                </a:solidFill>
                <a:latin typeface="Gill Sans MT" panose="020B0502020104020203"/>
              </a:rPr>
              <a:t>implemente um controle para o jogo Snake usando comunicação serial. 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116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EXERCÍCIO #1</a:t>
            </a:r>
            <a:endParaRPr lang="pt-BR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B0B282B-435D-4308-ABB6-DC2848CC73F7}"/>
              </a:ext>
            </a:extLst>
          </p:cNvPr>
          <p:cNvCxnSpPr>
            <a:cxnSpLocks/>
          </p:cNvCxnSpPr>
          <p:nvPr/>
        </p:nvCxnSpPr>
        <p:spPr>
          <a:xfrm flipV="1">
            <a:off x="6020352" y="2478820"/>
            <a:ext cx="0" cy="1900360"/>
          </a:xfrm>
          <a:prstGeom prst="straightConnector1">
            <a:avLst/>
          </a:prstGeom>
          <a:ln w="273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475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EXERCÍCIO #1</a:t>
            </a:r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96085B8-1C56-4C72-8C17-1E886C43313A}"/>
              </a:ext>
            </a:extLst>
          </p:cNvPr>
          <p:cNvCxnSpPr>
            <a:cxnSpLocks/>
          </p:cNvCxnSpPr>
          <p:nvPr/>
        </p:nvCxnSpPr>
        <p:spPr>
          <a:xfrm flipV="1">
            <a:off x="6020352" y="2478820"/>
            <a:ext cx="0" cy="1900360"/>
          </a:xfrm>
          <a:prstGeom prst="straightConnector1">
            <a:avLst/>
          </a:prstGeom>
          <a:ln w="273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A60690-F57E-469E-9DB3-613F7FC65442}"/>
              </a:ext>
            </a:extLst>
          </p:cNvPr>
          <p:cNvSpPr txBox="1"/>
          <p:nvPr/>
        </p:nvSpPr>
        <p:spPr>
          <a:xfrm>
            <a:off x="4492485" y="2120981"/>
            <a:ext cx="815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5832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E5365-11AD-4EDA-A491-2D5EC2D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19067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629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EXERCÍCIO #1</a:t>
            </a:r>
            <a:endParaRPr lang="pt-BR" dirty="0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F3FF1601-03A2-4898-B7CA-AB4CF6AC89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61470" y="3321310"/>
            <a:ext cx="1277042" cy="511812"/>
          </a:xfrm>
          <a:prstGeom prst="bentConnector3">
            <a:avLst>
              <a:gd name="adj1" fmla="val 9972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3F0CAAE-DB06-41CF-BDED-AD6B9D399FB2}"/>
              </a:ext>
            </a:extLst>
          </p:cNvPr>
          <p:cNvCxnSpPr>
            <a:cxnSpLocks/>
          </p:cNvCxnSpPr>
          <p:nvPr/>
        </p:nvCxnSpPr>
        <p:spPr>
          <a:xfrm flipH="1">
            <a:off x="3810276" y="4203371"/>
            <a:ext cx="1960770" cy="0"/>
          </a:xfrm>
          <a:prstGeom prst="straightConnector1">
            <a:avLst/>
          </a:prstGeom>
          <a:ln w="273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F2C09A1-7C35-454D-BB16-3188C97CB7B3}"/>
              </a:ext>
            </a:extLst>
          </p:cNvPr>
          <p:cNvSpPr txBox="1"/>
          <p:nvPr/>
        </p:nvSpPr>
        <p:spPr>
          <a:xfrm>
            <a:off x="4492485" y="2120981"/>
            <a:ext cx="815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A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B6690C3-17EA-4FD4-8A3F-1703570A761F}"/>
              </a:ext>
            </a:extLst>
          </p:cNvPr>
          <p:cNvCxnSpPr>
            <a:cxnSpLocks/>
          </p:cNvCxnSpPr>
          <p:nvPr/>
        </p:nvCxnSpPr>
        <p:spPr>
          <a:xfrm flipV="1">
            <a:off x="6020352" y="2478820"/>
            <a:ext cx="0" cy="1900360"/>
          </a:xfrm>
          <a:prstGeom prst="straightConnector1">
            <a:avLst/>
          </a:prstGeom>
          <a:ln w="273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2187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EXERCÍCIO #1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5914246-B02B-4A51-86CE-9A47A004823D}"/>
              </a:ext>
            </a:extLst>
          </p:cNvPr>
          <p:cNvCxnSpPr>
            <a:cxnSpLocks/>
          </p:cNvCxnSpPr>
          <p:nvPr/>
        </p:nvCxnSpPr>
        <p:spPr>
          <a:xfrm flipV="1">
            <a:off x="6020352" y="2478820"/>
            <a:ext cx="0" cy="1900360"/>
          </a:xfrm>
          <a:prstGeom prst="straightConnector1">
            <a:avLst/>
          </a:prstGeom>
          <a:ln w="273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26CF5D-40A1-49F7-9A68-259900A7F232}"/>
              </a:ext>
            </a:extLst>
          </p:cNvPr>
          <p:cNvSpPr txBox="1"/>
          <p:nvPr/>
        </p:nvSpPr>
        <p:spPr>
          <a:xfrm>
            <a:off x="6979751" y="2228671"/>
            <a:ext cx="815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124367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EXERCÍCIO #1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3F0CAAE-DB06-41CF-BDED-AD6B9D399FB2}"/>
              </a:ext>
            </a:extLst>
          </p:cNvPr>
          <p:cNvCxnSpPr>
            <a:cxnSpLocks/>
          </p:cNvCxnSpPr>
          <p:nvPr/>
        </p:nvCxnSpPr>
        <p:spPr>
          <a:xfrm flipV="1">
            <a:off x="6354417" y="4216733"/>
            <a:ext cx="2065683" cy="1"/>
          </a:xfrm>
          <a:prstGeom prst="straightConnector1">
            <a:avLst/>
          </a:prstGeom>
          <a:ln w="273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9E00A270-E0F7-4516-8A75-F7C7BDD130A1}"/>
              </a:ext>
            </a:extLst>
          </p:cNvPr>
          <p:cNvCxnSpPr>
            <a:cxnSpLocks/>
          </p:cNvCxnSpPr>
          <p:nvPr/>
        </p:nvCxnSpPr>
        <p:spPr>
          <a:xfrm>
            <a:off x="6627464" y="3429000"/>
            <a:ext cx="1519585" cy="352641"/>
          </a:xfrm>
          <a:prstGeom prst="bentConnector3">
            <a:avLst>
              <a:gd name="adj1" fmla="val 10014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44737ED-43A7-47E0-A2C3-C9BC4EDD6D01}"/>
              </a:ext>
            </a:extLst>
          </p:cNvPr>
          <p:cNvSpPr txBox="1"/>
          <p:nvPr/>
        </p:nvSpPr>
        <p:spPr>
          <a:xfrm>
            <a:off x="6979751" y="2228671"/>
            <a:ext cx="815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B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A67E566-36BC-4797-8352-B7F35631CFB9}"/>
              </a:ext>
            </a:extLst>
          </p:cNvPr>
          <p:cNvCxnSpPr>
            <a:cxnSpLocks/>
          </p:cNvCxnSpPr>
          <p:nvPr/>
        </p:nvCxnSpPr>
        <p:spPr>
          <a:xfrm flipV="1">
            <a:off x="6020352" y="2478820"/>
            <a:ext cx="0" cy="1900360"/>
          </a:xfrm>
          <a:prstGeom prst="straightConnector1">
            <a:avLst/>
          </a:prstGeom>
          <a:ln w="273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37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EXERCÍCIO #1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538A9AA-54D6-4EB5-8387-ED3B4D7B33F5}"/>
              </a:ext>
            </a:extLst>
          </p:cNvPr>
          <p:cNvCxnSpPr>
            <a:cxnSpLocks/>
          </p:cNvCxnSpPr>
          <p:nvPr/>
        </p:nvCxnSpPr>
        <p:spPr>
          <a:xfrm flipV="1">
            <a:off x="6354417" y="4216733"/>
            <a:ext cx="2065683" cy="1"/>
          </a:xfrm>
          <a:prstGeom prst="straightConnector1">
            <a:avLst/>
          </a:prstGeom>
          <a:ln w="273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095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EXERCÍCIO #1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538A9AA-54D6-4EB5-8387-ED3B4D7B33F5}"/>
              </a:ext>
            </a:extLst>
          </p:cNvPr>
          <p:cNvCxnSpPr>
            <a:cxnSpLocks/>
          </p:cNvCxnSpPr>
          <p:nvPr/>
        </p:nvCxnSpPr>
        <p:spPr>
          <a:xfrm flipV="1">
            <a:off x="6354417" y="4216733"/>
            <a:ext cx="2065683" cy="1"/>
          </a:xfrm>
          <a:prstGeom prst="straightConnector1">
            <a:avLst/>
          </a:prstGeom>
          <a:ln w="273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54A925-19A3-4245-B9E4-A25C7A573B45}"/>
              </a:ext>
            </a:extLst>
          </p:cNvPr>
          <p:cNvSpPr txBox="1"/>
          <p:nvPr/>
        </p:nvSpPr>
        <p:spPr>
          <a:xfrm>
            <a:off x="7727949" y="2752712"/>
            <a:ext cx="815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443900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EXERCÍCIO #1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538A9AA-54D6-4EB5-8387-ED3B4D7B33F5}"/>
              </a:ext>
            </a:extLst>
          </p:cNvPr>
          <p:cNvCxnSpPr>
            <a:cxnSpLocks/>
          </p:cNvCxnSpPr>
          <p:nvPr/>
        </p:nvCxnSpPr>
        <p:spPr>
          <a:xfrm flipV="1">
            <a:off x="6354417" y="4216733"/>
            <a:ext cx="2065683" cy="1"/>
          </a:xfrm>
          <a:prstGeom prst="straightConnector1">
            <a:avLst/>
          </a:prstGeom>
          <a:ln w="273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253387-C547-424D-BA26-5C4ACCFD1DAD}"/>
              </a:ext>
            </a:extLst>
          </p:cNvPr>
          <p:cNvSpPr txBox="1"/>
          <p:nvPr/>
        </p:nvSpPr>
        <p:spPr>
          <a:xfrm>
            <a:off x="7727949" y="2752712"/>
            <a:ext cx="815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9A8F544-C683-4355-AD44-9F87AF53FE31}"/>
              </a:ext>
            </a:extLst>
          </p:cNvPr>
          <p:cNvCxnSpPr>
            <a:cxnSpLocks/>
          </p:cNvCxnSpPr>
          <p:nvPr/>
        </p:nvCxnSpPr>
        <p:spPr>
          <a:xfrm flipV="1">
            <a:off x="6020352" y="2478820"/>
            <a:ext cx="0" cy="1900360"/>
          </a:xfrm>
          <a:prstGeom prst="straightConnector1">
            <a:avLst/>
          </a:prstGeom>
          <a:ln w="273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DB7639F4-99D6-403C-B877-53B63C8E433C}"/>
              </a:ext>
            </a:extLst>
          </p:cNvPr>
          <p:cNvCxnSpPr>
            <a:cxnSpLocks/>
          </p:cNvCxnSpPr>
          <p:nvPr/>
        </p:nvCxnSpPr>
        <p:spPr>
          <a:xfrm rot="10800000">
            <a:off x="6536358" y="3168650"/>
            <a:ext cx="977900" cy="520700"/>
          </a:xfrm>
          <a:prstGeom prst="bentConnector3">
            <a:avLst>
              <a:gd name="adj1" fmla="val 64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9263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EXERCÍCIO #1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538A9AA-54D6-4EB5-8387-ED3B4D7B33F5}"/>
              </a:ext>
            </a:extLst>
          </p:cNvPr>
          <p:cNvCxnSpPr>
            <a:cxnSpLocks/>
          </p:cNvCxnSpPr>
          <p:nvPr/>
        </p:nvCxnSpPr>
        <p:spPr>
          <a:xfrm flipV="1">
            <a:off x="6354417" y="4216733"/>
            <a:ext cx="2065683" cy="1"/>
          </a:xfrm>
          <a:prstGeom prst="straightConnector1">
            <a:avLst/>
          </a:prstGeom>
          <a:ln w="273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0362DE-599D-4E5A-8C20-0C2753D50BA8}"/>
              </a:ext>
            </a:extLst>
          </p:cNvPr>
          <p:cNvSpPr txBox="1"/>
          <p:nvPr/>
        </p:nvSpPr>
        <p:spPr>
          <a:xfrm>
            <a:off x="7758044" y="4479834"/>
            <a:ext cx="815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058470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EXERCÍCIO #1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538A9AA-54D6-4EB5-8387-ED3B4D7B33F5}"/>
              </a:ext>
            </a:extLst>
          </p:cNvPr>
          <p:cNvCxnSpPr>
            <a:cxnSpLocks/>
          </p:cNvCxnSpPr>
          <p:nvPr/>
        </p:nvCxnSpPr>
        <p:spPr>
          <a:xfrm flipV="1">
            <a:off x="6354417" y="4216733"/>
            <a:ext cx="2065683" cy="1"/>
          </a:xfrm>
          <a:prstGeom prst="straightConnector1">
            <a:avLst/>
          </a:prstGeom>
          <a:ln w="273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C9B0C63-747C-467A-BD24-B1786DCAD423}"/>
              </a:ext>
            </a:extLst>
          </p:cNvPr>
          <p:cNvCxnSpPr>
            <a:cxnSpLocks/>
          </p:cNvCxnSpPr>
          <p:nvPr/>
        </p:nvCxnSpPr>
        <p:spPr>
          <a:xfrm>
            <a:off x="6020352" y="4379180"/>
            <a:ext cx="0" cy="1704120"/>
          </a:xfrm>
          <a:prstGeom prst="straightConnector1">
            <a:avLst/>
          </a:prstGeom>
          <a:ln w="273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B2EEF8B6-BE11-4DD7-A7B3-D6710BAB00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04001" y="4838698"/>
            <a:ext cx="977901" cy="482601"/>
          </a:xfrm>
          <a:prstGeom prst="bentConnector3">
            <a:avLst>
              <a:gd name="adj1" fmla="val 32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81550D-3FFE-46E6-B4A9-29BACE8D0D22}"/>
              </a:ext>
            </a:extLst>
          </p:cNvPr>
          <p:cNvSpPr txBox="1"/>
          <p:nvPr/>
        </p:nvSpPr>
        <p:spPr>
          <a:xfrm>
            <a:off x="7758044" y="4479834"/>
            <a:ext cx="815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817524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EXERCÍCIO #1 – </a:t>
            </a:r>
            <a:r>
              <a:rPr lang="en-US" dirty="0" err="1"/>
              <a:t>controle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 snake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F41AA3-4FC9-4504-B98B-A4CB7AAC164C}"/>
              </a:ext>
            </a:extLst>
          </p:cNvPr>
          <p:cNvSpPr/>
          <p:nvPr/>
        </p:nvSpPr>
        <p:spPr>
          <a:xfrm>
            <a:off x="1451579" y="2009794"/>
            <a:ext cx="76924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3600" dirty="0">
                <a:solidFill>
                  <a:prstClr val="black"/>
                </a:solidFill>
              </a:rPr>
              <a:t>Quando o botão A for apertado, o programa deve enviar a letra “A” para a porta serial.</a:t>
            </a:r>
          </a:p>
          <a:p>
            <a:pPr lvl="0">
              <a:defRPr/>
            </a:pPr>
            <a:endParaRPr lang="pt-BR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27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EXERCÍCIO #1 – </a:t>
            </a:r>
            <a:r>
              <a:rPr lang="en-US" dirty="0" err="1"/>
              <a:t>controle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 snake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F41AA3-4FC9-4504-B98B-A4CB7AAC164C}"/>
              </a:ext>
            </a:extLst>
          </p:cNvPr>
          <p:cNvSpPr/>
          <p:nvPr/>
        </p:nvSpPr>
        <p:spPr>
          <a:xfrm>
            <a:off x="1451579" y="2009794"/>
            <a:ext cx="76924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3600" dirty="0">
                <a:solidFill>
                  <a:prstClr val="black"/>
                </a:solidFill>
              </a:rPr>
              <a:t>Quando o botão A for apertado, o programa deve enviar a letra “A” para a porta serial.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sz="3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3600" dirty="0">
                <a:solidFill>
                  <a:prstClr val="black"/>
                </a:solidFill>
              </a:rPr>
              <a:t>Quando o botão B for apertado, o programa deve enviar a letra “B” para a porta serial.</a:t>
            </a:r>
          </a:p>
        </p:txBody>
      </p:sp>
    </p:spTree>
    <p:extLst>
      <p:ext uri="{BB962C8B-B14F-4D97-AF65-F5344CB8AC3E}">
        <p14:creationId xmlns:p14="http://schemas.microsoft.com/office/powerpoint/2010/main" val="100366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E5365-11AD-4EDA-A491-2D5EC2D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19067" cy="419972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750D5D3-392F-4ECF-94B8-1FAFC70907AD}"/>
              </a:ext>
            </a:extLst>
          </p:cNvPr>
          <p:cNvSpPr/>
          <p:nvPr/>
        </p:nvSpPr>
        <p:spPr>
          <a:xfrm>
            <a:off x="3790122" y="2385394"/>
            <a:ext cx="1298713" cy="24914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4906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OBJETIVO #2</a:t>
            </a:r>
          </a:p>
        </p:txBody>
      </p:sp>
      <p:sp>
        <p:nvSpPr>
          <p:cNvPr id="4" name="CaixaDeTexto 2">
            <a:extLst>
              <a:ext uri="{FF2B5EF4-FFF2-40B4-BE49-F238E27FC236}">
                <a16:creationId xmlns:a16="http://schemas.microsoft.com/office/drawing/2014/main" id="{8F8B6A59-7B48-4D35-95BF-55BBA4C7A898}"/>
              </a:ext>
            </a:extLst>
          </p:cNvPr>
          <p:cNvSpPr txBox="1"/>
          <p:nvPr/>
        </p:nvSpPr>
        <p:spPr>
          <a:xfrm>
            <a:off x="1451578" y="2027583"/>
            <a:ext cx="9189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</a:rPr>
              <a:t>O </a:t>
            </a:r>
            <a:r>
              <a:rPr lang="en-US" sz="3600" dirty="0" err="1">
                <a:solidFill>
                  <a:prstClr val="black"/>
                </a:solidFill>
              </a:rPr>
              <a:t>mesmo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programa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deverá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usar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os</a:t>
            </a:r>
            <a:r>
              <a:rPr lang="en-US" sz="3600" dirty="0">
                <a:solidFill>
                  <a:prstClr val="black"/>
                </a:solidFill>
              </a:rPr>
              <a:t> LEDs para </a:t>
            </a:r>
            <a:r>
              <a:rPr lang="en-US" sz="3600" dirty="0" err="1">
                <a:solidFill>
                  <a:prstClr val="black"/>
                </a:solidFill>
              </a:rPr>
              <a:t>mostrar</a:t>
            </a:r>
            <a:r>
              <a:rPr lang="en-US" sz="3600" dirty="0">
                <a:solidFill>
                  <a:prstClr val="black"/>
                </a:solidFill>
              </a:rPr>
              <a:t> dados </a:t>
            </a:r>
            <a:r>
              <a:rPr lang="en-US" sz="3600" dirty="0" err="1">
                <a:solidFill>
                  <a:prstClr val="black"/>
                </a:solidFill>
              </a:rPr>
              <a:t>enviados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pelo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jogo</a:t>
            </a:r>
            <a:r>
              <a:rPr lang="en-US" sz="3600" dirty="0">
                <a:solidFill>
                  <a:prstClr val="black"/>
                </a:solidFill>
              </a:rPr>
              <a:t>.</a:t>
            </a:r>
            <a:endParaRPr lang="pt-BR" sz="3600" dirty="0">
              <a:solidFill>
                <a:prstClr val="black"/>
              </a:solidFill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36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3845787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DADOS ENVIADOS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jogo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C6B2D4-6523-4CB4-8A11-C81F74BFC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2" b="13111"/>
          <a:stretch/>
        </p:blipFill>
        <p:spPr>
          <a:xfrm>
            <a:off x="2040835" y="2212982"/>
            <a:ext cx="2654716" cy="2425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99A191-0D47-42C0-A385-A967132827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49" r="1" b="19145"/>
          <a:stretch/>
        </p:blipFill>
        <p:spPr>
          <a:xfrm>
            <a:off x="6838122" y="2212982"/>
            <a:ext cx="3063968" cy="242527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12B0E14-53B8-4986-BED9-C56DC46C7AD2}"/>
              </a:ext>
            </a:extLst>
          </p:cNvPr>
          <p:cNvSpPr txBox="1"/>
          <p:nvPr/>
        </p:nvSpPr>
        <p:spPr>
          <a:xfrm>
            <a:off x="2312504" y="4903304"/>
            <a:ext cx="2111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Pontuação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697D07-13E8-4694-9515-519BBC67ED42}"/>
              </a:ext>
            </a:extLst>
          </p:cNvPr>
          <p:cNvSpPr txBox="1"/>
          <p:nvPr/>
        </p:nvSpPr>
        <p:spPr>
          <a:xfrm>
            <a:off x="6978236" y="4903303"/>
            <a:ext cx="278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3238925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945291" cy="1049235"/>
          </a:xfrm>
        </p:spPr>
        <p:txBody>
          <a:bodyPr/>
          <a:lstStyle/>
          <a:p>
            <a:r>
              <a:rPr lang="en-US" dirty="0"/>
              <a:t>EXERCÍCIO #2 – </a:t>
            </a:r>
            <a:r>
              <a:rPr lang="en-US" dirty="0" err="1"/>
              <a:t>tratando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recebidas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F41AA3-4FC9-4504-B98B-A4CB7AAC164C}"/>
              </a:ext>
            </a:extLst>
          </p:cNvPr>
          <p:cNvSpPr/>
          <p:nvPr/>
        </p:nvSpPr>
        <p:spPr>
          <a:xfrm>
            <a:off x="1451579" y="2036299"/>
            <a:ext cx="88056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solidFill>
                  <a:prstClr val="black"/>
                </a:solidFill>
              </a:rPr>
              <a:t>Guardar o texto recebido pelo jogo em uma variável.</a:t>
            </a:r>
          </a:p>
          <a:p>
            <a:pPr lvl="1"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464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945291" cy="1049235"/>
          </a:xfrm>
        </p:spPr>
        <p:txBody>
          <a:bodyPr/>
          <a:lstStyle/>
          <a:p>
            <a:r>
              <a:rPr lang="en-US" dirty="0"/>
              <a:t>EXERCÍCIO #2 – </a:t>
            </a:r>
            <a:r>
              <a:rPr lang="en-US" dirty="0" err="1"/>
              <a:t>tratando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recebidas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F41AA3-4FC9-4504-B98B-A4CB7AAC164C}"/>
              </a:ext>
            </a:extLst>
          </p:cNvPr>
          <p:cNvSpPr/>
          <p:nvPr/>
        </p:nvSpPr>
        <p:spPr>
          <a:xfrm>
            <a:off x="1451579" y="2036299"/>
            <a:ext cx="88056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solidFill>
                  <a:prstClr val="black"/>
                </a:solidFill>
              </a:rPr>
              <a:t>Guardar o texto recebido pelo jogo em uma variável.</a:t>
            </a:r>
          </a:p>
          <a:p>
            <a:pPr lvl="1"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sz="3600" dirty="0">
              <a:solidFill>
                <a:prstClr val="black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1979C9-0A02-45F1-96E8-305ADFA03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6" t="38470" r="22065" b="39788"/>
          <a:stretch/>
        </p:blipFill>
        <p:spPr>
          <a:xfrm>
            <a:off x="2871214" y="2888974"/>
            <a:ext cx="5966334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210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945291" cy="1049235"/>
          </a:xfrm>
        </p:spPr>
        <p:txBody>
          <a:bodyPr/>
          <a:lstStyle/>
          <a:p>
            <a:r>
              <a:rPr lang="en-US" dirty="0"/>
              <a:t>EXERCÍCIO #2 – </a:t>
            </a:r>
            <a:r>
              <a:rPr lang="en-US" dirty="0" err="1"/>
              <a:t>tratando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recebidas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F41AA3-4FC9-4504-B98B-A4CB7AAC164C}"/>
              </a:ext>
            </a:extLst>
          </p:cNvPr>
          <p:cNvSpPr/>
          <p:nvPr/>
        </p:nvSpPr>
        <p:spPr>
          <a:xfrm>
            <a:off x="1451579" y="2036299"/>
            <a:ext cx="880560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solidFill>
                  <a:prstClr val="black"/>
                </a:solidFill>
              </a:rPr>
              <a:t>Guardar o texto recebido pelo jogo em uma variável.</a:t>
            </a:r>
          </a:p>
          <a:p>
            <a:pPr lvl="1"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pt-BR" sz="2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solidFill>
                  <a:prstClr val="black"/>
                </a:solidFill>
              </a:rPr>
              <a:t>Guardar a pontuação do jogador em uma variável.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sz="2800" dirty="0">
              <a:solidFill>
                <a:prstClr val="black"/>
              </a:solidFill>
            </a:endParaRPr>
          </a:p>
          <a:p>
            <a:pPr lvl="1"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22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945291" cy="1049235"/>
          </a:xfrm>
        </p:spPr>
        <p:txBody>
          <a:bodyPr/>
          <a:lstStyle/>
          <a:p>
            <a:r>
              <a:rPr lang="en-US" dirty="0"/>
              <a:t>EXERCÍCIO #2 – </a:t>
            </a:r>
            <a:r>
              <a:rPr lang="en-US" dirty="0" err="1"/>
              <a:t>tratando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recebidas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F41AA3-4FC9-4504-B98B-A4CB7AAC164C}"/>
              </a:ext>
            </a:extLst>
          </p:cNvPr>
          <p:cNvSpPr/>
          <p:nvPr/>
        </p:nvSpPr>
        <p:spPr>
          <a:xfrm>
            <a:off x="1451579" y="2009794"/>
            <a:ext cx="880560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2800" dirty="0">
                <a:solidFill>
                  <a:prstClr val="black"/>
                </a:solidFill>
              </a:rPr>
              <a:t>Para cada mensagem recebida pela porta serial, realizar as seguintes ações:</a:t>
            </a:r>
          </a:p>
          <a:p>
            <a:pPr lvl="1"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pt-BR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sz="3600" dirty="0">
              <a:solidFill>
                <a:prstClr val="black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79382C7-1862-4C74-A49C-0B9E5404C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67515"/>
              </p:ext>
            </p:extLst>
          </p:nvPr>
        </p:nvGraphicFramePr>
        <p:xfrm>
          <a:off x="2126974" y="3114260"/>
          <a:ext cx="7938052" cy="331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026">
                  <a:extLst>
                    <a:ext uri="{9D8B030D-6E8A-4147-A177-3AD203B41FA5}">
                      <a16:colId xmlns:a16="http://schemas.microsoft.com/office/drawing/2014/main" val="1835189085"/>
                    </a:ext>
                  </a:extLst>
                </a:gridCol>
                <a:gridCol w="3969026">
                  <a:extLst>
                    <a:ext uri="{9D8B030D-6E8A-4147-A177-3AD203B41FA5}">
                      <a16:colId xmlns:a16="http://schemas.microsoft.com/office/drawing/2014/main" val="430048673"/>
                    </a:ext>
                  </a:extLst>
                </a:gridCol>
              </a:tblGrid>
              <a:tr h="648137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Mensagem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236243"/>
                  </a:ext>
                </a:extLst>
              </a:tr>
              <a:tr h="8883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“</a:t>
                      </a:r>
                      <a:r>
                        <a:rPr lang="pt-BR" dirty="0" err="1"/>
                        <a:t>inicioJogo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Zerar a pontuação e exibi-la nos LEDs.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1692"/>
                  </a:ext>
                </a:extLst>
              </a:tr>
              <a:tr h="8883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“</a:t>
                      </a:r>
                      <a:r>
                        <a:rPr lang="pt-BR" dirty="0" err="1"/>
                        <a:t>aumentoPontuacao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Aumentar </a:t>
                      </a:r>
                      <a:r>
                        <a:rPr lang="pt-BR"/>
                        <a:t>a pontuação e exibi-la </a:t>
                      </a:r>
                      <a:r>
                        <a:rPr lang="pt-BR" dirty="0"/>
                        <a:t>nos LEDs.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600336"/>
                  </a:ext>
                </a:extLst>
              </a:tr>
              <a:tr h="8883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“</a:t>
                      </a:r>
                      <a:r>
                        <a:rPr lang="pt-BR" dirty="0" err="1"/>
                        <a:t>fimJogo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Exibir um ícone nos LEDs para indicar o fim do jogo.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1349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Programando com o micro:bit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9C935A-8BFE-4B52-989F-6B0FDD2E0C58}"/>
              </a:ext>
            </a:extLst>
          </p:cNvPr>
          <p:cNvSpPr txBox="1"/>
          <p:nvPr/>
        </p:nvSpPr>
        <p:spPr>
          <a:xfrm>
            <a:off x="2863850" y="4127500"/>
            <a:ext cx="6464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Gabriel de Andrade Busquim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gbusquim97@gmail.com</a:t>
            </a:r>
          </a:p>
        </p:txBody>
      </p:sp>
    </p:spTree>
    <p:extLst>
      <p:ext uri="{BB962C8B-B14F-4D97-AF65-F5344CB8AC3E}">
        <p14:creationId xmlns:p14="http://schemas.microsoft.com/office/powerpoint/2010/main" val="221742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E5365-11AD-4EDA-A491-2D5EC2D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19067" cy="419972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F312E92-556E-48FE-9E58-7B928E28D1EA}"/>
              </a:ext>
            </a:extLst>
          </p:cNvPr>
          <p:cNvSpPr/>
          <p:nvPr/>
        </p:nvSpPr>
        <p:spPr>
          <a:xfrm>
            <a:off x="5160816" y="1853754"/>
            <a:ext cx="1955601" cy="41081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23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E5365-11AD-4EDA-A491-2D5EC2D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19067" cy="419972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3C293F4-3DBB-445D-A8AB-0F860B4B9CC8}"/>
              </a:ext>
            </a:extLst>
          </p:cNvPr>
          <p:cNvSpPr/>
          <p:nvPr/>
        </p:nvSpPr>
        <p:spPr>
          <a:xfrm>
            <a:off x="5102088" y="2226365"/>
            <a:ext cx="2107096" cy="80838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45075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913</Words>
  <Application>Microsoft Office PowerPoint</Application>
  <PresentationFormat>Widescreen</PresentationFormat>
  <Paragraphs>228</Paragraphs>
  <Slides>76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79" baseType="lpstr">
      <vt:lpstr>Arial</vt:lpstr>
      <vt:lpstr>Gill Sans MT</vt:lpstr>
      <vt:lpstr>Galeria</vt:lpstr>
      <vt:lpstr>Programando com o micro:bit</vt:lpstr>
      <vt:lpstr>O que é programação?</vt:lpstr>
      <vt:lpstr>microcontroladores</vt:lpstr>
      <vt:lpstr> o Micro:bit</vt:lpstr>
      <vt:lpstr>Ambiente de programação</vt:lpstr>
      <vt:lpstr>Ambiente de programação</vt:lpstr>
      <vt:lpstr>Ambiente de programação</vt:lpstr>
      <vt:lpstr>Ambiente de programação</vt:lpstr>
      <vt:lpstr>Ambiente de programação</vt:lpstr>
      <vt:lpstr>PRIMEIRO PROGRAMA</vt:lpstr>
      <vt:lpstr>Ambiente de programação</vt:lpstr>
      <vt:lpstr>Primeiro programa</vt:lpstr>
      <vt:lpstr>Primeiro programa</vt:lpstr>
      <vt:lpstr>Primeiro programa</vt:lpstr>
      <vt:lpstr>ENTRADAS E SAÍDAS</vt:lpstr>
      <vt:lpstr>Entradas</vt:lpstr>
      <vt:lpstr>Entradas - microbit</vt:lpstr>
      <vt:lpstr>Saídas</vt:lpstr>
      <vt:lpstr>SAÍdas - microbit</vt:lpstr>
      <vt:lpstr>Fluxo geral</vt:lpstr>
      <vt:lpstr>Ambiente de programação</vt:lpstr>
      <vt:lpstr>EXERCÍCIO de exemplo </vt:lpstr>
      <vt:lpstr>VARIÁVEIS</vt:lpstr>
      <vt:lpstr>TIPOS DE informação</vt:lpstr>
      <vt:lpstr>TIPOS DE informação</vt:lpstr>
      <vt:lpstr>TIPOS DE informação</vt:lpstr>
      <vt:lpstr>Ambiente de programação</vt:lpstr>
      <vt:lpstr>Exercício de exemplo</vt:lpstr>
      <vt:lpstr>CONDICIONAIS</vt:lpstr>
      <vt:lpstr>Fluxo geral</vt:lpstr>
      <vt:lpstr>Fluxo geral</vt:lpstr>
      <vt:lpstr>Condicionais – forma geral</vt:lpstr>
      <vt:lpstr>Condicionais – forma geral</vt:lpstr>
      <vt:lpstr>Condicionais – forma geral</vt:lpstr>
      <vt:lpstr>Condicionais – forma geral</vt:lpstr>
      <vt:lpstr>Condicionais – forma geral</vt:lpstr>
      <vt:lpstr>Condicionais – forma geral</vt:lpstr>
      <vt:lpstr>Condicionais – micro:bit</vt:lpstr>
      <vt:lpstr>Condicionais – micro:bit</vt:lpstr>
      <vt:lpstr>Condicionais – micro:bit</vt:lpstr>
      <vt:lpstr>Condicionais – micro:bit</vt:lpstr>
      <vt:lpstr>Comparando dois valores</vt:lpstr>
      <vt:lpstr>Comparando dois valores</vt:lpstr>
      <vt:lpstr>Comparando dois valores</vt:lpstr>
      <vt:lpstr>Exercício de exemplo </vt:lpstr>
      <vt:lpstr>Comunicação serial</vt:lpstr>
      <vt:lpstr>Comunicação serial</vt:lpstr>
      <vt:lpstr>Comunicação serial</vt:lpstr>
      <vt:lpstr>Comunicação serial – micro:bit</vt:lpstr>
      <vt:lpstr>Comunicação serial – micro:bit</vt:lpstr>
      <vt:lpstr>Escrevendo na porta serial</vt:lpstr>
      <vt:lpstr>LENDO DA PORTA SERIAL</vt:lpstr>
      <vt:lpstr>LENDO DA PORTA SERIAL</vt:lpstr>
      <vt:lpstr>Exercício final - snake</vt:lpstr>
      <vt:lpstr>O JOGO</vt:lpstr>
      <vt:lpstr>NOSSO JOGO</vt:lpstr>
      <vt:lpstr>OBJETIVO #1</vt:lpstr>
      <vt:lpstr>EXERCÍCIO #1</vt:lpstr>
      <vt:lpstr>EXERCÍCIO #1</vt:lpstr>
      <vt:lpstr>EXERCÍCIO #1</vt:lpstr>
      <vt:lpstr>EXERCÍCIO #1</vt:lpstr>
      <vt:lpstr>EXERCÍCIO #1</vt:lpstr>
      <vt:lpstr>EXERCÍCIO #1</vt:lpstr>
      <vt:lpstr>EXERCÍCIO #1</vt:lpstr>
      <vt:lpstr>EXERCÍCIO #1</vt:lpstr>
      <vt:lpstr>EXERCÍCIO #1</vt:lpstr>
      <vt:lpstr>EXERCÍCIO #1</vt:lpstr>
      <vt:lpstr>EXERCÍCIO #1 – controle do jogo snake</vt:lpstr>
      <vt:lpstr>EXERCÍCIO #1 – controle do jogo snake</vt:lpstr>
      <vt:lpstr>OBJETIVO #2</vt:lpstr>
      <vt:lpstr>DADOS ENVIADOS pelo jogo</vt:lpstr>
      <vt:lpstr>EXERCÍCIO #2 – tratando mensagens recebidas</vt:lpstr>
      <vt:lpstr>EXERCÍCIO #2 – tratando mensagens recebidas</vt:lpstr>
      <vt:lpstr>EXERCÍCIO #2 – tratando mensagens recebidas</vt:lpstr>
      <vt:lpstr>EXERCÍCIO #2 – tratando mensagens recebidas</vt:lpstr>
      <vt:lpstr>Programando com o micro:bit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programação</dc:title>
  <dc:creator>Gabriel Busquim</dc:creator>
  <cp:lastModifiedBy>Gabriel Busquim</cp:lastModifiedBy>
  <cp:revision>72</cp:revision>
  <dcterms:created xsi:type="dcterms:W3CDTF">2019-07-13T19:08:25Z</dcterms:created>
  <dcterms:modified xsi:type="dcterms:W3CDTF">2019-11-07T02:55:39Z</dcterms:modified>
</cp:coreProperties>
</file>