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113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302-0579-4FCA-FF6D-71A0D228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A485-2A21-F341-97F7-DB3A68DB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1893-65EF-A114-5782-239EF18F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5AB5-EB1F-6F8D-A6C6-28EBD386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5A91-786F-E722-5644-F7D9826C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EC92-2E8A-3EE1-17EB-BEF941F3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5D34-9C4B-9C3A-3D3D-7369A4141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C5DE-DDCF-A597-5F5E-8F8FF3D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3333-69A1-8C16-4AFC-27DFC2C1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AD24-6336-C386-F545-C8D3C9D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FA641-1C70-A2E6-C9D9-8B4B855B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1F3E-92E6-670B-091B-77B18079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C19F-9029-7214-6468-962921C3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82B2-0082-7C85-12BB-7FB69DA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DE5A-BD9E-155C-D9D3-EAA78E4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1D6-F382-71B5-DC18-F5962368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F608-5FC4-8492-F8CA-0C19127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4473-6192-C65E-35D5-511F318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8915-6665-5112-D2A5-B1853AE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B3A2-A752-32CA-A2CD-94778E7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EFCC-1380-812D-7019-CFFCC4CD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0F30-6568-61B8-C3B7-1A144C8F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990-FB23-D5B7-A36B-04F2351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BA89-B649-569D-6F47-FE8FFF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3D1E-F50E-F4EF-DB16-171B29CA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6697-02BC-E615-9488-A17EA7F4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F06A-8E91-12E9-45E8-A3AD2D508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659C2-FED2-F5F0-2E6B-FA60FAC6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CFB4-C653-8E69-9546-45D318BC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A1A2-E6B0-CCDB-D4A1-9D2F262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8360A-4D0E-A4E9-C25B-9383AF45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2F94-7597-4EB7-F766-4A1D9AB8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2F73-4795-72B6-ADD9-0EBFDC7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46BB-CF30-DCD2-EEFD-304146BA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34E0-955E-65A7-423B-9D755A690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B602-D0B9-24EE-FD75-63D2DDB7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77652-0FA6-0E27-FCC6-1B349FC9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81A36-2386-EF1A-8FF2-8D3D234C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8ACF-DCB1-52A3-89F7-CED0DA3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2F10-53B2-3891-2CAA-A3F0630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8B943-B92F-907A-9FAD-1B50E89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34F55-D6D3-AFBD-EDCC-8FC4BA8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A9314-AE17-787C-1E13-92408B8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99D64-ED0A-A166-967D-AC1AB674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FBFCA-51DB-BD4E-55D3-F88BF10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1544-4A4C-E183-BF8E-68C62C4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9FE0-89B1-0995-C845-17BE91E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347D-CBF0-0740-5E56-9B5BD0C5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CEFE-7BD1-E821-26DD-8727A43F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0259-BEFD-B08C-199C-1656EA2C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E23-118A-68C7-ECB5-1612FAF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C006-0E9D-72B1-22FC-9E7F0AE8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942-9287-4645-AF9E-F55F606C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DB44C-2190-61FD-E68A-D7FCABFC9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CAD91-1920-6E4C-62D8-892E1038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12F1-C056-8031-30ED-F7D3F27B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F97A-A7B9-50A4-F40F-1D8F1520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32A7-93CE-29EE-4DE2-3A1D0D18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C920D-00F3-62BE-0170-89AA5374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1F523-465D-33FD-2185-67E57F29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16D6-8092-B0CE-8F98-18AFA13C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75EBB-5E2F-4EE1-95A0-A020A5BF29E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DFB4-B358-9987-B583-25BB085C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D7B5-26D7-1537-7BBD-FFCD3AF4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E0A20-9226-8F3A-5081-5E8179DAA0E7}"/>
              </a:ext>
            </a:extLst>
          </p:cNvPr>
          <p:cNvSpPr txBox="1"/>
          <p:nvPr/>
        </p:nvSpPr>
        <p:spPr>
          <a:xfrm>
            <a:off x="3219250" y="2279984"/>
            <a:ext cx="575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</a:t>
            </a:r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学习总结与分享</a:t>
            </a:r>
            <a:endParaRPr 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87115279460: C++ Primer Plus Sixth Edition (Chinese Edition)">
            <a:extLst>
              <a:ext uri="{FF2B5EF4-FFF2-40B4-BE49-F238E27FC236}">
                <a16:creationId xmlns:a16="http://schemas.microsoft.com/office/drawing/2014/main" id="{A1D535E3-279B-4E76-1A59-D522C284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2200" y="643467"/>
            <a:ext cx="392760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3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645C9-F111-9B66-1884-40DF68BBABA4}"/>
              </a:ext>
            </a:extLst>
          </p:cNvPr>
          <p:cNvSpPr txBox="1"/>
          <p:nvPr/>
        </p:nvSpPr>
        <p:spPr>
          <a:xfrm>
            <a:off x="439153" y="348916"/>
            <a:ext cx="279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Hello World </a:t>
            </a:r>
            <a:r>
              <a:rPr lang="zh-CN" altLang="en-US" sz="2400" dirty="0"/>
              <a:t>开始</a:t>
            </a:r>
            <a:endParaRPr lang="en-US" sz="2400" dirty="0"/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F8D5432F-9D22-2293-10C0-545AD381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8" y="1150729"/>
            <a:ext cx="4896533" cy="202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75A64-B4BA-E9E1-2918-1C45B689404A}"/>
              </a:ext>
            </a:extLst>
          </p:cNvPr>
          <p:cNvSpPr txBox="1"/>
          <p:nvPr/>
        </p:nvSpPr>
        <p:spPr>
          <a:xfrm>
            <a:off x="5893646" y="1251284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关于 </a:t>
            </a: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AA96C-6CAB-7456-1A5C-B3A9B862E580}"/>
              </a:ext>
            </a:extLst>
          </p:cNvPr>
          <p:cNvSpPr txBox="1"/>
          <p:nvPr/>
        </p:nvSpPr>
        <p:spPr>
          <a:xfrm>
            <a:off x="6188242" y="1539038"/>
            <a:ext cx="4807707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预处理指令，用于在编译代码之前将指定的文件内容包含到源代码文件中。一般是包含头文件。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06FE7-66DC-F552-C9F3-A9FB70EE04D2}"/>
              </a:ext>
            </a:extLst>
          </p:cNvPr>
          <p:cNvSpPr txBox="1"/>
          <p:nvPr/>
        </p:nvSpPr>
        <p:spPr>
          <a:xfrm>
            <a:off x="5893646" y="245260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b="1" dirty="0"/>
              <a:t> </a:t>
            </a:r>
            <a:r>
              <a:rPr lang="zh-CN" altLang="en-US" sz="1600" b="1" dirty="0"/>
              <a:t>函数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7E3E2-0167-BEF6-FAF7-8778A109F181}"/>
              </a:ext>
            </a:extLst>
          </p:cNvPr>
          <p:cNvSpPr txBox="1"/>
          <p:nvPr/>
        </p:nvSpPr>
        <p:spPr>
          <a:xfrm>
            <a:off x="6188242" y="2775624"/>
            <a:ext cx="4807707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 </a:t>
            </a:r>
            <a:r>
              <a:rPr lang="zh-CN" altLang="en-US" sz="1600" dirty="0"/>
              <a:t>和 </a:t>
            </a:r>
            <a:r>
              <a:rPr lang="en-US" altLang="zh-CN" sz="1600" dirty="0"/>
              <a:t>C++ </a:t>
            </a:r>
            <a:r>
              <a:rPr lang="zh-CN" altLang="en-US" sz="1600" dirty="0"/>
              <a:t>程序的入口点，程序启动时自动被调用。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latin typeface="Consolas" panose="020B0609020204030204" pitchFamily="49" charset="0"/>
              </a:rPr>
              <a:t>main</a:t>
            </a:r>
            <a:r>
              <a:rPr lang="en-US" altLang="zh-CN" sz="1600" dirty="0"/>
              <a:t> </a:t>
            </a:r>
            <a:r>
              <a:rPr lang="zh-CN" altLang="en-US" sz="1600" dirty="0"/>
              <a:t>函数返回类型，返回值 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en-US" altLang="zh-CN" sz="1600" dirty="0"/>
              <a:t> </a:t>
            </a:r>
            <a:r>
              <a:rPr lang="zh-CN" altLang="en-US" sz="1600" dirty="0"/>
              <a:t>表示程序正常结束。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7138-C068-01E9-1C32-19E051D73AB7}"/>
              </a:ext>
            </a:extLst>
          </p:cNvPr>
          <p:cNvSpPr txBox="1"/>
          <p:nvPr/>
        </p:nvSpPr>
        <p:spPr>
          <a:xfrm>
            <a:off x="712028" y="377121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编译和运行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2356B-78A9-1471-B754-6F92E3A48350}"/>
              </a:ext>
            </a:extLst>
          </p:cNvPr>
          <p:cNvSpPr txBox="1"/>
          <p:nvPr/>
        </p:nvSpPr>
        <p:spPr>
          <a:xfrm>
            <a:off x="1043940" y="424723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g++ -o hello hello.cpp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19829-377F-F17D-AC1A-D9BEAF591C28}"/>
              </a:ext>
            </a:extLst>
          </p:cNvPr>
          <p:cNvSpPr txBox="1"/>
          <p:nvPr/>
        </p:nvSpPr>
        <p:spPr>
          <a:xfrm>
            <a:off x="1043940" y="4698963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生成 </a:t>
            </a:r>
            <a:r>
              <a:rPr lang="en-US" altLang="zh-CN" sz="1600" dirty="0">
                <a:latin typeface="Consolas" panose="020B0609020204030204" pitchFamily="49" charset="0"/>
              </a:rPr>
              <a:t>hello </a:t>
            </a:r>
            <a:r>
              <a:rPr lang="zh-CN" altLang="en-US" sz="1600" dirty="0">
                <a:latin typeface="Consolas" panose="020B0609020204030204" pitchFamily="49" charset="0"/>
              </a:rPr>
              <a:t>可执行文件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9AC0-5B19-7AA5-D62A-871321E98278}"/>
              </a:ext>
            </a:extLst>
          </p:cNvPr>
          <p:cNvSpPr txBox="1"/>
          <p:nvPr/>
        </p:nvSpPr>
        <p:spPr>
          <a:xfrm>
            <a:off x="5893646" y="4014341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std</a:t>
            </a:r>
            <a:r>
              <a:rPr lang="en-US" sz="1600" b="1" dirty="0"/>
              <a:t> </a:t>
            </a:r>
            <a:r>
              <a:rPr lang="zh-CN" altLang="en-US" sz="1600" b="1" dirty="0"/>
              <a:t>命名空间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8BEB8-A78D-A363-7510-3819795F645E}"/>
              </a:ext>
            </a:extLst>
          </p:cNvPr>
          <p:cNvSpPr txBox="1"/>
          <p:nvPr/>
        </p:nvSpPr>
        <p:spPr>
          <a:xfrm>
            <a:off x="6188242" y="4391211"/>
            <a:ext cx="4807707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C++ </a:t>
            </a:r>
            <a:r>
              <a:rPr lang="zh-CN" altLang="en-US" sz="1600" dirty="0"/>
              <a:t>标准库的命名空间，用于避免名称冲突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645C9-F111-9B66-1884-40DF68BBABA4}"/>
              </a:ext>
            </a:extLst>
          </p:cNvPr>
          <p:cNvSpPr txBox="1"/>
          <p:nvPr/>
        </p:nvSpPr>
        <p:spPr>
          <a:xfrm>
            <a:off x="439153" y="348916"/>
            <a:ext cx="279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Hello World </a:t>
            </a:r>
            <a:r>
              <a:rPr lang="zh-CN" altLang="en-US" sz="2400" dirty="0"/>
              <a:t>开始</a:t>
            </a:r>
            <a:endParaRPr lang="en-US" sz="2400" dirty="0"/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F8D5432F-9D22-2293-10C0-545AD381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8" y="1150729"/>
            <a:ext cx="4896533" cy="202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75A64-B4BA-E9E1-2918-1C45B689404A}"/>
              </a:ext>
            </a:extLst>
          </p:cNvPr>
          <p:cNvSpPr txBox="1"/>
          <p:nvPr/>
        </p:nvSpPr>
        <p:spPr>
          <a:xfrm>
            <a:off x="5893646" y="1251284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关于 </a:t>
            </a: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AA96C-6CAB-7456-1A5C-B3A9B862E580}"/>
              </a:ext>
            </a:extLst>
          </p:cNvPr>
          <p:cNvSpPr txBox="1"/>
          <p:nvPr/>
        </p:nvSpPr>
        <p:spPr>
          <a:xfrm>
            <a:off x="6188242" y="1539038"/>
            <a:ext cx="4807707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预处理指令，用于在编译代码之前将指定的文件内容包含到源代码文件中。一般是包含头文件。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06FE7-66DC-F552-C9F3-A9FB70EE04D2}"/>
              </a:ext>
            </a:extLst>
          </p:cNvPr>
          <p:cNvSpPr txBox="1"/>
          <p:nvPr/>
        </p:nvSpPr>
        <p:spPr>
          <a:xfrm>
            <a:off x="5893646" y="245260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b="1" dirty="0"/>
              <a:t> </a:t>
            </a:r>
            <a:r>
              <a:rPr lang="zh-CN" altLang="en-US" sz="1600" b="1" dirty="0"/>
              <a:t>函数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7E3E2-0167-BEF6-FAF7-8778A109F181}"/>
              </a:ext>
            </a:extLst>
          </p:cNvPr>
          <p:cNvSpPr txBox="1"/>
          <p:nvPr/>
        </p:nvSpPr>
        <p:spPr>
          <a:xfrm>
            <a:off x="6188242" y="2775624"/>
            <a:ext cx="4807707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 </a:t>
            </a:r>
            <a:r>
              <a:rPr lang="zh-CN" altLang="en-US" sz="1600" dirty="0"/>
              <a:t>和 </a:t>
            </a:r>
            <a:r>
              <a:rPr lang="en-US" altLang="zh-CN" sz="1600" dirty="0"/>
              <a:t>C++ </a:t>
            </a:r>
            <a:r>
              <a:rPr lang="zh-CN" altLang="en-US" sz="1600" dirty="0"/>
              <a:t>程序的入口点，程序启动时自动被调用。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latin typeface="Consolas" panose="020B0609020204030204" pitchFamily="49" charset="0"/>
              </a:rPr>
              <a:t>main</a:t>
            </a:r>
            <a:r>
              <a:rPr lang="en-US" altLang="zh-CN" sz="1600" dirty="0"/>
              <a:t> </a:t>
            </a:r>
            <a:r>
              <a:rPr lang="zh-CN" altLang="en-US" sz="1600" dirty="0"/>
              <a:t>函数返回类型，返回值 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en-US" altLang="zh-CN" sz="1600" dirty="0"/>
              <a:t> </a:t>
            </a:r>
            <a:r>
              <a:rPr lang="zh-CN" altLang="en-US" sz="1600" dirty="0"/>
              <a:t>表示程序正常结束。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7138-C068-01E9-1C32-19E051D73AB7}"/>
              </a:ext>
            </a:extLst>
          </p:cNvPr>
          <p:cNvSpPr txBox="1"/>
          <p:nvPr/>
        </p:nvSpPr>
        <p:spPr>
          <a:xfrm>
            <a:off x="712028" y="377121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编译和运行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2356B-78A9-1471-B754-6F92E3A48350}"/>
              </a:ext>
            </a:extLst>
          </p:cNvPr>
          <p:cNvSpPr txBox="1"/>
          <p:nvPr/>
        </p:nvSpPr>
        <p:spPr>
          <a:xfrm>
            <a:off x="1043940" y="424723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g++ -o hello hello.cpp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19829-377F-F17D-AC1A-D9BEAF591C28}"/>
              </a:ext>
            </a:extLst>
          </p:cNvPr>
          <p:cNvSpPr txBox="1"/>
          <p:nvPr/>
        </p:nvSpPr>
        <p:spPr>
          <a:xfrm>
            <a:off x="1043940" y="4698963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生成 </a:t>
            </a:r>
            <a:r>
              <a:rPr lang="en-US" altLang="zh-CN" sz="1600" dirty="0">
                <a:latin typeface="Consolas" panose="020B0609020204030204" pitchFamily="49" charset="0"/>
              </a:rPr>
              <a:t>hello </a:t>
            </a:r>
            <a:r>
              <a:rPr lang="zh-CN" altLang="en-US" sz="1600" dirty="0">
                <a:latin typeface="Consolas" panose="020B0609020204030204" pitchFamily="49" charset="0"/>
              </a:rPr>
              <a:t>可执行文件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9AC0-5B19-7AA5-D62A-871321E98278}"/>
              </a:ext>
            </a:extLst>
          </p:cNvPr>
          <p:cNvSpPr txBox="1"/>
          <p:nvPr/>
        </p:nvSpPr>
        <p:spPr>
          <a:xfrm>
            <a:off x="5893646" y="4014341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std</a:t>
            </a:r>
            <a:r>
              <a:rPr lang="en-US" sz="1600" b="1" dirty="0"/>
              <a:t> </a:t>
            </a:r>
            <a:r>
              <a:rPr lang="zh-CN" altLang="en-US" sz="1600" b="1" dirty="0"/>
              <a:t>命名空间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8BEB8-A78D-A363-7510-3819795F645E}"/>
              </a:ext>
            </a:extLst>
          </p:cNvPr>
          <p:cNvSpPr txBox="1"/>
          <p:nvPr/>
        </p:nvSpPr>
        <p:spPr>
          <a:xfrm>
            <a:off x="6188242" y="4391211"/>
            <a:ext cx="4807707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C++ </a:t>
            </a:r>
            <a:r>
              <a:rPr lang="zh-CN" altLang="en-US" sz="1600" dirty="0"/>
              <a:t>标准库的命名空间，用于避免名称冲突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05484-BE0A-CD37-A190-5082E61F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48" y="3601415"/>
            <a:ext cx="4410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DE547-E8EC-172C-D736-FCEAB1E3F66F}"/>
              </a:ext>
            </a:extLst>
          </p:cNvPr>
          <p:cNvSpPr txBox="1"/>
          <p:nvPr/>
        </p:nvSpPr>
        <p:spPr>
          <a:xfrm>
            <a:off x="594360" y="998220"/>
            <a:ext cx="6819900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编译一个 </a:t>
            </a:r>
            <a:r>
              <a:rPr lang="en-US" altLang="zh-CN" sz="1600" dirty="0">
                <a:latin typeface="Consolas" panose="020B0609020204030204" pitchFamily="49" charset="0"/>
              </a:rPr>
              <a:t>.cpp </a:t>
            </a:r>
            <a:r>
              <a:rPr lang="zh-CN" altLang="en-US" sz="1600" dirty="0">
                <a:latin typeface="Consolas" panose="020B0609020204030204" pitchFamily="49" charset="0"/>
              </a:rPr>
              <a:t>源文件，会生成一个对应的目标文件（即 </a:t>
            </a:r>
            <a:r>
              <a:rPr lang="en-US" altLang="zh-CN" sz="1600" dirty="0">
                <a:latin typeface="Consolas" panose="020B0609020204030204" pitchFamily="49" charset="0"/>
              </a:rPr>
              <a:t>.o </a:t>
            </a:r>
            <a:r>
              <a:rPr lang="zh-CN" altLang="en-US" sz="1600" dirty="0">
                <a:latin typeface="Consolas" panose="020B0609020204030204" pitchFamily="49" charset="0"/>
              </a:rPr>
              <a:t>文件），将一个或多个目标文件组合起来，就可以生成可执行文件或库。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AE87E-4E64-A9CD-779A-B556135784C3}"/>
              </a:ext>
            </a:extLst>
          </p:cNvPr>
          <p:cNvSpPr txBox="1"/>
          <p:nvPr/>
        </p:nvSpPr>
        <p:spPr>
          <a:xfrm>
            <a:off x="594360" y="3326867"/>
            <a:ext cx="68199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编译命令 </a:t>
            </a:r>
            <a:r>
              <a:rPr lang="en-US" altLang="zh-CN" sz="1600" dirty="0">
                <a:latin typeface="Consolas" panose="020B0609020204030204" pitchFamily="49" charset="0"/>
              </a:rPr>
              <a:t>g++ -o hello hello.cpp </a:t>
            </a:r>
            <a:r>
              <a:rPr lang="zh-CN" altLang="en-US" sz="1600" dirty="0">
                <a:latin typeface="Consolas" panose="020B0609020204030204" pitchFamily="49" charset="0"/>
              </a:rPr>
              <a:t>可以分解为以下两步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37B51-8288-93C0-7146-327EAC8B5CFF}"/>
              </a:ext>
            </a:extLst>
          </p:cNvPr>
          <p:cNvSpPr txBox="1"/>
          <p:nvPr/>
        </p:nvSpPr>
        <p:spPr>
          <a:xfrm>
            <a:off x="990600" y="3799449"/>
            <a:ext cx="32766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g++ -o hello.o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–c hello.cpp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796D-AB57-3502-61D8-E78C3662CC0A}"/>
              </a:ext>
            </a:extLst>
          </p:cNvPr>
          <p:cNvSpPr txBox="1"/>
          <p:nvPr/>
        </p:nvSpPr>
        <p:spPr>
          <a:xfrm>
            <a:off x="990600" y="421092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g++ -o hello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hello.o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4F573-59C6-8F8D-E12C-69AC36BA9B4F}"/>
              </a:ext>
            </a:extLst>
          </p:cNvPr>
          <p:cNvSpPr txBox="1"/>
          <p:nvPr/>
        </p:nvSpPr>
        <p:spPr>
          <a:xfrm>
            <a:off x="594360" y="2163345"/>
            <a:ext cx="681990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将源文件转换为目标代码的过程称为编译，将目标文件结合起来生成可执行文件或库的过程称为链接。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858DA-E341-4DE8-D47D-60BFB18DB9D7}"/>
              </a:ext>
            </a:extLst>
          </p:cNvPr>
          <p:cNvSpPr txBox="1"/>
          <p:nvPr/>
        </p:nvSpPr>
        <p:spPr>
          <a:xfrm>
            <a:off x="4754880" y="379944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编译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A8D9-AEDE-9CC2-EA8F-54D7197D3A15}"/>
              </a:ext>
            </a:extLst>
          </p:cNvPr>
          <p:cNvSpPr txBox="1"/>
          <p:nvPr/>
        </p:nvSpPr>
        <p:spPr>
          <a:xfrm>
            <a:off x="4754880" y="421092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链接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36A84-5DD3-1857-CB34-47954AFBC89D}"/>
              </a:ext>
            </a:extLst>
          </p:cNvPr>
          <p:cNvCxnSpPr/>
          <p:nvPr/>
        </p:nvCxnSpPr>
        <p:spPr>
          <a:xfrm>
            <a:off x="4381500" y="408355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1E385-5C3C-FEB8-F666-D2528A8303CD}"/>
              </a:ext>
            </a:extLst>
          </p:cNvPr>
          <p:cNvCxnSpPr/>
          <p:nvPr/>
        </p:nvCxnSpPr>
        <p:spPr>
          <a:xfrm>
            <a:off x="4381500" y="447979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0BEF9D0-F558-8024-BBAE-75669331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32" y="1480865"/>
            <a:ext cx="410584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8515C-5CA0-BD3F-B9BB-23F40C43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5" y="1528556"/>
            <a:ext cx="4658375" cy="2962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B7266A-84E9-DA59-550A-B96DA854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15" y="3678628"/>
            <a:ext cx="3600953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95D5D-17C9-E95B-C974-D7C52B37F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2" y="1264580"/>
            <a:ext cx="3629532" cy="201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744BB2-7E22-B4C6-AFFF-946DE3A9CDA1}"/>
              </a:ext>
            </a:extLst>
          </p:cNvPr>
          <p:cNvSpPr txBox="1"/>
          <p:nvPr/>
        </p:nvSpPr>
        <p:spPr>
          <a:xfrm>
            <a:off x="1079485" y="9445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CFEC3-A906-79AF-6D84-2BDCD6308E6A}"/>
              </a:ext>
            </a:extLst>
          </p:cNvPr>
          <p:cNvSpPr txBox="1"/>
          <p:nvPr/>
        </p:nvSpPr>
        <p:spPr>
          <a:xfrm>
            <a:off x="6314425" y="79549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mul.hpp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3C5E0-0F5F-A6F9-A762-EF08EE4B2041}"/>
              </a:ext>
            </a:extLst>
          </p:cNvPr>
          <p:cNvSpPr txBox="1"/>
          <p:nvPr/>
        </p:nvSpPr>
        <p:spPr>
          <a:xfrm>
            <a:off x="6314425" y="32499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mul.cpp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7463D-5BDF-EC49-4006-301057C83C9D}"/>
              </a:ext>
            </a:extLst>
          </p:cNvPr>
          <p:cNvSpPr txBox="1"/>
          <p:nvPr/>
        </p:nvSpPr>
        <p:spPr>
          <a:xfrm>
            <a:off x="961001" y="4794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多文件编译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9F53D-2CFF-5F33-8DF3-55E18A747154}"/>
              </a:ext>
            </a:extLst>
          </p:cNvPr>
          <p:cNvSpPr txBox="1"/>
          <p:nvPr/>
        </p:nvSpPr>
        <p:spPr>
          <a:xfrm>
            <a:off x="1079485" y="5133019"/>
            <a:ext cx="3639138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main.o –c main.cpp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mul.o –c mul.cpp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 main.o mul.o</a:t>
            </a:r>
          </a:p>
        </p:txBody>
      </p:sp>
    </p:spTree>
    <p:extLst>
      <p:ext uri="{BB962C8B-B14F-4D97-AF65-F5344CB8AC3E}">
        <p14:creationId xmlns:p14="http://schemas.microsoft.com/office/powerpoint/2010/main" val="278571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7463D-5BDF-EC49-4006-301057C83C9D}"/>
              </a:ext>
            </a:extLst>
          </p:cNvPr>
          <p:cNvSpPr txBox="1"/>
          <p:nvPr/>
        </p:nvSpPr>
        <p:spPr>
          <a:xfrm>
            <a:off x="961001" y="4794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多文件编译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9F53D-2CFF-5F33-8DF3-55E18A747154}"/>
              </a:ext>
            </a:extLst>
          </p:cNvPr>
          <p:cNvSpPr txBox="1"/>
          <p:nvPr/>
        </p:nvSpPr>
        <p:spPr>
          <a:xfrm>
            <a:off x="1079485" y="5133019"/>
            <a:ext cx="3639138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main.o –c main.cpp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mul.o –c mul.cpp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 main.o mul.o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2F1A3-B481-BC9B-ADAB-E9FBDC8B29B0}"/>
              </a:ext>
            </a:extLst>
          </p:cNvPr>
          <p:cNvSpPr/>
          <p:nvPr/>
        </p:nvSpPr>
        <p:spPr>
          <a:xfrm>
            <a:off x="1303020" y="1601272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源文件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main.cpp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6E7F2-0668-AB4B-E405-0CAC281CFE68}"/>
              </a:ext>
            </a:extLst>
          </p:cNvPr>
          <p:cNvSpPr/>
          <p:nvPr/>
        </p:nvSpPr>
        <p:spPr>
          <a:xfrm>
            <a:off x="1303020" y="3086100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源文件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mul.cpp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06B565-3E80-2F9F-7E92-0A531142804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13608" y="1944172"/>
            <a:ext cx="2622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3FE7B4-A353-204D-5DD8-0FE5C47DC0F4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513608" y="3429000"/>
            <a:ext cx="2622272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45A49-C01B-6C95-EAE8-D9AB18B143D5}"/>
              </a:ext>
            </a:extLst>
          </p:cNvPr>
          <p:cNvSpPr/>
          <p:nvPr/>
        </p:nvSpPr>
        <p:spPr>
          <a:xfrm>
            <a:off x="5135880" y="1579484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目标文件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main.o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5BDE6-12A9-4002-B05D-BCDC1C7D3715}"/>
              </a:ext>
            </a:extLst>
          </p:cNvPr>
          <p:cNvSpPr/>
          <p:nvPr/>
        </p:nvSpPr>
        <p:spPr>
          <a:xfrm>
            <a:off x="5135880" y="3087172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目标文件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mul.o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97344-BFAD-1559-9FC4-9349FDC662CC}"/>
              </a:ext>
            </a:extLst>
          </p:cNvPr>
          <p:cNvSpPr/>
          <p:nvPr/>
        </p:nvSpPr>
        <p:spPr>
          <a:xfrm>
            <a:off x="8702040" y="2370892"/>
            <a:ext cx="1409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可执行文件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01C06C-F7F8-4CF6-003B-4C99363BD76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797040" y="2713792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61D934D-E241-21E1-E675-5BAA8E2A40A2}"/>
              </a:ext>
            </a:extLst>
          </p:cNvPr>
          <p:cNvCxnSpPr>
            <a:stCxn id="14" idx="3"/>
          </p:cNvCxnSpPr>
          <p:nvPr/>
        </p:nvCxnSpPr>
        <p:spPr>
          <a:xfrm>
            <a:off x="6346468" y="1922384"/>
            <a:ext cx="442952" cy="7914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CD26C20-C13D-BCF0-2A3E-127E0246E0A9}"/>
              </a:ext>
            </a:extLst>
          </p:cNvPr>
          <p:cNvCxnSpPr>
            <a:stCxn id="15" idx="3"/>
          </p:cNvCxnSpPr>
          <p:nvPr/>
        </p:nvCxnSpPr>
        <p:spPr>
          <a:xfrm flipV="1">
            <a:off x="6346468" y="2713792"/>
            <a:ext cx="442952" cy="7162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98788C-E83E-742B-BB9B-BF98E44950BD}"/>
              </a:ext>
            </a:extLst>
          </p:cNvPr>
          <p:cNvSpPr txBox="1"/>
          <p:nvPr/>
        </p:nvSpPr>
        <p:spPr>
          <a:xfrm>
            <a:off x="2513608" y="1502955"/>
            <a:ext cx="2685351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main.o –c main.cpp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CC2C6-6251-C849-610A-2F3BC255FDCF}"/>
              </a:ext>
            </a:extLst>
          </p:cNvPr>
          <p:cNvSpPr txBox="1"/>
          <p:nvPr/>
        </p:nvSpPr>
        <p:spPr>
          <a:xfrm>
            <a:off x="2528848" y="3027444"/>
            <a:ext cx="2685351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</a:t>
            </a:r>
            <a:r>
              <a:rPr lang="en-US" altLang="zh-CN" sz="1400" dirty="0">
                <a:latin typeface="Consolas" panose="020B0609020204030204" pitchFamily="49" charset="0"/>
              </a:rPr>
              <a:t>ul</a:t>
            </a:r>
            <a:r>
              <a:rPr lang="en-US" sz="1400" dirty="0">
                <a:latin typeface="Consolas" panose="020B0609020204030204" pitchFamily="49" charset="0"/>
              </a:rPr>
              <a:t>.o –c mul.cpp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203F-629D-E150-F20C-54283B89EB42}"/>
              </a:ext>
            </a:extLst>
          </p:cNvPr>
          <p:cNvSpPr txBox="1"/>
          <p:nvPr/>
        </p:nvSpPr>
        <p:spPr>
          <a:xfrm>
            <a:off x="6079768" y="2290719"/>
            <a:ext cx="262227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main main.o mul.o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EBC2A91-895F-BE25-CAC5-EA469EC0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0" y="3801309"/>
            <a:ext cx="405821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5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C++ </a:t>
            </a:r>
            <a:r>
              <a:rPr lang="zh-CN" altLang="en-US" sz="2400" dirty="0"/>
              <a:t>基本数据类型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22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633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Cooper Z</dc:creator>
  <cp:lastModifiedBy>Cooper Z</cp:lastModifiedBy>
  <cp:revision>1</cp:revision>
  <dcterms:created xsi:type="dcterms:W3CDTF">2024-08-12T14:39:38Z</dcterms:created>
  <dcterms:modified xsi:type="dcterms:W3CDTF">2024-08-13T16:05:09Z</dcterms:modified>
</cp:coreProperties>
</file>