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301" r:id="rId3"/>
    <p:sldId id="259" r:id="rId4"/>
    <p:sldId id="324" r:id="rId5"/>
    <p:sldId id="292" r:id="rId6"/>
    <p:sldId id="293" r:id="rId7"/>
    <p:sldId id="295" r:id="rId8"/>
    <p:sldId id="294" r:id="rId9"/>
    <p:sldId id="261" r:id="rId10"/>
    <p:sldId id="296" r:id="rId11"/>
    <p:sldId id="267" r:id="rId12"/>
    <p:sldId id="260" r:id="rId13"/>
    <p:sldId id="268" r:id="rId14"/>
    <p:sldId id="262" r:id="rId15"/>
    <p:sldId id="263" r:id="rId16"/>
    <p:sldId id="270" r:id="rId17"/>
    <p:sldId id="273" r:id="rId18"/>
    <p:sldId id="271" r:id="rId19"/>
    <p:sldId id="272" r:id="rId20"/>
    <p:sldId id="274" r:id="rId21"/>
    <p:sldId id="264" r:id="rId22"/>
    <p:sldId id="265" r:id="rId23"/>
    <p:sldId id="269" r:id="rId24"/>
    <p:sldId id="266" r:id="rId25"/>
    <p:sldId id="276" r:id="rId26"/>
    <p:sldId id="306" r:id="rId27"/>
    <p:sldId id="319" r:id="rId28"/>
    <p:sldId id="277" r:id="rId29"/>
    <p:sldId id="285" r:id="rId30"/>
    <p:sldId id="281" r:id="rId31"/>
    <p:sldId id="297" r:id="rId32"/>
    <p:sldId id="278" r:id="rId33"/>
    <p:sldId id="279" r:id="rId34"/>
    <p:sldId id="283" r:id="rId35"/>
    <p:sldId id="282" r:id="rId36"/>
    <p:sldId id="289" r:id="rId37"/>
    <p:sldId id="300" r:id="rId38"/>
    <p:sldId id="298" r:id="rId39"/>
    <p:sldId id="284" r:id="rId40"/>
    <p:sldId id="287" r:id="rId41"/>
    <p:sldId id="299" r:id="rId42"/>
    <p:sldId id="308" r:id="rId43"/>
    <p:sldId id="320" r:id="rId44"/>
    <p:sldId id="309" r:id="rId45"/>
    <p:sldId id="304" r:id="rId46"/>
    <p:sldId id="303" r:id="rId47"/>
    <p:sldId id="305" r:id="rId48"/>
    <p:sldId id="290" r:id="rId49"/>
    <p:sldId id="314" r:id="rId50"/>
    <p:sldId id="321" r:id="rId51"/>
    <p:sldId id="310" r:id="rId52"/>
    <p:sldId id="327" r:id="rId53"/>
    <p:sldId id="329" r:id="rId54"/>
    <p:sldId id="330" r:id="rId55"/>
    <p:sldId id="331" r:id="rId56"/>
    <p:sldId id="313" r:id="rId57"/>
    <p:sldId id="326" r:id="rId58"/>
    <p:sldId id="328" r:id="rId59"/>
    <p:sldId id="332" r:id="rId60"/>
    <p:sldId id="325" r:id="rId61"/>
    <p:sldId id="312" r:id="rId62"/>
    <p:sldId id="333" r:id="rId63"/>
    <p:sldId id="291" r:id="rId64"/>
    <p:sldId id="323" r:id="rId65"/>
    <p:sldId id="315" r:id="rId66"/>
    <p:sldId id="334" r:id="rId67"/>
    <p:sldId id="335" r:id="rId68"/>
    <p:sldId id="316" r:id="rId69"/>
    <p:sldId id="341" r:id="rId70"/>
    <p:sldId id="317" r:id="rId71"/>
    <p:sldId id="337" r:id="rId72"/>
    <p:sldId id="338" r:id="rId73"/>
    <p:sldId id="318" r:id="rId74"/>
    <p:sldId id="339" r:id="rId75"/>
    <p:sldId id="340" r:id="rId76"/>
    <p:sldId id="342" r:id="rId7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6223"/>
    <a:srgbClr val="1E2999"/>
    <a:srgbClr val="649742"/>
    <a:srgbClr val="1D4A9A"/>
    <a:srgbClr val="01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78" autoAdjust="0"/>
    <p:restoredTop sz="75190" autoAdjust="0"/>
  </p:normalViewPr>
  <p:slideViewPr>
    <p:cSldViewPr snapToGrid="0">
      <p:cViewPr varScale="1">
        <p:scale>
          <a:sx n="68" d="100"/>
          <a:sy n="68" d="100"/>
        </p:scale>
        <p:origin x="784"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DBEF800-6FDF-4E03-B6EA-CC057FACE130}" type="datetimeFigureOut">
              <a:rPr lang="en-US" smtClean="0"/>
              <a:t>1/15/2017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2E0D638-089B-447D-8DEC-092F0BD97FDF}" type="slidenum">
              <a:rPr lang="en-US" smtClean="0"/>
              <a:t>‹#›</a:t>
            </a:fld>
            <a:endParaRPr lang="en-US"/>
          </a:p>
        </p:txBody>
      </p:sp>
    </p:spTree>
    <p:extLst>
      <p:ext uri="{BB962C8B-B14F-4D97-AF65-F5344CB8AC3E}">
        <p14:creationId xmlns:p14="http://schemas.microsoft.com/office/powerpoint/2010/main" val="283221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1</a:t>
            </a:fld>
            <a:endParaRPr lang="en-US"/>
          </a:p>
        </p:txBody>
      </p:sp>
    </p:spTree>
    <p:extLst>
      <p:ext uri="{BB962C8B-B14F-4D97-AF65-F5344CB8AC3E}">
        <p14:creationId xmlns:p14="http://schemas.microsoft.com/office/powerpoint/2010/main" val="275513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more human,</a:t>
            </a:r>
            <a:r>
              <a:rPr lang="en-US" baseline="0" dirty="0" smtClean="0"/>
              <a:t> and less stuffy, way to look at the curve.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10</a:t>
            </a:fld>
            <a:endParaRPr lang="en-US"/>
          </a:p>
        </p:txBody>
      </p:sp>
    </p:spTree>
    <p:extLst>
      <p:ext uri="{BB962C8B-B14F-4D97-AF65-F5344CB8AC3E}">
        <p14:creationId xmlns:p14="http://schemas.microsoft.com/office/powerpoint/2010/main" val="375037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Self-explanatory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11</a:t>
            </a:fld>
            <a:endParaRPr lang="en-US"/>
          </a:p>
        </p:txBody>
      </p:sp>
    </p:spTree>
    <p:extLst>
      <p:ext uri="{BB962C8B-B14F-4D97-AF65-F5344CB8AC3E}">
        <p14:creationId xmlns:p14="http://schemas.microsoft.com/office/powerpoint/2010/main" val="151951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topic: What?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12</a:t>
            </a:fld>
            <a:endParaRPr lang="en-US"/>
          </a:p>
        </p:txBody>
      </p:sp>
    </p:spTree>
    <p:extLst>
      <p:ext uri="{BB962C8B-B14F-4D97-AF65-F5344CB8AC3E}">
        <p14:creationId xmlns:p14="http://schemas.microsoft.com/office/powerpoint/2010/main" val="2309292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purist view.</a:t>
            </a:r>
            <a:r>
              <a:rPr lang="en-US" baseline="0" dirty="0" smtClean="0"/>
              <a:t> We have the service, business code and database in a single deployable unit. I put </a:t>
            </a:r>
            <a:r>
              <a:rPr lang="en-US" baseline="0" dirty="0" err="1" smtClean="0"/>
              <a:t>ReST</a:t>
            </a:r>
            <a:r>
              <a:rPr lang="en-US" baseline="0" dirty="0" smtClean="0"/>
              <a:t> here, as </a:t>
            </a:r>
            <a:r>
              <a:rPr lang="en-US" baseline="0" dirty="0" err="1" smtClean="0"/>
              <a:t>ReST</a:t>
            </a:r>
            <a:r>
              <a:rPr lang="en-US" baseline="0" dirty="0" smtClean="0"/>
              <a:t> is the normal paradigm for services, as it is lightweight. NOTE: </a:t>
            </a:r>
            <a:r>
              <a:rPr lang="en-US" baseline="0" dirty="0" err="1" smtClean="0"/>
              <a:t>ReST</a:t>
            </a:r>
            <a:r>
              <a:rPr lang="en-US" baseline="0" dirty="0" smtClean="0"/>
              <a:t> is still missing some tooling and you will require something for discovery and definition; the tooling is still lagging behind the technology. Worthwhile to spend a bit of time learning </a:t>
            </a:r>
            <a:r>
              <a:rPr lang="en-US" baseline="0" dirty="0" err="1" smtClean="0"/>
              <a:t>ReST</a:t>
            </a:r>
            <a:r>
              <a:rPr lang="en-US" baseline="0" dirty="0" smtClean="0"/>
              <a:t> if you are heading for </a:t>
            </a:r>
            <a:r>
              <a:rPr lang="en-US" baseline="0" dirty="0" err="1" smtClean="0"/>
              <a:t>Microservices</a:t>
            </a:r>
            <a:r>
              <a:rPr lang="en-US" baseline="0" dirty="0" smtClean="0"/>
              <a:t>.</a:t>
            </a:r>
            <a:br>
              <a:rPr lang="en-US" baseline="0" dirty="0" smtClean="0"/>
            </a:br>
            <a:r>
              <a:rPr lang="en-US" baseline="0" dirty="0" smtClean="0"/>
              <a:t/>
            </a:r>
            <a:br>
              <a:rPr lang="en-US" baseline="0" dirty="0" smtClean="0"/>
            </a:br>
            <a:r>
              <a:rPr lang="en-US" baseline="0" dirty="0" smtClean="0"/>
              <a:t>Please note you can use SOAP for your service boundary and not break the purist view. It could even be RPC (Remote Procedure Call), although I would not recommend that direction, as it more tightly couples you to a technology stack. The point is you are making the endpoint available as a boundary edge.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13</a:t>
            </a:fld>
            <a:endParaRPr lang="en-US"/>
          </a:p>
        </p:txBody>
      </p:sp>
    </p:spTree>
    <p:extLst>
      <p:ext uri="{BB962C8B-B14F-4D97-AF65-F5344CB8AC3E}">
        <p14:creationId xmlns:p14="http://schemas.microsoft.com/office/powerpoint/2010/main" val="1888233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not read Martin Fowler’s article, it is definitely useful. The point on this slide is I am viewing </a:t>
            </a:r>
            <a:r>
              <a:rPr lang="en-US" baseline="0" dirty="0" err="1" smtClean="0"/>
              <a:t>Microservices</a:t>
            </a:r>
            <a:r>
              <a:rPr lang="en-US" baseline="0" dirty="0" smtClean="0"/>
              <a:t> as an architectural style.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14</a:t>
            </a:fld>
            <a:endParaRPr lang="en-US"/>
          </a:p>
        </p:txBody>
      </p:sp>
    </p:spTree>
    <p:extLst>
      <p:ext uri="{BB962C8B-B14F-4D97-AF65-F5344CB8AC3E}">
        <p14:creationId xmlns:p14="http://schemas.microsoft.com/office/powerpoint/2010/main" val="3787112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1:</a:t>
            </a:r>
            <a:r>
              <a:rPr lang="en-US" baseline="0" dirty="0" smtClean="0"/>
              <a:t> Componentization Via Services. Business code in the component; service front end; some way of persisting state between sessions (implied in this particular characteristic). To me, this is the core of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15</a:t>
            </a:fld>
            <a:endParaRPr lang="en-US"/>
          </a:p>
        </p:txBody>
      </p:sp>
    </p:spTree>
    <p:extLst>
      <p:ext uri="{BB962C8B-B14F-4D97-AF65-F5344CB8AC3E}">
        <p14:creationId xmlns:p14="http://schemas.microsoft.com/office/powerpoint/2010/main" val="2660830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component?</a:t>
            </a:r>
            <a:r>
              <a:rPr lang="en-US" baseline="0" dirty="0" smtClean="0"/>
              <a:t> It is a combination of a definition and implementation. The definition is in the form of a contract, but you may have heard this called interface (OO languages) or prototype (C languages). The concept is the same as a legal contract: If I give you {parameter(s)}, you will give me {return value(s)}.</a:t>
            </a:r>
            <a:br>
              <a:rPr lang="en-US" baseline="0" dirty="0" smtClean="0"/>
            </a:br>
            <a:r>
              <a:rPr lang="en-US" baseline="0" dirty="0" smtClean="0"/>
              <a:t/>
            </a:r>
            <a:br>
              <a:rPr lang="en-US" baseline="0" dirty="0" smtClean="0"/>
            </a:br>
            <a:r>
              <a:rPr lang="en-US" baseline="0" dirty="0" smtClean="0"/>
              <a:t>With </a:t>
            </a:r>
            <a:r>
              <a:rPr lang="en-US" baseline="0" dirty="0" err="1" smtClean="0"/>
              <a:t>Microservices</a:t>
            </a:r>
            <a:r>
              <a:rPr lang="en-US" baseline="0" dirty="0" smtClean="0"/>
              <a:t>, the definition is a service contract.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16</a:t>
            </a:fld>
            <a:endParaRPr lang="en-US"/>
          </a:p>
        </p:txBody>
      </p:sp>
    </p:spTree>
    <p:extLst>
      <p:ext uri="{BB962C8B-B14F-4D97-AF65-F5344CB8AC3E}">
        <p14:creationId xmlns:p14="http://schemas.microsoft.com/office/powerpoint/2010/main" val="1698700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software, a simple component would be a single class, using an interface, with a service front end</a:t>
            </a:r>
            <a:r>
              <a:rPr lang="en-US" baseline="0" dirty="0" smtClean="0"/>
              <a:t> (top diagram). Juval Lowy (pictured) once suggested every single class should have a WCF service as a front end to decouple the system. Perhaps overboard, but it was very </a:t>
            </a:r>
            <a:r>
              <a:rPr lang="en-US" baseline="0" dirty="0" err="1" smtClean="0"/>
              <a:t>microservicey</a:t>
            </a:r>
            <a:r>
              <a:rPr lang="en-US" baseline="0" dirty="0" smtClean="0"/>
              <a:t> (Yes, that is not a real word).</a:t>
            </a:r>
            <a:br>
              <a:rPr lang="en-US" baseline="0" dirty="0" smtClean="0"/>
            </a:br>
            <a:r>
              <a:rPr lang="en-US" baseline="0" dirty="0" smtClean="0"/>
              <a:t/>
            </a:r>
            <a:br>
              <a:rPr lang="en-US" baseline="0" dirty="0" smtClean="0"/>
            </a:br>
            <a:r>
              <a:rPr lang="en-US" baseline="0" dirty="0" smtClean="0"/>
              <a:t>The bottom picture shows a UML component diagram with classes </a:t>
            </a:r>
            <a:r>
              <a:rPr lang="en-US" baseline="0" dirty="0" err="1" smtClean="0"/>
              <a:t>overlayed</a:t>
            </a:r>
            <a:r>
              <a:rPr lang="en-US" baseline="0" dirty="0" smtClean="0"/>
              <a:t> (this would be separate diagrams in UML, but it illustrates the concept. Notice the service front end, which makes this a </a:t>
            </a:r>
            <a:r>
              <a:rPr lang="en-US" baseline="0" dirty="0" err="1" smtClean="0"/>
              <a:t>microservice</a:t>
            </a:r>
            <a:r>
              <a:rPr lang="en-US" baseline="0" dirty="0" smtClean="0"/>
              <a:t> (or SOA, or any other service boundary concept).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17</a:t>
            </a:fld>
            <a:endParaRPr lang="en-US"/>
          </a:p>
        </p:txBody>
      </p:sp>
    </p:spTree>
    <p:extLst>
      <p:ext uri="{BB962C8B-B14F-4D97-AF65-F5344CB8AC3E}">
        <p14:creationId xmlns:p14="http://schemas.microsoft.com/office/powerpoint/2010/main" val="3632979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2: Organized around business capabilities – also a core concept for </a:t>
            </a:r>
            <a:r>
              <a:rPr lang="en-US" dirty="0" err="1" smtClean="0"/>
              <a:t>Microservices</a:t>
            </a:r>
            <a:r>
              <a:rPr lang="en-US" dirty="0" smtClean="0"/>
              <a:t>. I will reiterate this throughout the deck.</a:t>
            </a:r>
          </a:p>
          <a:p>
            <a:endParaRPr lang="en-US" dirty="0" smtClean="0"/>
          </a:p>
          <a:p>
            <a:r>
              <a:rPr lang="en-US" dirty="0" smtClean="0"/>
              <a:t>Characteristic 3: Products, not Projects.</a:t>
            </a:r>
            <a:r>
              <a:rPr lang="en-US" baseline="0" dirty="0" smtClean="0"/>
              <a:t> Not the best way to show this, so move to the next slide for more detail.</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18</a:t>
            </a:fld>
            <a:endParaRPr lang="en-US"/>
          </a:p>
        </p:txBody>
      </p:sp>
    </p:spTree>
    <p:extLst>
      <p:ext uri="{BB962C8B-B14F-4D97-AF65-F5344CB8AC3E}">
        <p14:creationId xmlns:p14="http://schemas.microsoft.com/office/powerpoint/2010/main" val="4130694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shown on the left, is a shrink wrapped product. This is what we generally think of. We also tend to view any service that faces out to the Internet “cloud” (Not talking Azure or other true cloud technologies here necessarily) as a product. But we are often very willing to screw over our fellow internal programmers by changing contract. So we are not truly treating our output as a product (if we are doing that, that is).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19</a:t>
            </a:fld>
            <a:endParaRPr lang="en-US"/>
          </a:p>
        </p:txBody>
      </p:sp>
    </p:spTree>
    <p:extLst>
      <p:ext uri="{BB962C8B-B14F-4D97-AF65-F5344CB8AC3E}">
        <p14:creationId xmlns:p14="http://schemas.microsoft.com/office/powerpoint/2010/main" val="38028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record, this was added</a:t>
            </a:r>
            <a:r>
              <a:rPr lang="en-US" baseline="0" dirty="0" smtClean="0"/>
              <a:t> to the deck </a:t>
            </a:r>
            <a:r>
              <a:rPr lang="en-US" dirty="0" smtClean="0"/>
              <a:t>as</a:t>
            </a:r>
            <a:r>
              <a:rPr lang="en-US" baseline="0" dirty="0" smtClean="0"/>
              <a:t> a joke to break the ice.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a:t>
            </a:fld>
            <a:endParaRPr lang="en-US"/>
          </a:p>
        </p:txBody>
      </p:sp>
    </p:spTree>
    <p:extLst>
      <p:ext uri="{BB962C8B-B14F-4D97-AF65-F5344CB8AC3E}">
        <p14:creationId xmlns:p14="http://schemas.microsoft.com/office/powerpoint/2010/main" val="3915889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have lots of </a:t>
            </a:r>
            <a:r>
              <a:rPr lang="en-US" baseline="0" dirty="0" err="1" smtClean="0"/>
              <a:t>microservices</a:t>
            </a:r>
            <a:r>
              <a:rPr lang="en-US" baseline="0" dirty="0" smtClean="0"/>
              <a:t>, it becomes critical to treat out output as a product and have a single team take ownership of the product and its lifecycle.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20</a:t>
            </a:fld>
            <a:endParaRPr lang="en-US"/>
          </a:p>
        </p:txBody>
      </p:sp>
    </p:spTree>
    <p:extLst>
      <p:ext uri="{BB962C8B-B14F-4D97-AF65-F5344CB8AC3E}">
        <p14:creationId xmlns:p14="http://schemas.microsoft.com/office/powerpoint/2010/main" val="2098399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3: Decentralized</a:t>
            </a:r>
            <a:r>
              <a:rPr lang="en-US" baseline="0" dirty="0" smtClean="0"/>
              <a:t> Governance. This is the idea the team can use whatever technology is best for the product (not whatever is best for the resume, although a lot of shops seem to confuse the words product and resume ;-&gt;). Later you will see some caveats to this approach.</a:t>
            </a:r>
            <a:br>
              <a:rPr lang="en-US" baseline="0" dirty="0" smtClean="0"/>
            </a:br>
            <a:r>
              <a:rPr lang="en-US" baseline="0" dirty="0" smtClean="0"/>
              <a:t/>
            </a:r>
            <a:br>
              <a:rPr lang="en-US" baseline="0" dirty="0" smtClean="0"/>
            </a:br>
            <a:r>
              <a:rPr lang="en-US" baseline="0" dirty="0" smtClean="0"/>
              <a:t>Characteristic 4: Decentralized data. From a purist standpoint, the data moves to the service, even if you end up with duplicate data in two places. This is very much a part of DDD (Domain Driven Design), which was one of the principles applied to </a:t>
            </a:r>
            <a:r>
              <a:rPr lang="en-US" baseline="0" dirty="0" err="1" smtClean="0"/>
              <a:t>microservices</a:t>
            </a:r>
            <a:r>
              <a:rPr lang="en-US" baseline="0" dirty="0" smtClean="0"/>
              <a:t> early on. I also have some caveats to the purist approach, based on what business can actually accomplish as you build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21</a:t>
            </a:fld>
            <a:endParaRPr lang="en-US"/>
          </a:p>
        </p:txBody>
      </p:sp>
    </p:spTree>
    <p:extLst>
      <p:ext uri="{BB962C8B-B14F-4D97-AF65-F5344CB8AC3E}">
        <p14:creationId xmlns:p14="http://schemas.microsoft.com/office/powerpoint/2010/main" val="3324594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a:t>
            </a:r>
            <a:r>
              <a:rPr lang="en-US" baseline="0" dirty="0" smtClean="0"/>
              <a:t> 3: Infrastructure Automation. To me, this is not really a characteristic of </a:t>
            </a:r>
            <a:r>
              <a:rPr lang="en-US" baseline="0" dirty="0" err="1" smtClean="0"/>
              <a:t>microservices</a:t>
            </a:r>
            <a:r>
              <a:rPr lang="en-US" baseline="0" dirty="0" smtClean="0"/>
              <a:t> as you </a:t>
            </a:r>
            <a:r>
              <a:rPr lang="en-US" i="1" baseline="0" dirty="0" smtClean="0"/>
              <a:t>could</a:t>
            </a:r>
            <a:r>
              <a:rPr lang="en-US" i="0" baseline="0" dirty="0" smtClean="0"/>
              <a:t> do a </a:t>
            </a:r>
            <a:r>
              <a:rPr lang="en-US" i="0" baseline="0" dirty="0" err="1" smtClean="0"/>
              <a:t>microservice</a:t>
            </a:r>
            <a:r>
              <a:rPr lang="en-US" i="0" baseline="0" dirty="0" smtClean="0"/>
              <a:t> architecture without it. You could also remove your own teeth with a set of pliers and a lot of booze, but I would not recommend it either.</a:t>
            </a:r>
            <a:br>
              <a:rPr lang="en-US" i="0" baseline="0" dirty="0" smtClean="0"/>
            </a:br>
            <a:r>
              <a:rPr lang="en-US" i="0" baseline="0" dirty="0" smtClean="0"/>
              <a:t/>
            </a:r>
            <a:br>
              <a:rPr lang="en-US" i="0" baseline="0" dirty="0" smtClean="0"/>
            </a:br>
            <a:r>
              <a:rPr lang="en-US" i="0" baseline="0" dirty="0" smtClean="0"/>
              <a:t>The products on this page are not prescriptive. I will find a way to detail this soon and provide details of location on Twitter (@gbworld – follow). Slide 59 shows an example I drew for a client to illustrate the concept in the real world. It is more from a legacy standpoint and not </a:t>
            </a:r>
            <a:r>
              <a:rPr lang="en-US" i="0" baseline="0" dirty="0" err="1" smtClean="0"/>
              <a:t>microservices</a:t>
            </a:r>
            <a:r>
              <a:rPr lang="en-US" i="0" baseline="0" dirty="0" smtClean="0"/>
              <a:t> oriented.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22</a:t>
            </a:fld>
            <a:endParaRPr lang="en-US"/>
          </a:p>
        </p:txBody>
      </p:sp>
    </p:spTree>
    <p:extLst>
      <p:ext uri="{BB962C8B-B14F-4D97-AF65-F5344CB8AC3E}">
        <p14:creationId xmlns:p14="http://schemas.microsoft.com/office/powerpoint/2010/main" val="12423218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5:</a:t>
            </a:r>
            <a:r>
              <a:rPr lang="en-US" baseline="0" dirty="0" smtClean="0"/>
              <a:t> Smart Endpoints, Dumb Pipes. I don’t feel this is a characteristic, at all, but a best practice. I would not suggest a client spend $1,000,000 on an ESB technology, but I would not push them to throw it out. Thinner is always better when you add more and more latency (which is inevitable when you break your application into hundreds (plus?) small services. Don’t add overhead in the loosely coupled glue between services.</a:t>
            </a:r>
            <a:br>
              <a:rPr lang="en-US" baseline="0" dirty="0" smtClean="0"/>
            </a:br>
            <a:r>
              <a:rPr lang="en-US" baseline="0" dirty="0" smtClean="0"/>
              <a:t/>
            </a:r>
            <a:br>
              <a:rPr lang="en-US" baseline="0" dirty="0" smtClean="0"/>
            </a:br>
            <a:r>
              <a:rPr lang="en-US" baseline="0" dirty="0" err="1" smtClean="0"/>
              <a:t>RabbitMQ</a:t>
            </a:r>
            <a:r>
              <a:rPr lang="en-US" baseline="0" dirty="0" smtClean="0"/>
              <a:t> is suggested often, and I find this a decent solution. I also highly recommend API Management (</a:t>
            </a:r>
            <a:r>
              <a:rPr lang="en-US" baseline="0" dirty="0" err="1" smtClean="0"/>
              <a:t>Apigee</a:t>
            </a:r>
            <a:r>
              <a:rPr lang="en-US" baseline="0" dirty="0" smtClean="0"/>
              <a:t>, </a:t>
            </a:r>
            <a:r>
              <a:rPr lang="en-US" baseline="0" dirty="0" err="1" smtClean="0"/>
              <a:t>Mashery</a:t>
            </a:r>
            <a:r>
              <a:rPr lang="en-US" baseline="0" dirty="0" smtClean="0"/>
              <a:t> (even </a:t>
            </a:r>
            <a:r>
              <a:rPr lang="en-US" baseline="0" dirty="0" err="1" smtClean="0"/>
              <a:t>MuleSoft’s</a:t>
            </a:r>
            <a:r>
              <a:rPr lang="en-US" baseline="0" dirty="0" smtClean="0"/>
              <a:t> API platform)) and will often have clients more focused on that (it is commoditized, as you purchase it; while you have to do a bit of coding to implement ESBs and queues – Yes Rabbit MQ, the product, is commoditized too, but far more development time).</a:t>
            </a:r>
          </a:p>
          <a:p>
            <a:endParaRPr lang="en-US" baseline="0" dirty="0" smtClean="0"/>
          </a:p>
          <a:p>
            <a:r>
              <a:rPr lang="en-US" baseline="0" dirty="0" smtClean="0"/>
              <a:t>NOTE: After the Code Mash talk, one participant said “I am going to tell my boss you think we should never use an ESB”. I hope I did not seem to convey that idea with the red X coming up so fast (one missed transition). Here is my real advice of when you can use an ESB:</a:t>
            </a:r>
            <a:br>
              <a:rPr lang="en-US" baseline="0" dirty="0" smtClean="0"/>
            </a:br>
            <a:r>
              <a:rPr lang="en-US" baseline="0" dirty="0" smtClean="0"/>
              <a:t/>
            </a:r>
            <a:br>
              <a:rPr lang="en-US" baseline="0" dirty="0" smtClean="0"/>
            </a:br>
            <a:r>
              <a:rPr lang="en-US" baseline="0" dirty="0" smtClean="0"/>
              <a:t>1. You have already purchased one</a:t>
            </a:r>
            <a:br>
              <a:rPr lang="en-US" baseline="0" dirty="0" smtClean="0"/>
            </a:br>
            <a:r>
              <a:rPr lang="en-US" baseline="0" dirty="0" smtClean="0"/>
              <a:t>2. You are using a distributed ESB, like </a:t>
            </a:r>
            <a:r>
              <a:rPr lang="en-US" baseline="0" dirty="0" err="1" smtClean="0"/>
              <a:t>Tibco</a:t>
            </a:r>
            <a:r>
              <a:rPr lang="en-US" baseline="0" dirty="0" smtClean="0"/>
              <a:t>, and mostly focused on it for message delivery between services – See Kai </a:t>
            </a:r>
            <a:r>
              <a:rPr lang="en-US" baseline="0" dirty="0" err="1" smtClean="0"/>
              <a:t>Waehner’s</a:t>
            </a:r>
            <a:r>
              <a:rPr lang="en-US" baseline="0" dirty="0" smtClean="0"/>
              <a:t> blog entries (here is a really good one to start with - http://www.tibco.com/blog/2015/01/30/a-complete-guide-to-tibco-for-microservices-and-devops-part-1/) </a:t>
            </a:r>
          </a:p>
          <a:p>
            <a:r>
              <a:rPr lang="en-US" baseline="0" dirty="0" smtClean="0"/>
              <a:t>3. You are utilizing an ESB in an API centric way, like </a:t>
            </a:r>
            <a:r>
              <a:rPr lang="en-US" baseline="0" dirty="0" err="1" smtClean="0"/>
              <a:t>Mulesoft</a:t>
            </a:r>
            <a:r>
              <a:rPr lang="en-US" baseline="0" dirty="0" smtClean="0"/>
              <a:t> pushes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23</a:t>
            </a:fld>
            <a:endParaRPr lang="en-US"/>
          </a:p>
        </p:txBody>
      </p:sp>
    </p:spTree>
    <p:extLst>
      <p:ext uri="{BB962C8B-B14F-4D97-AF65-F5344CB8AC3E}">
        <p14:creationId xmlns:p14="http://schemas.microsoft.com/office/powerpoint/2010/main" val="142697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characteristic</a:t>
            </a:r>
            <a:r>
              <a:rPr lang="en-US" baseline="0" dirty="0" smtClean="0"/>
              <a:t> is evolutionary design, which means our services should be able to adapt to business change. This is not really a characteristic of </a:t>
            </a:r>
            <a:r>
              <a:rPr lang="en-US" baseline="0" dirty="0" err="1" smtClean="0"/>
              <a:t>microservices</a:t>
            </a:r>
            <a:r>
              <a:rPr lang="en-US" baseline="0" dirty="0" smtClean="0"/>
              <a:t>, but a characteristic of good development practices.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24</a:t>
            </a:fld>
            <a:endParaRPr lang="en-US"/>
          </a:p>
        </p:txBody>
      </p:sp>
    </p:spTree>
    <p:extLst>
      <p:ext uri="{BB962C8B-B14F-4D97-AF65-F5344CB8AC3E}">
        <p14:creationId xmlns:p14="http://schemas.microsoft.com/office/powerpoint/2010/main" val="465928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organization. If you have the first two, you could conceivably develop </a:t>
            </a:r>
            <a:r>
              <a:rPr lang="en-US" dirty="0" err="1" smtClean="0"/>
              <a:t>microservices</a:t>
            </a:r>
            <a:r>
              <a:rPr lang="en-US" dirty="0" smtClean="0"/>
              <a:t>.</a:t>
            </a:r>
            <a:r>
              <a:rPr lang="en-US" baseline="0" dirty="0" smtClean="0"/>
              <a:t> When I do a readiness analysis for clients, I will make sure they have the following, or at least plans for the following:</a:t>
            </a:r>
            <a:br>
              <a:rPr lang="en-US" baseline="0" dirty="0" smtClean="0"/>
            </a:br>
            <a:r>
              <a:rPr lang="en-US" baseline="0" dirty="0" smtClean="0"/>
              <a:t/>
            </a:r>
            <a:br>
              <a:rPr lang="en-US" baseline="0" dirty="0" smtClean="0"/>
            </a:br>
            <a:r>
              <a:rPr lang="en-US" baseline="0" dirty="0" smtClean="0"/>
              <a:t>1. Automation of the Delivery Pipeline (this will likely be a talk soon) – This is the Infrastructure Automation piece. I recommend containers (a bit prescriptive, as Docker is the winner here, although I push Docker/Kubernetes as a pair). But, you can conceivable automated real hardware deployments (not recommended) or </a:t>
            </a:r>
            <a:r>
              <a:rPr lang="en-US" baseline="0" dirty="0" err="1" smtClean="0"/>
              <a:t>virtuals</a:t>
            </a:r>
            <a:r>
              <a:rPr lang="en-US" baseline="0" dirty="0" smtClean="0"/>
              <a:t> (almost identical concept as Docker, but with hypervisor as the overhead).</a:t>
            </a:r>
            <a:br>
              <a:rPr lang="en-US" baseline="0" dirty="0" smtClean="0"/>
            </a:br>
            <a:r>
              <a:rPr lang="en-US" baseline="0" dirty="0" smtClean="0"/>
              <a:t/>
            </a:r>
            <a:br>
              <a:rPr lang="en-US" baseline="0" dirty="0" smtClean="0"/>
            </a:br>
            <a:r>
              <a:rPr lang="en-US" baseline="0" dirty="0" smtClean="0"/>
              <a:t>2. Monitoring – If you are spread across multiple services (possibly hundreds or more), you need something to proactively pinpoint to problems. Or, better yet, to potential problems. I find APM solutions (Application Performance Monitoring) to be most useful, as they can drill down to the exact line of code when a problem occurs and, even more important, follow a transaction path through the system. I work a lot with CA, as they acquired </a:t>
            </a:r>
            <a:r>
              <a:rPr lang="en-US" baseline="0" dirty="0" err="1" smtClean="0"/>
              <a:t>Nimsoft</a:t>
            </a:r>
            <a:r>
              <a:rPr lang="en-US" baseline="0" dirty="0" smtClean="0"/>
              <a:t> for UIM (Unified Infrastructure Monitoring) to accentuate their APM solution. But, I have worked with </a:t>
            </a:r>
            <a:r>
              <a:rPr lang="en-US" baseline="0" dirty="0" err="1" smtClean="0"/>
              <a:t>AppDynamics</a:t>
            </a:r>
            <a:r>
              <a:rPr lang="en-US" baseline="0" dirty="0" smtClean="0"/>
              <a:t>, as well (and possibly </a:t>
            </a:r>
            <a:r>
              <a:rPr lang="en-US" baseline="0" dirty="0" err="1" smtClean="0"/>
              <a:t>Dynatrace</a:t>
            </a:r>
            <a:r>
              <a:rPr lang="en-US" baseline="0" dirty="0" smtClean="0"/>
              <a:t> in the next month or so). Not really as worried about the product as much as the monitoring abilities (if I am recommending, it will be on client requirements versus price – find the least expensive that fits the 80/20 requirements of their business).</a:t>
            </a:r>
          </a:p>
          <a:p>
            <a:endParaRPr lang="en-US" baseline="0" dirty="0" smtClean="0"/>
          </a:p>
          <a:p>
            <a:r>
              <a:rPr lang="en-US" baseline="0" dirty="0" smtClean="0"/>
              <a:t>3. At least enough Agility (or adoption of the Agile product mindset) to accept all work as a product, not just a project. Ownership is one of the main keys here.</a:t>
            </a:r>
          </a:p>
        </p:txBody>
      </p:sp>
      <p:sp>
        <p:nvSpPr>
          <p:cNvPr id="4" name="Slide Number Placeholder 3"/>
          <p:cNvSpPr>
            <a:spLocks noGrp="1"/>
          </p:cNvSpPr>
          <p:nvPr>
            <p:ph type="sldNum" sz="quarter" idx="10"/>
          </p:nvPr>
        </p:nvSpPr>
        <p:spPr/>
        <p:txBody>
          <a:bodyPr/>
          <a:lstStyle/>
          <a:p>
            <a:fld id="{32E0D638-089B-447D-8DEC-092F0BD97FDF}" type="slidenum">
              <a:rPr lang="en-US" smtClean="0"/>
              <a:t>25</a:t>
            </a:fld>
            <a:endParaRPr lang="en-US"/>
          </a:p>
        </p:txBody>
      </p:sp>
    </p:spTree>
    <p:extLst>
      <p:ext uri="{BB962C8B-B14F-4D97-AF65-F5344CB8AC3E}">
        <p14:creationId xmlns:p14="http://schemas.microsoft.com/office/powerpoint/2010/main" val="3455054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just remember it is not about the size of the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26</a:t>
            </a:fld>
            <a:endParaRPr lang="en-US"/>
          </a:p>
        </p:txBody>
      </p:sp>
    </p:spTree>
    <p:extLst>
      <p:ext uri="{BB962C8B-B14F-4D97-AF65-F5344CB8AC3E}">
        <p14:creationId xmlns:p14="http://schemas.microsoft.com/office/powerpoint/2010/main" val="1655416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business capabilities.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27</a:t>
            </a:fld>
            <a:endParaRPr lang="en-US"/>
          </a:p>
        </p:txBody>
      </p:sp>
    </p:spTree>
    <p:extLst>
      <p:ext uri="{BB962C8B-B14F-4D97-AF65-F5344CB8AC3E}">
        <p14:creationId xmlns:p14="http://schemas.microsoft.com/office/powerpoint/2010/main" val="32871051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28</a:t>
            </a:fld>
            <a:endParaRPr lang="en-US"/>
          </a:p>
        </p:txBody>
      </p:sp>
    </p:spTree>
    <p:extLst>
      <p:ext uri="{BB962C8B-B14F-4D97-AF65-F5344CB8AC3E}">
        <p14:creationId xmlns:p14="http://schemas.microsoft.com/office/powerpoint/2010/main" val="20022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Summary up front and then I get cantankerous.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29</a:t>
            </a:fld>
            <a:endParaRPr lang="en-US"/>
          </a:p>
        </p:txBody>
      </p:sp>
    </p:spTree>
    <p:extLst>
      <p:ext uri="{BB962C8B-B14F-4D97-AF65-F5344CB8AC3E}">
        <p14:creationId xmlns:p14="http://schemas.microsoft.com/office/powerpoint/2010/main" val="349393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Pretty</a:t>
            </a:r>
            <a:r>
              <a:rPr lang="en-US" baseline="0" dirty="0" smtClean="0"/>
              <a:t> self explanatory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a:t>
            </a:fld>
            <a:endParaRPr lang="en-US"/>
          </a:p>
        </p:txBody>
      </p:sp>
    </p:spTree>
    <p:extLst>
      <p:ext uri="{BB962C8B-B14F-4D97-AF65-F5344CB8AC3E}">
        <p14:creationId xmlns:p14="http://schemas.microsoft.com/office/powerpoint/2010/main" val="7829797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view</a:t>
            </a:r>
            <a:r>
              <a:rPr lang="en-US" baseline="0" dirty="0" smtClean="0"/>
              <a:t> of Monolith versus </a:t>
            </a:r>
            <a:r>
              <a:rPr lang="en-US" baseline="0" dirty="0" err="1" smtClean="0"/>
              <a:t>Microservice</a:t>
            </a:r>
            <a:r>
              <a:rPr lang="en-US" baseline="0" dirty="0" smtClean="0"/>
              <a:t> with a more real set of architectures in the middle. Not that none of the audience uses true monoliths, but that is normally “true” legacy (mainframe?). As you can see the benefits of deconstructing a monolith is independent scalability of pieces, flexibility in deployment, loose coupling and tight cohesion. And who doesn’t like all that chewy, caramel goodness.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30</a:t>
            </a:fld>
            <a:endParaRPr lang="en-US"/>
          </a:p>
        </p:txBody>
      </p:sp>
    </p:spTree>
    <p:extLst>
      <p:ext uri="{BB962C8B-B14F-4D97-AF65-F5344CB8AC3E}">
        <p14:creationId xmlns:p14="http://schemas.microsoft.com/office/powerpoint/2010/main" val="4035482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 covered this. Slide 49 and 50 not that far away</a:t>
            </a:r>
            <a:r>
              <a:rPr lang="en-US" baseline="0" dirty="0" smtClean="0"/>
              <a:t> so you can drill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31</a:t>
            </a:fld>
            <a:endParaRPr lang="en-US"/>
          </a:p>
        </p:txBody>
      </p:sp>
    </p:spTree>
    <p:extLst>
      <p:ext uri="{BB962C8B-B14F-4D97-AF65-F5344CB8AC3E}">
        <p14:creationId xmlns:p14="http://schemas.microsoft.com/office/powerpoint/2010/main" val="13470594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Assumptions about ease. Let’s tear this one to </a:t>
            </a:r>
            <a:r>
              <a:rPr lang="en-US" dirty="0" err="1" smtClean="0"/>
              <a:t>shreads</a:t>
            </a:r>
            <a:r>
              <a:rPr lang="en-US"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32</a:t>
            </a:fld>
            <a:endParaRPr lang="en-US"/>
          </a:p>
        </p:txBody>
      </p:sp>
    </p:spTree>
    <p:extLst>
      <p:ext uri="{BB962C8B-B14F-4D97-AF65-F5344CB8AC3E}">
        <p14:creationId xmlns:p14="http://schemas.microsoft.com/office/powerpoint/2010/main" val="538350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a:t>
            </a:r>
            <a:r>
              <a:rPr lang="en-US" baseline="0" dirty="0" smtClean="0"/>
              <a:t> small is easier to understand, enhance, test and deploy. A+ on the “well duh” test,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33</a:t>
            </a:fld>
            <a:endParaRPr lang="en-US"/>
          </a:p>
        </p:txBody>
      </p:sp>
    </p:spTree>
    <p:extLst>
      <p:ext uri="{BB962C8B-B14F-4D97-AF65-F5344CB8AC3E}">
        <p14:creationId xmlns:p14="http://schemas.microsoft.com/office/powerpoint/2010/main" val="31834142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 single service (hard</a:t>
            </a:r>
            <a:r>
              <a:rPr lang="en-US" baseline="0" dirty="0" smtClean="0"/>
              <a:t> to see on the slide unless you play with it), things are easy. In the </a:t>
            </a:r>
            <a:r>
              <a:rPr lang="en-US" baseline="0" dirty="0" err="1" smtClean="0"/>
              <a:t>microservices</a:t>
            </a:r>
            <a:r>
              <a:rPr lang="en-US" baseline="0" dirty="0" smtClean="0"/>
              <a:t> architecture, it is just another version of “not easy” (aka hard, difficult, complicated).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34</a:t>
            </a:fld>
            <a:endParaRPr lang="en-US"/>
          </a:p>
        </p:txBody>
      </p:sp>
    </p:spTree>
    <p:extLst>
      <p:ext uri="{BB962C8B-B14F-4D97-AF65-F5344CB8AC3E}">
        <p14:creationId xmlns:p14="http://schemas.microsoft.com/office/powerpoint/2010/main" val="65011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not really losing complexity, we are pushing it out.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35</a:t>
            </a:fld>
            <a:endParaRPr lang="en-US"/>
          </a:p>
        </p:txBody>
      </p:sp>
    </p:spTree>
    <p:extLst>
      <p:ext uri="{BB962C8B-B14F-4D97-AF65-F5344CB8AC3E}">
        <p14:creationId xmlns:p14="http://schemas.microsoft.com/office/powerpoint/2010/main" val="1111236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Albert Einstein quote I am plagiarizing, </a:t>
            </a:r>
            <a:r>
              <a:rPr lang="en-US" dirty="0" err="1" smtClean="0"/>
              <a:t>er</a:t>
            </a:r>
            <a:r>
              <a:rPr lang="en-US" dirty="0" smtClean="0"/>
              <a:t> borrowing.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36</a:t>
            </a:fld>
            <a:endParaRPr lang="en-US"/>
          </a:p>
        </p:txBody>
      </p:sp>
    </p:spTree>
    <p:extLst>
      <p:ext uri="{BB962C8B-B14F-4D97-AF65-F5344CB8AC3E}">
        <p14:creationId xmlns:p14="http://schemas.microsoft.com/office/powerpoint/2010/main" val="19879550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take out the word create,</a:t>
            </a:r>
            <a:r>
              <a:rPr lang="en-US" baseline="0" dirty="0" smtClean="0"/>
              <a:t> as I have seen lots of ignorant (and/or stupid?) people create a lot of complexity. NOTE: Ignorant is not an insult, it is just a description of someone who does “not know” something. Stupidity is refusing to learn. See the difference? </a:t>
            </a:r>
            <a:br>
              <a:rPr lang="en-US" baseline="0" dirty="0" smtClean="0"/>
            </a:br>
            <a:r>
              <a:rPr lang="en-US" baseline="0" dirty="0" smtClean="0"/>
              <a:t/>
            </a:r>
            <a:br>
              <a:rPr lang="en-US" baseline="0" dirty="0" smtClean="0"/>
            </a:br>
            <a:r>
              <a:rPr lang="en-US" baseline="0" dirty="0" smtClean="0"/>
              <a:t>BTW, do you like my Einstein pose?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37</a:t>
            </a:fld>
            <a:endParaRPr lang="en-US"/>
          </a:p>
        </p:txBody>
      </p:sp>
    </p:spTree>
    <p:extLst>
      <p:ext uri="{BB962C8B-B14F-4D97-AF65-F5344CB8AC3E}">
        <p14:creationId xmlns:p14="http://schemas.microsoft.com/office/powerpoint/2010/main" val="9564768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Yeah, another</a:t>
            </a:r>
            <a:r>
              <a:rPr lang="en-US" baseline="0" dirty="0" smtClean="0"/>
              <a:t> cheap joke, but when I go to the slide without </a:t>
            </a:r>
            <a:r>
              <a:rPr lang="en-US" baseline="0" dirty="0" err="1" smtClean="0"/>
              <a:t>introing</a:t>
            </a:r>
            <a:r>
              <a:rPr lang="en-US" baseline="0" dirty="0" smtClean="0"/>
              <a:t> it, it sure works. Did not have time to stick Michelle Obama in the background. Pity. It would have amped up the laughs a bit?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38</a:t>
            </a:fld>
            <a:endParaRPr lang="en-US"/>
          </a:p>
        </p:txBody>
      </p:sp>
    </p:spTree>
    <p:extLst>
      <p:ext uri="{BB962C8B-B14F-4D97-AF65-F5344CB8AC3E}">
        <p14:creationId xmlns:p14="http://schemas.microsoft.com/office/powerpoint/2010/main" val="88139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change form of complexity, from inner to outer, we can commoditize the complexity. Here I am focused on API Management, but you will likely have some commoditize “glue” between services, like a message queue, or even an ESB.</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39</a:t>
            </a:fld>
            <a:endParaRPr lang="en-US"/>
          </a:p>
        </p:txBody>
      </p:sp>
    </p:spTree>
    <p:extLst>
      <p:ext uri="{BB962C8B-B14F-4D97-AF65-F5344CB8AC3E}">
        <p14:creationId xmlns:p14="http://schemas.microsoft.com/office/powerpoint/2010/main" val="2948491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 in</a:t>
            </a:r>
            <a:r>
              <a:rPr lang="en-US" baseline="0" dirty="0" smtClean="0"/>
              <a:t> the beginning stages of a video course. Not sure if I will hit Pluralsight or aim for a platform like </a:t>
            </a:r>
            <a:r>
              <a:rPr lang="en-US" baseline="0" dirty="0" err="1" smtClean="0"/>
              <a:t>Udemy</a:t>
            </a:r>
            <a:r>
              <a:rPr lang="en-US" baseline="0" dirty="0" smtClean="0"/>
              <a:t>. Also going to have some free stuff on YouTube. ETA – within the next 3 months</a:t>
            </a:r>
          </a:p>
          <a:p>
            <a:endParaRPr lang="en-US" baseline="0" dirty="0" smtClean="0"/>
          </a:p>
          <a:p>
            <a:r>
              <a:rPr lang="en-US" baseline="0" dirty="0" smtClean="0"/>
              <a:t>As for architectural styles, I mentioned that Hexagonal Architecture (aka Onion Architecture, aka Clean Architecture (is the guy that named it that a purist?)) can be set up with the same code structure as tiered (aka layered) architecture. See slides 49-50.</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a:t>
            </a:fld>
            <a:endParaRPr lang="en-US"/>
          </a:p>
        </p:txBody>
      </p:sp>
    </p:spTree>
    <p:extLst>
      <p:ext uri="{BB962C8B-B14F-4D97-AF65-F5344CB8AC3E}">
        <p14:creationId xmlns:p14="http://schemas.microsoft.com/office/powerpoint/2010/main" val="34367493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also not as great without the animations. Here is the two points</a:t>
            </a:r>
            <a:br>
              <a:rPr lang="en-US" dirty="0" smtClean="0"/>
            </a:br>
            <a:r>
              <a:rPr lang="en-US" dirty="0" smtClean="0"/>
              <a:t/>
            </a:r>
            <a:br>
              <a:rPr lang="en-US" dirty="0" smtClean="0"/>
            </a:br>
            <a:r>
              <a:rPr lang="en-US" dirty="0" smtClean="0"/>
              <a:t>1. It is hard to deploy if you run deployments from a document – i.e., you do not automate</a:t>
            </a:r>
          </a:p>
          <a:p>
            <a:r>
              <a:rPr lang="en-US" dirty="0" smtClean="0"/>
              <a:t>2. It is hard if you don’t automate (wow, sounds</a:t>
            </a:r>
            <a:r>
              <a:rPr lang="en-US" baseline="0" dirty="0" smtClean="0"/>
              <a:t> redundant when you put it in type)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40</a:t>
            </a:fld>
            <a:endParaRPr lang="en-US"/>
          </a:p>
        </p:txBody>
      </p:sp>
    </p:spTree>
    <p:extLst>
      <p:ext uri="{BB962C8B-B14F-4D97-AF65-F5344CB8AC3E}">
        <p14:creationId xmlns:p14="http://schemas.microsoft.com/office/powerpoint/2010/main" val="18209911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Seriously, your</a:t>
            </a:r>
            <a:r>
              <a:rPr lang="en-US" baseline="0" dirty="0" smtClean="0"/>
              <a:t> ops people do have real problems other than the ones you create for them. Of course, you may also have ops Nazis, in which case you need to go back to Slide 10 and map out a way to get to the Plateau of Resume Bullet Points.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41</a:t>
            </a:fld>
            <a:endParaRPr lang="en-US"/>
          </a:p>
        </p:txBody>
      </p:sp>
    </p:spTree>
    <p:extLst>
      <p:ext uri="{BB962C8B-B14F-4D97-AF65-F5344CB8AC3E}">
        <p14:creationId xmlns:p14="http://schemas.microsoft.com/office/powerpoint/2010/main" val="8531741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stated benefit is low impact on other services. Yes, this can be true, but only if you build it in. The slide shows what happens if you don’t have an abstraction.</a:t>
            </a:r>
            <a:r>
              <a:rPr lang="en-US" baseline="0" dirty="0" smtClean="0"/>
              <a:t> As the lowest service fails, it cascades up.</a:t>
            </a:r>
            <a:r>
              <a:rPr lang="en-US" dirty="0" smtClean="0"/>
              <a:t/>
            </a:r>
            <a:br>
              <a:rPr lang="en-US" dirty="0" smtClean="0"/>
            </a:br>
            <a:r>
              <a:rPr lang="en-US" dirty="0" smtClean="0"/>
              <a:t/>
            </a:r>
            <a:br>
              <a:rPr lang="en-US" dirty="0" smtClean="0"/>
            </a:br>
            <a:r>
              <a:rPr lang="en-US" dirty="0" smtClean="0"/>
              <a:t>API Management and</a:t>
            </a:r>
            <a:r>
              <a:rPr lang="en-US" baseline="0" dirty="0" smtClean="0"/>
              <a:t> Queues can help with this, as they both abstract out the connectivity between services. API Management does this by </a:t>
            </a:r>
            <a:r>
              <a:rPr lang="en-US" baseline="0" dirty="0" err="1" smtClean="0"/>
              <a:t>proxying</a:t>
            </a:r>
            <a:r>
              <a:rPr lang="en-US" baseline="0" dirty="0" smtClean="0"/>
              <a:t> the endpoint. Queueing essentially does the same thing, but you do not call it </a:t>
            </a:r>
            <a:r>
              <a:rPr lang="en-US" baseline="0" dirty="0" err="1" smtClean="0"/>
              <a:t>proxying</a:t>
            </a:r>
            <a:r>
              <a:rPr lang="en-US" baseline="0" dirty="0" smtClean="0"/>
              <a:t>. You should also examine circuit breakers and bulkheads (Slide 55).</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42</a:t>
            </a:fld>
            <a:endParaRPr lang="en-US"/>
          </a:p>
        </p:txBody>
      </p:sp>
    </p:spTree>
    <p:extLst>
      <p:ext uri="{BB962C8B-B14F-4D97-AF65-F5344CB8AC3E}">
        <p14:creationId xmlns:p14="http://schemas.microsoft.com/office/powerpoint/2010/main" val="27409055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word Commoditize</a:t>
            </a:r>
            <a:r>
              <a:rPr lang="en-US" baseline="0" dirty="0" smtClean="0"/>
              <a:t> a lot, right? </a:t>
            </a:r>
            <a:br>
              <a:rPr lang="en-US" baseline="0" dirty="0" smtClean="0"/>
            </a:br>
            <a:r>
              <a:rPr lang="en-US" baseline="0" dirty="0" smtClean="0"/>
              <a:t/>
            </a:r>
            <a:br>
              <a:rPr lang="en-US" baseline="0" dirty="0" smtClean="0"/>
            </a:br>
            <a:r>
              <a:rPr lang="en-US" baseline="0" dirty="0" smtClean="0"/>
              <a:t>World Peace just seemed like the right word to add to get the audience to respond (saw it in a movie?). And who wouldn’t want to see beauty </a:t>
            </a:r>
            <a:r>
              <a:rPr lang="en-US" baseline="0" dirty="0" err="1" smtClean="0"/>
              <a:t>pagent</a:t>
            </a:r>
            <a:r>
              <a:rPr lang="en-US" baseline="0" dirty="0" smtClean="0"/>
              <a:t> contestant in a formal dress with a set of handcuffs? Okay, maybe I took that one a bit over the line?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43</a:t>
            </a:fld>
            <a:endParaRPr lang="en-US"/>
          </a:p>
        </p:txBody>
      </p:sp>
    </p:spTree>
    <p:extLst>
      <p:ext uri="{BB962C8B-B14F-4D97-AF65-F5344CB8AC3E}">
        <p14:creationId xmlns:p14="http://schemas.microsoft.com/office/powerpoint/2010/main" val="25084454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start with orchestration on this slide. Orchestration is the concept of combining things up the stack. In an extreme form, think of a conductor leading an orchestra. All eyes are pretty much on him, although different first chairs can help “aggregate” their sections. Think pyramid for an analogy of how the “blocks” fit.</a:t>
            </a:r>
            <a:br>
              <a:rPr lang="en-US" baseline="0" dirty="0" smtClean="0"/>
            </a:br>
            <a:r>
              <a:rPr lang="en-US" baseline="0" dirty="0" smtClean="0"/>
              <a:t/>
            </a:r>
            <a:br>
              <a:rPr lang="en-US" baseline="0" dirty="0" smtClean="0"/>
            </a:br>
            <a:r>
              <a:rPr lang="en-US" baseline="0" dirty="0" smtClean="0"/>
              <a:t>Choreography is more like a dance piece in a musical. The dancers can watch any of the other dancers to keep their steps in line. Just like the services here, it is best to watch the same dancer every time you perform. Not shown on the slide, unless you run it, is the idea that you can actually create circular references from service to service (it is logical, not physical, so the compiler won’t catch it). NOTE TO SELF: Need to create a circular reference example to illustrate it will compile.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44</a:t>
            </a:fld>
            <a:endParaRPr lang="en-US"/>
          </a:p>
        </p:txBody>
      </p:sp>
    </p:spTree>
    <p:extLst>
      <p:ext uri="{BB962C8B-B14F-4D97-AF65-F5344CB8AC3E}">
        <p14:creationId xmlns:p14="http://schemas.microsoft.com/office/powerpoint/2010/main" val="18948243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point here is neither</a:t>
            </a:r>
            <a:r>
              <a:rPr lang="en-US" baseline="0" dirty="0" smtClean="0"/>
              <a:t> is automatically superior. I would generally go for choreography with abstraction between the services (API Management and/or queueing). But orchestration helps if you have external apps and a lot of </a:t>
            </a:r>
            <a:r>
              <a:rPr lang="en-US" baseline="0" dirty="0" err="1" smtClean="0"/>
              <a:t>microservices</a:t>
            </a:r>
            <a:r>
              <a:rPr lang="en-US" baseline="0" dirty="0" smtClean="0"/>
              <a:t>. Better to return a single object to a mobile client than chat up a storm, at least in most cases. This would mean “use choreography internally, but aggregate using orchestration”</a:t>
            </a:r>
            <a:br>
              <a:rPr lang="en-US" baseline="0" dirty="0" smtClean="0"/>
            </a:br>
            <a:r>
              <a:rPr lang="en-US" baseline="0" dirty="0" smtClean="0"/>
              <a:t/>
            </a:r>
            <a:br>
              <a:rPr lang="en-US" baseline="0" dirty="0" smtClean="0"/>
            </a:br>
            <a:r>
              <a:rPr lang="en-US" baseline="0" dirty="0" smtClean="0"/>
              <a:t>One note from a question after the session: While you will use orchestration to reduce chattiness, if some data does not come through immediately, you should send what you have in most cases and then provide links to the underlying service for the app to get the missing data. </a:t>
            </a:r>
            <a:r>
              <a:rPr lang="en-US" baseline="0" dirty="0" err="1" smtClean="0"/>
              <a:t>ReST</a:t>
            </a:r>
            <a:r>
              <a:rPr lang="en-US" baseline="0" dirty="0" smtClean="0"/>
              <a:t> hypermedia is a great way to do this.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45</a:t>
            </a:fld>
            <a:endParaRPr lang="en-US"/>
          </a:p>
        </p:txBody>
      </p:sp>
    </p:spTree>
    <p:extLst>
      <p:ext uri="{BB962C8B-B14F-4D97-AF65-F5344CB8AC3E}">
        <p14:creationId xmlns:p14="http://schemas.microsoft.com/office/powerpoint/2010/main" val="38418958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Autonomy</a:t>
            </a:r>
            <a:r>
              <a:rPr lang="en-US" baseline="0" dirty="0" smtClean="0"/>
              <a:t> of teams means every team can use a different technology. Yeah!!!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46</a:t>
            </a:fld>
            <a:endParaRPr lang="en-US"/>
          </a:p>
        </p:txBody>
      </p:sp>
    </p:spTree>
    <p:extLst>
      <p:ext uri="{BB962C8B-B14F-4D97-AF65-F5344CB8AC3E}">
        <p14:creationId xmlns:p14="http://schemas.microsoft.com/office/powerpoint/2010/main" val="29300392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too many doing this could</a:t>
            </a:r>
            <a:r>
              <a:rPr lang="en-US" baseline="0" dirty="0" smtClean="0"/>
              <a:t> lead to having to job security for way too many people. That is expensive and leads a business out of business. Either by paying too much for employees, or letting the wrong ones go.</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47</a:t>
            </a:fld>
            <a:endParaRPr lang="en-US"/>
          </a:p>
        </p:txBody>
      </p:sp>
    </p:spTree>
    <p:extLst>
      <p:ext uri="{BB962C8B-B14F-4D97-AF65-F5344CB8AC3E}">
        <p14:creationId xmlns:p14="http://schemas.microsoft.com/office/powerpoint/2010/main" val="32050573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48</a:t>
            </a:fld>
            <a:endParaRPr lang="en-US"/>
          </a:p>
        </p:txBody>
      </p:sp>
    </p:spTree>
    <p:extLst>
      <p:ext uri="{BB962C8B-B14F-4D97-AF65-F5344CB8AC3E}">
        <p14:creationId xmlns:p14="http://schemas.microsoft.com/office/powerpoint/2010/main" val="2968140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my development model. I</a:t>
            </a:r>
            <a:r>
              <a:rPr lang="en-US" baseline="0" dirty="0" smtClean="0"/>
              <a:t> created it as Core AS Application in 2010. I created CASA as a name in 2016 due to not having a cute name. It has nothing to do with a Mexican house, although I could make up some really good BS to explain why it is CASA. But, then, Scrum, as a word, does not really apply to Agile, except perhaps when Scrum teams get in a tight circle and punch each other in the face. As a rule, I tend to avoid these shops.</a:t>
            </a:r>
          </a:p>
          <a:p>
            <a:endParaRPr lang="en-US" baseline="0" dirty="0" smtClean="0"/>
          </a:p>
          <a:p>
            <a:r>
              <a:rPr lang="en-US" baseline="0" dirty="0" smtClean="0"/>
              <a:t>The idea is the Core is the Application and you should be able to change out persistent mechanisms (where you store state between sessions) and experience layers (UI, for example, but a service is a means of interaction – not human, but machine).</a:t>
            </a:r>
          </a:p>
          <a:p>
            <a:endParaRPr lang="en-US" baseline="0" dirty="0" smtClean="0"/>
          </a:p>
          <a:p>
            <a:r>
              <a:rPr lang="en-US" baseline="0" dirty="0" smtClean="0"/>
              <a:t>Core is where the business logic goes. </a:t>
            </a:r>
          </a:p>
          <a:p>
            <a:endParaRPr lang="en-US" baseline="0" dirty="0" smtClean="0"/>
          </a:p>
          <a:p>
            <a:r>
              <a:rPr lang="en-US" baseline="0" dirty="0" smtClean="0"/>
              <a:t>Domain models go at the bottom of the core. NOTE: you can create models on the experience “layer” as well; this is what MVC (and MVVM, </a:t>
            </a:r>
            <a:r>
              <a:rPr lang="en-US" baseline="0" dirty="0" err="1" smtClean="0"/>
              <a:t>etc</a:t>
            </a:r>
            <a:r>
              <a:rPr lang="en-US" baseline="0" dirty="0" smtClean="0"/>
              <a:t>) do. This works with Domain Driven Design (</a:t>
            </a:r>
            <a:r>
              <a:rPr lang="en-US" baseline="0" dirty="0" err="1" smtClean="0"/>
              <a:t>ddd</a:t>
            </a:r>
            <a:r>
              <a:rPr lang="en-US" baseline="0" dirty="0" smtClean="0"/>
              <a:t>), although I separate behavior (in the core) from state objects (domain models). The models the gird up Core should be behavior-less, at least as the rule, and business focused.</a:t>
            </a:r>
            <a:br>
              <a:rPr lang="en-US" baseline="0" dirty="0" smtClean="0"/>
            </a:br>
            <a:r>
              <a:rPr lang="en-US" baseline="0" dirty="0" smtClean="0"/>
              <a:t/>
            </a:r>
            <a:br>
              <a:rPr lang="en-US" baseline="0" dirty="0" smtClean="0"/>
            </a:br>
            <a:r>
              <a:rPr lang="en-US" baseline="0" dirty="0" smtClean="0"/>
              <a:t>The sides are contracts to abstract out the core from persistence and experience. Think interfaces in most languages. These contracts allow you to change implementation at any time. Designing the contracts up front is the safest manner (Contract First Development). NOTE: I adhere to consumer driven contracts, which means the people using my </a:t>
            </a:r>
            <a:r>
              <a:rPr lang="en-US" baseline="0" dirty="0" err="1" smtClean="0"/>
              <a:t>microservices</a:t>
            </a:r>
            <a:r>
              <a:rPr lang="en-US" baseline="0" dirty="0" smtClean="0"/>
              <a:t> will tell me what I need. I do not design </a:t>
            </a:r>
            <a:r>
              <a:rPr lang="en-US" baseline="0" dirty="0" err="1" smtClean="0"/>
              <a:t>microservices</a:t>
            </a:r>
            <a:r>
              <a:rPr lang="en-US" baseline="0" dirty="0" smtClean="0"/>
              <a:t> on top of data, as that creates </a:t>
            </a:r>
            <a:r>
              <a:rPr lang="en-US" baseline="0" dirty="0" err="1" smtClean="0"/>
              <a:t>CRUDdy</a:t>
            </a:r>
            <a:r>
              <a:rPr lang="en-US" baseline="0" dirty="0" smtClean="0"/>
              <a:t> services. Adapters help you connecting to different persistent and experience projects.</a:t>
            </a:r>
          </a:p>
          <a:p>
            <a:endParaRPr lang="en-US" baseline="0" dirty="0" smtClean="0"/>
          </a:p>
          <a:p>
            <a:r>
              <a:rPr lang="en-US" baseline="0" dirty="0" smtClean="0"/>
              <a:t>At the top are tests. I have a few buzzwords to make this slide look really cool, but covering your code properly is more critical than writing all of your tests prior to coding. I am an advocate of XDD (TDD, BDD, etc.) types of styles, as they help you design up front, but much of this can be facilitated with contract first approaches even if you do not use XDD (NOTE: Since TDD can be acceptance driven, ATDD is a BS word).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49</a:t>
            </a:fld>
            <a:endParaRPr lang="en-US"/>
          </a:p>
        </p:txBody>
      </p:sp>
    </p:spTree>
    <p:extLst>
      <p:ext uri="{BB962C8B-B14F-4D97-AF65-F5344CB8AC3E}">
        <p14:creationId xmlns:p14="http://schemas.microsoft.com/office/powerpoint/2010/main" val="115388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mostly for further ice breaking (Yes, I throw</a:t>
            </a:r>
            <a:r>
              <a:rPr lang="en-US" baseline="0" dirty="0" smtClean="0"/>
              <a:t> candy) – To understand properly architected, examine slides 49 and 50 again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a:t>
            </a:fld>
            <a:endParaRPr lang="en-US"/>
          </a:p>
        </p:txBody>
      </p:sp>
    </p:spTree>
    <p:extLst>
      <p:ext uri="{BB962C8B-B14F-4D97-AF65-F5344CB8AC3E}">
        <p14:creationId xmlns:p14="http://schemas.microsoft.com/office/powerpoint/2010/main" val="2733478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that</a:t>
            </a:r>
            <a:r>
              <a:rPr lang="en-US" baseline="0" dirty="0" smtClean="0"/>
              <a:t> I can really do this in the real world. Here is my method of filling this in. This is essentially Onion Architecture, although I do not keep the domain behavior (Core project) completely inverted. I will share the project once I get a chance. Subscribe to @gbworld on Twitter for upcoming details.</a:t>
            </a:r>
          </a:p>
          <a:p>
            <a:endParaRPr lang="en-US" baseline="0" dirty="0" smtClean="0"/>
          </a:p>
          <a:p>
            <a:pPr marL="241653" indent="-241653">
              <a:buAutoNum type="arabicPeriod"/>
            </a:pPr>
            <a:r>
              <a:rPr lang="en-US" baseline="0" dirty="0" smtClean="0"/>
              <a:t>Start with the green arrow and design the dumb domain models (dumb meaning they hold state, but have no behavior) – Every other project will use this one</a:t>
            </a:r>
          </a:p>
          <a:p>
            <a:pPr marL="724959" lvl="1" indent="-241653">
              <a:buAutoNum type="arabicPeriod"/>
            </a:pPr>
            <a:r>
              <a:rPr lang="en-US" baseline="0" dirty="0" smtClean="0"/>
              <a:t>Bonus – start developing exceptions used in the application and store here</a:t>
            </a:r>
            <a:br>
              <a:rPr lang="en-US" baseline="0" dirty="0" smtClean="0"/>
            </a:br>
            <a:r>
              <a:rPr lang="en-US" baseline="0" dirty="0" smtClean="0"/>
              <a:t>NOTE: Sometimes exceptions can become more global and end up as a reference</a:t>
            </a:r>
          </a:p>
          <a:p>
            <a:pPr marL="724959" lvl="1" indent="-241653">
              <a:buAutoNum type="arabicPeriod"/>
            </a:pPr>
            <a:r>
              <a:rPr lang="en-US" baseline="0" dirty="0" smtClean="0"/>
              <a:t>Don’t test getters and setters (at least not in most cases). If Microsoft (or Oracle) forget how to get and set, you will have a much bigger problem testing will not solve. It is a waste of time to test state only objects. If you do add code to aggregate or calculate (private set; public get?), then you might want to test.</a:t>
            </a:r>
          </a:p>
          <a:p>
            <a:pPr marL="241653" indent="-241653">
              <a:buAutoNum type="arabicPeriod"/>
            </a:pPr>
            <a:r>
              <a:rPr lang="en-US" dirty="0" smtClean="0"/>
              <a:t>Fill in the contract projects at every level. </a:t>
            </a:r>
            <a:endParaRPr lang="en-US" baseline="0" dirty="0" smtClean="0"/>
          </a:p>
          <a:p>
            <a:pPr marL="241653" indent="-241653">
              <a:buAutoNum type="arabicPeriod"/>
            </a:pPr>
            <a:r>
              <a:rPr lang="en-US" baseline="0" dirty="0" smtClean="0"/>
              <a:t>You can now do in any order, but I will generally start on my repository to fill the domain models and then go to core to build up behavior. I will use a Test driven approach to test these. </a:t>
            </a:r>
          </a:p>
          <a:p>
            <a:pPr marL="241653" indent="-241653">
              <a:buAutoNum type="arabicPeriod"/>
            </a:pPr>
            <a:r>
              <a:rPr lang="en-US" baseline="0" dirty="0" smtClean="0"/>
              <a:t>I then move to Services and/or Present (for Presentation – need to update slide), depending on application type. I used to keep services in the Presentation folder, but found that confused people who could only envision things users dinked with (UI) as Presentation. In reality, you are presenting in services, although it is just data and it is designed for computers to understand, not people.</a:t>
            </a:r>
          </a:p>
          <a:p>
            <a:pPr marL="241653" indent="-241653">
              <a:buAutoNum type="arabicPeriod"/>
            </a:pPr>
            <a:endParaRPr lang="en-US" baseline="0" dirty="0" smtClean="0"/>
          </a:p>
          <a:p>
            <a:r>
              <a:rPr lang="en-US" baseline="0" dirty="0" smtClean="0"/>
              <a:t>My test folder is organized in this way:</a:t>
            </a:r>
          </a:p>
          <a:p>
            <a:endParaRPr lang="en-US" baseline="0" dirty="0" smtClean="0"/>
          </a:p>
          <a:p>
            <a:pPr marL="181240" indent="-181240">
              <a:buFont typeface="Arial" panose="020B0604020202020204" pitchFamily="34" charset="0"/>
              <a:buChar char="•"/>
            </a:pPr>
            <a:r>
              <a:rPr lang="en-US" baseline="0" dirty="0" smtClean="0"/>
              <a:t>Accept are acceptance tests that are pure acceptance. Things like </a:t>
            </a:r>
            <a:r>
              <a:rPr lang="en-US" baseline="0" dirty="0" err="1" smtClean="0"/>
              <a:t>Fitnesse</a:t>
            </a:r>
            <a:r>
              <a:rPr lang="en-US" baseline="0" dirty="0" smtClean="0"/>
              <a:t> tests go here</a:t>
            </a:r>
          </a:p>
          <a:p>
            <a:pPr marL="181240" indent="-181240">
              <a:buFont typeface="Arial" panose="020B0604020202020204" pitchFamily="34" charset="0"/>
              <a:buChar char="•"/>
            </a:pPr>
            <a:r>
              <a:rPr lang="en-US" baseline="0" dirty="0" err="1" smtClean="0"/>
              <a:t>Integ</a:t>
            </a:r>
            <a:r>
              <a:rPr lang="en-US" baseline="0" dirty="0" smtClean="0"/>
              <a:t> are Integration tests. They look exactly like Unit tests, but use the actual objects instead of mocks, fakes or stubs. If state changes, I will set up some data and/or revert changes after the test runs. This is so I don’t influence other tests. One test (or test class?) should never influence another test; they should be able to be independently run. If you have a string of tests that have to run in a particular order, you should set up the data changes from the first test in the second test rather than count on tests running in a particular order (NOTE: Some test frameworks allow this insanity, but better not to rely on it)</a:t>
            </a:r>
          </a:p>
          <a:p>
            <a:pPr marL="181240" indent="-181240">
              <a:buFont typeface="Arial" panose="020B0604020202020204" pitchFamily="34" charset="0"/>
              <a:buChar char="•"/>
            </a:pPr>
            <a:r>
              <a:rPr lang="en-US" baseline="0" dirty="0" smtClean="0"/>
              <a:t>Spec is for Specification – This is SpecFlow for me, but could be other Behavior tests using a </a:t>
            </a:r>
            <a:r>
              <a:rPr lang="en-US" baseline="0" dirty="0" err="1" smtClean="0"/>
              <a:t>jspecification</a:t>
            </a:r>
            <a:r>
              <a:rPr lang="en-US" baseline="0" dirty="0" smtClean="0"/>
              <a:t> language to describe them (like SpecFlow)</a:t>
            </a:r>
          </a:p>
          <a:p>
            <a:pPr marL="181240" indent="-181240">
              <a:buFont typeface="Arial" panose="020B0604020202020204" pitchFamily="34" charset="0"/>
              <a:buChar char="•"/>
            </a:pPr>
            <a:r>
              <a:rPr lang="en-US" baseline="0" dirty="0" smtClean="0"/>
              <a:t>Unit should be obvious. Use the contracts to mock out dependencies (or stub or fake).</a:t>
            </a:r>
          </a:p>
          <a:p>
            <a:pPr marL="241653" indent="-241653">
              <a:buAutoNum type="arabicPeriod"/>
            </a:pP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50</a:t>
            </a:fld>
            <a:endParaRPr lang="en-US"/>
          </a:p>
        </p:txBody>
      </p:sp>
    </p:spTree>
    <p:extLst>
      <p:ext uri="{BB962C8B-B14F-4D97-AF65-F5344CB8AC3E}">
        <p14:creationId xmlns:p14="http://schemas.microsoft.com/office/powerpoint/2010/main" val="23886929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Core</a:t>
            </a:r>
            <a:r>
              <a:rPr lang="en-US" baseline="0" dirty="0" smtClean="0"/>
              <a:t> blue circle over Alistair Cockburn’s Hexagonal Architecture. Someone now calls this “Clean” Architecture, which means I want to slap him. I hate using superior sounding words for anything, as we will likely find an even better architecture in the future. Here is the progression:</a:t>
            </a:r>
          </a:p>
          <a:p>
            <a:endParaRPr lang="en-US" baseline="0" dirty="0" smtClean="0"/>
          </a:p>
          <a:p>
            <a:pPr marL="181240" indent="-181240">
              <a:buFont typeface="Arial" panose="020B0604020202020204" pitchFamily="34" charset="0"/>
              <a:buChar char="•"/>
            </a:pPr>
            <a:r>
              <a:rPr lang="en-US" baseline="0" dirty="0" smtClean="0"/>
              <a:t>Clean Architecture</a:t>
            </a:r>
          </a:p>
          <a:p>
            <a:pPr marL="181240" indent="-181240">
              <a:buFont typeface="Arial" panose="020B0604020202020204" pitchFamily="34" charset="0"/>
              <a:buChar char="•"/>
            </a:pPr>
            <a:r>
              <a:rPr lang="en-US" baseline="0" dirty="0" smtClean="0"/>
              <a:t>Cleaner Architecture</a:t>
            </a:r>
          </a:p>
          <a:p>
            <a:pPr marL="181240" indent="-181240">
              <a:buFont typeface="Arial" panose="020B0604020202020204" pitchFamily="34" charset="0"/>
              <a:buChar char="•"/>
            </a:pPr>
            <a:r>
              <a:rPr lang="en-US" baseline="0" dirty="0" smtClean="0"/>
              <a:t>Cleanest Architecture</a:t>
            </a:r>
          </a:p>
          <a:p>
            <a:pPr marL="181240" indent="-181240">
              <a:buFont typeface="Arial" panose="020B0604020202020204" pitchFamily="34" charset="0"/>
              <a:buChar char="•"/>
            </a:pPr>
            <a:r>
              <a:rPr lang="en-US" baseline="0" dirty="0" smtClean="0"/>
              <a:t>We need another damned word meaning cleaner than cleanest architecture</a:t>
            </a:r>
          </a:p>
          <a:p>
            <a:endParaRPr lang="en-US" baseline="0" dirty="0" smtClean="0"/>
          </a:p>
          <a:p>
            <a:r>
              <a:rPr lang="en-US" baseline="0" dirty="0" smtClean="0"/>
              <a:t>My advice: Don’t do drugs. Hexagonal describes this better, let’s not use our bias to pontificate. Of my pony pedestal of pontification now.</a:t>
            </a:r>
          </a:p>
        </p:txBody>
      </p:sp>
      <p:sp>
        <p:nvSpPr>
          <p:cNvPr id="4" name="Slide Number Placeholder 3"/>
          <p:cNvSpPr>
            <a:spLocks noGrp="1"/>
          </p:cNvSpPr>
          <p:nvPr>
            <p:ph type="sldNum" sz="quarter" idx="10"/>
          </p:nvPr>
        </p:nvSpPr>
        <p:spPr/>
        <p:txBody>
          <a:bodyPr/>
          <a:lstStyle/>
          <a:p>
            <a:fld id="{32E0D638-089B-447D-8DEC-092F0BD97FDF}" type="slidenum">
              <a:rPr lang="en-US" smtClean="0"/>
              <a:t>51</a:t>
            </a:fld>
            <a:endParaRPr lang="en-US"/>
          </a:p>
        </p:txBody>
      </p:sp>
    </p:spTree>
    <p:extLst>
      <p:ext uri="{BB962C8B-B14F-4D97-AF65-F5344CB8AC3E}">
        <p14:creationId xmlns:p14="http://schemas.microsoft.com/office/powerpoint/2010/main" val="286777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same architecture looking like a Willy Wonka Everlasting Gobstopper. It is called Onion Architecture, cause architecture’s got layers. But parfaits have layers too, although Ogre’s aren’t like Parfaits. I hope you get the reference. If not, there is the obscure tool called Google.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52</a:t>
            </a:fld>
            <a:endParaRPr lang="en-US"/>
          </a:p>
        </p:txBody>
      </p:sp>
    </p:spTree>
    <p:extLst>
      <p:ext uri="{BB962C8B-B14F-4D97-AF65-F5344CB8AC3E}">
        <p14:creationId xmlns:p14="http://schemas.microsoft.com/office/powerpoint/2010/main" val="24148931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double dip of my architecture, which is pretty much the same thing showing how you map some best practices into the whole thing. Nice, huh?</a:t>
            </a:r>
            <a:br>
              <a:rPr lang="en-US" baseline="0" dirty="0" smtClean="0"/>
            </a:br>
            <a:r>
              <a:rPr lang="en-US" baseline="0" dirty="0" smtClean="0"/>
              <a:t/>
            </a:r>
            <a:br>
              <a:rPr lang="en-US" baseline="0" dirty="0" smtClean="0"/>
            </a:br>
            <a:r>
              <a:rPr lang="en-US" baseline="0" dirty="0" smtClean="0"/>
              <a:t>NOTE: I developed this before some of the other models. Not stating anyone stole it, but rather than we independently realized the same idea, making an implied consensus amongst some architects.</a:t>
            </a:r>
            <a:br>
              <a:rPr lang="en-US" baseline="0" dirty="0" smtClean="0"/>
            </a:br>
            <a:r>
              <a:rPr lang="en-US" baseline="0" dirty="0" smtClean="0"/>
              <a:t/>
            </a:r>
            <a:br>
              <a:rPr lang="en-US" baseline="0" dirty="0" smtClean="0"/>
            </a:br>
            <a:r>
              <a:rPr lang="en-US" baseline="0" dirty="0" smtClean="0"/>
              <a:t>ALSO NOTE: There was once a consensus the world was flat, so don’t see this as a silver bullet. It works wonderfully now, but paradigms change over time.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53</a:t>
            </a:fld>
            <a:endParaRPr lang="en-US"/>
          </a:p>
        </p:txBody>
      </p:sp>
    </p:spTree>
    <p:extLst>
      <p:ext uri="{BB962C8B-B14F-4D97-AF65-F5344CB8AC3E}">
        <p14:creationId xmlns:p14="http://schemas.microsoft.com/office/powerpoint/2010/main" val="31612556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was a last minute addition</a:t>
            </a:r>
            <a:r>
              <a:rPr lang="en-US" baseline="0" dirty="0" smtClean="0"/>
              <a:t> to the deck as I felt it was both a) important and b) a good follow up to CASA. </a:t>
            </a:r>
            <a:r>
              <a:rPr lang="es-ES" dirty="0" smtClean="0">
                <a:effectLst/>
              </a:rPr>
              <a:t>¿Comprendes? </a:t>
            </a:r>
          </a:p>
          <a:p>
            <a:endParaRPr lang="es-ES" dirty="0" smtClean="0">
              <a:effectLst/>
            </a:endParaRPr>
          </a:p>
          <a:p>
            <a:r>
              <a:rPr lang="en-US" dirty="0" smtClean="0"/>
              <a:t>SOLID is</a:t>
            </a:r>
            <a:r>
              <a:rPr lang="en-US" baseline="0" dirty="0" smtClean="0"/>
              <a:t> obvious, although I am mostly focused on D. If you have not used SOLID, please look it up. Very useful stuff.</a:t>
            </a:r>
            <a:br>
              <a:rPr lang="en-US" baseline="0" dirty="0" smtClean="0"/>
            </a:br>
            <a:r>
              <a:rPr lang="en-US" baseline="0" dirty="0" smtClean="0"/>
              <a:t/>
            </a:r>
            <a:br>
              <a:rPr lang="en-US" baseline="0" dirty="0" smtClean="0"/>
            </a:br>
            <a:r>
              <a:rPr lang="en-US" baseline="0" dirty="0" smtClean="0"/>
              <a:t>Domain Driven Design – I am not a purist of Eric Evans ideas and I was already using the separate of behavior and state before I found his book. Evans does a great job of explaining how to model a domain, so it is something you should have on your shelf. There are some books that better distill the ideas, including Domain Driven Design Distilled and Evans has created Domain-Driven Design Reference as a distillation. If you are in .NET, the book Applying Domain Driven Design Patterns is very useful, as there are C# examples.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54</a:t>
            </a:fld>
            <a:endParaRPr lang="en-US"/>
          </a:p>
        </p:txBody>
      </p:sp>
    </p:spTree>
    <p:extLst>
      <p:ext uri="{BB962C8B-B14F-4D97-AF65-F5344CB8AC3E}">
        <p14:creationId xmlns:p14="http://schemas.microsoft.com/office/powerpoint/2010/main" val="35233879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slide that was missing the pictures.</a:t>
            </a:r>
            <a:r>
              <a:rPr lang="en-US" baseline="0" dirty="0" smtClean="0"/>
              <a:t> Nice they are there now?</a:t>
            </a:r>
          </a:p>
          <a:p>
            <a:endParaRPr lang="en-US" baseline="0" dirty="0" smtClean="0"/>
          </a:p>
          <a:p>
            <a:r>
              <a:rPr lang="en-US" baseline="0" dirty="0" smtClean="0"/>
              <a:t>Circuit Breaker – like the one in your house. Fails after X (1 or more) failures getting to a service and waits for a reset. If you use abstraction, you can reduce the times it actually flips, as the abstraction will help handle the retry for you. Add in monitoring to aid the abstraction (I mentioned I want to use monitoring with API management and Docker/Kubernetes to automate the entire retry mechanism – Did you say I should use that obscure Google tool to see if someone has already done this? Hey! Good idea!!!).</a:t>
            </a:r>
            <a:br>
              <a:rPr lang="en-US" baseline="0" dirty="0" smtClean="0"/>
            </a:br>
            <a:r>
              <a:rPr lang="en-US" baseline="0" dirty="0" smtClean="0"/>
              <a:t/>
            </a:r>
            <a:br>
              <a:rPr lang="en-US" baseline="0" dirty="0" smtClean="0"/>
            </a:br>
            <a:r>
              <a:rPr lang="en-US" baseline="0" dirty="0" smtClean="0"/>
              <a:t>Bulkheads are like bulkheads on ships. The Titanic sank because too many bulkheads were breached. </a:t>
            </a:r>
            <a:br>
              <a:rPr lang="en-US" baseline="0" dirty="0" smtClean="0"/>
            </a:br>
            <a:r>
              <a:rPr lang="en-US" baseline="0" dirty="0" smtClean="0"/>
              <a:t/>
            </a:r>
            <a:br>
              <a:rPr lang="en-US" baseline="0" dirty="0" smtClean="0"/>
            </a:br>
            <a:r>
              <a:rPr lang="en-US" baseline="0" dirty="0" smtClean="0"/>
              <a:t>You can see both in the diagram above.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55</a:t>
            </a:fld>
            <a:endParaRPr lang="en-US"/>
          </a:p>
        </p:txBody>
      </p:sp>
    </p:spTree>
    <p:extLst>
      <p:ext uri="{BB962C8B-B14F-4D97-AF65-F5344CB8AC3E}">
        <p14:creationId xmlns:p14="http://schemas.microsoft.com/office/powerpoint/2010/main" val="5452159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capabilities are specific business functions that can easily be segregated</a:t>
            </a:r>
            <a:r>
              <a:rPr lang="en-US" baseline="0" dirty="0" smtClean="0"/>
              <a:t> from other business functions. If you accidentally pick an aggregation of capabilities, you can always deconstruct further a</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56</a:t>
            </a:fld>
            <a:endParaRPr lang="en-US"/>
          </a:p>
        </p:txBody>
      </p:sp>
    </p:spTree>
    <p:extLst>
      <p:ext uri="{BB962C8B-B14F-4D97-AF65-F5344CB8AC3E}">
        <p14:creationId xmlns:p14="http://schemas.microsoft.com/office/powerpoint/2010/main" val="380807257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be clear all of the green</a:t>
            </a:r>
            <a:r>
              <a:rPr lang="en-US" baseline="0" dirty="0" smtClean="0"/>
              <a:t> are capabilities. With Amazon (example logo here), all of the functions are in one platform. But there are other products that focus on a single one of the capabilities, so they can be segregated completely. For User Access, there are also things like </a:t>
            </a:r>
            <a:r>
              <a:rPr lang="en-US" baseline="0" dirty="0" err="1" smtClean="0"/>
              <a:t>oAuth</a:t>
            </a:r>
            <a:r>
              <a:rPr lang="en-US" baseline="0" dirty="0" smtClean="0"/>
              <a:t> (allow Facebook to help with authentication? What?)</a:t>
            </a:r>
            <a:br>
              <a:rPr lang="en-US" baseline="0" dirty="0" smtClean="0"/>
            </a:br>
            <a:r>
              <a:rPr lang="en-US" baseline="0" dirty="0" smtClean="0"/>
              <a:t/>
            </a:r>
            <a:br>
              <a:rPr lang="en-US" baseline="0" dirty="0" smtClean="0"/>
            </a:br>
            <a:r>
              <a:rPr lang="en-US" baseline="0" dirty="0" smtClean="0"/>
              <a:t>Database access is red, which means stop (sans the octagonal sign). Do not create CRUD based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57</a:t>
            </a:fld>
            <a:endParaRPr lang="en-US"/>
          </a:p>
        </p:txBody>
      </p:sp>
    </p:spTree>
    <p:extLst>
      <p:ext uri="{BB962C8B-B14F-4D97-AF65-F5344CB8AC3E}">
        <p14:creationId xmlns:p14="http://schemas.microsoft.com/office/powerpoint/2010/main" val="11856261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automation. This is the</a:t>
            </a:r>
            <a:r>
              <a:rPr lang="en-US" baseline="0" dirty="0" smtClean="0"/>
              <a:t> one part of DevOps I drill on over and over again. If you don’t automate, it will come back to haunt you when you are chasing hundreds of tribbles, </a:t>
            </a:r>
            <a:r>
              <a:rPr lang="en-US" baseline="0" dirty="0" err="1" smtClean="0"/>
              <a:t>er</a:t>
            </a:r>
            <a:r>
              <a:rPr lang="en-US" baseline="0" dirty="0" smtClean="0"/>
              <a:t> </a:t>
            </a:r>
            <a:r>
              <a:rPr lang="en-US" baseline="0" dirty="0" err="1" smtClean="0"/>
              <a:t>microservices</a:t>
            </a:r>
            <a:r>
              <a:rPr lang="en-US" baseline="0" dirty="0" smtClean="0"/>
              <a:t>, all over your starship, </a:t>
            </a:r>
            <a:r>
              <a:rPr lang="en-US" baseline="0" dirty="0" err="1" smtClean="0"/>
              <a:t>er</a:t>
            </a:r>
            <a:r>
              <a:rPr lang="en-US" baseline="0" dirty="0" smtClean="0"/>
              <a:t> application platform.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58</a:t>
            </a:fld>
            <a:endParaRPr lang="en-US"/>
          </a:p>
        </p:txBody>
      </p:sp>
    </p:spTree>
    <p:extLst>
      <p:ext uri="{BB962C8B-B14F-4D97-AF65-F5344CB8AC3E}">
        <p14:creationId xmlns:p14="http://schemas.microsoft.com/office/powerpoint/2010/main" val="15474420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diagram I created for an unnamed client. The tools are specific for our recommendations here, some due to</a:t>
            </a:r>
            <a:r>
              <a:rPr lang="en-US" baseline="0" dirty="0" smtClean="0"/>
              <a:t> their adoptions prior to the client call. This is a stack for mainframe, but could be for </a:t>
            </a:r>
            <a:r>
              <a:rPr lang="en-US" baseline="0" dirty="0" err="1" smtClean="0"/>
              <a:t>microservices</a:t>
            </a:r>
            <a:r>
              <a:rPr lang="en-US" baseline="0" dirty="0" smtClean="0"/>
              <a:t> in legacy automation (Slide 68 – which a lot of people took pix of, so must be a big thing for many peeps).</a:t>
            </a:r>
          </a:p>
          <a:p>
            <a:endParaRPr lang="en-US" baseline="0" dirty="0" smtClean="0"/>
          </a:p>
          <a:p>
            <a:r>
              <a:rPr lang="en-US" baseline="0" dirty="0" smtClean="0"/>
              <a:t>Don’t get caught up on the particular products, as there are others. We use Bamboo for some deployment functions, as well. And Chef can fairly easily replace Puppet.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59</a:t>
            </a:fld>
            <a:endParaRPr lang="en-US"/>
          </a:p>
        </p:txBody>
      </p:sp>
    </p:spTree>
    <p:extLst>
      <p:ext uri="{BB962C8B-B14F-4D97-AF65-F5344CB8AC3E}">
        <p14:creationId xmlns:p14="http://schemas.microsoft.com/office/powerpoint/2010/main" val="128965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Commoditize means you can have someone else do the work. Think of buy versus build.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a:t>
            </a:fld>
            <a:endParaRPr lang="en-US"/>
          </a:p>
        </p:txBody>
      </p:sp>
    </p:spTree>
    <p:extLst>
      <p:ext uri="{BB962C8B-B14F-4D97-AF65-F5344CB8AC3E}">
        <p14:creationId xmlns:p14="http://schemas.microsoft.com/office/powerpoint/2010/main" val="1673202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also critical.</a:t>
            </a:r>
            <a:r>
              <a:rPr lang="en-US" baseline="0" dirty="0" smtClean="0"/>
              <a:t> I have CA here, as CA is someone we work with quite a bit. They have both unified infrastructure monitoring (UIM), from acquisition of </a:t>
            </a:r>
            <a:r>
              <a:rPr lang="en-US" baseline="0" dirty="0" err="1" smtClean="0"/>
              <a:t>Nimsoft</a:t>
            </a:r>
            <a:r>
              <a:rPr lang="en-US" baseline="0" dirty="0" smtClean="0"/>
              <a:t>, and APM. But I could have use </a:t>
            </a:r>
            <a:r>
              <a:rPr lang="en-US" baseline="0" dirty="0" err="1" smtClean="0"/>
              <a:t>AppDynamics</a:t>
            </a:r>
            <a:r>
              <a:rPr lang="en-US" baseline="0" dirty="0" smtClean="0"/>
              <a:t> for the APM piece, with a partner product for network and infrastructure monitoring.</a:t>
            </a:r>
          </a:p>
          <a:p>
            <a:endParaRPr lang="en-US" baseline="0" dirty="0" smtClean="0"/>
          </a:p>
          <a:p>
            <a:r>
              <a:rPr lang="en-US" baseline="0" dirty="0" smtClean="0"/>
              <a:t>I have monitoring feeding the ticketing and requirements system (in this case Jira), so any issues (or potential issues) can be fed in so they can be prioritized as part of the work load. As part of the automation pipeline, failed tests should also feed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60</a:t>
            </a:fld>
            <a:endParaRPr lang="en-US"/>
          </a:p>
        </p:txBody>
      </p:sp>
    </p:spTree>
    <p:extLst>
      <p:ext uri="{BB962C8B-B14F-4D97-AF65-F5344CB8AC3E}">
        <p14:creationId xmlns:p14="http://schemas.microsoft.com/office/powerpoint/2010/main" val="13094984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are talking</a:t>
            </a:r>
            <a:r>
              <a:rPr lang="en-US" baseline="0" dirty="0" smtClean="0"/>
              <a:t> about Abstracting Boundaries (perhaps I should have changed that before the session?).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61</a:t>
            </a:fld>
            <a:endParaRPr lang="en-US"/>
          </a:p>
        </p:txBody>
      </p:sp>
    </p:spTree>
    <p:extLst>
      <p:ext uri="{BB962C8B-B14F-4D97-AF65-F5344CB8AC3E}">
        <p14:creationId xmlns:p14="http://schemas.microsoft.com/office/powerpoint/2010/main" val="23460059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circle around</a:t>
            </a:r>
            <a:r>
              <a:rPr lang="en-US" baseline="0" dirty="0" smtClean="0"/>
              <a:t> and find we can actually have small services as system APIs to add another level of abstraction, but the real “</a:t>
            </a:r>
            <a:r>
              <a:rPr lang="en-US" baseline="0" dirty="0" err="1" smtClean="0"/>
              <a:t>microservices</a:t>
            </a:r>
            <a:r>
              <a:rPr lang="en-US" baseline="0" dirty="0" smtClean="0"/>
              <a:t>” are what </a:t>
            </a:r>
            <a:r>
              <a:rPr lang="en-US" baseline="0" dirty="0" err="1" smtClean="0"/>
              <a:t>Mulesoft</a:t>
            </a:r>
            <a:r>
              <a:rPr lang="en-US" baseline="0" dirty="0" smtClean="0"/>
              <a:t> calls Process APIs. Experience APIs are added if formats need to change to get the models for a particular implementation. Remember UI models are not necessarily our domain models.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62</a:t>
            </a:fld>
            <a:endParaRPr lang="en-US"/>
          </a:p>
        </p:txBody>
      </p:sp>
    </p:spTree>
    <p:extLst>
      <p:ext uri="{BB962C8B-B14F-4D97-AF65-F5344CB8AC3E}">
        <p14:creationId xmlns:p14="http://schemas.microsoft.com/office/powerpoint/2010/main" val="2416636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63</a:t>
            </a:fld>
            <a:endParaRPr lang="en-US"/>
          </a:p>
        </p:txBody>
      </p:sp>
    </p:spTree>
    <p:extLst>
      <p:ext uri="{BB962C8B-B14F-4D97-AF65-F5344CB8AC3E}">
        <p14:creationId xmlns:p14="http://schemas.microsoft.com/office/powerpoint/2010/main" val="12797444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assumptions for a real world example. Can</a:t>
            </a:r>
            <a:r>
              <a:rPr lang="en-US" baseline="0" dirty="0" smtClean="0"/>
              <a:t> you say e-</a:t>
            </a:r>
            <a:r>
              <a:rPr lang="en-US" baseline="0" dirty="0" err="1" smtClean="0"/>
              <a:t>Comm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64</a:t>
            </a:fld>
            <a:endParaRPr lang="en-US"/>
          </a:p>
        </p:txBody>
      </p:sp>
    </p:spTree>
    <p:extLst>
      <p:ext uri="{BB962C8B-B14F-4D97-AF65-F5344CB8AC3E}">
        <p14:creationId xmlns:p14="http://schemas.microsoft.com/office/powerpoint/2010/main" val="26066322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business capability is a Shopping Cart. As we think of it, this will include some features around user management and security. You will also have payment, item lookup and wish list.</a:t>
            </a:r>
          </a:p>
          <a:p>
            <a:endParaRPr lang="en-US" baseline="0" dirty="0" smtClean="0"/>
          </a:p>
          <a:p>
            <a:r>
              <a:rPr lang="en-US" baseline="0" dirty="0" smtClean="0"/>
              <a:t>It is a good idea to break into business capabilities, it is easier to start a larger and decompose into smaller services than the other direction. Your larger service can continue to serve as an orchestration of the smaller services until all clients are off. And, as mentioned previously (notes in slide 45), orchestration can be used to aggregate to reduce service calls.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65</a:t>
            </a:fld>
            <a:endParaRPr lang="en-US"/>
          </a:p>
        </p:txBody>
      </p:sp>
    </p:spTree>
    <p:extLst>
      <p:ext uri="{BB962C8B-B14F-4D97-AF65-F5344CB8AC3E}">
        <p14:creationId xmlns:p14="http://schemas.microsoft.com/office/powerpoint/2010/main" val="1560793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last slide, we assumed a brown field deconstruction, but it is similar with green field. The main benefit is you can deconstruct during</a:t>
            </a:r>
            <a:r>
              <a:rPr lang="en-US" baseline="0" dirty="0" smtClean="0"/>
              <a:t> planning, rather than after you have built anything, and avoid orchestration on a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66</a:t>
            </a:fld>
            <a:endParaRPr lang="en-US"/>
          </a:p>
        </p:txBody>
      </p:sp>
    </p:spTree>
    <p:extLst>
      <p:ext uri="{BB962C8B-B14F-4D97-AF65-F5344CB8AC3E}">
        <p14:creationId xmlns:p14="http://schemas.microsoft.com/office/powerpoint/2010/main" val="1942718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Reiterating.</a:t>
            </a:r>
            <a:r>
              <a:rPr lang="en-US" baseline="0" dirty="0" smtClean="0"/>
              <a:t> You can start larger and then break down into smaller services orchestrated by the original service. You can then deprecate the larger service later.</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67</a:t>
            </a:fld>
            <a:endParaRPr lang="en-US"/>
          </a:p>
        </p:txBody>
      </p:sp>
    </p:spTree>
    <p:extLst>
      <p:ext uri="{BB962C8B-B14F-4D97-AF65-F5344CB8AC3E}">
        <p14:creationId xmlns:p14="http://schemas.microsoft.com/office/powerpoint/2010/main" val="38116416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example for legacy modernization, which assumes you are starting with a monolith on a mainframe system (AS/400?). The legacy side is blue and the modern side is green.</a:t>
            </a:r>
            <a:br>
              <a:rPr lang="en-US" baseline="0" dirty="0" smtClean="0"/>
            </a:br>
            <a:r>
              <a:rPr lang="en-US" baseline="0" dirty="0" smtClean="0"/>
              <a:t/>
            </a:r>
            <a:br>
              <a:rPr lang="en-US" baseline="0" dirty="0" smtClean="0"/>
            </a:br>
            <a:r>
              <a:rPr lang="en-US" baseline="0" dirty="0" smtClean="0"/>
              <a:t>1. Legacy refactor – The starting point is a mainframe program (COBOL or RPG most likely) that consist of a full stack in a single file – in general, one file per screen. In AS/400, this would most likely be a CICS program. If the program is not CICS, you may need to update it to CICS prior to other modernization steps. </a:t>
            </a:r>
          </a:p>
          <a:p>
            <a:endParaRPr lang="en-US" baseline="0" dirty="0" smtClean="0"/>
          </a:p>
          <a:p>
            <a:r>
              <a:rPr lang="en-US" baseline="0" dirty="0" smtClean="0"/>
              <a:t>Notice you have a UI layer, Process layer and Data layer (remember the </a:t>
            </a:r>
            <a:r>
              <a:rPr lang="en-US" baseline="0" dirty="0" err="1" smtClean="0"/>
              <a:t>Mulesoft</a:t>
            </a:r>
            <a:r>
              <a:rPr lang="en-US" baseline="0" dirty="0" smtClean="0"/>
              <a:t> slide – Slide 62 or see Slide 69). The slide does not show the original file, which is full stack, but what happens after you separate the UI file and underlying data files (there is an assumption that most of the smaller files will be </a:t>
            </a:r>
            <a:r>
              <a:rPr lang="en-US" baseline="0" dirty="0" err="1" smtClean="0"/>
              <a:t>CRUDdy</a:t>
            </a:r>
            <a:r>
              <a:rPr lang="en-US" baseline="0" dirty="0" smtClean="0"/>
              <a:t>, as that is quite popular in mainframe programming). You then start migrating towards </a:t>
            </a:r>
            <a:r>
              <a:rPr lang="en-US" baseline="0" dirty="0" err="1" smtClean="0"/>
              <a:t>Microservices</a:t>
            </a:r>
            <a:r>
              <a:rPr lang="en-US" baseline="0" dirty="0" smtClean="0"/>
              <a:t> (the modernized side).</a:t>
            </a:r>
            <a:br>
              <a:rPr lang="en-US" baseline="0" dirty="0" smtClean="0"/>
            </a:br>
            <a:r>
              <a:rPr lang="en-US" baseline="0" dirty="0" smtClean="0"/>
              <a:t/>
            </a:r>
            <a:br>
              <a:rPr lang="en-US" baseline="0" dirty="0" smtClean="0"/>
            </a:br>
            <a:r>
              <a:rPr lang="en-US" baseline="0" dirty="0" smtClean="0"/>
              <a:t>You build up the </a:t>
            </a:r>
            <a:r>
              <a:rPr lang="en-US" baseline="0" dirty="0" err="1" smtClean="0"/>
              <a:t>microservice</a:t>
            </a:r>
            <a:r>
              <a:rPr lang="en-US" baseline="0" dirty="0" smtClean="0"/>
              <a:t> side by developing service contracts, then implementing by linking the service to the CRUD files at the lowest level. You also build the UI on the modernized side. The next step is to point the UI CICS to the same </a:t>
            </a:r>
            <a:r>
              <a:rPr lang="en-US" baseline="0" dirty="0" err="1" smtClean="0"/>
              <a:t>microservices</a:t>
            </a:r>
            <a:r>
              <a:rPr lang="en-US" baseline="0" dirty="0" smtClean="0"/>
              <a:t> as the new web UI on the modernized side. You have now abstracted the underlying CRUD services on the legacy side and can slowly build up services on the modernized side.</a:t>
            </a:r>
          </a:p>
          <a:p>
            <a:endParaRPr lang="en-US" baseline="0" dirty="0" smtClean="0"/>
          </a:p>
          <a:p>
            <a:r>
              <a:rPr lang="en-US" baseline="0" dirty="0" smtClean="0"/>
              <a:t>2. Legacy Façade – On this side, you build functionality in the modernized platform. You can then build a legacy UI screen, if required.</a:t>
            </a:r>
          </a:p>
        </p:txBody>
      </p:sp>
      <p:sp>
        <p:nvSpPr>
          <p:cNvPr id="4" name="Slide Number Placeholder 3"/>
          <p:cNvSpPr>
            <a:spLocks noGrp="1"/>
          </p:cNvSpPr>
          <p:nvPr>
            <p:ph type="sldNum" sz="quarter" idx="10"/>
          </p:nvPr>
        </p:nvSpPr>
        <p:spPr/>
        <p:txBody>
          <a:bodyPr/>
          <a:lstStyle/>
          <a:p>
            <a:fld id="{32E0D638-089B-447D-8DEC-092F0BD97FDF}" type="slidenum">
              <a:rPr lang="en-US" smtClean="0"/>
              <a:t>68</a:t>
            </a:fld>
            <a:endParaRPr lang="en-US"/>
          </a:p>
        </p:txBody>
      </p:sp>
    </p:spTree>
    <p:extLst>
      <p:ext uri="{BB962C8B-B14F-4D97-AF65-F5344CB8AC3E}">
        <p14:creationId xmlns:p14="http://schemas.microsoft.com/office/powerpoint/2010/main" val="355312051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start building services on top of a database. This is cruddy.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69</a:t>
            </a:fld>
            <a:endParaRPr lang="en-US"/>
          </a:p>
        </p:txBody>
      </p:sp>
    </p:spTree>
    <p:extLst>
      <p:ext uri="{BB962C8B-B14F-4D97-AF65-F5344CB8AC3E}">
        <p14:creationId xmlns:p14="http://schemas.microsoft.com/office/powerpoint/2010/main" val="2428290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 not mean you are 100% Agile, using DevOps in a pure manner. I</a:t>
            </a:r>
            <a:r>
              <a:rPr lang="en-US" baseline="0" dirty="0" smtClean="0"/>
              <a:t> won’t comment it does not mean SOLID, monitoring and/or API Management, however, as I find those are pretty critical to every solution, if you want to be able to maintain it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a:t>
            </a:fld>
            <a:endParaRPr lang="en-US"/>
          </a:p>
        </p:txBody>
      </p:sp>
    </p:spTree>
    <p:extLst>
      <p:ext uri="{BB962C8B-B14F-4D97-AF65-F5344CB8AC3E}">
        <p14:creationId xmlns:p14="http://schemas.microsoft.com/office/powerpoint/2010/main" val="297116260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not a</a:t>
            </a:r>
            <a:r>
              <a:rPr lang="en-US" baseline="0" dirty="0" smtClean="0"/>
              <a:t>s bad of an idea to use services to abstract out data. I would not do this if your service is very small, as you can rewrite the entire service in a single Agile iteration (A single Scrum Sprint for example).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70</a:t>
            </a:fld>
            <a:endParaRPr lang="en-US"/>
          </a:p>
        </p:txBody>
      </p:sp>
    </p:spTree>
    <p:extLst>
      <p:ext uri="{BB962C8B-B14F-4D97-AF65-F5344CB8AC3E}">
        <p14:creationId xmlns:p14="http://schemas.microsoft.com/office/powerpoint/2010/main" val="25552197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your service? Let’s assume we are using </a:t>
            </a:r>
            <a:r>
              <a:rPr lang="en-US" dirty="0" err="1" smtClean="0"/>
              <a:t>docker</a:t>
            </a:r>
            <a:r>
              <a:rPr lang="en-US" dirty="0" smtClean="0"/>
              <a:t> containers (purple boxes). If you want to scale a service, you need to add more</a:t>
            </a:r>
            <a:r>
              <a:rPr lang="en-US" baseline="0" dirty="0" smtClean="0"/>
              <a:t> purple boxes (more containers).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71</a:t>
            </a:fld>
            <a:endParaRPr lang="en-US"/>
          </a:p>
        </p:txBody>
      </p:sp>
    </p:spTree>
    <p:extLst>
      <p:ext uri="{BB962C8B-B14F-4D97-AF65-F5344CB8AC3E}">
        <p14:creationId xmlns:p14="http://schemas.microsoft.com/office/powerpoint/2010/main" val="8421472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more realistic picture. The database is in a linked container that can be deployed separately from the service container. Sounds a bit like an n-tier system?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72</a:t>
            </a:fld>
            <a:endParaRPr lang="en-US"/>
          </a:p>
        </p:txBody>
      </p:sp>
    </p:spTree>
    <p:extLst>
      <p:ext uri="{BB962C8B-B14F-4D97-AF65-F5344CB8AC3E}">
        <p14:creationId xmlns:p14="http://schemas.microsoft.com/office/powerpoint/2010/main" val="23155682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a:t>
            </a:r>
            <a:r>
              <a:rPr lang="en-US" baseline="0" dirty="0" smtClean="0"/>
              <a:t> you can’t divide the data out into multiple databases? Not ideal for </a:t>
            </a:r>
            <a:r>
              <a:rPr lang="en-US" baseline="0" dirty="0" err="1" smtClean="0"/>
              <a:t>microservices</a:t>
            </a:r>
            <a:r>
              <a:rPr lang="en-US" baseline="0" dirty="0" smtClean="0"/>
              <a:t>, but you can point at the operational data store (ODS).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73</a:t>
            </a:fld>
            <a:endParaRPr lang="en-US"/>
          </a:p>
        </p:txBody>
      </p:sp>
    </p:spTree>
    <p:extLst>
      <p:ext uri="{BB962C8B-B14F-4D97-AF65-F5344CB8AC3E}">
        <p14:creationId xmlns:p14="http://schemas.microsoft.com/office/powerpoint/2010/main" val="220553066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Ideally, individual data items should only have one service controlling them, so you are logically following the </a:t>
            </a:r>
            <a:r>
              <a:rPr lang="en-US" baseline="0" dirty="0" err="1" smtClean="0"/>
              <a:t>microservice</a:t>
            </a:r>
            <a:r>
              <a:rPr lang="en-US" baseline="0" dirty="0" smtClean="0"/>
              <a:t> ideal. Also consider updating the architecture over time to move towards a more purist system, as it increases control.</a:t>
            </a:r>
          </a:p>
          <a:p>
            <a:endParaRPr lang="en-US" baseline="0"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74</a:t>
            </a:fld>
            <a:endParaRPr lang="en-US"/>
          </a:p>
        </p:txBody>
      </p:sp>
    </p:spTree>
    <p:extLst>
      <p:ext uri="{BB962C8B-B14F-4D97-AF65-F5344CB8AC3E}">
        <p14:creationId xmlns:p14="http://schemas.microsoft.com/office/powerpoint/2010/main" val="25614320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note there is no free lunch. To report and run analytics, you must aggregate the data on the fly or integrate the data in a system, like a data warehouse, prior to running the report. The later is my preference. </a:t>
            </a:r>
          </a:p>
          <a:p>
            <a:endParaRPr lang="en-US" baseline="0" dirty="0" smtClean="0"/>
          </a:p>
          <a:p>
            <a:r>
              <a:rPr lang="en-US" baseline="0" dirty="0" smtClean="0"/>
              <a:t>Please note that the more service interactions you have, the more likely you will duplicate some data. If you do this, consider introducing master data concepts in your environment so you get a single source of record for each type of data (perhaps this should be a future talk?)</a:t>
            </a:r>
            <a:endParaRPr lang="en-US"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75</a:t>
            </a:fld>
            <a:endParaRPr lang="en-US"/>
          </a:p>
        </p:txBody>
      </p:sp>
    </p:spTree>
    <p:extLst>
      <p:ext uri="{BB962C8B-B14F-4D97-AF65-F5344CB8AC3E}">
        <p14:creationId xmlns:p14="http://schemas.microsoft.com/office/powerpoint/2010/main" val="2206777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baseline="0" dirty="0" smtClean="0"/>
              <a:t> to my Twitter account (@gbworld) to keep up with future developments, including YouTube videos, video courses (</a:t>
            </a:r>
            <a:r>
              <a:rPr lang="en-US" baseline="0" dirty="0" err="1" smtClean="0"/>
              <a:t>Udemy</a:t>
            </a:r>
            <a:r>
              <a:rPr lang="en-US" baseline="0" dirty="0" smtClean="0"/>
              <a:t> or Pluralsight?) and blog entries.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76</a:t>
            </a:fld>
            <a:endParaRPr lang="en-US"/>
          </a:p>
        </p:txBody>
      </p:sp>
    </p:spTree>
    <p:extLst>
      <p:ext uri="{BB962C8B-B14F-4D97-AF65-F5344CB8AC3E}">
        <p14:creationId xmlns:p14="http://schemas.microsoft.com/office/powerpoint/2010/main" val="1527499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nothing in the world that is 100% positive or 100% negative. Even Mother Theresa</a:t>
            </a:r>
            <a:r>
              <a:rPr lang="en-US" baseline="0" dirty="0" smtClean="0"/>
              <a:t> had some bad days and Hitler had some good. </a:t>
            </a:r>
            <a:br>
              <a:rPr lang="en-US" baseline="0" dirty="0" smtClean="0"/>
            </a:br>
            <a:r>
              <a:rPr lang="en-US" baseline="0" dirty="0" smtClean="0"/>
              <a:t/>
            </a:r>
            <a:br>
              <a:rPr lang="en-US" baseline="0" dirty="0" smtClean="0"/>
            </a:br>
            <a:r>
              <a:rPr lang="en-US" baseline="0" dirty="0" smtClean="0"/>
              <a:t>In fact, just as a thought experiment: I bet if you rated every second from the most evil and the most good people in history as neutral, bad or good, you would find most of us walk through life in neutral. What distinguishes the heavy achievers from those who chronically fail is keeping their brain and body in drive more often and only reversing when they realize they took the wrong course.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8</a:t>
            </a:fld>
            <a:endParaRPr lang="en-US"/>
          </a:p>
        </p:txBody>
      </p:sp>
    </p:spTree>
    <p:extLst>
      <p:ext uri="{BB962C8B-B14F-4D97-AF65-F5344CB8AC3E}">
        <p14:creationId xmlns:p14="http://schemas.microsoft.com/office/powerpoint/2010/main" val="426671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standard Gartner Hype Curve</a:t>
            </a:r>
            <a:r>
              <a:rPr lang="en-US" baseline="0" dirty="0" smtClean="0"/>
              <a:t> on new technologies. </a:t>
            </a:r>
            <a:r>
              <a:rPr lang="en-US" baseline="0" dirty="0" err="1" smtClean="0"/>
              <a:t>Microservices</a:t>
            </a:r>
            <a:r>
              <a:rPr lang="en-US" baseline="0" dirty="0" smtClean="0"/>
              <a:t> are at the top of the roller coaster and we are about to take the long ride to the bottom.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9</a:t>
            </a:fld>
            <a:endParaRPr lang="en-US"/>
          </a:p>
        </p:txBody>
      </p:sp>
    </p:spTree>
    <p:extLst>
      <p:ext uri="{BB962C8B-B14F-4D97-AF65-F5344CB8AC3E}">
        <p14:creationId xmlns:p14="http://schemas.microsoft.com/office/powerpoint/2010/main" val="2844432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7" y="1122363"/>
            <a:ext cx="6861048" cy="2387600"/>
          </a:xfrm>
        </p:spPr>
        <p:txBody>
          <a:bodyPr anchor="b"/>
          <a:lstStyle>
            <a:lvl1pPr algn="ctr">
              <a:defRPr sz="6000"/>
            </a:lvl1pPr>
          </a:lstStyle>
          <a:p>
            <a:r>
              <a:rPr lang="en-US" dirty="0" err="1" smtClean="0"/>
              <a:t>Microservices</a:t>
            </a:r>
            <a:endParaRPr lang="en-US" dirty="0"/>
          </a:p>
        </p:txBody>
      </p:sp>
      <p:sp>
        <p:nvSpPr>
          <p:cNvPr id="3" name="Subtitle 2"/>
          <p:cNvSpPr>
            <a:spLocks noGrp="1"/>
          </p:cNvSpPr>
          <p:nvPr>
            <p:ph type="subTitle" idx="1" hasCustomPrompt="1"/>
          </p:nvPr>
        </p:nvSpPr>
        <p:spPr>
          <a:xfrm>
            <a:off x="736607" y="3602038"/>
            <a:ext cx="686104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Lessons from the Trenches</a:t>
            </a:r>
            <a:endParaRPr lang="en-US" dirty="0"/>
          </a:p>
        </p:txBody>
      </p:sp>
      <p:pic>
        <p:nvPicPr>
          <p:cNvPr id="9" name="Picture 8"/>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76962" y="1033462"/>
            <a:ext cx="5791200" cy="5448300"/>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18363" y="6267450"/>
            <a:ext cx="1098662" cy="476778"/>
          </a:xfrm>
          <a:prstGeom prst="rect">
            <a:avLst/>
          </a:prstGeom>
        </p:spPr>
      </p:pic>
    </p:spTree>
    <p:extLst>
      <p:ext uri="{BB962C8B-B14F-4D97-AF65-F5344CB8AC3E}">
        <p14:creationId xmlns:p14="http://schemas.microsoft.com/office/powerpoint/2010/main" val="3483372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2588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34938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58721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E299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0E1F5D6-8E53-4744-B087-4BB76D7178E0}"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3121445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1F5D6-8E53-4744-B087-4BB76D7178E0}"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075103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70061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223327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81846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98906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702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p:cNvPicPr>
          <p:nvPr userDrawn="1"/>
        </p:nvPicPr>
        <p:blipFill>
          <a:blip r:embed="rId13">
            <a:extLst>
              <a:ext uri="{28A0092B-C50C-407E-A947-70E740481C1C}">
                <a14:useLocalDpi xmlns:a14="http://schemas.microsoft.com/office/drawing/2010/main" val="0"/>
              </a:ext>
            </a:extLst>
          </a:blip>
          <a:stretch>
            <a:fillRect/>
          </a:stretch>
        </p:blipFill>
        <p:spPr>
          <a:xfrm>
            <a:off x="-88392" y="-78962"/>
            <a:ext cx="12385040" cy="693696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1F5D6-8E53-4744-B087-4BB76D7178E0}" type="datetimeFigureOut">
              <a:rPr lang="en-US" smtClean="0"/>
              <a:t>1/15/2017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E7FC-8D7E-44DA-B9F4-37C8C23FB0CA}" type="slidenum">
              <a:rPr lang="en-US" smtClean="0"/>
              <a:t>‹#›</a:t>
            </a:fld>
            <a:endParaRPr lang="en-US"/>
          </a:p>
        </p:txBody>
      </p:sp>
      <p:pic>
        <p:nvPicPr>
          <p:cNvPr id="9" name="Picture 8"/>
          <p:cNvPicPr>
            <a:picLocks noChangeAspect="1"/>
          </p:cNvPicPr>
          <p:nvPr userDrawn="1"/>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295753" y="222023"/>
            <a:ext cx="751620" cy="891034"/>
          </a:xfrm>
          <a:prstGeom prst="rect">
            <a:avLst/>
          </a:prstGeom>
        </p:spPr>
      </p:pic>
    </p:spTree>
    <p:extLst>
      <p:ext uri="{BB962C8B-B14F-4D97-AF65-F5344CB8AC3E}">
        <p14:creationId xmlns:p14="http://schemas.microsoft.com/office/powerpoint/2010/main" val="80905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7030A0"/>
          </a:solidFill>
          <a:latin typeface="Marker Felt" panose="00000400000000000000" pitchFamily="2" charset="0"/>
          <a:ea typeface="Whiteboard Modern Dem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hyperlink" Target="http://goo.gl/AZwucZ"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goo.gl/AZwucZ" TargetMode="External"/><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goo.gl/AZwucZ" TargetMode="External"/><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9.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19.png"/><Relationship Id="rId11" Type="http://schemas.microsoft.com/office/2007/relationships/hdphoto" Target="../media/hdphoto1.wdp"/><Relationship Id="rId5" Type="http://schemas.openxmlformats.org/officeDocument/2006/relationships/image" Target="../media/image31.png"/><Relationship Id="rId10" Type="http://schemas.openxmlformats.org/officeDocument/2006/relationships/image" Target="../media/image32.png"/><Relationship Id="rId4" Type="http://schemas.openxmlformats.org/officeDocument/2006/relationships/image" Target="../media/image30.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goo.gl/AZwucZ" TargetMode="External"/><Relationship Id="rId7" Type="http://schemas.openxmlformats.org/officeDocument/2006/relationships/image" Target="../media/image19.png"/><Relationship Id="rId12"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39.png"/><Relationship Id="rId5" Type="http://schemas.openxmlformats.org/officeDocument/2006/relationships/image" Target="../media/image17.png"/><Relationship Id="rId10" Type="http://schemas.openxmlformats.org/officeDocument/2006/relationships/image" Target="../media/image38.png"/><Relationship Id="rId4" Type="http://schemas.openxmlformats.org/officeDocument/2006/relationships/image" Target="../media/image16.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48.pn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22.png"/><Relationship Id="rId21"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47.png"/><Relationship Id="rId17" Type="http://schemas.openxmlformats.org/officeDocument/2006/relationships/image" Target="../media/image52.png"/><Relationship Id="rId25" Type="http://schemas.openxmlformats.org/officeDocument/2006/relationships/image" Target="../media/image60.png"/><Relationship Id="rId2" Type="http://schemas.openxmlformats.org/officeDocument/2006/relationships/notesSlide" Target="../notesSlides/notesSlide22.xml"/><Relationship Id="rId16" Type="http://schemas.openxmlformats.org/officeDocument/2006/relationships/image" Target="../media/image51.png"/><Relationship Id="rId20" Type="http://schemas.openxmlformats.org/officeDocument/2006/relationships/image" Target="../media/image55.png"/><Relationship Id="rId1" Type="http://schemas.openxmlformats.org/officeDocument/2006/relationships/slideLayout" Target="../slideLayouts/slideLayout8.xml"/><Relationship Id="rId6" Type="http://schemas.openxmlformats.org/officeDocument/2006/relationships/image" Target="../media/image42.png"/><Relationship Id="rId11" Type="http://schemas.openxmlformats.org/officeDocument/2006/relationships/image" Target="../media/image46.png"/><Relationship Id="rId24" Type="http://schemas.openxmlformats.org/officeDocument/2006/relationships/image" Target="../media/image59.png"/><Relationship Id="rId5" Type="http://schemas.openxmlformats.org/officeDocument/2006/relationships/hyperlink" Target="http://goo.gl/AZwucZ" TargetMode="External"/><Relationship Id="rId15" Type="http://schemas.openxmlformats.org/officeDocument/2006/relationships/image" Target="../media/image50.emf"/><Relationship Id="rId23" Type="http://schemas.openxmlformats.org/officeDocument/2006/relationships/image" Target="../media/image58.png"/><Relationship Id="rId10" Type="http://schemas.openxmlformats.org/officeDocument/2006/relationships/image" Target="../media/image45.png"/><Relationship Id="rId19" Type="http://schemas.openxmlformats.org/officeDocument/2006/relationships/image" Target="../media/image54.png"/><Relationship Id="rId4" Type="http://schemas.openxmlformats.org/officeDocument/2006/relationships/image" Target="../media/image41.png"/><Relationship Id="rId9" Type="http://schemas.openxmlformats.org/officeDocument/2006/relationships/image" Target="../media/image44.pn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png"/></Relationships>
</file>

<file path=ppt/slides/_rels/slide23.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hyperlink" Target="http://goo.gl/AZwucZ" TargetMode="External"/><Relationship Id="rId7" Type="http://schemas.openxmlformats.org/officeDocument/2006/relationships/image" Target="../media/image19.png"/><Relationship Id="rId12" Type="http://schemas.openxmlformats.org/officeDocument/2006/relationships/image" Target="../media/image67.png"/><Relationship Id="rId2" Type="http://schemas.openxmlformats.org/officeDocument/2006/relationships/notesSlide" Target="../notesSlides/notesSlide23.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66.png"/><Relationship Id="rId5" Type="http://schemas.openxmlformats.org/officeDocument/2006/relationships/image" Target="../media/image17.png"/><Relationship Id="rId10" Type="http://schemas.openxmlformats.org/officeDocument/2006/relationships/image" Target="../media/image65.png"/><Relationship Id="rId4" Type="http://schemas.openxmlformats.org/officeDocument/2006/relationships/image" Target="../media/image16.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goo.gl/AZwucZ" TargetMode="External"/><Relationship Id="rId7" Type="http://schemas.openxmlformats.org/officeDocument/2006/relationships/image" Target="../media/image19.png"/><Relationship Id="rId12"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8.png"/><Relationship Id="rId11" Type="http://schemas.openxmlformats.org/officeDocument/2006/relationships/image" Target="../media/image71.png"/><Relationship Id="rId5" Type="http://schemas.openxmlformats.org/officeDocument/2006/relationships/image" Target="../media/image17.png"/><Relationship Id="rId10" Type="http://schemas.openxmlformats.org/officeDocument/2006/relationships/image" Target="../media/image70.png"/><Relationship Id="rId4" Type="http://schemas.openxmlformats.org/officeDocument/2006/relationships/image" Target="../media/image16.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3" Type="http://schemas.openxmlformats.org/officeDocument/2006/relationships/hyperlink" Target="http://goo.gl/AZwucZ" TargetMode="External"/><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79.png"/><Relationship Id="rId18" Type="http://schemas.openxmlformats.org/officeDocument/2006/relationships/image" Target="../media/image84.png"/><Relationship Id="rId3" Type="http://schemas.openxmlformats.org/officeDocument/2006/relationships/image" Target="../media/image73.png"/><Relationship Id="rId7" Type="http://schemas.openxmlformats.org/officeDocument/2006/relationships/image" Target="../media/image16.png"/><Relationship Id="rId12" Type="http://schemas.openxmlformats.org/officeDocument/2006/relationships/image" Target="../media/image78.png"/><Relationship Id="rId17" Type="http://schemas.openxmlformats.org/officeDocument/2006/relationships/image" Target="../media/image83.png"/><Relationship Id="rId2" Type="http://schemas.openxmlformats.org/officeDocument/2006/relationships/notesSlide" Target="../notesSlides/notesSlide26.xml"/><Relationship Id="rId16" Type="http://schemas.openxmlformats.org/officeDocument/2006/relationships/image" Target="../media/image82.png"/><Relationship Id="rId1" Type="http://schemas.openxmlformats.org/officeDocument/2006/relationships/slideLayout" Target="../slideLayouts/slideLayout8.xml"/><Relationship Id="rId6" Type="http://schemas.openxmlformats.org/officeDocument/2006/relationships/image" Target="../media/image76.png"/><Relationship Id="rId11" Type="http://schemas.openxmlformats.org/officeDocument/2006/relationships/image" Target="../media/image77.png"/><Relationship Id="rId5" Type="http://schemas.openxmlformats.org/officeDocument/2006/relationships/image" Target="../media/image75.png"/><Relationship Id="rId15" Type="http://schemas.openxmlformats.org/officeDocument/2006/relationships/image" Target="../media/image81.png"/><Relationship Id="rId10" Type="http://schemas.openxmlformats.org/officeDocument/2006/relationships/image" Target="../media/image19.png"/><Relationship Id="rId4" Type="http://schemas.openxmlformats.org/officeDocument/2006/relationships/image" Target="../media/image74.png"/><Relationship Id="rId9" Type="http://schemas.openxmlformats.org/officeDocument/2006/relationships/image" Target="../media/image18.png"/><Relationship Id="rId14" Type="http://schemas.openxmlformats.org/officeDocument/2006/relationships/image" Target="../media/image80.png"/></Relationships>
</file>

<file path=ppt/slides/_rels/slide2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image" Target="../media/image18.png"/><Relationship Id="rId3" Type="http://schemas.openxmlformats.org/officeDocument/2006/relationships/image" Target="../media/image85.png"/><Relationship Id="rId7" Type="http://schemas.openxmlformats.org/officeDocument/2006/relationships/image" Target="../media/image89.emf"/><Relationship Id="rId12" Type="http://schemas.openxmlformats.org/officeDocument/2006/relationships/image" Target="../media/image94.emf"/><Relationship Id="rId2" Type="http://schemas.openxmlformats.org/officeDocument/2006/relationships/notesSlide" Target="../notesSlides/notesSlide30.xml"/><Relationship Id="rId1" Type="http://schemas.openxmlformats.org/officeDocument/2006/relationships/slideLayout" Target="../slideLayouts/slideLayout8.xml"/><Relationship Id="rId6" Type="http://schemas.openxmlformats.org/officeDocument/2006/relationships/image" Target="../media/image88.png"/><Relationship Id="rId11" Type="http://schemas.openxmlformats.org/officeDocument/2006/relationships/image" Target="../media/image93.emf"/><Relationship Id="rId5" Type="http://schemas.openxmlformats.org/officeDocument/2006/relationships/image" Target="../media/image87.png"/><Relationship Id="rId10" Type="http://schemas.openxmlformats.org/officeDocument/2006/relationships/image" Target="../media/image92.emf"/><Relationship Id="rId4" Type="http://schemas.openxmlformats.org/officeDocument/2006/relationships/image" Target="../media/image86.png"/><Relationship Id="rId9" Type="http://schemas.openxmlformats.org/officeDocument/2006/relationships/image" Target="../media/image91.emf"/><Relationship Id="rId1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96.png"/></Relationships>
</file>

<file path=ppt/slides/_rels/slide34.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34.xml"/><Relationship Id="rId1" Type="http://schemas.openxmlformats.org/officeDocument/2006/relationships/slideLayout" Target="../slideLayouts/slideLayout8.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 Id="rId9" Type="http://schemas.openxmlformats.org/officeDocument/2006/relationships/image" Target="../media/image103.png"/></Relationships>
</file>

<file path=ppt/slides/_rels/slide35.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image" Target="../media/image18.png"/><Relationship Id="rId3" Type="http://schemas.openxmlformats.org/officeDocument/2006/relationships/image" Target="../media/image85.png"/><Relationship Id="rId7" Type="http://schemas.openxmlformats.org/officeDocument/2006/relationships/image" Target="../media/image89.emf"/><Relationship Id="rId12" Type="http://schemas.openxmlformats.org/officeDocument/2006/relationships/image" Target="../media/image94.emf"/><Relationship Id="rId2" Type="http://schemas.openxmlformats.org/officeDocument/2006/relationships/notesSlide" Target="../notesSlides/notesSlide35.xml"/><Relationship Id="rId1" Type="http://schemas.openxmlformats.org/officeDocument/2006/relationships/slideLayout" Target="../slideLayouts/slideLayout8.xml"/><Relationship Id="rId6" Type="http://schemas.openxmlformats.org/officeDocument/2006/relationships/image" Target="../media/image88.png"/><Relationship Id="rId11" Type="http://schemas.openxmlformats.org/officeDocument/2006/relationships/image" Target="../media/image93.emf"/><Relationship Id="rId5" Type="http://schemas.openxmlformats.org/officeDocument/2006/relationships/image" Target="../media/image87.png"/><Relationship Id="rId10" Type="http://schemas.openxmlformats.org/officeDocument/2006/relationships/image" Target="../media/image92.emf"/><Relationship Id="rId4" Type="http://schemas.openxmlformats.org/officeDocument/2006/relationships/image" Target="../media/image86.png"/><Relationship Id="rId9" Type="http://schemas.openxmlformats.org/officeDocument/2006/relationships/image" Target="../media/image91.emf"/><Relationship Id="rId1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8" Type="http://schemas.openxmlformats.org/officeDocument/2006/relationships/image" Target="../media/image111.jpeg"/><Relationship Id="rId3" Type="http://schemas.openxmlformats.org/officeDocument/2006/relationships/image" Target="../media/image13.gif"/><Relationship Id="rId7" Type="http://schemas.openxmlformats.org/officeDocument/2006/relationships/image" Target="../media/image110.png"/><Relationship Id="rId2" Type="http://schemas.openxmlformats.org/officeDocument/2006/relationships/notesSlide" Target="../notesSlides/notesSlide39.xml"/><Relationship Id="rId1" Type="http://schemas.openxmlformats.org/officeDocument/2006/relationships/slideLayout" Target="../slideLayouts/slideLayout3.xml"/><Relationship Id="rId6" Type="http://schemas.openxmlformats.org/officeDocument/2006/relationships/image" Target="../media/image109.jpg"/><Relationship Id="rId5" Type="http://schemas.openxmlformats.org/officeDocument/2006/relationships/image" Target="../media/image108.gif"/><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7.png"/><Relationship Id="rId18" Type="http://schemas.openxmlformats.org/officeDocument/2006/relationships/image" Target="../media/image62.png"/><Relationship Id="rId3" Type="http://schemas.openxmlformats.org/officeDocument/2006/relationships/image" Target="../media/image97.png"/><Relationship Id="rId7" Type="http://schemas.openxmlformats.org/officeDocument/2006/relationships/image" Target="../media/image22.png"/><Relationship Id="rId12" Type="http://schemas.openxmlformats.org/officeDocument/2006/relationships/image" Target="../media/image46.png"/><Relationship Id="rId17" Type="http://schemas.openxmlformats.org/officeDocument/2006/relationships/image" Target="../media/image61.png"/><Relationship Id="rId2" Type="http://schemas.openxmlformats.org/officeDocument/2006/relationships/notesSlide" Target="../notesSlides/notesSlide40.xml"/><Relationship Id="rId16" Type="http://schemas.openxmlformats.org/officeDocument/2006/relationships/image" Target="../media/image60.png"/><Relationship Id="rId1" Type="http://schemas.openxmlformats.org/officeDocument/2006/relationships/slideLayout" Target="../slideLayouts/slideLayout8.xml"/><Relationship Id="rId6" Type="http://schemas.openxmlformats.org/officeDocument/2006/relationships/image" Target="../media/image100.png"/><Relationship Id="rId11" Type="http://schemas.openxmlformats.org/officeDocument/2006/relationships/image" Target="../media/image45.png"/><Relationship Id="rId5" Type="http://schemas.openxmlformats.org/officeDocument/2006/relationships/image" Target="../media/image99.png"/><Relationship Id="rId15" Type="http://schemas.openxmlformats.org/officeDocument/2006/relationships/image" Target="../media/image50.emf"/><Relationship Id="rId10" Type="http://schemas.openxmlformats.org/officeDocument/2006/relationships/image" Target="../media/image44.png"/><Relationship Id="rId19" Type="http://schemas.openxmlformats.org/officeDocument/2006/relationships/image" Target="../media/image112.png"/><Relationship Id="rId4" Type="http://schemas.openxmlformats.org/officeDocument/2006/relationships/image" Target="../media/image98.png"/><Relationship Id="rId9" Type="http://schemas.openxmlformats.org/officeDocument/2006/relationships/image" Target="../media/image23.png"/><Relationship Id="rId1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13.gif"/><Relationship Id="rId7" Type="http://schemas.openxmlformats.org/officeDocument/2006/relationships/image" Target="../media/image59.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14.png"/><Relationship Id="rId7" Type="http://schemas.openxmlformats.org/officeDocument/2006/relationships/image" Target="../media/image116.png"/><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115.png"/><Relationship Id="rId5" Type="http://schemas.openxmlformats.org/officeDocument/2006/relationships/image" Target="../media/image58.png"/><Relationship Id="rId4" Type="http://schemas.openxmlformats.org/officeDocument/2006/relationships/image" Target="../media/image13.gif"/></Relationships>
</file>

<file path=ppt/slides/_rels/slide44.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18.emf"/><Relationship Id="rId7" Type="http://schemas.openxmlformats.org/officeDocument/2006/relationships/image" Target="../media/image122.emf"/><Relationship Id="rId2" Type="http://schemas.openxmlformats.org/officeDocument/2006/relationships/notesSlide" Target="../notesSlides/notesSlide49.xml"/><Relationship Id="rId1" Type="http://schemas.openxmlformats.org/officeDocument/2006/relationships/slideLayout" Target="../slideLayouts/slideLayout8.xml"/><Relationship Id="rId6" Type="http://schemas.openxmlformats.org/officeDocument/2006/relationships/image" Target="../media/image121.emf"/><Relationship Id="rId11" Type="http://schemas.openxmlformats.org/officeDocument/2006/relationships/image" Target="../media/image126.emf"/><Relationship Id="rId5" Type="http://schemas.openxmlformats.org/officeDocument/2006/relationships/image" Target="../media/image120.emf"/><Relationship Id="rId10" Type="http://schemas.openxmlformats.org/officeDocument/2006/relationships/image" Target="../media/image125.emf"/><Relationship Id="rId4" Type="http://schemas.openxmlformats.org/officeDocument/2006/relationships/image" Target="../media/image119.emf"/><Relationship Id="rId9" Type="http://schemas.openxmlformats.org/officeDocument/2006/relationships/image" Target="../media/image124.emf"/></Relationships>
</file>

<file path=ppt/slides/_rels/slide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121.emf"/><Relationship Id="rId13" Type="http://schemas.openxmlformats.org/officeDocument/2006/relationships/image" Target="../media/image126.emf"/><Relationship Id="rId3" Type="http://schemas.openxmlformats.org/officeDocument/2006/relationships/image" Target="../media/image127.png"/><Relationship Id="rId7" Type="http://schemas.openxmlformats.org/officeDocument/2006/relationships/image" Target="../media/image120.emf"/><Relationship Id="rId12" Type="http://schemas.openxmlformats.org/officeDocument/2006/relationships/image" Target="../media/image125.emf"/><Relationship Id="rId2" Type="http://schemas.openxmlformats.org/officeDocument/2006/relationships/notesSlide" Target="../notesSlides/notesSlide50.xml"/><Relationship Id="rId1" Type="http://schemas.openxmlformats.org/officeDocument/2006/relationships/slideLayout" Target="../slideLayouts/slideLayout8.xml"/><Relationship Id="rId6" Type="http://schemas.openxmlformats.org/officeDocument/2006/relationships/image" Target="../media/image119.emf"/><Relationship Id="rId11" Type="http://schemas.openxmlformats.org/officeDocument/2006/relationships/image" Target="../media/image124.emf"/><Relationship Id="rId5" Type="http://schemas.openxmlformats.org/officeDocument/2006/relationships/image" Target="../media/image118.emf"/><Relationship Id="rId10" Type="http://schemas.openxmlformats.org/officeDocument/2006/relationships/image" Target="../media/image123.emf"/><Relationship Id="rId4" Type="http://schemas.openxmlformats.org/officeDocument/2006/relationships/image" Target="../media/image128.png"/><Relationship Id="rId9" Type="http://schemas.openxmlformats.org/officeDocument/2006/relationships/image" Target="../media/image122.emf"/></Relationships>
</file>

<file path=ppt/slides/_rels/slide51.xml.rels><?xml version="1.0" encoding="UTF-8" standalone="yes"?>
<Relationships xmlns="http://schemas.openxmlformats.org/package/2006/relationships"><Relationship Id="rId3" Type="http://schemas.openxmlformats.org/officeDocument/2006/relationships/image" Target="../media/image118.emf"/><Relationship Id="rId2" Type="http://schemas.openxmlformats.org/officeDocument/2006/relationships/notesSlide" Target="../notesSlides/notesSlide51.xml"/><Relationship Id="rId1" Type="http://schemas.openxmlformats.org/officeDocument/2006/relationships/slideLayout" Target="../slideLayouts/slideLayout8.xml"/><Relationship Id="rId5" Type="http://schemas.openxmlformats.org/officeDocument/2006/relationships/image" Target="../media/image129.png"/><Relationship Id="rId4" Type="http://schemas.openxmlformats.org/officeDocument/2006/relationships/image" Target="../media/image121.emf"/></Relationships>
</file>

<file path=ppt/slides/_rels/slide5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18.emf"/><Relationship Id="rId7" Type="http://schemas.openxmlformats.org/officeDocument/2006/relationships/image" Target="../media/image122.emf"/><Relationship Id="rId2" Type="http://schemas.openxmlformats.org/officeDocument/2006/relationships/notesSlide" Target="../notesSlides/notesSlide53.xml"/><Relationship Id="rId1" Type="http://schemas.openxmlformats.org/officeDocument/2006/relationships/slideLayout" Target="../slideLayouts/slideLayout8.xml"/><Relationship Id="rId6" Type="http://schemas.openxmlformats.org/officeDocument/2006/relationships/image" Target="../media/image121.emf"/><Relationship Id="rId11" Type="http://schemas.openxmlformats.org/officeDocument/2006/relationships/image" Target="../media/image126.emf"/><Relationship Id="rId5" Type="http://schemas.openxmlformats.org/officeDocument/2006/relationships/image" Target="../media/image120.emf"/><Relationship Id="rId10" Type="http://schemas.openxmlformats.org/officeDocument/2006/relationships/image" Target="../media/image125.emf"/><Relationship Id="rId4" Type="http://schemas.openxmlformats.org/officeDocument/2006/relationships/image" Target="../media/image119.emf"/><Relationship Id="rId9" Type="http://schemas.openxmlformats.org/officeDocument/2006/relationships/image" Target="../media/image124.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132.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57.xml"/><Relationship Id="rId1" Type="http://schemas.openxmlformats.org/officeDocument/2006/relationships/slideLayout" Target="../slideLayouts/slideLayout8.xml"/><Relationship Id="rId4" Type="http://schemas.openxmlformats.org/officeDocument/2006/relationships/image" Target="../media/image134.png"/></Relationships>
</file>

<file path=ppt/slides/_rels/slide5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0.emf"/><Relationship Id="rId3" Type="http://schemas.openxmlformats.org/officeDocument/2006/relationships/image" Target="../media/image22.png"/><Relationship Id="rId7" Type="http://schemas.openxmlformats.org/officeDocument/2006/relationships/image" Target="../media/image23.png"/><Relationship Id="rId12" Type="http://schemas.openxmlformats.org/officeDocument/2006/relationships/image" Target="../media/image48.png"/><Relationship Id="rId2" Type="http://schemas.openxmlformats.org/officeDocument/2006/relationships/notesSlide" Target="../notesSlides/notesSlide58.xml"/><Relationship Id="rId16" Type="http://schemas.openxmlformats.org/officeDocument/2006/relationships/image" Target="../media/image53.png"/><Relationship Id="rId1" Type="http://schemas.openxmlformats.org/officeDocument/2006/relationships/slideLayout" Target="../slideLayouts/slideLayout8.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0.emf"/><Relationship Id="rId18" Type="http://schemas.openxmlformats.org/officeDocument/2006/relationships/image" Target="../media/image137.png"/><Relationship Id="rId3" Type="http://schemas.openxmlformats.org/officeDocument/2006/relationships/image" Target="../media/image22.png"/><Relationship Id="rId7" Type="http://schemas.openxmlformats.org/officeDocument/2006/relationships/image" Target="../media/image23.png"/><Relationship Id="rId12" Type="http://schemas.openxmlformats.org/officeDocument/2006/relationships/image" Target="../media/image48.png"/><Relationship Id="rId17" Type="http://schemas.openxmlformats.org/officeDocument/2006/relationships/image" Target="../media/image136.png"/><Relationship Id="rId2" Type="http://schemas.openxmlformats.org/officeDocument/2006/relationships/notesSlide" Target="../notesSlides/notesSlide60.xml"/><Relationship Id="rId16" Type="http://schemas.openxmlformats.org/officeDocument/2006/relationships/image" Target="../media/image53.png"/><Relationship Id="rId1" Type="http://schemas.openxmlformats.org/officeDocument/2006/relationships/slideLayout" Target="../slideLayouts/slideLayout8.xml"/><Relationship Id="rId6" Type="http://schemas.openxmlformats.org/officeDocument/2006/relationships/image" Target="../media/image43.png"/><Relationship Id="rId11" Type="http://schemas.openxmlformats.org/officeDocument/2006/relationships/image" Target="../media/image47.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6.png"/><Relationship Id="rId4" Type="http://schemas.openxmlformats.org/officeDocument/2006/relationships/image" Target="../media/image41.png"/><Relationship Id="rId9" Type="http://schemas.openxmlformats.org/officeDocument/2006/relationships/image" Target="../media/image45.png"/><Relationship Id="rId14" Type="http://schemas.openxmlformats.org/officeDocument/2006/relationships/image" Target="../media/image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62.xml"/><Relationship Id="rId1" Type="http://schemas.openxmlformats.org/officeDocument/2006/relationships/slideLayout" Target="../slideLayouts/slideLayout8.xml"/><Relationship Id="rId4" Type="http://schemas.openxmlformats.org/officeDocument/2006/relationships/image" Target="../media/image13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notesSlide" Target="../notesSlides/notesSlide65.xml"/><Relationship Id="rId1" Type="http://schemas.openxmlformats.org/officeDocument/2006/relationships/slideLayout" Target="../slideLayouts/slideLayout8.xml"/><Relationship Id="rId5" Type="http://schemas.openxmlformats.org/officeDocument/2006/relationships/image" Target="../media/image142.emf"/><Relationship Id="rId4" Type="http://schemas.openxmlformats.org/officeDocument/2006/relationships/image" Target="../media/image141.e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9.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70.xml"/><Relationship Id="rId1" Type="http://schemas.openxmlformats.org/officeDocument/2006/relationships/slideLayout" Target="../slideLayouts/slideLayout8.xml"/><Relationship Id="rId4" Type="http://schemas.openxmlformats.org/officeDocument/2006/relationships/image" Target="../media/image139.png"/></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2.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3.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8410322" y="292717"/>
            <a:ext cx="1798890" cy="369332"/>
          </a:xfrm>
          <a:prstGeom prst="rect">
            <a:avLst/>
          </a:prstGeom>
          <a:noFill/>
        </p:spPr>
        <p:txBody>
          <a:bodyPr wrap="none" rtlCol="0">
            <a:spAutoFit/>
          </a:bodyPr>
          <a:lstStyle/>
          <a:p>
            <a:r>
              <a:rPr lang="en-US" dirty="0" smtClean="0">
                <a:solidFill>
                  <a:srgbClr val="C36223"/>
                </a:solidFill>
                <a:latin typeface="Marker Felt" panose="00000400000000000000" pitchFamily="2" charset="0"/>
              </a:rPr>
              <a:t>Code Mash Edition</a:t>
            </a:r>
            <a:endParaRPr lang="en-US" dirty="0">
              <a:solidFill>
                <a:srgbClr val="C36223"/>
              </a:solidFill>
              <a:latin typeface="Marker Felt" panose="00000400000000000000" pitchFamily="2"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09212" y="272596"/>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2364286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4883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133081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Knee Jerk</a:t>
            </a:r>
            <a:endParaRPr lang="en-US" sz="2400" dirty="0">
              <a:solidFill>
                <a:schemeClr val="accent6">
                  <a:lumMod val="50000"/>
                </a:schemeClr>
              </a:solidFill>
              <a:latin typeface="Marker Felt" panose="00000400000000000000" pitchFamily="2" charset="0"/>
            </a:endParaRPr>
          </a:p>
        </p:txBody>
      </p:sp>
      <p:sp>
        <p:nvSpPr>
          <p:cNvPr id="36" name="TextBox 35"/>
          <p:cNvSpPr txBox="1"/>
          <p:nvPr/>
        </p:nvSpPr>
        <p:spPr>
          <a:xfrm>
            <a:off x="8056026" y="1976105"/>
            <a:ext cx="3906027" cy="461665"/>
          </a:xfrm>
          <a:prstGeom prst="rect">
            <a:avLst/>
          </a:prstGeom>
          <a:noFill/>
        </p:spPr>
        <p:txBody>
          <a:bodyPr wrap="square" rtlCol="0">
            <a:spAutoFit/>
          </a:bodyPr>
          <a:lstStyle/>
          <a:p>
            <a:r>
              <a:rPr lang="en-US" sz="2400" dirty="0" smtClean="0">
                <a:solidFill>
                  <a:schemeClr val="accent6">
                    <a:lumMod val="50000"/>
                  </a:schemeClr>
                </a:solidFill>
                <a:latin typeface="Marker Felt" panose="00000400000000000000" pitchFamily="2" charset="0"/>
              </a:rPr>
              <a:t>Plateau of Resume Bullet Points  </a:t>
            </a:r>
            <a:endParaRPr lang="en-US" sz="2400" dirty="0">
              <a:solidFill>
                <a:schemeClr val="accent6">
                  <a:lumMod val="50000"/>
                </a:schemeClr>
              </a:solidFill>
              <a:latin typeface="Marker Felt" panose="00000400000000000000" pitchFamily="2" charset="0"/>
            </a:endParaRPr>
          </a:p>
        </p:txBody>
      </p:sp>
      <p:sp>
        <p:nvSpPr>
          <p:cNvPr id="37" name="TextBox 36"/>
          <p:cNvSpPr txBox="1"/>
          <p:nvPr/>
        </p:nvSpPr>
        <p:spPr>
          <a:xfrm>
            <a:off x="5724763" y="4627864"/>
            <a:ext cx="5529078"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Trough of “Silver Bullets only Kill Werewolves”</a:t>
            </a:r>
            <a:endParaRPr lang="en-US" sz="2400" dirty="0">
              <a:solidFill>
                <a:schemeClr val="accent6">
                  <a:lumMod val="50000"/>
                </a:schemeClr>
              </a:solidFill>
              <a:latin typeface="Marker Felt" panose="00000400000000000000" pitchFamily="2" charset="0"/>
            </a:endParaRPr>
          </a:p>
        </p:txBody>
      </p:sp>
      <p:sp>
        <p:nvSpPr>
          <p:cNvPr id="38" name="TextBox 37"/>
          <p:cNvSpPr txBox="1"/>
          <p:nvPr/>
        </p:nvSpPr>
        <p:spPr>
          <a:xfrm>
            <a:off x="7365913" y="3393641"/>
            <a:ext cx="475803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Slope of “Oh, not all tools are hammer”</a:t>
            </a:r>
            <a:endParaRPr lang="en-US" sz="2400" dirty="0">
              <a:solidFill>
                <a:schemeClr val="accent6">
                  <a:lumMod val="50000"/>
                </a:schemeClr>
              </a:solidFill>
              <a:latin typeface="Marker Felt" panose="00000400000000000000" pitchFamily="2" charset="0"/>
            </a:endParaRPr>
          </a:p>
        </p:txBody>
      </p:sp>
      <p:sp>
        <p:nvSpPr>
          <p:cNvPr id="39" name="TextBox 38"/>
          <p:cNvSpPr txBox="1"/>
          <p:nvPr/>
        </p:nvSpPr>
        <p:spPr>
          <a:xfrm>
            <a:off x="4407473" y="560464"/>
            <a:ext cx="3198311"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Peak of Inflated Bull****!!!</a:t>
            </a:r>
            <a:endParaRPr lang="en-US" sz="2400" dirty="0">
              <a:solidFill>
                <a:schemeClr val="accent6">
                  <a:lumMod val="50000"/>
                </a:schemeClr>
              </a:solidFill>
              <a:latin typeface="Marker Felt" panose="00000400000000000000" pitchFamily="2" charset="0"/>
            </a:endParaRPr>
          </a:p>
        </p:txBody>
      </p:sp>
      <p:sp>
        <p:nvSpPr>
          <p:cNvPr id="17" name="Rectangle 16"/>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18" name="Rectangle 17"/>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237722621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7030A0"/>
                </a:solidFill>
              </a:rPr>
              <a:t>What are </a:t>
            </a:r>
            <a:r>
              <a:rPr lang="en-US" dirty="0" err="1" smtClean="0">
                <a:solidFill>
                  <a:srgbClr val="7030A0"/>
                </a:solidFill>
              </a:rPr>
              <a:t>Microservices</a:t>
            </a:r>
            <a:r>
              <a:rPr lang="en-US" dirty="0" smtClean="0">
                <a:solidFill>
                  <a:srgbClr val="7030A0"/>
                </a:solidFill>
              </a:rPr>
              <a:t>?</a:t>
            </a:r>
            <a:r>
              <a:rPr lang="en-US" dirty="0" smtClean="0"/>
              <a:t/>
            </a:r>
            <a:br>
              <a:rPr lang="en-US" dirty="0" smtClean="0"/>
            </a:br>
            <a:r>
              <a:rPr lang="en-US" dirty="0" smtClean="0"/>
              <a:t>A Brief Introduction</a:t>
            </a:r>
          </a:p>
          <a:p>
            <a:r>
              <a:rPr lang="en-US" dirty="0" smtClean="0">
                <a:solidFill>
                  <a:srgbClr val="7030A0"/>
                </a:solidFill>
              </a:rPr>
              <a:t>Why use </a:t>
            </a:r>
            <a:r>
              <a:rPr lang="en-US" dirty="0" err="1" smtClean="0">
                <a:solidFill>
                  <a:srgbClr val="7030A0"/>
                </a:solidFill>
              </a:rPr>
              <a:t>Microservices</a:t>
            </a:r>
            <a:r>
              <a:rPr lang="en-US" dirty="0" smtClean="0">
                <a:solidFill>
                  <a:srgbClr val="7030A0"/>
                </a:solidFill>
              </a:rPr>
              <a:t>?</a:t>
            </a:r>
            <a:r>
              <a:rPr lang="en-US" dirty="0" smtClean="0"/>
              <a:t/>
            </a:r>
            <a:br>
              <a:rPr lang="en-US" dirty="0" smtClean="0"/>
            </a:br>
            <a:r>
              <a:rPr lang="en-US" dirty="0"/>
              <a:t>Benefits and breaking some myths about </a:t>
            </a:r>
            <a:r>
              <a:rPr lang="en-US" dirty="0" err="1"/>
              <a:t>microservices</a:t>
            </a:r>
            <a:endParaRPr lang="en-US" dirty="0"/>
          </a:p>
          <a:p>
            <a:r>
              <a:rPr lang="en-US" dirty="0" smtClean="0">
                <a:solidFill>
                  <a:srgbClr val="7030A0"/>
                </a:solidFill>
              </a:rPr>
              <a:t>How do we do this?</a:t>
            </a:r>
            <a:r>
              <a:rPr lang="en-US" dirty="0"/>
              <a:t/>
            </a:r>
            <a:br>
              <a:rPr lang="en-US" dirty="0"/>
            </a:br>
            <a:r>
              <a:rPr lang="en-US" dirty="0" smtClean="0"/>
              <a:t>Prepping for &amp; Implementing </a:t>
            </a:r>
            <a:r>
              <a:rPr lang="en-US" dirty="0" err="1" smtClean="0"/>
              <a:t>Microservices</a:t>
            </a:r>
            <a:endParaRPr lang="en-US" dirty="0" smtClean="0"/>
          </a:p>
          <a:p>
            <a:r>
              <a:rPr lang="en-US" dirty="0" smtClean="0">
                <a:solidFill>
                  <a:srgbClr val="7030A0"/>
                </a:solidFill>
              </a:rPr>
              <a:t>Here in the Real World</a:t>
            </a:r>
            <a:r>
              <a:rPr lang="en-US" dirty="0"/>
              <a:t/>
            </a:r>
            <a:br>
              <a:rPr lang="en-US" dirty="0"/>
            </a:br>
            <a:r>
              <a:rPr lang="en-US" dirty="0" smtClean="0"/>
              <a:t>Inspired by Real Events</a:t>
            </a:r>
            <a:endParaRPr lang="en-US" dirty="0"/>
          </a:p>
          <a:p>
            <a:endParaRPr lang="en-US" dirty="0"/>
          </a:p>
          <a:p>
            <a:endParaRPr lang="en-US" dirty="0"/>
          </a:p>
        </p:txBody>
      </p:sp>
      <p:grpSp>
        <p:nvGrpSpPr>
          <p:cNvPr id="4" name="Group 3"/>
          <p:cNvGrpSpPr/>
          <p:nvPr/>
        </p:nvGrpSpPr>
        <p:grpSpPr>
          <a:xfrm>
            <a:off x="8215403" y="2994674"/>
            <a:ext cx="3445792" cy="3034566"/>
            <a:chOff x="5966722" y="1436265"/>
            <a:chExt cx="4629388" cy="407691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spTree>
    <p:extLst>
      <p:ext uri="{BB962C8B-B14F-4D97-AF65-F5344CB8AC3E}">
        <p14:creationId xmlns:p14="http://schemas.microsoft.com/office/powerpoint/2010/main" val="3815637069"/>
      </p:ext>
    </p:extLst>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A Brief Introduction</a:t>
            </a:r>
            <a:endParaRPr lang="en-US" dirty="0"/>
          </a:p>
        </p:txBody>
      </p:sp>
    </p:spTree>
    <p:extLst>
      <p:ext uri="{BB962C8B-B14F-4D97-AF65-F5344CB8AC3E}">
        <p14:creationId xmlns:p14="http://schemas.microsoft.com/office/powerpoint/2010/main" val="3632142923"/>
      </p:ext>
    </p:extLst>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In a Nutshell</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560" y="1459618"/>
            <a:ext cx="4629388" cy="4076910"/>
          </a:xfrm>
          <a:prstGeom prst="rect">
            <a:avLst/>
          </a:prstGeom>
        </p:spPr>
      </p:pic>
      <p:pic>
        <p:nvPicPr>
          <p:cNvPr id="6" name="Picture 5"/>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9" name="TextBox 8"/>
          <p:cNvSpPr txBox="1"/>
          <p:nvPr/>
        </p:nvSpPr>
        <p:spPr>
          <a:xfrm>
            <a:off x="4389042" y="2938738"/>
            <a:ext cx="1696298" cy="369332"/>
          </a:xfrm>
          <a:prstGeom prst="rect">
            <a:avLst/>
          </a:prstGeom>
          <a:noFill/>
        </p:spPr>
        <p:txBody>
          <a:bodyPr wrap="none" rtlCol="0">
            <a:spAutoFit/>
          </a:bodyPr>
          <a:lstStyle/>
          <a:p>
            <a:pPr algn="ctr"/>
            <a:r>
              <a:rPr lang="en-US" dirty="0" smtClean="0">
                <a:solidFill>
                  <a:schemeClr val="accent2">
                    <a:lumMod val="75000"/>
                  </a:schemeClr>
                </a:solidFill>
                <a:latin typeface="Marker Felt" panose="00000400000000000000" pitchFamily="2" charset="0"/>
              </a:rPr>
              <a:t>Service Front End</a:t>
            </a:r>
            <a:endParaRPr lang="en-US" dirty="0">
              <a:solidFill>
                <a:schemeClr val="accent2">
                  <a:lumMod val="75000"/>
                </a:schemeClr>
              </a:solidFill>
              <a:latin typeface="Marker Felt" panose="00000400000000000000" pitchFamily="2" charset="0"/>
            </a:endParaRPr>
          </a:p>
        </p:txBody>
      </p:sp>
      <p:sp>
        <p:nvSpPr>
          <p:cNvPr id="10" name="TextBox 9"/>
          <p:cNvSpPr txBox="1"/>
          <p:nvPr/>
        </p:nvSpPr>
        <p:spPr>
          <a:xfrm>
            <a:off x="7666931" y="4052977"/>
            <a:ext cx="1832553" cy="646331"/>
          </a:xfrm>
          <a:prstGeom prst="rect">
            <a:avLst/>
          </a:prstGeom>
          <a:noFill/>
        </p:spPr>
        <p:txBody>
          <a:bodyPr wrap="none" rtlCol="0">
            <a:spAutoFit/>
          </a:bodyPr>
          <a:lstStyle/>
          <a:p>
            <a:pPr algn="ctr"/>
            <a:r>
              <a:rPr lang="en-US" dirty="0" smtClean="0">
                <a:solidFill>
                  <a:srgbClr val="1D4A9A"/>
                </a:solidFill>
                <a:latin typeface="Marker Felt" panose="00000400000000000000" pitchFamily="2" charset="0"/>
              </a:rPr>
              <a:t>Business Capability</a:t>
            </a:r>
          </a:p>
          <a:p>
            <a:pPr algn="ctr"/>
            <a:r>
              <a:rPr lang="en-US" dirty="0" smtClean="0">
                <a:solidFill>
                  <a:srgbClr val="1D4A9A"/>
                </a:solidFill>
                <a:latin typeface="Marker Felt" panose="00000400000000000000" pitchFamily="2" charset="0"/>
              </a:rPr>
              <a:t>Focused Behavior</a:t>
            </a:r>
            <a:endParaRPr lang="en-US" dirty="0">
              <a:solidFill>
                <a:srgbClr val="1D4A9A"/>
              </a:solidFill>
              <a:latin typeface="Marker Felt" panose="00000400000000000000" pitchFamily="2" charset="0"/>
            </a:endParaRPr>
          </a:p>
        </p:txBody>
      </p:sp>
      <p:sp>
        <p:nvSpPr>
          <p:cNvPr id="11" name="TextBox 10"/>
          <p:cNvSpPr txBox="1"/>
          <p:nvPr/>
        </p:nvSpPr>
        <p:spPr>
          <a:xfrm>
            <a:off x="10272854" y="4248000"/>
            <a:ext cx="1628972" cy="923330"/>
          </a:xfrm>
          <a:prstGeom prst="rect">
            <a:avLst/>
          </a:prstGeom>
          <a:noFill/>
        </p:spPr>
        <p:txBody>
          <a:bodyPr wrap="none" rtlCol="0">
            <a:spAutoFit/>
          </a:bodyPr>
          <a:lstStyle/>
          <a:p>
            <a:pPr algn="ctr"/>
            <a:r>
              <a:rPr lang="en-US" dirty="0" smtClean="0">
                <a:solidFill>
                  <a:schemeClr val="accent6">
                    <a:lumMod val="75000"/>
                  </a:schemeClr>
                </a:solidFill>
                <a:latin typeface="Marker Felt" panose="00000400000000000000" pitchFamily="2" charset="0"/>
              </a:rPr>
              <a:t>Method to Store</a:t>
            </a:r>
          </a:p>
          <a:p>
            <a:pPr algn="ctr"/>
            <a:r>
              <a:rPr lang="en-US" dirty="0" smtClean="0">
                <a:solidFill>
                  <a:schemeClr val="accent6">
                    <a:lumMod val="75000"/>
                  </a:schemeClr>
                </a:solidFill>
                <a:latin typeface="Marker Felt" panose="00000400000000000000" pitchFamily="2" charset="0"/>
              </a:rPr>
              <a:t>State Related</a:t>
            </a:r>
          </a:p>
          <a:p>
            <a:pPr algn="ctr"/>
            <a:r>
              <a:rPr lang="en-US" dirty="0" smtClean="0">
                <a:solidFill>
                  <a:schemeClr val="accent6">
                    <a:lumMod val="75000"/>
                  </a:schemeClr>
                </a:solidFill>
                <a:latin typeface="Marker Felt" panose="00000400000000000000" pitchFamily="2" charset="0"/>
              </a:rPr>
              <a:t>To Functionality</a:t>
            </a:r>
            <a:endParaRPr lang="en-US" dirty="0">
              <a:solidFill>
                <a:schemeClr val="accent6">
                  <a:lumMod val="75000"/>
                </a:schemeClr>
              </a:solidFill>
              <a:latin typeface="Marker Felt" panose="00000400000000000000" pitchFamily="2" charset="0"/>
            </a:endParaRPr>
          </a:p>
        </p:txBody>
      </p:sp>
      <p:sp>
        <p:nvSpPr>
          <p:cNvPr id="12" name="TextBox 11"/>
          <p:cNvSpPr txBox="1"/>
          <p:nvPr/>
        </p:nvSpPr>
        <p:spPr>
          <a:xfrm>
            <a:off x="6815084" y="967911"/>
            <a:ext cx="3188693" cy="369332"/>
          </a:xfrm>
          <a:prstGeom prst="rect">
            <a:avLst/>
          </a:prstGeom>
          <a:noFill/>
        </p:spPr>
        <p:txBody>
          <a:bodyPr wrap="none" rtlCol="0">
            <a:spAutoFit/>
          </a:bodyPr>
          <a:lstStyle/>
          <a:p>
            <a:pPr algn="ctr"/>
            <a:r>
              <a:rPr lang="en-US" dirty="0" smtClean="0">
                <a:latin typeface="Marker Felt" panose="00000400000000000000" pitchFamily="2" charset="0"/>
              </a:rPr>
              <a:t>Complete Stack in a Single Product</a:t>
            </a:r>
            <a:endParaRPr lang="en-US" dirty="0">
              <a:latin typeface="Marker Felt" panose="00000400000000000000" pitchFamily="2" charset="0"/>
            </a:endParaRPr>
          </a:p>
        </p:txBody>
      </p:sp>
      <p:pic>
        <p:nvPicPr>
          <p:cNvPr id="13" name="Picture 12"/>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867528" y="3780698"/>
            <a:ext cx="2667000" cy="1428750"/>
          </a:xfrm>
          <a:prstGeom prst="rect">
            <a:avLst/>
          </a:prstGeom>
        </p:spPr>
      </p:pic>
      <p:sp>
        <p:nvSpPr>
          <p:cNvPr id="14" name="Text Placeholder 3"/>
          <p:cNvSpPr txBox="1">
            <a:spLocks/>
          </p:cNvSpPr>
          <p:nvPr/>
        </p:nvSpPr>
        <p:spPr>
          <a:xfrm>
            <a:off x="1168602" y="3495574"/>
            <a:ext cx="2607306" cy="728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2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600" dirty="0" smtClean="0">
                <a:solidFill>
                  <a:srgbClr val="C00000"/>
                </a:solidFill>
              </a:rPr>
              <a:t>PURIST VIEW</a:t>
            </a:r>
            <a:endParaRPr lang="en-US" sz="3600" dirty="0">
              <a:solidFill>
                <a:srgbClr val="C00000"/>
              </a:solidFill>
            </a:endParaRPr>
          </a:p>
        </p:txBody>
      </p:sp>
    </p:spTree>
    <p:extLst>
      <p:ext uri="{BB962C8B-B14F-4D97-AF65-F5344CB8AC3E}">
        <p14:creationId xmlns:p14="http://schemas.microsoft.com/office/powerpoint/2010/main" val="252056810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a:xfrm>
            <a:off x="4376056" y="1698171"/>
            <a:ext cx="6979331" cy="4162879"/>
          </a:xfrm>
        </p:spPr>
        <p:txBody>
          <a:bodyPr>
            <a:normAutofit/>
          </a:bodyPr>
          <a:lstStyle/>
          <a:p>
            <a:pPr marL="0" indent="0">
              <a:buNone/>
            </a:pPr>
            <a:r>
              <a:rPr lang="en-US" sz="4800" dirty="0">
                <a:latin typeface="Jenna Sue" pitchFamily="2" charset="0"/>
                <a:ea typeface="Princess Sofia" panose="02000000000000000000" pitchFamily="2" charset="0"/>
              </a:rPr>
              <a:t>In short, the </a:t>
            </a:r>
            <a:r>
              <a:rPr lang="en-US" sz="4800" dirty="0" err="1">
                <a:latin typeface="Jenna Sue" pitchFamily="2" charset="0"/>
                <a:ea typeface="Princess Sofia" panose="02000000000000000000" pitchFamily="2" charset="0"/>
              </a:rPr>
              <a:t>microservice</a:t>
            </a:r>
            <a:r>
              <a:rPr lang="en-US" sz="4800" dirty="0">
                <a:latin typeface="Jenna Sue" pitchFamily="2" charset="0"/>
                <a:ea typeface="Princess Sofia" panose="02000000000000000000" pitchFamily="2" charset="0"/>
              </a:rPr>
              <a:t> architectural style is an approach to developing a single application as a suite of small services, each running in its own process and communicating with lightweight mechanisms, often an HTTP resource API</a:t>
            </a:r>
          </a:p>
          <a:p>
            <a:pPr marL="0" indent="0">
              <a:buNone/>
            </a:pPr>
            <a:endParaRPr lang="en-US" sz="4800" dirty="0"/>
          </a:p>
        </p:txBody>
      </p:sp>
      <p:sp>
        <p:nvSpPr>
          <p:cNvPr id="4" name="Text Placeholder 3"/>
          <p:cNvSpPr>
            <a:spLocks noGrp="1"/>
          </p:cNvSpPr>
          <p:nvPr>
            <p:ph type="body" sz="half" idx="2"/>
          </p:nvPr>
        </p:nvSpPr>
        <p:spPr>
          <a:xfrm>
            <a:off x="839789" y="2057400"/>
            <a:ext cx="3819298" cy="3811588"/>
          </a:xfrm>
        </p:spPr>
        <p:txBody>
          <a:bodyPr/>
          <a:lstStyle/>
          <a:p>
            <a:r>
              <a:rPr lang="en-US" dirty="0" smtClean="0"/>
              <a:t>Architectural Style</a:t>
            </a:r>
          </a:p>
          <a:p>
            <a:endParaRPr lang="en-US" b="0" i="1" dirty="0" smtClean="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r>
              <a:rPr lang="en-US" i="1" dirty="0" smtClean="0">
                <a:solidFill>
                  <a:schemeClr val="tx1"/>
                </a:solidFill>
              </a:rPr>
              <a:t/>
            </a:r>
            <a:br>
              <a:rPr lang="en-US" i="1" dirty="0" smtClean="0">
                <a:solidFill>
                  <a:schemeClr val="tx1"/>
                </a:solidFill>
              </a:rPr>
            </a:br>
            <a:r>
              <a:rPr lang="en-US" i="1" dirty="0" smtClean="0">
                <a:solidFill>
                  <a:schemeClr val="tx1"/>
                </a:solidFill>
              </a:rPr>
              <a:t>Martin Fowler</a:t>
            </a:r>
            <a:r>
              <a:rPr lang="en-US" i="1" dirty="0">
                <a:solidFill>
                  <a:srgbClr val="C00000"/>
                </a:solidFill>
              </a:rPr>
              <a:t/>
            </a:r>
            <a:br>
              <a:rPr lang="en-US" i="1" dirty="0">
                <a:solidFill>
                  <a:srgbClr val="C00000"/>
                </a:solidFill>
              </a:rPr>
            </a:br>
            <a:r>
              <a:rPr lang="en-US" i="1" dirty="0" smtClean="0">
                <a:solidFill>
                  <a:schemeClr val="accent1">
                    <a:lumMod val="20000"/>
                    <a:lumOff val="80000"/>
                  </a:schemeClr>
                </a:solidFill>
                <a:hlinkClick r:id="rId3"/>
              </a:rPr>
              <a:t>http</a:t>
            </a:r>
            <a:r>
              <a:rPr lang="en-US" i="1" dirty="0">
                <a:solidFill>
                  <a:schemeClr val="accent1">
                    <a:lumMod val="20000"/>
                    <a:lumOff val="80000"/>
                  </a:schemeClr>
                </a:solidFill>
                <a:hlinkClick r:id="rId3"/>
              </a:rPr>
              <a:t>://</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7578121" y="492910"/>
            <a:ext cx="313258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Architectural Style</a:t>
            </a:r>
            <a:endParaRPr lang="en-US" sz="3200" dirty="0">
              <a:solidFill>
                <a:srgbClr val="C00000"/>
              </a:solidFill>
              <a:latin typeface="Marker Felt" panose="00000400000000000000" pitchFamily="2"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51" y="1564742"/>
            <a:ext cx="3110459" cy="98531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3644278">
            <a:off x="9437305" y="1145701"/>
            <a:ext cx="724566" cy="351026"/>
          </a:xfrm>
          <a:prstGeom prst="rect">
            <a:avLst/>
          </a:prstGeom>
        </p:spPr>
      </p:pic>
    </p:spTree>
    <p:extLst>
      <p:ext uri="{BB962C8B-B14F-4D97-AF65-F5344CB8AC3E}">
        <p14:creationId xmlns:p14="http://schemas.microsoft.com/office/powerpoint/2010/main" val="2010898799"/>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pic>
        <p:nvPicPr>
          <p:cNvPr id="18" name="Picture 17"/>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6500384">
            <a:off x="7128032" y="2644007"/>
            <a:ext cx="811937" cy="393354"/>
          </a:xfrm>
          <a:prstGeom prst="rect">
            <a:avLst/>
          </a:prstGeom>
        </p:spPr>
      </p:pic>
    </p:spTree>
    <p:extLst>
      <p:ext uri="{BB962C8B-B14F-4D97-AF65-F5344CB8AC3E}">
        <p14:creationId xmlns:p14="http://schemas.microsoft.com/office/powerpoint/2010/main" val="415487360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3465" y="1986892"/>
            <a:ext cx="2003397" cy="1746907"/>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5145" y="1986891"/>
            <a:ext cx="1999988" cy="1748243"/>
          </a:xfrm>
          <a:prstGeom prst="rect">
            <a:avLst/>
          </a:prstGeom>
        </p:spPr>
      </p:pic>
      <p:sp>
        <p:nvSpPr>
          <p:cNvPr id="25" name="TextBox 24"/>
          <p:cNvSpPr txBox="1"/>
          <p:nvPr/>
        </p:nvSpPr>
        <p:spPr>
          <a:xfrm>
            <a:off x="5706934" y="2544429"/>
            <a:ext cx="1356462"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Definition</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26" name="TextBox 25"/>
          <p:cNvSpPr txBox="1"/>
          <p:nvPr/>
        </p:nvSpPr>
        <p:spPr>
          <a:xfrm>
            <a:off x="7743104" y="25508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27" name="Picture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45145" y="3917291"/>
            <a:ext cx="1999988" cy="1748243"/>
          </a:xfrm>
          <a:prstGeom prst="rect">
            <a:avLst/>
          </a:prstGeom>
        </p:spPr>
      </p:pic>
      <p:sp>
        <p:nvSpPr>
          <p:cNvPr id="28" name="TextBox 27"/>
          <p:cNvSpPr txBox="1"/>
          <p:nvPr/>
        </p:nvSpPr>
        <p:spPr>
          <a:xfrm>
            <a:off x="7743104" y="44812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spTree>
    <p:extLst>
      <p:ext uri="{BB962C8B-B14F-4D97-AF65-F5344CB8AC3E}">
        <p14:creationId xmlns:p14="http://schemas.microsoft.com/office/powerpoint/2010/main" val="262847547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1521" y="2004993"/>
            <a:ext cx="5993130" cy="4476197"/>
          </a:xfrm>
          <a:prstGeom prst="rect">
            <a:avLst/>
          </a:prstGeom>
        </p:spPr>
      </p:pic>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sp>
        <p:nvSpPr>
          <p:cNvPr id="10" name="TextBox 9"/>
          <p:cNvSpPr txBox="1"/>
          <p:nvPr/>
        </p:nvSpPr>
        <p:spPr>
          <a:xfrm>
            <a:off x="7035179" y="1473140"/>
            <a:ext cx="1217001"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11" name="TextBox 10"/>
          <p:cNvSpPr txBox="1"/>
          <p:nvPr/>
        </p:nvSpPr>
        <p:spPr>
          <a:xfrm>
            <a:off x="8846190" y="1473140"/>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345" y="2234176"/>
            <a:ext cx="2336920" cy="844593"/>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5289" y="2558042"/>
            <a:ext cx="1536779" cy="196860"/>
          </a:xfrm>
          <a:prstGeom prst="rect">
            <a:avLst/>
          </a:prstGeom>
        </p:spPr>
      </p:pic>
      <p:pic>
        <p:nvPicPr>
          <p:cNvPr id="14" name="Picture 13"/>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168263" y="3671677"/>
            <a:ext cx="2682002" cy="1738882"/>
          </a:xfrm>
          <a:prstGeom prst="rect">
            <a:avLst/>
          </a:prstGeom>
        </p:spPr>
      </p:pic>
      <p:sp>
        <p:nvSpPr>
          <p:cNvPr id="15" name="TextBox 14"/>
          <p:cNvSpPr txBox="1"/>
          <p:nvPr/>
        </p:nvSpPr>
        <p:spPr>
          <a:xfrm>
            <a:off x="8936759" y="4311361"/>
            <a:ext cx="1822936" cy="461665"/>
          </a:xfrm>
          <a:prstGeom prst="rect">
            <a:avLst/>
          </a:prstGeom>
          <a:noFill/>
        </p:spPr>
        <p:txBody>
          <a:bodyPr wrap="none" rtlCol="0">
            <a:spAutoFit/>
          </a:bodyPr>
          <a:lstStyle/>
          <a:p>
            <a:pPr algn="ctr"/>
            <a:r>
              <a:rPr lang="en-US" sz="2400" dirty="0" smtClean="0">
                <a:solidFill>
                  <a:schemeClr val="accent1">
                    <a:lumMod val="50000"/>
                  </a:schemeClr>
                </a:solidFill>
                <a:latin typeface="Marker Felt" panose="00000400000000000000" pitchFamily="2" charset="0"/>
              </a:rPr>
              <a:t>Shopping Cart</a:t>
            </a:r>
            <a:endParaRPr lang="en-US" sz="2400" dirty="0">
              <a:solidFill>
                <a:schemeClr val="accent1">
                  <a:lumMod val="50000"/>
                </a:schemeClr>
              </a:solidFill>
              <a:latin typeface="Marker Felt" panose="00000400000000000000" pitchFamily="2" charset="0"/>
            </a:endParaRPr>
          </a:p>
        </p:txBody>
      </p:sp>
      <p:pic>
        <p:nvPicPr>
          <p:cNvPr id="16" name="Picture 15"/>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497596" y="2075417"/>
            <a:ext cx="1276416" cy="1358970"/>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69452" y="610094"/>
            <a:ext cx="1868722" cy="1382854"/>
          </a:xfrm>
          <a:prstGeom prst="rect">
            <a:avLst/>
          </a:prstGeom>
        </p:spPr>
      </p:pic>
      <p:pic>
        <p:nvPicPr>
          <p:cNvPr id="19" name="Picture 18"/>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574548" y="3861632"/>
            <a:ext cx="1276416" cy="1358970"/>
          </a:xfrm>
          <a:prstGeom prst="rect">
            <a:avLst/>
          </a:prstGeom>
        </p:spPr>
      </p:pic>
      <p:grpSp>
        <p:nvGrpSpPr>
          <p:cNvPr id="8" name="Group 7"/>
          <p:cNvGrpSpPr/>
          <p:nvPr/>
        </p:nvGrpSpPr>
        <p:grpSpPr>
          <a:xfrm>
            <a:off x="9025263" y="3861632"/>
            <a:ext cx="1256447" cy="280497"/>
            <a:chOff x="7399873" y="5410556"/>
            <a:chExt cx="3783237" cy="844593"/>
          </a:xfrm>
        </p:grpSpPr>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grpSp>
        <p:nvGrpSpPr>
          <p:cNvPr id="29" name="Group 28"/>
          <p:cNvGrpSpPr/>
          <p:nvPr/>
        </p:nvGrpSpPr>
        <p:grpSpPr>
          <a:xfrm>
            <a:off x="9025263" y="4835069"/>
            <a:ext cx="1256447" cy="280497"/>
            <a:chOff x="7399873" y="5410556"/>
            <a:chExt cx="3783237" cy="844593"/>
          </a:xfrm>
        </p:grpSpPr>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31" name="Picture 3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spTree>
    <p:extLst>
      <p:ext uri="{BB962C8B-B14F-4D97-AF65-F5344CB8AC3E}">
        <p14:creationId xmlns:p14="http://schemas.microsoft.com/office/powerpoint/2010/main" val="18058766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8" fill="hold" nodeType="clickEffect">
                                  <p:stCondLst>
                                    <p:cond delay="0"/>
                                  </p:stCondLst>
                                  <p:childTnLst>
                                    <p:animEffect transition="out" filter="wipe(left)">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22" presetClass="exit" presetSubtype="8" fill="hold" nodeType="withEffect">
                                  <p:stCondLst>
                                    <p:cond delay="0"/>
                                  </p:stCondLst>
                                  <p:childTnLst>
                                    <p:animEffect transition="out" filter="wipe(lef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sp>
        <p:nvSpPr>
          <p:cNvPr id="14" name="TextBox 13"/>
          <p:cNvSpPr txBox="1"/>
          <p:nvPr/>
        </p:nvSpPr>
        <p:spPr>
          <a:xfrm>
            <a:off x="7144501" y="4448402"/>
            <a:ext cx="2529860" cy="830997"/>
          </a:xfrm>
          <a:prstGeom prst="rect">
            <a:avLst/>
          </a:prstGeom>
          <a:noFill/>
        </p:spPr>
        <p:txBody>
          <a:bodyPr wrap="none" rtlCol="0">
            <a:spAutoFit/>
          </a:bodyPr>
          <a:lstStyle/>
          <a:p>
            <a:pPr algn="ctr"/>
            <a:r>
              <a:rPr lang="en-US" sz="2400" dirty="0" smtClean="0">
                <a:solidFill>
                  <a:srgbClr val="1E2999"/>
                </a:solidFill>
                <a:latin typeface="Marker Felt" panose="00000400000000000000" pitchFamily="2" charset="0"/>
              </a:rPr>
              <a:t>Organized Around</a:t>
            </a:r>
          </a:p>
          <a:p>
            <a:pPr algn="ctr"/>
            <a:r>
              <a:rPr lang="en-US" sz="2400" dirty="0" smtClean="0">
                <a:solidFill>
                  <a:srgbClr val="1E2999"/>
                </a:solidFill>
                <a:latin typeface="Marker Felt" panose="00000400000000000000" pitchFamily="2" charset="0"/>
              </a:rPr>
              <a:t>Business Capabilities</a:t>
            </a:r>
            <a:endParaRPr lang="en-US" sz="2400" dirty="0">
              <a:solidFill>
                <a:srgbClr val="1E2999"/>
              </a:solidFill>
              <a:latin typeface="Marker Felt" panose="00000400000000000000" pitchFamily="2" charset="0"/>
            </a:endParaRPr>
          </a:p>
        </p:txBody>
      </p:sp>
      <p:sp>
        <p:nvSpPr>
          <p:cNvPr id="15" name="TextBox 14"/>
          <p:cNvSpPr txBox="1"/>
          <p:nvPr/>
        </p:nvSpPr>
        <p:spPr>
          <a:xfrm>
            <a:off x="9580716" y="399693"/>
            <a:ext cx="1680267"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Products, not</a:t>
            </a:r>
          </a:p>
          <a:p>
            <a:pPr algn="ctr"/>
            <a:r>
              <a:rPr lang="en-US" sz="2400" dirty="0" smtClean="0">
                <a:solidFill>
                  <a:srgbClr val="C00000"/>
                </a:solidFill>
                <a:latin typeface="Marker Felt" panose="00000400000000000000" pitchFamily="2" charset="0"/>
              </a:rPr>
              <a:t>Projects</a:t>
            </a:r>
            <a:endParaRPr lang="en-US" sz="2400" dirty="0">
              <a:solidFill>
                <a:srgbClr val="C00000"/>
              </a:solidFill>
              <a:latin typeface="Marker Felt" panose="00000400000000000000" pitchFamily="2" charset="0"/>
            </a:endParaRPr>
          </a:p>
        </p:txBody>
      </p:sp>
      <p:pic>
        <p:nvPicPr>
          <p:cNvPr id="16" name="Picture 15"/>
          <p:cNvPicPr>
            <a:picLocks noChangeAspect="1"/>
          </p:cNvPicPr>
          <p:nvPr/>
        </p:nvPicPr>
        <p:blipFill>
          <a:blip r:embed="rId8">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rot="16200000">
            <a:off x="8090428" y="4002045"/>
            <a:ext cx="724566" cy="351026"/>
          </a:xfrm>
          <a:prstGeom prst="rect">
            <a:avLst/>
          </a:prstGeom>
        </p:spPr>
      </p:pic>
      <p:pic>
        <p:nvPicPr>
          <p:cNvPr id="17" name="Picture 16"/>
          <p:cNvPicPr>
            <a:picLocks noChangeAspect="1"/>
          </p:cNvPicPr>
          <p:nvPr/>
        </p:nvPicPr>
        <p:blipFill>
          <a:blip r:embed="rId8">
            <a:duotone>
              <a:prstClr val="black"/>
              <a:srgbClr val="0070C0">
                <a:tint val="45000"/>
                <a:satMod val="400000"/>
              </a:srgbClr>
            </a:duotone>
            <a:extLst>
              <a:ext uri="{28A0092B-C50C-407E-A947-70E740481C1C}">
                <a14:useLocalDpi xmlns:a14="http://schemas.microsoft.com/office/drawing/2010/main" val="0"/>
              </a:ext>
            </a:extLst>
          </a:blip>
          <a:stretch>
            <a:fillRect/>
          </a:stretch>
        </p:blipFill>
        <p:spPr>
          <a:xfrm rot="9614632">
            <a:off x="6514612" y="5023944"/>
            <a:ext cx="724566" cy="351026"/>
          </a:xfrm>
          <a:prstGeom prst="rect">
            <a:avLst/>
          </a:prstGeom>
        </p:spPr>
      </p:pic>
      <p:pic>
        <p:nvPicPr>
          <p:cNvPr id="18" name="Picture 17"/>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rot="6500384">
            <a:off x="7128032" y="2644007"/>
            <a:ext cx="811937" cy="393354"/>
          </a:xfrm>
          <a:prstGeom prst="rect">
            <a:avLst/>
          </a:prstGeom>
        </p:spPr>
      </p:pic>
      <p:pic>
        <p:nvPicPr>
          <p:cNvPr id="20" name="Picture 1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7499772">
            <a:off x="9714339" y="1399403"/>
            <a:ext cx="966663" cy="468313"/>
          </a:xfrm>
          <a:prstGeom prst="rect">
            <a:avLst/>
          </a:prstGeom>
        </p:spPr>
      </p:pic>
      <p:pic>
        <p:nvPicPr>
          <p:cNvPr id="3" name="Picture 2"/>
          <p:cNvPicPr>
            <a:picLocks noChangeAspect="1"/>
          </p:cNvPicPr>
          <p:nvPr/>
        </p:nvPicPr>
        <p:blipFill>
          <a:blip r:embed="rId9">
            <a:duotone>
              <a:schemeClr val="accent5">
                <a:shade val="45000"/>
                <a:satMod val="135000"/>
              </a:schemeClr>
              <a:prstClr val="white"/>
            </a:duotone>
            <a:lum bright="-36000"/>
            <a:extLst>
              <a:ext uri="{28A0092B-C50C-407E-A947-70E740481C1C}">
                <a14:useLocalDpi xmlns:a14="http://schemas.microsoft.com/office/drawing/2010/main" val="0"/>
              </a:ext>
            </a:extLst>
          </a:blip>
          <a:stretch>
            <a:fillRect/>
          </a:stretch>
        </p:blipFill>
        <p:spPr>
          <a:xfrm>
            <a:off x="5566850" y="4844876"/>
            <a:ext cx="836274" cy="1284443"/>
          </a:xfrm>
          <a:prstGeom prst="rect">
            <a:avLst/>
          </a:prstGeom>
        </p:spPr>
      </p:pic>
    </p:spTree>
    <p:extLst>
      <p:ext uri="{BB962C8B-B14F-4D97-AF65-F5344CB8AC3E}">
        <p14:creationId xmlns:p14="http://schemas.microsoft.com/office/powerpoint/2010/main" val="418261021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391" y="2727680"/>
            <a:ext cx="5305425" cy="3381375"/>
          </a:xfrm>
          <a:prstGeom prst="rect">
            <a:avLst/>
          </a:prstGeom>
        </p:spPr>
      </p:pic>
      <p:pic>
        <p:nvPicPr>
          <p:cNvPr id="66" name="Picture 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7133" y="1391920"/>
            <a:ext cx="4376097" cy="4622799"/>
          </a:xfrm>
          <a:prstGeom prst="rect">
            <a:avLst/>
          </a:prstGeom>
        </p:spPr>
      </p:pic>
      <p:pic>
        <p:nvPicPr>
          <p:cNvPr id="67" name="Picture 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2851" y="654671"/>
            <a:ext cx="3026543" cy="1737869"/>
          </a:xfrm>
          <a:prstGeom prst="rect">
            <a:avLst/>
          </a:prstGeom>
        </p:spPr>
      </p:pic>
      <p:pic>
        <p:nvPicPr>
          <p:cNvPr id="68" name="Picture 6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983035" y="1775389"/>
            <a:ext cx="768835" cy="818560"/>
          </a:xfrm>
          <a:prstGeom prst="rect">
            <a:avLst/>
          </a:prstGeom>
        </p:spPr>
      </p:pic>
      <p:pic>
        <p:nvPicPr>
          <p:cNvPr id="69" name="Picture 6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737940">
            <a:off x="6244626" y="1760498"/>
            <a:ext cx="724566" cy="351026"/>
          </a:xfrm>
          <a:prstGeom prst="rect">
            <a:avLst/>
          </a:prstGeom>
        </p:spPr>
      </p:pic>
      <p:pic>
        <p:nvPicPr>
          <p:cNvPr id="70" name="Picture 69"/>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24262" y="2184667"/>
            <a:ext cx="768835" cy="818560"/>
          </a:xfrm>
          <a:prstGeom prst="rect">
            <a:avLst/>
          </a:prstGeom>
        </p:spPr>
      </p:pic>
      <p:pic>
        <p:nvPicPr>
          <p:cNvPr id="71" name="Picture 70"/>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24261" y="3131156"/>
            <a:ext cx="768835" cy="818560"/>
          </a:xfrm>
          <a:prstGeom prst="rect">
            <a:avLst/>
          </a:prstGeom>
        </p:spPr>
      </p:pic>
      <p:pic>
        <p:nvPicPr>
          <p:cNvPr id="72" name="Picture 71"/>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924260" y="4227291"/>
            <a:ext cx="768835" cy="818560"/>
          </a:xfrm>
          <a:prstGeom prst="rect">
            <a:avLst/>
          </a:prstGeom>
        </p:spPr>
      </p:pic>
      <p:grpSp>
        <p:nvGrpSpPr>
          <p:cNvPr id="73" name="Group 72"/>
          <p:cNvGrpSpPr/>
          <p:nvPr/>
        </p:nvGrpSpPr>
        <p:grpSpPr>
          <a:xfrm>
            <a:off x="9057195" y="2447183"/>
            <a:ext cx="1256447" cy="280497"/>
            <a:chOff x="7399873" y="5410556"/>
            <a:chExt cx="3783237" cy="844593"/>
          </a:xfrm>
        </p:grpSpPr>
        <p:pic>
          <p:nvPicPr>
            <p:cNvPr id="74" name="Picture 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75" name="Picture 7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grpSp>
        <p:nvGrpSpPr>
          <p:cNvPr id="76" name="Group 75"/>
          <p:cNvGrpSpPr/>
          <p:nvPr/>
        </p:nvGrpSpPr>
        <p:grpSpPr>
          <a:xfrm>
            <a:off x="10177413" y="2990907"/>
            <a:ext cx="1256447" cy="280497"/>
            <a:chOff x="7399873" y="5410556"/>
            <a:chExt cx="3783237" cy="844593"/>
          </a:xfrm>
        </p:grpSpPr>
        <p:pic>
          <p:nvPicPr>
            <p:cNvPr id="77" name="Picture 7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78" name="Picture 7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grpSp>
        <p:nvGrpSpPr>
          <p:cNvPr id="79" name="Group 78"/>
          <p:cNvGrpSpPr/>
          <p:nvPr/>
        </p:nvGrpSpPr>
        <p:grpSpPr>
          <a:xfrm>
            <a:off x="10169136" y="4458199"/>
            <a:ext cx="1256447" cy="280497"/>
            <a:chOff x="7399873" y="5410556"/>
            <a:chExt cx="3783237" cy="844593"/>
          </a:xfrm>
        </p:grpSpPr>
        <p:pic>
          <p:nvPicPr>
            <p:cNvPr id="80" name="Picture 7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81" name="Picture 8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grpSp>
        <p:nvGrpSpPr>
          <p:cNvPr id="82" name="Group 81"/>
          <p:cNvGrpSpPr/>
          <p:nvPr/>
        </p:nvGrpSpPr>
        <p:grpSpPr>
          <a:xfrm>
            <a:off x="9176155" y="3633978"/>
            <a:ext cx="1256447" cy="280497"/>
            <a:chOff x="7399873" y="5410556"/>
            <a:chExt cx="3783237" cy="844593"/>
          </a:xfrm>
        </p:grpSpPr>
        <p:pic>
          <p:nvPicPr>
            <p:cNvPr id="83" name="Picture 8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46190" y="5410556"/>
              <a:ext cx="2336920" cy="844593"/>
            </a:xfrm>
            <a:prstGeom prst="rect">
              <a:avLst/>
            </a:prstGeom>
          </p:spPr>
        </p:pic>
        <p:pic>
          <p:nvPicPr>
            <p:cNvPr id="84" name="Picture 8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99873" y="5806607"/>
              <a:ext cx="1536779" cy="196860"/>
            </a:xfrm>
            <a:prstGeom prst="rect">
              <a:avLst/>
            </a:prstGeom>
          </p:spPr>
        </p:pic>
      </p:grpSp>
      <p:pic>
        <p:nvPicPr>
          <p:cNvPr id="85" name="Picture 84"/>
          <p:cNvPicPr>
            <a:picLocks noChangeAspect="1"/>
          </p:cNvPicPr>
          <p:nvPr/>
        </p:nvPicPr>
        <p:blipFill>
          <a:blip r:embed="rId10" cstate="print">
            <a:extLst>
              <a:ext uri="{BEBA8EAE-BF5A-486C-A8C5-ECC9F3942E4B}">
                <a14:imgProps xmlns:a14="http://schemas.microsoft.com/office/drawing/2010/main">
                  <a14:imgLayer r:embed="rId11">
                    <a14:imgEffect>
                      <a14:artisticLineDrawing/>
                    </a14:imgEffect>
                  </a14:imgLayer>
                </a14:imgProps>
              </a:ext>
              <a:ext uri="{28A0092B-C50C-407E-A947-70E740481C1C}">
                <a14:useLocalDpi xmlns:a14="http://schemas.microsoft.com/office/drawing/2010/main" val="0"/>
              </a:ext>
            </a:extLst>
          </a:blip>
          <a:stretch>
            <a:fillRect/>
          </a:stretch>
        </p:blipFill>
        <p:spPr>
          <a:xfrm>
            <a:off x="8146753" y="1936011"/>
            <a:ext cx="3181594" cy="3139173"/>
          </a:xfrm>
          <a:prstGeom prst="rect">
            <a:avLst/>
          </a:prstGeom>
        </p:spPr>
      </p:pic>
    </p:spTree>
    <p:extLst>
      <p:ext uri="{BB962C8B-B14F-4D97-AF65-F5344CB8AC3E}">
        <p14:creationId xmlns:p14="http://schemas.microsoft.com/office/powerpoint/2010/main" val="171754155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90525"/>
            <a:ext cx="10515600" cy="1325563"/>
          </a:xfrm>
        </p:spPr>
        <p:txBody>
          <a:bodyPr/>
          <a:lstStyle/>
          <a:p>
            <a:r>
              <a:rPr lang="en-US" dirty="0" smtClean="0"/>
              <a:t>See Boss, The Money Spent Was Well Spent!</a:t>
            </a:r>
            <a:endParaRPr lang="en-US"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0695" y="1429166"/>
            <a:ext cx="8581009" cy="4826818"/>
          </a:xfrm>
          <a:prstGeom prst="rect">
            <a:avLst/>
          </a:prstGeom>
        </p:spPr>
      </p:pic>
    </p:spTree>
    <p:extLst>
      <p:ext uri="{BB962C8B-B14F-4D97-AF65-F5344CB8AC3E}">
        <p14:creationId xmlns:p14="http://schemas.microsoft.com/office/powerpoint/2010/main" val="33250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5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grpSp>
        <p:nvGrpSpPr>
          <p:cNvPr id="3" name="Group 2"/>
          <p:cNvGrpSpPr/>
          <p:nvPr/>
        </p:nvGrpSpPr>
        <p:grpSpPr>
          <a:xfrm>
            <a:off x="7257075" y="1627753"/>
            <a:ext cx="1034107" cy="910695"/>
            <a:chOff x="5966722" y="1436265"/>
            <a:chExt cx="4629388" cy="4076910"/>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9" name="Group 8"/>
          <p:cNvGrpSpPr/>
          <p:nvPr/>
        </p:nvGrpSpPr>
        <p:grpSpPr>
          <a:xfrm>
            <a:off x="8700898" y="788867"/>
            <a:ext cx="1034107" cy="910695"/>
            <a:chOff x="5966722" y="1436265"/>
            <a:chExt cx="4629388" cy="407691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1" name="Picture 1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2" name="Picture 1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3" name="Picture 1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14" name="Group 13"/>
          <p:cNvGrpSpPr/>
          <p:nvPr/>
        </p:nvGrpSpPr>
        <p:grpSpPr>
          <a:xfrm>
            <a:off x="7921853" y="2727680"/>
            <a:ext cx="1034107" cy="910695"/>
            <a:chOff x="5966722" y="1436265"/>
            <a:chExt cx="4629388" cy="407691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19" name="Group 18"/>
          <p:cNvGrpSpPr/>
          <p:nvPr/>
        </p:nvGrpSpPr>
        <p:grpSpPr>
          <a:xfrm>
            <a:off x="8801389" y="3707121"/>
            <a:ext cx="1034107" cy="910695"/>
            <a:chOff x="5966722" y="1436265"/>
            <a:chExt cx="4629388" cy="4076910"/>
          </a:xfrm>
        </p:grpSpPr>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21" name="Picture 2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22" name="Picture 2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23" name="Picture 2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24" name="Group 23"/>
          <p:cNvGrpSpPr/>
          <p:nvPr/>
        </p:nvGrpSpPr>
        <p:grpSpPr>
          <a:xfrm>
            <a:off x="9252499" y="2035981"/>
            <a:ext cx="1034107" cy="910695"/>
            <a:chOff x="5966722" y="1436265"/>
            <a:chExt cx="4629388" cy="4076910"/>
          </a:xfrm>
        </p:grpSpPr>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26" name="Picture 2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27" name="Picture 2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28" name="Picture 2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29" name="Group 28"/>
          <p:cNvGrpSpPr/>
          <p:nvPr/>
        </p:nvGrpSpPr>
        <p:grpSpPr>
          <a:xfrm>
            <a:off x="10561275" y="1244214"/>
            <a:ext cx="1034107" cy="910695"/>
            <a:chOff x="5966722" y="1436265"/>
            <a:chExt cx="4629388" cy="4076910"/>
          </a:xfrm>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34" name="Group 33"/>
          <p:cNvGrpSpPr/>
          <p:nvPr/>
        </p:nvGrpSpPr>
        <p:grpSpPr>
          <a:xfrm>
            <a:off x="10144712" y="3130418"/>
            <a:ext cx="1034107" cy="910695"/>
            <a:chOff x="5966722" y="1436265"/>
            <a:chExt cx="4629388" cy="4076910"/>
          </a:xfrm>
        </p:grpSpPr>
        <p:pic>
          <p:nvPicPr>
            <p:cNvPr id="35" name="Picture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6" name="Picture 3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7" name="Picture 3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8" name="Picture 3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39" name="Group 38"/>
          <p:cNvGrpSpPr/>
          <p:nvPr/>
        </p:nvGrpSpPr>
        <p:grpSpPr>
          <a:xfrm>
            <a:off x="9735005" y="4734217"/>
            <a:ext cx="1034107" cy="910695"/>
            <a:chOff x="5966722" y="1436265"/>
            <a:chExt cx="4629388" cy="4076910"/>
          </a:xfrm>
        </p:grpSpPr>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41" name="Picture 4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42" name="Picture 4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43" name="Picture 4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49" name="Group 48"/>
          <p:cNvGrpSpPr/>
          <p:nvPr/>
        </p:nvGrpSpPr>
        <p:grpSpPr>
          <a:xfrm>
            <a:off x="6366881" y="2946676"/>
            <a:ext cx="1034107" cy="910695"/>
            <a:chOff x="5966722" y="1436265"/>
            <a:chExt cx="4629388" cy="4076910"/>
          </a:xfrm>
        </p:grpSpPr>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51" name="Picture 5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52" name="Picture 5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53" name="Picture 5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54" name="Group 53"/>
          <p:cNvGrpSpPr/>
          <p:nvPr/>
        </p:nvGrpSpPr>
        <p:grpSpPr>
          <a:xfrm>
            <a:off x="7246417" y="3926117"/>
            <a:ext cx="1034107" cy="910695"/>
            <a:chOff x="5966722" y="1436265"/>
            <a:chExt cx="4629388" cy="407691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56" name="Picture 5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57" name="Picture 5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58" name="Picture 5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59" name="Group 58"/>
          <p:cNvGrpSpPr/>
          <p:nvPr/>
        </p:nvGrpSpPr>
        <p:grpSpPr>
          <a:xfrm>
            <a:off x="8180033" y="4953213"/>
            <a:ext cx="1034107" cy="910695"/>
            <a:chOff x="5966722" y="1436265"/>
            <a:chExt cx="4629388" cy="4076910"/>
          </a:xfrm>
        </p:grpSpPr>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61" name="Picture 60"/>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62" name="Picture 61"/>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63" name="Picture 62"/>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pic>
        <p:nvPicPr>
          <p:cNvPr id="64" name="Picture 6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391" y="2727680"/>
            <a:ext cx="5305425" cy="3381375"/>
          </a:xfrm>
          <a:prstGeom prst="rect">
            <a:avLst/>
          </a:prstGeom>
        </p:spPr>
      </p:pic>
    </p:spTree>
    <p:extLst>
      <p:ext uri="{BB962C8B-B14F-4D97-AF65-F5344CB8AC3E}">
        <p14:creationId xmlns:p14="http://schemas.microsoft.com/office/powerpoint/2010/main" val="2212285363"/>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250"/>
                                        <p:tgtEl>
                                          <p:spTgt spid="19"/>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50"/>
                                        <p:tgtEl>
                                          <p:spTgt spid="3"/>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down)">
                                      <p:cBhvr>
                                        <p:cTn id="15" dur="250"/>
                                        <p:tgtEl>
                                          <p:spTgt spid="59"/>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250"/>
                                        <p:tgtEl>
                                          <p:spTgt spid="29"/>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50"/>
                                        <p:tgtEl>
                                          <p:spTgt spid="14"/>
                                        </p:tgtEl>
                                      </p:cBhvr>
                                    </p:animEffect>
                                  </p:childTnLst>
                                </p:cTn>
                              </p:par>
                            </p:childTnLst>
                          </p:cTn>
                        </p:par>
                        <p:par>
                          <p:cTn id="24" fill="hold">
                            <p:stCondLst>
                              <p:cond delay="1250"/>
                            </p:stCondLst>
                            <p:childTnLst>
                              <p:par>
                                <p:cTn id="25" presetID="22" presetClass="entr" presetSubtype="4"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250"/>
                                        <p:tgtEl>
                                          <p:spTgt spid="34"/>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250"/>
                                        <p:tgtEl>
                                          <p:spTgt spid="9"/>
                                        </p:tgtEl>
                                      </p:cBhvr>
                                    </p:animEffect>
                                  </p:childTnLst>
                                </p:cTn>
                              </p:par>
                            </p:childTnLst>
                          </p:cTn>
                        </p:par>
                        <p:par>
                          <p:cTn id="32" fill="hold">
                            <p:stCondLst>
                              <p:cond delay="1750"/>
                            </p:stCondLst>
                            <p:childTnLst>
                              <p:par>
                                <p:cTn id="33" presetID="22" presetClass="entr" presetSubtype="4"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250"/>
                                        <p:tgtEl>
                                          <p:spTgt spid="54"/>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250"/>
                                        <p:tgtEl>
                                          <p:spTgt spid="39"/>
                                        </p:tgtEl>
                                      </p:cBhvr>
                                    </p:animEffect>
                                  </p:childTnLst>
                                </p:cTn>
                              </p:par>
                            </p:childTnLst>
                          </p:cTn>
                        </p:par>
                        <p:par>
                          <p:cTn id="40" fill="hold">
                            <p:stCondLst>
                              <p:cond delay="2250"/>
                            </p:stCondLst>
                            <p:childTnLst>
                              <p:par>
                                <p:cTn id="41" presetID="22" presetClass="entr" presetSubtype="4"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91043" y="2912993"/>
            <a:ext cx="790042" cy="84113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85220" y="3471672"/>
            <a:ext cx="2865374" cy="2523416"/>
          </a:xfrm>
          <a:prstGeom prst="rect">
            <a:avLst/>
          </a:prstGeom>
        </p:spPr>
      </p:pic>
      <p:pic>
        <p:nvPicPr>
          <p:cNvPr id="11" name="Picture 1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39462" y="4515932"/>
            <a:ext cx="715361" cy="463806"/>
          </a:xfrm>
          <a:prstGeom prst="rect">
            <a:avLst/>
          </a:prstGeom>
        </p:spPr>
      </p:pic>
      <p:pic>
        <p:nvPicPr>
          <p:cNvPr id="12" name="Picture 11"/>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981657" y="4531655"/>
            <a:ext cx="601375" cy="448083"/>
          </a:xfrm>
          <a:prstGeom prst="rect">
            <a:avLst/>
          </a:prstGeom>
        </p:spPr>
      </p:pic>
      <p:pic>
        <p:nvPicPr>
          <p:cNvPr id="13" name="Picture 12"/>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136004" y="4327265"/>
            <a:ext cx="790042" cy="841139"/>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7133" y="714393"/>
            <a:ext cx="2865374" cy="2523416"/>
          </a:xfrm>
          <a:prstGeom prst="rect">
            <a:avLst/>
          </a:prstGeom>
        </p:spPr>
      </p:pic>
      <p:pic>
        <p:nvPicPr>
          <p:cNvPr id="16" name="Picture 1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039462" y="1722481"/>
            <a:ext cx="715361" cy="463806"/>
          </a:xfrm>
          <a:prstGeom prst="rect">
            <a:avLst/>
          </a:prstGeom>
        </p:spPr>
      </p:pic>
      <p:pic>
        <p:nvPicPr>
          <p:cNvPr id="17" name="Picture 16"/>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981657" y="1730343"/>
            <a:ext cx="601375" cy="448083"/>
          </a:xfrm>
          <a:prstGeom prst="rect">
            <a:avLst/>
          </a:prstGeom>
        </p:spPr>
      </p:pic>
      <p:pic>
        <p:nvPicPr>
          <p:cNvPr id="18" name="Picture 1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136004" y="1533814"/>
            <a:ext cx="790042" cy="841139"/>
          </a:xfrm>
          <a:prstGeom prst="rect">
            <a:avLst/>
          </a:prstGeom>
        </p:spPr>
      </p:pic>
      <p:sp>
        <p:nvSpPr>
          <p:cNvPr id="21" name="TextBox 20"/>
          <p:cNvSpPr txBox="1"/>
          <p:nvPr/>
        </p:nvSpPr>
        <p:spPr>
          <a:xfrm>
            <a:off x="10137748" y="4554489"/>
            <a:ext cx="1747593"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Decentralized</a:t>
            </a:r>
            <a:br>
              <a:rPr lang="en-US" sz="2400" dirty="0" smtClean="0">
                <a:solidFill>
                  <a:srgbClr val="C00000"/>
                </a:solidFill>
                <a:latin typeface="Marker Felt" panose="00000400000000000000" pitchFamily="2" charset="0"/>
              </a:rPr>
            </a:br>
            <a:r>
              <a:rPr lang="en-US" sz="2400" dirty="0" smtClean="0">
                <a:solidFill>
                  <a:srgbClr val="C00000"/>
                </a:solidFill>
                <a:latin typeface="Marker Felt" panose="00000400000000000000" pitchFamily="2" charset="0"/>
              </a:rPr>
              <a:t>Data</a:t>
            </a:r>
            <a:endParaRPr lang="en-US" sz="2400" dirty="0">
              <a:solidFill>
                <a:srgbClr val="C00000"/>
              </a:solidFill>
              <a:latin typeface="Marker Felt" panose="00000400000000000000" pitchFamily="2" charset="0"/>
            </a:endParaRPr>
          </a:p>
        </p:txBody>
      </p:sp>
      <p:sp>
        <p:nvSpPr>
          <p:cNvPr id="22" name="TextBox 21"/>
          <p:cNvSpPr txBox="1"/>
          <p:nvPr/>
        </p:nvSpPr>
        <p:spPr>
          <a:xfrm>
            <a:off x="4954832" y="5104402"/>
            <a:ext cx="1747593"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Decentralized</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Governance</a:t>
            </a:r>
            <a:endParaRPr lang="en-US" sz="2400" dirty="0">
              <a:solidFill>
                <a:srgbClr val="0070C0"/>
              </a:solidFill>
              <a:latin typeface="Marker Felt" panose="00000400000000000000" pitchFamily="2" charset="0"/>
            </a:endParaRPr>
          </a:p>
        </p:txBody>
      </p:sp>
      <p:sp>
        <p:nvSpPr>
          <p:cNvPr id="23" name="TextBox 22"/>
          <p:cNvSpPr txBox="1"/>
          <p:nvPr/>
        </p:nvSpPr>
        <p:spPr>
          <a:xfrm>
            <a:off x="5954180" y="3565466"/>
            <a:ext cx="1090363" cy="830997"/>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SQL </a:t>
            </a:r>
            <a:b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b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Server</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4" name="TextBox 23"/>
          <p:cNvSpPr txBox="1"/>
          <p:nvPr/>
        </p:nvSpPr>
        <p:spPr>
          <a:xfrm>
            <a:off x="5377735" y="3638808"/>
            <a:ext cx="542135"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C#</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5" name="TextBox 24"/>
          <p:cNvSpPr txBox="1"/>
          <p:nvPr/>
        </p:nvSpPr>
        <p:spPr>
          <a:xfrm>
            <a:off x="8494985" y="5025747"/>
            <a:ext cx="973343"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Mongo</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6" name="TextBox 25"/>
          <p:cNvSpPr txBox="1"/>
          <p:nvPr/>
        </p:nvSpPr>
        <p:spPr>
          <a:xfrm>
            <a:off x="7555412" y="5044015"/>
            <a:ext cx="816249"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Ruby</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7" name="TextBox 26"/>
          <p:cNvSpPr txBox="1"/>
          <p:nvPr/>
        </p:nvSpPr>
        <p:spPr>
          <a:xfrm>
            <a:off x="8434692" y="2271063"/>
            <a:ext cx="1039067"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MySQL</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8" name="TextBox 27"/>
          <p:cNvSpPr txBox="1"/>
          <p:nvPr/>
        </p:nvSpPr>
        <p:spPr>
          <a:xfrm>
            <a:off x="7642776" y="2289331"/>
            <a:ext cx="641522"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PHP</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1983083">
            <a:off x="9538705" y="1993517"/>
            <a:ext cx="724566" cy="351026"/>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0562178">
            <a:off x="7189250" y="3203643"/>
            <a:ext cx="724566" cy="351026"/>
          </a:xfrm>
          <a:prstGeom prst="rect">
            <a:avLst/>
          </a:prstGeom>
        </p:spPr>
      </p:pic>
      <p:pic>
        <p:nvPicPr>
          <p:cNvPr id="31" name="Picture 3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9382839">
            <a:off x="9520901" y="4294411"/>
            <a:ext cx="724566" cy="351026"/>
          </a:xfrm>
          <a:prstGeom prst="rect">
            <a:avLst/>
          </a:prstGeom>
        </p:spPr>
      </p:pic>
      <p:pic>
        <p:nvPicPr>
          <p:cNvPr id="32" name="Picture 31"/>
          <p:cNvPicPr>
            <a:picLocks noChangeAspect="1"/>
          </p:cNvPicPr>
          <p:nvPr/>
        </p:nvPicPr>
        <p:blipFill>
          <a:blip r:embed="rId9">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45361" y="2271063"/>
            <a:ext cx="1918428" cy="2056202"/>
          </a:xfrm>
          <a:prstGeom prst="rect">
            <a:avLst/>
          </a:prstGeom>
        </p:spPr>
      </p:pic>
      <p:pic>
        <p:nvPicPr>
          <p:cNvPr id="33" name="Picture 32"/>
          <p:cNvPicPr>
            <a:picLocks noChangeAspect="1"/>
          </p:cNvPicPr>
          <p:nvPr/>
        </p:nvPicPr>
        <p:blipFill>
          <a:blip r:embed="rId10">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160769" y="3076687"/>
            <a:ext cx="540227" cy="504073"/>
          </a:xfrm>
          <a:prstGeom prst="rect">
            <a:avLst/>
          </a:prstGeom>
        </p:spPr>
      </p:pic>
      <p:pic>
        <p:nvPicPr>
          <p:cNvPr id="34" name="Picture 33"/>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132151" y="3047127"/>
            <a:ext cx="554827" cy="504073"/>
          </a:xfrm>
          <a:prstGeom prst="rect">
            <a:avLst/>
          </a:prstGeom>
        </p:spPr>
      </p:pic>
      <p:pic>
        <p:nvPicPr>
          <p:cNvPr id="35" name="Picture 34"/>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632028" y="3661845"/>
            <a:ext cx="545094" cy="499765"/>
          </a:xfrm>
          <a:prstGeom prst="rect">
            <a:avLst/>
          </a:prstGeom>
        </p:spPr>
      </p:pic>
    </p:spTree>
    <p:extLst>
      <p:ext uri="{BB962C8B-B14F-4D97-AF65-F5344CB8AC3E}">
        <p14:creationId xmlns:p14="http://schemas.microsoft.com/office/powerpoint/2010/main" val="156229681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22" presetClass="entr" presetSubtype="8" fill="hold" nodeType="after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0"/>
                            </p:stCondLst>
                            <p:childTnLst>
                              <p:par>
                                <p:cTn id="41" presetID="22" presetClass="entr" presetSubtype="8" fill="hold" nodeType="afterEffect">
                                  <p:stCondLst>
                                    <p:cond delay="50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6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6500"/>
                            </p:stCondLst>
                            <p:childTnLst>
                              <p:par>
                                <p:cTn id="49" presetID="22" presetClass="entr" presetSubtype="8"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par>
                          <p:cTn id="61" fill="hold">
                            <p:stCondLst>
                              <p:cond delay="500"/>
                            </p:stCondLst>
                            <p:childTnLst>
                              <p:par>
                                <p:cTn id="62" presetID="22" presetClass="exit" presetSubtype="8" fill="hold" nodeType="afterEffect">
                                  <p:stCondLst>
                                    <p:cond delay="1000"/>
                                  </p:stCondLst>
                                  <p:childTnLst>
                                    <p:animEffect transition="out" filter="wipe(left)">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2500"/>
                            </p:stCondLst>
                            <p:childTnLst>
                              <p:par>
                                <p:cTn id="70" presetID="22" presetClass="entr" presetSubtype="8"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par>
                          <p:cTn id="73" fill="hold">
                            <p:stCondLst>
                              <p:cond delay="3000"/>
                            </p:stCondLst>
                            <p:childTnLst>
                              <p:par>
                                <p:cTn id="74" presetID="22" presetClass="exit" presetSubtype="8" fill="hold" nodeType="afterEffect">
                                  <p:stCondLst>
                                    <p:cond delay="1000"/>
                                  </p:stCondLst>
                                  <p:childTnLst>
                                    <p:animEffect transition="out" filter="wipe(left)">
                                      <p:cBhvr>
                                        <p:cTn id="75" dur="500"/>
                                        <p:tgtEl>
                                          <p:spTgt spid="34"/>
                                        </p:tgtEl>
                                      </p:cBhvr>
                                    </p:animEffect>
                                    <p:set>
                                      <p:cBhvr>
                                        <p:cTn id="76" dur="1" fill="hold">
                                          <p:stCondLst>
                                            <p:cond delay="499"/>
                                          </p:stCondLst>
                                        </p:cTn>
                                        <p:tgtEl>
                                          <p:spTgt spid="34"/>
                                        </p:tgtEl>
                                        <p:attrNameLst>
                                          <p:attrName>style.visibility</p:attrName>
                                        </p:attrNameLst>
                                      </p:cBhvr>
                                      <p:to>
                                        <p:strVal val="hidden"/>
                                      </p:to>
                                    </p:se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childTnLst>
                          </p:cTn>
                        </p:par>
                        <p:par>
                          <p:cTn id="81" fill="hold">
                            <p:stCondLst>
                              <p:cond delay="5000"/>
                            </p:stCondLst>
                            <p:childTnLst>
                              <p:par>
                                <p:cTn id="82" presetID="22" presetClass="entr" presetSubtype="8"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500"/>
                                        <p:tgtEl>
                                          <p:spTgt spid="7"/>
                                        </p:tgtEl>
                                      </p:cBhvr>
                                    </p:animEffect>
                                  </p:childTnLst>
                                </p:cTn>
                              </p:par>
                            </p:childTnLst>
                          </p:cTn>
                        </p:par>
                        <p:par>
                          <p:cTn id="85" fill="hold">
                            <p:stCondLst>
                              <p:cond delay="5500"/>
                            </p:stCondLst>
                            <p:childTnLst>
                              <p:par>
                                <p:cTn id="86" presetID="22" presetClass="exit" presetSubtype="8" fill="hold" nodeType="afterEffect">
                                  <p:stCondLst>
                                    <p:cond delay="1000"/>
                                  </p:stCondLst>
                                  <p:childTnLst>
                                    <p:animEffect transition="out" filter="wipe(left)">
                                      <p:cBhvr>
                                        <p:cTn id="87" dur="500"/>
                                        <p:tgtEl>
                                          <p:spTgt spid="33"/>
                                        </p:tgtEl>
                                      </p:cBhvr>
                                    </p:animEffect>
                                    <p:set>
                                      <p:cBhvr>
                                        <p:cTn id="88" dur="1" fill="hold">
                                          <p:stCondLst>
                                            <p:cond delay="499"/>
                                          </p:stCondLst>
                                        </p:cTn>
                                        <p:tgtEl>
                                          <p:spTgt spid="33"/>
                                        </p:tgtEl>
                                        <p:attrNameLst>
                                          <p:attrName>style.visibility</p:attrName>
                                        </p:attrNameLst>
                                      </p:cBhvr>
                                      <p:to>
                                        <p:strVal val="hidden"/>
                                      </p:to>
                                    </p:set>
                                  </p:childTnLst>
                                </p:cTn>
                              </p:par>
                            </p:childTnLst>
                          </p:cTn>
                        </p:par>
                        <p:par>
                          <p:cTn id="89" fill="hold">
                            <p:stCondLst>
                              <p:cond delay="7000"/>
                            </p:stCondLst>
                            <p:childTnLst>
                              <p:par>
                                <p:cTn id="90" presetID="22" presetClass="entr" presetSubtype="8"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par>
                          <p:cTn id="93" fill="hold">
                            <p:stCondLst>
                              <p:cond delay="7500"/>
                            </p:stCondLst>
                            <p:childTnLst>
                              <p:par>
                                <p:cTn id="94" presetID="22" presetClass="entr" presetSubtype="8"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par>
                          <p:cTn id="97" fill="hold">
                            <p:stCondLst>
                              <p:cond delay="8000"/>
                            </p:stCondLst>
                            <p:childTnLst>
                              <p:par>
                                <p:cTn id="98" presetID="22" presetClass="exit" presetSubtype="8" fill="hold" nodeType="afterEffect">
                                  <p:stCondLst>
                                    <p:cond delay="1000"/>
                                  </p:stCondLst>
                                  <p:childTnLst>
                                    <p:animEffect transition="out" filter="wipe(left)">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4997" y="2554160"/>
            <a:ext cx="938619" cy="818450"/>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9340" y="4032649"/>
            <a:ext cx="4908802" cy="1066855"/>
          </a:xfrm>
          <a:prstGeom prst="rect">
            <a:avLst/>
          </a:prstGeom>
        </p:spPr>
      </p:pic>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a:xfrm>
            <a:off x="828116" y="2076982"/>
            <a:ext cx="3932237" cy="3811588"/>
          </a:xfrm>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5"/>
              </a:rPr>
              <a:t>http://</a:t>
            </a:r>
            <a:r>
              <a:rPr lang="en-US" dirty="0">
                <a:solidFill>
                  <a:schemeClr val="accent1">
                    <a:lumMod val="20000"/>
                    <a:lumOff val="80000"/>
                  </a:schemeClr>
                </a:solidFill>
                <a:hlinkClick r:id="rId5"/>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5505799" y="615256"/>
            <a:ext cx="3315331" cy="461665"/>
          </a:xfrm>
          <a:prstGeom prst="rect">
            <a:avLst/>
          </a:prstGeom>
          <a:noFill/>
        </p:spPr>
        <p:txBody>
          <a:bodyPr wrap="none" rtlCol="0">
            <a:spAutoFit/>
          </a:bodyPr>
          <a:lstStyle/>
          <a:p>
            <a:pPr algn="ctr"/>
            <a:r>
              <a:rPr lang="en-US" sz="2400" smtClean="0">
                <a:solidFill>
                  <a:srgbClr val="0070C0"/>
                </a:solidFill>
                <a:latin typeface="Marker Felt" panose="00000400000000000000" pitchFamily="2" charset="0"/>
              </a:rPr>
              <a:t>Infrastructure Automation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7285" y="1994709"/>
            <a:ext cx="1852781" cy="1916891"/>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89885" y="2692792"/>
            <a:ext cx="595112" cy="520723"/>
          </a:xfrm>
          <a:prstGeom prst="rect">
            <a:avLst/>
          </a:prstGeom>
        </p:spPr>
      </p:pic>
      <p:pic>
        <p:nvPicPr>
          <p:cNvPr id="11" name="Pictur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72145" y="2539686"/>
            <a:ext cx="938619" cy="82047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796669" y="4184071"/>
            <a:ext cx="958899" cy="742988"/>
          </a:xfrm>
          <a:prstGeom prst="rect">
            <a:avLst/>
          </a:prstGeom>
        </p:spPr>
      </p:pic>
      <p:pic>
        <p:nvPicPr>
          <p:cNvPr id="13" name="Picture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58118" y="4200932"/>
            <a:ext cx="958899" cy="736638"/>
          </a:xfrm>
          <a:prstGeom prst="rect">
            <a:avLst/>
          </a:prstGeom>
        </p:spPr>
      </p:pic>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78614" y="4194582"/>
            <a:ext cx="965250" cy="742988"/>
          </a:xfrm>
          <a:prstGeom prst="rect">
            <a:avLst/>
          </a:prstGeom>
        </p:spPr>
      </p:pic>
      <p:pic>
        <p:nvPicPr>
          <p:cNvPr id="15" name="Picture 14"/>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31824" y="2781671"/>
            <a:ext cx="440321" cy="265073"/>
          </a:xfrm>
          <a:prstGeom prst="rect">
            <a:avLst/>
          </a:prstGeom>
        </p:spPr>
      </p:pic>
      <p:pic>
        <p:nvPicPr>
          <p:cNvPr id="16" name="Picture 1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127901" y="3372610"/>
            <a:ext cx="330217" cy="647587"/>
          </a:xfrm>
          <a:prstGeom prst="rect">
            <a:avLst/>
          </a:prstGeom>
        </p:spPr>
      </p:pic>
      <p:pic>
        <p:nvPicPr>
          <p:cNvPr id="19" name="Picture 1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196885" y="1994709"/>
            <a:ext cx="835385" cy="658669"/>
          </a:xfrm>
          <a:prstGeom prst="rect">
            <a:avLst/>
          </a:prstGeom>
        </p:spPr>
      </p:pic>
      <p:pic>
        <p:nvPicPr>
          <p:cNvPr id="22" name="Picture 21"/>
          <p:cNvPicPr>
            <a:picLocks noChangeAspect="1"/>
          </p:cNvPicPr>
          <p:nvPr/>
        </p:nvPicPr>
        <p:blipFill>
          <a:blip r:embed="rId15"/>
          <a:stretch>
            <a:fillRect/>
          </a:stretch>
        </p:blipFill>
        <p:spPr>
          <a:xfrm>
            <a:off x="8159920" y="2811177"/>
            <a:ext cx="275167" cy="274625"/>
          </a:xfrm>
          <a:prstGeom prst="rect">
            <a:avLst/>
          </a:prstGeom>
        </p:spPr>
      </p:pic>
      <p:pic>
        <p:nvPicPr>
          <p:cNvPr id="23" name="Picture 2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113918" y="1200058"/>
            <a:ext cx="951980" cy="715102"/>
          </a:xfrm>
          <a:prstGeom prst="rect">
            <a:avLst/>
          </a:prstGeom>
        </p:spPr>
      </p:pic>
      <p:pic>
        <p:nvPicPr>
          <p:cNvPr id="24" name="Picture 2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90760" y="2038157"/>
            <a:ext cx="938572" cy="715102"/>
          </a:xfrm>
          <a:prstGeom prst="rect">
            <a:avLst/>
          </a:prstGeom>
        </p:spPr>
      </p:pic>
      <p:pic>
        <p:nvPicPr>
          <p:cNvPr id="25" name="Picture 2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80067" y="2884184"/>
            <a:ext cx="943041" cy="719572"/>
          </a:xfrm>
          <a:prstGeom prst="rect">
            <a:avLst/>
          </a:prstGeom>
        </p:spPr>
      </p:pic>
      <p:pic>
        <p:nvPicPr>
          <p:cNvPr id="26" name="Picture 2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872145" y="2108989"/>
            <a:ext cx="1000929" cy="328430"/>
          </a:xfrm>
          <a:prstGeom prst="rect">
            <a:avLst/>
          </a:prstGeom>
        </p:spPr>
      </p:pic>
      <p:pic>
        <p:nvPicPr>
          <p:cNvPr id="27" name="Picture 26"/>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6457130" y="1994709"/>
            <a:ext cx="1157119" cy="483193"/>
          </a:xfrm>
          <a:prstGeom prst="rect">
            <a:avLst/>
          </a:prstGeom>
        </p:spPr>
      </p:pic>
      <p:pic>
        <p:nvPicPr>
          <p:cNvPr id="28" name="Picture 27"/>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7513341" y="5261437"/>
            <a:ext cx="1061043" cy="374335"/>
          </a:xfrm>
          <a:prstGeom prst="rect">
            <a:avLst/>
          </a:prstGeom>
        </p:spPr>
      </p:pic>
      <p:pic>
        <p:nvPicPr>
          <p:cNvPr id="29" name="Picture 28"/>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7413032" y="5762584"/>
            <a:ext cx="1261663" cy="472890"/>
          </a:xfrm>
          <a:prstGeom prst="rect">
            <a:avLst/>
          </a:prstGeom>
        </p:spPr>
      </p:pic>
      <p:pic>
        <p:nvPicPr>
          <p:cNvPr id="30" name="Picture 29"/>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675512" y="704058"/>
            <a:ext cx="1560077" cy="372863"/>
          </a:xfrm>
          <a:prstGeom prst="rect">
            <a:avLst/>
          </a:prstGeom>
        </p:spPr>
      </p:pic>
      <p:pic>
        <p:nvPicPr>
          <p:cNvPr id="31" name="Picture 3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268104" y="5527640"/>
            <a:ext cx="2220038" cy="532144"/>
          </a:xfrm>
          <a:prstGeom prst="rect">
            <a:avLst/>
          </a:prstGeom>
        </p:spPr>
      </p:pic>
      <p:pic>
        <p:nvPicPr>
          <p:cNvPr id="34" name="Picture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76812" y="2477902"/>
            <a:ext cx="954623" cy="944702"/>
          </a:xfrm>
          <a:prstGeom prst="rect">
            <a:avLst/>
          </a:prstGeom>
        </p:spPr>
      </p:pic>
      <p:pic>
        <p:nvPicPr>
          <p:cNvPr id="36" name="Picture 35"/>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141523" y="2561222"/>
            <a:ext cx="606889" cy="252466"/>
          </a:xfrm>
          <a:prstGeom prst="rect">
            <a:avLst/>
          </a:prstGeom>
        </p:spPr>
      </p:pic>
      <p:pic>
        <p:nvPicPr>
          <p:cNvPr id="37" name="Picture 36"/>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144048" y="2885245"/>
            <a:ext cx="683051" cy="126491"/>
          </a:xfrm>
          <a:prstGeom prst="rect">
            <a:avLst/>
          </a:prstGeom>
        </p:spPr>
      </p:pic>
      <p:pic>
        <p:nvPicPr>
          <p:cNvPr id="39" name="Picture 38"/>
          <p:cNvPicPr>
            <a:picLocks noChangeAspect="1"/>
          </p:cNvPicPr>
          <p:nvPr/>
        </p:nvPicPr>
        <p:blipFill rotWithShape="1">
          <a:blip r:embed="rId27" cstate="print">
            <a:extLst>
              <a:ext uri="{28A0092B-C50C-407E-A947-70E740481C1C}">
                <a14:useLocalDpi xmlns:a14="http://schemas.microsoft.com/office/drawing/2010/main" val="0"/>
              </a:ext>
            </a:extLst>
          </a:blip>
          <a:srcRect r="22499"/>
          <a:stretch/>
        </p:blipFill>
        <p:spPr>
          <a:xfrm>
            <a:off x="9067899" y="2999705"/>
            <a:ext cx="820920" cy="382159"/>
          </a:xfrm>
          <a:prstGeom prst="rect">
            <a:avLst/>
          </a:prstGeom>
        </p:spPr>
      </p:pic>
      <p:pic>
        <p:nvPicPr>
          <p:cNvPr id="40" name="Picture 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0800000">
            <a:off x="9251908" y="3408727"/>
            <a:ext cx="330217" cy="647587"/>
          </a:xfrm>
          <a:prstGeom prst="rect">
            <a:avLst/>
          </a:prstGeom>
        </p:spPr>
      </p:pic>
      <p:pic>
        <p:nvPicPr>
          <p:cNvPr id="41" name="Picture 40"/>
          <p:cNvPicPr>
            <a:picLocks noChangeAspect="1"/>
          </p:cNvPicPr>
          <p:nvPr/>
        </p:nvPicPr>
        <p:blipFill>
          <a:blip r:embed="rId1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3494512">
            <a:off x="9583303" y="1766143"/>
            <a:ext cx="330217" cy="647587"/>
          </a:xfrm>
          <a:prstGeom prst="rect">
            <a:avLst/>
          </a:prstGeom>
        </p:spPr>
      </p:pic>
      <p:pic>
        <p:nvPicPr>
          <p:cNvPr id="42" name="Picture 41"/>
          <p:cNvPicPr>
            <a:picLocks noChangeAspect="1"/>
          </p:cNvPicPr>
          <p:nvPr/>
        </p:nvPicPr>
        <p:blipFill>
          <a:blip r:embed="rId1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4620277">
            <a:off x="10061857" y="2307875"/>
            <a:ext cx="330217" cy="647587"/>
          </a:xfrm>
          <a:prstGeom prst="rect">
            <a:avLst/>
          </a:prstGeom>
        </p:spPr>
      </p:pic>
      <p:pic>
        <p:nvPicPr>
          <p:cNvPr id="43" name="Picture 42"/>
          <p:cNvPicPr>
            <a:picLocks noChangeAspect="1"/>
          </p:cNvPicPr>
          <p:nvPr/>
        </p:nvPicPr>
        <p:blipFill>
          <a:blip r:embed="rId13">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6640769">
            <a:off x="10293112" y="2733593"/>
            <a:ext cx="330217" cy="919722"/>
          </a:xfrm>
          <a:prstGeom prst="rect">
            <a:avLst/>
          </a:prstGeom>
        </p:spPr>
      </p:pic>
    </p:spTree>
    <p:extLst>
      <p:ext uri="{BB962C8B-B14F-4D97-AF65-F5344CB8AC3E}">
        <p14:creationId xmlns:p14="http://schemas.microsoft.com/office/powerpoint/2010/main" val="1744257784"/>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par>
                          <p:cTn id="29" fill="hold">
                            <p:stCondLst>
                              <p:cond delay="3000"/>
                            </p:stCondLst>
                            <p:childTnLst>
                              <p:par>
                                <p:cTn id="30" presetID="22" presetClass="entr" presetSubtype="8" fill="hold" nodeType="afterEffect">
                                  <p:stCondLst>
                                    <p:cond delay="100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6000"/>
                            </p:stCondLst>
                            <p:childTnLst>
                              <p:par>
                                <p:cTn id="46" presetID="22" presetClass="entr" presetSubtype="8" fill="hold" nodeType="after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7500"/>
                            </p:stCondLst>
                            <p:childTnLst>
                              <p:par>
                                <p:cTn id="50" presetID="22" presetClass="entr" presetSubtype="8"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8000"/>
                            </p:stCondLst>
                            <p:childTnLst>
                              <p:par>
                                <p:cTn id="54" presetID="2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par>
                          <p:cTn id="57" fill="hold">
                            <p:stCondLst>
                              <p:cond delay="850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9000"/>
                            </p:stCondLst>
                            <p:childTnLst>
                              <p:par>
                                <p:cTn id="62" presetID="22" presetClass="entr" presetSubtype="8" fill="hold" nodeType="afterEffect">
                                  <p:stCondLst>
                                    <p:cond delay="100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50" presetClass="path" presetSubtype="0" accel="50000" decel="50000" fill="hold" nodeType="withEffect">
                                  <p:stCondLst>
                                    <p:cond delay="0"/>
                                  </p:stCondLst>
                                  <p:childTnLst>
                                    <p:animMotion origin="layout" path="M 3.125E-6 1.11111E-6 L 0.05104 1.11111E-6 C 0.07396 1.11111E-6 0.10221 0.02755 0.10221 0.05 L 0.10221 0.10023 " pathEditMode="relative" rAng="0" ptsTypes="AAAA">
                                      <p:cBhvr>
                                        <p:cTn id="71" dur="2000" fill="hold"/>
                                        <p:tgtEl>
                                          <p:spTgt spid="19"/>
                                        </p:tgtEl>
                                        <p:attrNameLst>
                                          <p:attrName>ppt_x</p:attrName>
                                          <p:attrName>ppt_y</p:attrName>
                                        </p:attrNameLst>
                                      </p:cBhvr>
                                      <p:rCtr x="5104" y="5000"/>
                                    </p:animMotion>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par>
                          <p:cTn id="93" fill="hold">
                            <p:stCondLst>
                              <p:cond delay="2500"/>
                            </p:stCondLst>
                            <p:childTnLst>
                              <p:par>
                                <p:cTn id="94" presetID="22" presetClass="entr" presetSubtype="8" fill="hold" nodeType="after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left)">
                                      <p:cBhvr>
                                        <p:cTn id="96" dur="500"/>
                                        <p:tgtEl>
                                          <p:spTgt spid="40"/>
                                        </p:tgtEl>
                                      </p:cBhvr>
                                    </p:animEffect>
                                  </p:childTnLst>
                                </p:cTn>
                              </p:par>
                            </p:childTnLst>
                          </p:cTn>
                        </p:par>
                        <p:par>
                          <p:cTn id="97" fill="hold">
                            <p:stCondLst>
                              <p:cond delay="3000"/>
                            </p:stCondLst>
                            <p:childTnLst>
                              <p:par>
                                <p:cTn id="98" presetID="22" presetClass="entr" presetSubtype="8" fill="hold" nodeType="after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500"/>
                                        <p:tgtEl>
                                          <p:spTgt spid="41"/>
                                        </p:tgtEl>
                                      </p:cBhvr>
                                    </p:animEffect>
                                  </p:childTnLst>
                                </p:cTn>
                              </p:par>
                            </p:childTnLst>
                          </p:cTn>
                        </p:par>
                        <p:par>
                          <p:cTn id="101" fill="hold">
                            <p:stCondLst>
                              <p:cond delay="3500"/>
                            </p:stCondLst>
                            <p:childTnLst>
                              <p:par>
                                <p:cTn id="102" presetID="22" presetClass="entr" presetSubtype="8" fill="hold" nodeType="afterEffect">
                                  <p:stCondLst>
                                    <p:cond delay="1000"/>
                                  </p:stCondLst>
                                  <p:childTnLst>
                                    <p:set>
                                      <p:cBhvr>
                                        <p:cTn id="103" dur="1" fill="hold">
                                          <p:stCondLst>
                                            <p:cond delay="0"/>
                                          </p:stCondLst>
                                        </p:cTn>
                                        <p:tgtEl>
                                          <p:spTgt spid="13"/>
                                        </p:tgtEl>
                                        <p:attrNameLst>
                                          <p:attrName>style.visibility</p:attrName>
                                        </p:attrNameLst>
                                      </p:cBhvr>
                                      <p:to>
                                        <p:strVal val="visible"/>
                                      </p:to>
                                    </p:set>
                                    <p:animEffect transition="in" filter="wipe(left)">
                                      <p:cBhvr>
                                        <p:cTn id="104" dur="500"/>
                                        <p:tgtEl>
                                          <p:spTgt spid="13"/>
                                        </p:tgtEl>
                                      </p:cBhvr>
                                    </p:animEffect>
                                  </p:childTnLst>
                                </p:cTn>
                              </p:par>
                            </p:childTnLst>
                          </p:cTn>
                        </p:par>
                        <p:par>
                          <p:cTn id="105" fill="hold">
                            <p:stCondLst>
                              <p:cond delay="5000"/>
                            </p:stCondLst>
                            <p:childTnLst>
                              <p:par>
                                <p:cTn id="106" presetID="22" presetClass="exit" presetSubtype="8" fill="hold" nodeType="afterEffect">
                                  <p:stCondLst>
                                    <p:cond delay="0"/>
                                  </p:stCondLst>
                                  <p:childTnLst>
                                    <p:animEffect transition="out" filter="wipe(left)">
                                      <p:cBhvr>
                                        <p:cTn id="107" dur="500"/>
                                        <p:tgtEl>
                                          <p:spTgt spid="41"/>
                                        </p:tgtEl>
                                      </p:cBhvr>
                                    </p:animEffect>
                                    <p:set>
                                      <p:cBhvr>
                                        <p:cTn id="108" dur="1" fill="hold">
                                          <p:stCondLst>
                                            <p:cond delay="499"/>
                                          </p:stCondLst>
                                        </p:cTn>
                                        <p:tgtEl>
                                          <p:spTgt spid="41"/>
                                        </p:tgtEl>
                                        <p:attrNameLst>
                                          <p:attrName>style.visibility</p:attrName>
                                        </p:attrNameLst>
                                      </p:cBhvr>
                                      <p:to>
                                        <p:strVal val="hidden"/>
                                      </p:to>
                                    </p:set>
                                  </p:childTnLst>
                                </p:cTn>
                              </p:par>
                            </p:childTnLst>
                          </p:cTn>
                        </p:par>
                        <p:par>
                          <p:cTn id="109" fill="hold">
                            <p:stCondLst>
                              <p:cond delay="5500"/>
                            </p:stCondLst>
                            <p:childTnLst>
                              <p:par>
                                <p:cTn id="110" presetID="22" presetClass="entr" presetSubtype="8" fill="hold"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childTnLst>
                          </p:cTn>
                        </p:par>
                        <p:par>
                          <p:cTn id="113" fill="hold">
                            <p:stCondLst>
                              <p:cond delay="6000"/>
                            </p:stCondLst>
                            <p:childTnLst>
                              <p:par>
                                <p:cTn id="114" presetID="22" presetClass="entr" presetSubtype="8" fill="hold" nodeType="after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childTnLst>
                          </p:cTn>
                        </p:par>
                        <p:par>
                          <p:cTn id="117" fill="hold">
                            <p:stCondLst>
                              <p:cond delay="6500"/>
                            </p:stCondLst>
                            <p:childTnLst>
                              <p:par>
                                <p:cTn id="118" presetID="22" presetClass="entr" presetSubtype="8" fill="hold" nodeType="afterEffect">
                                  <p:stCondLst>
                                    <p:cond delay="1000"/>
                                  </p:stCondLst>
                                  <p:childTnLst>
                                    <p:set>
                                      <p:cBhvr>
                                        <p:cTn id="119" dur="1" fill="hold">
                                          <p:stCondLst>
                                            <p:cond delay="0"/>
                                          </p:stCondLst>
                                        </p:cTn>
                                        <p:tgtEl>
                                          <p:spTgt spid="12"/>
                                        </p:tgtEl>
                                        <p:attrNameLst>
                                          <p:attrName>style.visibility</p:attrName>
                                        </p:attrNameLst>
                                      </p:cBhvr>
                                      <p:to>
                                        <p:strVal val="visible"/>
                                      </p:to>
                                    </p:set>
                                    <p:animEffect transition="in" filter="wipe(left)">
                                      <p:cBhvr>
                                        <p:cTn id="120" dur="500"/>
                                        <p:tgtEl>
                                          <p:spTgt spid="12"/>
                                        </p:tgtEl>
                                      </p:cBhvr>
                                    </p:animEffect>
                                  </p:childTnLst>
                                </p:cTn>
                              </p:par>
                            </p:childTnLst>
                          </p:cTn>
                        </p:par>
                        <p:par>
                          <p:cTn id="121" fill="hold">
                            <p:stCondLst>
                              <p:cond delay="8000"/>
                            </p:stCondLst>
                            <p:childTnLst>
                              <p:par>
                                <p:cTn id="122" presetID="22" presetClass="exit" presetSubtype="8" fill="hold" nodeType="afterEffect">
                                  <p:stCondLst>
                                    <p:cond delay="0"/>
                                  </p:stCondLst>
                                  <p:childTnLst>
                                    <p:animEffect transition="out" filter="wipe(left)">
                                      <p:cBhvr>
                                        <p:cTn id="123" dur="500"/>
                                        <p:tgtEl>
                                          <p:spTgt spid="42"/>
                                        </p:tgtEl>
                                      </p:cBhvr>
                                    </p:animEffect>
                                    <p:set>
                                      <p:cBhvr>
                                        <p:cTn id="124" dur="1" fill="hold">
                                          <p:stCondLst>
                                            <p:cond delay="499"/>
                                          </p:stCondLst>
                                        </p:cTn>
                                        <p:tgtEl>
                                          <p:spTgt spid="42"/>
                                        </p:tgtEl>
                                        <p:attrNameLst>
                                          <p:attrName>style.visibility</p:attrName>
                                        </p:attrNameLst>
                                      </p:cBhvr>
                                      <p:to>
                                        <p:strVal val="hidden"/>
                                      </p:to>
                                    </p:set>
                                  </p:childTnLst>
                                </p:cTn>
                              </p:par>
                            </p:childTnLst>
                          </p:cTn>
                        </p:par>
                        <p:par>
                          <p:cTn id="125" fill="hold">
                            <p:stCondLst>
                              <p:cond delay="8500"/>
                            </p:stCondLst>
                            <p:childTnLst>
                              <p:par>
                                <p:cTn id="126" presetID="22" presetClass="entr" presetSubtype="8" fill="hold"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9000"/>
                            </p:stCondLst>
                            <p:childTnLst>
                              <p:par>
                                <p:cTn id="130" presetID="22" presetClass="entr" presetSubtype="8" fill="hold" nodeType="after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par>
                          <p:cTn id="133" fill="hold">
                            <p:stCondLst>
                              <p:cond delay="9500"/>
                            </p:stCondLst>
                            <p:childTnLst>
                              <p:par>
                                <p:cTn id="134" presetID="22" presetClass="exit" presetSubtype="8" fill="hold" nodeType="afterEffect">
                                  <p:stCondLst>
                                    <p:cond delay="0"/>
                                  </p:stCondLst>
                                  <p:childTnLst>
                                    <p:animEffect transition="out" filter="wipe(left)">
                                      <p:cBhvr>
                                        <p:cTn id="135" dur="500"/>
                                        <p:tgtEl>
                                          <p:spTgt spid="43"/>
                                        </p:tgtEl>
                                      </p:cBhvr>
                                    </p:animEffect>
                                    <p:set>
                                      <p:cBhvr>
                                        <p:cTn id="13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grpSp>
        <p:nvGrpSpPr>
          <p:cNvPr id="14" name="Group 13"/>
          <p:cNvGrpSpPr/>
          <p:nvPr/>
        </p:nvGrpSpPr>
        <p:grpSpPr>
          <a:xfrm>
            <a:off x="4175874" y="2057400"/>
            <a:ext cx="2865374" cy="2523416"/>
            <a:chOff x="4540259" y="2057400"/>
            <a:chExt cx="2865374" cy="2523416"/>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791043" y="2912993"/>
              <a:ext cx="790042" cy="841139"/>
            </a:xfrm>
            <a:prstGeom prst="rect">
              <a:avLst/>
            </a:prstGeom>
          </p:spPr>
        </p:pic>
      </p:grpSp>
      <p:grpSp>
        <p:nvGrpSpPr>
          <p:cNvPr id="3" name="Group 2"/>
          <p:cNvGrpSpPr/>
          <p:nvPr/>
        </p:nvGrpSpPr>
        <p:grpSpPr>
          <a:xfrm>
            <a:off x="6873686" y="3719297"/>
            <a:ext cx="2865374" cy="2523416"/>
            <a:chOff x="7238071" y="3719297"/>
            <a:chExt cx="2865374" cy="2523416"/>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071" y="3719297"/>
              <a:ext cx="2865374" cy="2523416"/>
            </a:xfrm>
            <a:prstGeom prst="rect">
              <a:avLst/>
            </a:prstGeom>
          </p:spPr>
        </p:pic>
        <p:pic>
          <p:nvPicPr>
            <p:cNvPr id="11" name="Picture 1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392313" y="4763557"/>
              <a:ext cx="715361" cy="463806"/>
            </a:xfrm>
            <a:prstGeom prst="rect">
              <a:avLst/>
            </a:prstGeom>
          </p:spPr>
        </p:pic>
        <p:pic>
          <p:nvPicPr>
            <p:cNvPr id="12" name="Picture 11"/>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34508" y="4779280"/>
              <a:ext cx="601375" cy="448083"/>
            </a:xfrm>
            <a:prstGeom prst="rect">
              <a:avLst/>
            </a:prstGeom>
          </p:spPr>
        </p:pic>
        <p:pic>
          <p:nvPicPr>
            <p:cNvPr id="13" name="Picture 12"/>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88855" y="4574890"/>
              <a:ext cx="790042" cy="841139"/>
            </a:xfrm>
            <a:prstGeom prst="rect">
              <a:avLst/>
            </a:prstGeom>
          </p:spPr>
        </p:pic>
      </p:grpSp>
      <p:grpSp>
        <p:nvGrpSpPr>
          <p:cNvPr id="9" name="Group 8"/>
          <p:cNvGrpSpPr/>
          <p:nvPr/>
        </p:nvGrpSpPr>
        <p:grpSpPr>
          <a:xfrm>
            <a:off x="6957467" y="397440"/>
            <a:ext cx="2865374" cy="2523416"/>
            <a:chOff x="7321852" y="397440"/>
            <a:chExt cx="2865374" cy="2523416"/>
          </a:xfrm>
        </p:grpSpPr>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852" y="397440"/>
              <a:ext cx="2865374" cy="2523416"/>
            </a:xfrm>
            <a:prstGeom prst="rect">
              <a:avLst/>
            </a:prstGeom>
          </p:spPr>
        </p:pic>
        <p:pic>
          <p:nvPicPr>
            <p:cNvPr id="16" name="Picture 15"/>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8464181" y="1405528"/>
              <a:ext cx="715361" cy="463806"/>
            </a:xfrm>
            <a:prstGeom prst="rect">
              <a:avLst/>
            </a:prstGeom>
          </p:spPr>
        </p:pic>
        <p:pic>
          <p:nvPicPr>
            <p:cNvPr id="17" name="Picture 16"/>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406376" y="1413390"/>
              <a:ext cx="601375" cy="448083"/>
            </a:xfrm>
            <a:prstGeom prst="rect">
              <a:avLst/>
            </a:prstGeom>
          </p:spPr>
        </p:pic>
        <p:pic>
          <p:nvPicPr>
            <p:cNvPr id="18" name="Picture 17"/>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560723" y="1216861"/>
              <a:ext cx="790042" cy="841139"/>
            </a:xfrm>
            <a:prstGeom prst="rect">
              <a:avLst/>
            </a:prstGeom>
          </p:spPr>
        </p:pic>
      </p:grpSp>
      <p:sp>
        <p:nvSpPr>
          <p:cNvPr id="22" name="TextBox 21"/>
          <p:cNvSpPr txBox="1"/>
          <p:nvPr/>
        </p:nvSpPr>
        <p:spPr>
          <a:xfrm>
            <a:off x="4139996" y="700342"/>
            <a:ext cx="2132315"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Smart Endpoints</a:t>
            </a:r>
          </a:p>
          <a:p>
            <a:pPr algn="ctr"/>
            <a:r>
              <a:rPr lang="en-US" sz="2400" dirty="0" smtClean="0">
                <a:solidFill>
                  <a:srgbClr val="0070C0"/>
                </a:solidFill>
                <a:latin typeface="Marker Felt" panose="00000400000000000000" pitchFamily="2" charset="0"/>
              </a:rPr>
              <a:t>Dumb Pipes</a:t>
            </a:r>
            <a:endParaRPr lang="en-US" sz="2400" dirty="0">
              <a:solidFill>
                <a:srgbClr val="0070C0"/>
              </a:solidFill>
              <a:latin typeface="Marker Felt" panose="00000400000000000000" pitchFamily="2" charset="0"/>
            </a:endParaRPr>
          </a:p>
        </p:txBody>
      </p:sp>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196338" y="3101660"/>
            <a:ext cx="2205019" cy="421710"/>
          </a:xfrm>
          <a:prstGeom prst="rect">
            <a:avLst/>
          </a:prstGeom>
        </p:spPr>
      </p:pic>
      <p:pic>
        <p:nvPicPr>
          <p:cNvPr id="20" name="Picture 1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07751" y="2457901"/>
            <a:ext cx="1944015" cy="664853"/>
          </a:xfrm>
          <a:prstGeom prst="rect">
            <a:avLst/>
          </a:prstGeom>
        </p:spPr>
      </p:pic>
      <p:pic>
        <p:nvPicPr>
          <p:cNvPr id="36" name="Picture 3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75960" y="3330805"/>
            <a:ext cx="1807595" cy="476074"/>
          </a:xfrm>
          <a:prstGeom prst="rect">
            <a:avLst/>
          </a:prstGeom>
        </p:spPr>
      </p:pic>
      <p:pic>
        <p:nvPicPr>
          <p:cNvPr id="37" name="Picture 3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509479" y="2610120"/>
            <a:ext cx="1137920" cy="1122748"/>
          </a:xfrm>
          <a:prstGeom prst="rect">
            <a:avLst/>
          </a:prstGeom>
        </p:spPr>
      </p:pic>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21679" y="4723848"/>
            <a:ext cx="1473126" cy="809012"/>
          </a:xfrm>
          <a:prstGeom prst="rect">
            <a:avLst/>
          </a:prstGeom>
        </p:spPr>
      </p:pic>
      <p:pic>
        <p:nvPicPr>
          <p:cNvPr id="39" name="Picture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937262" y="5416029"/>
            <a:ext cx="1241960" cy="884896"/>
          </a:xfrm>
          <a:prstGeom prst="rect">
            <a:avLst/>
          </a:prstGeom>
        </p:spPr>
      </p:pic>
    </p:spTree>
    <p:extLst>
      <p:ext uri="{BB962C8B-B14F-4D97-AF65-F5344CB8AC3E}">
        <p14:creationId xmlns:p14="http://schemas.microsoft.com/office/powerpoint/2010/main" val="396419556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5200278" y="720968"/>
            <a:ext cx="2441694"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Evolutionary Design</a:t>
            </a:r>
            <a:endParaRPr lang="en-US" sz="2400" dirty="0">
              <a:solidFill>
                <a:srgbClr val="0070C0"/>
              </a:solidFill>
              <a:latin typeface="Marker Felt" panose="00000400000000000000" pitchFamily="2" charset="0"/>
            </a:endParaRP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3" name="Oval 2"/>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a:duotone>
              <a:schemeClr val="accent5">
                <a:shade val="45000"/>
                <a:satMod val="135000"/>
              </a:schemeClr>
              <a:prstClr val="white"/>
            </a:duotone>
            <a:lum bright="-36000"/>
            <a:extLst>
              <a:ext uri="{28A0092B-C50C-407E-A947-70E740481C1C}">
                <a14:useLocalDpi xmlns:a14="http://schemas.microsoft.com/office/drawing/2010/main" val="0"/>
              </a:ext>
            </a:extLst>
          </a:blip>
          <a:stretch>
            <a:fillRect/>
          </a:stretch>
        </p:blipFill>
        <p:spPr>
          <a:xfrm>
            <a:off x="5130448" y="4584545"/>
            <a:ext cx="836274" cy="1284443"/>
          </a:xfrm>
          <a:prstGeom prst="rect">
            <a:avLst/>
          </a:prstGeom>
        </p:spPr>
      </p:pic>
      <p:pic>
        <p:nvPicPr>
          <p:cNvPr id="27" name="Picture 26"/>
          <p:cNvPicPr>
            <a:picLocks noChangeAspect="1"/>
          </p:cNvPicPr>
          <p:nvPr/>
        </p:nvPicPr>
        <p:blipFill>
          <a:blip r:embed="rId9">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923319" y="4266412"/>
            <a:ext cx="1250533" cy="1920707"/>
          </a:xfrm>
          <a:prstGeom prst="rect">
            <a:avLst/>
          </a:prstGeom>
        </p:spPr>
      </p:pic>
      <p:pic>
        <p:nvPicPr>
          <p:cNvPr id="28" name="Picture 27"/>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18107" y="4177558"/>
            <a:ext cx="1913425" cy="2085737"/>
          </a:xfrm>
          <a:prstGeom prst="rect">
            <a:avLst/>
          </a:prstGeom>
        </p:spPr>
      </p:pic>
      <p:pic>
        <p:nvPicPr>
          <p:cNvPr id="29" name="Picture 28"/>
          <p:cNvPicPr>
            <a:picLocks noChangeAspect="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4680521" y="4444856"/>
            <a:ext cx="1736128" cy="1736128"/>
          </a:xfrm>
          <a:prstGeom prst="rect">
            <a:avLst/>
          </a:prstGeom>
        </p:spPr>
      </p:pic>
      <p:pic>
        <p:nvPicPr>
          <p:cNvPr id="30" name="Picture 29"/>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620157" y="4437103"/>
            <a:ext cx="3389947" cy="1788104"/>
          </a:xfrm>
          <a:prstGeom prst="rect">
            <a:avLst/>
          </a:prstGeom>
        </p:spPr>
      </p:pic>
    </p:spTree>
    <p:extLst>
      <p:ext uri="{BB962C8B-B14F-4D97-AF65-F5344CB8AC3E}">
        <p14:creationId xmlns:p14="http://schemas.microsoft.com/office/powerpoint/2010/main" val="28175407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xit" presetSubtype="8" fill="hold" nodeType="withEffect">
                                  <p:stCondLst>
                                    <p:cond delay="0"/>
                                  </p:stCondLst>
                                  <p:childTnLst>
                                    <p:animEffect transition="out" filter="wipe(left)">
                                      <p:cBhvr>
                                        <p:cTn id="9" dur="1000"/>
                                        <p:tgtEl>
                                          <p:spTgt spid="24"/>
                                        </p:tgtEl>
                                      </p:cBhvr>
                                    </p:animEffect>
                                    <p:set>
                                      <p:cBhvr>
                                        <p:cTn id="10" dur="1" fill="hold">
                                          <p:stCondLst>
                                            <p:cond delay="999"/>
                                          </p:stCondLst>
                                        </p:cTn>
                                        <p:tgtEl>
                                          <p:spTgt spid="24"/>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1000"/>
                                        <p:tgtEl>
                                          <p:spTgt spid="27"/>
                                        </p:tgtEl>
                                      </p:cBhvr>
                                    </p:animEffect>
                                  </p:childTnLst>
                                </p:cTn>
                              </p:par>
                            </p:childTnLst>
                          </p:cTn>
                        </p:par>
                        <p:par>
                          <p:cTn id="14" fill="hold">
                            <p:stCondLst>
                              <p:cond delay="1000"/>
                            </p:stCondLst>
                            <p:childTnLst>
                              <p:par>
                                <p:cTn id="15" presetID="22" presetClass="entr" presetSubtype="8" fill="hold" grpId="0" nodeType="after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par>
                                <p:cTn id="18" presetID="22" presetClass="exit" presetSubtype="8" fill="hold" nodeType="withEffect">
                                  <p:stCondLst>
                                    <p:cond delay="500"/>
                                  </p:stCondLst>
                                  <p:childTnLst>
                                    <p:animEffect transition="out" filter="wipe(left)">
                                      <p:cBhvr>
                                        <p:cTn id="19" dur="1000"/>
                                        <p:tgtEl>
                                          <p:spTgt spid="27"/>
                                        </p:tgtEl>
                                      </p:cBhvr>
                                    </p:animEffect>
                                    <p:set>
                                      <p:cBhvr>
                                        <p:cTn id="20" dur="1" fill="hold">
                                          <p:stCondLst>
                                            <p:cond delay="999"/>
                                          </p:stCondLst>
                                        </p:cTn>
                                        <p:tgtEl>
                                          <p:spTgt spid="27"/>
                                        </p:tgtEl>
                                        <p:attrNameLst>
                                          <p:attrName>style.visibility</p:attrName>
                                        </p:attrNameLst>
                                      </p:cBhvr>
                                      <p:to>
                                        <p:strVal val="hidden"/>
                                      </p:to>
                                    </p:set>
                                  </p:childTnLst>
                                </p:cTn>
                              </p:par>
                              <p:par>
                                <p:cTn id="21" presetID="22" presetClass="entr" presetSubtype="8"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1000"/>
                                        <p:tgtEl>
                                          <p:spTgt spid="28"/>
                                        </p:tgtEl>
                                      </p:cBhvr>
                                    </p:animEffect>
                                  </p:childTnLst>
                                </p:cTn>
                              </p:par>
                            </p:childTnLst>
                          </p:cTn>
                        </p:par>
                        <p:par>
                          <p:cTn id="24" fill="hold">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par>
                                <p:cTn id="28" presetID="22" presetClass="exit" presetSubtype="8" fill="hold" nodeType="withEffect">
                                  <p:stCondLst>
                                    <p:cond delay="500"/>
                                  </p:stCondLst>
                                  <p:childTnLst>
                                    <p:animEffect transition="out" filter="wipe(left)">
                                      <p:cBhvr>
                                        <p:cTn id="29" dur="1000"/>
                                        <p:tgtEl>
                                          <p:spTgt spid="28"/>
                                        </p:tgtEl>
                                      </p:cBhvr>
                                    </p:animEffect>
                                    <p:set>
                                      <p:cBhvr>
                                        <p:cTn id="30" dur="1" fill="hold">
                                          <p:stCondLst>
                                            <p:cond delay="999"/>
                                          </p:stCondLst>
                                        </p:cTn>
                                        <p:tgtEl>
                                          <p:spTgt spid="28"/>
                                        </p:tgtEl>
                                        <p:attrNameLst>
                                          <p:attrName>style.visibility</p:attrName>
                                        </p:attrNameLst>
                                      </p:cBhvr>
                                      <p:to>
                                        <p:strVal val="hidden"/>
                                      </p:to>
                                    </p:set>
                                  </p:childTnLst>
                                </p:cTn>
                              </p:par>
                              <p:par>
                                <p:cTn id="31" presetID="22" presetClass="entr" presetSubtype="8" fill="hold"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1000"/>
                                        <p:tgtEl>
                                          <p:spTgt spid="29"/>
                                        </p:tgtEl>
                                      </p:cBhvr>
                                    </p:animEffect>
                                  </p:childTnLst>
                                </p:cTn>
                              </p:par>
                            </p:childTnLst>
                          </p:cTn>
                        </p:par>
                        <p:par>
                          <p:cTn id="34" fill="hold">
                            <p:stCondLst>
                              <p:cond delay="4000"/>
                            </p:stCondLst>
                            <p:childTnLst>
                              <p:par>
                                <p:cTn id="35" presetID="22" presetClass="entr" presetSubtype="8" fill="hold" grpId="0" nodeType="after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par>
                                <p:cTn id="38" presetID="22" presetClass="exit" presetSubtype="8" fill="hold" nodeType="withEffect">
                                  <p:stCondLst>
                                    <p:cond delay="500"/>
                                  </p:stCondLst>
                                  <p:childTnLst>
                                    <p:animEffect transition="out" filter="wipe(left)">
                                      <p:cBhvr>
                                        <p:cTn id="39" dur="1000"/>
                                        <p:tgtEl>
                                          <p:spTgt spid="29"/>
                                        </p:tgtEl>
                                      </p:cBhvr>
                                    </p:animEffect>
                                    <p:set>
                                      <p:cBhvr>
                                        <p:cTn id="40" dur="1" fill="hold">
                                          <p:stCondLst>
                                            <p:cond delay="999"/>
                                          </p:stCondLst>
                                        </p:cTn>
                                        <p:tgtEl>
                                          <p:spTgt spid="29"/>
                                        </p:tgtEl>
                                        <p:attrNameLst>
                                          <p:attrName>style.visibility</p:attrName>
                                        </p:attrNameLst>
                                      </p:cBhvr>
                                      <p:to>
                                        <p:strVal val="hidden"/>
                                      </p:to>
                                    </p:set>
                                  </p:childTnLst>
                                </p:cTn>
                              </p:par>
                              <p:par>
                                <p:cTn id="41" presetID="22" presetClass="entr" presetSubtype="8" fill="hold" nodeType="withEffect">
                                  <p:stCondLst>
                                    <p:cond delay="5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1000"/>
                                        <p:tgtEl>
                                          <p:spTgt spid="30"/>
                                        </p:tgtEl>
                                      </p:cBhvr>
                                    </p:animEffect>
                                  </p:childTnLst>
                                </p:cTn>
                              </p:par>
                            </p:childTnLst>
                          </p:cTn>
                        </p:par>
                        <p:par>
                          <p:cTn id="44" fill="hold">
                            <p:stCondLst>
                              <p:cond delay="5500"/>
                            </p:stCondLst>
                            <p:childTnLst>
                              <p:par>
                                <p:cTn id="45" presetID="22" presetClass="entr" presetSubtype="8" fill="hold" grpId="0" nodeType="afterEffect">
                                  <p:stCondLst>
                                    <p:cond delay="5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3614498" y="1195744"/>
            <a:ext cx="2315057" cy="584775"/>
          </a:xfrm>
          <a:prstGeom prst="rect">
            <a:avLst/>
          </a:prstGeom>
          <a:noFill/>
        </p:spPr>
        <p:txBody>
          <a:bodyPr wrap="none" rtlCol="0">
            <a:spAutoFit/>
          </a:bodyPr>
          <a:lstStyle/>
          <a:p>
            <a:r>
              <a:rPr lang="en-US" sz="3200" dirty="0" err="1" smtClean="0">
                <a:latin typeface="Marker Felt" panose="00000400000000000000" pitchFamily="2" charset="0"/>
              </a:rPr>
              <a:t>Microservices</a:t>
            </a:r>
            <a:endParaRPr lang="en-US" sz="3200" dirty="0">
              <a:latin typeface="Marker Felt" panose="00000400000000000000" pitchFamily="2" charset="0"/>
            </a:endParaRPr>
          </a:p>
        </p:txBody>
      </p:sp>
      <p:grpSp>
        <p:nvGrpSpPr>
          <p:cNvPr id="5" name="Group 4"/>
          <p:cNvGrpSpPr/>
          <p:nvPr/>
        </p:nvGrpSpPr>
        <p:grpSpPr>
          <a:xfrm>
            <a:off x="6556002" y="1589033"/>
            <a:ext cx="1749390" cy="1540615"/>
            <a:chOff x="5966722" y="1436265"/>
            <a:chExt cx="4629388" cy="4076910"/>
          </a:xfrm>
        </p:grpSpPr>
        <p:pic>
          <p:nvPicPr>
            <p:cNvPr id="26" name="Picture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5"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7"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34" name="Oval 33"/>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559395" y="1829935"/>
            <a:ext cx="278257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Componentization via Services</a:t>
            </a:r>
          </a:p>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Organized around business capabilities </a:t>
            </a:r>
            <a:endParaRPr lang="en-US" sz="2400" dirty="0">
              <a:solidFill>
                <a:schemeClr val="accent6">
                  <a:lumMod val="75000"/>
                </a:schemeClr>
              </a:solidFill>
              <a:latin typeface="Marker Felt" panose="00000400000000000000" pitchFamily="2" charset="0"/>
            </a:endParaRPr>
          </a:p>
        </p:txBody>
      </p:sp>
      <p:sp>
        <p:nvSpPr>
          <p:cNvPr id="41" name="TextBox 40"/>
          <p:cNvSpPr txBox="1"/>
          <p:nvPr/>
        </p:nvSpPr>
        <p:spPr>
          <a:xfrm>
            <a:off x="8573175" y="1146328"/>
            <a:ext cx="2432076" cy="584775"/>
          </a:xfrm>
          <a:prstGeom prst="rect">
            <a:avLst/>
          </a:prstGeom>
          <a:noFill/>
        </p:spPr>
        <p:txBody>
          <a:bodyPr wrap="none" rtlCol="0">
            <a:spAutoFit/>
          </a:bodyPr>
          <a:lstStyle/>
          <a:p>
            <a:r>
              <a:rPr lang="en-US" sz="3200" dirty="0" smtClean="0">
                <a:latin typeface="Marker Felt" panose="00000400000000000000" pitchFamily="2" charset="0"/>
              </a:rPr>
              <a:t>Agile Practices</a:t>
            </a:r>
            <a:endParaRPr lang="en-US" sz="3200" dirty="0">
              <a:latin typeface="Marker Felt" panose="00000400000000000000" pitchFamily="2" charset="0"/>
            </a:endParaRPr>
          </a:p>
        </p:txBody>
      </p:sp>
      <p:sp>
        <p:nvSpPr>
          <p:cNvPr id="42" name="TextBox 41"/>
          <p:cNvSpPr txBox="1"/>
          <p:nvPr/>
        </p:nvSpPr>
        <p:spPr>
          <a:xfrm>
            <a:off x="8576579" y="1780519"/>
            <a:ext cx="278257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Products not Projects</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Decentralization</a:t>
            </a:r>
            <a:r>
              <a:rPr lang="en-US" sz="2400" dirty="0">
                <a:solidFill>
                  <a:srgbClr val="0070C0"/>
                </a:solidFill>
                <a:latin typeface="Marker Felt" panose="00000400000000000000" pitchFamily="2" charset="0"/>
              </a:rPr>
              <a:t> </a:t>
            </a:r>
            <a:r>
              <a:rPr lang="en-US" sz="2400" dirty="0" smtClean="0">
                <a:solidFill>
                  <a:srgbClr val="0070C0"/>
                </a:solidFill>
                <a:latin typeface="Marker Felt" panose="00000400000000000000" pitchFamily="2" charset="0"/>
              </a:rPr>
              <a:t>(governance, data)</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Evolutionary Design</a:t>
            </a:r>
          </a:p>
        </p:txBody>
      </p:sp>
      <p:sp>
        <p:nvSpPr>
          <p:cNvPr id="43" name="TextBox 42"/>
          <p:cNvSpPr txBox="1"/>
          <p:nvPr/>
        </p:nvSpPr>
        <p:spPr>
          <a:xfrm>
            <a:off x="6442497" y="4187555"/>
            <a:ext cx="1271502" cy="584775"/>
          </a:xfrm>
          <a:prstGeom prst="rect">
            <a:avLst/>
          </a:prstGeom>
          <a:noFill/>
        </p:spPr>
        <p:txBody>
          <a:bodyPr wrap="none" rtlCol="0">
            <a:spAutoFit/>
          </a:bodyPr>
          <a:lstStyle/>
          <a:p>
            <a:pPr algn="ctr"/>
            <a:r>
              <a:rPr lang="en-US" sz="3200" dirty="0" smtClean="0">
                <a:latin typeface="Marker Felt" panose="00000400000000000000" pitchFamily="2" charset="0"/>
              </a:rPr>
              <a:t>DevOps</a:t>
            </a:r>
            <a:endParaRPr lang="en-US" sz="3200" dirty="0">
              <a:latin typeface="Marker Felt" panose="00000400000000000000" pitchFamily="2" charset="0"/>
            </a:endParaRPr>
          </a:p>
        </p:txBody>
      </p:sp>
      <p:sp>
        <p:nvSpPr>
          <p:cNvPr id="44" name="TextBox 43"/>
          <p:cNvSpPr txBox="1"/>
          <p:nvPr/>
        </p:nvSpPr>
        <p:spPr>
          <a:xfrm>
            <a:off x="5756411" y="4772330"/>
            <a:ext cx="507409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C00000"/>
                </a:solidFill>
                <a:latin typeface="Marker Felt" panose="00000400000000000000" pitchFamily="2" charset="0"/>
              </a:rPr>
              <a:t>Infrastructure Automation Smart Endpoints, Dumb Pipes</a:t>
            </a:r>
          </a:p>
          <a:p>
            <a:pPr marL="285750" indent="-285750">
              <a:buFont typeface="Arial" panose="020B0604020202020204" pitchFamily="34" charset="0"/>
              <a:buChar char="•"/>
            </a:pPr>
            <a:endParaRPr lang="en-US" sz="2400" dirty="0">
              <a:solidFill>
                <a:srgbClr val="C00000"/>
              </a:solidFill>
              <a:latin typeface="Marker Felt" panose="00000400000000000000" pitchFamily="2" charset="0"/>
            </a:endParaRPr>
          </a:p>
        </p:txBody>
      </p:sp>
    </p:spTree>
    <p:extLst>
      <p:ext uri="{BB962C8B-B14F-4D97-AF65-F5344CB8AC3E}">
        <p14:creationId xmlns:p14="http://schemas.microsoft.com/office/powerpoint/2010/main" val="3218299621"/>
      </p:ext>
    </p:extLst>
  </p:cSld>
  <p:clrMapOvr>
    <a:masterClrMapping/>
  </p:clrMapOvr>
  <p:transition spd="slow">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How Big is a </a:t>
            </a:r>
            <a:r>
              <a:rPr lang="en-US" dirty="0" err="1" smtClean="0"/>
              <a:t>Microservice</a:t>
            </a:r>
            <a:r>
              <a:rPr lang="en-US" dirty="0" smtClean="0"/>
              <a:t>?</a:t>
            </a:r>
          </a:p>
          <a:p>
            <a:endParaRPr lang="en-US" dirty="0"/>
          </a:p>
          <a:p>
            <a:endParaRPr lang="en-US" dirty="0" smtClean="0"/>
          </a:p>
          <a:p>
            <a:r>
              <a:rPr lang="en-US" dirty="0" smtClean="0">
                <a:solidFill>
                  <a:srgbClr val="7030A0"/>
                </a:solidFill>
              </a:rPr>
              <a:t>It’s </a:t>
            </a:r>
            <a:r>
              <a:rPr lang="en-US" dirty="0" smtClean="0">
                <a:solidFill>
                  <a:srgbClr val="FF0000"/>
                </a:solidFill>
              </a:rPr>
              <a:t>not</a:t>
            </a:r>
            <a:r>
              <a:rPr lang="en-US" dirty="0" smtClean="0">
                <a:solidFill>
                  <a:srgbClr val="7030A0"/>
                </a:solidFill>
              </a:rPr>
              <a:t> about lines of code!</a:t>
            </a:r>
            <a:endParaRPr lang="en-US" dirty="0">
              <a:solidFill>
                <a:srgbClr val="7030A0"/>
              </a:solidFill>
            </a:endParaRPr>
          </a:p>
        </p:txBody>
      </p:sp>
      <p:grpSp>
        <p:nvGrpSpPr>
          <p:cNvPr id="5" name="Group 4"/>
          <p:cNvGrpSpPr/>
          <p:nvPr/>
        </p:nvGrpSpPr>
        <p:grpSpPr>
          <a:xfrm>
            <a:off x="6547535" y="2681234"/>
            <a:ext cx="1329801" cy="1171100"/>
            <a:chOff x="5966722" y="1436265"/>
            <a:chExt cx="4629388" cy="407691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195146" y="1142807"/>
            <a:ext cx="2197790" cy="1935502"/>
            <a:chOff x="5966722" y="1436265"/>
            <a:chExt cx="4629388" cy="4076910"/>
          </a:xfrm>
        </p:grpSpPr>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49838" y="3630336"/>
            <a:ext cx="2790183" cy="2457197"/>
            <a:chOff x="5966722" y="1436265"/>
            <a:chExt cx="4629388" cy="4076910"/>
          </a:xfrm>
        </p:grpSpPr>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8"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9"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10"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213564" y="3852334"/>
            <a:ext cx="892432" cy="785927"/>
            <a:chOff x="5966722" y="1436265"/>
            <a:chExt cx="4629388" cy="4076910"/>
          </a:xfrm>
        </p:grpSpPr>
        <p:pic>
          <p:nvPicPr>
            <p:cNvPr id="36" name="Picture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12"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4220054" y="4972612"/>
            <a:ext cx="466109" cy="410482"/>
            <a:chOff x="5966722" y="1436265"/>
            <a:chExt cx="4629388" cy="4076910"/>
          </a:xfrm>
        </p:grpSpPr>
        <p:pic>
          <p:nvPicPr>
            <p:cNvPr id="46" name="Picture 4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1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1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18"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77235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If it is not about lines of code, what is it about?</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t>Business Capabilities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412928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Benefits and breaking some myths about </a:t>
            </a:r>
            <a:r>
              <a:rPr lang="en-US" dirty="0" err="1" smtClean="0"/>
              <a:t>microservices</a:t>
            </a:r>
            <a:endParaRPr lang="en-US" dirty="0"/>
          </a:p>
        </p:txBody>
      </p:sp>
    </p:spTree>
    <p:extLst>
      <p:ext uri="{BB962C8B-B14F-4D97-AF65-F5344CB8AC3E}">
        <p14:creationId xmlns:p14="http://schemas.microsoft.com/office/powerpoint/2010/main" val="3974831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5183188" y="753533"/>
            <a:ext cx="6172200" cy="5308600"/>
          </a:xfrm>
        </p:spPr>
        <p:txBody>
          <a:bodyPr>
            <a:normAutofit/>
          </a:bodyPr>
          <a:lstStyle/>
          <a:p>
            <a:r>
              <a:rPr lang="en-US" dirty="0" smtClean="0"/>
              <a:t>Better than Monoliths</a:t>
            </a:r>
          </a:p>
          <a:p>
            <a:r>
              <a:rPr lang="en-US" dirty="0" smtClean="0"/>
              <a:t>Easy to </a:t>
            </a:r>
          </a:p>
          <a:p>
            <a:pPr lvl="1"/>
            <a:r>
              <a:rPr lang="en-US" dirty="0" smtClean="0"/>
              <a:t>Understand</a:t>
            </a:r>
          </a:p>
          <a:p>
            <a:pPr lvl="1"/>
            <a:r>
              <a:rPr lang="en-US" dirty="0" smtClean="0"/>
              <a:t>Enhance</a:t>
            </a:r>
          </a:p>
          <a:p>
            <a:pPr lvl="1"/>
            <a:r>
              <a:rPr lang="en-US" dirty="0" smtClean="0"/>
              <a:t>Test</a:t>
            </a:r>
          </a:p>
          <a:p>
            <a:pPr lvl="1"/>
            <a:r>
              <a:rPr lang="en-US" dirty="0" smtClean="0"/>
              <a:t>Deploy</a:t>
            </a:r>
          </a:p>
          <a:p>
            <a:r>
              <a:rPr lang="en-US" dirty="0" smtClean="0"/>
              <a:t>Resilience</a:t>
            </a:r>
          </a:p>
          <a:p>
            <a:pPr lvl="1"/>
            <a:r>
              <a:rPr lang="en-US" dirty="0" smtClean="0"/>
              <a:t>Low impact on other services</a:t>
            </a:r>
          </a:p>
          <a:p>
            <a:r>
              <a:rPr lang="en-US" dirty="0" smtClean="0"/>
              <a:t>Autonomy of Teams</a:t>
            </a:r>
          </a:p>
          <a:p>
            <a:pPr lvl="1"/>
            <a:r>
              <a:rPr lang="en-US" dirty="0" smtClean="0"/>
              <a:t>Decentralized Governance</a:t>
            </a:r>
          </a:p>
          <a:p>
            <a:endParaRPr lang="en-US" dirty="0"/>
          </a:p>
        </p:txBody>
      </p:sp>
      <p:sp>
        <p:nvSpPr>
          <p:cNvPr id="4" name="Text Placeholder 3"/>
          <p:cNvSpPr>
            <a:spLocks noGrp="1"/>
          </p:cNvSpPr>
          <p:nvPr>
            <p:ph type="body" sz="half" idx="2"/>
          </p:nvPr>
        </p:nvSpPr>
        <p:spPr/>
        <p:txBody>
          <a:bodyPr/>
          <a:lstStyle/>
          <a:p>
            <a:r>
              <a:rPr lang="en-US" dirty="0" smtClean="0"/>
              <a:t>The Benefits of </a:t>
            </a:r>
            <a:r>
              <a:rPr lang="en-US" dirty="0" err="1" smtClean="0"/>
              <a:t>Microservices</a:t>
            </a:r>
            <a:endParaRPr lang="en-US" dirty="0"/>
          </a:p>
        </p:txBody>
      </p:sp>
    </p:spTree>
    <p:extLst>
      <p:ext uri="{BB962C8B-B14F-4D97-AF65-F5344CB8AC3E}">
        <p14:creationId xmlns:p14="http://schemas.microsoft.com/office/powerpoint/2010/main" val="1102907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a:t>
            </a:r>
            <a:endParaRPr lang="en-US" dirty="0"/>
          </a:p>
        </p:txBody>
      </p:sp>
      <p:sp>
        <p:nvSpPr>
          <p:cNvPr id="3" name="Content Placeholder 2"/>
          <p:cNvSpPr>
            <a:spLocks noGrp="1"/>
          </p:cNvSpPr>
          <p:nvPr>
            <p:ph idx="1"/>
          </p:nvPr>
        </p:nvSpPr>
        <p:spPr/>
        <p:txBody>
          <a:bodyPr/>
          <a:lstStyle/>
          <a:p>
            <a:r>
              <a:rPr lang="en-US" dirty="0" smtClean="0"/>
              <a:t>Senior Architect, UST Global</a:t>
            </a:r>
          </a:p>
          <a:p>
            <a:pPr lvl="1"/>
            <a:r>
              <a:rPr lang="en-US" dirty="0" err="1" smtClean="0"/>
              <a:t>Microservices</a:t>
            </a:r>
            <a:r>
              <a:rPr lang="en-US" dirty="0" smtClean="0"/>
              <a:t> Practice</a:t>
            </a:r>
          </a:p>
          <a:p>
            <a:pPr lvl="1"/>
            <a:r>
              <a:rPr lang="en-US" dirty="0" smtClean="0"/>
              <a:t>Senior Architect</a:t>
            </a:r>
          </a:p>
          <a:p>
            <a:pPr lvl="2"/>
            <a:r>
              <a:rPr lang="en-US" dirty="0" smtClean="0"/>
              <a:t>Modernization</a:t>
            </a:r>
          </a:p>
          <a:p>
            <a:pPr lvl="2"/>
            <a:r>
              <a:rPr lang="en-US" dirty="0" smtClean="0"/>
              <a:t>Integration</a:t>
            </a:r>
          </a:p>
          <a:p>
            <a:pPr lvl="2"/>
            <a:r>
              <a:rPr lang="en-US" dirty="0" smtClean="0"/>
              <a:t>Service Enablement</a:t>
            </a:r>
          </a:p>
          <a:p>
            <a:pPr lvl="2"/>
            <a:r>
              <a:rPr lang="en-US" dirty="0" err="1" smtClean="0"/>
              <a:t>Microservices</a:t>
            </a:r>
            <a:endParaRPr lang="en-US" dirty="0" smtClean="0"/>
          </a:p>
          <a:p>
            <a:pPr lvl="1"/>
            <a:r>
              <a:rPr lang="en-US" dirty="0" smtClean="0"/>
              <a:t>Other</a:t>
            </a:r>
          </a:p>
          <a:p>
            <a:pPr lvl="2"/>
            <a:r>
              <a:rPr lang="en-US" dirty="0" smtClean="0"/>
              <a:t>Agile</a:t>
            </a:r>
          </a:p>
          <a:p>
            <a:pPr lvl="2"/>
            <a:r>
              <a:rPr lang="en-US" dirty="0" smtClean="0"/>
              <a:t>DevOps</a:t>
            </a:r>
            <a:endParaRPr lang="en-US" dirty="0"/>
          </a:p>
        </p:txBody>
      </p:sp>
      <p:sp>
        <p:nvSpPr>
          <p:cNvPr id="4" name="Text Placeholder 3"/>
          <p:cNvSpPr>
            <a:spLocks noGrp="1"/>
          </p:cNvSpPr>
          <p:nvPr>
            <p:ph type="body" sz="half" idx="2"/>
          </p:nvPr>
        </p:nvSpPr>
        <p:spPr/>
        <p:txBody>
          <a:bodyPr/>
          <a:lstStyle/>
          <a:p>
            <a:r>
              <a:rPr lang="en-US" dirty="0" smtClean="0"/>
              <a:t>Gregory A. Beamer</a:t>
            </a:r>
            <a:endParaRPr lang="en-US" dirty="0"/>
          </a:p>
        </p:txBody>
      </p:sp>
      <p:pic>
        <p:nvPicPr>
          <p:cNvPr id="5" name="Picture 4"/>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flipH="1">
            <a:off x="205204" y="2178931"/>
            <a:ext cx="4566820" cy="432208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50981" y="3621470"/>
            <a:ext cx="3651264" cy="3055651"/>
          </a:xfrm>
          <a:prstGeom prst="rect">
            <a:avLst/>
          </a:prstGeom>
        </p:spPr>
      </p:pic>
      <p:grpSp>
        <p:nvGrpSpPr>
          <p:cNvPr id="14" name="Group 13"/>
          <p:cNvGrpSpPr/>
          <p:nvPr/>
        </p:nvGrpSpPr>
        <p:grpSpPr>
          <a:xfrm>
            <a:off x="5540734" y="5373688"/>
            <a:ext cx="2704666" cy="495300"/>
            <a:chOff x="839788" y="5937350"/>
            <a:chExt cx="2704666" cy="495300"/>
          </a:xfrm>
        </p:grpSpPr>
        <p:pic>
          <p:nvPicPr>
            <p:cNvPr id="6" name="Picture 5"/>
            <p:cNvPicPr>
              <a:picLocks noChangeAspect="1"/>
            </p:cNvPicPr>
            <p:nvPr/>
          </p:nvPicPr>
          <p:blipFill>
            <a:blip r:embed="rId5"/>
            <a:stretch>
              <a:fillRect/>
            </a:stretch>
          </p:blipFill>
          <p:spPr>
            <a:xfrm>
              <a:off x="839788" y="5937350"/>
              <a:ext cx="485775" cy="476250"/>
            </a:xfrm>
            <a:prstGeom prst="rect">
              <a:avLst/>
            </a:prstGeom>
          </p:spPr>
        </p:pic>
        <p:pic>
          <p:nvPicPr>
            <p:cNvPr id="8" name="Picture 7"/>
            <p:cNvPicPr>
              <a:picLocks noChangeAspect="1"/>
            </p:cNvPicPr>
            <p:nvPr/>
          </p:nvPicPr>
          <p:blipFill>
            <a:blip r:embed="rId6"/>
            <a:stretch>
              <a:fillRect/>
            </a:stretch>
          </p:blipFill>
          <p:spPr>
            <a:xfrm>
              <a:off x="1324506" y="5937350"/>
              <a:ext cx="504825" cy="485775"/>
            </a:xfrm>
            <a:prstGeom prst="rect">
              <a:avLst/>
            </a:prstGeom>
          </p:spPr>
        </p:pic>
        <p:pic>
          <p:nvPicPr>
            <p:cNvPr id="9" name="Picture 8"/>
            <p:cNvPicPr>
              <a:picLocks noChangeAspect="1"/>
            </p:cNvPicPr>
            <p:nvPr/>
          </p:nvPicPr>
          <p:blipFill>
            <a:blip r:embed="rId7"/>
            <a:stretch>
              <a:fillRect/>
            </a:stretch>
          </p:blipFill>
          <p:spPr>
            <a:xfrm>
              <a:off x="1810281" y="5946875"/>
              <a:ext cx="485775" cy="476250"/>
            </a:xfrm>
            <a:prstGeom prst="rect">
              <a:avLst/>
            </a:prstGeom>
          </p:spPr>
        </p:pic>
        <p:pic>
          <p:nvPicPr>
            <p:cNvPr id="12" name="Picture 11"/>
            <p:cNvPicPr>
              <a:picLocks noChangeAspect="1"/>
            </p:cNvPicPr>
            <p:nvPr/>
          </p:nvPicPr>
          <p:blipFill>
            <a:blip r:embed="rId8"/>
            <a:stretch>
              <a:fillRect/>
            </a:stretch>
          </p:blipFill>
          <p:spPr>
            <a:xfrm>
              <a:off x="2586132" y="5946875"/>
              <a:ext cx="485775" cy="476250"/>
            </a:xfrm>
            <a:prstGeom prst="rect">
              <a:avLst/>
            </a:prstGeom>
          </p:spPr>
        </p:pic>
        <p:pic>
          <p:nvPicPr>
            <p:cNvPr id="13" name="Picture 12"/>
            <p:cNvPicPr>
              <a:picLocks noChangeAspect="1"/>
            </p:cNvPicPr>
            <p:nvPr/>
          </p:nvPicPr>
          <p:blipFill>
            <a:blip r:embed="rId9"/>
            <a:stretch>
              <a:fillRect/>
            </a:stretch>
          </p:blipFill>
          <p:spPr>
            <a:xfrm>
              <a:off x="3068204" y="5946875"/>
              <a:ext cx="476250" cy="485775"/>
            </a:xfrm>
            <a:prstGeom prst="rect">
              <a:avLst/>
            </a:prstGeom>
          </p:spPr>
        </p:pic>
      </p:grpSp>
    </p:spTree>
    <p:extLst>
      <p:ext uri="{BB962C8B-B14F-4D97-AF65-F5344CB8AC3E}">
        <p14:creationId xmlns:p14="http://schemas.microsoft.com/office/powerpoint/2010/main" val="32116544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smtClean="0"/>
              <a:t>Monolith versus </a:t>
            </a:r>
            <a:r>
              <a:rPr lang="en-US" dirty="0" err="1" smtClean="0"/>
              <a:t>Microservices</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048640" y="3345330"/>
            <a:ext cx="567656" cy="422959"/>
          </a:xfrm>
          <a:prstGeom prst="rect">
            <a:avLst/>
          </a:prstGeom>
        </p:spPr>
      </p:pic>
      <p:sp>
        <p:nvSpPr>
          <p:cNvPr id="46" name="Isosceles Triangle 45"/>
          <p:cNvSpPr/>
          <p:nvPr/>
        </p:nvSpPr>
        <p:spPr>
          <a:xfrm rot="16200000">
            <a:off x="5457547" y="-4063092"/>
            <a:ext cx="1154985" cy="991616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9425819" y="428040"/>
            <a:ext cx="153599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Loose Coupling</a:t>
            </a:r>
            <a:endParaRPr lang="en-US" sz="2000" dirty="0">
              <a:solidFill>
                <a:schemeClr val="bg1"/>
              </a:solidFill>
              <a:latin typeface="Marker Felt" panose="00000400000000000000" pitchFamily="2" charset="0"/>
            </a:endParaRPr>
          </a:p>
        </p:txBody>
      </p:sp>
      <p:sp>
        <p:nvSpPr>
          <p:cNvPr id="49" name="TextBox 48"/>
          <p:cNvSpPr txBox="1"/>
          <p:nvPr/>
        </p:nvSpPr>
        <p:spPr>
          <a:xfrm>
            <a:off x="8184083" y="681931"/>
            <a:ext cx="1080745"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Flexibility</a:t>
            </a:r>
            <a:endParaRPr lang="en-US" sz="2000" dirty="0">
              <a:solidFill>
                <a:schemeClr val="bg1"/>
              </a:solidFill>
              <a:latin typeface="Marker Felt" panose="00000400000000000000" pitchFamily="2" charset="0"/>
            </a:endParaRPr>
          </a:p>
        </p:txBody>
      </p:sp>
      <p:sp>
        <p:nvSpPr>
          <p:cNvPr id="50" name="TextBox 49"/>
          <p:cNvSpPr txBox="1"/>
          <p:nvPr/>
        </p:nvSpPr>
        <p:spPr>
          <a:xfrm>
            <a:off x="6065281" y="672246"/>
            <a:ext cx="1906291"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Independent Scale</a:t>
            </a:r>
            <a:endParaRPr lang="en-US" sz="2000" dirty="0">
              <a:solidFill>
                <a:schemeClr val="bg1"/>
              </a:solidFill>
              <a:latin typeface="Marker Felt" panose="00000400000000000000" pitchFamily="2" charset="0"/>
            </a:endParaRPr>
          </a:p>
        </p:txBody>
      </p:sp>
      <p:sp>
        <p:nvSpPr>
          <p:cNvPr id="51" name="TextBox 50"/>
          <p:cNvSpPr txBox="1"/>
          <p:nvPr/>
        </p:nvSpPr>
        <p:spPr>
          <a:xfrm>
            <a:off x="9372966" y="872301"/>
            <a:ext cx="1564852"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Tight Cohesion</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32429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par>
                          <p:cTn id="11" fill="hold">
                            <p:stCondLst>
                              <p:cond delay="500"/>
                            </p:stCondLst>
                            <p:childTnLst>
                              <p:par>
                                <p:cTn id="12" presetID="22" presetClass="entr" presetSubtype="8" fill="hold" grpId="0" nodeType="afterEffect">
                                  <p:stCondLst>
                                    <p:cond delay="50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par>
                                <p:cTn id="15" presetID="22" presetClass="entr" presetSubtype="8"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par>
                                <p:cTn id="18" presetID="22" presetClass="entr" presetSubtype="8" fill="hold" nodeType="withEffect">
                                  <p:stCondLst>
                                    <p:cond delay="5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8" fill="hold" nodeType="withEffect">
                                  <p:stCondLst>
                                    <p:cond delay="50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par>
                                <p:cTn id="24" presetID="22" presetClass="entr" presetSubtype="8" fill="hold" nodeType="withEffect">
                                  <p:stCondLst>
                                    <p:cond delay="50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50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6" grpId="0" animBg="1"/>
      <p:bldP spid="48" grpId="0"/>
      <p:bldP spid="49" grpId="0"/>
      <p:bldP spid="50"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In a Properly Architected Solution, What is the difference between a monolith and a </a:t>
            </a:r>
            <a:r>
              <a:rPr lang="en-US" dirty="0" err="1" smtClean="0"/>
              <a:t>microservice</a:t>
            </a:r>
            <a:endParaRPr lang="en-US" dirty="0"/>
          </a:p>
        </p:txBody>
      </p:sp>
      <p:sp>
        <p:nvSpPr>
          <p:cNvPr id="3" name="Text Placeholder 2"/>
          <p:cNvSpPr>
            <a:spLocks noGrp="1"/>
          </p:cNvSpPr>
          <p:nvPr>
            <p:ph type="body" idx="1"/>
          </p:nvPr>
        </p:nvSpPr>
        <p:spPr>
          <a:xfrm>
            <a:off x="953235" y="4423159"/>
            <a:ext cx="10515600" cy="988377"/>
          </a:xfrm>
        </p:spPr>
        <p:txBody>
          <a:bodyPr>
            <a:normAutofit fontScale="92500"/>
          </a:bodyPr>
          <a:lstStyle/>
          <a:p>
            <a:r>
              <a:rPr lang="en-US" sz="5400" dirty="0" smtClean="0"/>
              <a:t>Boundaries and deployment methodologies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59522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3" name="Content Placeholder 2"/>
          <p:cNvSpPr>
            <a:spLocks noGrp="1"/>
          </p:cNvSpPr>
          <p:nvPr>
            <p:ph idx="1"/>
          </p:nvPr>
        </p:nvSpPr>
        <p:spPr>
          <a:xfrm>
            <a:off x="5183188" y="1899920"/>
            <a:ext cx="6172200" cy="3961130"/>
          </a:xfrm>
        </p:spPr>
        <p:txBody>
          <a:bodyPr/>
          <a:lstStyle/>
          <a:p>
            <a:r>
              <a:rPr lang="en-US" sz="5400" dirty="0" smtClean="0"/>
              <a:t>Easy to Understand</a:t>
            </a:r>
          </a:p>
          <a:p>
            <a:r>
              <a:rPr lang="en-US" sz="5400" dirty="0" smtClean="0"/>
              <a:t>Easy to Enhance</a:t>
            </a:r>
          </a:p>
          <a:p>
            <a:r>
              <a:rPr lang="en-US" sz="5400" dirty="0" smtClean="0"/>
              <a:t>Easy to Test </a:t>
            </a:r>
          </a:p>
          <a:p>
            <a:r>
              <a:rPr lang="en-US" sz="5400" dirty="0" smtClean="0"/>
              <a:t>Easy to Deploy</a:t>
            </a:r>
          </a:p>
          <a:p>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Easy</a:t>
            </a:r>
            <a:endParaRPr lang="en-US" dirty="0"/>
          </a:p>
        </p:txBody>
      </p:sp>
    </p:spTree>
    <p:extLst>
      <p:ext uri="{BB962C8B-B14F-4D97-AF65-F5344CB8AC3E}">
        <p14:creationId xmlns:p14="http://schemas.microsoft.com/office/powerpoint/2010/main" val="37469434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0235392"/>
              </p:ext>
            </p:extLst>
          </p:nvPr>
        </p:nvGraphicFramePr>
        <p:xfrm>
          <a:off x="4083438" y="1257300"/>
          <a:ext cx="7565223" cy="4335651"/>
        </p:xfrm>
        <a:graphic>
          <a:graphicData uri="http://schemas.openxmlformats.org/drawingml/2006/table">
            <a:tbl>
              <a:tblPr firstRow="1" bandRow="1">
                <a:tableStyleId>{5C22544A-7EE6-4342-B048-85BDC9FD1C3A}</a:tableStyleId>
              </a:tblPr>
              <a:tblGrid>
                <a:gridCol w="2521741"/>
                <a:gridCol w="2521741"/>
                <a:gridCol w="2521741"/>
              </a:tblGrid>
              <a:tr h="508883">
                <a:tc>
                  <a:txBody>
                    <a:bodyPr/>
                    <a:lstStyle/>
                    <a:p>
                      <a:pPr algn="l"/>
                      <a:r>
                        <a:rPr lang="en-US" sz="2800" dirty="0" smtClean="0">
                          <a:latin typeface="Marker Felt" panose="00000400000000000000" pitchFamily="2" charset="0"/>
                        </a:rPr>
                        <a:t>Item</a:t>
                      </a:r>
                      <a:endParaRPr lang="en-US" sz="2800" dirty="0">
                        <a:latin typeface="Marker Felt" panose="00000400000000000000" pitchFamily="2" charset="0"/>
                      </a:endParaRPr>
                    </a:p>
                  </a:txBody>
                  <a:tcPr/>
                </a:tc>
                <a:tc>
                  <a:txBody>
                    <a:bodyPr/>
                    <a:lstStyle/>
                    <a:p>
                      <a:pPr algn="ctr"/>
                      <a:r>
                        <a:rPr lang="en-US" sz="2800" dirty="0" err="1" smtClean="0">
                          <a:latin typeface="Marker Felt" panose="00000400000000000000" pitchFamily="2" charset="0"/>
                        </a:rPr>
                        <a:t>Microservice</a:t>
                      </a:r>
                      <a:endParaRPr lang="en-US" sz="2800" dirty="0">
                        <a:latin typeface="Marker Felt" panose="00000400000000000000" pitchFamily="2" charset="0"/>
                      </a:endParaRPr>
                    </a:p>
                  </a:txBody>
                  <a:tcPr/>
                </a:tc>
                <a:tc>
                  <a:txBody>
                    <a:bodyPr/>
                    <a:lstStyle/>
                    <a:p>
                      <a:pPr algn="ctr"/>
                      <a:r>
                        <a:rPr lang="en-US" sz="2800" dirty="0" smtClean="0">
                          <a:latin typeface="Marker Felt" panose="00000400000000000000" pitchFamily="2" charset="0"/>
                        </a:rPr>
                        <a:t>Monolith</a:t>
                      </a:r>
                      <a:endParaRPr lang="en-US" sz="2800" dirty="0">
                        <a:latin typeface="Marker Felt" panose="00000400000000000000" pitchFamily="2" charset="0"/>
                      </a:endParaRPr>
                    </a:p>
                  </a:txBody>
                  <a:tcPr/>
                </a:tc>
              </a:tr>
              <a:tr h="451899">
                <a:tc>
                  <a:txBody>
                    <a:bodyPr/>
                    <a:lstStyle/>
                    <a:p>
                      <a:r>
                        <a:rPr lang="en-US" sz="2000" dirty="0" smtClean="0">
                          <a:latin typeface="Marker Felt" panose="00000400000000000000" pitchFamily="2" charset="0"/>
                        </a:rPr>
                        <a:t>Lines of Code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understand</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a:t>
                      </a:r>
                      <a:r>
                        <a:rPr lang="en-US" sz="2000" baseline="0" dirty="0" smtClean="0">
                          <a:latin typeface="Marker Felt" panose="00000400000000000000" pitchFamily="2" charset="0"/>
                        </a:rPr>
                        <a:t> to enhance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test</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deploy</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bl>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4341" y="2170043"/>
            <a:ext cx="954819" cy="95481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617" y="3008375"/>
            <a:ext cx="954819" cy="954819"/>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4341" y="3856185"/>
            <a:ext cx="954819" cy="954819"/>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64341" y="4694517"/>
            <a:ext cx="954819" cy="954819"/>
          </a:xfrm>
          <a:prstGeom prst="rect">
            <a:avLst/>
          </a:prstGeom>
        </p:spPr>
      </p:pic>
      <p:sp>
        <p:nvSpPr>
          <p:cNvPr id="10" name="Rectangle 9"/>
          <p:cNvSpPr/>
          <p:nvPr/>
        </p:nvSpPr>
        <p:spPr>
          <a:xfrm>
            <a:off x="7489569" y="1800711"/>
            <a:ext cx="526106" cy="369332"/>
          </a:xfrm>
          <a:prstGeom prst="rect">
            <a:avLst/>
          </a:prstGeom>
        </p:spPr>
        <p:txBody>
          <a:bodyPr wrap="none">
            <a:spAutoFit/>
          </a:bodyPr>
          <a:lstStyle/>
          <a:p>
            <a:r>
              <a:rPr lang="en-US" dirty="0">
                <a:latin typeface="Marker Felt" panose="00000400000000000000" pitchFamily="2" charset="0"/>
              </a:rPr>
              <a:t>500</a:t>
            </a:r>
          </a:p>
        </p:txBody>
      </p:sp>
      <p:sp>
        <p:nvSpPr>
          <p:cNvPr id="11" name="Rectangle 10"/>
          <p:cNvSpPr/>
          <p:nvPr/>
        </p:nvSpPr>
        <p:spPr>
          <a:xfrm>
            <a:off x="9796176" y="1800711"/>
            <a:ext cx="1011815" cy="369332"/>
          </a:xfrm>
          <a:prstGeom prst="rect">
            <a:avLst/>
          </a:prstGeom>
        </p:spPr>
        <p:txBody>
          <a:bodyPr wrap="none">
            <a:spAutoFit/>
          </a:bodyPr>
          <a:lstStyle/>
          <a:p>
            <a:r>
              <a:rPr lang="en-US" dirty="0">
                <a:latin typeface="Marker Felt" panose="00000400000000000000" pitchFamily="2" charset="0"/>
              </a:rPr>
              <a:t>1,000,000</a:t>
            </a:r>
          </a:p>
        </p:txBody>
      </p:sp>
      <p:grpSp>
        <p:nvGrpSpPr>
          <p:cNvPr id="14" name="Group 13"/>
          <p:cNvGrpSpPr/>
          <p:nvPr/>
        </p:nvGrpSpPr>
        <p:grpSpPr>
          <a:xfrm>
            <a:off x="9377406" y="2632205"/>
            <a:ext cx="1763516" cy="985316"/>
            <a:chOff x="9377406" y="2632205"/>
            <a:chExt cx="1763516" cy="985316"/>
          </a:xfrm>
        </p:grpSpPr>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786524">
              <a:off x="9377406" y="2632205"/>
              <a:ext cx="1763516" cy="985316"/>
            </a:xfrm>
            <a:prstGeom prst="rect">
              <a:avLst/>
            </a:prstGeom>
          </p:spPr>
        </p:pic>
        <p:sp>
          <p:nvSpPr>
            <p:cNvPr id="13" name="TextBox 12"/>
            <p:cNvSpPr txBox="1"/>
            <p:nvPr/>
          </p:nvSpPr>
          <p:spPr>
            <a:xfrm rot="19387481">
              <a:off x="9907779" y="2777256"/>
              <a:ext cx="675185" cy="646331"/>
            </a:xfrm>
            <a:prstGeom prst="rect">
              <a:avLst/>
            </a:prstGeom>
            <a:noFill/>
          </p:spPr>
          <p:txBody>
            <a:bodyPr wrap="none" rtlCol="0">
              <a:spAutoFit/>
            </a:bodyPr>
            <a:lstStyle/>
            <a:p>
              <a:r>
                <a:rPr lang="en-US" sz="3600" dirty="0" smtClean="0">
                  <a:solidFill>
                    <a:srgbClr val="C00000"/>
                  </a:solidFill>
                  <a:latin typeface="Marker Felt" panose="00000400000000000000" pitchFamily="2" charset="0"/>
                </a:rPr>
                <a:t>A+</a:t>
              </a:r>
              <a:endParaRPr lang="en-US" sz="3600" dirty="0">
                <a:solidFill>
                  <a:srgbClr val="C00000"/>
                </a:solidFill>
                <a:latin typeface="Marker Felt" panose="00000400000000000000" pitchFamily="2" charset="0"/>
              </a:endParaRPr>
            </a:p>
          </p:txBody>
        </p:sp>
      </p:grpSp>
    </p:spTree>
    <p:extLst>
      <p:ext uri="{BB962C8B-B14F-4D97-AF65-F5344CB8AC3E}">
        <p14:creationId xmlns:p14="http://schemas.microsoft.com/office/powerpoint/2010/main" val="60891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29126" y="2682777"/>
            <a:ext cx="2767487" cy="2601436"/>
            <a:chOff x="2802070" y="3657600"/>
            <a:chExt cx="2767487" cy="2601436"/>
          </a:xfrm>
        </p:grpSpPr>
        <p:sp>
          <p:nvSpPr>
            <p:cNvPr id="16" name="Rectangle 15"/>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672755" y="5597866"/>
            <a:ext cx="2587568"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This is not easy</a:t>
            </a:r>
            <a:endParaRPr lang="en-US" sz="3200" dirty="0">
              <a:solidFill>
                <a:srgbClr val="C00000"/>
              </a:solidFill>
              <a:latin typeface="Marker Felt" panose="00000400000000000000" pitchFamily="2" charset="0"/>
            </a:endParaRPr>
          </a:p>
        </p:txBody>
      </p:sp>
      <p:pic>
        <p:nvPicPr>
          <p:cNvPr id="26" name="Picture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8832644">
            <a:off x="1981723" y="5292098"/>
            <a:ext cx="569844" cy="918658"/>
          </a:xfrm>
          <a:prstGeom prst="rect">
            <a:avLst/>
          </a:prstGeom>
        </p:spPr>
      </p:pic>
      <p:grpSp>
        <p:nvGrpSpPr>
          <p:cNvPr id="29" name="Group 28"/>
          <p:cNvGrpSpPr/>
          <p:nvPr/>
        </p:nvGrpSpPr>
        <p:grpSpPr>
          <a:xfrm>
            <a:off x="6037028" y="1599261"/>
            <a:ext cx="2537049" cy="1211046"/>
            <a:chOff x="6037028" y="1599261"/>
            <a:chExt cx="2537049" cy="1211046"/>
          </a:xfrm>
        </p:grpSpPr>
        <p:sp>
          <p:nvSpPr>
            <p:cNvPr id="27" name="TextBox 26"/>
            <p:cNvSpPr txBox="1"/>
            <p:nvPr/>
          </p:nvSpPr>
          <p:spPr>
            <a:xfrm>
              <a:off x="6037028" y="1599261"/>
              <a:ext cx="1967205" cy="584775"/>
            </a:xfrm>
            <a:prstGeom prst="rect">
              <a:avLst/>
            </a:prstGeom>
            <a:noFill/>
          </p:spPr>
          <p:txBody>
            <a:bodyPr wrap="none" rtlCol="0">
              <a:spAutoFit/>
            </a:bodyPr>
            <a:lstStyle/>
            <a:p>
              <a:r>
                <a:rPr lang="en-US" sz="3200" dirty="0" smtClean="0">
                  <a:solidFill>
                    <a:srgbClr val="649742"/>
                  </a:solidFill>
                  <a:latin typeface="Marker Felt" panose="00000400000000000000" pitchFamily="2" charset="0"/>
                </a:rPr>
                <a:t>This is easy</a:t>
              </a:r>
              <a:endParaRPr lang="en-US" sz="3200" dirty="0">
                <a:solidFill>
                  <a:srgbClr val="649742"/>
                </a:solidFill>
                <a:latin typeface="Marker Felt" panose="00000400000000000000" pitchFamily="2" charset="0"/>
              </a:endParaRPr>
            </a:p>
          </p:txBody>
        </p:sp>
        <p:pic>
          <p:nvPicPr>
            <p:cNvPr id="28" name="Picture 27"/>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8004233" y="1891649"/>
              <a:ext cx="569844" cy="918658"/>
            </a:xfrm>
            <a:prstGeom prst="rect">
              <a:avLst/>
            </a:prstGeom>
          </p:spPr>
        </p:pic>
      </p:grpSp>
      <p:grpSp>
        <p:nvGrpSpPr>
          <p:cNvPr id="30" name="Group 29"/>
          <p:cNvGrpSpPr/>
          <p:nvPr/>
        </p:nvGrpSpPr>
        <p:grpSpPr>
          <a:xfrm>
            <a:off x="6912361" y="2397632"/>
            <a:ext cx="981048" cy="863968"/>
            <a:chOff x="5966722" y="1436265"/>
            <a:chExt cx="4629388" cy="4076910"/>
          </a:xfrm>
        </p:grpSpPr>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2" name="Picture 3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3" name="Picture 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4" name="Picture 3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35" name="Oval 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912361" y="3353826"/>
            <a:ext cx="981048" cy="863968"/>
            <a:chOff x="5966722" y="1436265"/>
            <a:chExt cx="4629388" cy="4076910"/>
          </a:xfrm>
        </p:grpSpPr>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42" name="Picture 4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43" name="Picture 4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44" name="Picture 4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45" name="Oval 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7724402" y="3833793"/>
            <a:ext cx="981048" cy="863968"/>
            <a:chOff x="5966722" y="1436265"/>
            <a:chExt cx="4629388" cy="4076910"/>
          </a:xfrm>
        </p:grpSpPr>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52" name="Picture 5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53" name="Picture 5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54" name="Picture 5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55" name="Oval 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8539723" y="2407528"/>
            <a:ext cx="981048" cy="863968"/>
            <a:chOff x="5966722" y="1436265"/>
            <a:chExt cx="4629388" cy="4076910"/>
          </a:xfrm>
        </p:grpSpPr>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62" name="Picture 6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63" name="Picture 6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64" name="Picture 6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65" name="Oval 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8545130" y="3353825"/>
            <a:ext cx="981048" cy="863968"/>
            <a:chOff x="5966722" y="1436265"/>
            <a:chExt cx="4629388" cy="4076910"/>
          </a:xfrm>
        </p:grpSpPr>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72" name="Picture 7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73" name="Picture 7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74" name="Picture 7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75" name="Oval 7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8534316" y="4305746"/>
            <a:ext cx="981048" cy="863968"/>
            <a:chOff x="5966722" y="1436265"/>
            <a:chExt cx="4629388" cy="4076910"/>
          </a:xfrm>
        </p:grpSpPr>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82" name="Picture 8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83" name="Picture 8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84" name="Picture 8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85" name="Oval 8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9404928" y="2875123"/>
            <a:ext cx="981048" cy="863968"/>
            <a:chOff x="5966722" y="1436265"/>
            <a:chExt cx="4629388" cy="4076910"/>
          </a:xfrm>
        </p:grpSpPr>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92" name="Picture 9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93" name="Picture 9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94" name="Picture 9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95" name="Oval 9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9404928" y="3823476"/>
            <a:ext cx="981048" cy="863968"/>
            <a:chOff x="5966722" y="1436265"/>
            <a:chExt cx="4629388" cy="4076910"/>
          </a:xfrm>
        </p:grpSpPr>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02" name="Picture 10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03" name="Picture 10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04" name="Picture 10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05" name="Oval 10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0225656" y="3343508"/>
            <a:ext cx="981048" cy="863968"/>
            <a:chOff x="5966722" y="1436265"/>
            <a:chExt cx="4629388" cy="4076910"/>
          </a:xfrm>
        </p:grpSpPr>
        <p:pic>
          <p:nvPicPr>
            <p:cNvPr id="111" name="Picture 1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12" name="Picture 11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13" name="Picture 11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14" name="Picture 11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15" name="Oval 11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10214842" y="4295429"/>
            <a:ext cx="981048" cy="863968"/>
            <a:chOff x="5966722" y="1436265"/>
            <a:chExt cx="4629388" cy="4076910"/>
          </a:xfrm>
        </p:grpSpPr>
        <p:pic>
          <p:nvPicPr>
            <p:cNvPr id="121" name="Picture 1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22" name="Picture 12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23" name="Picture 12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24" name="Picture 12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25" name="Oval 12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6101105" y="3860035"/>
            <a:ext cx="981048" cy="863968"/>
            <a:chOff x="5966722" y="1436265"/>
            <a:chExt cx="4629388" cy="4076910"/>
          </a:xfrm>
        </p:grpSpPr>
        <p:pic>
          <p:nvPicPr>
            <p:cNvPr id="131" name="Picture 1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32" name="Picture 13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33" name="Picture 13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34" name="Picture 13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35" name="Oval 1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6101105" y="4808388"/>
            <a:ext cx="981048" cy="863968"/>
            <a:chOff x="5966722" y="1436265"/>
            <a:chExt cx="4629388" cy="4076910"/>
          </a:xfrm>
        </p:grpSpPr>
        <p:pic>
          <p:nvPicPr>
            <p:cNvPr id="141" name="Picture 1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42" name="Picture 14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43" name="Picture 14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44" name="Picture 14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45" name="Oval 1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6921833" y="4328420"/>
            <a:ext cx="981048" cy="863968"/>
            <a:chOff x="5966722" y="1436265"/>
            <a:chExt cx="4629388" cy="4076910"/>
          </a:xfrm>
        </p:grpSpPr>
        <p:pic>
          <p:nvPicPr>
            <p:cNvPr id="151" name="Picture 1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52" name="Picture 15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53" name="Picture 15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54" name="Picture 15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55" name="Oval 1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a:off x="6911019" y="5280341"/>
            <a:ext cx="981048" cy="863968"/>
            <a:chOff x="5966722" y="1436265"/>
            <a:chExt cx="4629388" cy="4076910"/>
          </a:xfrm>
        </p:grpSpPr>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62" name="Picture 161"/>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63" name="Picture 162"/>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64" name="Picture 163"/>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65" name="Oval 1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0" name="Picture 16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3726915">
            <a:off x="5431356" y="5393322"/>
            <a:ext cx="556031" cy="896390"/>
          </a:xfrm>
          <a:prstGeom prst="rect">
            <a:avLst/>
          </a:prstGeom>
        </p:spPr>
      </p:pic>
      <p:grpSp>
        <p:nvGrpSpPr>
          <p:cNvPr id="171" name="Group 170"/>
          <p:cNvGrpSpPr/>
          <p:nvPr/>
        </p:nvGrpSpPr>
        <p:grpSpPr>
          <a:xfrm>
            <a:off x="7731447" y="4793304"/>
            <a:ext cx="981048" cy="863968"/>
            <a:chOff x="5966722" y="1436265"/>
            <a:chExt cx="4629388" cy="4076910"/>
          </a:xfrm>
        </p:grpSpPr>
        <p:pic>
          <p:nvPicPr>
            <p:cNvPr id="172" name="Picture 1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73" name="Picture 17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74" name="Picture 173"/>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75" name="Picture 174"/>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76" name="Oval 17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9363749" y="4783409"/>
            <a:ext cx="981048" cy="863968"/>
            <a:chOff x="5966722" y="1436265"/>
            <a:chExt cx="4629388" cy="4076910"/>
          </a:xfrm>
        </p:grpSpPr>
        <p:pic>
          <p:nvPicPr>
            <p:cNvPr id="182" name="Picture 1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83" name="Picture 18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84" name="Picture 183"/>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85" name="Picture 184"/>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86" name="Oval 18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8545053" y="5252537"/>
            <a:ext cx="981048" cy="863968"/>
            <a:chOff x="5966722" y="1436265"/>
            <a:chExt cx="4629388" cy="4076910"/>
          </a:xfrm>
        </p:grpSpPr>
        <p:pic>
          <p:nvPicPr>
            <p:cNvPr id="192" name="Picture 1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93" name="Picture 192"/>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94" name="Picture 193"/>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95" name="Picture 194"/>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96" name="Oval 19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7708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250"/>
                                        <p:tgtEl>
                                          <p:spTgt spid="50"/>
                                        </p:tgtEl>
                                      </p:cBhvr>
                                    </p:animEffect>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wipe(left)">
                                      <p:cBhvr>
                                        <p:cTn id="18" dur="250"/>
                                        <p:tgtEl>
                                          <p:spTgt spid="140"/>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left)">
                                      <p:cBhvr>
                                        <p:cTn id="22" dur="250"/>
                                        <p:tgtEl>
                                          <p:spTgt spid="100"/>
                                        </p:tgtEl>
                                      </p:cBhvr>
                                    </p:animEffect>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250"/>
                                        <p:tgtEl>
                                          <p:spTgt spid="6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left)">
                                      <p:cBhvr>
                                        <p:cTn id="30" dur="250"/>
                                        <p:tgtEl>
                                          <p:spTgt spid="70"/>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wipe(left)">
                                      <p:cBhvr>
                                        <p:cTn id="34" dur="250"/>
                                        <p:tgtEl>
                                          <p:spTgt spid="110"/>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91"/>
                                        </p:tgtEl>
                                        <p:attrNameLst>
                                          <p:attrName>style.visibility</p:attrName>
                                        </p:attrNameLst>
                                      </p:cBhvr>
                                      <p:to>
                                        <p:strVal val="visible"/>
                                      </p:to>
                                    </p:set>
                                    <p:animEffect transition="in" filter="wipe(left)">
                                      <p:cBhvr>
                                        <p:cTn id="38" dur="250"/>
                                        <p:tgtEl>
                                          <p:spTgt spid="191"/>
                                        </p:tgtEl>
                                      </p:cBhvr>
                                    </p:animEffect>
                                  </p:childTnLst>
                                </p:cTn>
                              </p:par>
                            </p:childTnLst>
                          </p:cTn>
                        </p:par>
                        <p:par>
                          <p:cTn id="39" fill="hold">
                            <p:stCondLst>
                              <p:cond delay="2250"/>
                            </p:stCondLst>
                            <p:childTnLst>
                              <p:par>
                                <p:cTn id="40" presetID="2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left)">
                                      <p:cBhvr>
                                        <p:cTn id="42" dur="250"/>
                                        <p:tgtEl>
                                          <p:spTgt spid="80"/>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160"/>
                                        </p:tgtEl>
                                        <p:attrNameLst>
                                          <p:attrName>style.visibility</p:attrName>
                                        </p:attrNameLst>
                                      </p:cBhvr>
                                      <p:to>
                                        <p:strVal val="visible"/>
                                      </p:to>
                                    </p:set>
                                    <p:animEffect transition="in" filter="wipe(left)">
                                      <p:cBhvr>
                                        <p:cTn id="46" dur="250"/>
                                        <p:tgtEl>
                                          <p:spTgt spid="160"/>
                                        </p:tgtEl>
                                      </p:cBhvr>
                                    </p:animEffect>
                                  </p:childTnLst>
                                </p:cTn>
                              </p:par>
                            </p:childTnLst>
                          </p:cTn>
                        </p:par>
                        <p:par>
                          <p:cTn id="47" fill="hold">
                            <p:stCondLst>
                              <p:cond delay="2750"/>
                            </p:stCondLst>
                            <p:childTnLst>
                              <p:par>
                                <p:cTn id="48" presetID="22" presetClass="entr" presetSubtype="8" fill="hold" nodeType="after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wipe(left)">
                                      <p:cBhvr>
                                        <p:cTn id="50" dur="250"/>
                                        <p:tgtEl>
                                          <p:spTgt spid="130"/>
                                        </p:tgtEl>
                                      </p:cBhvr>
                                    </p:animEffect>
                                  </p:childTnLst>
                                </p:cTn>
                              </p:par>
                            </p:childTnLst>
                          </p:cTn>
                        </p:par>
                        <p:par>
                          <p:cTn id="51" fill="hold">
                            <p:stCondLst>
                              <p:cond delay="3000"/>
                            </p:stCondLst>
                            <p:childTnLst>
                              <p:par>
                                <p:cTn id="52" presetID="22" presetClass="entr" presetSubtype="8"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wipe(left)">
                                      <p:cBhvr>
                                        <p:cTn id="54" dur="250"/>
                                        <p:tgtEl>
                                          <p:spTgt spid="150"/>
                                        </p:tgtEl>
                                      </p:cBhvr>
                                    </p:animEffect>
                                  </p:childTnLst>
                                </p:cTn>
                              </p:par>
                            </p:childTnLst>
                          </p:cTn>
                        </p:par>
                        <p:par>
                          <p:cTn id="55" fill="hold">
                            <p:stCondLst>
                              <p:cond delay="3250"/>
                            </p:stCondLst>
                            <p:childTnLst>
                              <p:par>
                                <p:cTn id="56" presetID="22" presetClass="entr" presetSubtype="8"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250"/>
                                        <p:tgtEl>
                                          <p:spTgt spid="40"/>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171"/>
                                        </p:tgtEl>
                                        <p:attrNameLst>
                                          <p:attrName>style.visibility</p:attrName>
                                        </p:attrNameLst>
                                      </p:cBhvr>
                                      <p:to>
                                        <p:strVal val="visible"/>
                                      </p:to>
                                    </p:set>
                                    <p:animEffect transition="in" filter="wipe(left)">
                                      <p:cBhvr>
                                        <p:cTn id="62" dur="250"/>
                                        <p:tgtEl>
                                          <p:spTgt spid="171"/>
                                        </p:tgtEl>
                                      </p:cBhvr>
                                    </p:animEffect>
                                  </p:childTnLst>
                                </p:cTn>
                              </p:par>
                            </p:childTnLst>
                          </p:cTn>
                        </p:par>
                        <p:par>
                          <p:cTn id="63" fill="hold">
                            <p:stCondLst>
                              <p:cond delay="3750"/>
                            </p:stCondLst>
                            <p:childTnLst>
                              <p:par>
                                <p:cTn id="64" presetID="22" presetClass="entr" presetSubtype="8"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wipe(left)">
                                      <p:cBhvr>
                                        <p:cTn id="66" dur="250"/>
                                        <p:tgtEl>
                                          <p:spTgt spid="120"/>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181"/>
                                        </p:tgtEl>
                                        <p:attrNameLst>
                                          <p:attrName>style.visibility</p:attrName>
                                        </p:attrNameLst>
                                      </p:cBhvr>
                                      <p:to>
                                        <p:strVal val="visible"/>
                                      </p:to>
                                    </p:set>
                                    <p:animEffect transition="in" filter="wipe(left)">
                                      <p:cBhvr>
                                        <p:cTn id="70" dur="250"/>
                                        <p:tgtEl>
                                          <p:spTgt spid="181"/>
                                        </p:tgtEl>
                                      </p:cBhvr>
                                    </p:animEffect>
                                  </p:childTnLst>
                                </p:cTn>
                              </p:par>
                            </p:childTnLst>
                          </p:cTn>
                        </p:par>
                        <p:par>
                          <p:cTn id="71" fill="hold">
                            <p:stCondLst>
                              <p:cond delay="4250"/>
                            </p:stCondLst>
                            <p:childTnLst>
                              <p:par>
                                <p:cTn id="72" presetID="22" presetClass="entr" presetSubtype="8" fill="hold"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wipe(left)">
                                      <p:cBhvr>
                                        <p:cTn id="74" dur="250"/>
                                        <p:tgtEl>
                                          <p:spTgt spid="90"/>
                                        </p:tgtEl>
                                      </p:cBhvr>
                                    </p:animEffect>
                                  </p:childTnLst>
                                </p:cTn>
                              </p:par>
                            </p:childTnLst>
                          </p:cTn>
                        </p:par>
                        <p:par>
                          <p:cTn id="75" fill="hold">
                            <p:stCondLst>
                              <p:cond delay="4500"/>
                            </p:stCondLst>
                            <p:childTnLst>
                              <p:par>
                                <p:cTn id="76" presetID="22" presetClass="entr" presetSubtype="8" fill="hold" nodeType="afterEffect">
                                  <p:stCondLst>
                                    <p:cond delay="0"/>
                                  </p:stCondLst>
                                  <p:childTnLst>
                                    <p:set>
                                      <p:cBhvr>
                                        <p:cTn id="77" dur="1" fill="hold">
                                          <p:stCondLst>
                                            <p:cond delay="0"/>
                                          </p:stCondLst>
                                        </p:cTn>
                                        <p:tgtEl>
                                          <p:spTgt spid="170"/>
                                        </p:tgtEl>
                                        <p:attrNameLst>
                                          <p:attrName>style.visibility</p:attrName>
                                        </p:attrNameLst>
                                      </p:cBhvr>
                                      <p:to>
                                        <p:strVal val="visible"/>
                                      </p:to>
                                    </p:set>
                                    <p:animEffect transition="in" filter="wipe(left)">
                                      <p:cBhvr>
                                        <p:cTn id="78"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a:t>
            </a:r>
            <a:endParaRPr lang="en-US" dirty="0"/>
          </a:p>
        </p:txBody>
      </p:sp>
      <p:sp>
        <p:nvSpPr>
          <p:cNvPr id="4" name="Text Placeholder 3"/>
          <p:cNvSpPr>
            <a:spLocks noGrp="1"/>
          </p:cNvSpPr>
          <p:nvPr>
            <p:ph type="body" sz="half" idx="2"/>
          </p:nvPr>
        </p:nvSpPr>
        <p:spPr/>
        <p:txBody>
          <a:bodyPr/>
          <a:lstStyle/>
          <a:p>
            <a:r>
              <a:rPr lang="en-US" dirty="0" smtClean="0"/>
              <a:t>Complexity</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048640" y="3345330"/>
            <a:ext cx="567656" cy="422959"/>
          </a:xfrm>
          <a:prstGeom prst="rect">
            <a:avLst/>
          </a:prstGeom>
        </p:spPr>
      </p:pic>
      <p:sp>
        <p:nvSpPr>
          <p:cNvPr id="3" name="Isosceles Triangle 2"/>
          <p:cNvSpPr/>
          <p:nvPr/>
        </p:nvSpPr>
        <p:spPr>
          <a:xfrm rot="5400000">
            <a:off x="5392676" y="-4098074"/>
            <a:ext cx="991349" cy="996473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125703" y="70768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47" name="TextBox 46"/>
          <p:cNvSpPr txBox="1"/>
          <p:nvPr/>
        </p:nvSpPr>
        <p:spPr>
          <a:xfrm>
            <a:off x="1270746" y="424602"/>
            <a:ext cx="692817"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Inner</a:t>
            </a:r>
            <a:endParaRPr lang="en-US" sz="2000" dirty="0">
              <a:solidFill>
                <a:schemeClr val="bg1"/>
              </a:solidFill>
              <a:latin typeface="Marker Felt" panose="00000400000000000000" pitchFamily="2" charset="0"/>
            </a:endParaRPr>
          </a:p>
        </p:txBody>
      </p:sp>
      <p:sp>
        <p:nvSpPr>
          <p:cNvPr id="48" name="Isosceles Triangle 47"/>
          <p:cNvSpPr/>
          <p:nvPr/>
        </p:nvSpPr>
        <p:spPr>
          <a:xfrm rot="16200000">
            <a:off x="6580299" y="-3177016"/>
            <a:ext cx="1138414" cy="8187214"/>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9386103" y="78285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50" name="TextBox 49"/>
          <p:cNvSpPr txBox="1"/>
          <p:nvPr/>
        </p:nvSpPr>
        <p:spPr>
          <a:xfrm>
            <a:off x="10417338" y="457200"/>
            <a:ext cx="71365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Outer</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06352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left)">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p:bldP spid="47" grpId="0"/>
      <p:bldP spid="48" grpId="0" animBg="1"/>
      <p:bldP spid="49" grpId="0"/>
      <p:bldP spid="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Energy cannot be created or destroyed, it can only be changed from one from to another.</a:t>
            </a:r>
          </a:p>
        </p:txBody>
      </p:sp>
      <p:sp>
        <p:nvSpPr>
          <p:cNvPr id="206" name="Rectangle 205"/>
          <p:cNvSpPr/>
          <p:nvPr/>
        </p:nvSpPr>
        <p:spPr>
          <a:xfrm>
            <a:off x="6707625" y="4771953"/>
            <a:ext cx="375776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Albert Einstein</a:t>
            </a:r>
          </a:p>
        </p:txBody>
      </p:sp>
      <p:pic>
        <p:nvPicPr>
          <p:cNvPr id="11" name="Picture 10"/>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flipH="1">
            <a:off x="211667" y="2150533"/>
            <a:ext cx="3523035" cy="4343400"/>
          </a:xfrm>
          <a:prstGeom prst="rect">
            <a:avLst/>
          </a:prstGeom>
        </p:spPr>
      </p:pic>
    </p:spTree>
    <p:extLst>
      <p:ext uri="{BB962C8B-B14F-4D97-AF65-F5344CB8AC3E}">
        <p14:creationId xmlns:p14="http://schemas.microsoft.com/office/powerpoint/2010/main" val="2014279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Complexity cannot be destroyed, it can only be changed from one from to another.</a:t>
            </a:r>
          </a:p>
        </p:txBody>
      </p:sp>
      <p:sp>
        <p:nvSpPr>
          <p:cNvPr id="206" name="Rectangle 205"/>
          <p:cNvSpPr/>
          <p:nvPr/>
        </p:nvSpPr>
        <p:spPr>
          <a:xfrm>
            <a:off x="6707625" y="4771953"/>
            <a:ext cx="464422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Gregory A. Beamer</a:t>
            </a:r>
          </a:p>
        </p:txBody>
      </p:sp>
      <p:pic>
        <p:nvPicPr>
          <p:cNvPr id="5" name="Picture 4"/>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1554" y="2543761"/>
            <a:ext cx="4138504" cy="3985046"/>
          </a:xfrm>
          <a:prstGeom prst="rect">
            <a:avLst/>
          </a:prstGeom>
        </p:spPr>
      </p:pic>
    </p:spTree>
    <p:extLst>
      <p:ext uri="{BB962C8B-B14F-4D97-AF65-F5344CB8AC3E}">
        <p14:creationId xmlns:p14="http://schemas.microsoft.com/office/powerpoint/2010/main" val="2487180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Easy</a:t>
            </a:r>
          </a:p>
          <a:p>
            <a:endParaRPr lang="en-US" dirty="0"/>
          </a:p>
          <a:p>
            <a:endParaRPr lang="en-US" dirty="0"/>
          </a:p>
        </p:txBody>
      </p:sp>
      <p:sp>
        <p:nvSpPr>
          <p:cNvPr id="3" name="TextBox 2"/>
          <p:cNvSpPr txBox="1"/>
          <p:nvPr/>
        </p:nvSpPr>
        <p:spPr>
          <a:xfrm>
            <a:off x="4984831" y="4591289"/>
            <a:ext cx="6656836" cy="646331"/>
          </a:xfrm>
          <a:prstGeom prst="rect">
            <a:avLst/>
          </a:prstGeom>
          <a:noFill/>
        </p:spPr>
        <p:txBody>
          <a:bodyPr wrap="square" rtlCol="0">
            <a:spAutoFit/>
          </a:bodyPr>
          <a:lstStyle/>
          <a:p>
            <a:r>
              <a:rPr lang="en-US" sz="3600" dirty="0" smtClean="0">
                <a:solidFill>
                  <a:srgbClr val="7030A0"/>
                </a:solidFill>
                <a:latin typeface="Marker Felt" panose="00000400000000000000" pitchFamily="2" charset="0"/>
              </a:rPr>
              <a:t>“I did not copy off Michelle’s Paper!”</a:t>
            </a:r>
          </a:p>
        </p:txBody>
      </p:sp>
      <p:sp>
        <p:nvSpPr>
          <p:cNvPr id="206" name="Rectangle 205"/>
          <p:cNvSpPr/>
          <p:nvPr/>
        </p:nvSpPr>
        <p:spPr>
          <a:xfrm>
            <a:off x="7444225" y="5237620"/>
            <a:ext cx="3988592"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err="1" smtClean="0">
                <a:solidFill>
                  <a:schemeClr val="accent1">
                    <a:lumMod val="75000"/>
                  </a:schemeClr>
                </a:solidFill>
                <a:latin typeface="Marker Felt" panose="00000400000000000000" pitchFamily="2" charset="0"/>
              </a:rPr>
              <a:t>Melania</a:t>
            </a:r>
            <a:r>
              <a:rPr lang="en-US" sz="4400" dirty="0" smtClean="0">
                <a:solidFill>
                  <a:schemeClr val="accent1">
                    <a:lumMod val="75000"/>
                  </a:schemeClr>
                </a:solidFill>
                <a:latin typeface="Marker Felt" panose="00000400000000000000" pitchFamily="2" charset="0"/>
              </a:rPr>
              <a:t> Trump</a:t>
            </a:r>
          </a:p>
        </p:txBody>
      </p:sp>
      <p:pic>
        <p:nvPicPr>
          <p:cNvPr id="5" name="Picture 4"/>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34074" y="609599"/>
            <a:ext cx="4403726" cy="3980769"/>
          </a:xfrm>
          <a:prstGeom prst="rect">
            <a:avLst/>
          </a:prstGeom>
        </p:spPr>
      </p:pic>
      <p:sp>
        <p:nvSpPr>
          <p:cNvPr id="6" name="TextBox 5"/>
          <p:cNvSpPr txBox="1"/>
          <p:nvPr/>
        </p:nvSpPr>
        <p:spPr>
          <a:xfrm rot="19463913">
            <a:off x="1174759" y="3322344"/>
            <a:ext cx="4325661" cy="1754326"/>
          </a:xfrm>
          <a:prstGeom prst="rect">
            <a:avLst/>
          </a:prstGeom>
          <a:noFill/>
        </p:spPr>
        <p:txBody>
          <a:bodyPr wrap="square" rtlCol="0">
            <a:spAutoFit/>
          </a:bodyPr>
          <a:lstStyle/>
          <a:p>
            <a:r>
              <a:rPr lang="en-US" sz="3600" dirty="0" smtClean="0">
                <a:solidFill>
                  <a:srgbClr val="C00000"/>
                </a:solidFill>
                <a:latin typeface="Marker Felt" panose="00000400000000000000" pitchFamily="2" charset="0"/>
              </a:rPr>
              <a:t>Feeling like </a:t>
            </a:r>
            <a:r>
              <a:rPr lang="en-US" sz="3600" dirty="0" err="1" smtClean="0">
                <a:solidFill>
                  <a:srgbClr val="C00000"/>
                </a:solidFill>
                <a:latin typeface="Marker Felt" panose="00000400000000000000" pitchFamily="2" charset="0"/>
              </a:rPr>
              <a:t>Melania</a:t>
            </a:r>
            <a:r>
              <a:rPr lang="en-US" sz="3600" dirty="0" smtClean="0">
                <a:solidFill>
                  <a:srgbClr val="C00000"/>
                </a:solidFill>
                <a:latin typeface="Marker Felt" panose="00000400000000000000" pitchFamily="2" charset="0"/>
              </a:rPr>
              <a:t> Trump at a plagiarism conference</a:t>
            </a:r>
          </a:p>
        </p:txBody>
      </p:sp>
    </p:spTree>
    <p:extLst>
      <p:ext uri="{BB962C8B-B14F-4D97-AF65-F5344CB8AC3E}">
        <p14:creationId xmlns:p14="http://schemas.microsoft.com/office/powerpoint/2010/main" val="35452825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smtClean="0"/>
              <a:t>Why would you prefer outer complexity over inner complexity?</a:t>
            </a:r>
            <a:endParaRPr lang="en-US" dirty="0"/>
          </a:p>
        </p:txBody>
      </p:sp>
      <p:sp>
        <p:nvSpPr>
          <p:cNvPr id="3" name="Text Placeholder 2"/>
          <p:cNvSpPr>
            <a:spLocks noGrp="1"/>
          </p:cNvSpPr>
          <p:nvPr>
            <p:ph type="body" idx="1"/>
          </p:nvPr>
        </p:nvSpPr>
        <p:spPr>
          <a:xfrm>
            <a:off x="943610" y="2709863"/>
            <a:ext cx="10515600" cy="988377"/>
          </a:xfrm>
        </p:spPr>
        <p:txBody>
          <a:bodyPr>
            <a:normAutofit/>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10" y="3370820"/>
            <a:ext cx="3211830" cy="17638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5150" y="3868105"/>
            <a:ext cx="1790700" cy="149971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4385" y="4974432"/>
            <a:ext cx="3444240" cy="135331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14385" y="3698240"/>
            <a:ext cx="2686050" cy="1076325"/>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06574" y="5260507"/>
            <a:ext cx="3172143" cy="583088"/>
          </a:xfrm>
          <a:prstGeom prst="rect">
            <a:avLst/>
          </a:prstGeom>
        </p:spPr>
      </p:pic>
    </p:spTree>
    <p:extLst>
      <p:ext uri="{BB962C8B-B14F-4D97-AF65-F5344CB8AC3E}">
        <p14:creationId xmlns:p14="http://schemas.microsoft.com/office/powerpoint/2010/main" val="23131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Remarks</a:t>
            </a:r>
            <a:endParaRPr lang="en-US" dirty="0"/>
          </a:p>
        </p:txBody>
      </p:sp>
      <p:sp>
        <p:nvSpPr>
          <p:cNvPr id="3" name="Content Placeholder 2"/>
          <p:cNvSpPr>
            <a:spLocks noGrp="1"/>
          </p:cNvSpPr>
          <p:nvPr>
            <p:ph idx="1"/>
          </p:nvPr>
        </p:nvSpPr>
        <p:spPr/>
        <p:txBody>
          <a:bodyPr/>
          <a:lstStyle/>
          <a:p>
            <a:r>
              <a:rPr lang="en-US" dirty="0" smtClean="0"/>
              <a:t>Insert Greg’s Random B*</a:t>
            </a:r>
            <a:r>
              <a:rPr lang="en-US" dirty="0" err="1" smtClean="0"/>
              <a:t>llsh</a:t>
            </a:r>
            <a:r>
              <a:rPr lang="en-US" dirty="0" smtClean="0"/>
              <a:t>*t Here </a:t>
            </a:r>
            <a:br>
              <a:rPr lang="en-US" dirty="0" smtClean="0"/>
            </a:br>
            <a:r>
              <a:rPr lang="en-US" dirty="0" smtClean="0"/>
              <a:t>Possibilities</a:t>
            </a:r>
          </a:p>
          <a:p>
            <a:pPr lvl="1"/>
            <a:r>
              <a:rPr lang="en-US" dirty="0" smtClean="0"/>
              <a:t>Video Course</a:t>
            </a:r>
          </a:p>
          <a:p>
            <a:pPr lvl="1"/>
            <a:r>
              <a:rPr lang="en-US" dirty="0" smtClean="0"/>
              <a:t>Architectural Styles</a:t>
            </a:r>
          </a:p>
          <a:p>
            <a:pPr lvl="1"/>
            <a:r>
              <a:rPr lang="en-US" dirty="0" smtClean="0"/>
              <a:t>Other B*</a:t>
            </a:r>
            <a:r>
              <a:rPr lang="en-US" dirty="0" err="1" smtClean="0"/>
              <a:t>llsh</a:t>
            </a:r>
            <a:r>
              <a:rPr lang="en-US" dirty="0" smtClean="0"/>
              <a:t>*t</a:t>
            </a:r>
            <a:endParaRPr lang="en-US" dirty="0"/>
          </a:p>
        </p:txBody>
      </p:sp>
    </p:spTree>
    <p:extLst>
      <p:ext uri="{BB962C8B-B14F-4D97-AF65-F5344CB8AC3E}">
        <p14:creationId xmlns:p14="http://schemas.microsoft.com/office/powerpoint/2010/main" val="15984187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Easy to Deploy</a:t>
            </a:r>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912361" y="2397632"/>
            <a:ext cx="981048" cy="863968"/>
            <a:chOff x="5966722" y="1436265"/>
            <a:chExt cx="4629388" cy="4076910"/>
          </a:xfrm>
        </p:grpSpPr>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912361" y="3353826"/>
            <a:ext cx="981048" cy="863968"/>
            <a:chOff x="5966722" y="1436265"/>
            <a:chExt cx="4629388" cy="4076910"/>
          </a:xfrm>
        </p:grpSpPr>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724402" y="3833793"/>
            <a:ext cx="981048" cy="863968"/>
            <a:chOff x="5966722" y="1436265"/>
            <a:chExt cx="4629388" cy="4076910"/>
          </a:xfrm>
        </p:grpSpPr>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8539723" y="2407528"/>
            <a:ext cx="981048" cy="863968"/>
            <a:chOff x="5966722" y="1436265"/>
            <a:chExt cx="4629388" cy="4076910"/>
          </a:xfrm>
        </p:grpSpPr>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8545130" y="3353825"/>
            <a:ext cx="981048" cy="863968"/>
            <a:chOff x="5966722" y="1436265"/>
            <a:chExt cx="4629388" cy="4076910"/>
          </a:xfrm>
        </p:grpSpPr>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57" name="Picture 5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58" name="Picture 5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59" name="Picture 5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60" name="Oval 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8534316" y="4305746"/>
            <a:ext cx="981048" cy="863968"/>
            <a:chOff x="5966722" y="1436265"/>
            <a:chExt cx="4629388" cy="4076910"/>
          </a:xfrm>
        </p:grpSpPr>
        <p:pic>
          <p:nvPicPr>
            <p:cNvPr id="66" name="Picture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67" name="Picture 6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68" name="Picture 6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69" name="Picture 6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70" name="Oval 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9404928" y="2875123"/>
            <a:ext cx="981048" cy="863968"/>
            <a:chOff x="5966722" y="1436265"/>
            <a:chExt cx="4629388" cy="4076910"/>
          </a:xfrm>
        </p:grpSpPr>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77" name="Picture 7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78" name="Picture 7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79" name="Picture 7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80" name="Oval 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9404928" y="3823476"/>
            <a:ext cx="981048" cy="863968"/>
            <a:chOff x="5966722" y="1436265"/>
            <a:chExt cx="4629388" cy="4076910"/>
          </a:xfrm>
        </p:grpSpPr>
        <p:pic>
          <p:nvPicPr>
            <p:cNvPr id="86" name="Picture 8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87" name="Picture 8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88" name="Picture 8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89" name="Picture 8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90" name="Oval 8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10225656" y="3343508"/>
            <a:ext cx="981048" cy="863968"/>
            <a:chOff x="5966722" y="1436265"/>
            <a:chExt cx="4629388" cy="4076910"/>
          </a:xfrm>
        </p:grpSpPr>
        <p:pic>
          <p:nvPicPr>
            <p:cNvPr id="96" name="Picture 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97" name="Picture 9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98" name="Picture 9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99" name="Picture 9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00" name="Oval 9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10214842" y="4295429"/>
            <a:ext cx="981048" cy="863968"/>
            <a:chOff x="5966722" y="1436265"/>
            <a:chExt cx="4629388" cy="4076910"/>
          </a:xfrm>
        </p:grpSpPr>
        <p:pic>
          <p:nvPicPr>
            <p:cNvPr id="106" name="Picture 1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07" name="Picture 10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08" name="Picture 10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09" name="Picture 10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10" name="Oval 10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6101105" y="3860035"/>
            <a:ext cx="981048" cy="863968"/>
            <a:chOff x="5966722" y="1436265"/>
            <a:chExt cx="4629388" cy="4076910"/>
          </a:xfrm>
        </p:grpSpPr>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17" name="Picture 11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18" name="Picture 11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19" name="Picture 11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20" name="Oval 1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101105" y="4808388"/>
            <a:ext cx="981048" cy="863968"/>
            <a:chOff x="5966722" y="1436265"/>
            <a:chExt cx="4629388" cy="4076910"/>
          </a:xfrm>
        </p:grpSpPr>
        <p:pic>
          <p:nvPicPr>
            <p:cNvPr id="126" name="Picture 1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27" name="Picture 12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28" name="Picture 12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29" name="Picture 12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30" name="Oval 1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6921833" y="4328420"/>
            <a:ext cx="981048" cy="863968"/>
            <a:chOff x="5966722" y="1436265"/>
            <a:chExt cx="4629388" cy="4076910"/>
          </a:xfrm>
        </p:grpSpPr>
        <p:pic>
          <p:nvPicPr>
            <p:cNvPr id="136" name="Picture 1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37" name="Picture 13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38" name="Picture 13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39" name="Picture 13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40" name="Oval 1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6911019" y="5280341"/>
            <a:ext cx="981048" cy="863968"/>
            <a:chOff x="5966722" y="1436265"/>
            <a:chExt cx="4629388" cy="4076910"/>
          </a:xfrm>
        </p:grpSpPr>
        <p:pic>
          <p:nvPicPr>
            <p:cNvPr id="146" name="Picture 1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47" name="Picture 14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48" name="Picture 14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49" name="Picture 14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50" name="Oval 1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7731447" y="4793304"/>
            <a:ext cx="981048" cy="863968"/>
            <a:chOff x="5966722" y="1436265"/>
            <a:chExt cx="4629388" cy="4076910"/>
          </a:xfrm>
        </p:grpSpPr>
        <p:pic>
          <p:nvPicPr>
            <p:cNvPr id="156" name="Picture 1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57" name="Picture 15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58" name="Picture 15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59" name="Picture 15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60" name="Oval 1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363749" y="4783409"/>
            <a:ext cx="981048" cy="863968"/>
            <a:chOff x="5966722" y="1436265"/>
            <a:chExt cx="4629388" cy="4076910"/>
          </a:xfrm>
        </p:grpSpPr>
        <p:pic>
          <p:nvPicPr>
            <p:cNvPr id="166" name="Picture 1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67" name="Picture 16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68" name="Picture 16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69" name="Picture 16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70" name="Oval 1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8545053" y="5252537"/>
            <a:ext cx="981048" cy="863968"/>
            <a:chOff x="5966722" y="1436265"/>
            <a:chExt cx="4629388" cy="4076910"/>
          </a:xfrm>
        </p:grpSpPr>
        <p:pic>
          <p:nvPicPr>
            <p:cNvPr id="176" name="Picture 1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66722" y="1436265"/>
              <a:ext cx="4629388" cy="4076910"/>
            </a:xfrm>
            <a:prstGeom prst="rect">
              <a:avLst/>
            </a:prstGeom>
          </p:spPr>
        </p:pic>
        <p:pic>
          <p:nvPicPr>
            <p:cNvPr id="177" name="Picture 176"/>
            <p:cNvPicPr>
              <a:picLocks noChangeAspect="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1552" y="3123404"/>
              <a:ext cx="1155759" cy="749339"/>
            </a:xfrm>
            <a:prstGeom prst="rect">
              <a:avLst/>
            </a:prstGeom>
          </p:spPr>
        </p:pic>
        <p:pic>
          <p:nvPicPr>
            <p:cNvPr id="178" name="Picture 177"/>
            <p:cNvPicPr>
              <a:picLocks noChangeAspect="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53792" y="3136106"/>
              <a:ext cx="971600" cy="723937"/>
            </a:xfrm>
            <a:prstGeom prst="rect">
              <a:avLst/>
            </a:prstGeom>
          </p:spPr>
        </p:pic>
        <p:pic>
          <p:nvPicPr>
            <p:cNvPr id="179" name="Picture 178"/>
            <p:cNvPicPr>
              <a:picLocks noChangeAspect="1"/>
            </p:cNvPicPr>
            <p:nvPr/>
          </p:nvPicPr>
          <p:blipFill>
            <a:blip r:embed="rId6"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371896" y="2818588"/>
              <a:ext cx="1276416" cy="1358970"/>
            </a:xfrm>
            <a:prstGeom prst="rect">
              <a:avLst/>
            </a:prstGeom>
          </p:spPr>
        </p:pic>
        <p:sp>
          <p:nvSpPr>
            <p:cNvPr id="180" name="Oval 1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90647" y="3457300"/>
            <a:ext cx="6243136" cy="2621602"/>
            <a:chOff x="690647" y="3457300"/>
            <a:chExt cx="6243136" cy="2621602"/>
          </a:xfrm>
        </p:grpSpPr>
        <p:pic>
          <p:nvPicPr>
            <p:cNvPr id="185" name="Picture 18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0647" y="3533558"/>
              <a:ext cx="938619" cy="818450"/>
            </a:xfrm>
            <a:prstGeom prst="rect">
              <a:avLst/>
            </a:prstGeom>
          </p:spPr>
        </p:pic>
        <p:pic>
          <p:nvPicPr>
            <p:cNvPr id="186" name="Picture 18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990" y="5012047"/>
              <a:ext cx="4908802" cy="1066855"/>
            </a:xfrm>
            <a:prstGeom prst="rect">
              <a:avLst/>
            </a:prstGeom>
          </p:spPr>
        </p:pic>
        <p:pic>
          <p:nvPicPr>
            <p:cNvPr id="187" name="Picture 18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77795" y="3519084"/>
              <a:ext cx="938619" cy="820472"/>
            </a:xfrm>
            <a:prstGeom prst="rect">
              <a:avLst/>
            </a:prstGeom>
          </p:spPr>
        </p:pic>
        <p:pic>
          <p:nvPicPr>
            <p:cNvPr id="188" name="Picture 18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02319" y="5163469"/>
              <a:ext cx="958899" cy="742988"/>
            </a:xfrm>
            <a:prstGeom prst="rect">
              <a:avLst/>
            </a:prstGeom>
          </p:spPr>
        </p:pic>
        <p:pic>
          <p:nvPicPr>
            <p:cNvPr id="189" name="Picture 18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63768" y="5180330"/>
              <a:ext cx="958899" cy="736638"/>
            </a:xfrm>
            <a:prstGeom prst="rect">
              <a:avLst/>
            </a:prstGeom>
          </p:spPr>
        </p:pic>
        <p:pic>
          <p:nvPicPr>
            <p:cNvPr id="190" name="Picture 18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84264" y="5173980"/>
              <a:ext cx="965250" cy="742988"/>
            </a:xfrm>
            <a:prstGeom prst="rect">
              <a:avLst/>
            </a:prstGeom>
          </p:spPr>
        </p:pic>
        <p:pic>
          <p:nvPicPr>
            <p:cNvPr id="191" name="Picture 19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37474" y="3761069"/>
              <a:ext cx="440321" cy="265073"/>
            </a:xfrm>
            <a:prstGeom prst="rect">
              <a:avLst/>
            </a:prstGeom>
          </p:spPr>
        </p:pic>
        <p:pic>
          <p:nvPicPr>
            <p:cNvPr id="192" name="Picture 19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33551" y="4352008"/>
              <a:ext cx="330217" cy="647587"/>
            </a:xfrm>
            <a:prstGeom prst="rect">
              <a:avLst/>
            </a:prstGeom>
          </p:spPr>
        </p:pic>
        <p:pic>
          <p:nvPicPr>
            <p:cNvPr id="193" name="Picture 192"/>
            <p:cNvPicPr>
              <a:picLocks noChangeAspect="1"/>
            </p:cNvPicPr>
            <p:nvPr/>
          </p:nvPicPr>
          <p:blipFill>
            <a:blip r:embed="rId15"/>
            <a:stretch>
              <a:fillRect/>
            </a:stretch>
          </p:blipFill>
          <p:spPr>
            <a:xfrm>
              <a:off x="2365570" y="3790575"/>
              <a:ext cx="275167" cy="274625"/>
            </a:xfrm>
            <a:prstGeom prst="rect">
              <a:avLst/>
            </a:prstGeom>
          </p:spPr>
        </p:pic>
        <p:pic>
          <p:nvPicPr>
            <p:cNvPr id="194" name="Picture 19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2462" y="3457300"/>
              <a:ext cx="954623" cy="944702"/>
            </a:xfrm>
            <a:prstGeom prst="rect">
              <a:avLst/>
            </a:prstGeom>
          </p:spPr>
        </p:pic>
        <p:pic>
          <p:nvPicPr>
            <p:cNvPr id="195" name="Picture 194"/>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47173" y="3540620"/>
              <a:ext cx="606889" cy="252466"/>
            </a:xfrm>
            <a:prstGeom prst="rect">
              <a:avLst/>
            </a:prstGeom>
          </p:spPr>
        </p:pic>
        <p:pic>
          <p:nvPicPr>
            <p:cNvPr id="196" name="Picture 19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349698" y="3864643"/>
              <a:ext cx="683051" cy="126491"/>
            </a:xfrm>
            <a:prstGeom prst="rect">
              <a:avLst/>
            </a:prstGeom>
          </p:spPr>
        </p:pic>
        <p:pic>
          <p:nvPicPr>
            <p:cNvPr id="197" name="Picture 196"/>
            <p:cNvPicPr>
              <a:picLocks noChangeAspect="1"/>
            </p:cNvPicPr>
            <p:nvPr/>
          </p:nvPicPr>
          <p:blipFill rotWithShape="1">
            <a:blip r:embed="rId18" cstate="print">
              <a:extLst>
                <a:ext uri="{28A0092B-C50C-407E-A947-70E740481C1C}">
                  <a14:useLocalDpi xmlns:a14="http://schemas.microsoft.com/office/drawing/2010/main" val="0"/>
                </a:ext>
              </a:extLst>
            </a:blip>
            <a:srcRect r="22499"/>
            <a:stretch/>
          </p:blipFill>
          <p:spPr>
            <a:xfrm>
              <a:off x="3273549" y="3979103"/>
              <a:ext cx="820920" cy="382159"/>
            </a:xfrm>
            <a:prstGeom prst="rect">
              <a:avLst/>
            </a:prstGeom>
          </p:spPr>
        </p:pic>
        <p:pic>
          <p:nvPicPr>
            <p:cNvPr id="198" name="Picture 19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10800000">
              <a:off x="3457558" y="4388125"/>
              <a:ext cx="330217" cy="647587"/>
            </a:xfrm>
            <a:prstGeom prst="rect">
              <a:avLst/>
            </a:prstGeom>
          </p:spPr>
        </p:pic>
        <p:pic>
          <p:nvPicPr>
            <p:cNvPr id="199" name="Picture 198"/>
            <p:cNvPicPr>
              <a:picLocks noChangeAspect="1"/>
            </p:cNvPicPr>
            <p:nvPr/>
          </p:nvPicPr>
          <p:blipFill>
            <a:blip r:embed="rId14">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6482152" flipH="1">
              <a:off x="5818593" y="4804883"/>
              <a:ext cx="258376" cy="1972004"/>
            </a:xfrm>
            <a:prstGeom prst="rect">
              <a:avLst/>
            </a:prstGeom>
          </p:spPr>
        </p:pic>
      </p:grpSp>
      <p:pic>
        <p:nvPicPr>
          <p:cNvPr id="201" name="Picture 20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79814" y="2186191"/>
            <a:ext cx="556007" cy="417005"/>
          </a:xfrm>
          <a:prstGeom prst="rect">
            <a:avLst/>
          </a:prstGeom>
        </p:spPr>
      </p:pic>
      <p:pic>
        <p:nvPicPr>
          <p:cNvPr id="202" name="Picture 20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296200" y="2186191"/>
            <a:ext cx="556007" cy="417005"/>
          </a:xfrm>
          <a:prstGeom prst="rect">
            <a:avLst/>
          </a:prstGeom>
        </p:spPr>
      </p:pic>
      <p:pic>
        <p:nvPicPr>
          <p:cNvPr id="203" name="Picture 20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602746" y="3234116"/>
            <a:ext cx="556007" cy="417005"/>
          </a:xfrm>
          <a:prstGeom prst="rect">
            <a:avLst/>
          </a:prstGeom>
        </p:spPr>
      </p:pic>
      <p:pic>
        <p:nvPicPr>
          <p:cNvPr id="204" name="Picture 20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965221" y="2754076"/>
            <a:ext cx="556007" cy="417005"/>
          </a:xfrm>
          <a:prstGeom prst="rect">
            <a:avLst/>
          </a:prstGeom>
        </p:spPr>
      </p:pic>
      <p:pic>
        <p:nvPicPr>
          <p:cNvPr id="205" name="Picture 20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971988" y="2643462"/>
            <a:ext cx="556007" cy="417005"/>
          </a:xfrm>
          <a:prstGeom prst="rect">
            <a:avLst/>
          </a:prstGeom>
        </p:spPr>
      </p:pic>
      <p:pic>
        <p:nvPicPr>
          <p:cNvPr id="206" name="Picture 20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717442" y="3076700"/>
            <a:ext cx="556007" cy="417005"/>
          </a:xfrm>
          <a:prstGeom prst="rect">
            <a:avLst/>
          </a:prstGeom>
        </p:spPr>
      </p:pic>
      <p:pic>
        <p:nvPicPr>
          <p:cNvPr id="207" name="Picture 20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712495" y="3228724"/>
            <a:ext cx="556007" cy="417005"/>
          </a:xfrm>
          <a:prstGeom prst="rect">
            <a:avLst/>
          </a:prstGeom>
        </p:spPr>
      </p:pic>
      <p:pic>
        <p:nvPicPr>
          <p:cNvPr id="208" name="Picture 20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003766" y="5438087"/>
            <a:ext cx="556007" cy="417005"/>
          </a:xfrm>
          <a:prstGeom prst="rect">
            <a:avLst/>
          </a:prstGeom>
        </p:spPr>
      </p:pic>
      <p:pic>
        <p:nvPicPr>
          <p:cNvPr id="209" name="Picture 208"/>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917886" y="4235958"/>
            <a:ext cx="556007" cy="417005"/>
          </a:xfrm>
          <a:prstGeom prst="rect">
            <a:avLst/>
          </a:prstGeom>
        </p:spPr>
      </p:pic>
      <p:pic>
        <p:nvPicPr>
          <p:cNvPr id="210" name="Picture 209"/>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507211" y="5923608"/>
            <a:ext cx="556007" cy="417005"/>
          </a:xfrm>
          <a:prstGeom prst="rect">
            <a:avLst/>
          </a:prstGeom>
        </p:spPr>
      </p:pic>
      <p:pic>
        <p:nvPicPr>
          <p:cNvPr id="211" name="Picture 210"/>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033510" y="5990825"/>
            <a:ext cx="556007" cy="417005"/>
          </a:xfrm>
          <a:prstGeom prst="rect">
            <a:avLst/>
          </a:prstGeom>
        </p:spPr>
      </p:pic>
      <p:pic>
        <p:nvPicPr>
          <p:cNvPr id="212" name="Picture 21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813448" y="3693306"/>
            <a:ext cx="556007" cy="417005"/>
          </a:xfrm>
          <a:prstGeom prst="rect">
            <a:avLst/>
          </a:prstGeom>
        </p:spPr>
      </p:pic>
      <p:pic>
        <p:nvPicPr>
          <p:cNvPr id="213" name="Picture 212"/>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034858" y="4208797"/>
            <a:ext cx="556007" cy="417005"/>
          </a:xfrm>
          <a:prstGeom prst="rect">
            <a:avLst/>
          </a:prstGeom>
        </p:spPr>
      </p:pic>
      <p:pic>
        <p:nvPicPr>
          <p:cNvPr id="214" name="Picture 21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914539" y="3726249"/>
            <a:ext cx="556007" cy="417005"/>
          </a:xfrm>
          <a:prstGeom prst="rect">
            <a:avLst/>
          </a:prstGeom>
        </p:spPr>
      </p:pic>
      <p:pic>
        <p:nvPicPr>
          <p:cNvPr id="215" name="Picture 214"/>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798180" y="4777099"/>
            <a:ext cx="556007" cy="417005"/>
          </a:xfrm>
          <a:prstGeom prst="rect">
            <a:avLst/>
          </a:prstGeom>
        </p:spPr>
      </p:pic>
      <p:pic>
        <p:nvPicPr>
          <p:cNvPr id="216" name="Picture 215"/>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541907" y="3711359"/>
            <a:ext cx="556007" cy="417005"/>
          </a:xfrm>
          <a:prstGeom prst="rect">
            <a:avLst/>
          </a:prstGeom>
        </p:spPr>
      </p:pic>
      <p:pic>
        <p:nvPicPr>
          <p:cNvPr id="217" name="Picture 21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746836" y="4176014"/>
            <a:ext cx="556007" cy="417005"/>
          </a:xfrm>
          <a:prstGeom prst="rect">
            <a:avLst/>
          </a:prstGeom>
        </p:spPr>
      </p:pic>
      <p:pic>
        <p:nvPicPr>
          <p:cNvPr id="218" name="Picture 217"/>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7900349" y="4599884"/>
            <a:ext cx="556007" cy="417005"/>
          </a:xfrm>
          <a:prstGeom prst="rect">
            <a:avLst/>
          </a:prstGeom>
        </p:spPr>
      </p:pic>
    </p:spTree>
    <p:extLst>
      <p:ext uri="{BB962C8B-B14F-4D97-AF65-F5344CB8AC3E}">
        <p14:creationId xmlns:p14="http://schemas.microsoft.com/office/powerpoint/2010/main" val="1848817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left)">
                                      <p:cBhvr>
                                        <p:cTn id="7" dur="500"/>
                                        <p:tgtEl>
                                          <p:spTgt spid="209"/>
                                        </p:tgtEl>
                                      </p:cBhvr>
                                    </p:animEffect>
                                  </p:childTnLst>
                                </p:cTn>
                              </p:par>
                              <p:par>
                                <p:cTn id="8" presetID="22" presetClass="entr" presetSubtype="8"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par>
                                <p:cTn id="11" presetID="22" presetClass="entr" presetSubtype="8"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wipe(left)">
                                      <p:cBhvr>
                                        <p:cTn id="13" dur="500"/>
                                        <p:tgtEl>
                                          <p:spTgt spid="205"/>
                                        </p:tgtEl>
                                      </p:cBhvr>
                                    </p:animEffect>
                                  </p:childTnLst>
                                </p:cTn>
                              </p:par>
                              <p:par>
                                <p:cTn id="14" presetID="22" presetClass="entr" presetSubtype="8" fill="hold" nodeType="with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wipe(left)">
                                      <p:cBhvr>
                                        <p:cTn id="16" dur="500"/>
                                        <p:tgtEl>
                                          <p:spTgt spid="216"/>
                                        </p:tgtEl>
                                      </p:cBhvr>
                                    </p:animEffect>
                                  </p:childTnLst>
                                </p:cTn>
                              </p:par>
                              <p:par>
                                <p:cTn id="17" presetID="22" presetClass="entr" presetSubtype="8" fill="hold"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wipe(left)">
                                      <p:cBhvr>
                                        <p:cTn id="19" dur="500"/>
                                        <p:tgtEl>
                                          <p:spTgt spid="217"/>
                                        </p:tgtEl>
                                      </p:cBhvr>
                                    </p:animEffect>
                                  </p:childTnLst>
                                </p:cTn>
                              </p:par>
                              <p:par>
                                <p:cTn id="20" presetID="22" presetClass="entr" presetSubtype="8" fill="hold" nodeType="with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wipe(left)">
                                      <p:cBhvr>
                                        <p:cTn id="22" dur="500"/>
                                        <p:tgtEl>
                                          <p:spTgt spid="207"/>
                                        </p:tgtEl>
                                      </p:cBhvr>
                                    </p:animEffect>
                                  </p:childTnLst>
                                </p:cTn>
                              </p:par>
                              <p:par>
                                <p:cTn id="23" presetID="22" presetClass="entr" presetSubtype="8"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animEffect transition="in" filter="wipe(left)">
                                      <p:cBhvr>
                                        <p:cTn id="25" dur="500"/>
                                        <p:tgtEl>
                                          <p:spTgt spid="202"/>
                                        </p:tgtEl>
                                      </p:cBhvr>
                                    </p:animEffect>
                                  </p:childTnLst>
                                </p:cTn>
                              </p:par>
                              <p:par>
                                <p:cTn id="26" presetID="22" presetClass="entr" presetSubtype="8" fill="hold" nodeType="with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par>
                                <p:cTn id="29" presetID="22" presetClass="entr" presetSubtype="8"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wipe(left)">
                                      <p:cBhvr>
                                        <p:cTn id="31" dur="500"/>
                                        <p:tgtEl>
                                          <p:spTgt spid="212"/>
                                        </p:tgtEl>
                                      </p:cBhvr>
                                    </p:animEffect>
                                  </p:childTnLst>
                                </p:cTn>
                              </p:par>
                              <p:par>
                                <p:cTn id="32" presetID="22" presetClass="entr" presetSubtype="8" fill="hold" nodeType="withEffect">
                                  <p:stCondLst>
                                    <p:cond delay="0"/>
                                  </p:stCondLst>
                                  <p:childTnLst>
                                    <p:set>
                                      <p:cBhvr>
                                        <p:cTn id="33" dur="1" fill="hold">
                                          <p:stCondLst>
                                            <p:cond delay="0"/>
                                          </p:stCondLst>
                                        </p:cTn>
                                        <p:tgtEl>
                                          <p:spTgt spid="218"/>
                                        </p:tgtEl>
                                        <p:attrNameLst>
                                          <p:attrName>style.visibility</p:attrName>
                                        </p:attrNameLst>
                                      </p:cBhvr>
                                      <p:to>
                                        <p:strVal val="visible"/>
                                      </p:to>
                                    </p:set>
                                    <p:animEffect transition="in" filter="wipe(left)">
                                      <p:cBhvr>
                                        <p:cTn id="34" dur="500"/>
                                        <p:tgtEl>
                                          <p:spTgt spid="218"/>
                                        </p:tgtEl>
                                      </p:cBhvr>
                                    </p:animEffect>
                                  </p:childTnLst>
                                </p:cTn>
                              </p:par>
                              <p:par>
                                <p:cTn id="35" presetID="22" presetClass="entr" presetSubtype="8"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wipe(left)">
                                      <p:cBhvr>
                                        <p:cTn id="37" dur="500"/>
                                        <p:tgtEl>
                                          <p:spTgt spid="208"/>
                                        </p:tgtEl>
                                      </p:cBhvr>
                                    </p:animEffect>
                                  </p:childTnLst>
                                </p:cTn>
                              </p:par>
                              <p:par>
                                <p:cTn id="38" presetID="22" presetClass="entr" presetSubtype="8" fill="hold" nodeType="with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wipe(left)">
                                      <p:cBhvr>
                                        <p:cTn id="40" dur="500"/>
                                        <p:tgtEl>
                                          <p:spTgt spid="211"/>
                                        </p:tgtEl>
                                      </p:cBhvr>
                                    </p:animEffect>
                                  </p:childTnLst>
                                </p:cTn>
                              </p:par>
                              <p:par>
                                <p:cTn id="41" presetID="22" presetClass="entr" presetSubtype="8" fill="hold" nodeType="withEffect">
                                  <p:stCondLst>
                                    <p:cond delay="0"/>
                                  </p:stCondLst>
                                  <p:childTnLst>
                                    <p:set>
                                      <p:cBhvr>
                                        <p:cTn id="42" dur="1" fill="hold">
                                          <p:stCondLst>
                                            <p:cond delay="0"/>
                                          </p:stCondLst>
                                        </p:cTn>
                                        <p:tgtEl>
                                          <p:spTgt spid="210"/>
                                        </p:tgtEl>
                                        <p:attrNameLst>
                                          <p:attrName>style.visibility</p:attrName>
                                        </p:attrNameLst>
                                      </p:cBhvr>
                                      <p:to>
                                        <p:strVal val="visible"/>
                                      </p:to>
                                    </p:set>
                                    <p:animEffect transition="in" filter="wipe(left)">
                                      <p:cBhvr>
                                        <p:cTn id="43" dur="500"/>
                                        <p:tgtEl>
                                          <p:spTgt spid="210"/>
                                        </p:tgtEl>
                                      </p:cBhvr>
                                    </p:animEffect>
                                  </p:childTnLst>
                                </p:cTn>
                              </p:par>
                              <p:par>
                                <p:cTn id="44" presetID="22" presetClass="entr" presetSubtype="8" fill="hold" nodeType="withEffect">
                                  <p:stCondLst>
                                    <p:cond delay="0"/>
                                  </p:stCondLst>
                                  <p:childTnLst>
                                    <p:set>
                                      <p:cBhvr>
                                        <p:cTn id="45" dur="1" fill="hold">
                                          <p:stCondLst>
                                            <p:cond delay="0"/>
                                          </p:stCondLst>
                                        </p:cTn>
                                        <p:tgtEl>
                                          <p:spTgt spid="215"/>
                                        </p:tgtEl>
                                        <p:attrNameLst>
                                          <p:attrName>style.visibility</p:attrName>
                                        </p:attrNameLst>
                                      </p:cBhvr>
                                      <p:to>
                                        <p:strVal val="visible"/>
                                      </p:to>
                                    </p:set>
                                    <p:animEffect transition="in" filter="wipe(left)">
                                      <p:cBhvr>
                                        <p:cTn id="46" dur="500"/>
                                        <p:tgtEl>
                                          <p:spTgt spid="215"/>
                                        </p:tgtEl>
                                      </p:cBhvr>
                                    </p:animEffect>
                                  </p:childTnLst>
                                </p:cTn>
                              </p:par>
                              <p:par>
                                <p:cTn id="47" presetID="22" presetClass="entr" presetSubtype="8" fill="hold" nodeType="withEffect">
                                  <p:stCondLst>
                                    <p:cond delay="0"/>
                                  </p:stCondLst>
                                  <p:childTnLst>
                                    <p:set>
                                      <p:cBhvr>
                                        <p:cTn id="48" dur="1" fill="hold">
                                          <p:stCondLst>
                                            <p:cond delay="0"/>
                                          </p:stCondLst>
                                        </p:cTn>
                                        <p:tgtEl>
                                          <p:spTgt spid="213"/>
                                        </p:tgtEl>
                                        <p:attrNameLst>
                                          <p:attrName>style.visibility</p:attrName>
                                        </p:attrNameLst>
                                      </p:cBhvr>
                                      <p:to>
                                        <p:strVal val="visible"/>
                                      </p:to>
                                    </p:set>
                                    <p:animEffect transition="in" filter="wipe(left)">
                                      <p:cBhvr>
                                        <p:cTn id="49" dur="500"/>
                                        <p:tgtEl>
                                          <p:spTgt spid="213"/>
                                        </p:tgtEl>
                                      </p:cBhvr>
                                    </p:animEffect>
                                  </p:childTnLst>
                                </p:cTn>
                              </p:par>
                              <p:par>
                                <p:cTn id="50" presetID="22" presetClass="entr" presetSubtype="8" fill="hold" nodeType="withEffect">
                                  <p:stCondLst>
                                    <p:cond delay="0"/>
                                  </p:stCondLst>
                                  <p:childTnLst>
                                    <p:set>
                                      <p:cBhvr>
                                        <p:cTn id="51" dur="1" fill="hold">
                                          <p:stCondLst>
                                            <p:cond delay="0"/>
                                          </p:stCondLst>
                                        </p:cTn>
                                        <p:tgtEl>
                                          <p:spTgt spid="214"/>
                                        </p:tgtEl>
                                        <p:attrNameLst>
                                          <p:attrName>style.visibility</p:attrName>
                                        </p:attrNameLst>
                                      </p:cBhvr>
                                      <p:to>
                                        <p:strVal val="visible"/>
                                      </p:to>
                                    </p:set>
                                    <p:animEffect transition="in" filter="wipe(left)">
                                      <p:cBhvr>
                                        <p:cTn id="52" dur="500"/>
                                        <p:tgtEl>
                                          <p:spTgt spid="214"/>
                                        </p:tgtEl>
                                      </p:cBhvr>
                                    </p:animEffect>
                                  </p:childTnLst>
                                </p:cTn>
                              </p:par>
                              <p:par>
                                <p:cTn id="53" presetID="22" presetClass="entr" presetSubtype="8" fill="hold" nodeType="withEffect">
                                  <p:stCondLst>
                                    <p:cond delay="0"/>
                                  </p:stCondLst>
                                  <p:childTnLst>
                                    <p:set>
                                      <p:cBhvr>
                                        <p:cTn id="54" dur="1" fill="hold">
                                          <p:stCondLst>
                                            <p:cond delay="0"/>
                                          </p:stCondLst>
                                        </p:cTn>
                                        <p:tgtEl>
                                          <p:spTgt spid="203"/>
                                        </p:tgtEl>
                                        <p:attrNameLst>
                                          <p:attrName>style.visibility</p:attrName>
                                        </p:attrNameLst>
                                      </p:cBhvr>
                                      <p:to>
                                        <p:strVal val="visible"/>
                                      </p:to>
                                    </p:set>
                                    <p:animEffect transition="in" filter="wipe(left)">
                                      <p:cBhvr>
                                        <p:cTn id="55" dur="500"/>
                                        <p:tgtEl>
                                          <p:spTgt spid="203"/>
                                        </p:tgtEl>
                                      </p:cBhvr>
                                    </p:animEffect>
                                  </p:childTnLst>
                                </p:cTn>
                              </p:par>
                              <p:par>
                                <p:cTn id="56" presetID="22" presetClass="entr" presetSubtype="8" fill="hold" nodeType="with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wipe(left)">
                                      <p:cBhvr>
                                        <p:cTn id="58" dur="500"/>
                                        <p:tgtEl>
                                          <p:spTgt spid="20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par>
                                <p:cTn id="64" presetID="22" presetClass="exit" presetSubtype="8" fill="hold" nodeType="withEffect">
                                  <p:stCondLst>
                                    <p:cond delay="0"/>
                                  </p:stCondLst>
                                  <p:childTnLst>
                                    <p:animEffect transition="out" filter="wipe(left)">
                                      <p:cBhvr>
                                        <p:cTn id="65" dur="500"/>
                                        <p:tgtEl>
                                          <p:spTgt spid="209"/>
                                        </p:tgtEl>
                                      </p:cBhvr>
                                    </p:animEffect>
                                    <p:set>
                                      <p:cBhvr>
                                        <p:cTn id="66" dur="1" fill="hold">
                                          <p:stCondLst>
                                            <p:cond delay="499"/>
                                          </p:stCondLst>
                                        </p:cTn>
                                        <p:tgtEl>
                                          <p:spTgt spid="209"/>
                                        </p:tgtEl>
                                        <p:attrNameLst>
                                          <p:attrName>style.visibility</p:attrName>
                                        </p:attrNameLst>
                                      </p:cBhvr>
                                      <p:to>
                                        <p:strVal val="hidden"/>
                                      </p:to>
                                    </p:set>
                                  </p:childTnLst>
                                </p:cTn>
                              </p:par>
                              <p:par>
                                <p:cTn id="67" presetID="22" presetClass="exit" presetSubtype="8" fill="hold" nodeType="withEffect">
                                  <p:stCondLst>
                                    <p:cond delay="0"/>
                                  </p:stCondLst>
                                  <p:childTnLst>
                                    <p:animEffect transition="out" filter="wipe(left)">
                                      <p:cBhvr>
                                        <p:cTn id="68" dur="500"/>
                                        <p:tgtEl>
                                          <p:spTgt spid="206"/>
                                        </p:tgtEl>
                                      </p:cBhvr>
                                    </p:animEffect>
                                    <p:set>
                                      <p:cBhvr>
                                        <p:cTn id="69" dur="1" fill="hold">
                                          <p:stCondLst>
                                            <p:cond delay="499"/>
                                          </p:stCondLst>
                                        </p:cTn>
                                        <p:tgtEl>
                                          <p:spTgt spid="206"/>
                                        </p:tgtEl>
                                        <p:attrNameLst>
                                          <p:attrName>style.visibility</p:attrName>
                                        </p:attrNameLst>
                                      </p:cBhvr>
                                      <p:to>
                                        <p:strVal val="hidden"/>
                                      </p:to>
                                    </p:set>
                                  </p:childTnLst>
                                </p:cTn>
                              </p:par>
                              <p:par>
                                <p:cTn id="70" presetID="22" presetClass="exit" presetSubtype="8" fill="hold" nodeType="withEffect">
                                  <p:stCondLst>
                                    <p:cond delay="0"/>
                                  </p:stCondLst>
                                  <p:childTnLst>
                                    <p:animEffect transition="out" filter="wipe(left)">
                                      <p:cBhvr>
                                        <p:cTn id="71" dur="500"/>
                                        <p:tgtEl>
                                          <p:spTgt spid="205"/>
                                        </p:tgtEl>
                                      </p:cBhvr>
                                    </p:animEffect>
                                    <p:set>
                                      <p:cBhvr>
                                        <p:cTn id="72" dur="1" fill="hold">
                                          <p:stCondLst>
                                            <p:cond delay="499"/>
                                          </p:stCondLst>
                                        </p:cTn>
                                        <p:tgtEl>
                                          <p:spTgt spid="205"/>
                                        </p:tgtEl>
                                        <p:attrNameLst>
                                          <p:attrName>style.visibility</p:attrName>
                                        </p:attrNameLst>
                                      </p:cBhvr>
                                      <p:to>
                                        <p:strVal val="hidden"/>
                                      </p:to>
                                    </p:set>
                                  </p:childTnLst>
                                </p:cTn>
                              </p:par>
                              <p:par>
                                <p:cTn id="73" presetID="22" presetClass="exit" presetSubtype="8" fill="hold" nodeType="withEffect">
                                  <p:stCondLst>
                                    <p:cond delay="0"/>
                                  </p:stCondLst>
                                  <p:childTnLst>
                                    <p:animEffect transition="out" filter="wipe(left)">
                                      <p:cBhvr>
                                        <p:cTn id="74" dur="500"/>
                                        <p:tgtEl>
                                          <p:spTgt spid="216"/>
                                        </p:tgtEl>
                                      </p:cBhvr>
                                    </p:animEffect>
                                    <p:set>
                                      <p:cBhvr>
                                        <p:cTn id="75" dur="1" fill="hold">
                                          <p:stCondLst>
                                            <p:cond delay="499"/>
                                          </p:stCondLst>
                                        </p:cTn>
                                        <p:tgtEl>
                                          <p:spTgt spid="216"/>
                                        </p:tgtEl>
                                        <p:attrNameLst>
                                          <p:attrName>style.visibility</p:attrName>
                                        </p:attrNameLst>
                                      </p:cBhvr>
                                      <p:to>
                                        <p:strVal val="hidden"/>
                                      </p:to>
                                    </p:set>
                                  </p:childTnLst>
                                </p:cTn>
                              </p:par>
                              <p:par>
                                <p:cTn id="76" presetID="22" presetClass="exit" presetSubtype="8" fill="hold" nodeType="withEffect">
                                  <p:stCondLst>
                                    <p:cond delay="0"/>
                                  </p:stCondLst>
                                  <p:childTnLst>
                                    <p:animEffect transition="out" filter="wipe(left)">
                                      <p:cBhvr>
                                        <p:cTn id="77" dur="500"/>
                                        <p:tgtEl>
                                          <p:spTgt spid="217"/>
                                        </p:tgtEl>
                                      </p:cBhvr>
                                    </p:animEffect>
                                    <p:set>
                                      <p:cBhvr>
                                        <p:cTn id="78" dur="1" fill="hold">
                                          <p:stCondLst>
                                            <p:cond delay="499"/>
                                          </p:stCondLst>
                                        </p:cTn>
                                        <p:tgtEl>
                                          <p:spTgt spid="217"/>
                                        </p:tgtEl>
                                        <p:attrNameLst>
                                          <p:attrName>style.visibility</p:attrName>
                                        </p:attrNameLst>
                                      </p:cBhvr>
                                      <p:to>
                                        <p:strVal val="hidden"/>
                                      </p:to>
                                    </p:set>
                                  </p:childTnLst>
                                </p:cTn>
                              </p:par>
                              <p:par>
                                <p:cTn id="79" presetID="22" presetClass="exit" presetSubtype="8" fill="hold" nodeType="withEffect">
                                  <p:stCondLst>
                                    <p:cond delay="0"/>
                                  </p:stCondLst>
                                  <p:childTnLst>
                                    <p:animEffect transition="out" filter="wipe(left)">
                                      <p:cBhvr>
                                        <p:cTn id="80" dur="500"/>
                                        <p:tgtEl>
                                          <p:spTgt spid="207"/>
                                        </p:tgtEl>
                                      </p:cBhvr>
                                    </p:animEffect>
                                    <p:set>
                                      <p:cBhvr>
                                        <p:cTn id="81" dur="1" fill="hold">
                                          <p:stCondLst>
                                            <p:cond delay="499"/>
                                          </p:stCondLst>
                                        </p:cTn>
                                        <p:tgtEl>
                                          <p:spTgt spid="207"/>
                                        </p:tgtEl>
                                        <p:attrNameLst>
                                          <p:attrName>style.visibility</p:attrName>
                                        </p:attrNameLst>
                                      </p:cBhvr>
                                      <p:to>
                                        <p:strVal val="hidden"/>
                                      </p:to>
                                    </p:set>
                                  </p:childTnLst>
                                </p:cTn>
                              </p:par>
                              <p:par>
                                <p:cTn id="82" presetID="22" presetClass="exit" presetSubtype="8" fill="hold" nodeType="withEffect">
                                  <p:stCondLst>
                                    <p:cond delay="0"/>
                                  </p:stCondLst>
                                  <p:childTnLst>
                                    <p:animEffect transition="out" filter="wipe(left)">
                                      <p:cBhvr>
                                        <p:cTn id="83" dur="500"/>
                                        <p:tgtEl>
                                          <p:spTgt spid="202"/>
                                        </p:tgtEl>
                                      </p:cBhvr>
                                    </p:animEffect>
                                    <p:set>
                                      <p:cBhvr>
                                        <p:cTn id="84" dur="1" fill="hold">
                                          <p:stCondLst>
                                            <p:cond delay="499"/>
                                          </p:stCondLst>
                                        </p:cTn>
                                        <p:tgtEl>
                                          <p:spTgt spid="202"/>
                                        </p:tgtEl>
                                        <p:attrNameLst>
                                          <p:attrName>style.visibility</p:attrName>
                                        </p:attrNameLst>
                                      </p:cBhvr>
                                      <p:to>
                                        <p:strVal val="hidden"/>
                                      </p:to>
                                    </p:set>
                                  </p:childTnLst>
                                </p:cTn>
                              </p:par>
                              <p:par>
                                <p:cTn id="85" presetID="22" presetClass="exit" presetSubtype="8" fill="hold" nodeType="withEffect">
                                  <p:stCondLst>
                                    <p:cond delay="0"/>
                                  </p:stCondLst>
                                  <p:childTnLst>
                                    <p:animEffect transition="out" filter="wipe(left)">
                                      <p:cBhvr>
                                        <p:cTn id="86" dur="500"/>
                                        <p:tgtEl>
                                          <p:spTgt spid="204"/>
                                        </p:tgtEl>
                                      </p:cBhvr>
                                    </p:animEffect>
                                    <p:set>
                                      <p:cBhvr>
                                        <p:cTn id="87" dur="1" fill="hold">
                                          <p:stCondLst>
                                            <p:cond delay="499"/>
                                          </p:stCondLst>
                                        </p:cTn>
                                        <p:tgtEl>
                                          <p:spTgt spid="204"/>
                                        </p:tgtEl>
                                        <p:attrNameLst>
                                          <p:attrName>style.visibility</p:attrName>
                                        </p:attrNameLst>
                                      </p:cBhvr>
                                      <p:to>
                                        <p:strVal val="hidden"/>
                                      </p:to>
                                    </p:set>
                                  </p:childTnLst>
                                </p:cTn>
                              </p:par>
                              <p:par>
                                <p:cTn id="88" presetID="22" presetClass="exit" presetSubtype="8" fill="hold" nodeType="withEffect">
                                  <p:stCondLst>
                                    <p:cond delay="0"/>
                                  </p:stCondLst>
                                  <p:childTnLst>
                                    <p:animEffect transition="out" filter="wipe(left)">
                                      <p:cBhvr>
                                        <p:cTn id="89" dur="500"/>
                                        <p:tgtEl>
                                          <p:spTgt spid="212"/>
                                        </p:tgtEl>
                                      </p:cBhvr>
                                    </p:animEffect>
                                    <p:set>
                                      <p:cBhvr>
                                        <p:cTn id="90" dur="1" fill="hold">
                                          <p:stCondLst>
                                            <p:cond delay="499"/>
                                          </p:stCondLst>
                                        </p:cTn>
                                        <p:tgtEl>
                                          <p:spTgt spid="212"/>
                                        </p:tgtEl>
                                        <p:attrNameLst>
                                          <p:attrName>style.visibility</p:attrName>
                                        </p:attrNameLst>
                                      </p:cBhvr>
                                      <p:to>
                                        <p:strVal val="hidden"/>
                                      </p:to>
                                    </p:set>
                                  </p:childTnLst>
                                </p:cTn>
                              </p:par>
                              <p:par>
                                <p:cTn id="91" presetID="22" presetClass="exit" presetSubtype="8" fill="hold" nodeType="withEffect">
                                  <p:stCondLst>
                                    <p:cond delay="0"/>
                                  </p:stCondLst>
                                  <p:childTnLst>
                                    <p:animEffect transition="out" filter="wipe(left)">
                                      <p:cBhvr>
                                        <p:cTn id="92" dur="500"/>
                                        <p:tgtEl>
                                          <p:spTgt spid="218"/>
                                        </p:tgtEl>
                                      </p:cBhvr>
                                    </p:animEffect>
                                    <p:set>
                                      <p:cBhvr>
                                        <p:cTn id="93" dur="1" fill="hold">
                                          <p:stCondLst>
                                            <p:cond delay="499"/>
                                          </p:stCondLst>
                                        </p:cTn>
                                        <p:tgtEl>
                                          <p:spTgt spid="218"/>
                                        </p:tgtEl>
                                        <p:attrNameLst>
                                          <p:attrName>style.visibility</p:attrName>
                                        </p:attrNameLst>
                                      </p:cBhvr>
                                      <p:to>
                                        <p:strVal val="hidden"/>
                                      </p:to>
                                    </p:set>
                                  </p:childTnLst>
                                </p:cTn>
                              </p:par>
                              <p:par>
                                <p:cTn id="94" presetID="22" presetClass="exit" presetSubtype="8" fill="hold" nodeType="withEffect">
                                  <p:stCondLst>
                                    <p:cond delay="0"/>
                                  </p:stCondLst>
                                  <p:childTnLst>
                                    <p:animEffect transition="out" filter="wipe(left)">
                                      <p:cBhvr>
                                        <p:cTn id="95" dur="500"/>
                                        <p:tgtEl>
                                          <p:spTgt spid="208"/>
                                        </p:tgtEl>
                                      </p:cBhvr>
                                    </p:animEffect>
                                    <p:set>
                                      <p:cBhvr>
                                        <p:cTn id="96" dur="1" fill="hold">
                                          <p:stCondLst>
                                            <p:cond delay="499"/>
                                          </p:stCondLst>
                                        </p:cTn>
                                        <p:tgtEl>
                                          <p:spTgt spid="208"/>
                                        </p:tgtEl>
                                        <p:attrNameLst>
                                          <p:attrName>style.visibility</p:attrName>
                                        </p:attrNameLst>
                                      </p:cBhvr>
                                      <p:to>
                                        <p:strVal val="hidden"/>
                                      </p:to>
                                    </p:set>
                                  </p:childTnLst>
                                </p:cTn>
                              </p:par>
                              <p:par>
                                <p:cTn id="97" presetID="22" presetClass="exit" presetSubtype="8" fill="hold" nodeType="withEffect">
                                  <p:stCondLst>
                                    <p:cond delay="0"/>
                                  </p:stCondLst>
                                  <p:childTnLst>
                                    <p:animEffect transition="out" filter="wipe(left)">
                                      <p:cBhvr>
                                        <p:cTn id="98" dur="500"/>
                                        <p:tgtEl>
                                          <p:spTgt spid="211"/>
                                        </p:tgtEl>
                                      </p:cBhvr>
                                    </p:animEffect>
                                    <p:set>
                                      <p:cBhvr>
                                        <p:cTn id="99" dur="1" fill="hold">
                                          <p:stCondLst>
                                            <p:cond delay="499"/>
                                          </p:stCondLst>
                                        </p:cTn>
                                        <p:tgtEl>
                                          <p:spTgt spid="211"/>
                                        </p:tgtEl>
                                        <p:attrNameLst>
                                          <p:attrName>style.visibility</p:attrName>
                                        </p:attrNameLst>
                                      </p:cBhvr>
                                      <p:to>
                                        <p:strVal val="hidden"/>
                                      </p:to>
                                    </p:set>
                                  </p:childTnLst>
                                </p:cTn>
                              </p:par>
                              <p:par>
                                <p:cTn id="100" presetID="22" presetClass="exit" presetSubtype="8" fill="hold" nodeType="withEffect">
                                  <p:stCondLst>
                                    <p:cond delay="0"/>
                                  </p:stCondLst>
                                  <p:childTnLst>
                                    <p:animEffect transition="out" filter="wipe(left)">
                                      <p:cBhvr>
                                        <p:cTn id="101" dur="500"/>
                                        <p:tgtEl>
                                          <p:spTgt spid="210"/>
                                        </p:tgtEl>
                                      </p:cBhvr>
                                    </p:animEffect>
                                    <p:set>
                                      <p:cBhvr>
                                        <p:cTn id="102" dur="1" fill="hold">
                                          <p:stCondLst>
                                            <p:cond delay="499"/>
                                          </p:stCondLst>
                                        </p:cTn>
                                        <p:tgtEl>
                                          <p:spTgt spid="210"/>
                                        </p:tgtEl>
                                        <p:attrNameLst>
                                          <p:attrName>style.visibility</p:attrName>
                                        </p:attrNameLst>
                                      </p:cBhvr>
                                      <p:to>
                                        <p:strVal val="hidden"/>
                                      </p:to>
                                    </p:set>
                                  </p:childTnLst>
                                </p:cTn>
                              </p:par>
                              <p:par>
                                <p:cTn id="103" presetID="22" presetClass="exit" presetSubtype="8" fill="hold" nodeType="withEffect">
                                  <p:stCondLst>
                                    <p:cond delay="0"/>
                                  </p:stCondLst>
                                  <p:childTnLst>
                                    <p:animEffect transition="out" filter="wipe(left)">
                                      <p:cBhvr>
                                        <p:cTn id="104" dur="500"/>
                                        <p:tgtEl>
                                          <p:spTgt spid="215"/>
                                        </p:tgtEl>
                                      </p:cBhvr>
                                    </p:animEffect>
                                    <p:set>
                                      <p:cBhvr>
                                        <p:cTn id="105" dur="1" fill="hold">
                                          <p:stCondLst>
                                            <p:cond delay="499"/>
                                          </p:stCondLst>
                                        </p:cTn>
                                        <p:tgtEl>
                                          <p:spTgt spid="215"/>
                                        </p:tgtEl>
                                        <p:attrNameLst>
                                          <p:attrName>style.visibility</p:attrName>
                                        </p:attrNameLst>
                                      </p:cBhvr>
                                      <p:to>
                                        <p:strVal val="hidden"/>
                                      </p:to>
                                    </p:set>
                                  </p:childTnLst>
                                </p:cTn>
                              </p:par>
                              <p:par>
                                <p:cTn id="106" presetID="22" presetClass="exit" presetSubtype="8" fill="hold" nodeType="withEffect">
                                  <p:stCondLst>
                                    <p:cond delay="0"/>
                                  </p:stCondLst>
                                  <p:childTnLst>
                                    <p:animEffect transition="out" filter="wipe(left)">
                                      <p:cBhvr>
                                        <p:cTn id="107" dur="500"/>
                                        <p:tgtEl>
                                          <p:spTgt spid="213"/>
                                        </p:tgtEl>
                                      </p:cBhvr>
                                    </p:animEffect>
                                    <p:set>
                                      <p:cBhvr>
                                        <p:cTn id="108" dur="1" fill="hold">
                                          <p:stCondLst>
                                            <p:cond delay="499"/>
                                          </p:stCondLst>
                                        </p:cTn>
                                        <p:tgtEl>
                                          <p:spTgt spid="213"/>
                                        </p:tgtEl>
                                        <p:attrNameLst>
                                          <p:attrName>style.visibility</p:attrName>
                                        </p:attrNameLst>
                                      </p:cBhvr>
                                      <p:to>
                                        <p:strVal val="hidden"/>
                                      </p:to>
                                    </p:set>
                                  </p:childTnLst>
                                </p:cTn>
                              </p:par>
                              <p:par>
                                <p:cTn id="109" presetID="22" presetClass="exit" presetSubtype="8" fill="hold" nodeType="withEffect">
                                  <p:stCondLst>
                                    <p:cond delay="0"/>
                                  </p:stCondLst>
                                  <p:childTnLst>
                                    <p:animEffect transition="out" filter="wipe(left)">
                                      <p:cBhvr>
                                        <p:cTn id="110" dur="500"/>
                                        <p:tgtEl>
                                          <p:spTgt spid="214"/>
                                        </p:tgtEl>
                                      </p:cBhvr>
                                    </p:animEffect>
                                    <p:set>
                                      <p:cBhvr>
                                        <p:cTn id="111" dur="1" fill="hold">
                                          <p:stCondLst>
                                            <p:cond delay="499"/>
                                          </p:stCondLst>
                                        </p:cTn>
                                        <p:tgtEl>
                                          <p:spTgt spid="214"/>
                                        </p:tgtEl>
                                        <p:attrNameLst>
                                          <p:attrName>style.visibility</p:attrName>
                                        </p:attrNameLst>
                                      </p:cBhvr>
                                      <p:to>
                                        <p:strVal val="hidden"/>
                                      </p:to>
                                    </p:set>
                                  </p:childTnLst>
                                </p:cTn>
                              </p:par>
                              <p:par>
                                <p:cTn id="112" presetID="22" presetClass="exit" presetSubtype="8" fill="hold" nodeType="withEffect">
                                  <p:stCondLst>
                                    <p:cond delay="0"/>
                                  </p:stCondLst>
                                  <p:childTnLst>
                                    <p:animEffect transition="out" filter="wipe(left)">
                                      <p:cBhvr>
                                        <p:cTn id="113" dur="500"/>
                                        <p:tgtEl>
                                          <p:spTgt spid="203"/>
                                        </p:tgtEl>
                                      </p:cBhvr>
                                    </p:animEffect>
                                    <p:set>
                                      <p:cBhvr>
                                        <p:cTn id="114" dur="1" fill="hold">
                                          <p:stCondLst>
                                            <p:cond delay="499"/>
                                          </p:stCondLst>
                                        </p:cTn>
                                        <p:tgtEl>
                                          <p:spTgt spid="203"/>
                                        </p:tgtEl>
                                        <p:attrNameLst>
                                          <p:attrName>style.visibility</p:attrName>
                                        </p:attrNameLst>
                                      </p:cBhvr>
                                      <p:to>
                                        <p:strVal val="hidden"/>
                                      </p:to>
                                    </p:set>
                                  </p:childTnLst>
                                </p:cTn>
                              </p:par>
                              <p:par>
                                <p:cTn id="115" presetID="22" presetClass="exit" presetSubtype="8" fill="hold" nodeType="withEffect">
                                  <p:stCondLst>
                                    <p:cond delay="0"/>
                                  </p:stCondLst>
                                  <p:childTnLst>
                                    <p:animEffect transition="out" filter="wipe(left)">
                                      <p:cBhvr>
                                        <p:cTn id="116" dur="500"/>
                                        <p:tgtEl>
                                          <p:spTgt spid="201"/>
                                        </p:tgtEl>
                                      </p:cBhvr>
                                    </p:animEffect>
                                    <p:set>
                                      <p:cBhvr>
                                        <p:cTn id="117" dur="1" fill="hold">
                                          <p:stCondLst>
                                            <p:cond delay="4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dirty="0" smtClean="0"/>
              <a:t>Why spend all that time automating?</a:t>
            </a:r>
            <a:endParaRPr lang="en-US" dirty="0"/>
          </a:p>
        </p:txBody>
      </p:sp>
      <p:sp>
        <p:nvSpPr>
          <p:cNvPr id="3" name="Text Placeholder 2"/>
          <p:cNvSpPr>
            <a:spLocks noGrp="1"/>
          </p:cNvSpPr>
          <p:nvPr>
            <p:ph type="body" idx="1"/>
          </p:nvPr>
        </p:nvSpPr>
        <p:spPr>
          <a:xfrm>
            <a:off x="952500" y="4719055"/>
            <a:ext cx="7207250" cy="1506061"/>
          </a:xfrm>
        </p:spPr>
        <p:txBody>
          <a:bodyPr>
            <a:normAutofit lnSpcReduction="10000"/>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Because your ops people have better things to do</a:t>
            </a:r>
            <a:endParaRPr lang="en-US" sz="54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8895" y="3911941"/>
            <a:ext cx="1061043" cy="37433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93884" y="4437762"/>
            <a:ext cx="1261663" cy="47289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60607" y="2941837"/>
            <a:ext cx="1560077" cy="372863"/>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83865" y="3371876"/>
            <a:ext cx="2220038" cy="532144"/>
          </a:xfrm>
          <a:prstGeom prst="rect">
            <a:avLst/>
          </a:prstGeom>
        </p:spPr>
      </p:pic>
    </p:spTree>
    <p:extLst>
      <p:ext uri="{BB962C8B-B14F-4D97-AF65-F5344CB8AC3E}">
        <p14:creationId xmlns:p14="http://schemas.microsoft.com/office/powerpoint/2010/main" val="8385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Why?</a:t>
            </a:r>
            <a:endParaRPr lang="en-US" dirty="0"/>
          </a:p>
        </p:txBody>
      </p:sp>
      <p:sp>
        <p:nvSpPr>
          <p:cNvPr id="4" name="Text Placeholder 3"/>
          <p:cNvSpPr>
            <a:spLocks noGrp="1"/>
          </p:cNvSpPr>
          <p:nvPr>
            <p:ph type="body" sz="half" idx="2"/>
          </p:nvPr>
        </p:nvSpPr>
        <p:spPr>
          <a:ln>
            <a:noFill/>
          </a:ln>
        </p:spPr>
        <p:txBody>
          <a:bodyPr/>
          <a:lstStyle/>
          <a:p>
            <a:r>
              <a:rPr lang="en-US" dirty="0" smtClean="0"/>
              <a:t>Resilience</a:t>
            </a:r>
          </a:p>
          <a:p>
            <a:endParaRPr lang="en-US" dirty="0"/>
          </a:p>
          <a:p>
            <a:r>
              <a:rPr lang="en-US" dirty="0" smtClean="0"/>
              <a:t>Low Impact on Other Services</a:t>
            </a:r>
            <a:endParaRPr lang="en-US" dirty="0"/>
          </a:p>
        </p:txBody>
      </p:sp>
      <p:sp>
        <p:nvSpPr>
          <p:cNvPr id="46" name="Hexagon 45"/>
          <p:cNvSpPr/>
          <p:nvPr/>
        </p:nvSpPr>
        <p:spPr>
          <a:xfrm>
            <a:off x="7889367" y="267716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666000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7889367" y="406908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6660006" y="472050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6652335" y="337312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7881695" y="406908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6652334" y="4720501"/>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18601" y="938312"/>
            <a:ext cx="330200" cy="637975"/>
          </a:xfrm>
          <a:prstGeom prst="rect">
            <a:avLst/>
          </a:prstGeom>
        </p:spPr>
      </p:pic>
      <p:sp>
        <p:nvSpPr>
          <p:cNvPr id="54" name="Hexagon 53"/>
          <p:cNvSpPr/>
          <p:nvPr/>
        </p:nvSpPr>
        <p:spPr>
          <a:xfrm>
            <a:off x="911872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8358682" y="18135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8355101" y="363728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rot="17981286">
            <a:off x="9023816" y="3304589"/>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3775931">
            <a:off x="7740085" y="3327422"/>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9118726" y="476504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10348087"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a:off x="5430645"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3775931">
            <a:off x="6572356" y="403572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rot="3775931">
            <a:off x="7660764" y="4700255"/>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rot="17981286">
            <a:off x="10169795" y="39979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rot="17981286">
            <a:off x="9072433" y="4685633"/>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7137814" y="4347201"/>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66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500"/>
                            </p:stCondLst>
                            <p:childTnLst>
                              <p:par>
                                <p:cTn id="38" presetID="10" presetClass="entr" presetSubtype="0" fill="hold" grpId="0" nodeType="after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9750" y="2410883"/>
            <a:ext cx="3848100" cy="4000500"/>
          </a:xfrm>
          <a:prstGeom prst="rect">
            <a:avLst/>
          </a:prstGeom>
        </p:spPr>
      </p:pic>
      <p:sp>
        <p:nvSpPr>
          <p:cNvPr id="2" name="Title 1"/>
          <p:cNvSpPr>
            <a:spLocks noGrp="1"/>
          </p:cNvSpPr>
          <p:nvPr>
            <p:ph type="title"/>
          </p:nvPr>
        </p:nvSpPr>
        <p:spPr>
          <a:xfrm>
            <a:off x="943610" y="751841"/>
            <a:ext cx="10515600" cy="1828800"/>
          </a:xfrm>
        </p:spPr>
        <p:txBody>
          <a:bodyPr/>
          <a:lstStyle/>
          <a:p>
            <a:r>
              <a:rPr lang="en-US" dirty="0" smtClean="0"/>
              <a:t>How do you insure low impact  on other 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Because you can commoditize</a:t>
            </a:r>
            <a:endParaRPr lang="en-US" sz="5400"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173453" y="2038020"/>
            <a:ext cx="1560077" cy="372863"/>
          </a:xfrm>
          <a:prstGeom prst="rect">
            <a:avLst/>
          </a:prstGeom>
        </p:spPr>
      </p:pic>
      <p:sp>
        <p:nvSpPr>
          <p:cNvPr id="16" name="Text Placeholder 2"/>
          <p:cNvSpPr txBox="1">
            <a:spLocks/>
          </p:cNvSpPr>
          <p:nvPr/>
        </p:nvSpPr>
        <p:spPr>
          <a:xfrm>
            <a:off x="943609" y="4606628"/>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 and WORLD PEACE!</a:t>
            </a:r>
            <a:endParaRPr lang="en-US" sz="5400"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1965093"/>
            <a:ext cx="2855420" cy="699643"/>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6669" y="2713032"/>
            <a:ext cx="3222412" cy="603051"/>
          </a:xfrm>
          <a:prstGeom prst="rect">
            <a:avLst/>
          </a:prstGeom>
        </p:spPr>
      </p:pic>
      <p:pic>
        <p:nvPicPr>
          <p:cNvPr id="8" name="Picture 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83660" y="3314700"/>
            <a:ext cx="2496952" cy="1371277"/>
          </a:xfrm>
          <a:prstGeom prst="rect">
            <a:avLst/>
          </a:prstGeom>
        </p:spPr>
      </p:pic>
    </p:spTree>
    <p:extLst>
      <p:ext uri="{BB962C8B-B14F-4D97-AF65-F5344CB8AC3E}">
        <p14:creationId xmlns:p14="http://schemas.microsoft.com/office/powerpoint/2010/main" val="12103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Why?</a:t>
            </a:r>
            <a:endParaRPr lang="en-US" dirty="0"/>
          </a:p>
        </p:txBody>
      </p:sp>
      <p:sp>
        <p:nvSpPr>
          <p:cNvPr id="4" name="Text Placeholder 3"/>
          <p:cNvSpPr>
            <a:spLocks noGrp="1"/>
          </p:cNvSpPr>
          <p:nvPr>
            <p:ph type="body" sz="half" idx="2"/>
          </p:nvPr>
        </p:nvSpPr>
        <p:spPr>
          <a:ln>
            <a:noFill/>
          </a:ln>
        </p:spPr>
        <p:txBody>
          <a:bodyPr/>
          <a:lstStyle/>
          <a:p>
            <a:r>
              <a:rPr lang="en-US" dirty="0" smtClean="0"/>
              <a:t>Resilience</a:t>
            </a:r>
            <a:endParaRPr lang="en-US" dirty="0"/>
          </a:p>
        </p:txBody>
      </p:sp>
      <p:sp>
        <p:nvSpPr>
          <p:cNvPr id="25" name="Hexagon 24"/>
          <p:cNvSpPr/>
          <p:nvPr/>
        </p:nvSpPr>
        <p:spPr>
          <a:xfrm>
            <a:off x="9400998" y="2149322"/>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5614" y="598031"/>
            <a:ext cx="308601" cy="569161"/>
          </a:xfrm>
          <a:prstGeom prst="rect">
            <a:avLst/>
          </a:prstGeom>
        </p:spPr>
      </p:pic>
      <p:sp>
        <p:nvSpPr>
          <p:cNvPr id="27" name="Hexagon 26"/>
          <p:cNvSpPr/>
          <p:nvPr/>
        </p:nvSpPr>
        <p:spPr>
          <a:xfrm>
            <a:off x="825205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9400998" y="3391106"/>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1054994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9839614" y="137887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9836267" y="300588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rot="17981286">
            <a:off x="10470945" y="269376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rot="3775931">
            <a:off x="9271185" y="27141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057623" y="4891217"/>
            <a:ext cx="2068195"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Orchestration</a:t>
            </a:r>
            <a:endParaRPr lang="en-US" sz="2800" dirty="0">
              <a:solidFill>
                <a:srgbClr val="7030A0"/>
              </a:solidFill>
              <a:latin typeface="Marker Felt" panose="00000400000000000000" pitchFamily="2" charset="0"/>
            </a:endParaRPr>
          </a:p>
        </p:txBody>
      </p:sp>
      <p:sp>
        <p:nvSpPr>
          <p:cNvPr id="35" name="Hexagon 34"/>
          <p:cNvSpPr/>
          <p:nvPr/>
        </p:nvSpPr>
        <p:spPr>
          <a:xfrm>
            <a:off x="4152248" y="207822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075846" y="205556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4141077"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075846"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16200000">
            <a:off x="5640198" y="1981338"/>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5400000">
            <a:off x="5554166" y="257224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6200000">
            <a:off x="5620849" y="3849961"/>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5400000">
            <a:off x="5534816" y="4440867"/>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423037" y="3226685"/>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10800000">
            <a:off x="4793770" y="319311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336511" y="3231217"/>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rot="10800000">
            <a:off x="6707244" y="3197644"/>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4879335" y="5107915"/>
            <a:ext cx="2060179"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Choreography</a:t>
            </a:r>
            <a:endParaRPr lang="en-US" sz="2800" dirty="0">
              <a:solidFill>
                <a:srgbClr val="7030A0"/>
              </a:solidFill>
              <a:latin typeface="Marker Felt" panose="00000400000000000000" pitchFamily="2" charset="0"/>
            </a:endParaRPr>
          </a:p>
        </p:txBody>
      </p:sp>
      <p:sp>
        <p:nvSpPr>
          <p:cNvPr id="69" name="Down Arrow 68"/>
          <p:cNvSpPr/>
          <p:nvPr/>
        </p:nvSpPr>
        <p:spPr>
          <a:xfrm rot="3830616">
            <a:off x="8396321" y="454476"/>
            <a:ext cx="407885" cy="25363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a:off x="4152248" y="2081341"/>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a:off x="4141077"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6075846"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67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left)">
                                      <p:cBhvr>
                                        <p:cTn id="64" dur="500"/>
                                        <p:tgtEl>
                                          <p:spTgt spid="7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1"/>
                                        </p:tgtEl>
                                        <p:attrNameLst>
                                          <p:attrName>fillcolor</p:attrName>
                                        </p:attrNameLst>
                                      </p:cBhvr>
                                      <p:to>
                                        <a:schemeClr val="accent2"/>
                                      </p:to>
                                    </p:animClr>
                                    <p:set>
                                      <p:cBhvr>
                                        <p:cTn id="69" dur="2000" fill="hold"/>
                                        <p:tgtEl>
                                          <p:spTgt spid="41"/>
                                        </p:tgtEl>
                                        <p:attrNameLst>
                                          <p:attrName>fill.type</p:attrName>
                                        </p:attrNameLst>
                                      </p:cBhvr>
                                      <p:to>
                                        <p:strVal val="solid"/>
                                      </p:to>
                                    </p:set>
                                    <p:set>
                                      <p:cBhvr>
                                        <p:cTn id="70" dur="2000" fill="hold"/>
                                        <p:tgtEl>
                                          <p:spTgt spid="41"/>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42"/>
                                        </p:tgtEl>
                                        <p:attrNameLst>
                                          <p:attrName>fillcolor</p:attrName>
                                        </p:attrNameLst>
                                      </p:cBhvr>
                                      <p:to>
                                        <a:schemeClr val="accent2"/>
                                      </p:to>
                                    </p:animClr>
                                    <p:set>
                                      <p:cBhvr>
                                        <p:cTn id="73" dur="2000" fill="hold"/>
                                        <p:tgtEl>
                                          <p:spTgt spid="42"/>
                                        </p:tgtEl>
                                        <p:attrNameLst>
                                          <p:attrName>fill.type</p:attrName>
                                        </p:attrNameLst>
                                      </p:cBhvr>
                                      <p:to>
                                        <p:strVal val="solid"/>
                                      </p:to>
                                    </p:set>
                                    <p:set>
                                      <p:cBhvr>
                                        <p:cTn id="74"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67" grpId="0" animBg="1"/>
      <p:bldP spid="68" grpId="0"/>
      <p:bldP spid="69" grpId="0" animBg="1"/>
      <p:bldP spid="70" grpId="0" animBg="1"/>
      <p:bldP spid="71" grpId="0" animBg="1"/>
      <p:bldP spid="7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1890161"/>
          </a:xfrm>
        </p:spPr>
        <p:txBody>
          <a:bodyPr>
            <a:normAutofit/>
          </a:bodyPr>
          <a:lstStyle/>
          <a:p>
            <a:r>
              <a:rPr lang="en-US" dirty="0" smtClean="0"/>
              <a:t>Which is a better pattern: orchestration or choreography?</a:t>
            </a:r>
            <a:endParaRPr lang="en-US" dirty="0"/>
          </a:p>
        </p:txBody>
      </p:sp>
      <p:sp>
        <p:nvSpPr>
          <p:cNvPr id="3" name="Text Placeholder 2"/>
          <p:cNvSpPr>
            <a:spLocks noGrp="1"/>
          </p:cNvSpPr>
          <p:nvPr>
            <p:ph type="body" idx="1"/>
          </p:nvPr>
        </p:nvSpPr>
        <p:spPr>
          <a:xfrm>
            <a:off x="1104900" y="4736073"/>
            <a:ext cx="10515600" cy="988377"/>
          </a:xfrm>
        </p:spPr>
        <p:txBody>
          <a:bodyPr>
            <a:normAutofit/>
          </a:bodyPr>
          <a:lstStyle/>
          <a:p>
            <a:r>
              <a:rPr lang="en-US" sz="5400" dirty="0" smtClean="0">
                <a:solidFill>
                  <a:srgbClr val="C00000"/>
                </a:solidFill>
              </a:rPr>
              <a:t>Hammers SUCK!!!</a:t>
            </a:r>
            <a:endParaRPr lang="en-US" sz="5400"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1104900" y="3695700"/>
            <a:ext cx="10515600" cy="98837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smtClean="0"/>
              <a:t>Which is better: A hammer or a screwdriver?</a:t>
            </a:r>
            <a:endParaRPr lang="en-US" sz="5400" dirty="0"/>
          </a:p>
        </p:txBody>
      </p:sp>
    </p:spTree>
    <p:extLst>
      <p:ext uri="{BB962C8B-B14F-4D97-AF65-F5344CB8AC3E}">
        <p14:creationId xmlns:p14="http://schemas.microsoft.com/office/powerpoint/2010/main" val="245646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a:t>
            </a:r>
            <a:endParaRPr lang="en-US" dirty="0"/>
          </a:p>
        </p:txBody>
      </p:sp>
      <p:sp>
        <p:nvSpPr>
          <p:cNvPr id="4" name="Text Placeholder 3"/>
          <p:cNvSpPr>
            <a:spLocks noGrp="1"/>
          </p:cNvSpPr>
          <p:nvPr>
            <p:ph type="body" sz="half" idx="2"/>
          </p:nvPr>
        </p:nvSpPr>
        <p:spPr/>
        <p:txBody>
          <a:bodyPr/>
          <a:lstStyle/>
          <a:p>
            <a:r>
              <a:rPr lang="en-US" dirty="0" smtClean="0"/>
              <a:t>Autonomy of Teams</a:t>
            </a:r>
            <a:endParaRPr lang="en-US" dirty="0"/>
          </a:p>
        </p:txBody>
      </p:sp>
      <p:pic>
        <p:nvPicPr>
          <p:cNvPr id="6" name="Picture 5"/>
          <p:cNvPicPr>
            <a:picLocks noChangeAspect="1"/>
          </p:cNvPicPr>
          <p:nvPr/>
        </p:nvPicPr>
        <p:blipFill>
          <a:blip r:embed="rId3">
            <a:duotone>
              <a:prstClr val="black"/>
              <a:schemeClr val="accent5">
                <a:tint val="45000"/>
                <a:satMod val="400000"/>
              </a:schemeClr>
            </a:duotone>
          </a:blip>
          <a:stretch>
            <a:fillRect/>
          </a:stretch>
        </p:blipFill>
        <p:spPr>
          <a:xfrm>
            <a:off x="4503954" y="717380"/>
            <a:ext cx="330200" cy="637975"/>
          </a:xfrm>
          <a:prstGeom prst="rect">
            <a:avLst/>
          </a:prstGeom>
        </p:spPr>
      </p:pic>
      <p:sp>
        <p:nvSpPr>
          <p:cNvPr id="7" name="TextBox 6"/>
          <p:cNvSpPr txBox="1"/>
          <p:nvPr/>
        </p:nvSpPr>
        <p:spPr>
          <a:xfrm>
            <a:off x="4950613" y="743979"/>
            <a:ext cx="567784" cy="584775"/>
          </a:xfrm>
          <a:prstGeom prst="rect">
            <a:avLst/>
          </a:prstGeom>
          <a:noFill/>
        </p:spPr>
        <p:txBody>
          <a:bodyPr wrap="none" rtlCol="0">
            <a:spAutoFit/>
          </a:bodyPr>
          <a:lstStyle/>
          <a:p>
            <a:r>
              <a:rPr lang="en-US" sz="3200" b="1" dirty="0" smtClean="0">
                <a:latin typeface="Marker Felt" panose="00000400000000000000" pitchFamily="2" charset="0"/>
              </a:rPr>
              <a:t>C#</a:t>
            </a:r>
            <a:endParaRPr lang="en-US" sz="3200" b="1" dirty="0">
              <a:latin typeface="Marker Felt" panose="00000400000000000000" pitchFamily="2" charset="0"/>
            </a:endParaRPr>
          </a:p>
        </p:txBody>
      </p:sp>
      <p:grpSp>
        <p:nvGrpSpPr>
          <p:cNvPr id="35" name="Group 34"/>
          <p:cNvGrpSpPr/>
          <p:nvPr/>
        </p:nvGrpSpPr>
        <p:grpSpPr>
          <a:xfrm>
            <a:off x="8884425" y="2740610"/>
            <a:ext cx="1001619" cy="637975"/>
            <a:chOff x="8884425" y="2740610"/>
            <a:chExt cx="1001619" cy="637975"/>
          </a:xfrm>
        </p:grpSpPr>
        <p:pic>
          <p:nvPicPr>
            <p:cNvPr id="9" name="Picture 8"/>
            <p:cNvPicPr>
              <a:picLocks noChangeAspect="1"/>
            </p:cNvPicPr>
            <p:nvPr/>
          </p:nvPicPr>
          <p:blipFill>
            <a:blip r:embed="rId3">
              <a:duotone>
                <a:prstClr val="black"/>
                <a:schemeClr val="accent5">
                  <a:tint val="45000"/>
                  <a:satMod val="400000"/>
                </a:schemeClr>
              </a:duotone>
            </a:blip>
            <a:stretch>
              <a:fillRect/>
            </a:stretch>
          </p:blipFill>
          <p:spPr>
            <a:xfrm>
              <a:off x="8884425" y="2740610"/>
              <a:ext cx="330200" cy="637975"/>
            </a:xfrm>
            <a:prstGeom prst="rect">
              <a:avLst/>
            </a:prstGeom>
          </p:spPr>
        </p:pic>
        <p:sp>
          <p:nvSpPr>
            <p:cNvPr id="10" name="TextBox 9"/>
            <p:cNvSpPr txBox="1"/>
            <p:nvPr/>
          </p:nvSpPr>
          <p:spPr>
            <a:xfrm>
              <a:off x="9331084" y="2767209"/>
              <a:ext cx="554960" cy="584775"/>
            </a:xfrm>
            <a:prstGeom prst="rect">
              <a:avLst/>
            </a:prstGeom>
            <a:noFill/>
          </p:spPr>
          <p:txBody>
            <a:bodyPr wrap="none" rtlCol="0">
              <a:spAutoFit/>
            </a:bodyPr>
            <a:lstStyle/>
            <a:p>
              <a:r>
                <a:rPr lang="en-US" sz="3200" b="1" dirty="0" smtClean="0">
                  <a:latin typeface="Marker Felt" panose="00000400000000000000" pitchFamily="2" charset="0"/>
                </a:rPr>
                <a:t>F#</a:t>
              </a:r>
              <a:endParaRPr lang="en-US" sz="3200" b="1" dirty="0">
                <a:latin typeface="Marker Felt" panose="00000400000000000000" pitchFamily="2" charset="0"/>
              </a:endParaRPr>
            </a:p>
          </p:txBody>
        </p:sp>
      </p:grpSp>
      <p:grpSp>
        <p:nvGrpSpPr>
          <p:cNvPr id="36" name="Group 35"/>
          <p:cNvGrpSpPr/>
          <p:nvPr/>
        </p:nvGrpSpPr>
        <p:grpSpPr>
          <a:xfrm>
            <a:off x="7665011" y="1985197"/>
            <a:ext cx="1189170" cy="637975"/>
            <a:chOff x="7665011" y="1985197"/>
            <a:chExt cx="1189170" cy="637975"/>
          </a:xfrm>
        </p:grpSpPr>
        <p:pic>
          <p:nvPicPr>
            <p:cNvPr id="12" name="Picture 11"/>
            <p:cNvPicPr>
              <a:picLocks noChangeAspect="1"/>
            </p:cNvPicPr>
            <p:nvPr/>
          </p:nvPicPr>
          <p:blipFill>
            <a:blip r:embed="rId3">
              <a:duotone>
                <a:prstClr val="black"/>
                <a:schemeClr val="accent5">
                  <a:tint val="45000"/>
                  <a:satMod val="400000"/>
                </a:schemeClr>
              </a:duotone>
            </a:blip>
            <a:stretch>
              <a:fillRect/>
            </a:stretch>
          </p:blipFill>
          <p:spPr>
            <a:xfrm>
              <a:off x="7665011" y="1985197"/>
              <a:ext cx="330200" cy="637975"/>
            </a:xfrm>
            <a:prstGeom prst="rect">
              <a:avLst/>
            </a:prstGeom>
          </p:spPr>
        </p:pic>
        <p:sp>
          <p:nvSpPr>
            <p:cNvPr id="13" name="TextBox 12"/>
            <p:cNvSpPr txBox="1"/>
            <p:nvPr/>
          </p:nvSpPr>
          <p:spPr>
            <a:xfrm>
              <a:off x="8111670" y="2011796"/>
              <a:ext cx="742511" cy="584775"/>
            </a:xfrm>
            <a:prstGeom prst="rect">
              <a:avLst/>
            </a:prstGeom>
            <a:noFill/>
          </p:spPr>
          <p:txBody>
            <a:bodyPr wrap="none" rtlCol="0">
              <a:spAutoFit/>
            </a:bodyPr>
            <a:lstStyle/>
            <a:p>
              <a:r>
                <a:rPr lang="en-US" sz="3200" b="1" dirty="0" smtClean="0">
                  <a:latin typeface="Marker Felt" panose="00000400000000000000" pitchFamily="2" charset="0"/>
                </a:rPr>
                <a:t>PHP</a:t>
              </a:r>
              <a:endParaRPr lang="en-US" sz="3200" b="1" dirty="0">
                <a:latin typeface="Marker Felt" panose="00000400000000000000" pitchFamily="2" charset="0"/>
              </a:endParaRPr>
            </a:p>
          </p:txBody>
        </p:sp>
      </p:grpSp>
      <p:grpSp>
        <p:nvGrpSpPr>
          <p:cNvPr id="32" name="Group 31"/>
          <p:cNvGrpSpPr/>
          <p:nvPr/>
        </p:nvGrpSpPr>
        <p:grpSpPr>
          <a:xfrm>
            <a:off x="4584554" y="4209981"/>
            <a:ext cx="1431224" cy="637975"/>
            <a:chOff x="4584554" y="4209981"/>
            <a:chExt cx="1431224" cy="637975"/>
          </a:xfrm>
        </p:grpSpPr>
        <p:pic>
          <p:nvPicPr>
            <p:cNvPr id="15" name="Picture 14"/>
            <p:cNvPicPr>
              <a:picLocks noChangeAspect="1"/>
            </p:cNvPicPr>
            <p:nvPr/>
          </p:nvPicPr>
          <p:blipFill>
            <a:blip r:embed="rId3">
              <a:duotone>
                <a:prstClr val="black"/>
                <a:schemeClr val="accent5">
                  <a:tint val="45000"/>
                  <a:satMod val="400000"/>
                </a:schemeClr>
              </a:duotone>
            </a:blip>
            <a:stretch>
              <a:fillRect/>
            </a:stretch>
          </p:blipFill>
          <p:spPr>
            <a:xfrm>
              <a:off x="4584554" y="4209981"/>
              <a:ext cx="330200" cy="637975"/>
            </a:xfrm>
            <a:prstGeom prst="rect">
              <a:avLst/>
            </a:prstGeom>
          </p:spPr>
        </p:pic>
        <p:sp>
          <p:nvSpPr>
            <p:cNvPr id="16" name="TextBox 15"/>
            <p:cNvSpPr txBox="1"/>
            <p:nvPr/>
          </p:nvSpPr>
          <p:spPr>
            <a:xfrm>
              <a:off x="5031213" y="4236580"/>
              <a:ext cx="984565" cy="584775"/>
            </a:xfrm>
            <a:prstGeom prst="rect">
              <a:avLst/>
            </a:prstGeom>
            <a:noFill/>
          </p:spPr>
          <p:txBody>
            <a:bodyPr wrap="none" rtlCol="0">
              <a:spAutoFit/>
            </a:bodyPr>
            <a:lstStyle/>
            <a:p>
              <a:r>
                <a:rPr lang="en-US" sz="3200" b="1" dirty="0" smtClean="0">
                  <a:latin typeface="Marker Felt" panose="00000400000000000000" pitchFamily="2" charset="0"/>
                </a:rPr>
                <a:t>Java</a:t>
              </a:r>
              <a:endParaRPr lang="en-US" sz="3200" b="1" dirty="0">
                <a:latin typeface="Marker Felt" panose="00000400000000000000" pitchFamily="2" charset="0"/>
              </a:endParaRPr>
            </a:p>
          </p:txBody>
        </p:sp>
      </p:grpSp>
      <p:grpSp>
        <p:nvGrpSpPr>
          <p:cNvPr id="3" name="Group 2"/>
          <p:cNvGrpSpPr/>
          <p:nvPr/>
        </p:nvGrpSpPr>
        <p:grpSpPr>
          <a:xfrm>
            <a:off x="5424432" y="3071803"/>
            <a:ext cx="2231122" cy="637975"/>
            <a:chOff x="5424432" y="3071803"/>
            <a:chExt cx="2231122" cy="637975"/>
          </a:xfrm>
        </p:grpSpPr>
        <p:pic>
          <p:nvPicPr>
            <p:cNvPr id="18" name="Picture 17"/>
            <p:cNvPicPr>
              <a:picLocks noChangeAspect="1"/>
            </p:cNvPicPr>
            <p:nvPr/>
          </p:nvPicPr>
          <p:blipFill>
            <a:blip r:embed="rId3">
              <a:duotone>
                <a:prstClr val="black"/>
                <a:schemeClr val="accent5">
                  <a:tint val="45000"/>
                  <a:satMod val="400000"/>
                </a:schemeClr>
              </a:duotone>
            </a:blip>
            <a:stretch>
              <a:fillRect/>
            </a:stretch>
          </p:blipFill>
          <p:spPr>
            <a:xfrm>
              <a:off x="5424432" y="3071803"/>
              <a:ext cx="330200" cy="637975"/>
            </a:xfrm>
            <a:prstGeom prst="rect">
              <a:avLst/>
            </a:prstGeom>
          </p:spPr>
        </p:pic>
        <p:sp>
          <p:nvSpPr>
            <p:cNvPr id="19" name="TextBox 18"/>
            <p:cNvSpPr txBox="1"/>
            <p:nvPr/>
          </p:nvSpPr>
          <p:spPr>
            <a:xfrm>
              <a:off x="5871091" y="3098402"/>
              <a:ext cx="1784463" cy="584775"/>
            </a:xfrm>
            <a:prstGeom prst="rect">
              <a:avLst/>
            </a:prstGeom>
            <a:noFill/>
          </p:spPr>
          <p:txBody>
            <a:bodyPr wrap="none" rtlCol="0">
              <a:spAutoFit/>
            </a:bodyPr>
            <a:lstStyle/>
            <a:p>
              <a:r>
                <a:rPr lang="en-US" sz="3200" b="1" dirty="0" smtClean="0">
                  <a:latin typeface="Marker Felt" panose="00000400000000000000" pitchFamily="2" charset="0"/>
                </a:rPr>
                <a:t>Mongo DB</a:t>
              </a:r>
              <a:endParaRPr lang="en-US" sz="3200" b="1" dirty="0">
                <a:latin typeface="Marker Felt" panose="00000400000000000000" pitchFamily="2" charset="0"/>
              </a:endParaRPr>
            </a:p>
          </p:txBody>
        </p:sp>
      </p:grpSp>
      <p:pic>
        <p:nvPicPr>
          <p:cNvPr id="21" name="Picture 20"/>
          <p:cNvPicPr>
            <a:picLocks noChangeAspect="1"/>
          </p:cNvPicPr>
          <p:nvPr/>
        </p:nvPicPr>
        <p:blipFill>
          <a:blip r:embed="rId3">
            <a:duotone>
              <a:prstClr val="black"/>
              <a:schemeClr val="accent5">
                <a:tint val="45000"/>
                <a:satMod val="400000"/>
              </a:schemeClr>
            </a:duotone>
          </a:blip>
          <a:stretch>
            <a:fillRect/>
          </a:stretch>
        </p:blipFill>
        <p:spPr>
          <a:xfrm>
            <a:off x="4552504" y="1536568"/>
            <a:ext cx="330200" cy="637975"/>
          </a:xfrm>
          <a:prstGeom prst="rect">
            <a:avLst/>
          </a:prstGeom>
        </p:spPr>
      </p:pic>
      <p:sp>
        <p:nvSpPr>
          <p:cNvPr id="22" name="TextBox 21"/>
          <p:cNvSpPr txBox="1"/>
          <p:nvPr/>
        </p:nvSpPr>
        <p:spPr>
          <a:xfrm>
            <a:off x="4999163" y="1563167"/>
            <a:ext cx="1903085" cy="584775"/>
          </a:xfrm>
          <a:prstGeom prst="rect">
            <a:avLst/>
          </a:prstGeom>
          <a:noFill/>
        </p:spPr>
        <p:txBody>
          <a:bodyPr wrap="none" rtlCol="0">
            <a:spAutoFit/>
          </a:bodyPr>
          <a:lstStyle/>
          <a:p>
            <a:r>
              <a:rPr lang="en-US" sz="3200" b="1" dirty="0" smtClean="0">
                <a:latin typeface="Marker Felt" panose="00000400000000000000" pitchFamily="2" charset="0"/>
              </a:rPr>
              <a:t>SQL Server</a:t>
            </a:r>
            <a:endParaRPr lang="en-US" sz="3200" b="1" dirty="0">
              <a:latin typeface="Marker Felt" panose="00000400000000000000" pitchFamily="2" charset="0"/>
            </a:endParaRPr>
          </a:p>
        </p:txBody>
      </p:sp>
      <p:grpSp>
        <p:nvGrpSpPr>
          <p:cNvPr id="34" name="Group 33"/>
          <p:cNvGrpSpPr/>
          <p:nvPr/>
        </p:nvGrpSpPr>
        <p:grpSpPr>
          <a:xfrm>
            <a:off x="8174610" y="3895442"/>
            <a:ext cx="1623584" cy="637975"/>
            <a:chOff x="8174610" y="3895442"/>
            <a:chExt cx="1623584" cy="637975"/>
          </a:xfrm>
        </p:grpSpPr>
        <p:pic>
          <p:nvPicPr>
            <p:cNvPr id="24" name="Picture 23"/>
            <p:cNvPicPr>
              <a:picLocks noChangeAspect="1"/>
            </p:cNvPicPr>
            <p:nvPr/>
          </p:nvPicPr>
          <p:blipFill>
            <a:blip r:embed="rId3">
              <a:duotone>
                <a:prstClr val="black"/>
                <a:schemeClr val="accent5">
                  <a:tint val="45000"/>
                  <a:satMod val="400000"/>
                </a:schemeClr>
              </a:duotone>
            </a:blip>
            <a:stretch>
              <a:fillRect/>
            </a:stretch>
          </p:blipFill>
          <p:spPr>
            <a:xfrm>
              <a:off x="8174610" y="3895442"/>
              <a:ext cx="330200" cy="637975"/>
            </a:xfrm>
            <a:prstGeom prst="rect">
              <a:avLst/>
            </a:prstGeom>
          </p:spPr>
        </p:pic>
        <p:sp>
          <p:nvSpPr>
            <p:cNvPr id="25" name="TextBox 24"/>
            <p:cNvSpPr txBox="1"/>
            <p:nvPr/>
          </p:nvSpPr>
          <p:spPr>
            <a:xfrm>
              <a:off x="8621269" y="3922041"/>
              <a:ext cx="1176925" cy="584775"/>
            </a:xfrm>
            <a:prstGeom prst="rect">
              <a:avLst/>
            </a:prstGeom>
            <a:noFill/>
          </p:spPr>
          <p:txBody>
            <a:bodyPr wrap="none" rtlCol="0">
              <a:spAutoFit/>
            </a:bodyPr>
            <a:lstStyle/>
            <a:p>
              <a:r>
                <a:rPr lang="en-US" sz="3200" b="1" dirty="0" smtClean="0">
                  <a:latin typeface="Marker Felt" panose="00000400000000000000" pitchFamily="2" charset="0"/>
                </a:rPr>
                <a:t>Oracle</a:t>
              </a:r>
              <a:endParaRPr lang="en-US" sz="3200" b="1" dirty="0">
                <a:latin typeface="Marker Felt" panose="00000400000000000000" pitchFamily="2" charset="0"/>
              </a:endParaRPr>
            </a:p>
          </p:txBody>
        </p:sp>
      </p:grpSp>
      <p:grpSp>
        <p:nvGrpSpPr>
          <p:cNvPr id="33" name="Group 32"/>
          <p:cNvGrpSpPr/>
          <p:nvPr/>
        </p:nvGrpSpPr>
        <p:grpSpPr>
          <a:xfrm>
            <a:off x="6430640" y="4847956"/>
            <a:ext cx="1508168" cy="637975"/>
            <a:chOff x="6430640" y="4847956"/>
            <a:chExt cx="1508168" cy="637975"/>
          </a:xfrm>
        </p:grpSpPr>
        <p:pic>
          <p:nvPicPr>
            <p:cNvPr id="27" name="Picture 26"/>
            <p:cNvPicPr>
              <a:picLocks noChangeAspect="1"/>
            </p:cNvPicPr>
            <p:nvPr/>
          </p:nvPicPr>
          <p:blipFill>
            <a:blip r:embed="rId3">
              <a:duotone>
                <a:prstClr val="black"/>
                <a:schemeClr val="accent5">
                  <a:tint val="45000"/>
                  <a:satMod val="400000"/>
                </a:schemeClr>
              </a:duotone>
            </a:blip>
            <a:stretch>
              <a:fillRect/>
            </a:stretch>
          </p:blipFill>
          <p:spPr>
            <a:xfrm>
              <a:off x="6430640" y="4847956"/>
              <a:ext cx="330200" cy="637975"/>
            </a:xfrm>
            <a:prstGeom prst="rect">
              <a:avLst/>
            </a:prstGeom>
          </p:spPr>
        </p:pic>
        <p:sp>
          <p:nvSpPr>
            <p:cNvPr id="28" name="TextBox 27"/>
            <p:cNvSpPr txBox="1"/>
            <p:nvPr/>
          </p:nvSpPr>
          <p:spPr>
            <a:xfrm>
              <a:off x="6877299" y="4874555"/>
              <a:ext cx="1061509" cy="584775"/>
            </a:xfrm>
            <a:prstGeom prst="rect">
              <a:avLst/>
            </a:prstGeom>
            <a:noFill/>
          </p:spPr>
          <p:txBody>
            <a:bodyPr wrap="none" rtlCol="0">
              <a:spAutoFit/>
            </a:bodyPr>
            <a:lstStyle/>
            <a:p>
              <a:r>
                <a:rPr lang="en-US" sz="3200" b="1" dirty="0" smtClean="0">
                  <a:latin typeface="Marker Felt" panose="00000400000000000000" pitchFamily="2" charset="0"/>
                </a:rPr>
                <a:t>Couch</a:t>
              </a:r>
              <a:endParaRPr lang="en-US" sz="3200" b="1" dirty="0">
                <a:latin typeface="Marker Felt" panose="00000400000000000000" pitchFamily="2" charset="0"/>
              </a:endParaRPr>
            </a:p>
          </p:txBody>
        </p:sp>
      </p:grpSp>
      <p:grpSp>
        <p:nvGrpSpPr>
          <p:cNvPr id="37" name="Group 36"/>
          <p:cNvGrpSpPr/>
          <p:nvPr/>
        </p:nvGrpSpPr>
        <p:grpSpPr>
          <a:xfrm>
            <a:off x="9080971" y="1065045"/>
            <a:ext cx="1714955" cy="637975"/>
            <a:chOff x="9080971" y="1065045"/>
            <a:chExt cx="1714955" cy="637975"/>
          </a:xfrm>
        </p:grpSpPr>
        <p:pic>
          <p:nvPicPr>
            <p:cNvPr id="30" name="Picture 29"/>
            <p:cNvPicPr>
              <a:picLocks noChangeAspect="1"/>
            </p:cNvPicPr>
            <p:nvPr/>
          </p:nvPicPr>
          <p:blipFill>
            <a:blip r:embed="rId3">
              <a:duotone>
                <a:prstClr val="black"/>
                <a:schemeClr val="accent5">
                  <a:tint val="45000"/>
                  <a:satMod val="400000"/>
                </a:schemeClr>
              </a:duotone>
            </a:blip>
            <a:stretch>
              <a:fillRect/>
            </a:stretch>
          </p:blipFill>
          <p:spPr>
            <a:xfrm>
              <a:off x="9080971" y="1065045"/>
              <a:ext cx="330200" cy="637975"/>
            </a:xfrm>
            <a:prstGeom prst="rect">
              <a:avLst/>
            </a:prstGeom>
          </p:spPr>
        </p:pic>
        <p:sp>
          <p:nvSpPr>
            <p:cNvPr id="31" name="TextBox 30"/>
            <p:cNvSpPr txBox="1"/>
            <p:nvPr/>
          </p:nvSpPr>
          <p:spPr>
            <a:xfrm>
              <a:off x="9527630" y="1091644"/>
              <a:ext cx="1268296" cy="584775"/>
            </a:xfrm>
            <a:prstGeom prst="rect">
              <a:avLst/>
            </a:prstGeom>
            <a:noFill/>
          </p:spPr>
          <p:txBody>
            <a:bodyPr wrap="none" rtlCol="0">
              <a:spAutoFit/>
            </a:bodyPr>
            <a:lstStyle/>
            <a:p>
              <a:r>
                <a:rPr lang="en-US" sz="3200" b="1" dirty="0" smtClean="0">
                  <a:latin typeface="Marker Felt" panose="00000400000000000000" pitchFamily="2" charset="0"/>
                </a:rPr>
                <a:t>Python</a:t>
              </a:r>
              <a:endParaRPr lang="en-US" sz="3200" b="1" dirty="0">
                <a:latin typeface="Marker Felt" panose="00000400000000000000" pitchFamily="2" charset="0"/>
              </a:endParaRPr>
            </a:p>
          </p:txBody>
        </p:sp>
      </p:grpSp>
    </p:spTree>
    <p:extLst>
      <p:ext uri="{BB962C8B-B14F-4D97-AF65-F5344CB8AC3E}">
        <p14:creationId xmlns:p14="http://schemas.microsoft.com/office/powerpoint/2010/main" val="381110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778933"/>
            <a:ext cx="10515600" cy="3415963"/>
          </a:xfrm>
        </p:spPr>
        <p:txBody>
          <a:bodyPr>
            <a:normAutofit/>
          </a:bodyPr>
          <a:lstStyle/>
          <a:p>
            <a:r>
              <a:rPr lang="en-US" dirty="0" smtClean="0"/>
              <a:t>What do you call an organization with hundreds of </a:t>
            </a:r>
            <a:r>
              <a:rPr lang="en-US" dirty="0" err="1" smtClean="0"/>
              <a:t>microservices</a:t>
            </a:r>
            <a:r>
              <a:rPr lang="en-US" dirty="0" smtClean="0"/>
              <a:t> &amp; every new technology known to man?</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solidFill>
                  <a:srgbClr val="C00000"/>
                </a:solidFill>
              </a:rPr>
              <a:t>Bankrupt!</a:t>
            </a:r>
            <a:endParaRPr lang="en-US" sz="5400"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159332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I Do This?</a:t>
            </a:r>
            <a:endParaRPr lang="en-US" dirty="0"/>
          </a:p>
        </p:txBody>
      </p:sp>
      <p:sp>
        <p:nvSpPr>
          <p:cNvPr id="3" name="Text Placeholder 2"/>
          <p:cNvSpPr>
            <a:spLocks noGrp="1"/>
          </p:cNvSpPr>
          <p:nvPr>
            <p:ph type="body" idx="1"/>
          </p:nvPr>
        </p:nvSpPr>
        <p:spPr/>
        <p:txBody>
          <a:bodyPr/>
          <a:lstStyle/>
          <a:p>
            <a:r>
              <a:rPr lang="en-US" dirty="0" smtClean="0"/>
              <a:t>Implementing </a:t>
            </a:r>
            <a:r>
              <a:rPr lang="en-US" dirty="0" err="1" smtClean="0"/>
              <a:t>Microservices</a:t>
            </a:r>
            <a:endParaRPr lang="en-US" dirty="0"/>
          </a:p>
        </p:txBody>
      </p:sp>
    </p:spTree>
    <p:extLst>
      <p:ext uri="{BB962C8B-B14F-4D97-AF65-F5344CB8AC3E}">
        <p14:creationId xmlns:p14="http://schemas.microsoft.com/office/powerpoint/2010/main" val="2510330542"/>
      </p:ext>
    </p:extLst>
  </p:cSld>
  <p:clrMapOvr>
    <a:masterClrMapping/>
  </p:clrMapOvr>
  <p:transition spd="slow">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02075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500"/>
                            </p:stCondLst>
                            <p:childTnLst>
                              <p:par>
                                <p:cTn id="33" presetID="10" presetClass="entr" presetSubtype="0" fill="hold" grpId="0" nodeType="afterEffect">
                                  <p:stCondLst>
                                    <p:cond delay="50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par>
                          <p:cTn id="40" fill="hold">
                            <p:stCondLst>
                              <p:cond delay="2500"/>
                            </p:stCondLst>
                            <p:childTnLst>
                              <p:par>
                                <p:cTn id="41" presetID="10" presetClass="entr" presetSubtype="0" fill="hold" grpId="0" nodeType="after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9" grpId="0"/>
      <p:bldP spid="50" grpId="0"/>
      <p:bldP spid="51" grpId="0"/>
      <p:bldP spid="5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2030721"/>
            <a:ext cx="10515600" cy="2222015"/>
          </a:xfrm>
        </p:spPr>
        <p:txBody>
          <a:bodyPr>
            <a:normAutofit fontScale="90000"/>
          </a:bodyPr>
          <a:lstStyle/>
          <a:p>
            <a:r>
              <a:rPr lang="en-US" dirty="0" smtClean="0"/>
              <a:t>1. In a Properly Architected Solution, What is the difference between a monolith and a </a:t>
            </a:r>
            <a:r>
              <a:rPr lang="en-US" dirty="0" err="1" smtClean="0"/>
              <a:t>microservice</a:t>
            </a:r>
            <a:endParaRPr lang="en-US" dirty="0"/>
          </a:p>
        </p:txBody>
      </p:sp>
      <p:sp>
        <p:nvSpPr>
          <p:cNvPr id="3" name="Text Placeholder 2"/>
          <p:cNvSpPr>
            <a:spLocks noGrp="1"/>
          </p:cNvSpPr>
          <p:nvPr>
            <p:ph type="body" idx="1"/>
          </p:nvPr>
        </p:nvSpPr>
        <p:spPr>
          <a:xfrm>
            <a:off x="953235" y="4423159"/>
            <a:ext cx="10515600" cy="988377"/>
          </a:xfrm>
        </p:spPr>
        <p:txBody>
          <a:bodyPr>
            <a:normAutofit fontScale="92500"/>
          </a:bodyPr>
          <a:lstStyle/>
          <a:p>
            <a:r>
              <a:rPr lang="en-US" sz="5400" dirty="0" smtClean="0"/>
              <a:t>Boundaries and deployment methodologies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3503929" y="648451"/>
            <a:ext cx="5909578" cy="988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solidFill>
                  <a:schemeClr val="tx1"/>
                </a:solidFill>
              </a:rPr>
              <a:t>POP QUIZ TODAY!</a:t>
            </a:r>
            <a:endParaRPr lang="en-US" sz="5400" dirty="0">
              <a:solidFill>
                <a:schemeClr val="tx1"/>
              </a:solidFill>
            </a:endParaRPr>
          </a:p>
        </p:txBody>
      </p:sp>
    </p:spTree>
    <p:extLst>
      <p:ext uri="{BB962C8B-B14F-4D97-AF65-F5344CB8AC3E}">
        <p14:creationId xmlns:p14="http://schemas.microsoft.com/office/powerpoint/2010/main" val="165639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a:picLocks noChangeAspect="1"/>
          </p:cNvPicPr>
          <p:nvPr/>
        </p:nvPicPr>
        <p:blipFill rotWithShape="1">
          <a:blip r:embed="rId3" cstate="email">
            <a:extLst>
              <a:ext uri="{28A0092B-C50C-407E-A947-70E740481C1C}">
                <a14:useLocalDpi xmlns:a14="http://schemas.microsoft.com/office/drawing/2010/main"/>
              </a:ext>
            </a:extLst>
          </a:blip>
          <a:srcRect t="-2"/>
          <a:stretch/>
        </p:blipFill>
        <p:spPr>
          <a:xfrm>
            <a:off x="1173950" y="617619"/>
            <a:ext cx="4985602" cy="5691991"/>
          </a:xfrm>
          <a:prstGeom prst="rect">
            <a:avLst/>
          </a:prstGeom>
        </p:spPr>
      </p:pic>
      <p:pic>
        <p:nvPicPr>
          <p:cNvPr id="82" name="Picture 8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55093" y="2425864"/>
            <a:ext cx="4985601" cy="3729574"/>
          </a:xfrm>
          <a:prstGeom prst="rect">
            <a:avLst/>
          </a:prstGeom>
        </p:spPr>
      </p:pic>
      <p:sp>
        <p:nvSpPr>
          <p:cNvPr id="83" name="Right Arrow 82"/>
          <p:cNvSpPr/>
          <p:nvPr/>
        </p:nvSpPr>
        <p:spPr>
          <a:xfrm rot="10800000">
            <a:off x="4141858" y="2113415"/>
            <a:ext cx="651510" cy="312449"/>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Arrow 83"/>
          <p:cNvSpPr/>
          <p:nvPr/>
        </p:nvSpPr>
        <p:spPr>
          <a:xfrm rot="10800000">
            <a:off x="4786591" y="2425864"/>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ight Arrow 84"/>
          <p:cNvSpPr/>
          <p:nvPr/>
        </p:nvSpPr>
        <p:spPr>
          <a:xfrm rot="10800000">
            <a:off x="4883744" y="4801427"/>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ight Arrow 85"/>
          <p:cNvSpPr/>
          <p:nvPr/>
        </p:nvSpPr>
        <p:spPr>
          <a:xfrm rot="10800000">
            <a:off x="5142363" y="3352276"/>
            <a:ext cx="651510" cy="312449"/>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ight Arrow 86"/>
          <p:cNvSpPr/>
          <p:nvPr/>
        </p:nvSpPr>
        <p:spPr>
          <a:xfrm rot="10800000">
            <a:off x="4467590" y="5079246"/>
            <a:ext cx="651510" cy="312449"/>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a:p>
        </p:txBody>
      </p:sp>
      <p:sp>
        <p:nvSpPr>
          <p:cNvPr id="88" name="Right Arrow 87"/>
          <p:cNvSpPr/>
          <p:nvPr/>
        </p:nvSpPr>
        <p:spPr>
          <a:xfrm rot="10800000">
            <a:off x="10691361" y="3749445"/>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Arrow 88"/>
          <p:cNvSpPr/>
          <p:nvPr/>
        </p:nvSpPr>
        <p:spPr>
          <a:xfrm rot="10800000">
            <a:off x="10836493" y="4058719"/>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ight Arrow 89"/>
          <p:cNvSpPr/>
          <p:nvPr/>
        </p:nvSpPr>
        <p:spPr>
          <a:xfrm rot="10800000">
            <a:off x="10397686" y="4923631"/>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ight Arrow 90"/>
          <p:cNvSpPr/>
          <p:nvPr/>
        </p:nvSpPr>
        <p:spPr>
          <a:xfrm rot="10800000">
            <a:off x="10836493" y="5179900"/>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ight Arrow 91"/>
          <p:cNvSpPr/>
          <p:nvPr/>
        </p:nvSpPr>
        <p:spPr>
          <a:xfrm rot="10800000">
            <a:off x="9746176" y="2663018"/>
            <a:ext cx="651510" cy="3124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6990160" y="460371"/>
            <a:ext cx="4059036" cy="1762154"/>
            <a:chOff x="4410261" y="2879865"/>
            <a:chExt cx="6879709" cy="2986696"/>
          </a:xfrm>
        </p:grpSpPr>
        <p:grpSp>
          <p:nvGrpSpPr>
            <p:cNvPr id="109" name="Group 108"/>
            <p:cNvGrpSpPr/>
            <p:nvPr/>
          </p:nvGrpSpPr>
          <p:grpSpPr>
            <a:xfrm>
              <a:off x="5359926" y="2912706"/>
              <a:ext cx="5078427" cy="2903273"/>
              <a:chOff x="5336689" y="1891749"/>
              <a:chExt cx="5078427" cy="2903273"/>
            </a:xfrm>
          </p:grpSpPr>
          <p:sp>
            <p:nvSpPr>
              <p:cNvPr id="138" name="Rectangle 137"/>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3" name="Rectangle 14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4" name="Rectangle 14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5" name="Rectangle 14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6" name="Oval 145"/>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0" name="Picture 10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grpSp>
          <p:nvGrpSpPr>
            <p:cNvPr id="111" name="Group 110"/>
            <p:cNvGrpSpPr/>
            <p:nvPr/>
          </p:nvGrpSpPr>
          <p:grpSpPr>
            <a:xfrm>
              <a:off x="7049010" y="5343341"/>
              <a:ext cx="1835977" cy="523220"/>
              <a:chOff x="7025773" y="4322384"/>
              <a:chExt cx="1835977" cy="523220"/>
            </a:xfrm>
          </p:grpSpPr>
          <p:sp>
            <p:nvSpPr>
              <p:cNvPr id="136" name="TextBox 135"/>
              <p:cNvSpPr txBox="1"/>
              <p:nvPr/>
            </p:nvSpPr>
            <p:spPr>
              <a:xfrm>
                <a:off x="7225455" y="4322384"/>
                <a:ext cx="1636295" cy="523220"/>
              </a:xfrm>
              <a:prstGeom prst="rect">
                <a:avLst/>
              </a:prstGeom>
              <a:noFill/>
            </p:spPr>
            <p:txBody>
              <a:bodyPr wrap="square" rtlCol="0">
                <a:spAutoFit/>
              </a:bodyPr>
              <a:lstStyle/>
              <a:p>
                <a:pPr algn="ctr"/>
                <a:endParaRPr lang="en-US" sz="2800" b="1" dirty="0"/>
              </a:p>
            </p:txBody>
          </p:sp>
          <p:pic>
            <p:nvPicPr>
              <p:cNvPr id="137" name="Picture 1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112" name="Group 111"/>
            <p:cNvGrpSpPr/>
            <p:nvPr/>
          </p:nvGrpSpPr>
          <p:grpSpPr>
            <a:xfrm>
              <a:off x="6430967" y="3370247"/>
              <a:ext cx="2912591" cy="1998133"/>
              <a:chOff x="6407730" y="2349290"/>
              <a:chExt cx="2912591" cy="1998133"/>
            </a:xfrm>
          </p:grpSpPr>
          <p:grpSp>
            <p:nvGrpSpPr>
              <p:cNvPr id="130" name="Group 129"/>
              <p:cNvGrpSpPr/>
              <p:nvPr/>
            </p:nvGrpSpPr>
            <p:grpSpPr>
              <a:xfrm>
                <a:off x="6407730" y="2349290"/>
                <a:ext cx="461665" cy="1998133"/>
                <a:chOff x="6407730" y="2349290"/>
                <a:chExt cx="461665" cy="1998133"/>
              </a:xfrm>
            </p:grpSpPr>
            <p:sp>
              <p:nvSpPr>
                <p:cNvPr id="134" name="TextBox 133"/>
                <p:cNvSpPr txBox="1"/>
                <p:nvPr/>
              </p:nvSpPr>
              <p:spPr>
                <a:xfrm rot="16200000">
                  <a:off x="5808676" y="2948344"/>
                  <a:ext cx="1659773" cy="461665"/>
                </a:xfrm>
                <a:prstGeom prst="rect">
                  <a:avLst/>
                </a:prstGeom>
                <a:noFill/>
              </p:spPr>
              <p:txBody>
                <a:bodyPr wrap="square" rtlCol="0">
                  <a:spAutoFit/>
                </a:bodyPr>
                <a:lstStyle/>
                <a:p>
                  <a:pPr algn="ctr"/>
                  <a:endParaRPr lang="en-US" sz="2400" b="1" dirty="0"/>
                </a:p>
              </p:txBody>
            </p:sp>
            <p:pic>
              <p:nvPicPr>
                <p:cNvPr id="135" name="Picture 1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131" name="Group 130"/>
              <p:cNvGrpSpPr/>
              <p:nvPr/>
            </p:nvGrpSpPr>
            <p:grpSpPr>
              <a:xfrm>
                <a:off x="8858656" y="2357093"/>
                <a:ext cx="461665" cy="1990330"/>
                <a:chOff x="8858656" y="2357093"/>
                <a:chExt cx="461665" cy="1990330"/>
              </a:xfrm>
            </p:grpSpPr>
            <p:sp>
              <p:nvSpPr>
                <p:cNvPr id="132" name="TextBox 131"/>
                <p:cNvSpPr txBox="1"/>
                <p:nvPr/>
              </p:nvSpPr>
              <p:spPr>
                <a:xfrm rot="16200000">
                  <a:off x="8263503" y="2952246"/>
                  <a:ext cx="1651971" cy="461665"/>
                </a:xfrm>
                <a:prstGeom prst="rect">
                  <a:avLst/>
                </a:prstGeom>
                <a:noFill/>
              </p:spPr>
              <p:txBody>
                <a:bodyPr wrap="square" rtlCol="0">
                  <a:spAutoFit/>
                </a:bodyPr>
                <a:lstStyle/>
                <a:p>
                  <a:pPr algn="ctr"/>
                  <a:endParaRPr lang="en-US" sz="2400" b="1" dirty="0"/>
                </a:p>
              </p:txBody>
            </p:sp>
            <p:pic>
              <p:nvPicPr>
                <p:cNvPr id="133" name="Picture 1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grpSp>
          <p:nvGrpSpPr>
            <p:cNvPr id="113" name="Group 112"/>
            <p:cNvGrpSpPr/>
            <p:nvPr/>
          </p:nvGrpSpPr>
          <p:grpSpPr>
            <a:xfrm>
              <a:off x="4410261" y="3373407"/>
              <a:ext cx="6879709" cy="2006802"/>
              <a:chOff x="4387024" y="2352450"/>
              <a:chExt cx="6879709" cy="2006802"/>
            </a:xfrm>
          </p:grpSpPr>
          <p:sp>
            <p:nvSpPr>
              <p:cNvPr id="118" name="Rectangle 117"/>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9" name="Rectangle 118"/>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0" name="Rectangle 119"/>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1" name="Rectangle 120"/>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pic>
            <p:nvPicPr>
              <p:cNvPr id="122" name="Picture 1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123" name="Picture 12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124" name="Picture 12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125" name="Picture 12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126" name="Can 125"/>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7" name="Picture 12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128" name="Picture 12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129" name="Picture 12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grpSp>
        <p:grpSp>
          <p:nvGrpSpPr>
            <p:cNvPr id="114" name="Group 113"/>
            <p:cNvGrpSpPr/>
            <p:nvPr/>
          </p:nvGrpSpPr>
          <p:grpSpPr>
            <a:xfrm>
              <a:off x="7000859" y="2879865"/>
              <a:ext cx="1883094" cy="523220"/>
              <a:chOff x="6977622" y="1858908"/>
              <a:chExt cx="1883094" cy="523220"/>
            </a:xfrm>
          </p:grpSpPr>
          <p:sp>
            <p:nvSpPr>
              <p:cNvPr id="115" name="TextBox 114"/>
              <p:cNvSpPr txBox="1"/>
              <p:nvPr/>
            </p:nvSpPr>
            <p:spPr>
              <a:xfrm>
                <a:off x="7621339" y="1858908"/>
                <a:ext cx="1239377" cy="523220"/>
              </a:xfrm>
              <a:prstGeom prst="rect">
                <a:avLst/>
              </a:prstGeom>
              <a:noFill/>
            </p:spPr>
            <p:txBody>
              <a:bodyPr wrap="square" rtlCol="0">
                <a:spAutoFit/>
              </a:bodyPr>
              <a:lstStyle/>
              <a:p>
                <a:pPr algn="ctr"/>
                <a:endParaRPr lang="en-US" sz="2800" b="1" dirty="0"/>
              </a:p>
            </p:txBody>
          </p:sp>
          <p:pic>
            <p:nvPicPr>
              <p:cNvPr id="116" name="Picture 11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117" name="Picture 11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grpSp>
    </p:spTree>
    <p:extLst>
      <p:ext uri="{BB962C8B-B14F-4D97-AF65-F5344CB8AC3E}">
        <p14:creationId xmlns:p14="http://schemas.microsoft.com/office/powerpoint/2010/main" val="2073489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fade">
                                      <p:cBhvr>
                                        <p:cTn id="20" dur="500"/>
                                        <p:tgtEl>
                                          <p:spTgt spid="8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sp>
        <p:nvSpPr>
          <p:cNvPr id="5" name="Hexagon 4"/>
          <p:cNvSpPr/>
          <p:nvPr/>
        </p:nvSpPr>
        <p:spPr>
          <a:xfrm>
            <a:off x="7556489" y="1895001"/>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251110" y="2233668"/>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8892057" y="3010227"/>
            <a:ext cx="752043" cy="750563"/>
          </a:xfrm>
          <a:prstGeom prst="rect">
            <a:avLst/>
          </a:prstGeom>
        </p:spPr>
      </p:pic>
      <p:pic>
        <p:nvPicPr>
          <p:cNvPr id="8" name="Picture 7"/>
          <p:cNvPicPr>
            <a:picLocks noChangeAspect="1"/>
          </p:cNvPicPr>
          <p:nvPr/>
        </p:nvPicPr>
        <p:blipFill>
          <a:blip r:embed="rId4"/>
          <a:stretch>
            <a:fillRect/>
          </a:stretch>
        </p:blipFill>
        <p:spPr>
          <a:xfrm>
            <a:off x="8009630" y="2481648"/>
            <a:ext cx="277284" cy="166888"/>
          </a:xfrm>
          <a:prstGeom prst="rect">
            <a:avLst/>
          </a:prstGeom>
        </p:spPr>
      </p:pic>
      <p:pic>
        <p:nvPicPr>
          <p:cNvPr id="9" name="Picture 8"/>
          <p:cNvPicPr>
            <a:picLocks noChangeAspect="1"/>
          </p:cNvPicPr>
          <p:nvPr/>
        </p:nvPicPr>
        <p:blipFill>
          <a:blip r:embed="rId4"/>
          <a:stretch>
            <a:fillRect/>
          </a:stretch>
        </p:blipFill>
        <p:spPr>
          <a:xfrm>
            <a:off x="8009630" y="3760790"/>
            <a:ext cx="277284" cy="166888"/>
          </a:xfrm>
          <a:prstGeom prst="rect">
            <a:avLst/>
          </a:prstGeom>
        </p:spPr>
      </p:pic>
      <p:pic>
        <p:nvPicPr>
          <p:cNvPr id="10" name="Picture 9"/>
          <p:cNvPicPr>
            <a:picLocks noChangeAspect="1"/>
          </p:cNvPicPr>
          <p:nvPr/>
        </p:nvPicPr>
        <p:blipFill>
          <a:blip r:embed="rId4"/>
          <a:stretch>
            <a:fillRect/>
          </a:stretch>
        </p:blipFill>
        <p:spPr>
          <a:xfrm>
            <a:off x="10157512" y="2507257"/>
            <a:ext cx="277284" cy="166888"/>
          </a:xfrm>
          <a:prstGeom prst="rect">
            <a:avLst/>
          </a:prstGeom>
        </p:spPr>
      </p:pic>
      <p:pic>
        <p:nvPicPr>
          <p:cNvPr id="11" name="Picture 10"/>
          <p:cNvPicPr>
            <a:picLocks noChangeAspect="1"/>
          </p:cNvPicPr>
          <p:nvPr/>
        </p:nvPicPr>
        <p:blipFill>
          <a:blip r:embed="rId4"/>
          <a:stretch>
            <a:fillRect/>
          </a:stretch>
        </p:blipFill>
        <p:spPr>
          <a:xfrm>
            <a:off x="10157512" y="3786399"/>
            <a:ext cx="277284" cy="166888"/>
          </a:xfrm>
          <a:prstGeom prst="rect">
            <a:avLst/>
          </a:prstGeom>
        </p:spPr>
      </p:pic>
      <p:sp>
        <p:nvSpPr>
          <p:cNvPr id="12" name="Hexagon 11"/>
          <p:cNvSpPr/>
          <p:nvPr/>
        </p:nvSpPr>
        <p:spPr>
          <a:xfrm>
            <a:off x="4772025" y="3232734"/>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4801435" y="485659"/>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51110" y="644560"/>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Hexagonal</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sp>
        <p:nvSpPr>
          <p:cNvPr id="15" name="TextBox 14"/>
          <p:cNvSpPr txBox="1"/>
          <p:nvPr/>
        </p:nvSpPr>
        <p:spPr>
          <a:xfrm>
            <a:off x="8286914" y="4911761"/>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Clean</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pic>
        <p:nvPicPr>
          <p:cNvPr id="16" name="Picture 15"/>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080" y="2595473"/>
            <a:ext cx="5181600" cy="3886200"/>
          </a:xfrm>
          <a:prstGeom prst="rect">
            <a:avLst/>
          </a:prstGeom>
        </p:spPr>
      </p:pic>
    </p:spTree>
    <p:extLst>
      <p:ext uri="{BB962C8B-B14F-4D97-AF65-F5344CB8AC3E}">
        <p14:creationId xmlns:p14="http://schemas.microsoft.com/office/powerpoint/2010/main" val="1584042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860" y="808502"/>
            <a:ext cx="5650359" cy="5060486"/>
          </a:xfrm>
          <a:prstGeom prst="rect">
            <a:avLst/>
          </a:prstGeom>
        </p:spPr>
      </p:pic>
    </p:spTree>
    <p:extLst>
      <p:ext uri="{BB962C8B-B14F-4D97-AF65-F5344CB8AC3E}">
        <p14:creationId xmlns:p14="http://schemas.microsoft.com/office/powerpoint/2010/main" val="9672733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Organize Your Code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3843058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SOLID Design Principles</a:t>
            </a:r>
          </a:p>
          <a:p>
            <a:pPr lvl="1"/>
            <a:r>
              <a:rPr lang="en-US" dirty="0" smtClean="0"/>
              <a:t>You know these right?</a:t>
            </a:r>
          </a:p>
          <a:p>
            <a:r>
              <a:rPr lang="en-US" dirty="0" smtClean="0"/>
              <a:t>Domain Driven Design</a:t>
            </a:r>
          </a:p>
          <a:p>
            <a:pPr lvl="1"/>
            <a:r>
              <a:rPr lang="en-US" dirty="0" smtClean="0"/>
              <a:t>State Objects</a:t>
            </a:r>
          </a:p>
          <a:p>
            <a:pPr lvl="1"/>
            <a:r>
              <a:rPr lang="en-US" dirty="0" smtClean="0"/>
              <a:t>Core Business Logic</a:t>
            </a:r>
          </a:p>
          <a:p>
            <a:pPr lvl="1"/>
            <a:r>
              <a:rPr lang="en-US" dirty="0" smtClean="0"/>
              <a:t>Other Concerns</a:t>
            </a:r>
          </a:p>
          <a:p>
            <a:r>
              <a:rPr lang="en-US" dirty="0" smtClean="0"/>
              <a:t>Contract First Development</a:t>
            </a:r>
          </a:p>
          <a:p>
            <a:pPr lvl="1"/>
            <a:r>
              <a:rPr lang="en-US" dirty="0" smtClean="0"/>
              <a:t>Customer Driven Contracts</a:t>
            </a:r>
            <a:endParaRPr lang="en-US" dirty="0"/>
          </a:p>
        </p:txBody>
      </p:sp>
      <p:sp>
        <p:nvSpPr>
          <p:cNvPr id="4" name="Text Placeholder 3"/>
          <p:cNvSpPr>
            <a:spLocks noGrp="1"/>
          </p:cNvSpPr>
          <p:nvPr>
            <p:ph type="body" sz="half" idx="2"/>
          </p:nvPr>
        </p:nvSpPr>
        <p:spPr/>
        <p:txBody>
          <a:bodyPr/>
          <a:lstStyle/>
          <a:p>
            <a:r>
              <a:rPr lang="en-US" dirty="0" smtClean="0"/>
              <a:t>Best Practices &amp; Patterns</a:t>
            </a:r>
            <a:endParaRPr lang="en-US" dirty="0"/>
          </a:p>
        </p:txBody>
      </p:sp>
    </p:spTree>
    <p:extLst>
      <p:ext uri="{BB962C8B-B14F-4D97-AF65-F5344CB8AC3E}">
        <p14:creationId xmlns:p14="http://schemas.microsoft.com/office/powerpoint/2010/main" val="30359003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a:t>
            </a:r>
            <a:endParaRPr lang="en-US" dirty="0"/>
          </a:p>
        </p:txBody>
      </p:sp>
      <p:sp>
        <p:nvSpPr>
          <p:cNvPr id="3" name="Content Placeholder 2"/>
          <p:cNvSpPr>
            <a:spLocks noGrp="1"/>
          </p:cNvSpPr>
          <p:nvPr>
            <p:ph idx="1"/>
          </p:nvPr>
        </p:nvSpPr>
        <p:spPr/>
        <p:txBody>
          <a:bodyPr/>
          <a:lstStyle/>
          <a:p>
            <a:r>
              <a:rPr lang="en-US" dirty="0" smtClean="0"/>
              <a:t>Circuit Breakers</a:t>
            </a:r>
          </a:p>
          <a:p>
            <a:r>
              <a:rPr lang="en-US" dirty="0" smtClean="0"/>
              <a:t>Bulkheads</a:t>
            </a:r>
            <a:endParaRPr lang="en-US" dirty="0"/>
          </a:p>
        </p:txBody>
      </p:sp>
      <p:sp>
        <p:nvSpPr>
          <p:cNvPr id="4" name="Text Placeholder 3"/>
          <p:cNvSpPr>
            <a:spLocks noGrp="1"/>
          </p:cNvSpPr>
          <p:nvPr>
            <p:ph type="body" sz="half" idx="2"/>
          </p:nvPr>
        </p:nvSpPr>
        <p:spPr/>
        <p:txBody>
          <a:bodyPr/>
          <a:lstStyle/>
          <a:p>
            <a:r>
              <a:rPr lang="en-US" dirty="0" smtClean="0"/>
              <a:t>Best Practices &amp; Patterns</a:t>
            </a:r>
            <a:endParaRPr lang="en-US" dirty="0"/>
          </a:p>
        </p:txBody>
      </p:sp>
      <p:sp>
        <p:nvSpPr>
          <p:cNvPr id="5" name="Hexagon 4"/>
          <p:cNvSpPr/>
          <p:nvPr/>
        </p:nvSpPr>
        <p:spPr>
          <a:xfrm>
            <a:off x="5464940" y="2432165"/>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Hexagon 5"/>
          <p:cNvSpPr/>
          <p:nvPr/>
        </p:nvSpPr>
        <p:spPr>
          <a:xfrm>
            <a:off x="8426641" y="4292179"/>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Hexagon 6"/>
          <p:cNvSpPr/>
          <p:nvPr/>
        </p:nvSpPr>
        <p:spPr>
          <a:xfrm>
            <a:off x="2683181" y="4104893"/>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9017" y="4080355"/>
            <a:ext cx="673100" cy="549250"/>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0091" y="3441475"/>
            <a:ext cx="673100" cy="54925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2467" y="4726555"/>
            <a:ext cx="673100" cy="549250"/>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48437" y="4142891"/>
            <a:ext cx="673100" cy="549250"/>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8231" y="3441475"/>
            <a:ext cx="673100" cy="549250"/>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4987" y="4786138"/>
            <a:ext cx="673100" cy="549250"/>
          </a:xfrm>
          <a:prstGeom prst="rect">
            <a:avLst/>
          </a:prstGeom>
        </p:spPr>
      </p:pic>
      <p:sp>
        <p:nvSpPr>
          <p:cNvPr id="14" name="Right Arrow 13"/>
          <p:cNvSpPr/>
          <p:nvPr/>
        </p:nvSpPr>
        <p:spPr>
          <a:xfrm rot="9121834">
            <a:off x="8827695" y="2788397"/>
            <a:ext cx="990890" cy="73028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p:cNvSpPr txBox="1"/>
          <p:nvPr/>
        </p:nvSpPr>
        <p:spPr>
          <a:xfrm>
            <a:off x="9931969" y="2509052"/>
            <a:ext cx="1734770" cy="584775"/>
          </a:xfrm>
          <a:prstGeom prst="rect">
            <a:avLst/>
          </a:prstGeom>
          <a:noFill/>
        </p:spPr>
        <p:txBody>
          <a:bodyPr wrap="none" rtlCol="0">
            <a:spAutoFit/>
          </a:bodyPr>
          <a:lstStyle/>
          <a:p>
            <a:r>
              <a:rPr lang="en-US" sz="3200" dirty="0" smtClean="0">
                <a:solidFill>
                  <a:srgbClr val="00B050"/>
                </a:solidFill>
                <a:latin typeface="Marker Felt" panose="00000400000000000000" pitchFamily="2" charset="0"/>
              </a:rPr>
              <a:t>Bulkheads</a:t>
            </a:r>
            <a:endParaRPr lang="en-US" sz="3200" dirty="0">
              <a:solidFill>
                <a:srgbClr val="00B050"/>
              </a:solidFill>
              <a:latin typeface="Marker Felt" panose="00000400000000000000" pitchFamily="2" charset="0"/>
            </a:endParaRP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15811" y="3402666"/>
            <a:ext cx="156633" cy="925275"/>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77195" y="3389642"/>
            <a:ext cx="156633" cy="925275"/>
          </a:xfrm>
          <a:prstGeom prst="rect">
            <a:avLst/>
          </a:prstGeom>
        </p:spPr>
      </p:pic>
      <p:sp>
        <p:nvSpPr>
          <p:cNvPr id="18" name="TextBox 17"/>
          <p:cNvSpPr txBox="1"/>
          <p:nvPr/>
        </p:nvSpPr>
        <p:spPr>
          <a:xfrm>
            <a:off x="5812533" y="2850727"/>
            <a:ext cx="1580882" cy="369332"/>
          </a:xfrm>
          <a:prstGeom prst="rect">
            <a:avLst/>
          </a:prstGeom>
          <a:noFill/>
        </p:spPr>
        <p:txBody>
          <a:bodyPr wrap="none" rtlCol="0">
            <a:spAutoFit/>
          </a:bodyPr>
          <a:lstStyle/>
          <a:p>
            <a:r>
              <a:rPr lang="en-US" b="1" dirty="0" smtClean="0">
                <a:solidFill>
                  <a:srgbClr val="00B050"/>
                </a:solidFill>
                <a:latin typeface="Marker Felt" panose="00000400000000000000" pitchFamily="2" charset="0"/>
              </a:rPr>
              <a:t>Circuit Breakers</a:t>
            </a:r>
            <a:endParaRPr lang="en-US" b="1" dirty="0">
              <a:solidFill>
                <a:srgbClr val="00B050"/>
              </a:solidFill>
              <a:latin typeface="Marker Felt" panose="00000400000000000000" pitchFamily="2" charset="0"/>
            </a:endParaRPr>
          </a:p>
        </p:txBody>
      </p:sp>
    </p:spTree>
    <p:extLst>
      <p:ext uri="{BB962C8B-B14F-4D97-AF65-F5344CB8AC3E}">
        <p14:creationId xmlns:p14="http://schemas.microsoft.com/office/powerpoint/2010/main" val="13127572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5112167" y="2057400"/>
            <a:ext cx="6172200" cy="1058662"/>
          </a:xfrm>
        </p:spPr>
        <p:txBody>
          <a:bodyPr>
            <a:normAutofit/>
          </a:bodyPr>
          <a:lstStyle/>
          <a:p>
            <a:pPr marL="0" indent="0">
              <a:buNone/>
            </a:pPr>
            <a:r>
              <a:rPr lang="en-US" dirty="0" smtClean="0"/>
              <a:t>Any business function that can be coded as a stand alone</a:t>
            </a:r>
            <a:endParaRPr lang="en-US" dirty="0"/>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mtClean="0"/>
              <a:t>What is a Capability?</a:t>
            </a:r>
            <a:endParaRPr lang="en-US" dirty="0"/>
          </a:p>
        </p:txBody>
      </p:sp>
      <p:sp>
        <p:nvSpPr>
          <p:cNvPr id="6" name="Content Placeholder 2"/>
          <p:cNvSpPr txBox="1">
            <a:spLocks/>
          </p:cNvSpPr>
          <p:nvPr/>
        </p:nvSpPr>
        <p:spPr>
          <a:xfrm>
            <a:off x="5112167" y="3352060"/>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easily be handed off to another team</a:t>
            </a:r>
            <a:endParaRPr lang="en-US" dirty="0"/>
          </a:p>
        </p:txBody>
      </p:sp>
      <p:sp>
        <p:nvSpPr>
          <p:cNvPr id="7" name="Content Placeholder 2"/>
          <p:cNvSpPr txBox="1">
            <a:spLocks/>
          </p:cNvSpPr>
          <p:nvPr/>
        </p:nvSpPr>
        <p:spPr>
          <a:xfrm>
            <a:off x="5112167" y="4578658"/>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be handled by another company</a:t>
            </a:r>
            <a:endParaRPr lang="en-US" dirty="0"/>
          </a:p>
        </p:txBody>
      </p:sp>
    </p:spTree>
    <p:extLst>
      <p:ext uri="{BB962C8B-B14F-4D97-AF65-F5344CB8AC3E}">
        <p14:creationId xmlns:p14="http://schemas.microsoft.com/office/powerpoint/2010/main" val="219933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5103289" y="2332608"/>
            <a:ext cx="6172200" cy="730188"/>
          </a:xfrm>
        </p:spPr>
        <p:txBody>
          <a:bodyPr>
            <a:normAutofit/>
          </a:bodyPr>
          <a:lstStyle/>
          <a:p>
            <a:pPr marL="0" indent="0">
              <a:buNone/>
            </a:pPr>
            <a:r>
              <a:rPr lang="en-US" dirty="0" smtClean="0">
                <a:solidFill>
                  <a:srgbClr val="00B050"/>
                </a:solidFill>
              </a:rPr>
              <a:t>Shopping Cart?</a:t>
            </a:r>
            <a:endParaRPr lang="en-US" dirty="0">
              <a:solidFill>
                <a:srgbClr val="00B050"/>
              </a:solidFill>
            </a:endParaRPr>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Which of these are capabilities?</a:t>
            </a:r>
            <a:endParaRPr lang="en-US" dirty="0"/>
          </a:p>
        </p:txBody>
      </p:sp>
      <p:sp>
        <p:nvSpPr>
          <p:cNvPr id="6" name="Content Placeholder 2"/>
          <p:cNvSpPr txBox="1">
            <a:spLocks/>
          </p:cNvSpPr>
          <p:nvPr/>
        </p:nvSpPr>
        <p:spPr>
          <a:xfrm>
            <a:off x="5103289" y="426988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User Access?</a:t>
            </a:r>
            <a:endParaRPr lang="en-US" dirty="0">
              <a:solidFill>
                <a:srgbClr val="00B050"/>
              </a:solidFill>
            </a:endParaRPr>
          </a:p>
        </p:txBody>
      </p:sp>
      <p:sp>
        <p:nvSpPr>
          <p:cNvPr id="7" name="Content Placeholder 2"/>
          <p:cNvSpPr txBox="1">
            <a:spLocks/>
          </p:cNvSpPr>
          <p:nvPr/>
        </p:nvSpPr>
        <p:spPr>
          <a:xfrm>
            <a:off x="5103289" y="2992286"/>
            <a:ext cx="6172200" cy="668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Purchase Path?</a:t>
            </a:r>
            <a:endParaRPr lang="en-US" dirty="0">
              <a:solidFill>
                <a:srgbClr val="00B05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2337" y="1296716"/>
            <a:ext cx="5001087" cy="3750815"/>
          </a:xfrm>
          <a:prstGeom prst="rect">
            <a:avLst/>
          </a:prstGeom>
        </p:spPr>
      </p:pic>
      <p:sp>
        <p:nvSpPr>
          <p:cNvPr id="9" name="Content Placeholder 2"/>
          <p:cNvSpPr txBox="1">
            <a:spLocks/>
          </p:cNvSpPr>
          <p:nvPr/>
        </p:nvSpPr>
        <p:spPr>
          <a:xfrm>
            <a:off x="5103289" y="535790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FF0000"/>
                </a:solidFill>
              </a:rPr>
              <a:t>Database Access?</a:t>
            </a:r>
            <a:endParaRPr lang="en-US" dirty="0">
              <a:solidFill>
                <a:srgbClr val="FF000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06333" y="3994906"/>
            <a:ext cx="1054929" cy="1028419"/>
          </a:xfrm>
          <a:prstGeom prst="rect">
            <a:avLst/>
          </a:prstGeom>
        </p:spPr>
      </p:pic>
      <p:sp>
        <p:nvSpPr>
          <p:cNvPr id="11" name="Content Placeholder 2"/>
          <p:cNvSpPr txBox="1">
            <a:spLocks/>
          </p:cNvSpPr>
          <p:nvPr/>
        </p:nvSpPr>
        <p:spPr>
          <a:xfrm>
            <a:off x="5112167" y="3629576"/>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Company Catalog?</a:t>
            </a:r>
            <a:endParaRPr lang="en-US" dirty="0">
              <a:solidFill>
                <a:srgbClr val="00B050"/>
              </a:solidFill>
            </a:endParaRPr>
          </a:p>
        </p:txBody>
      </p:sp>
    </p:spTree>
    <p:extLst>
      <p:ext uri="{BB962C8B-B14F-4D97-AF65-F5344CB8AC3E}">
        <p14:creationId xmlns:p14="http://schemas.microsoft.com/office/powerpoint/2010/main" val="114012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Automate the Delivery Pipeline</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6640769">
            <a:off x="9760452" y="3590935"/>
            <a:ext cx="330217" cy="919722"/>
          </a:xfrm>
          <a:prstGeom prst="rect">
            <a:avLst/>
          </a:prstGeom>
        </p:spPr>
      </p:pic>
      <p:sp>
        <p:nvSpPr>
          <p:cNvPr id="30" name="Content Placeholder 2"/>
          <p:cNvSpPr>
            <a:spLocks noGrp="1"/>
          </p:cNvSpPr>
          <p:nvPr>
            <p:ph idx="1"/>
          </p:nvPr>
        </p:nvSpPr>
        <p:spPr>
          <a:xfrm>
            <a:off x="5654781" y="1257895"/>
            <a:ext cx="6172200" cy="1295855"/>
          </a:xfrm>
        </p:spPr>
        <p:txBody>
          <a:bodyPr>
            <a:normAutofit/>
          </a:bodyPr>
          <a:lstStyle/>
          <a:p>
            <a:pPr marL="0" indent="0">
              <a:buNone/>
            </a:pPr>
            <a:r>
              <a:rPr lang="en-US" sz="6000" dirty="0" smtClean="0">
                <a:solidFill>
                  <a:srgbClr val="00B050"/>
                </a:solidFill>
              </a:rPr>
              <a:t>DevOps</a:t>
            </a:r>
            <a:endParaRPr lang="en-US" sz="6000" dirty="0">
              <a:solidFill>
                <a:srgbClr val="00B050"/>
              </a:solidFill>
            </a:endParaRPr>
          </a:p>
        </p:txBody>
      </p:sp>
    </p:spTree>
    <p:extLst>
      <p:ext uri="{BB962C8B-B14F-4D97-AF65-F5344CB8AC3E}">
        <p14:creationId xmlns:p14="http://schemas.microsoft.com/office/powerpoint/2010/main" val="107774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530" y="519332"/>
            <a:ext cx="8630280" cy="5545608"/>
          </a:xfrm>
          <a:prstGeom prst="rect">
            <a:avLst/>
          </a:prstGeom>
          <a:solidFill>
            <a:schemeClr val="bg1"/>
          </a:solidFill>
        </p:spPr>
      </p:pic>
    </p:spTree>
    <p:extLst>
      <p:ext uri="{BB962C8B-B14F-4D97-AF65-F5344CB8AC3E}">
        <p14:creationId xmlns:p14="http://schemas.microsoft.com/office/powerpoint/2010/main" val="2737577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2030721"/>
            <a:ext cx="10515600" cy="2222015"/>
          </a:xfrm>
        </p:spPr>
        <p:txBody>
          <a:bodyPr>
            <a:normAutofit/>
          </a:bodyPr>
          <a:lstStyle/>
          <a:p>
            <a:r>
              <a:rPr lang="en-US" dirty="0" smtClean="0"/>
              <a:t>2. Why would you desire outer complexity over inner?</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t>Easier to Commoditize</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3503929" y="648451"/>
            <a:ext cx="5909578" cy="988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solidFill>
                  <a:schemeClr val="tx1"/>
                </a:solidFill>
              </a:rPr>
              <a:t>POP QUIZ TODAY!</a:t>
            </a:r>
            <a:endParaRPr lang="en-US" sz="5400" dirty="0">
              <a:solidFill>
                <a:schemeClr val="tx1"/>
              </a:solidFill>
            </a:endParaRPr>
          </a:p>
        </p:txBody>
      </p:sp>
    </p:spTree>
    <p:extLst>
      <p:ext uri="{BB962C8B-B14F-4D97-AF65-F5344CB8AC3E}">
        <p14:creationId xmlns:p14="http://schemas.microsoft.com/office/powerpoint/2010/main" val="205329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4" name="Text Placeholder 3"/>
          <p:cNvSpPr>
            <a:spLocks noGrp="1"/>
          </p:cNvSpPr>
          <p:nvPr>
            <p:ph type="body" sz="half" idx="2"/>
          </p:nvPr>
        </p:nvSpPr>
        <p:spPr/>
        <p:txBody>
          <a:bodyPr/>
          <a:lstStyle/>
          <a:p>
            <a:r>
              <a:rPr lang="en-US" dirty="0" smtClean="0"/>
              <a:t>Monitor Your Solution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2">
            <a:duotone>
              <a:prstClr val="black"/>
              <a:schemeClr val="accent5">
                <a:tint val="45000"/>
                <a:satMod val="400000"/>
              </a:schemeClr>
            </a:duotone>
            <a:extLst>
              <a:ext uri="{28A0092B-C50C-407E-A947-70E740481C1C}">
                <a14:useLocalDpi xmlns:a14="http://schemas.microsoft.com/office/drawing/2010/main" val="0"/>
              </a:ext>
            </a:extLst>
          </a:blip>
          <a:stretch>
            <a:fillRect/>
          </a:stretch>
        </p:blipFill>
        <p:spPr>
          <a:xfrm rot="16640769">
            <a:off x="9760452" y="3590935"/>
            <a:ext cx="330217" cy="919722"/>
          </a:xfrm>
          <a:prstGeom prst="rect">
            <a:avLst/>
          </a:prstGeom>
        </p:spPr>
      </p:pic>
      <p:pic>
        <p:nvPicPr>
          <p:cNvPr id="32" name="Picture 3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278104" y="474526"/>
            <a:ext cx="1555392" cy="1189875"/>
          </a:xfrm>
          <a:prstGeom prst="rect">
            <a:avLst/>
          </a:prstGeom>
        </p:spPr>
      </p:pic>
      <p:sp>
        <p:nvSpPr>
          <p:cNvPr id="33" name="Down Arrow 32"/>
          <p:cNvSpPr/>
          <p:nvPr/>
        </p:nvSpPr>
        <p:spPr>
          <a:xfrm rot="3786164">
            <a:off x="6852240" y="255245"/>
            <a:ext cx="506930" cy="274446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18"/>
          <a:stretch>
            <a:fillRect/>
          </a:stretch>
        </p:blipFill>
        <p:spPr>
          <a:xfrm>
            <a:off x="4624590" y="2358770"/>
            <a:ext cx="1061519" cy="413732"/>
          </a:xfrm>
          <a:prstGeom prst="rect">
            <a:avLst/>
          </a:prstGeom>
        </p:spPr>
      </p:pic>
    </p:spTree>
    <p:extLst>
      <p:ext uri="{BB962C8B-B14F-4D97-AF65-F5344CB8AC3E}">
        <p14:creationId xmlns:p14="http://schemas.microsoft.com/office/powerpoint/2010/main" val="30612601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p:txBody>
          <a:bodyPr/>
          <a:lstStyle/>
          <a:p>
            <a:r>
              <a:rPr lang="en-US" dirty="0" smtClean="0"/>
              <a:t>How do we abstract?</a:t>
            </a:r>
          </a:p>
          <a:p>
            <a:pPr lvl="1"/>
            <a:r>
              <a:rPr lang="en-US" dirty="0" smtClean="0"/>
              <a:t>API Management</a:t>
            </a:r>
          </a:p>
          <a:p>
            <a:pPr lvl="1"/>
            <a:r>
              <a:rPr lang="en-US" dirty="0" smtClean="0"/>
              <a:t>Message Queueing</a:t>
            </a:r>
            <a:endParaRPr lang="en-US" dirty="0"/>
          </a:p>
        </p:txBody>
      </p:sp>
      <p:sp>
        <p:nvSpPr>
          <p:cNvPr id="4" name="Text Placeholder 3"/>
          <p:cNvSpPr>
            <a:spLocks noGrp="1"/>
          </p:cNvSpPr>
          <p:nvPr>
            <p:ph type="body" sz="half" idx="2"/>
          </p:nvPr>
        </p:nvSpPr>
        <p:spPr/>
        <p:txBody>
          <a:bodyPr/>
          <a:lstStyle/>
          <a:p>
            <a:r>
              <a:rPr lang="en-US" dirty="0" smtClean="0"/>
              <a:t>Abstracting Service Boundaries</a:t>
            </a:r>
            <a:endParaRPr lang="en-US" dirty="0"/>
          </a:p>
        </p:txBody>
      </p:sp>
      <p:sp>
        <p:nvSpPr>
          <p:cNvPr id="5" name="Content Placeholder 2"/>
          <p:cNvSpPr txBox="1">
            <a:spLocks/>
          </p:cNvSpPr>
          <p:nvPr/>
        </p:nvSpPr>
        <p:spPr>
          <a:xfrm>
            <a:off x="5387374" y="4225771"/>
            <a:ext cx="6172200" cy="17932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dirty="0" smtClean="0">
                <a:solidFill>
                  <a:srgbClr val="00B050"/>
                </a:solidFill>
              </a:rPr>
              <a:t>Stay in the room for Shawn’s talk (NEXT) to learn more about abstraction with an event-driven approach</a:t>
            </a:r>
          </a:p>
        </p:txBody>
      </p:sp>
    </p:spTree>
    <p:extLst>
      <p:ext uri="{BB962C8B-B14F-4D97-AF65-F5344CB8AC3E}">
        <p14:creationId xmlns:p14="http://schemas.microsoft.com/office/powerpoint/2010/main" val="1222599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t>
            </a:r>
            <a:endParaRPr lang="en-US" dirty="0"/>
          </a:p>
        </p:txBody>
      </p:sp>
      <p:sp>
        <p:nvSpPr>
          <p:cNvPr id="3" name="Content Placeholder 2"/>
          <p:cNvSpPr>
            <a:spLocks noGrp="1"/>
          </p:cNvSpPr>
          <p:nvPr>
            <p:ph idx="1"/>
          </p:nvPr>
        </p:nvSpPr>
        <p:spPr>
          <a:xfrm>
            <a:off x="751012" y="4245530"/>
            <a:ext cx="3101897" cy="1374035"/>
          </a:xfrm>
        </p:spPr>
        <p:txBody>
          <a:bodyPr/>
          <a:lstStyle/>
          <a:p>
            <a:r>
              <a:rPr lang="en-US" dirty="0" smtClean="0"/>
              <a:t>No ESB, right?</a:t>
            </a:r>
            <a:endParaRPr lang="en-US" dirty="0"/>
          </a:p>
        </p:txBody>
      </p:sp>
      <p:sp>
        <p:nvSpPr>
          <p:cNvPr id="4" name="Text Placeholder 3"/>
          <p:cNvSpPr>
            <a:spLocks noGrp="1"/>
          </p:cNvSpPr>
          <p:nvPr>
            <p:ph type="body" sz="half" idx="2"/>
          </p:nvPr>
        </p:nvSpPr>
        <p:spPr/>
        <p:txBody>
          <a:bodyPr/>
          <a:lstStyle/>
          <a:p>
            <a:r>
              <a:rPr lang="en-US" dirty="0" smtClean="0"/>
              <a:t>Abstract</a:t>
            </a:r>
            <a:endParaRPr lang="en-US" dirty="0"/>
          </a:p>
        </p:txBody>
      </p:sp>
      <p:pic>
        <p:nvPicPr>
          <p:cNvPr id="6" name="Picture 5"/>
          <p:cNvPicPr>
            <a:picLocks noChangeAspect="1"/>
          </p:cNvPicPr>
          <p:nvPr/>
        </p:nvPicPr>
        <p:blipFill>
          <a:blip r:embed="rId3"/>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025" y="225935"/>
            <a:ext cx="2377673" cy="982538"/>
          </a:xfrm>
          <a:prstGeom prst="rect">
            <a:avLst/>
          </a:prstGeom>
        </p:spPr>
      </p:pic>
    </p:spTree>
    <p:extLst>
      <p:ext uri="{BB962C8B-B14F-4D97-AF65-F5344CB8AC3E}">
        <p14:creationId xmlns:p14="http://schemas.microsoft.com/office/powerpoint/2010/main" val="4220021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in the Real World</a:t>
            </a:r>
            <a:endParaRPr lang="en-US" dirty="0"/>
          </a:p>
        </p:txBody>
      </p:sp>
      <p:sp>
        <p:nvSpPr>
          <p:cNvPr id="3" name="Text Placeholder 2"/>
          <p:cNvSpPr>
            <a:spLocks noGrp="1"/>
          </p:cNvSpPr>
          <p:nvPr>
            <p:ph type="body" idx="1"/>
          </p:nvPr>
        </p:nvSpPr>
        <p:spPr/>
        <p:txBody>
          <a:bodyPr/>
          <a:lstStyle/>
          <a:p>
            <a:r>
              <a:rPr lang="en-US" dirty="0" smtClean="0"/>
              <a:t>Inspired by Real Events</a:t>
            </a:r>
            <a:endParaRPr lang="en-US" dirty="0"/>
          </a:p>
        </p:txBody>
      </p:sp>
    </p:spTree>
    <p:extLst>
      <p:ext uri="{BB962C8B-B14F-4D97-AF65-F5344CB8AC3E}">
        <p14:creationId xmlns:p14="http://schemas.microsoft.com/office/powerpoint/2010/main" val="4215592216"/>
      </p:ext>
    </p:extLst>
  </p:cSld>
  <p:clrMapOvr>
    <a:masterClrMapping/>
  </p:clrMapOvr>
  <p:transition spd="slow">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Let’s Make </a:t>
            </a:r>
            <a:r>
              <a:rPr lang="en-US" dirty="0" err="1" smtClean="0"/>
              <a:t>Asssumptions</a:t>
            </a:r>
            <a:endParaRPr lang="en-US" dirty="0" smtClean="0"/>
          </a:p>
          <a:p>
            <a:r>
              <a:rPr lang="en-US" dirty="0" smtClean="0"/>
              <a:t>We are a board game company</a:t>
            </a:r>
          </a:p>
          <a:p>
            <a:r>
              <a:rPr lang="en-US" dirty="0" smtClean="0"/>
              <a:t>We recently completed a </a:t>
            </a:r>
            <a:r>
              <a:rPr lang="en-US" dirty="0" err="1" smtClean="0"/>
              <a:t>kickstarter</a:t>
            </a:r>
            <a:endParaRPr lang="en-US" dirty="0" smtClean="0"/>
          </a:p>
          <a:p>
            <a:r>
              <a:rPr lang="en-US" dirty="0" smtClean="0"/>
              <a:t>The game is selling</a:t>
            </a:r>
          </a:p>
          <a:p>
            <a:r>
              <a:rPr lang="en-US" dirty="0" smtClean="0"/>
              <a:t>We need to go beyond the </a:t>
            </a:r>
            <a:r>
              <a:rPr lang="en-US" dirty="0" err="1" smtClean="0"/>
              <a:t>kickstarter</a:t>
            </a:r>
            <a:r>
              <a:rPr lang="en-US" dirty="0" smtClean="0"/>
              <a:t> and sell on our own</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36036841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Determining Services:</a:t>
            </a:r>
            <a:br>
              <a:rPr lang="en-US" dirty="0" smtClean="0"/>
            </a:br>
            <a:r>
              <a:rPr lang="en-US" dirty="0" smtClean="0"/>
              <a:t>Decomposition</a:t>
            </a:r>
            <a:endParaRPr lang="en-US" dirty="0"/>
          </a:p>
        </p:txBody>
      </p:sp>
      <p:sp>
        <p:nvSpPr>
          <p:cNvPr id="5" name="TextBox 4"/>
          <p:cNvSpPr txBox="1"/>
          <p:nvPr/>
        </p:nvSpPr>
        <p:spPr>
          <a:xfrm>
            <a:off x="5656521" y="703302"/>
            <a:ext cx="4690708" cy="1107996"/>
          </a:xfrm>
          <a:prstGeom prst="rect">
            <a:avLst/>
          </a:prstGeom>
          <a:noFill/>
        </p:spPr>
        <p:txBody>
          <a:bodyPr wrap="none" rtlCol="0">
            <a:spAutoFit/>
          </a:bodyPr>
          <a:lstStyle/>
          <a:p>
            <a:r>
              <a:rPr lang="en-US" sz="6600" dirty="0" smtClean="0">
                <a:solidFill>
                  <a:schemeClr val="accent1">
                    <a:lumMod val="50000"/>
                  </a:schemeClr>
                </a:solidFill>
                <a:latin typeface="Marker Felt" panose="00000400000000000000" pitchFamily="2" charset="0"/>
              </a:rPr>
              <a:t>Shopping Cart</a:t>
            </a:r>
            <a:endParaRPr lang="en-US" sz="6600" dirty="0">
              <a:solidFill>
                <a:schemeClr val="accent1">
                  <a:lumMod val="50000"/>
                </a:schemeClr>
              </a:solidFill>
              <a:latin typeface="Marker Felt" panose="00000400000000000000" pitchFamily="2" charset="0"/>
            </a:endParaRPr>
          </a:p>
        </p:txBody>
      </p:sp>
      <p:grpSp>
        <p:nvGrpSpPr>
          <p:cNvPr id="6" name="Group 5"/>
          <p:cNvGrpSpPr/>
          <p:nvPr/>
        </p:nvGrpSpPr>
        <p:grpSpPr>
          <a:xfrm>
            <a:off x="5335863" y="4522546"/>
            <a:ext cx="2490955" cy="1346442"/>
            <a:chOff x="6751743" y="753398"/>
            <a:chExt cx="2490955" cy="1346442"/>
          </a:xfrm>
        </p:grpSpPr>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1743" y="753398"/>
              <a:ext cx="1051137" cy="1346442"/>
            </a:xfrm>
            <a:prstGeom prst="rect">
              <a:avLst/>
            </a:prstGeom>
          </p:spPr>
        </p:pic>
        <p:sp>
          <p:nvSpPr>
            <p:cNvPr id="8" name="TextBox 7"/>
            <p:cNvSpPr txBox="1"/>
            <p:nvPr/>
          </p:nvSpPr>
          <p:spPr>
            <a:xfrm>
              <a:off x="7802880" y="964912"/>
              <a:ext cx="1439818" cy="584775"/>
            </a:xfrm>
            <a:prstGeom prst="rect">
              <a:avLst/>
            </a:prstGeom>
            <a:noFill/>
          </p:spPr>
          <p:txBody>
            <a:bodyPr wrap="none" rtlCol="0">
              <a:spAutoFit/>
            </a:bodyPr>
            <a:lstStyle/>
            <a:p>
              <a:r>
                <a:rPr lang="en-US" sz="3200" dirty="0" smtClean="0">
                  <a:latin typeface="Marker Felt" panose="00000400000000000000" pitchFamily="2" charset="0"/>
                </a:rPr>
                <a:t>Security</a:t>
              </a:r>
              <a:endParaRPr lang="en-US" sz="3200" dirty="0">
                <a:latin typeface="Marker Felt" panose="00000400000000000000" pitchFamily="2" charset="0"/>
              </a:endParaRPr>
            </a:p>
          </p:txBody>
        </p:sp>
      </p:grpSp>
      <p:grpSp>
        <p:nvGrpSpPr>
          <p:cNvPr id="9" name="Group 8"/>
          <p:cNvGrpSpPr/>
          <p:nvPr/>
        </p:nvGrpSpPr>
        <p:grpSpPr>
          <a:xfrm>
            <a:off x="9046684" y="4642652"/>
            <a:ext cx="2005465" cy="1106232"/>
            <a:chOff x="4531360" y="5006596"/>
            <a:chExt cx="2005465" cy="1106232"/>
          </a:xfrm>
        </p:grpSpPr>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31360" y="5006596"/>
              <a:ext cx="863610" cy="1106232"/>
            </a:xfrm>
            <a:prstGeom prst="rect">
              <a:avLst/>
            </a:prstGeom>
          </p:spPr>
        </p:pic>
        <p:sp>
          <p:nvSpPr>
            <p:cNvPr id="11" name="TextBox 10"/>
            <p:cNvSpPr txBox="1"/>
            <p:nvPr/>
          </p:nvSpPr>
          <p:spPr>
            <a:xfrm>
              <a:off x="5669280" y="5267324"/>
              <a:ext cx="867545" cy="584775"/>
            </a:xfrm>
            <a:prstGeom prst="rect">
              <a:avLst/>
            </a:prstGeom>
            <a:noFill/>
          </p:spPr>
          <p:txBody>
            <a:bodyPr wrap="none" rtlCol="0">
              <a:spAutoFit/>
            </a:bodyPr>
            <a:lstStyle/>
            <a:p>
              <a:r>
                <a:rPr lang="en-US" sz="3200" dirty="0" smtClean="0">
                  <a:solidFill>
                    <a:schemeClr val="accent1">
                      <a:lumMod val="75000"/>
                    </a:schemeClr>
                  </a:solidFill>
                  <a:latin typeface="Marker Felt" panose="00000400000000000000" pitchFamily="2" charset="0"/>
                </a:rPr>
                <a:t>User</a:t>
              </a:r>
              <a:endParaRPr lang="en-US" sz="3200" dirty="0">
                <a:solidFill>
                  <a:schemeClr val="accent1">
                    <a:lumMod val="75000"/>
                  </a:schemeClr>
                </a:solidFill>
                <a:latin typeface="Marker Felt" panose="00000400000000000000" pitchFamily="2" charset="0"/>
              </a:endParaRPr>
            </a:p>
          </p:txBody>
        </p:sp>
      </p:grpSp>
      <p:grpSp>
        <p:nvGrpSpPr>
          <p:cNvPr id="12" name="Group 11"/>
          <p:cNvGrpSpPr/>
          <p:nvPr/>
        </p:nvGrpSpPr>
        <p:grpSpPr>
          <a:xfrm>
            <a:off x="5139704" y="2792621"/>
            <a:ext cx="2602154" cy="1077218"/>
            <a:chOff x="7393313" y="3963194"/>
            <a:chExt cx="2602154" cy="1077218"/>
          </a:xfrm>
        </p:grpSpPr>
        <p:sp>
          <p:nvSpPr>
            <p:cNvPr id="13" name="TextBox 12"/>
            <p:cNvSpPr txBox="1"/>
            <p:nvPr/>
          </p:nvSpPr>
          <p:spPr>
            <a:xfrm>
              <a:off x="8331229" y="3963194"/>
              <a:ext cx="1664238" cy="1077218"/>
            </a:xfrm>
            <a:prstGeom prst="rect">
              <a:avLst/>
            </a:prstGeom>
            <a:noFill/>
          </p:spPr>
          <p:txBody>
            <a:bodyPr wrap="none" rtlCol="0">
              <a:spAutoFit/>
            </a:bodyPr>
            <a:lstStyle/>
            <a:p>
              <a:r>
                <a:rPr lang="en-US" sz="3200" dirty="0" smtClean="0">
                  <a:solidFill>
                    <a:schemeClr val="accent1">
                      <a:lumMod val="50000"/>
                    </a:schemeClr>
                  </a:solidFill>
                  <a:latin typeface="Marker Felt" panose="00000400000000000000" pitchFamily="2" charset="0"/>
                </a:rPr>
                <a:t>Shopping </a:t>
              </a:r>
            </a:p>
            <a:p>
              <a:r>
                <a:rPr lang="en-US" sz="3200" dirty="0" smtClean="0">
                  <a:solidFill>
                    <a:schemeClr val="accent1">
                      <a:lumMod val="50000"/>
                    </a:schemeClr>
                  </a:solidFill>
                  <a:latin typeface="Marker Felt" panose="00000400000000000000" pitchFamily="2" charset="0"/>
                </a:rPr>
                <a:t>Cart</a:t>
              </a:r>
              <a:endParaRPr lang="en-US" sz="3200" dirty="0">
                <a:solidFill>
                  <a:schemeClr val="accent1">
                    <a:lumMod val="50000"/>
                  </a:schemeClr>
                </a:solidFill>
                <a:latin typeface="Marker Felt" panose="00000400000000000000" pitchFamily="2" charset="0"/>
              </a:endParaRPr>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93313" y="4055568"/>
              <a:ext cx="897467" cy="790075"/>
            </a:xfrm>
            <a:prstGeom prst="rect">
              <a:avLst/>
            </a:prstGeom>
          </p:spPr>
        </p:pic>
      </p:grpSp>
      <p:sp>
        <p:nvSpPr>
          <p:cNvPr id="15" name="TextBox 14"/>
          <p:cNvSpPr txBox="1"/>
          <p:nvPr/>
        </p:nvSpPr>
        <p:spPr>
          <a:xfrm>
            <a:off x="8518342" y="2177109"/>
            <a:ext cx="2497800" cy="707886"/>
          </a:xfrm>
          <a:prstGeom prst="rect">
            <a:avLst/>
          </a:prstGeom>
          <a:noFill/>
        </p:spPr>
        <p:txBody>
          <a:bodyPr wrap="none" rtlCol="0">
            <a:spAutoFit/>
          </a:bodyPr>
          <a:lstStyle/>
          <a:p>
            <a:r>
              <a:rPr lang="en-US" sz="4000" dirty="0" smtClean="0">
                <a:solidFill>
                  <a:schemeClr val="accent6">
                    <a:lumMod val="75000"/>
                  </a:schemeClr>
                </a:solidFill>
                <a:latin typeface="Marker Felt" panose="00000400000000000000" pitchFamily="2" charset="0"/>
              </a:rPr>
              <a:t>Item Lookup</a:t>
            </a:r>
            <a:endParaRPr lang="en-US" sz="4000" dirty="0">
              <a:solidFill>
                <a:schemeClr val="accent6">
                  <a:lumMod val="75000"/>
                </a:schemeClr>
              </a:solidFill>
              <a:latin typeface="Marker Felt" panose="00000400000000000000" pitchFamily="2" charset="0"/>
            </a:endParaRPr>
          </a:p>
        </p:txBody>
      </p:sp>
      <p:sp>
        <p:nvSpPr>
          <p:cNvPr id="16" name="TextBox 15"/>
          <p:cNvSpPr txBox="1"/>
          <p:nvPr/>
        </p:nvSpPr>
        <p:spPr>
          <a:xfrm>
            <a:off x="8569882" y="3038605"/>
            <a:ext cx="2243563" cy="707886"/>
          </a:xfrm>
          <a:prstGeom prst="rect">
            <a:avLst/>
          </a:prstGeom>
          <a:noFill/>
        </p:spPr>
        <p:txBody>
          <a:bodyPr wrap="none" rtlCol="0">
            <a:spAutoFit/>
          </a:bodyPr>
          <a:lstStyle/>
          <a:p>
            <a:r>
              <a:rPr lang="en-US" sz="4000" dirty="0" smtClean="0">
                <a:solidFill>
                  <a:srgbClr val="C00000"/>
                </a:solidFill>
                <a:latin typeface="Marker Felt" panose="00000400000000000000" pitchFamily="2" charset="0"/>
              </a:rPr>
              <a:t>Wish Lists</a:t>
            </a:r>
          </a:p>
        </p:txBody>
      </p:sp>
      <p:sp>
        <p:nvSpPr>
          <p:cNvPr id="17" name="TextBox 16"/>
          <p:cNvSpPr txBox="1"/>
          <p:nvPr/>
        </p:nvSpPr>
        <p:spPr>
          <a:xfrm>
            <a:off x="9200747" y="5748884"/>
            <a:ext cx="1915909" cy="707886"/>
          </a:xfrm>
          <a:prstGeom prst="rect">
            <a:avLst/>
          </a:prstGeom>
          <a:noFill/>
        </p:spPr>
        <p:txBody>
          <a:bodyPr wrap="none" rtlCol="0">
            <a:spAutoFit/>
          </a:bodyPr>
          <a:lstStyle/>
          <a:p>
            <a:r>
              <a:rPr lang="en-US" sz="4000" dirty="0" smtClean="0">
                <a:solidFill>
                  <a:srgbClr val="C36223"/>
                </a:solidFill>
                <a:latin typeface="Marker Felt" panose="00000400000000000000" pitchFamily="2" charset="0"/>
              </a:rPr>
              <a:t>Payment</a:t>
            </a:r>
          </a:p>
        </p:txBody>
      </p:sp>
    </p:spTree>
    <p:extLst>
      <p:ext uri="{BB962C8B-B14F-4D97-AF65-F5344CB8AC3E}">
        <p14:creationId xmlns:p14="http://schemas.microsoft.com/office/powerpoint/2010/main" val="358538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we are green field?</a:t>
            </a:r>
          </a:p>
          <a:p>
            <a:endParaRPr lang="en-US" dirty="0"/>
          </a:p>
          <a:p>
            <a:r>
              <a:rPr lang="en-US" dirty="0" smtClean="0"/>
              <a:t>Same Process</a:t>
            </a:r>
          </a:p>
          <a:p>
            <a:pPr lvl="1"/>
            <a:r>
              <a:rPr lang="en-US" dirty="0" smtClean="0"/>
              <a:t>Gather Requirements (stories?)</a:t>
            </a:r>
          </a:p>
          <a:p>
            <a:pPr lvl="1"/>
            <a:r>
              <a:rPr lang="en-US" dirty="0" smtClean="0"/>
              <a:t>Find business capabilities</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55417541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I have larger services?</a:t>
            </a:r>
          </a:p>
          <a:p>
            <a:endParaRPr lang="en-US" dirty="0"/>
          </a:p>
          <a:p>
            <a:r>
              <a:rPr lang="en-US" dirty="0" smtClean="0"/>
              <a:t>Orchestrate and Deprecate</a:t>
            </a:r>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
        <p:nvSpPr>
          <p:cNvPr id="14" name="Hexagon 13"/>
          <p:cNvSpPr/>
          <p:nvPr/>
        </p:nvSpPr>
        <p:spPr>
          <a:xfrm>
            <a:off x="9463142" y="3711792"/>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57758" y="2160501"/>
            <a:ext cx="308601" cy="569161"/>
          </a:xfrm>
          <a:prstGeom prst="rect">
            <a:avLst/>
          </a:prstGeom>
        </p:spPr>
      </p:pic>
      <p:sp>
        <p:nvSpPr>
          <p:cNvPr id="16" name="Hexagon 15"/>
          <p:cNvSpPr/>
          <p:nvPr/>
        </p:nvSpPr>
        <p:spPr>
          <a:xfrm>
            <a:off x="831419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463142" y="495357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1061208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901758" y="294134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898411" y="456835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7981286">
            <a:off x="10533089" y="42562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3775931">
            <a:off x="9333329" y="427660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6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Legacy </a:t>
            </a:r>
          </a:p>
          <a:p>
            <a:r>
              <a:rPr lang="en-US" dirty="0" smtClean="0"/>
              <a:t>Modernization</a:t>
            </a:r>
            <a:endParaRPr lang="en-US" dirty="0"/>
          </a:p>
        </p:txBody>
      </p:sp>
      <p:grpSp>
        <p:nvGrpSpPr>
          <p:cNvPr id="49" name="Group 48"/>
          <p:cNvGrpSpPr/>
          <p:nvPr/>
        </p:nvGrpSpPr>
        <p:grpSpPr>
          <a:xfrm>
            <a:off x="3005749" y="1936962"/>
            <a:ext cx="8894623" cy="4153120"/>
            <a:chOff x="839226" y="987972"/>
            <a:chExt cx="11052270" cy="5538952"/>
          </a:xfrm>
        </p:grpSpPr>
        <p:sp>
          <p:nvSpPr>
            <p:cNvPr id="50" name="Rounded Rectangle 49"/>
            <p:cNvSpPr/>
            <p:nvPr/>
          </p:nvSpPr>
          <p:spPr>
            <a:xfrm>
              <a:off x="839228" y="987974"/>
              <a:ext cx="11052268" cy="1315511"/>
            </a:xfrm>
            <a:prstGeom prst="roundRect">
              <a:avLst/>
            </a:prstGeom>
            <a:solidFill>
              <a:schemeClr val="bg1"/>
            </a:solid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7030A0"/>
                  </a:solidFill>
                </a:rPr>
                <a:t>UI</a:t>
              </a:r>
            </a:p>
            <a:p>
              <a:r>
                <a:rPr lang="en-US" sz="1200" i="1" dirty="0">
                  <a:solidFill>
                    <a:srgbClr val="7030A0"/>
                  </a:solidFill>
                </a:rPr>
                <a:t>Legacy screens</a:t>
              </a:r>
            </a:p>
            <a:p>
              <a:r>
                <a:rPr lang="en-US" sz="1200" i="1" dirty="0">
                  <a:solidFill>
                    <a:srgbClr val="7030A0"/>
                  </a:solidFill>
                </a:rPr>
                <a:t>or web pages</a:t>
              </a:r>
            </a:p>
          </p:txBody>
        </p:sp>
        <p:sp>
          <p:nvSpPr>
            <p:cNvPr id="51" name="Rounded Rectangle 50"/>
            <p:cNvSpPr/>
            <p:nvPr/>
          </p:nvSpPr>
          <p:spPr>
            <a:xfrm>
              <a:off x="839226" y="2547245"/>
              <a:ext cx="11052268" cy="1315511"/>
            </a:xfrm>
            <a:prstGeom prst="roundRect">
              <a:avLst/>
            </a:prstGeom>
            <a:solidFill>
              <a:schemeClr val="bg1"/>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6">
                      <a:lumMod val="75000"/>
                    </a:schemeClr>
                  </a:solidFill>
                </a:rPr>
                <a:t>Process</a:t>
              </a:r>
              <a:br>
                <a:rPr lang="en-US" sz="1600" dirty="0">
                  <a:solidFill>
                    <a:schemeClr val="accent6">
                      <a:lumMod val="75000"/>
                    </a:schemeClr>
                  </a:solidFill>
                </a:rPr>
              </a:br>
              <a:r>
                <a:rPr lang="en-US" sz="1600" dirty="0">
                  <a:solidFill>
                    <a:schemeClr val="accent6">
                      <a:lumMod val="75000"/>
                    </a:schemeClr>
                  </a:solidFill>
                </a:rPr>
                <a:t>(business)</a:t>
              </a:r>
            </a:p>
            <a:p>
              <a:r>
                <a:rPr lang="en-US" sz="1200" i="1" dirty="0">
                  <a:solidFill>
                    <a:schemeClr val="accent6">
                      <a:lumMod val="75000"/>
                    </a:schemeClr>
                  </a:solidFill>
                </a:rPr>
                <a:t>service</a:t>
              </a:r>
            </a:p>
          </p:txBody>
        </p:sp>
        <p:sp>
          <p:nvSpPr>
            <p:cNvPr id="52" name="Rounded Rectangle 51"/>
            <p:cNvSpPr/>
            <p:nvPr/>
          </p:nvSpPr>
          <p:spPr>
            <a:xfrm>
              <a:off x="839228" y="4059163"/>
              <a:ext cx="11052268" cy="1315511"/>
            </a:xfrm>
            <a:prstGeom prst="roundRect">
              <a:avLst/>
            </a:prstGeom>
            <a:solidFill>
              <a:schemeClr val="bg1"/>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1">
                      <a:lumMod val="75000"/>
                    </a:schemeClr>
                  </a:solidFill>
                </a:rPr>
                <a:t>Data</a:t>
              </a:r>
            </a:p>
            <a:p>
              <a:r>
                <a:rPr lang="en-US" sz="1200" i="1" dirty="0">
                  <a:solidFill>
                    <a:schemeClr val="accent1">
                      <a:lumMod val="75000"/>
                    </a:schemeClr>
                  </a:solidFill>
                </a:rPr>
                <a:t>service</a:t>
              </a:r>
              <a:endParaRPr lang="en-US" sz="1600" i="1" dirty="0">
                <a:solidFill>
                  <a:schemeClr val="accent1">
                    <a:lumMod val="75000"/>
                  </a:schemeClr>
                </a:solidFill>
              </a:endParaRPr>
            </a:p>
          </p:txBody>
        </p:sp>
        <p:sp>
          <p:nvSpPr>
            <p:cNvPr id="53" name="Rectangle 52"/>
            <p:cNvSpPr/>
            <p:nvPr/>
          </p:nvSpPr>
          <p:spPr>
            <a:xfrm rot="16200000">
              <a:off x="10359923" y="3032096"/>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54" name="Rectangle 53"/>
            <p:cNvSpPr/>
            <p:nvPr/>
          </p:nvSpPr>
          <p:spPr>
            <a:xfrm>
              <a:off x="7334185" y="1007100"/>
              <a:ext cx="1679493" cy="1296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Rectangle 54"/>
            <p:cNvSpPr/>
            <p:nvPr/>
          </p:nvSpPr>
          <p:spPr>
            <a:xfrm>
              <a:off x="9145658" y="1007103"/>
              <a:ext cx="1679493" cy="436932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Rectangle 55"/>
            <p:cNvSpPr/>
            <p:nvPr/>
          </p:nvSpPr>
          <p:spPr>
            <a:xfrm>
              <a:off x="7500254" y="1175595"/>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Rectangle 56"/>
            <p:cNvSpPr/>
            <p:nvPr/>
          </p:nvSpPr>
          <p:spPr>
            <a:xfrm>
              <a:off x="9314464" y="2752786"/>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Rectangle 57"/>
            <p:cNvSpPr/>
            <p:nvPr/>
          </p:nvSpPr>
          <p:spPr>
            <a:xfrm>
              <a:off x="9314464" y="117559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Flowchart: Magnetic Disk 58"/>
            <p:cNvSpPr/>
            <p:nvPr/>
          </p:nvSpPr>
          <p:spPr>
            <a:xfrm>
              <a:off x="9182998" y="563756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Rectangle 59"/>
            <p:cNvSpPr/>
            <p:nvPr/>
          </p:nvSpPr>
          <p:spPr>
            <a:xfrm>
              <a:off x="9341573"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Rectangle 60"/>
            <p:cNvSpPr/>
            <p:nvPr/>
          </p:nvSpPr>
          <p:spPr>
            <a:xfrm>
              <a:off x="9817889"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Rectangle 61"/>
            <p:cNvSpPr/>
            <p:nvPr/>
          </p:nvSpPr>
          <p:spPr>
            <a:xfrm>
              <a:off x="10294208"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p:cNvSpPr/>
            <p:nvPr/>
          </p:nvSpPr>
          <p:spPr>
            <a:xfrm rot="16200000">
              <a:off x="2073726" y="3012968"/>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64" name="Rectangle 63"/>
            <p:cNvSpPr/>
            <p:nvPr/>
          </p:nvSpPr>
          <p:spPr>
            <a:xfrm>
              <a:off x="3088544" y="987972"/>
              <a:ext cx="1679493" cy="4369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5" name="Rectangle 64"/>
            <p:cNvSpPr/>
            <p:nvPr/>
          </p:nvSpPr>
          <p:spPr>
            <a:xfrm>
              <a:off x="4900016" y="987976"/>
              <a:ext cx="1679493" cy="287478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p:cNvSpPr/>
            <p:nvPr/>
          </p:nvSpPr>
          <p:spPr>
            <a:xfrm>
              <a:off x="3254613" y="1156467"/>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7" name="Rectangle 66"/>
            <p:cNvSpPr/>
            <p:nvPr/>
          </p:nvSpPr>
          <p:spPr>
            <a:xfrm>
              <a:off x="318537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Rectangle 67"/>
            <p:cNvSpPr/>
            <p:nvPr/>
          </p:nvSpPr>
          <p:spPr>
            <a:xfrm>
              <a:off x="3668139"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Rectangle 68"/>
            <p:cNvSpPr/>
            <p:nvPr/>
          </p:nvSpPr>
          <p:spPr>
            <a:xfrm>
              <a:off x="415089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Rectangle 69"/>
            <p:cNvSpPr/>
            <p:nvPr/>
          </p:nvSpPr>
          <p:spPr>
            <a:xfrm>
              <a:off x="5068822" y="273365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Rectangle 70"/>
            <p:cNvSpPr/>
            <p:nvPr/>
          </p:nvSpPr>
          <p:spPr>
            <a:xfrm>
              <a:off x="5068822" y="1156469"/>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ight Arrow 71"/>
            <p:cNvSpPr/>
            <p:nvPr/>
          </p:nvSpPr>
          <p:spPr>
            <a:xfrm rot="2955197">
              <a:off x="4222399" y="2280806"/>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Right Arrow 72"/>
            <p:cNvSpPr/>
            <p:nvPr/>
          </p:nvSpPr>
          <p:spPr>
            <a:xfrm rot="5400000">
              <a:off x="5181220" y="23115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ight Arrow 73"/>
            <p:cNvSpPr/>
            <p:nvPr/>
          </p:nvSpPr>
          <p:spPr>
            <a:xfrm rot="9132541">
              <a:off x="4258368" y="3364545"/>
              <a:ext cx="1013865" cy="35203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Flowchart: Magnetic Disk 74"/>
            <p:cNvSpPr/>
            <p:nvPr/>
          </p:nvSpPr>
          <p:spPr>
            <a:xfrm>
              <a:off x="3088544" y="561843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ight Arrow 75"/>
            <p:cNvSpPr/>
            <p:nvPr/>
          </p:nvSpPr>
          <p:spPr>
            <a:xfrm rot="5400000">
              <a:off x="3354449" y="5363786"/>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ight Arrow 76"/>
            <p:cNvSpPr/>
            <p:nvPr/>
          </p:nvSpPr>
          <p:spPr>
            <a:xfrm rot="2955197">
              <a:off x="8468041" y="2299935"/>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ight Arrow 77"/>
            <p:cNvSpPr/>
            <p:nvPr/>
          </p:nvSpPr>
          <p:spPr>
            <a:xfrm rot="5400000">
              <a:off x="9426861" y="2330644"/>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ight Arrow 78"/>
            <p:cNvSpPr/>
            <p:nvPr/>
          </p:nvSpPr>
          <p:spPr>
            <a:xfrm rot="5400000">
              <a:off x="9448905" y="53829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ight Arrow 79"/>
            <p:cNvSpPr/>
            <p:nvPr/>
          </p:nvSpPr>
          <p:spPr>
            <a:xfrm rot="5400000">
              <a:off x="9440522" y="3832549"/>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81" name="Group 80"/>
          <p:cNvGrpSpPr/>
          <p:nvPr/>
        </p:nvGrpSpPr>
        <p:grpSpPr>
          <a:xfrm>
            <a:off x="4760625" y="1109738"/>
            <a:ext cx="3026315" cy="628032"/>
            <a:chOff x="676781" y="642531"/>
            <a:chExt cx="2744806" cy="569612"/>
          </a:xfrm>
        </p:grpSpPr>
        <p:sp>
          <p:nvSpPr>
            <p:cNvPr id="82" name="Rectangle 81"/>
            <p:cNvSpPr/>
            <p:nvPr/>
          </p:nvSpPr>
          <p:spPr>
            <a:xfrm>
              <a:off x="972691" y="67108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3" name="Group 82"/>
            <p:cNvGrpSpPr/>
            <p:nvPr/>
          </p:nvGrpSpPr>
          <p:grpSpPr>
            <a:xfrm>
              <a:off x="676781" y="642531"/>
              <a:ext cx="702829" cy="569612"/>
              <a:chOff x="293254" y="936542"/>
              <a:chExt cx="801565" cy="671261"/>
            </a:xfrm>
          </p:grpSpPr>
          <p:sp>
            <p:nvSpPr>
              <p:cNvPr id="85" name="Pentagon 84"/>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86"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01</a:t>
                </a:r>
              </a:p>
            </p:txBody>
          </p:sp>
        </p:grpSp>
        <p:sp>
          <p:nvSpPr>
            <p:cNvPr id="84" name="TextBox 83"/>
            <p:cNvSpPr txBox="1"/>
            <p:nvPr/>
          </p:nvSpPr>
          <p:spPr>
            <a:xfrm>
              <a:off x="1379610" y="652801"/>
              <a:ext cx="1891746" cy="558293"/>
            </a:xfrm>
            <a:prstGeom prst="rect">
              <a:avLst/>
            </a:prstGeom>
            <a:noFill/>
          </p:spPr>
          <p:txBody>
            <a:bodyPr wrap="none" rtlCol="0">
              <a:spAutoFit/>
            </a:bodyPr>
            <a:lstStyle/>
            <a:p>
              <a:r>
                <a:rPr lang="en-US" sz="2000" dirty="0">
                  <a:solidFill>
                    <a:schemeClr val="bg1"/>
                  </a:solidFill>
                </a:rPr>
                <a:t>Legacy Refactor</a:t>
              </a:r>
            </a:p>
            <a:p>
              <a:r>
                <a:rPr lang="en-US" sz="1400" i="1" dirty="0">
                  <a:solidFill>
                    <a:schemeClr val="bg1"/>
                  </a:solidFill>
                </a:rPr>
                <a:t>Risk averse modernization</a:t>
              </a:r>
              <a:endParaRPr lang="en-US" sz="2000" i="1" dirty="0">
                <a:solidFill>
                  <a:schemeClr val="bg1"/>
                </a:solidFill>
              </a:endParaRPr>
            </a:p>
          </p:txBody>
        </p:sp>
      </p:grpSp>
      <p:grpSp>
        <p:nvGrpSpPr>
          <p:cNvPr id="87" name="Group 86"/>
          <p:cNvGrpSpPr/>
          <p:nvPr/>
        </p:nvGrpSpPr>
        <p:grpSpPr>
          <a:xfrm>
            <a:off x="8275304" y="1141216"/>
            <a:ext cx="3145892" cy="626503"/>
            <a:chOff x="3470047" y="647471"/>
            <a:chExt cx="2950528" cy="587596"/>
          </a:xfrm>
        </p:grpSpPr>
        <p:sp>
          <p:nvSpPr>
            <p:cNvPr id="88" name="Rectangle 87"/>
            <p:cNvSpPr/>
            <p:nvPr/>
          </p:nvSpPr>
          <p:spPr>
            <a:xfrm>
              <a:off x="3765957" y="67602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9" name="Group 88"/>
            <p:cNvGrpSpPr/>
            <p:nvPr/>
          </p:nvGrpSpPr>
          <p:grpSpPr>
            <a:xfrm>
              <a:off x="3470047" y="647471"/>
              <a:ext cx="702829" cy="569612"/>
              <a:chOff x="293254" y="936542"/>
              <a:chExt cx="801565" cy="671261"/>
            </a:xfrm>
          </p:grpSpPr>
          <p:sp>
            <p:nvSpPr>
              <p:cNvPr id="91" name="Pentagon 90"/>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92"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02</a:t>
                </a:r>
              </a:p>
            </p:txBody>
          </p:sp>
        </p:grpSp>
        <p:sp>
          <p:nvSpPr>
            <p:cNvPr id="90" name="TextBox 89"/>
            <p:cNvSpPr txBox="1"/>
            <p:nvPr/>
          </p:nvSpPr>
          <p:spPr>
            <a:xfrm>
              <a:off x="4172876" y="657741"/>
              <a:ext cx="2247699" cy="577326"/>
            </a:xfrm>
            <a:prstGeom prst="rect">
              <a:avLst/>
            </a:prstGeom>
            <a:noFill/>
          </p:spPr>
          <p:txBody>
            <a:bodyPr wrap="square" rtlCol="0">
              <a:spAutoFit/>
            </a:bodyPr>
            <a:lstStyle/>
            <a:p>
              <a:r>
                <a:rPr lang="en-US" sz="2000" dirty="0">
                  <a:solidFill>
                    <a:schemeClr val="bg1"/>
                  </a:solidFill>
                </a:rPr>
                <a:t>Legacy Façade </a:t>
              </a:r>
            </a:p>
            <a:p>
              <a:r>
                <a:rPr lang="en-US" sz="1400" i="1" dirty="0">
                  <a:solidFill>
                    <a:schemeClr val="bg1"/>
                  </a:solidFill>
                </a:rPr>
                <a:t>Add functionality to workflow</a:t>
              </a:r>
              <a:endParaRPr lang="en-US" sz="2000" i="1" dirty="0">
                <a:solidFill>
                  <a:schemeClr val="bg1"/>
                </a:solidFill>
              </a:endParaRPr>
            </a:p>
          </p:txBody>
        </p:sp>
      </p:grpSp>
    </p:spTree>
    <p:extLst>
      <p:ext uri="{BB962C8B-B14F-4D97-AF65-F5344CB8AC3E}">
        <p14:creationId xmlns:p14="http://schemas.microsoft.com/office/powerpoint/2010/main" val="39191367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5" name="Picture 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487721" y="4516641"/>
            <a:ext cx="1593508" cy="1187319"/>
          </a:xfrm>
          <a:prstGeom prst="rect">
            <a:avLst/>
          </a:prstGeom>
        </p:spPr>
      </p:pic>
      <p:pic>
        <p:nvPicPr>
          <p:cNvPr id="7" name="Picture 6"/>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58138" y="3588155"/>
            <a:ext cx="704513" cy="750078"/>
          </a:xfrm>
          <a:prstGeom prst="rect">
            <a:avLst/>
          </a:prstGeom>
        </p:spPr>
      </p:pic>
      <p:pic>
        <p:nvPicPr>
          <p:cNvPr id="8" name="Picture 7"/>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893075" y="4513693"/>
            <a:ext cx="704513" cy="750078"/>
          </a:xfrm>
          <a:prstGeom prst="rect">
            <a:avLst/>
          </a:prstGeom>
        </p:spPr>
      </p:pic>
      <p:pic>
        <p:nvPicPr>
          <p:cNvPr id="9" name="Picture 8"/>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487721" y="3365516"/>
            <a:ext cx="704513" cy="750078"/>
          </a:xfrm>
          <a:prstGeom prst="rect">
            <a:avLst/>
          </a:prstGeom>
        </p:spPr>
      </p:pic>
      <p:pic>
        <p:nvPicPr>
          <p:cNvPr id="10" name="Picture 9"/>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575332" y="3365516"/>
            <a:ext cx="704513" cy="750078"/>
          </a:xfrm>
          <a:prstGeom prst="rect">
            <a:avLst/>
          </a:prstGeom>
        </p:spPr>
      </p:pic>
      <p:pic>
        <p:nvPicPr>
          <p:cNvPr id="11" name="Picture 10"/>
          <p:cNvPicPr>
            <a:picLocks noChangeAspect="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785932" y="3896022"/>
            <a:ext cx="704513" cy="750078"/>
          </a:xfrm>
          <a:prstGeom prst="rect">
            <a:avLst/>
          </a:prstGeom>
        </p:spPr>
      </p:pic>
      <p:sp>
        <p:nvSpPr>
          <p:cNvPr id="12" name="Content Placeholder 2"/>
          <p:cNvSpPr>
            <a:spLocks noGrp="1"/>
          </p:cNvSpPr>
          <p:nvPr>
            <p:ph idx="1"/>
          </p:nvPr>
        </p:nvSpPr>
        <p:spPr>
          <a:xfrm>
            <a:off x="5183188" y="987425"/>
            <a:ext cx="6172200" cy="4873625"/>
          </a:xfrm>
        </p:spPr>
        <p:txBody>
          <a:bodyPr/>
          <a:lstStyle/>
          <a:p>
            <a:r>
              <a:rPr lang="en-US" dirty="0" smtClean="0"/>
              <a:t>Don’t do this!!!</a:t>
            </a:r>
            <a:endParaRPr lang="en-US" dirty="0"/>
          </a:p>
        </p:txBody>
      </p:sp>
    </p:spTree>
    <p:extLst>
      <p:ext uri="{BB962C8B-B14F-4D97-AF65-F5344CB8AC3E}">
        <p14:creationId xmlns:p14="http://schemas.microsoft.com/office/powerpoint/2010/main" val="12944290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838425"/>
            <a:ext cx="10515600" cy="2414311"/>
          </a:xfrm>
        </p:spPr>
        <p:txBody>
          <a:bodyPr>
            <a:normAutofit fontScale="90000"/>
          </a:bodyPr>
          <a:lstStyle/>
          <a:p>
            <a:r>
              <a:rPr lang="en-US" dirty="0" smtClean="0"/>
              <a:t>3. Using buzzwords only, name some practices, methodologies, etc. that complement </a:t>
            </a:r>
            <a:r>
              <a:rPr lang="en-US" dirty="0" err="1" smtClean="0"/>
              <a:t>microservices</a:t>
            </a:r>
            <a:r>
              <a:rPr lang="en-US" dirty="0"/>
              <a:t>:</a:t>
            </a:r>
          </a:p>
        </p:txBody>
      </p:sp>
      <p:sp>
        <p:nvSpPr>
          <p:cNvPr id="3" name="Text Placeholder 2"/>
          <p:cNvSpPr>
            <a:spLocks noGrp="1"/>
          </p:cNvSpPr>
          <p:nvPr>
            <p:ph type="body" idx="1"/>
          </p:nvPr>
        </p:nvSpPr>
        <p:spPr>
          <a:xfrm>
            <a:off x="953235" y="4423159"/>
            <a:ext cx="10515600" cy="1506003"/>
          </a:xfrm>
        </p:spPr>
        <p:txBody>
          <a:bodyPr>
            <a:normAutofit lnSpcReduction="10000"/>
          </a:bodyPr>
          <a:lstStyle/>
          <a:p>
            <a:r>
              <a:rPr lang="en-US" sz="5400" dirty="0" smtClean="0"/>
              <a:t>Agile, DevOps, SOLID principles, monitoring, API management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3503929" y="648451"/>
            <a:ext cx="5909578" cy="988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solidFill>
                  <a:schemeClr val="tx1"/>
                </a:solidFill>
              </a:rPr>
              <a:t>POP QUIZ TODAY!</a:t>
            </a:r>
            <a:endParaRPr lang="en-US" sz="5400" dirty="0">
              <a:solidFill>
                <a:schemeClr val="tx1"/>
              </a:solidFill>
            </a:endParaRPr>
          </a:p>
        </p:txBody>
      </p:sp>
    </p:spTree>
    <p:extLst>
      <p:ext uri="{BB962C8B-B14F-4D97-AF65-F5344CB8AC3E}">
        <p14:creationId xmlns:p14="http://schemas.microsoft.com/office/powerpoint/2010/main" val="41123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6" name="Picture 5"/>
          <p:cNvPicPr>
            <a:picLocks noChangeAspect="1"/>
          </p:cNvPicPr>
          <p:nvPr/>
        </p:nvPicPr>
        <p:blipFill>
          <a:blip r:embed="rId3"/>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72025" y="225935"/>
            <a:ext cx="2377673" cy="982538"/>
          </a:xfrm>
          <a:prstGeom prst="rect">
            <a:avLst/>
          </a:prstGeom>
        </p:spPr>
      </p:pic>
    </p:spTree>
    <p:extLst>
      <p:ext uri="{BB962C8B-B14F-4D97-AF65-F5344CB8AC3E}">
        <p14:creationId xmlns:p14="http://schemas.microsoft.com/office/powerpoint/2010/main" val="27583019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23" name="Group 22"/>
          <p:cNvGrpSpPr/>
          <p:nvPr/>
        </p:nvGrpSpPr>
        <p:grpSpPr>
          <a:xfrm>
            <a:off x="2911876"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8" y="384145"/>
              <a:ext cx="7324078" cy="5883490"/>
            </a:xfrm>
            <a:prstGeom prst="rect">
              <a:avLst/>
            </a:prstGeom>
          </p:spPr>
        </p:pic>
        <p:grpSp>
          <p:nvGrpSpPr>
            <p:cNvPr id="3" name="Group 2"/>
            <p:cNvGrpSpPr/>
            <p:nvPr/>
          </p:nvGrpSpPr>
          <p:grpSpPr>
            <a:xfrm>
              <a:off x="6019060" y="2791955"/>
              <a:ext cx="4243526" cy="1358970"/>
              <a:chOff x="6019060" y="2791955"/>
              <a:chExt cx="4243526" cy="1358970"/>
            </a:xfrm>
          </p:grpSpPr>
          <p:sp>
            <p:nvSpPr>
              <p:cNvPr id="9" name="Rectangle 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76587" y="2791955"/>
                <a:ext cx="1276416" cy="1358970"/>
              </a:xfrm>
              <a:prstGeom prst="rect">
                <a:avLst/>
              </a:prstGeom>
            </p:spPr>
          </p:pic>
        </p:grpSp>
        <p:grpSp>
          <p:nvGrpSpPr>
            <p:cNvPr id="13" name="Group 12"/>
            <p:cNvGrpSpPr/>
            <p:nvPr/>
          </p:nvGrpSpPr>
          <p:grpSpPr>
            <a:xfrm>
              <a:off x="6038295" y="4314398"/>
              <a:ext cx="4243526" cy="1358970"/>
              <a:chOff x="6019060" y="2791955"/>
              <a:chExt cx="4243526" cy="1358970"/>
            </a:xfrm>
          </p:grpSpPr>
          <p:sp>
            <p:nvSpPr>
              <p:cNvPr id="14" name="Rectangle 13"/>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36243" y="3096771"/>
                <a:ext cx="1155759" cy="749339"/>
              </a:xfrm>
              <a:prstGeom prst="rect">
                <a:avLst/>
              </a:prstGeom>
            </p:spPr>
          </p:pic>
          <p:pic>
            <p:nvPicPr>
              <p:cNvPr id="16" name="Picture 15"/>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58483" y="3109473"/>
                <a:ext cx="971600" cy="723937"/>
              </a:xfrm>
              <a:prstGeom prst="rect">
                <a:avLst/>
              </a:prstGeom>
            </p:spPr>
          </p:pic>
          <p:pic>
            <p:nvPicPr>
              <p:cNvPr id="17" name="Picture 1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76587" y="2791955"/>
                <a:ext cx="1276416" cy="1358970"/>
              </a:xfrm>
              <a:prstGeom prst="rect">
                <a:avLst/>
              </a:prstGeom>
            </p:spPr>
          </p:pic>
        </p:grpSp>
        <p:grpSp>
          <p:nvGrpSpPr>
            <p:cNvPr id="18" name="Group 17"/>
            <p:cNvGrpSpPr/>
            <p:nvPr/>
          </p:nvGrpSpPr>
          <p:grpSpPr>
            <a:xfrm>
              <a:off x="6038295" y="1278315"/>
              <a:ext cx="4243526" cy="1358970"/>
              <a:chOff x="6019060" y="2791955"/>
              <a:chExt cx="4243526" cy="1358970"/>
            </a:xfrm>
          </p:grpSpPr>
          <p:sp>
            <p:nvSpPr>
              <p:cNvPr id="19" name="Rectangle 1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36243" y="3096771"/>
                <a:ext cx="1155759" cy="749339"/>
              </a:xfrm>
              <a:prstGeom prst="rect">
                <a:avLst/>
              </a:prstGeom>
            </p:spPr>
          </p:pic>
          <p:pic>
            <p:nvPicPr>
              <p:cNvPr id="21" name="Picture 20"/>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58483" y="3109473"/>
                <a:ext cx="971600" cy="723937"/>
              </a:xfrm>
              <a:prstGeom prst="rect">
                <a:avLst/>
              </a:prstGeom>
            </p:spPr>
          </p:pic>
          <p:pic>
            <p:nvPicPr>
              <p:cNvPr id="22" name="Picture 21"/>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76587" y="2791955"/>
                <a:ext cx="1276416" cy="1358970"/>
              </a:xfrm>
              <a:prstGeom prst="rect">
                <a:avLst/>
              </a:prstGeom>
            </p:spPr>
          </p:pic>
        </p:grpSp>
      </p:grpSp>
    </p:spTree>
    <p:extLst>
      <p:ext uri="{BB962C8B-B14F-4D97-AF65-F5344CB8AC3E}">
        <p14:creationId xmlns:p14="http://schemas.microsoft.com/office/powerpoint/2010/main" val="225604846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6" name="Group 5"/>
          <p:cNvGrpSpPr/>
          <p:nvPr/>
        </p:nvGrpSpPr>
        <p:grpSpPr>
          <a:xfrm>
            <a:off x="2947379"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468" y="384145"/>
              <a:ext cx="7324078" cy="5883490"/>
            </a:xfrm>
            <a:prstGeom prst="rect">
              <a:avLst/>
            </a:prstGeom>
          </p:spPr>
        </p:pic>
        <p:sp>
          <p:nvSpPr>
            <p:cNvPr id="9" name="Rectangle 8"/>
            <p:cNvSpPr/>
            <p:nvPr/>
          </p:nvSpPr>
          <p:spPr>
            <a:xfrm>
              <a:off x="6019060"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76587" y="2791955"/>
              <a:ext cx="1276416" cy="1358970"/>
            </a:xfrm>
            <a:prstGeom prst="rect">
              <a:avLst/>
            </a:prstGeom>
          </p:spPr>
        </p:pic>
        <p:sp>
          <p:nvSpPr>
            <p:cNvPr id="14" name="Rectangle 13"/>
            <p:cNvSpPr/>
            <p:nvPr/>
          </p:nvSpPr>
          <p:spPr>
            <a:xfrm>
              <a:off x="6038295"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55478" y="4619214"/>
              <a:ext cx="1155759" cy="749339"/>
            </a:xfrm>
            <a:prstGeom prst="rect">
              <a:avLst/>
            </a:prstGeom>
          </p:spPr>
        </p:pic>
        <p:pic>
          <p:nvPicPr>
            <p:cNvPr id="16" name="Picture 15"/>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77718" y="4631916"/>
              <a:ext cx="971600" cy="723937"/>
            </a:xfrm>
            <a:prstGeom prst="rect">
              <a:avLst/>
            </a:prstGeom>
          </p:spPr>
        </p:pic>
        <p:pic>
          <p:nvPicPr>
            <p:cNvPr id="17" name="Picture 1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95822" y="4314398"/>
              <a:ext cx="1276416" cy="1358970"/>
            </a:xfrm>
            <a:prstGeom prst="rect">
              <a:avLst/>
            </a:prstGeom>
          </p:spPr>
        </p:pic>
        <p:sp>
          <p:nvSpPr>
            <p:cNvPr id="19" name="Rectangle 18"/>
            <p:cNvSpPr/>
            <p:nvPr/>
          </p:nvSpPr>
          <p:spPr>
            <a:xfrm>
              <a:off x="6038295"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655478" y="1583131"/>
              <a:ext cx="1155759" cy="749339"/>
            </a:xfrm>
            <a:prstGeom prst="rect">
              <a:avLst/>
            </a:prstGeom>
          </p:spPr>
        </p:pic>
        <p:pic>
          <p:nvPicPr>
            <p:cNvPr id="21" name="Picture 20"/>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177718" y="1595833"/>
              <a:ext cx="971600" cy="723937"/>
            </a:xfrm>
            <a:prstGeom prst="rect">
              <a:avLst/>
            </a:prstGeom>
          </p:spPr>
        </p:pic>
        <p:pic>
          <p:nvPicPr>
            <p:cNvPr id="22" name="Picture 21"/>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195822" y="1278315"/>
              <a:ext cx="1276416" cy="1358970"/>
            </a:xfrm>
            <a:prstGeom prst="rect">
              <a:avLst/>
            </a:prstGeom>
          </p:spPr>
        </p:pic>
        <p:sp>
          <p:nvSpPr>
            <p:cNvPr id="23" name="Rectangle 22"/>
            <p:cNvSpPr/>
            <p:nvPr/>
          </p:nvSpPr>
          <p:spPr>
            <a:xfrm>
              <a:off x="9103260" y="279195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122495" y="4314398"/>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22495" y="127831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4916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379" y="384145"/>
            <a:ext cx="7324078" cy="5883490"/>
          </a:xfrm>
          <a:prstGeom prst="rect">
            <a:avLst/>
          </a:prstGeom>
        </p:spPr>
      </p:pic>
      <p:sp>
        <p:nvSpPr>
          <p:cNvPr id="20" name="Rectangle 19"/>
          <p:cNvSpPr/>
          <p:nvPr/>
        </p:nvSpPr>
        <p:spPr>
          <a:xfrm>
            <a:off x="4500971"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18154" y="3096771"/>
            <a:ext cx="1155759" cy="749339"/>
          </a:xfrm>
          <a:prstGeom prst="rect">
            <a:avLst/>
          </a:prstGeom>
        </p:spPr>
      </p:pic>
      <p:pic>
        <p:nvPicPr>
          <p:cNvPr id="22" name="Picture 21"/>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355208" y="2732230"/>
            <a:ext cx="1593508" cy="1187319"/>
          </a:xfrm>
          <a:prstGeom prst="rect">
            <a:avLst/>
          </a:prstGeom>
        </p:spPr>
      </p:pic>
      <p:pic>
        <p:nvPicPr>
          <p:cNvPr id="23" name="Picture 22"/>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58498" y="2791955"/>
            <a:ext cx="1276416" cy="1358970"/>
          </a:xfrm>
          <a:prstGeom prst="rect">
            <a:avLst/>
          </a:prstGeom>
        </p:spPr>
      </p:pic>
      <p:sp>
        <p:nvSpPr>
          <p:cNvPr id="24" name="Rectangle 23"/>
          <p:cNvSpPr/>
          <p:nvPr/>
        </p:nvSpPr>
        <p:spPr>
          <a:xfrm>
            <a:off x="4520206"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37389" y="4619214"/>
            <a:ext cx="1155759" cy="749339"/>
          </a:xfrm>
          <a:prstGeom prst="rect">
            <a:avLst/>
          </a:prstGeom>
        </p:spPr>
      </p:pic>
      <p:pic>
        <p:nvPicPr>
          <p:cNvPr id="27" name="Picture 26"/>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77733" y="4314398"/>
            <a:ext cx="1276416" cy="1358970"/>
          </a:xfrm>
          <a:prstGeom prst="rect">
            <a:avLst/>
          </a:prstGeom>
        </p:spPr>
      </p:pic>
      <p:sp>
        <p:nvSpPr>
          <p:cNvPr id="28" name="Rectangle 27"/>
          <p:cNvSpPr/>
          <p:nvPr/>
        </p:nvSpPr>
        <p:spPr>
          <a:xfrm>
            <a:off x="4520206"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137389" y="1583131"/>
            <a:ext cx="1155759" cy="749339"/>
          </a:xfrm>
          <a:prstGeom prst="rect">
            <a:avLst/>
          </a:prstGeom>
        </p:spPr>
      </p:pic>
      <p:pic>
        <p:nvPicPr>
          <p:cNvPr id="31" name="Picture 30"/>
          <p:cNvPicPr>
            <a:picLocks noChangeAspect="1"/>
          </p:cNvPicPr>
          <p:nvPr/>
        </p:nvPicPr>
        <p:blipFill>
          <a:blip r:embed="rId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677733" y="1278315"/>
            <a:ext cx="1276416" cy="1358970"/>
          </a:xfrm>
          <a:prstGeom prst="rect">
            <a:avLst/>
          </a:prstGeom>
        </p:spPr>
      </p:pic>
    </p:spTree>
    <p:extLst>
      <p:ext uri="{BB962C8B-B14F-4D97-AF65-F5344CB8AC3E}">
        <p14:creationId xmlns:p14="http://schemas.microsoft.com/office/powerpoint/2010/main" val="36103061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pPr marL="0" indent="0">
              <a:buNone/>
            </a:pPr>
            <a:r>
              <a:rPr lang="en-US" dirty="0" smtClean="0"/>
              <a:t>Best Practices</a:t>
            </a:r>
          </a:p>
          <a:p>
            <a:r>
              <a:rPr lang="en-US" dirty="0" smtClean="0"/>
              <a:t>A single </a:t>
            </a:r>
            <a:r>
              <a:rPr lang="en-US" dirty="0" err="1" smtClean="0"/>
              <a:t>microservice</a:t>
            </a:r>
            <a:r>
              <a:rPr lang="en-US" dirty="0" smtClean="0"/>
              <a:t> owner for each table – if possible</a:t>
            </a:r>
          </a:p>
          <a:p>
            <a:r>
              <a:rPr lang="en-US" dirty="0" smtClean="0"/>
              <a:t>All access through the </a:t>
            </a:r>
            <a:r>
              <a:rPr lang="en-US" dirty="0" err="1" smtClean="0"/>
              <a:t>microservice</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spTree>
    <p:extLst>
      <p:ext uri="{BB962C8B-B14F-4D97-AF65-F5344CB8AC3E}">
        <p14:creationId xmlns:p14="http://schemas.microsoft.com/office/powerpoint/2010/main" val="2556465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r>
              <a:rPr lang="en-US" dirty="0" smtClean="0"/>
              <a:t>In a purist environment, you will have to consolidate the data at some point</a:t>
            </a:r>
          </a:p>
          <a:p>
            <a:r>
              <a:rPr lang="en-US" dirty="0" smtClean="0"/>
              <a:t>Be prepared to introduce Master Data concepts</a:t>
            </a:r>
          </a:p>
          <a:p>
            <a:r>
              <a:rPr lang="en-US" dirty="0" smtClean="0"/>
              <a:t>How do you eat an elephant?</a:t>
            </a:r>
          </a:p>
          <a:p>
            <a:pPr lvl="1"/>
            <a:r>
              <a:rPr lang="en-US" dirty="0" smtClean="0"/>
              <a:t>One bite at a time</a:t>
            </a:r>
            <a:endParaRPr lang="en-US" dirty="0"/>
          </a:p>
        </p:txBody>
      </p:sp>
      <p:sp>
        <p:nvSpPr>
          <p:cNvPr id="4" name="Text Placeholder 3"/>
          <p:cNvSpPr>
            <a:spLocks noGrp="1"/>
          </p:cNvSpPr>
          <p:nvPr>
            <p:ph type="body" sz="half" idx="2"/>
          </p:nvPr>
        </p:nvSpPr>
        <p:spPr/>
        <p:txBody>
          <a:bodyPr/>
          <a:lstStyle/>
          <a:p>
            <a:r>
              <a:rPr lang="en-US" dirty="0" smtClean="0"/>
              <a:t>Other Notes</a:t>
            </a:r>
            <a:endParaRPr lang="en-US" dirty="0"/>
          </a:p>
        </p:txBody>
      </p:sp>
    </p:spTree>
    <p:extLst>
      <p:ext uri="{BB962C8B-B14F-4D97-AF65-F5344CB8AC3E}">
        <p14:creationId xmlns:p14="http://schemas.microsoft.com/office/powerpoint/2010/main" val="386093504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8410322" y="292717"/>
            <a:ext cx="1798890" cy="369332"/>
          </a:xfrm>
          <a:prstGeom prst="rect">
            <a:avLst/>
          </a:prstGeom>
          <a:noFill/>
        </p:spPr>
        <p:txBody>
          <a:bodyPr wrap="none" rtlCol="0">
            <a:spAutoFit/>
          </a:bodyPr>
          <a:lstStyle/>
          <a:p>
            <a:r>
              <a:rPr lang="en-US" dirty="0" smtClean="0">
                <a:solidFill>
                  <a:srgbClr val="C36223"/>
                </a:solidFill>
                <a:latin typeface="Marker Felt" panose="00000400000000000000" pitchFamily="2" charset="0"/>
              </a:rPr>
              <a:t>Code Mash Edition</a:t>
            </a:r>
            <a:endParaRPr lang="en-US" dirty="0">
              <a:solidFill>
                <a:srgbClr val="C36223"/>
              </a:solidFill>
              <a:latin typeface="Marker Felt" panose="00000400000000000000" pitchFamily="2"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209212" y="272596"/>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305577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2030721"/>
            <a:ext cx="10515600" cy="2222015"/>
          </a:xfrm>
        </p:spPr>
        <p:txBody>
          <a:bodyPr>
            <a:normAutofit/>
          </a:bodyPr>
          <a:lstStyle/>
          <a:p>
            <a:r>
              <a:rPr lang="en-US" dirty="0" smtClean="0"/>
              <a:t>4. What benefit of </a:t>
            </a:r>
            <a:r>
              <a:rPr lang="en-US" dirty="0" err="1" smtClean="0"/>
              <a:t>microservices</a:t>
            </a:r>
            <a:r>
              <a:rPr lang="en-US" dirty="0" smtClean="0"/>
              <a:t> has no corresponding negative?</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t>Trick Question – There are NONE!!!</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314700"/>
            <a:ext cx="228600" cy="228600"/>
          </a:xfrm>
          <a:prstGeom prst="rect">
            <a:avLst/>
          </a:prstGeom>
        </p:spPr>
      </p:pic>
      <p:sp>
        <p:nvSpPr>
          <p:cNvPr id="5" name="Text Placeholder 2"/>
          <p:cNvSpPr txBox="1">
            <a:spLocks/>
          </p:cNvSpPr>
          <p:nvPr/>
        </p:nvSpPr>
        <p:spPr>
          <a:xfrm>
            <a:off x="3503929" y="648451"/>
            <a:ext cx="5909578" cy="98837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solidFill>
                  <a:schemeClr val="tx1"/>
                </a:solidFill>
              </a:rPr>
              <a:t>POP QUIZ TODAY!</a:t>
            </a:r>
            <a:endParaRPr lang="en-US" sz="5400" dirty="0">
              <a:solidFill>
                <a:schemeClr val="tx1"/>
              </a:solidFill>
            </a:endParaRPr>
          </a:p>
        </p:txBody>
      </p:sp>
    </p:spTree>
    <p:extLst>
      <p:ext uri="{BB962C8B-B14F-4D97-AF65-F5344CB8AC3E}">
        <p14:creationId xmlns:p14="http://schemas.microsoft.com/office/powerpoint/2010/main" val="243418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258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234872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Technology Trigger</a:t>
            </a:r>
            <a:endParaRPr lang="en-US" sz="2400" dirty="0">
              <a:solidFill>
                <a:srgbClr val="7030A0"/>
              </a:solidFill>
              <a:latin typeface="Marker Felt" panose="00000400000000000000" pitchFamily="2" charset="0"/>
            </a:endParaRPr>
          </a:p>
        </p:txBody>
      </p:sp>
      <p:sp>
        <p:nvSpPr>
          <p:cNvPr id="36" name="TextBox 35"/>
          <p:cNvSpPr txBox="1"/>
          <p:nvPr/>
        </p:nvSpPr>
        <p:spPr>
          <a:xfrm>
            <a:off x="8893736" y="1980567"/>
            <a:ext cx="2828018"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Plateau of Productivity</a:t>
            </a:r>
            <a:endParaRPr lang="en-US" sz="2400" dirty="0">
              <a:solidFill>
                <a:srgbClr val="7030A0"/>
              </a:solidFill>
              <a:latin typeface="Marker Felt" panose="00000400000000000000" pitchFamily="2" charset="0"/>
            </a:endParaRPr>
          </a:p>
        </p:txBody>
      </p:sp>
      <p:sp>
        <p:nvSpPr>
          <p:cNvPr id="37" name="TextBox 36"/>
          <p:cNvSpPr txBox="1"/>
          <p:nvPr/>
        </p:nvSpPr>
        <p:spPr>
          <a:xfrm>
            <a:off x="5724763" y="4627864"/>
            <a:ext cx="3055645"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Trough of Disillusionment</a:t>
            </a:r>
            <a:endParaRPr lang="en-US" sz="2400" dirty="0">
              <a:solidFill>
                <a:srgbClr val="7030A0"/>
              </a:solidFill>
              <a:latin typeface="Marker Felt" panose="00000400000000000000" pitchFamily="2" charset="0"/>
            </a:endParaRPr>
          </a:p>
        </p:txBody>
      </p:sp>
      <p:sp>
        <p:nvSpPr>
          <p:cNvPr id="38" name="TextBox 37"/>
          <p:cNvSpPr txBox="1"/>
          <p:nvPr/>
        </p:nvSpPr>
        <p:spPr>
          <a:xfrm>
            <a:off x="7365913" y="3393641"/>
            <a:ext cx="2820003"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Slope of Enlightenment</a:t>
            </a:r>
            <a:endParaRPr lang="en-US" sz="2400" dirty="0">
              <a:solidFill>
                <a:srgbClr val="7030A0"/>
              </a:solidFill>
              <a:latin typeface="Marker Felt" panose="00000400000000000000" pitchFamily="2" charset="0"/>
            </a:endParaRPr>
          </a:p>
        </p:txBody>
      </p:sp>
      <p:sp>
        <p:nvSpPr>
          <p:cNvPr id="39" name="TextBox 38"/>
          <p:cNvSpPr txBox="1"/>
          <p:nvPr/>
        </p:nvSpPr>
        <p:spPr>
          <a:xfrm>
            <a:off x="4407473" y="560464"/>
            <a:ext cx="359265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Peak of Inflated Expectations</a:t>
            </a:r>
            <a:endParaRPr lang="en-US" sz="2400" dirty="0">
              <a:solidFill>
                <a:srgbClr val="7030A0"/>
              </a:solidFill>
              <a:latin typeface="Marker Felt" panose="00000400000000000000" pitchFamily="2" charset="0"/>
            </a:endParaRPr>
          </a:p>
        </p:txBody>
      </p:sp>
      <p:sp>
        <p:nvSpPr>
          <p:cNvPr id="41" name="Rectangle 40"/>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42" name="Rectangle 41"/>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45553839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10449</TotalTime>
  <Words>4897</Words>
  <Application>Microsoft Office PowerPoint</Application>
  <PresentationFormat>Widescreen</PresentationFormat>
  <Paragraphs>675</Paragraphs>
  <Slides>76</Slides>
  <Notes>76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Objective</vt:lpstr>
      <vt:lpstr>Arial</vt:lpstr>
      <vt:lpstr>Calibri</vt:lpstr>
      <vt:lpstr>Jenna Sue</vt:lpstr>
      <vt:lpstr>Marker Felt</vt:lpstr>
      <vt:lpstr>Myriad Pro Regular</vt:lpstr>
      <vt:lpstr>Princess Sofia</vt:lpstr>
      <vt:lpstr>Whiteboard Modern Demo</vt:lpstr>
      <vt:lpstr>Office Theme</vt:lpstr>
      <vt:lpstr>Microservices</vt:lpstr>
      <vt:lpstr>See Boss, The Money Spent Was Well Spent!</vt:lpstr>
      <vt:lpstr>Who?</vt:lpstr>
      <vt:lpstr>Opening Remarks</vt:lpstr>
      <vt:lpstr>1. In a Properly Architected Solution, What is the difference between a monolith and a microservice</vt:lpstr>
      <vt:lpstr>2. Why would you desire outer complexity over inner?</vt:lpstr>
      <vt:lpstr>3. Using buzzwords only, name some practices, methodologies, etc. that complement microservices:</vt:lpstr>
      <vt:lpstr>4. What benefit of microservices has no corresponding negative?</vt:lpstr>
      <vt:lpstr>What?</vt:lpstr>
      <vt:lpstr>What?</vt:lpstr>
      <vt:lpstr>Agenda</vt:lpstr>
      <vt:lpstr>What are Microservices?</vt:lpstr>
      <vt:lpstr>What?</vt:lpstr>
      <vt:lpstr>What?</vt:lpstr>
      <vt:lpstr>What?</vt:lpstr>
      <vt:lpstr>Sidebar 1</vt:lpstr>
      <vt:lpstr>Sidebar 1</vt:lpstr>
      <vt:lpstr>What?</vt:lpstr>
      <vt:lpstr>Sidebar 2</vt:lpstr>
      <vt:lpstr>Sidebar 2</vt:lpstr>
      <vt:lpstr>What?</vt:lpstr>
      <vt:lpstr>What?</vt:lpstr>
      <vt:lpstr>What?</vt:lpstr>
      <vt:lpstr>What?</vt:lpstr>
      <vt:lpstr>What?</vt:lpstr>
      <vt:lpstr>What?</vt:lpstr>
      <vt:lpstr>If it is not about lines of code, what is it about?</vt:lpstr>
      <vt:lpstr>Why Use Microservices?</vt:lpstr>
      <vt:lpstr>Why?</vt:lpstr>
      <vt:lpstr>Why?</vt:lpstr>
      <vt:lpstr>In a Properly Architected Solution, What is the difference between a monolith and a microservice</vt:lpstr>
      <vt:lpstr>Why?</vt:lpstr>
      <vt:lpstr>Why?</vt:lpstr>
      <vt:lpstr>Why?</vt:lpstr>
      <vt:lpstr>Sidebar</vt:lpstr>
      <vt:lpstr>Why?</vt:lpstr>
      <vt:lpstr>Why?</vt:lpstr>
      <vt:lpstr>Why?</vt:lpstr>
      <vt:lpstr>Why would you prefer outer complexity over inner complexity?</vt:lpstr>
      <vt:lpstr>Why?</vt:lpstr>
      <vt:lpstr>Why spend all that time automating?</vt:lpstr>
      <vt:lpstr>Why?</vt:lpstr>
      <vt:lpstr>How do you insure low impact  on other services?</vt:lpstr>
      <vt:lpstr>Why?</vt:lpstr>
      <vt:lpstr>Which is a better pattern: orchestration or choreography?</vt:lpstr>
      <vt:lpstr>Why?</vt:lpstr>
      <vt:lpstr>What do you call an organization with hundreds of microservices &amp; every new technology known to man?</vt:lpstr>
      <vt:lpstr>How Do I Do This?</vt:lpstr>
      <vt:lpstr>How? </vt:lpstr>
      <vt:lpstr>PowerPoint Presentation</vt:lpstr>
      <vt:lpstr>How? </vt:lpstr>
      <vt:lpstr>How? </vt:lpstr>
      <vt:lpstr>How? </vt:lpstr>
      <vt:lpstr>How?</vt:lpstr>
      <vt:lpstr>How?</vt:lpstr>
      <vt:lpstr>How? </vt:lpstr>
      <vt:lpstr>How? </vt:lpstr>
      <vt:lpstr>How? </vt:lpstr>
      <vt:lpstr>PowerPoint Presentation</vt:lpstr>
      <vt:lpstr>How? </vt:lpstr>
      <vt:lpstr>How? </vt:lpstr>
      <vt:lpstr>How? </vt:lpstr>
      <vt:lpstr>Here in the Real World</vt:lpstr>
      <vt:lpstr>Real World</vt:lpstr>
      <vt:lpstr>Real World</vt:lpstr>
      <vt:lpstr>Real World</vt:lpstr>
      <vt:lpstr>Real World</vt:lpstr>
      <vt:lpstr>Real World</vt:lpstr>
      <vt:lpstr>Real World</vt:lpstr>
      <vt:lpstr>Real World</vt:lpstr>
      <vt:lpstr>Real World</vt:lpstr>
      <vt:lpstr>Real World</vt:lpstr>
      <vt:lpstr>Real World</vt:lpstr>
      <vt:lpstr>Real World</vt:lpstr>
      <vt:lpstr>Real World</vt:lpstr>
      <vt:lpstr>Microservices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Beamer</dc:creator>
  <cp:lastModifiedBy>Gregory Beamer</cp:lastModifiedBy>
  <cp:revision>112</cp:revision>
  <dcterms:created xsi:type="dcterms:W3CDTF">2017-01-05T04:43:37Z</dcterms:created>
  <dcterms:modified xsi:type="dcterms:W3CDTF">2017-01-16T04:45:45Z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