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3"/>
    <p:sldId id="279" r:id="rId4"/>
    <p:sldId id="298" r:id="rId5"/>
    <p:sldId id="297" r:id="rId6"/>
    <p:sldId id="299" r:id="rId7"/>
    <p:sldId id="320" r:id="rId8"/>
    <p:sldId id="321" r:id="rId9"/>
    <p:sldId id="322" r:id="rId10"/>
    <p:sldId id="323" r:id="rId11"/>
    <p:sldId id="278" r:id="rId12"/>
    <p:sldId id="256" r:id="rId13"/>
    <p:sldId id="260" r:id="rId14"/>
    <p:sldId id="257" r:id="rId15"/>
    <p:sldId id="258" r:id="rId16"/>
    <p:sldId id="259" r:id="rId17"/>
    <p:sldId id="264" r:id="rId18"/>
    <p:sldId id="265" r:id="rId19"/>
    <p:sldId id="266" r:id="rId20"/>
    <p:sldId id="267" r:id="rId21"/>
    <p:sldId id="268" r:id="rId22"/>
    <p:sldId id="269" r:id="rId23"/>
    <p:sldId id="345" r:id="rId24"/>
    <p:sldId id="270" r:id="rId25"/>
    <p:sldId id="272" r:id="rId26"/>
    <p:sldId id="273" r:id="rId27"/>
    <p:sldId id="276" r:id="rId28"/>
    <p:sldId id="275" r:id="rId29"/>
    <p:sldId id="319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0960"/>
            <a:ext cx="9144000" cy="2725420"/>
          </a:xfrm>
        </p:spPr>
        <p:txBody>
          <a:bodyPr>
            <a:normAutofit/>
          </a:bodyPr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协议简介</a:t>
            </a:r>
            <a:br>
              <a:rPr lang="zh-CN" altLang="en-US" b="1"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简介</a:t>
            </a:r>
            <a:br>
              <a:rPr lang="zh-CN" altLang="en-US" b="1"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JSON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简介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10710"/>
            <a:ext cx="9144000" cy="84709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http/2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latin typeface="+mn-ea"/>
              </a:rPr>
              <a:t>2015</a:t>
            </a:r>
            <a:r>
              <a:rPr lang="zh-CN" altLang="en-US" sz="2000">
                <a:latin typeface="+mn-ea"/>
              </a:rPr>
              <a:t>年正式发布</a:t>
            </a:r>
            <a:endParaRPr lang="zh-CN" altLang="en-US" sz="2000">
              <a:latin typeface="+mn-ea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减少了网络延迟，提升了web性能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/>
              <a:t>二进制分帧</a:t>
            </a:r>
            <a:endParaRPr lang="zh-CN" altLang="en-US"/>
          </a:p>
          <a:p>
            <a:r>
              <a:rPr lang="zh-CN" altLang="en-US"/>
              <a:t>头部压缩</a:t>
            </a:r>
            <a:endParaRPr lang="zh-CN" altLang="en-US"/>
          </a:p>
          <a:p>
            <a:r>
              <a:rPr lang="zh-CN" altLang="en-US">
                <a:sym typeface="+mn-ea"/>
              </a:rPr>
              <a:t>服务端推送</a:t>
            </a:r>
            <a:endParaRPr lang="zh-CN" altLang="en-US"/>
          </a:p>
          <a:p>
            <a:r>
              <a:rPr lang="zh-CN" altLang="en-US"/>
              <a:t>多路复用</a:t>
            </a:r>
            <a:endParaRPr lang="zh-CN" altLang="en-US"/>
          </a:p>
        </p:txBody>
      </p:sp>
      <p:pic>
        <p:nvPicPr>
          <p:cNvPr id="4" name="图片 3" descr="http管道方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2874645"/>
            <a:ext cx="3881755" cy="3302635"/>
          </a:xfrm>
          <a:prstGeom prst="rect">
            <a:avLst/>
          </a:prstGeom>
        </p:spPr>
      </p:pic>
      <p:pic>
        <p:nvPicPr>
          <p:cNvPr id="5" name="图片 4" descr="http管道方式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065" y="2874645"/>
            <a:ext cx="3377565" cy="330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5510" y="6292215"/>
            <a:ext cx="208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http/2 </a:t>
            </a:r>
            <a:r>
              <a:rPr lang="zh-CN" altLang="en-US"/>
              <a:t>多路复用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简介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一个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实例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&lt;?xml version="1.0" encoding="utf-8" standalone="</a:t>
            </a:r>
            <a:r>
              <a:rPr lang="en-US" altLang="zh-CN"/>
              <a:t>yes</a:t>
            </a:r>
            <a:r>
              <a:rPr lang="zh-CN" altLang="en-US"/>
              <a:t>"?&gt;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&lt;resume&gt;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&lt;name&gt;朱元璋&lt;/name&gt;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&lt;preName&gt;朱重八&lt;/preName&gt;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&lt;gender&gt;男&lt;/gender&gt;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&lt;occupation&gt;皇帝&lt;/occupation&gt;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&lt;/resume&gt;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特点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XML（eXtensible Markup Language），即可扩展标记语言</a:t>
            </a:r>
            <a:endParaRPr lang="zh-CN" altLang="en-US"/>
          </a:p>
          <a:p>
            <a:r>
              <a:rPr lang="zh-CN" altLang="en-US"/>
              <a:t>一种标记语言，用来描述数据，着重在“数据是什么”</a:t>
            </a:r>
            <a:endParaRPr lang="zh-CN" altLang="en-US"/>
          </a:p>
          <a:p>
            <a:r>
              <a:rPr lang="zh-CN" altLang="en-US">
                <a:sym typeface="+mn-ea"/>
              </a:rPr>
              <a:t>结构化数据</a:t>
            </a:r>
            <a:endParaRPr lang="zh-CN" altLang="en-US"/>
          </a:p>
          <a:p>
            <a:r>
              <a:rPr lang="zh-CN" altLang="en-US">
                <a:sym typeface="+mn-ea"/>
              </a:rPr>
              <a:t>简单、</a:t>
            </a:r>
            <a:r>
              <a:rPr lang="zh-CN" altLang="en-US"/>
              <a:t>自由、可扩展</a:t>
            </a:r>
            <a:endParaRPr lang="zh-CN" altLang="en-US"/>
          </a:p>
          <a:p>
            <a:r>
              <a:rPr lang="zh-CN" altLang="en-US">
                <a:sym typeface="+mn-ea"/>
              </a:rPr>
              <a:t>面向对象的特性</a:t>
            </a:r>
            <a:r>
              <a:rPr lang="zh-CN" altLang="en-US" sz="2400">
                <a:sym typeface="+mn-ea"/>
              </a:rPr>
              <a:t>（有属性）</a:t>
            </a:r>
            <a:endParaRPr lang="zh-CN" altLang="en-US" sz="2400">
              <a:sym typeface="+mn-ea"/>
            </a:endParaRPr>
          </a:p>
          <a:p>
            <a:r>
              <a:rPr lang="zh-CN" altLang="en-US"/>
              <a:t>数据与格式分离，阅读、维护方便</a:t>
            </a:r>
            <a:endParaRPr lang="zh-CN" altLang="en-US"/>
          </a:p>
          <a:p>
            <a:r>
              <a:rPr lang="zh-CN" altLang="en-US"/>
              <a:t>易于程序间数据交互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>
                <a:latin typeface="+mn-lt"/>
              </a:rPr>
              <a:t>SGML语言发展</a:t>
            </a:r>
            <a:endParaRPr lang="zh-CN" altLang="en-US" b="1">
              <a:latin typeface="+mn-lt"/>
            </a:endParaRPr>
          </a:p>
        </p:txBody>
      </p:sp>
      <p:grpSp>
        <p:nvGrpSpPr>
          <p:cNvPr id="6149" name="Group 68"/>
          <p:cNvGrpSpPr/>
          <p:nvPr/>
        </p:nvGrpSpPr>
        <p:grpSpPr>
          <a:xfrm>
            <a:off x="1189990" y="1691005"/>
            <a:ext cx="8686800" cy="4343400"/>
            <a:chOff x="240" y="1488"/>
            <a:chExt cx="5472" cy="2736"/>
          </a:xfrm>
        </p:grpSpPr>
        <p:grpSp>
          <p:nvGrpSpPr>
            <p:cNvPr id="6150" name="Group 69"/>
            <p:cNvGrpSpPr/>
            <p:nvPr/>
          </p:nvGrpSpPr>
          <p:grpSpPr>
            <a:xfrm>
              <a:off x="384" y="1488"/>
              <a:ext cx="5040" cy="2224"/>
              <a:chOff x="288" y="1344"/>
              <a:chExt cx="5040" cy="2224"/>
            </a:xfrm>
          </p:grpSpPr>
          <p:sp>
            <p:nvSpPr>
              <p:cNvPr id="6160" name="Rectangle 70"/>
              <p:cNvSpPr/>
              <p:nvPr/>
            </p:nvSpPr>
            <p:spPr>
              <a:xfrm>
                <a:off x="2160" y="1344"/>
                <a:ext cx="1392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GML(1969)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1" name="Rectangle 71"/>
              <p:cNvSpPr/>
              <p:nvPr/>
            </p:nvSpPr>
            <p:spPr>
              <a:xfrm>
                <a:off x="2160" y="1872"/>
                <a:ext cx="13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SGML(1985)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" name="Rectangle 72"/>
              <p:cNvSpPr/>
              <p:nvPr/>
            </p:nvSpPr>
            <p:spPr>
              <a:xfrm>
                <a:off x="2208" y="2496"/>
                <a:ext cx="13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XML(1998)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3" name="Rectangle 73"/>
              <p:cNvSpPr/>
              <p:nvPr/>
            </p:nvSpPr>
            <p:spPr>
              <a:xfrm>
                <a:off x="288" y="2208"/>
                <a:ext cx="13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HTML(1993)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4" name="Rectangle 74"/>
              <p:cNvSpPr/>
              <p:nvPr/>
            </p:nvSpPr>
            <p:spPr>
              <a:xfrm>
                <a:off x="624" y="3312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XHTML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5" name="Rectangle 75"/>
              <p:cNvSpPr/>
              <p:nvPr/>
            </p:nvSpPr>
            <p:spPr>
              <a:xfrm>
                <a:off x="1488" y="3312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SVG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6" name="Rectangle 76"/>
              <p:cNvSpPr/>
              <p:nvPr/>
            </p:nvSpPr>
            <p:spPr>
              <a:xfrm>
                <a:off x="2352" y="3312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SMIL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7" name="Rectangle 77"/>
              <p:cNvSpPr/>
              <p:nvPr/>
            </p:nvSpPr>
            <p:spPr>
              <a:xfrm>
                <a:off x="3264" y="3312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HDML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8" name="Rectangle 78"/>
              <p:cNvSpPr/>
              <p:nvPr/>
            </p:nvSpPr>
            <p:spPr>
              <a:xfrm>
                <a:off x="4704" y="3312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OEB</a:t>
                </a:r>
                <a:endParaRPr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9" name="Text Box 79"/>
              <p:cNvSpPr txBox="1"/>
              <p:nvPr/>
            </p:nvSpPr>
            <p:spPr>
              <a:xfrm>
                <a:off x="4176" y="3312"/>
                <a:ext cx="28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 algn="l" eaLnBrk="1" hangingPunct="1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70" name="Line 80"/>
              <p:cNvSpPr/>
              <p:nvPr/>
            </p:nvSpPr>
            <p:spPr>
              <a:xfrm>
                <a:off x="2832" y="163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1" name="Line 81"/>
              <p:cNvSpPr/>
              <p:nvPr/>
            </p:nvSpPr>
            <p:spPr>
              <a:xfrm flipH="1">
                <a:off x="1680" y="2160"/>
                <a:ext cx="1008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2" name="Line 82"/>
              <p:cNvSpPr/>
              <p:nvPr/>
            </p:nvSpPr>
            <p:spPr>
              <a:xfrm>
                <a:off x="2832" y="2112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4" name="Line 84"/>
              <p:cNvSpPr/>
              <p:nvPr/>
            </p:nvSpPr>
            <p:spPr>
              <a:xfrm>
                <a:off x="912" y="2448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5" name="Line 85"/>
              <p:cNvSpPr/>
              <p:nvPr/>
            </p:nvSpPr>
            <p:spPr>
              <a:xfrm flipH="1">
                <a:off x="1728" y="2736"/>
                <a:ext cx="96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6" name="Line 86"/>
              <p:cNvSpPr/>
              <p:nvPr/>
            </p:nvSpPr>
            <p:spPr>
              <a:xfrm flipH="1">
                <a:off x="1056" y="2736"/>
                <a:ext cx="1344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7" name="Line 87"/>
              <p:cNvSpPr/>
              <p:nvPr/>
            </p:nvSpPr>
            <p:spPr>
              <a:xfrm>
                <a:off x="2784" y="2736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8" name="Line 88"/>
              <p:cNvSpPr/>
              <p:nvPr/>
            </p:nvSpPr>
            <p:spPr>
              <a:xfrm>
                <a:off x="3024" y="2736"/>
                <a:ext cx="528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79" name="Line 89"/>
              <p:cNvSpPr/>
              <p:nvPr/>
            </p:nvSpPr>
            <p:spPr>
              <a:xfrm>
                <a:off x="3312" y="2736"/>
                <a:ext cx="1632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51" name="Text Box 90"/>
            <p:cNvSpPr txBox="1"/>
            <p:nvPr/>
          </p:nvSpPr>
          <p:spPr>
            <a:xfrm>
              <a:off x="3696" y="1488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" name="Text Box 91"/>
            <p:cNvSpPr txBox="1"/>
            <p:nvPr/>
          </p:nvSpPr>
          <p:spPr>
            <a:xfrm>
              <a:off x="3696" y="2016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标准通用标记语言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3" name="Text Box 92"/>
            <p:cNvSpPr txBox="1"/>
            <p:nvPr/>
          </p:nvSpPr>
          <p:spPr>
            <a:xfrm>
              <a:off x="3696" y="2640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可扩展标记语言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 Box 93"/>
            <p:cNvSpPr txBox="1"/>
            <p:nvPr/>
          </p:nvSpPr>
          <p:spPr>
            <a:xfrm>
              <a:off x="336" y="2064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超文本标记语言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5" name="Text Box 94"/>
            <p:cNvSpPr txBox="1"/>
            <p:nvPr/>
          </p:nvSpPr>
          <p:spPr>
            <a:xfrm>
              <a:off x="240" y="3706"/>
              <a:ext cx="120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可扩展超文本标记语言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6" name="Text Box 95"/>
            <p:cNvSpPr txBox="1"/>
            <p:nvPr/>
          </p:nvSpPr>
          <p:spPr>
            <a:xfrm>
              <a:off x="1296" y="3696"/>
              <a:ext cx="115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可缩放矢量图形语言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" name="Text Box 96"/>
            <p:cNvSpPr txBox="1"/>
            <p:nvPr/>
          </p:nvSpPr>
          <p:spPr>
            <a:xfrm>
              <a:off x="2304" y="3696"/>
              <a:ext cx="110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同步多媒体综合语言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 Box 97"/>
            <p:cNvSpPr txBox="1"/>
            <p:nvPr/>
          </p:nvSpPr>
          <p:spPr>
            <a:xfrm>
              <a:off x="3360" y="3696"/>
              <a:ext cx="91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手持设备标记语言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9" name="Text Box 98"/>
            <p:cNvSpPr txBox="1"/>
            <p:nvPr/>
          </p:nvSpPr>
          <p:spPr>
            <a:xfrm>
              <a:off x="4704" y="3706"/>
              <a:ext cx="100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开放电子结构规范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485" y="160655"/>
            <a:ext cx="10515600" cy="1325563"/>
          </a:xfrm>
        </p:spPr>
        <p:txBody>
          <a:bodyPr/>
          <a:p>
            <a:r>
              <a:rPr lang="zh-CN" altLang="en-US" b="1"/>
              <a:t>XML 与 HTML对比</a:t>
            </a:r>
            <a:endParaRPr lang="zh-CN" altLang="en-US" b="1"/>
          </a:p>
        </p:txBody>
      </p:sp>
      <p:graphicFrame>
        <p:nvGraphicFramePr>
          <p:cNvPr id="238666" name="Group 74"/>
          <p:cNvGraphicFramePr>
            <a:graphicFrameLocks noGrp="1"/>
          </p:cNvGraphicFramePr>
          <p:nvPr>
            <p:ph idx="1"/>
          </p:nvPr>
        </p:nvGraphicFramePr>
        <p:xfrm>
          <a:off x="777240" y="1335405"/>
          <a:ext cx="10515600" cy="3039745"/>
        </p:xfrm>
        <a:graphic>
          <a:graphicData uri="http://schemas.openxmlformats.org/drawingml/2006/table">
            <a:tbl>
              <a:tblPr/>
              <a:tblGrid>
                <a:gridCol w="1954530"/>
                <a:gridCol w="3215005"/>
                <a:gridCol w="5346065"/>
              </a:tblGrid>
              <a:tr h="3549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比较内容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HTML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XML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可扩展性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不具有扩展性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可用于定义新的标记语言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侧重点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如何显示数据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数据的结构化组织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语法要求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不要求标记的嵌套、配对等，不要求标记之间具有一定的顺序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严格要求嵌套、配对，须遵循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DTD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Schema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要求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可读性及可维护性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难于阅读、维护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结构清晰，便于阅读、维护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数据和显示的关系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内容描述与显示方式整合为一体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内容描述与显示方式相分离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大小写敏感性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不区分大小写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区分大小写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标记集合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有固定标记，如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&lt;br&gt;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无固定标记，</a:t>
                      </a:r>
                      <a:r>
                        <a:rPr kumimoji="1" lang="zh-CN" sz="16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自定义</a:t>
                      </a:r>
                      <a:endParaRPr kumimoji="1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7240" y="4607560"/>
            <a:ext cx="3422015" cy="155702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1600"/>
              <a:t>&lt;html&gt;</a:t>
            </a:r>
            <a:endParaRPr lang="zh-CN" altLang="en-US" sz="1600"/>
          </a:p>
          <a:p>
            <a:r>
              <a:rPr lang="zh-CN" altLang="en-US" sz="1600"/>
              <a:t>  &lt;body&gt;</a:t>
            </a:r>
            <a:endParaRPr lang="zh-CN" altLang="en-US" sz="1600"/>
          </a:p>
          <a:p>
            <a:r>
              <a:rPr lang="zh-CN" altLang="en-US" sz="1600"/>
              <a:t>     &lt;h1&gt;My First Heading&lt;/h1&gt;</a:t>
            </a:r>
            <a:endParaRPr lang="zh-CN" altLang="en-US" sz="1600"/>
          </a:p>
          <a:p>
            <a:r>
              <a:rPr lang="zh-CN" altLang="en-US" sz="1600"/>
              <a:t>     &lt;p&gt;My first paragraph.&lt;/p&gt;</a:t>
            </a:r>
            <a:endParaRPr lang="zh-CN" altLang="en-US" sz="1600"/>
          </a:p>
          <a:p>
            <a:r>
              <a:rPr lang="zh-CN" altLang="en-US" sz="1600"/>
              <a:t>  &lt;/body&gt;</a:t>
            </a:r>
            <a:endParaRPr lang="zh-CN" altLang="en-US" sz="1600"/>
          </a:p>
          <a:p>
            <a:r>
              <a:rPr lang="zh-CN" altLang="en-US" sz="1600"/>
              <a:t>&lt;/html&gt;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942330" y="4607560"/>
            <a:ext cx="5350510" cy="18008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1600">
                <a:sym typeface="+mn-ea"/>
              </a:rPr>
              <a:t>&lt;?xml version="1.0" encoding="utf-8" standalone="</a:t>
            </a:r>
            <a:r>
              <a:rPr lang="en-US" altLang="zh-CN" sz="1600">
                <a:sym typeface="+mn-ea"/>
              </a:rPr>
              <a:t>yes</a:t>
            </a:r>
            <a:r>
              <a:rPr lang="zh-CN" altLang="en-US" sz="1600">
                <a:sym typeface="+mn-ea"/>
              </a:rPr>
              <a:t>"?&gt;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&lt;resume&gt;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600">
                <a:sym typeface="+mn-ea"/>
              </a:rPr>
              <a:t>&lt;name&gt;朱元璋&lt;/name&gt;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600">
                <a:sym typeface="+mn-ea"/>
              </a:rPr>
              <a:t>&lt;preName&gt;朱重八&lt;/preName&gt;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600">
                <a:sym typeface="+mn-ea"/>
              </a:rPr>
              <a:t>&lt;gender&gt;男&lt;/gender&gt;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600">
                <a:sym typeface="+mn-ea"/>
              </a:rPr>
              <a:t>&lt;occupation&gt;皇帝&lt;/occupation&gt;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&lt;/resume&gt;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结构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8675" y="1825625"/>
            <a:ext cx="4461510" cy="4351655"/>
          </a:xfrm>
        </p:spPr>
        <p:txBody>
          <a:bodyPr/>
          <a:p>
            <a:r>
              <a:rPr lang="en-US" altLang="zh-CN"/>
              <a:t>XML</a:t>
            </a:r>
            <a:r>
              <a:rPr lang="zh-CN" altLang="en-US"/>
              <a:t>文档由三大部分组成</a:t>
            </a:r>
            <a:endParaRPr lang="zh-CN" altLang="en-US"/>
          </a:p>
          <a:p>
            <a:pPr lvl="1"/>
            <a:r>
              <a:rPr lang="zh-CN" altLang="en-US"/>
              <a:t>序言</a:t>
            </a:r>
            <a:r>
              <a:rPr lang="zh-CN" altLang="en-US" sz="2000"/>
              <a:t>（可选）</a:t>
            </a:r>
            <a:r>
              <a:rPr lang="zh-CN" altLang="en-US"/>
              <a:t>：第</a:t>
            </a:r>
            <a:r>
              <a:rPr lang="en-US" altLang="zh-CN"/>
              <a:t>1-2</a:t>
            </a:r>
            <a:r>
              <a:rPr lang="zh-CN" altLang="en-US"/>
              <a:t>行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en-US" altLang="zh-CN" sz="2000"/>
              <a:t>XML</a:t>
            </a:r>
            <a:r>
              <a:rPr lang="zh-CN" altLang="en-US" sz="2000"/>
              <a:t>声明、注释、处理指令</a:t>
            </a:r>
            <a:endParaRPr lang="zh-CN" altLang="en-US" sz="2000"/>
          </a:p>
          <a:p>
            <a:pPr lvl="1"/>
            <a:r>
              <a:rPr lang="zh-CN" altLang="en-US"/>
              <a:t>主体：第</a:t>
            </a:r>
            <a:r>
              <a:rPr lang="en-US" altLang="zh-CN"/>
              <a:t>3-12</a:t>
            </a:r>
            <a:r>
              <a:rPr lang="zh-CN" altLang="en-US"/>
              <a:t>行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sz="2000">
                <a:sym typeface="+mn-ea"/>
              </a:rPr>
              <a:t>有且仅有一个根元素</a:t>
            </a:r>
            <a:endParaRPr lang="zh-CN" sz="2000"/>
          </a:p>
          <a:p>
            <a:pPr lvl="1"/>
            <a:r>
              <a:rPr lang="zh-CN" altLang="en-US"/>
              <a:t>尾声</a:t>
            </a:r>
            <a:r>
              <a:rPr lang="zh-CN" altLang="en-US" sz="2000">
                <a:sym typeface="+mn-ea"/>
              </a:rPr>
              <a:t>（可选）</a:t>
            </a:r>
            <a:r>
              <a:rPr lang="zh-CN" altLang="en-US"/>
              <a:t>：第</a:t>
            </a:r>
            <a:r>
              <a:rPr lang="en-US" altLang="zh-CN"/>
              <a:t>13</a:t>
            </a:r>
            <a:r>
              <a:rPr lang="zh-CN" altLang="en-US"/>
              <a:t>行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注释、处理指令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41045" y="1438275"/>
            <a:ext cx="6706870" cy="5151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[1]</a:t>
            </a:r>
            <a:r>
              <a:rPr lang="zh-CN" altLang="en-US" sz="2000"/>
              <a:t>&lt;?xml version="1.0" encoding="utf-8" standalone="</a:t>
            </a:r>
            <a:r>
              <a:rPr lang="en-US" altLang="zh-CN" sz="2000"/>
              <a:t>yes</a:t>
            </a:r>
            <a:r>
              <a:rPr lang="zh-CN" altLang="en-US" sz="2000"/>
              <a:t>"?&gt;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[2]&lt;?xml-stylesheet type="text/css" href="books.css"?&gt;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[3]</a:t>
            </a:r>
            <a:r>
              <a:rPr sz="2000">
                <a:sym typeface="+mn-ea"/>
              </a:rPr>
              <a:t>&lt;books&gt;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[4]     </a:t>
            </a:r>
            <a:r>
              <a:rPr sz="2000">
                <a:sym typeface="+mn-ea"/>
              </a:rPr>
              <a:t>&lt;book category="</a:t>
            </a:r>
            <a:r>
              <a:rPr lang="zh-CN" sz="2000">
                <a:sym typeface="+mn-ea"/>
              </a:rPr>
              <a:t>通信</a:t>
            </a:r>
            <a:r>
              <a:rPr sz="2000">
                <a:sym typeface="+mn-ea"/>
              </a:rPr>
              <a:t>"&gt;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[5]</a:t>
            </a:r>
            <a:r>
              <a:rPr sz="2000">
                <a:sym typeface="+mn-ea"/>
              </a:rPr>
              <a:t>         &lt;title lang="</a:t>
            </a:r>
            <a:r>
              <a:rPr lang="zh-CN" sz="2000">
                <a:sym typeface="+mn-ea"/>
              </a:rPr>
              <a:t>中文</a:t>
            </a:r>
            <a:r>
              <a:rPr sz="2000">
                <a:sym typeface="+mn-ea"/>
              </a:rPr>
              <a:t>"&gt;</a:t>
            </a:r>
            <a:r>
              <a:rPr lang="zh-CN" sz="2000">
                <a:sym typeface="+mn-ea"/>
              </a:rPr>
              <a:t>通信原理</a:t>
            </a:r>
            <a:r>
              <a:rPr sz="2000">
                <a:sym typeface="+mn-ea"/>
              </a:rPr>
              <a:t>&lt;/title&gt; 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[6]</a:t>
            </a:r>
            <a:r>
              <a:rPr sz="2000">
                <a:sym typeface="+mn-ea"/>
              </a:rPr>
              <a:t>         &lt;author&gt;</a:t>
            </a:r>
            <a:r>
              <a:rPr lang="zh-CN" sz="2000">
                <a:sym typeface="+mn-ea"/>
              </a:rPr>
              <a:t>李四</a:t>
            </a:r>
            <a:r>
              <a:rPr sz="2000">
                <a:sym typeface="+mn-ea"/>
              </a:rPr>
              <a:t>&lt;/author&gt; 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[7]     </a:t>
            </a:r>
            <a:r>
              <a:rPr sz="2000">
                <a:sym typeface="+mn-ea"/>
              </a:rPr>
              <a:t>&lt;/book&gt;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[8]     </a:t>
            </a:r>
            <a:r>
              <a:rPr sz="2000">
                <a:sym typeface="+mn-ea"/>
              </a:rPr>
              <a:t>&lt;book category="</a:t>
            </a:r>
            <a:r>
              <a:rPr lang="zh-CN" sz="2000">
                <a:sym typeface="+mn-ea"/>
              </a:rPr>
              <a:t>计算机</a:t>
            </a:r>
            <a:r>
              <a:rPr sz="2000">
                <a:sym typeface="+mn-ea"/>
              </a:rPr>
              <a:t>"&gt;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[9]</a:t>
            </a:r>
            <a:r>
              <a:rPr sz="2000">
                <a:sym typeface="+mn-ea"/>
              </a:rPr>
              <a:t>         &lt;title lang="</a:t>
            </a:r>
            <a:r>
              <a:rPr lang="zh-CN" sz="2000">
                <a:sym typeface="+mn-ea"/>
              </a:rPr>
              <a:t>中文</a:t>
            </a:r>
            <a:r>
              <a:rPr sz="2000">
                <a:sym typeface="+mn-ea"/>
              </a:rPr>
              <a:t>"&gt;XML</a:t>
            </a:r>
            <a:r>
              <a:rPr lang="zh-CN" sz="2000">
                <a:sym typeface="+mn-ea"/>
              </a:rPr>
              <a:t>原理</a:t>
            </a:r>
            <a:r>
              <a:rPr sz="2000">
                <a:sym typeface="+mn-ea"/>
              </a:rPr>
              <a:t>&lt;/title&gt; 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[10]</a:t>
            </a:r>
            <a:r>
              <a:rPr sz="2000">
                <a:sym typeface="+mn-ea"/>
              </a:rPr>
              <a:t>        &lt;author&gt;</a:t>
            </a:r>
            <a:r>
              <a:rPr lang="zh-CN" sz="2000">
                <a:sym typeface="+mn-ea"/>
              </a:rPr>
              <a:t>张三</a:t>
            </a:r>
            <a:r>
              <a:rPr sz="2000">
                <a:sym typeface="+mn-ea"/>
              </a:rPr>
              <a:t>&lt;/author&gt; 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[11]    </a:t>
            </a:r>
            <a:r>
              <a:rPr sz="2000">
                <a:sym typeface="+mn-ea"/>
              </a:rPr>
              <a:t>&lt;/book&gt;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[12]</a:t>
            </a:r>
            <a:r>
              <a:rPr sz="2000">
                <a:sym typeface="+mn-ea"/>
              </a:rPr>
              <a:t>&lt;/books&gt;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[13]</a:t>
            </a:r>
            <a:r>
              <a:rPr sz="2000">
                <a:sym typeface="+mn-ea"/>
              </a:rPr>
              <a:t>&lt;!-- 一个XML的例子 --&gt;</a:t>
            </a:r>
            <a:endParaRPr sz="2000">
              <a:sym typeface="+mn-ea"/>
            </a:endParaRPr>
          </a:p>
        </p:txBody>
      </p:sp>
      <p:sp>
        <p:nvSpPr>
          <p:cNvPr id="26638" name="AutoShape 1041"/>
          <p:cNvSpPr/>
          <p:nvPr/>
        </p:nvSpPr>
        <p:spPr>
          <a:xfrm rot="10800000">
            <a:off x="5794375" y="6019800"/>
            <a:ext cx="863600" cy="431800"/>
          </a:xfrm>
          <a:prstGeom prst="wedgeRoundRectCallout">
            <a:avLst>
              <a:gd name="adj1" fmla="val 282532"/>
              <a:gd name="adj2" fmla="val 40440"/>
              <a:gd name="adj3" fmla="val 16667"/>
            </a:avLst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lIns="90000" tIns="46800" rIns="90000" bIns="46800" anchor="t"/>
          <a:p>
            <a:pPr lvl="0" indent="0" algn="ctr"/>
            <a:r>
              <a:rPr lang="zh-CN" altLang="en-US" sz="1600" b="1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注释</a:t>
            </a:r>
            <a:endParaRPr lang="zh-CN" altLang="en-US" sz="16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1041"/>
          <p:cNvSpPr/>
          <p:nvPr/>
        </p:nvSpPr>
        <p:spPr>
          <a:xfrm rot="10800000">
            <a:off x="5732780" y="2732405"/>
            <a:ext cx="863600" cy="431800"/>
          </a:xfrm>
          <a:prstGeom prst="wedgeRoundRectCallout">
            <a:avLst>
              <a:gd name="adj1" fmla="val 282532"/>
              <a:gd name="adj2" fmla="val 40440"/>
              <a:gd name="adj3" fmla="val 16667"/>
            </a:avLst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lIns="90000" tIns="46800" rIns="90000" bIns="46800" anchor="t"/>
          <a:p>
            <a:pPr lvl="0" indent="0" algn="ctr"/>
            <a:r>
              <a:rPr lang="zh-CN" altLang="en-US" sz="1600" b="1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endParaRPr lang="zh-CN" altLang="en-US" sz="16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015" y="1391285"/>
            <a:ext cx="6463665" cy="72517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015" y="2116455"/>
            <a:ext cx="6463665" cy="371602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5015" y="5832475"/>
            <a:ext cx="6463665" cy="72517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声明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accent5"/>
                </a:solidFill>
              </a:rPr>
              <a:t>&lt;?xml version="1.0" encoding="UTF-8"  standalone="yes"?&gt;</a:t>
            </a:r>
            <a:endParaRPr lang="zh-CN" altLang="en-US" b="1">
              <a:solidFill>
                <a:schemeClr val="accent5"/>
              </a:solidFill>
            </a:endParaRPr>
          </a:p>
          <a:p>
            <a:pPr marL="457200" indent="-457200"/>
            <a:r>
              <a:rPr lang="zh-CN" altLang="en-US"/>
              <a:t>XML声明一般是XML文档的第一行</a:t>
            </a:r>
            <a:endParaRPr lang="zh-CN" altLang="en-US"/>
          </a:p>
          <a:p>
            <a:pPr marL="457200" indent="-457200"/>
            <a:r>
              <a:rPr lang="zh-CN" altLang="en-US"/>
              <a:t>XML声明由以下几个部分组成：</a:t>
            </a:r>
            <a:endParaRPr lang="zh-CN" altLang="en-US"/>
          </a:p>
          <a:p>
            <a:pPr marL="914400" lvl="1" indent="-457200"/>
            <a:r>
              <a:rPr lang="zh-CN" altLang="en-US"/>
              <a:t>version - -文档符合XML1.0规范，目前有</a:t>
            </a:r>
            <a:r>
              <a:rPr lang="en-US" altLang="zh-CN"/>
              <a:t>1.0</a:t>
            </a:r>
            <a:r>
              <a:rPr lang="zh-CN" altLang="en-US"/>
              <a:t>、</a:t>
            </a:r>
            <a:r>
              <a:rPr lang="en-US" altLang="zh-CN"/>
              <a:t>1.1</a:t>
            </a:r>
            <a:r>
              <a:rPr lang="zh-CN" altLang="en-US"/>
              <a:t>版本，大多还只支持</a:t>
            </a:r>
            <a:r>
              <a:rPr lang="en-US" altLang="zh-CN"/>
              <a:t>1.0</a:t>
            </a:r>
            <a:endParaRPr lang="en-US" altLang="zh-CN"/>
          </a:p>
          <a:p>
            <a:pPr marL="914400" lvl="1" indent="-457200"/>
            <a:r>
              <a:rPr lang="zh-CN" altLang="en-US"/>
              <a:t>encoding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（可选）</a:t>
            </a:r>
            <a:r>
              <a:rPr lang="zh-CN" altLang="en-US"/>
              <a:t> - -文档字符编码，默认为"UTF-8"</a:t>
            </a:r>
            <a:endParaRPr lang="zh-CN" altLang="en-US"/>
          </a:p>
          <a:p>
            <a:pPr marL="914400" lvl="1" indent="-457200"/>
            <a:r>
              <a:rPr lang="zh-CN" altLang="en-US"/>
              <a:t>standalone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（可选）</a:t>
            </a:r>
            <a:r>
              <a:rPr lang="zh-CN" altLang="en-US"/>
              <a:t> - -文档定义是否在一个文件内（是否引用外部实体）</a:t>
            </a:r>
            <a:endParaRPr lang="zh-CN" altLang="en-US"/>
          </a:p>
          <a:p>
            <a:pPr marL="1371600" lvl="2" indent="-457200"/>
            <a:r>
              <a:rPr lang="zh-CN" altLang="en-US"/>
              <a:t>standalone="yes"</a:t>
            </a:r>
            <a:endParaRPr lang="zh-CN" altLang="en-US"/>
          </a:p>
          <a:p>
            <a:pPr marL="1371600" lvl="2" indent="-457200"/>
            <a:r>
              <a:rPr lang="zh-CN" altLang="en-US"/>
              <a:t>standalone="no"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处理指令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4060"/>
            <a:ext cx="10515600" cy="4173220"/>
          </a:xfrm>
        </p:spPr>
        <p:txBody>
          <a:bodyPr>
            <a:normAutofit lnSpcReduction="20000"/>
          </a:bodyPr>
          <a:p>
            <a:r>
              <a:rPr lang="zh-CN" altLang="en-US" dirty="0">
                <a:sym typeface="+mn-ea"/>
              </a:rPr>
              <a:t>语法：</a:t>
            </a:r>
            <a:r>
              <a:rPr lang="en-US" altLang="zh-CN" dirty="0">
                <a:sym typeface="+mn-ea"/>
              </a:rPr>
              <a:t>&lt;?</a:t>
            </a:r>
            <a:r>
              <a:rPr lang="zh-CN" altLang="en-US" i="1" dirty="0">
                <a:sym typeface="+mn-ea"/>
              </a:rPr>
              <a:t>处理指令名称    参数</a:t>
            </a:r>
            <a:r>
              <a:rPr lang="en-US" altLang="zh-CN" dirty="0">
                <a:sym typeface="+mn-ea"/>
              </a:rPr>
              <a:t>?&gt;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&lt;?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开头 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?&gt;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结尾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&lt;?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xml</a:t>
            </a:r>
            <a:r>
              <a:rPr lang="en-US" altLang="zh-CN" sz="2400" dirty="0">
                <a:sym typeface="+mn-ea"/>
              </a:rPr>
              <a:t>  ?&gt;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&lt;?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XML</a:t>
            </a:r>
            <a:r>
              <a:rPr lang="en-US" altLang="zh-CN" dirty="0">
                <a:sym typeface="+mn-ea"/>
              </a:rPr>
              <a:t>  ?&gt; </a:t>
            </a:r>
            <a:r>
              <a:rPr lang="zh-CN" altLang="en-US" dirty="0">
                <a:sym typeface="+mn-ea"/>
              </a:rPr>
              <a:t>被保留</a:t>
            </a:r>
            <a:endParaRPr lang="zh-CN" altLang="en-US" sz="2400" dirty="0">
              <a:sym typeface="+mn-ea"/>
            </a:endParaRPr>
          </a:p>
          <a:p>
            <a:r>
              <a:rPr lang="en-US" altLang="zh-CN"/>
              <a:t>XML</a:t>
            </a:r>
            <a:r>
              <a:rPr lang="zh-CN" altLang="en-US"/>
              <a:t>解析器会把处理指令原封不动传递给</a:t>
            </a:r>
            <a:r>
              <a:rPr lang="en-US" altLang="zh-CN"/>
              <a:t>XML</a:t>
            </a:r>
            <a:r>
              <a:rPr lang="zh-CN" altLang="en-US"/>
              <a:t>应用程序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处理指令如何解释由外部应用程序决定</a:t>
            </a:r>
            <a:r>
              <a:rPr lang="zh-CN" altLang="en-US" sz="2000">
                <a:sym typeface="+mn-ea"/>
              </a:rPr>
              <a:t>（可以忽略或传给其他程序）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处理指令可以出现在文中任何地方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例，自行开发一个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应用程序，处理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&lt;?topdf  path=”/pdf-file” ?&gt;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&lt;?xml-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stylesheet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?&gt;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样式表处理指令，</a:t>
            </a:r>
            <a:r>
              <a:rPr lang="zh-CN" altLang="en-US"/>
              <a:t>其可被大多数</a:t>
            </a:r>
            <a:r>
              <a:rPr lang="en-US" altLang="zh-CN"/>
              <a:t>Web</a:t>
            </a:r>
            <a:r>
              <a:rPr lang="zh-CN" altLang="en-US"/>
              <a:t>浏览器解释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必须出现在序言中，即根元素之前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5715" y="1359535"/>
            <a:ext cx="715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  <a:sym typeface="+mn-ea"/>
              </a:rPr>
              <a:t>&lt;?xml-stylesheet type="text/css" href="books.css"?&gt;</a:t>
            </a:r>
            <a:endParaRPr lang="en-US" altLang="zh-CN" sz="2400" b="1">
              <a:solidFill>
                <a:schemeClr val="accent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注释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0100"/>
            <a:ext cx="10515600" cy="4107180"/>
          </a:xfrm>
        </p:spPr>
        <p:txBody>
          <a:bodyPr>
            <a:normAutofit/>
          </a:bodyPr>
          <a:p>
            <a:r>
              <a:rPr lang="zh-CN" altLang="en-US" sz="2800" dirty="0">
                <a:sym typeface="+mn-ea"/>
              </a:rPr>
              <a:t>语法：</a:t>
            </a:r>
            <a:r>
              <a:rPr lang="en-US" altLang="zh-CN" sz="2800" dirty="0">
                <a:sym typeface="+mn-ea"/>
              </a:rPr>
              <a:t>&lt;!--  </a:t>
            </a:r>
            <a:r>
              <a:rPr lang="zh-CN" altLang="en-US" sz="2800" i="1" dirty="0">
                <a:sym typeface="+mn-ea"/>
              </a:rPr>
              <a:t>注释内容</a:t>
            </a:r>
            <a:r>
              <a:rPr lang="en-US" altLang="zh-CN" sz="2800" dirty="0">
                <a:sym typeface="+mn-ea"/>
              </a:rPr>
              <a:t>  --&gt;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以</a:t>
            </a:r>
            <a:r>
              <a:rPr lang="en-US" altLang="zh-CN" sz="2800" dirty="0">
                <a:sym typeface="+mn-ea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&lt;!--</a:t>
            </a:r>
            <a:r>
              <a:rPr lang="en-US" altLang="zh-CN" sz="2800" dirty="0">
                <a:sym typeface="+mn-ea"/>
              </a:rPr>
              <a:t>”</a:t>
            </a:r>
            <a:r>
              <a:rPr lang="zh-CN" altLang="en-US" sz="2800" dirty="0">
                <a:sym typeface="+mn-ea"/>
              </a:rPr>
              <a:t>开头 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以</a:t>
            </a:r>
            <a:r>
              <a:rPr lang="en-US" altLang="zh-CN" sz="2800" dirty="0">
                <a:sym typeface="+mn-ea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--&gt;</a:t>
            </a:r>
            <a:r>
              <a:rPr lang="en-US" altLang="zh-CN" sz="2800" dirty="0">
                <a:sym typeface="+mn-ea"/>
              </a:rPr>
              <a:t>”</a:t>
            </a:r>
            <a:r>
              <a:rPr lang="zh-CN" altLang="en-US" sz="2800" dirty="0">
                <a:sym typeface="+mn-ea"/>
              </a:rPr>
              <a:t>结尾</a:t>
            </a:r>
            <a:endParaRPr lang="zh-CN" altLang="en-US" sz="2800" dirty="0">
              <a:sym typeface="+mn-ea"/>
            </a:endParaRPr>
          </a:p>
          <a:p>
            <a:r>
              <a:rPr lang="zh-CN" altLang="en-US"/>
              <a:t>注释内容中不要出现--；</a:t>
            </a:r>
            <a:endParaRPr lang="zh-CN" altLang="en-US"/>
          </a:p>
          <a:p>
            <a:r>
              <a:rPr lang="zh-CN" altLang="en-US"/>
              <a:t>不要把注释放在标记中间；</a:t>
            </a:r>
            <a:endParaRPr lang="zh-CN" altLang="en-US"/>
          </a:p>
          <a:p>
            <a:pPr lvl="1"/>
            <a:r>
              <a:rPr lang="zh-CN" altLang="en-US"/>
              <a:t>&lt;Name </a:t>
            </a:r>
            <a:r>
              <a:rPr lang="zh-CN" altLang="en-US">
                <a:solidFill>
                  <a:srgbClr val="FF0000"/>
                </a:solidFill>
              </a:rPr>
              <a:t>&lt;!--the name--&gt;</a:t>
            </a:r>
            <a:r>
              <a:rPr lang="zh-CN" altLang="en-US"/>
              <a:t>&gt;张三&lt;/Name&gt;</a:t>
            </a:r>
            <a:endParaRPr lang="zh-CN" altLang="en-US"/>
          </a:p>
          <a:p>
            <a:r>
              <a:rPr lang="zh-CN" altLang="en-US"/>
              <a:t>注释不能嵌套；</a:t>
            </a:r>
            <a:endParaRPr lang="zh-CN" altLang="en-US"/>
          </a:p>
          <a:p>
            <a:r>
              <a:rPr lang="zh-CN" altLang="en-US"/>
              <a:t>不能放在</a:t>
            </a:r>
            <a:r>
              <a:rPr lang="en-US" altLang="zh-CN"/>
              <a:t>XML</a:t>
            </a:r>
            <a:r>
              <a:rPr lang="zh-CN" altLang="en-US"/>
              <a:t>声明之前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5715" y="1359535"/>
            <a:ext cx="715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  <a:sym typeface="+mn-ea"/>
              </a:rPr>
              <a:t>&lt;!-- 一个XML的例子 --&gt;</a:t>
            </a:r>
            <a:endParaRPr lang="en-US" altLang="zh-CN" sz="2400" b="1">
              <a:solidFill>
                <a:schemeClr val="accent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协议简介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元素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lang="zh-CN" altLang="en-US" dirty="0">
                <a:sym typeface="+mn-ea"/>
              </a:rPr>
              <a:t>元素的形式：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&lt;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标记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字符数据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&lt;/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标记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&gt;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元素中还可以再嵌套别的元素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空元素：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&lt;TITLE/&gt;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所有的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文件都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至少包含一个形式良好的根元素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（即根元素不能是非空标记）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根元素，又称为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文件标记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中开始和结束标记之间的文字称作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字符数据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，而把标记内的标示文字称作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标记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属性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2150" cy="4351655"/>
          </a:xfrm>
        </p:spPr>
        <p:txBody>
          <a:bodyPr/>
          <a:p>
            <a:r>
              <a:rPr lang="zh-CN" altLang="en-US" dirty="0">
                <a:sym typeface="+mn-ea"/>
              </a:rPr>
              <a:t>属性的形式：</a:t>
            </a:r>
            <a:r>
              <a:rPr b="1" dirty="0">
                <a:solidFill>
                  <a:srgbClr val="C00000"/>
                </a:solidFill>
                <a:sym typeface="+mn-ea"/>
              </a:rPr>
              <a:t>&lt;</a:t>
            </a:r>
            <a:r>
              <a:rPr lang="zh-CN" b="1" dirty="0">
                <a:solidFill>
                  <a:srgbClr val="C00000"/>
                </a:solidFill>
                <a:sym typeface="+mn-ea"/>
              </a:rPr>
              <a:t>标记</a:t>
            </a:r>
            <a:r>
              <a:rPr b="1" dirty="0">
                <a:solidFill>
                  <a:srgbClr val="C00000"/>
                </a:solidFill>
                <a:sym typeface="+mn-ea"/>
              </a:rPr>
              <a:t>名 属性名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1</a:t>
            </a:r>
            <a:r>
              <a:rPr b="1" dirty="0">
                <a:solidFill>
                  <a:srgbClr val="C00000"/>
                </a:solidFill>
                <a:sym typeface="+mn-ea"/>
              </a:rPr>
              <a:t>="属性值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1</a:t>
            </a:r>
            <a:r>
              <a:rPr b="1" dirty="0">
                <a:solidFill>
                  <a:srgbClr val="C00000"/>
                </a:solidFill>
                <a:sym typeface="+mn-ea"/>
              </a:rPr>
              <a:t>"   属性名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2</a:t>
            </a:r>
            <a:r>
              <a:rPr b="1" dirty="0">
                <a:solidFill>
                  <a:srgbClr val="C00000"/>
                </a:solidFill>
                <a:sym typeface="+mn-ea"/>
              </a:rPr>
              <a:t>="属性值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2</a:t>
            </a:r>
            <a:r>
              <a:rPr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/</a:t>
            </a:r>
            <a:r>
              <a:rPr b="1" dirty="0">
                <a:solidFill>
                  <a:srgbClr val="C00000"/>
                </a:solidFill>
                <a:sym typeface="+mn-ea"/>
              </a:rPr>
              <a:t>&gt;</a:t>
            </a:r>
            <a:endParaRPr b="1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/>
              <a:t>一个元素可以有多个属性</a:t>
            </a:r>
            <a:endParaRPr lang="zh-CN" altLang="en-US"/>
          </a:p>
          <a:p>
            <a:r>
              <a:rPr lang="zh-CN" altLang="en-US">
                <a:sym typeface="+mn-ea"/>
              </a:rPr>
              <a:t>一个元素标记中，</a:t>
            </a:r>
            <a:r>
              <a:rPr lang="zh-CN" altLang="en-US"/>
              <a:t>同属性名称只能出现一次。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命名空间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" y="1438910"/>
            <a:ext cx="5361940" cy="1609725"/>
          </a:xfrm>
        </p:spPr>
        <p:txBody>
          <a:bodyPr/>
          <a:p>
            <a:r>
              <a:rPr lang="zh-CN" altLang="en-US"/>
              <a:t>命名空间可以看作一个</a:t>
            </a:r>
            <a:r>
              <a:rPr lang="zh-CN" altLang="en-US">
                <a:solidFill>
                  <a:srgbClr val="FF0000"/>
                </a:solidFill>
              </a:rPr>
              <a:t>标记名前缀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命名空间用来防止标记名冲突。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3610" y="80645"/>
            <a:ext cx="5757545" cy="31115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&lt;</a:t>
            </a:r>
            <a:r>
              <a:rPr lang="zh-CN" altLang="en-US">
                <a:solidFill>
                  <a:srgbClr val="0070C0"/>
                </a:solidFill>
              </a:rPr>
              <a:t>table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xmlns="http://www.w3.org/TR/html4/"</a:t>
            </a:r>
            <a:r>
              <a:rPr lang="zh-CN" altLang="en-US"/>
              <a:t>&gt;</a:t>
            </a:r>
            <a:endParaRPr lang="zh-CN" altLang="en-US"/>
          </a:p>
          <a:p>
            <a:r>
              <a:rPr lang="zh-CN" altLang="en-US"/>
              <a:t>   &lt;tr&gt;</a:t>
            </a:r>
            <a:endParaRPr lang="zh-CN" altLang="en-US"/>
          </a:p>
          <a:p>
            <a:r>
              <a:rPr lang="zh-CN" altLang="en-US"/>
              <a:t>   &lt;td&gt;Apples&lt;/td&gt;</a:t>
            </a:r>
            <a:endParaRPr lang="zh-CN" altLang="en-US"/>
          </a:p>
          <a:p>
            <a:r>
              <a:rPr lang="zh-CN" altLang="en-US"/>
              <a:t>   &lt;td&gt;Bananas&lt;/td&gt;</a:t>
            </a:r>
            <a:endParaRPr lang="zh-CN" altLang="en-US"/>
          </a:p>
          <a:p>
            <a:r>
              <a:rPr lang="zh-CN" altLang="en-US"/>
              <a:t>   &lt;/tr&gt;</a:t>
            </a:r>
            <a:endParaRPr lang="zh-CN" altLang="en-US"/>
          </a:p>
          <a:p>
            <a:r>
              <a:rPr lang="zh-CN" altLang="en-US"/>
              <a:t>&lt;/</a:t>
            </a:r>
            <a:r>
              <a:rPr lang="zh-CN" altLang="en-US">
                <a:solidFill>
                  <a:srgbClr val="0070C0"/>
                </a:solidFill>
              </a:rPr>
              <a:t>table</a:t>
            </a:r>
            <a:r>
              <a:rPr lang="zh-CN" altLang="en-US"/>
              <a:t>&gt;</a:t>
            </a:r>
            <a:endParaRPr lang="zh-CN" altLang="en-US"/>
          </a:p>
          <a:p>
            <a:r>
              <a:rPr lang="zh-CN" altLang="en-US"/>
              <a:t>&lt;</a:t>
            </a:r>
            <a:r>
              <a:rPr lang="zh-CN" altLang="en-US">
                <a:solidFill>
                  <a:srgbClr val="FF0000"/>
                </a:solidFill>
              </a:rPr>
              <a:t>f</a:t>
            </a:r>
            <a:r>
              <a:rPr lang="zh-CN" altLang="en-US"/>
              <a:t>:</a:t>
            </a:r>
            <a:r>
              <a:rPr lang="zh-CN" altLang="en-US">
                <a:solidFill>
                  <a:schemeClr val="accent6"/>
                </a:solidFill>
              </a:rPr>
              <a:t>table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mlns:f="http://www.w3school.com.cn/furniture"</a:t>
            </a:r>
            <a:r>
              <a:rPr lang="zh-CN" altLang="en-US"/>
              <a:t>&gt;</a:t>
            </a:r>
            <a:endParaRPr lang="zh-CN" altLang="en-US"/>
          </a:p>
          <a:p>
            <a:r>
              <a:rPr lang="zh-CN" altLang="en-US"/>
              <a:t>   &lt;f:name&gt;African Coffee Table&lt;/f:name&gt;</a:t>
            </a:r>
            <a:endParaRPr lang="zh-CN" altLang="en-US"/>
          </a:p>
          <a:p>
            <a:r>
              <a:rPr lang="zh-CN" altLang="en-US"/>
              <a:t>   &lt;f:width&gt;80&lt;/f:width&gt;</a:t>
            </a:r>
            <a:endParaRPr lang="zh-CN" altLang="en-US"/>
          </a:p>
          <a:p>
            <a:r>
              <a:rPr lang="zh-CN" altLang="en-US"/>
              <a:t>   &lt;f:length&gt;120&lt;/f:length&gt;</a:t>
            </a:r>
            <a:endParaRPr lang="zh-CN" altLang="en-US"/>
          </a:p>
          <a:p>
            <a:r>
              <a:rPr lang="zh-CN" altLang="en-US"/>
              <a:t>&lt;/</a:t>
            </a:r>
            <a:r>
              <a:rPr lang="zh-CN" altLang="en-US">
                <a:solidFill>
                  <a:srgbClr val="FF0000"/>
                </a:solidFill>
              </a:rPr>
              <a:t>f</a:t>
            </a:r>
            <a:r>
              <a:rPr lang="zh-CN" altLang="en-US"/>
              <a:t>:</a:t>
            </a:r>
            <a:r>
              <a:rPr lang="zh-CN" altLang="en-US">
                <a:solidFill>
                  <a:schemeClr val="accent6"/>
                </a:solidFill>
              </a:rPr>
              <a:t>table</a:t>
            </a:r>
            <a:r>
              <a:rPr lang="zh-CN" altLang="en-US"/>
              <a:t>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3192145"/>
            <a:ext cx="5901055" cy="15544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400"/>
              <a:t>命名空间</a:t>
            </a:r>
            <a:r>
              <a:rPr lang="en-US" altLang="zh-CN" sz="2400"/>
              <a:t>语法：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xmlns</a:t>
            </a:r>
            <a:r>
              <a:rPr lang="en-US" altLang="zh-CN" sz="2400"/>
              <a:t>:</a:t>
            </a:r>
            <a:r>
              <a:rPr lang="en-US" altLang="zh-CN" sz="2400" i="1">
                <a:solidFill>
                  <a:srgbClr val="7030A0"/>
                </a:solidFill>
              </a:rPr>
              <a:t>namespace-prefix</a:t>
            </a:r>
            <a:r>
              <a:rPr lang="en-US" altLang="zh-CN" sz="2400"/>
              <a:t>="</a:t>
            </a:r>
            <a:r>
              <a:rPr lang="en-US" altLang="zh-CN" sz="2400" i="1">
                <a:solidFill>
                  <a:srgbClr val="7030A0"/>
                </a:solidFill>
              </a:rPr>
              <a:t>namespaceURI</a:t>
            </a:r>
            <a:r>
              <a:rPr lang="en-US" altLang="zh-CN" sz="2400"/>
              <a:t>"</a:t>
            </a:r>
            <a:endParaRPr lang="en-US" altLang="zh-CN" sz="2400"/>
          </a:p>
          <a:p>
            <a:r>
              <a:rPr lang="zh-CN" altLang="en-US" sz="2400"/>
              <a:t>默认命名空间：</a:t>
            </a:r>
            <a:endParaRPr lang="zh-CN" altLang="en-US" sz="2400"/>
          </a:p>
          <a:p>
            <a:r>
              <a:rPr lang="zh-CN" altLang="en-US" sz="2400"/>
              <a:t>  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xmlns</a:t>
            </a:r>
            <a:r>
              <a:rPr lang="en-US" altLang="zh-CN" sz="2400">
                <a:sym typeface="+mn-ea"/>
              </a:rPr>
              <a:t>="</a:t>
            </a:r>
            <a:r>
              <a:rPr lang="en-US" altLang="zh-CN" sz="2400" i="1">
                <a:solidFill>
                  <a:srgbClr val="7030A0"/>
                </a:solidFill>
                <a:sym typeface="+mn-ea"/>
              </a:rPr>
              <a:t>namespaceURI</a:t>
            </a:r>
            <a:r>
              <a:rPr lang="en-US" altLang="zh-CN" sz="2400">
                <a:sym typeface="+mn-ea"/>
              </a:rPr>
              <a:t>"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38200" y="4934585"/>
            <a:ext cx="7596505" cy="16179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000"/>
              <a:t>&lt;d:student xmlns:d="http://www.</a:t>
            </a:r>
            <a:r>
              <a:rPr lang="en-US" altLang="zh-CN" sz="2000"/>
              <a:t>baidu</a:t>
            </a:r>
            <a:r>
              <a:rPr lang="zh-CN" altLang="en-US" sz="2000"/>
              <a:t>.com/student</a:t>
            </a:r>
            <a:r>
              <a:rPr lang="zh-CN" altLang="en-US" sz="2000">
                <a:sym typeface="+mn-ea"/>
              </a:rPr>
              <a:t>"</a:t>
            </a:r>
            <a:r>
              <a:rPr lang="en-US" altLang="zh-CN" sz="2000">
                <a:sym typeface="+mn-ea"/>
              </a:rPr>
              <a:t>&gt;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student 是标记名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xmlns</a:t>
            </a:r>
            <a:r>
              <a:rPr lang="zh-CN" altLang="en-US" sz="2000"/>
              <a:t>关键字用于声明命名空间绑定关系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http://www.</a:t>
            </a:r>
            <a:r>
              <a:rPr lang="en-US" altLang="zh-CN" sz="2000"/>
              <a:t>baidu</a:t>
            </a:r>
            <a:r>
              <a:rPr lang="zh-CN" altLang="en-US" sz="2000"/>
              <a:t>.com</a:t>
            </a:r>
            <a:r>
              <a:rPr lang="zh-CN" altLang="en-US" sz="2000">
                <a:sym typeface="+mn-ea"/>
              </a:rPr>
              <a:t>/student</a:t>
            </a:r>
            <a:r>
              <a:rPr lang="zh-CN" altLang="en-US" sz="2000"/>
              <a:t>命名空间的标识。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d命名空间前缀，其实际代表</a:t>
            </a:r>
            <a:r>
              <a:rPr lang="zh-CN" altLang="en-US" sz="2000">
                <a:sym typeface="+mn-ea"/>
              </a:rPr>
              <a:t>http://www.</a:t>
            </a:r>
            <a:r>
              <a:rPr lang="en-US" altLang="zh-CN" sz="2000">
                <a:sym typeface="+mn-ea"/>
              </a:rPr>
              <a:t>baidu</a:t>
            </a:r>
            <a:r>
              <a:rPr lang="zh-CN" altLang="en-US" sz="2000">
                <a:sym typeface="+mn-ea"/>
              </a:rPr>
              <a:t>.com/student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特殊字符数据（一）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1665" cy="4351655"/>
          </a:xfrm>
        </p:spPr>
        <p:txBody>
          <a:bodyPr/>
          <a:p>
            <a:r>
              <a:rPr lang="zh-CN" altLang="en-US"/>
              <a:t>字符部分不能包含特殊用途的字符</a:t>
            </a:r>
            <a:endParaRPr lang="zh-CN" altLang="en-US"/>
          </a:p>
          <a:p>
            <a:pPr lvl="1"/>
            <a:r>
              <a:rPr lang="en-US" altLang="zh-CN"/>
              <a:t>&lt;</a:t>
            </a:r>
            <a:r>
              <a:rPr lang="zh-CN" altLang="en-US"/>
              <a:t>、</a:t>
            </a:r>
            <a:r>
              <a:rPr lang="en-US" altLang="zh-CN"/>
              <a:t>&gt;</a:t>
            </a:r>
            <a:r>
              <a:rPr lang="zh-CN" altLang="en-US"/>
              <a:t>、</a:t>
            </a:r>
            <a:r>
              <a:rPr lang="en-US" altLang="zh-CN"/>
              <a:t>&amp;</a:t>
            </a:r>
            <a:r>
              <a:rPr lang="zh-CN" altLang="en-US"/>
              <a:t>、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'</a:t>
            </a:r>
            <a:endParaRPr lang="en-US" altLang="zh-CN"/>
          </a:p>
          <a:p>
            <a:pPr lvl="1"/>
            <a:r>
              <a:rPr lang="zh-CN" altLang="en-US"/>
              <a:t>一种是使用预定义实体</a:t>
            </a:r>
            <a:endParaRPr lang="zh-CN" altLang="en-US"/>
          </a:p>
          <a:p>
            <a:r>
              <a:rPr lang="zh-CN" altLang="en-US"/>
              <a:t>例子：</a:t>
            </a:r>
            <a:r>
              <a:rPr lang="en-US" altLang="zh-CN"/>
              <a:t>XML </a:t>
            </a:r>
            <a:r>
              <a:rPr lang="zh-CN" altLang="en-US"/>
              <a:t>原理</a:t>
            </a:r>
            <a:r>
              <a:rPr lang="en-US" altLang="zh-CN"/>
              <a:t>&amp;</a:t>
            </a:r>
            <a:r>
              <a:rPr lang="zh-CN" altLang="en-US"/>
              <a:t>应用</a:t>
            </a:r>
            <a:endParaRPr lang="en-US" altLang="zh-CN"/>
          </a:p>
          <a:p>
            <a:pPr lvl="1"/>
            <a:r>
              <a:rPr lang="zh-CN" altLang="en-US"/>
              <a:t>非法：</a:t>
            </a:r>
            <a:r>
              <a:rPr lang="en-US" altLang="zh-CN"/>
              <a:t>&lt;title&gt;</a:t>
            </a:r>
            <a:r>
              <a:rPr lang="en-US" altLang="zh-CN">
                <a:sym typeface="+mn-ea"/>
              </a:rPr>
              <a:t>XML </a:t>
            </a:r>
            <a:r>
              <a:rPr lang="zh-CN" altLang="en-US">
                <a:sym typeface="+mn-ea"/>
              </a:rPr>
              <a:t>原理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>
                <a:sym typeface="+mn-ea"/>
              </a:rPr>
              <a:t>应用</a:t>
            </a:r>
            <a:r>
              <a:rPr lang="en-US" altLang="zh-CN"/>
              <a:t>&lt;</a:t>
            </a:r>
            <a:r>
              <a:rPr lang="en-US" altLang="zh-CN">
                <a:sym typeface="+mn-ea"/>
              </a:rPr>
              <a:t>title</a:t>
            </a:r>
            <a:r>
              <a:rPr lang="en-US" altLang="zh-CN"/>
              <a:t>/&gt;</a:t>
            </a:r>
            <a:endParaRPr lang="en-US" altLang="zh-CN"/>
          </a:p>
          <a:p>
            <a:pPr lvl="1"/>
            <a:r>
              <a:rPr lang="zh-CN" altLang="en-US"/>
              <a:t>正确：</a:t>
            </a:r>
            <a:r>
              <a:rPr lang="en-US" altLang="zh-CN">
                <a:sym typeface="+mn-ea"/>
              </a:rPr>
              <a:t>&lt;title&gt;XML </a:t>
            </a:r>
            <a:r>
              <a:rPr lang="zh-CN" altLang="en-US">
                <a:sym typeface="+mn-ea"/>
              </a:rPr>
              <a:t>原理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&amp;amp;</a:t>
            </a:r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&lt;title/&gt;</a:t>
            </a:r>
            <a:endParaRPr lang="zh-CN" altLang="en-US"/>
          </a:p>
        </p:txBody>
      </p:sp>
      <p:graphicFrame>
        <p:nvGraphicFramePr>
          <p:cNvPr id="25605" name="内容占位符 25604"/>
          <p:cNvGraphicFramePr/>
          <p:nvPr>
            <p:ph sz="half" idx="2"/>
          </p:nvPr>
        </p:nvGraphicFramePr>
        <p:xfrm>
          <a:off x="8244205" y="1825625"/>
          <a:ext cx="3379470" cy="3703955"/>
        </p:xfrm>
        <a:graphic>
          <a:graphicData uri="http://schemas.openxmlformats.org/drawingml/2006/table">
            <a:tbl>
              <a:tblPr/>
              <a:tblGrid>
                <a:gridCol w="2180590"/>
                <a:gridCol w="1198880"/>
              </a:tblGrid>
              <a:tr h="544830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Arial Narrow" pitchFamily="34" charset="0"/>
                          <a:ea typeface="楷体_GB2312" pitchFamily="49" charset="-122"/>
                        </a:rPr>
                        <a:t>预定义实体</a:t>
                      </a:r>
                      <a:endParaRPr lang="zh-CN" altLang="en-US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Arial Narrow" pitchFamily="34" charset="0"/>
                          <a:ea typeface="楷体_GB2312" pitchFamily="49" charset="-122"/>
                        </a:rPr>
                        <a:t>符号</a:t>
                      </a:r>
                      <a:endParaRPr lang="zh-CN" altLang="en-US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4512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&amp;lt;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&lt;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&amp;gt;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&gt;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480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&amp;amp;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430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&amp;quot;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"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&amp;apos;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Arial Narrow" pitchFamily="34" charset="0"/>
                          <a:ea typeface="楷体_GB2312" pitchFamily="49" charset="-122"/>
                        </a:rPr>
                        <a:t>'</a:t>
                      </a:r>
                      <a:endParaRPr lang="en-US" altLang="zh-CN" sz="2800" b="1" dirty="0"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XML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特殊字符数据（二）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sym typeface="+mn-ea"/>
              </a:rPr>
              <a:t>CDATA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sym typeface="+mn-ea"/>
              </a:rPr>
              <a:t>标记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CDATA</a:t>
            </a:r>
            <a:r>
              <a:rPr lang="zh-CN" altLang="en-US"/>
              <a:t>表示特殊字符</a:t>
            </a:r>
            <a:endParaRPr lang="zh-CN" altLang="en-US"/>
          </a:p>
          <a:p>
            <a:pPr lvl="1"/>
            <a:r>
              <a:rPr lang="zh-CN" altLang="en-US" sz="2400"/>
              <a:t>语法形式：</a:t>
            </a:r>
            <a:r>
              <a:rPr lang="en-US" altLang="zh-CN" sz="2400">
                <a:solidFill>
                  <a:srgbClr val="FF0000"/>
                </a:solidFill>
              </a:rPr>
              <a:t>&lt;![CDATA[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chemeClr val="accent1"/>
                </a:solidFill>
              </a:rPr>
              <a:t>文本内容</a:t>
            </a:r>
            <a:r>
              <a:rPr lang="en-US" altLang="zh-CN" sz="2400">
                <a:solidFill>
                  <a:srgbClr val="FF0000"/>
                </a:solidFill>
              </a:rPr>
              <a:t> ]]&gt;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CDATA</a:t>
            </a:r>
            <a:r>
              <a:rPr lang="zh-CN" altLang="en-US">
                <a:sym typeface="+mn-ea"/>
              </a:rPr>
              <a:t>标记下，所有字符当作简单字符处理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例子：</a:t>
            </a:r>
            <a:r>
              <a:rPr lang="en-US" altLang="zh-CN">
                <a:sym typeface="+mn-ea"/>
              </a:rPr>
              <a:t>XML </a:t>
            </a:r>
            <a:r>
              <a:rPr lang="zh-CN" altLang="en-US">
                <a:sym typeface="+mn-ea"/>
              </a:rPr>
              <a:t>原理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应用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&lt;title&gt;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&lt;![CDATA[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XML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原理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&amp;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应用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]]&gt;</a:t>
            </a:r>
            <a:r>
              <a:rPr lang="en-US" altLang="zh-CN">
                <a:sym typeface="+mn-ea"/>
              </a:rPr>
              <a:t>&lt;title/&gt;</a:t>
            </a:r>
            <a:endParaRPr lang="en-US" altLang="zh-CN"/>
          </a:p>
          <a:p>
            <a:r>
              <a:rPr lang="en-US" altLang="zh-CN">
                <a:sym typeface="+mn-ea"/>
              </a:rPr>
              <a:t>CDATA</a:t>
            </a:r>
            <a:r>
              <a:rPr lang="zh-CN" altLang="en-US">
                <a:sym typeface="+mn-ea"/>
              </a:rPr>
              <a:t>标记中不能包含</a:t>
            </a:r>
            <a:r>
              <a:rPr lang="en-US" altLang="zh-CN">
                <a:sym typeface="+mn-ea"/>
              </a:rPr>
              <a:t>“]]”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CDATA</a:t>
            </a:r>
            <a:r>
              <a:rPr lang="zh-CN" altLang="en-US">
                <a:sym typeface="+mn-ea"/>
              </a:rPr>
              <a:t>标记不能嵌套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XML</a:t>
            </a:r>
            <a:r>
              <a:rPr lang="zh-CN" altLang="en-US" b="1"/>
              <a:t>相关基本技术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文档格式约束、校验：</a:t>
            </a:r>
            <a:r>
              <a:rPr lang="en-US" altLang="zh-CN"/>
              <a:t>DTD</a:t>
            </a:r>
            <a:r>
              <a:rPr lang="zh-CN" altLang="en-US"/>
              <a:t>和</a:t>
            </a:r>
            <a:r>
              <a:rPr lang="en-US" altLang="zh-CN"/>
              <a:t>Schme</a:t>
            </a:r>
            <a:endParaRPr lang="en-US" altLang="zh-CN"/>
          </a:p>
          <a:p>
            <a:r>
              <a:rPr lang="zh-CN" altLang="en-US"/>
              <a:t>格式化</a:t>
            </a:r>
            <a:r>
              <a:rPr lang="en-US" altLang="zh-CN"/>
              <a:t>XML</a:t>
            </a:r>
            <a:r>
              <a:rPr lang="zh-CN" altLang="en-US"/>
              <a:t>：</a:t>
            </a:r>
            <a:r>
              <a:rPr lang="en-US" altLang="zh-CN"/>
              <a:t>CSS</a:t>
            </a:r>
            <a:endParaRPr lang="en-US" altLang="zh-CN"/>
          </a:p>
          <a:p>
            <a:r>
              <a:rPr lang="zh-CN" altLang="en-US"/>
              <a:t>文档转化：</a:t>
            </a:r>
            <a:r>
              <a:rPr lang="en-US" altLang="zh-CN"/>
              <a:t>XSLT</a:t>
            </a:r>
            <a:endParaRPr lang="en-US" altLang="zh-CN"/>
          </a:p>
          <a:p>
            <a:r>
              <a:rPr lang="zh-CN" altLang="en-US"/>
              <a:t>路径寻址：</a:t>
            </a:r>
            <a:r>
              <a:rPr lang="en-US" altLang="zh-CN"/>
              <a:t>XPath</a:t>
            </a:r>
            <a:endParaRPr lang="en-US" altLang="zh-CN"/>
          </a:p>
          <a:p>
            <a:r>
              <a:rPr lang="zh-CN" altLang="en-US"/>
              <a:t>解析：</a:t>
            </a:r>
            <a:r>
              <a:rPr lang="en-US" altLang="zh-CN"/>
              <a:t>DOM</a:t>
            </a:r>
            <a:r>
              <a:rPr lang="zh-CN" altLang="en-US"/>
              <a:t>、</a:t>
            </a:r>
            <a:r>
              <a:rPr lang="en-US" altLang="zh-CN"/>
              <a:t>SAX</a:t>
            </a:r>
            <a:r>
              <a:rPr lang="zh-CN" altLang="en-US"/>
              <a:t>、</a:t>
            </a:r>
            <a:r>
              <a:rPr lang="en-US" altLang="zh-CN"/>
              <a:t>PULL</a:t>
            </a:r>
            <a:r>
              <a:rPr lang="zh-CN" altLang="en-US" sz="2000"/>
              <a:t>（</a:t>
            </a:r>
            <a:r>
              <a:rPr lang="en-US" altLang="zh-CN" sz="2000"/>
              <a:t>android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JSON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简介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1540" cy="1325880"/>
          </a:xfrm>
        </p:spPr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JSON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数据结构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94265" cy="4351655"/>
          </a:xfrm>
        </p:spPr>
        <p:txBody>
          <a:bodyPr>
            <a:normAutofit lnSpcReduction="10000"/>
          </a:bodyPr>
          <a:p>
            <a:r>
              <a:rPr lang="zh-CN" altLang="en-US"/>
              <a:t>无序键值对集合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 sz="2055">
                <a:solidFill>
                  <a:schemeClr val="accent1"/>
                </a:solidFill>
              </a:rPr>
              <a:t>{ “a”:1, ”b”:2, ”c”:3 }</a:t>
            </a:r>
            <a:endParaRPr lang="en-US" altLang="zh-CN" sz="2055">
              <a:solidFill>
                <a:schemeClr val="accent1"/>
              </a:solidFill>
            </a:endParaRPr>
          </a:p>
          <a:p>
            <a:r>
              <a:rPr lang="zh-CN" altLang="en-US"/>
              <a:t>数组</a:t>
            </a:r>
            <a:r>
              <a:rPr lang="zh-CN" altLang="en-US" sz="2400"/>
              <a:t>（有序列表）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[ 1, 2, 3, ”hello world” ]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值类型</a:t>
            </a:r>
            <a:endParaRPr lang="zh-CN" altLang="en-US"/>
          </a:p>
          <a:p>
            <a:pPr lvl="1"/>
            <a:r>
              <a:rPr lang="zh-CN" altLang="en-US"/>
              <a:t>字符串：双引号包含内容，</a:t>
            </a:r>
            <a:r>
              <a:rPr lang="en-US" altLang="zh-CN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hello world</a:t>
            </a:r>
            <a:r>
              <a:rPr lang="en-US" altLang="zh-CN">
                <a:solidFill>
                  <a:schemeClr val="accent1"/>
                </a:solidFill>
              </a:rPr>
              <a:t>”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zh-CN" altLang="en-US"/>
              <a:t>数值：</a:t>
            </a:r>
            <a:endParaRPr lang="en-US" altLang="zh-CN"/>
          </a:p>
          <a:p>
            <a:pPr lvl="1"/>
            <a:r>
              <a:rPr lang="zh-CN" altLang="en-US"/>
              <a:t>布尔：</a:t>
            </a:r>
            <a:r>
              <a:rPr lang="en-US" altLang="zh-CN">
                <a:solidFill>
                  <a:schemeClr val="accent1"/>
                </a:solidFill>
              </a:rPr>
              <a:t>true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false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zh-CN" altLang="en-US"/>
              <a:t>空：</a:t>
            </a:r>
            <a:r>
              <a:rPr lang="en-US" altLang="zh-CN">
                <a:solidFill>
                  <a:schemeClr val="accent1"/>
                </a:solidFill>
              </a:rPr>
              <a:t>null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zh-CN" altLang="en-US"/>
              <a:t>数组、键值对：即</a:t>
            </a:r>
            <a:r>
              <a:rPr lang="en-US" altLang="zh-CN"/>
              <a:t>“</a:t>
            </a:r>
            <a:r>
              <a:rPr lang="zh-CN" altLang="en-US"/>
              <a:t>数组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键值</a:t>
            </a:r>
            <a:r>
              <a:rPr lang="zh-CN" altLang="en-US">
                <a:sym typeface="+mn-ea"/>
              </a:rPr>
              <a:t>对</a:t>
            </a:r>
            <a:r>
              <a:rPr lang="en-US" altLang="zh-CN"/>
              <a:t>”</a:t>
            </a:r>
            <a:r>
              <a:rPr lang="zh-CN" altLang="en-US"/>
              <a:t>可互相嵌套，从而形成复杂数据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35215" y="365125"/>
            <a:ext cx="3918585" cy="14655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{ </a:t>
            </a:r>
            <a:endParaRPr lang="zh-CN" altLang="en-US"/>
          </a:p>
          <a:p>
            <a:r>
              <a:rPr lang="zh-CN" altLang="en-US"/>
              <a:t>    "indexes" : [5, 10, 15],</a:t>
            </a:r>
            <a:endParaRPr lang="zh-CN" altLang="en-US"/>
          </a:p>
          <a:p>
            <a:r>
              <a:rPr lang="zh-CN" altLang="en-US"/>
              <a:t>    "names" : [张三, 李四, 刘某]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"备注" </a:t>
            </a:r>
            <a:r>
              <a:rPr lang="en-US" altLang="zh-CN"/>
              <a:t>:  [ {"abc":123 },  true,  null ] </a:t>
            </a:r>
            <a:endParaRPr lang="en-US" altLang="zh-CN"/>
          </a:p>
          <a:p>
            <a:r>
              <a:rPr lang="zh-CN" altLang="en-US"/>
              <a:t>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47610" y="3048000"/>
            <a:ext cx="4339590" cy="7620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JSON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优点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:</a:t>
            </a:r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/>
              <a:t>格式简洁、体积小、更利于数据交换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838835" y="1691005"/>
            <a:ext cx="3857625" cy="17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4315"/>
            <a:ext cx="10515600" cy="3402965"/>
          </a:xfrm>
        </p:spPr>
        <p:txBody>
          <a:bodyPr/>
          <a:p>
            <a:pPr marL="0" indent="0" algn="ctr">
              <a:buNone/>
            </a:pPr>
            <a:r>
              <a:rPr lang="zh-CN" altLang="en-US" sz="8800">
                <a:latin typeface="黑体" panose="02010609060101010101" charset="-122"/>
                <a:ea typeface="黑体" panose="02010609060101010101" charset="-122"/>
              </a:rPr>
              <a:t>谢谢！</a:t>
            </a:r>
            <a:endParaRPr lang="zh-CN" altLang="en-US" sz="8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版本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HTTP/0.9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http 1990</a:t>
            </a:r>
            <a:r>
              <a:rPr lang="zh-CN" altLang="en-US" sz="2000">
                <a:sym typeface="+mn-ea"/>
              </a:rPr>
              <a:t>年问世，并没有正式标准，其作为</a:t>
            </a:r>
            <a:r>
              <a:rPr lang="en-US" altLang="zh-CN" sz="2000">
                <a:sym typeface="+mn-ea"/>
              </a:rPr>
              <a:t>http/1.0</a:t>
            </a:r>
            <a:r>
              <a:rPr lang="zh-CN" altLang="en-US" sz="2000">
                <a:sym typeface="+mn-ea"/>
              </a:rPr>
              <a:t>之前版本统称）</a:t>
            </a:r>
            <a:endParaRPr lang="en-US" altLang="zh-CN" sz="2000"/>
          </a:p>
          <a:p>
            <a:r>
              <a:rPr lang="en-US" altLang="zh-CN"/>
              <a:t>HTTP/1.0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1996</a:t>
            </a:r>
            <a:r>
              <a:rPr lang="zh-CN" altLang="en-US" sz="2400">
                <a:sym typeface="+mn-ea"/>
              </a:rPr>
              <a:t>年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月）</a:t>
            </a:r>
            <a:endParaRPr lang="en-US" altLang="zh-CN" sz="2400"/>
          </a:p>
          <a:p>
            <a:r>
              <a:rPr lang="en-US" altLang="zh-CN"/>
              <a:t>HTTP/1.1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1997</a:t>
            </a:r>
            <a:r>
              <a:rPr lang="zh-CN" altLang="en-US" sz="2400">
                <a:sym typeface="+mn-ea"/>
              </a:rPr>
              <a:t>年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月，目前主流，本讲以该版本为主）</a:t>
            </a:r>
            <a:endParaRPr lang="en-US" altLang="zh-CN" sz="2400"/>
          </a:p>
          <a:p>
            <a:r>
              <a:rPr lang="en-US" altLang="zh-CN"/>
              <a:t>HTTP/2</a:t>
            </a:r>
            <a:r>
              <a:rPr lang="zh-CN" altLang="en-US" sz="2400"/>
              <a:t>（</a:t>
            </a:r>
            <a:r>
              <a:rPr lang="en-US" altLang="zh-CN" sz="2400"/>
              <a:t>2015</a:t>
            </a:r>
            <a:r>
              <a:rPr lang="zh-CN" altLang="en-US" sz="2400"/>
              <a:t>年，</a:t>
            </a:r>
            <a:r>
              <a:rPr lang="zh-CN" altLang="en-US" sz="1800"/>
              <a:t>不叫 HTTP/2.0，因为标准委员会不打算再发布子版本，下一个新版本将是 HTTP/3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54805" cy="1325880"/>
          </a:xfrm>
        </p:spPr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过程简示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tcp层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715" y="2049780"/>
            <a:ext cx="3439160" cy="3818890"/>
          </a:xfrm>
          <a:prstGeom prst="rect">
            <a:avLst/>
          </a:prstGeom>
        </p:spPr>
      </p:pic>
      <p:pic>
        <p:nvPicPr>
          <p:cNvPr id="7" name="图片 6" descr="http请求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55" y="2027555"/>
            <a:ext cx="4465955" cy="3862705"/>
          </a:xfrm>
          <a:prstGeom prst="rect">
            <a:avLst/>
          </a:prstGeom>
        </p:spPr>
      </p:pic>
      <p:sp>
        <p:nvSpPr>
          <p:cNvPr id="9" name="矩形 139"/>
          <p:cNvSpPr/>
          <p:nvPr/>
        </p:nvSpPr>
        <p:spPr>
          <a:xfrm>
            <a:off x="5418455" y="365125"/>
            <a:ext cx="4050665" cy="126428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square" anchor="ctr"/>
          <a:p>
            <a:pPr lvl="0" algn="ctr" eaLnBrk="1" hangingPunct="1"/>
            <a:endParaRPr lang="zh-CN" altLang="en-US" sz="2400" b="1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1" name="TextBox 113"/>
          <p:cNvSpPr txBox="1"/>
          <p:nvPr/>
        </p:nvSpPr>
        <p:spPr>
          <a:xfrm>
            <a:off x="5417820" y="495300"/>
            <a:ext cx="5617845" cy="352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1" hangingPunct="1"/>
            <a:r>
              <a:rPr lang="en-US" altLang="x-none" sz="16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http://</a:t>
            </a:r>
            <a:r>
              <a:rPr lang="en-US" altLang="x-none" sz="1600" b="1" u="sng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www.baidu.com:80</a:t>
            </a:r>
            <a:r>
              <a:rPr lang="en-US" altLang="x-none" sz="1600" b="1" u="sng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x-none" sz="1600" b="1" u="sng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index.html</a:t>
            </a:r>
            <a:endParaRPr lang="zh-CN" altLang="en-US" sz="1600" b="1" u="sng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2" name="左大括号 117"/>
          <p:cNvSpPr/>
          <p:nvPr/>
        </p:nvSpPr>
        <p:spPr>
          <a:xfrm rot="16200000">
            <a:off x="5671503" y="674370"/>
            <a:ext cx="347662" cy="58737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953735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 eaLnBrk="1" hangingPunct="1"/>
            <a:endParaRPr lang="zh-CN" altLang="en-US" sz="24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3" name="左大括号 118"/>
          <p:cNvSpPr/>
          <p:nvPr/>
        </p:nvSpPr>
        <p:spPr>
          <a:xfrm rot="16200000">
            <a:off x="7012305" y="-81915"/>
            <a:ext cx="342900" cy="208978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 eaLnBrk="1" hangingPunct="1"/>
            <a:endParaRPr lang="zh-CN" altLang="en-US" sz="24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4" name="左大括号 119"/>
          <p:cNvSpPr/>
          <p:nvPr/>
        </p:nvSpPr>
        <p:spPr>
          <a:xfrm rot="16200000">
            <a:off x="8631555" y="406400"/>
            <a:ext cx="347980" cy="112268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 eaLnBrk="1" hangingPunct="1"/>
            <a:endParaRPr lang="zh-CN" altLang="en-US" sz="24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8" name="矩形 130"/>
          <p:cNvSpPr/>
          <p:nvPr/>
        </p:nvSpPr>
        <p:spPr>
          <a:xfrm>
            <a:off x="5551488" y="1143000"/>
            <a:ext cx="8255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1" hangingPunct="1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r>
              <a:rPr lang="en-US" altLang="x-none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://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9" name="矩形 131"/>
          <p:cNvSpPr/>
          <p:nvPr/>
        </p:nvSpPr>
        <p:spPr>
          <a:xfrm>
            <a:off x="6230938" y="1134745"/>
            <a:ext cx="1736725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ctr" eaLnBrk="1" hangingPunct="1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r>
              <a:rPr lang="en-US" altLang="x-none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r>
              <a:rPr lang="en-US" altLang="x-none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(80)/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32"/>
          <p:cNvSpPr/>
          <p:nvPr/>
        </p:nvSpPr>
        <p:spPr>
          <a:xfrm>
            <a:off x="7800340" y="1134745"/>
            <a:ext cx="1668463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ctr" eaLnBrk="1" hangingPunct="1"/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文件名及其路径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http请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2899410"/>
            <a:ext cx="3366135" cy="1771015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10026015" y="365125"/>
            <a:ext cx="735965" cy="428625"/>
          </a:xfrm>
          <a:prstGeom prst="wedgeRectCallout">
            <a:avLst>
              <a:gd name="adj1" fmla="val -114883"/>
              <a:gd name="adj2" fmla="val 563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URL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221" grpId="0"/>
      <p:bldP spid="9222" grpId="0" bldLvl="0" animBg="1"/>
      <p:bldP spid="9223" grpId="0" bldLvl="0" animBg="1"/>
      <p:bldP spid="9224" grpId="0" bldLvl="0" animBg="1"/>
      <p:bldP spid="9228" grpId="0"/>
      <p:bldP spid="9229" grpId="0"/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报文结构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337820" y="2139950"/>
          <a:ext cx="2827020" cy="325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906905"/>
              </a:tblGrid>
              <a:tr h="813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起始行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请求行或状态行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2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头部</a:t>
                      </a:r>
                      <a:endParaRPr lang="zh-CN" altLang="en-US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请求或响应头部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空行</a:t>
                      </a:r>
                      <a:endParaRPr lang="zh-CN" altLang="en-US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回车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换行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主体</a:t>
                      </a:r>
                      <a:endParaRPr lang="zh-CN" altLang="en-US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30655" y="1452245"/>
            <a:ext cx="7637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</a:t>
            </a:r>
            <a:r>
              <a:rPr lang="zh-CN" altLang="en-US" sz="2000"/>
              <a:t>协议交互的信息称为</a:t>
            </a:r>
            <a:r>
              <a:rPr lang="en-US" altLang="zh-CN" sz="2000"/>
              <a:t>Http</a:t>
            </a:r>
            <a:r>
              <a:rPr lang="zh-CN" altLang="en-US" sz="2000"/>
              <a:t>报文，分为请求报文和响应报文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7720" y="2139950"/>
            <a:ext cx="352298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请求报文例子：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/somedir/page.html HTTP/1.1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Host:www.</a:t>
            </a:r>
            <a:r>
              <a:rPr lang="en-US" altLang="zh-CN"/>
              <a:t>baidu</a:t>
            </a:r>
            <a:r>
              <a:rPr lang="zh-CN" altLang="en-US"/>
              <a:t>.com</a:t>
            </a:r>
            <a:endParaRPr lang="zh-CN" altLang="en-US"/>
          </a:p>
          <a:p>
            <a:r>
              <a:rPr lang="zh-CN" altLang="en-US"/>
              <a:t>Connection:close</a:t>
            </a:r>
            <a:endParaRPr lang="zh-CN" altLang="en-US"/>
          </a:p>
          <a:p>
            <a:r>
              <a:rPr lang="zh-CN" altLang="en-US"/>
              <a:t>User-agent:Mozilla/4.0</a:t>
            </a:r>
            <a:endParaRPr lang="zh-CN" altLang="en-US"/>
          </a:p>
          <a:p>
            <a:r>
              <a:rPr lang="zh-CN" altLang="en-US"/>
              <a:t>Accept-language:zh-cn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(空行)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36130" y="2139950"/>
            <a:ext cx="4635500" cy="33832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响应报文例子：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HTTP/1.1 200 0K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Connectlon:close</a:t>
            </a:r>
            <a:endParaRPr lang="zh-CN" altLang="en-US"/>
          </a:p>
          <a:p>
            <a:r>
              <a:rPr lang="zh-CN" altLang="en-US"/>
              <a:t>Date: Thu, 13 Oct 2005 03:17:33 GMT</a:t>
            </a:r>
            <a:endParaRPr lang="zh-CN" altLang="en-US"/>
          </a:p>
          <a:p>
            <a:r>
              <a:rPr lang="zh-CN" altLang="en-US"/>
              <a:t>Server: Apache/2.0.54 (Unix)</a:t>
            </a:r>
            <a:endParaRPr lang="zh-CN" altLang="en-US"/>
          </a:p>
          <a:p>
            <a:r>
              <a:rPr lang="zh-CN" altLang="en-US"/>
              <a:t>Last</a:t>
            </a:r>
            <a:r>
              <a:rPr lang="en-US" altLang="zh-CN"/>
              <a:t>-</a:t>
            </a:r>
            <a:r>
              <a:rPr lang="zh-CN" altLang="en-US"/>
              <a:t>Nodified:Mon,22 Jun 1998 09;23;24 GMT</a:t>
            </a:r>
            <a:endParaRPr lang="zh-CN" altLang="en-US"/>
          </a:p>
          <a:p>
            <a:r>
              <a:rPr lang="zh-CN" altLang="en-US"/>
              <a:t>Content</a:t>
            </a:r>
            <a:r>
              <a:rPr lang="en-US" altLang="zh-CN"/>
              <a:t>-</a:t>
            </a:r>
            <a:r>
              <a:rPr lang="zh-CN" altLang="en-US"/>
              <a:t>Length:682</a:t>
            </a:r>
            <a:endParaRPr lang="zh-CN" altLang="en-US"/>
          </a:p>
          <a:p>
            <a:r>
              <a:rPr lang="zh-CN" altLang="en-US"/>
              <a:t>Content</a:t>
            </a:r>
            <a:r>
              <a:rPr lang="en-US" altLang="zh-CN"/>
              <a:t>-</a:t>
            </a:r>
            <a:r>
              <a:rPr lang="zh-CN" altLang="en-US"/>
              <a:t>Type:text/html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(空行)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&lt;html&gt;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......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请求方法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11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9321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向服务器请求某个资源。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请求参数和对应的值附加在 URL 后面，利用一个问号(“?”)代表URL 的结尾与请求参数的开始，</a:t>
                      </a:r>
                      <a:r>
                        <a:rPr lang="zh-CN" altLang="en-US" b="0">
                          <a:solidFill>
                            <a:srgbClr val="FF0000"/>
                          </a:solidFill>
                        </a:rPr>
                        <a:t>传递参数长度受限制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例如，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http://www.xmu.edu.cn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/index.jsp</a:t>
                      </a:r>
                      <a:r>
                        <a:rPr lang="zh-CN" altLang="en-US" b="0">
                          <a:solidFill>
                            <a:srgbClr val="C00000"/>
                          </a:solidFill>
                        </a:rPr>
                        <a:t>?</a:t>
                      </a:r>
                      <a:r>
                        <a:rPr lang="zh-CN" altLang="en-US" b="0">
                          <a:solidFill>
                            <a:srgbClr val="00B050"/>
                          </a:solidFill>
                        </a:rPr>
                        <a:t>id=100&amp;op=</a:t>
                      </a: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run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方法相近。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请求参数封装在HTTP报文的主体中，以名称/值的形式出现，可以传输大量参数。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HEAD</a:t>
                      </a:r>
                      <a:endParaRPr lang="en-US" altLang="zh-CN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与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GET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方法类似，但只返回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HTTP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报文头部。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OPTIONS</a:t>
                      </a:r>
                      <a:endParaRPr lang="en-US" altLang="zh-CN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用来查询服务器上指定资源的支持的方法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删除服务器上的文件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PUT</a:t>
                      </a:r>
                      <a:endParaRPr lang="en-US" altLang="zh-CN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给服务器上传文件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回显服务器收到的请求，主要用于测试或诊断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隧道与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代理服务器通信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34530" y="365125"/>
            <a:ext cx="3522980" cy="11912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/  HTTP/1.1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Host:www.</a:t>
            </a:r>
            <a:r>
              <a:rPr lang="en-US" altLang="zh-CN"/>
              <a:t>baidu</a:t>
            </a:r>
            <a:r>
              <a:rPr lang="zh-CN" altLang="en-US"/>
              <a:t>.com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(空行)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状态码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7560" y="271780"/>
            <a:ext cx="266573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响应报文：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rgbClr val="FF0000"/>
                </a:solidFill>
              </a:rPr>
              <a:t>HTTP/1.1 200 0K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......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788160" y="1367790"/>
          <a:ext cx="81241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3618230"/>
                <a:gridCol w="38881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类别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原因短语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1XX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Informational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（信息性状态码）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接收的请求正在处理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2XX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Success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（成功状态码）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请求正常处理完毕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3XX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Redirection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（重定向状态码）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需要进行附加操作以完成请求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4XX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Client Error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（客户端错误状态码）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服务器无法处理请求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5XX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Server Error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（服务器错误状态码）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服务器处理请求出粗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内容占位符 5"/>
          <p:cNvSpPr/>
          <p:nvPr>
            <p:ph idx="1"/>
          </p:nvPr>
        </p:nvSpPr>
        <p:spPr>
          <a:xfrm>
            <a:off x="899795" y="3807460"/>
            <a:ext cx="10789920" cy="2752090"/>
          </a:xfrm>
        </p:spPr>
        <p:txBody>
          <a:bodyPr>
            <a:normAutofit fontScale="80000"/>
          </a:bodyPr>
          <a:p>
            <a:r>
              <a:rPr lang="zh-CN" altLang="en-US"/>
              <a:t>200 0K; 请求被正常处理了。</a:t>
            </a:r>
            <a:endParaRPr lang="zh-CN" altLang="en-US"/>
          </a:p>
          <a:p>
            <a:r>
              <a:rPr lang="zh-CN" altLang="en-US"/>
              <a:t>400 Bad Request;请求报文中存在语法错误。</a:t>
            </a:r>
            <a:endParaRPr lang="zh-CN" altLang="en-US"/>
          </a:p>
          <a:p>
            <a:r>
              <a:rPr lang="zh-CN" altLang="en-US"/>
              <a:t>404 Not Found</a:t>
            </a:r>
            <a:r>
              <a:rPr lang="en-US" altLang="zh-CN"/>
              <a:t>;</a:t>
            </a:r>
            <a:r>
              <a:rPr lang="zh-CN" altLang="en-US"/>
              <a:t>服务器上不存在所请求的文档。</a:t>
            </a:r>
            <a:endParaRPr lang="zh-CN" altLang="en-US"/>
          </a:p>
          <a:p>
            <a:r>
              <a:rPr lang="zh-CN" altLang="en-US"/>
              <a:t>500 Internal Server Error;服务器遇到了一个未曾预料的状况，导致了它无法完成对请求的处理。这个问题</a:t>
            </a:r>
            <a:r>
              <a:rPr lang="zh-CN" altLang="en-US">
                <a:sym typeface="+mn-ea"/>
              </a:rPr>
              <a:t>一般是</a:t>
            </a:r>
            <a:r>
              <a:rPr lang="zh-CN" altLang="en-US"/>
              <a:t>服务器端的源代码出现错误时出现。</a:t>
            </a:r>
            <a:endParaRPr lang="zh-CN" altLang="en-US"/>
          </a:p>
          <a:p>
            <a:r>
              <a:rPr lang="en-US" altLang="zh-CN"/>
              <a:t>503 Service Unavailable;服务器临时维护或者过载，当前无法处理请求，将在一段时间后恢复。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cookie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155"/>
            <a:ext cx="10515600" cy="4351338"/>
          </a:xfrm>
        </p:spPr>
        <p:txBody>
          <a:bodyPr/>
          <a:p>
            <a:r>
              <a:rPr lang="zh-CN" altLang="en-US"/>
              <a:t>HTTP协议是无状态协议，不对之前发生过的请求和响应的状态进行管理。</a:t>
            </a:r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通过在请求和响应报文中写入</a:t>
            </a:r>
            <a:r>
              <a:rPr lang="en-US" altLang="zh-CN"/>
              <a:t>cookie</a:t>
            </a:r>
            <a:r>
              <a:rPr lang="zh-CN" altLang="en-US"/>
              <a:t>来控制客户端状态。</a:t>
            </a:r>
            <a:endParaRPr lang="zh-CN" altLang="en-US"/>
          </a:p>
          <a:p>
            <a:r>
              <a:rPr lang="zh-CN" altLang="en-US"/>
              <a:t>服务端发送</a:t>
            </a:r>
            <a:r>
              <a:rPr lang="en-US" altLang="zh-CN"/>
              <a:t>set-cookie</a:t>
            </a:r>
            <a:r>
              <a:rPr lang="zh-CN" altLang="en-US"/>
              <a:t>的头部字段信息，让客户端保存</a:t>
            </a:r>
            <a:r>
              <a:rPr lang="en-US" altLang="zh-CN"/>
              <a:t>cookie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客户端在发送请求报文时，自动加入</a:t>
            </a:r>
            <a:r>
              <a:rPr lang="en-US" altLang="zh-CN"/>
              <a:t>cookie</a:t>
            </a:r>
            <a:r>
              <a:rPr lang="zh-CN" altLang="en-US"/>
              <a:t>的值发送出去。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68955" y="4211320"/>
            <a:ext cx="4476115" cy="2014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HTTP/1.1 200 OK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Date: Thu, 12 Jul 2012 07:12:20 GMT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Server: Apache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Set-Cookie: sid=1342077140226724; path=/; expires=Wed,  10-Oct-2012 07:12:20 GMT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Content-Type: text/plain; charset=UTF-8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......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170" y="4211320"/>
            <a:ext cx="2440305" cy="916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GET  /read/  HTTP/1.1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Host: xmu.cn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/>
              <a:t>(</a:t>
            </a:r>
            <a:r>
              <a:rPr lang="zh-CN" altLang="en-US"/>
              <a:t>没有</a:t>
            </a:r>
            <a:r>
              <a:rPr lang="en-US" altLang="zh-CN"/>
              <a:t>cookie</a:t>
            </a:r>
            <a:r>
              <a:rPr lang="zh-CN" altLang="en-US"/>
              <a:t>信息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25765" y="4211320"/>
            <a:ext cx="3328035" cy="916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GET  /image/  HTTP/1.1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Host: xmu.cn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Cookie: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sid=1342077140226724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5261610"/>
            <a:ext cx="13684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第一次请求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05595" y="5261610"/>
            <a:ext cx="13684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第二次请求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6890" y="6327775"/>
            <a:ext cx="2134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第一次请求的回应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HTTP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安全性和身份认证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235"/>
            <a:ext cx="10515600" cy="4944110"/>
          </a:xfrm>
        </p:spPr>
        <p:txBody>
          <a:bodyPr>
            <a:normAutofit lnSpcReduction="10000"/>
          </a:bodyPr>
          <a:p>
            <a:r>
              <a:rPr lang="en-US" altLang="zh-CN"/>
              <a:t>HTTP</a:t>
            </a:r>
            <a:r>
              <a:rPr lang="zh-CN" altLang="en-US"/>
              <a:t>不安全处</a:t>
            </a:r>
            <a:endParaRPr lang="zh-CN" altLang="en-US"/>
          </a:p>
          <a:p>
            <a:pPr lvl="1"/>
            <a:r>
              <a:rPr lang="zh-CN" altLang="en-US" sz="2400"/>
              <a:t>使用明文（不加密），可能被窃听。</a:t>
            </a:r>
            <a:endParaRPr lang="zh-CN" altLang="en-US" sz="2400"/>
          </a:p>
          <a:p>
            <a:pPr lvl="1"/>
            <a:r>
              <a:rPr lang="zh-CN" altLang="en-US" sz="2400"/>
              <a:t>不验证对方是谁，可能遭遇伪装。如，</a:t>
            </a:r>
            <a:r>
              <a:rPr lang="zh-CN" altLang="en-US">
                <a:sym typeface="+mn-ea"/>
              </a:rPr>
              <a:t>伪网站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无法证明报文完整性，可能遭篡改。如，中间攻击</a:t>
            </a:r>
            <a:endParaRPr lang="zh-CN" altLang="en-US" sz="2400">
              <a:sym typeface="+mn-ea"/>
            </a:endParaRPr>
          </a:p>
          <a:p>
            <a:r>
              <a:rPr lang="en-US" altLang="zh-CN"/>
              <a:t>HTTPS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en-US" altLang="zh-CN"/>
              <a:t>SSL</a:t>
            </a:r>
            <a:r>
              <a:rPr lang="zh-CN" altLang="en-US"/>
              <a:t>组合使用的</a:t>
            </a:r>
            <a:r>
              <a:rPr lang="en-US" altLang="zh-CN"/>
              <a:t>HTTP</a:t>
            </a:r>
            <a:r>
              <a:rPr lang="zh-CN" altLang="en-US"/>
              <a:t>被称为</a:t>
            </a:r>
            <a:r>
              <a:rPr lang="en-US" altLang="zh-CN"/>
              <a:t>HTTPS </a:t>
            </a:r>
            <a:r>
              <a:rPr lang="zh-CN" altLang="en-US"/>
              <a:t>。即在</a:t>
            </a:r>
            <a:r>
              <a:rPr lang="en-US" altLang="zh-CN"/>
              <a:t>SSL</a:t>
            </a:r>
            <a:r>
              <a:rPr lang="zh-CN" altLang="en-US"/>
              <a:t>建立安全通信线路后，进行</a:t>
            </a:r>
            <a:r>
              <a:rPr lang="en-US" altLang="zh-CN"/>
              <a:t>HTTP</a:t>
            </a:r>
            <a:r>
              <a:rPr lang="zh-CN" altLang="en-US"/>
              <a:t>通信。</a:t>
            </a:r>
            <a:r>
              <a:rPr lang="en-US" altLang="zh-CN">
                <a:sym typeface="+mn-ea"/>
              </a:rPr>
              <a:t>HTTPS</a:t>
            </a:r>
            <a:r>
              <a:rPr lang="zh-CN" altLang="en-US"/>
              <a:t>并非是一种新的协议。</a:t>
            </a:r>
            <a:endParaRPr lang="zh-CN" altLang="en-US"/>
          </a:p>
          <a:p>
            <a:r>
              <a:rPr lang="zh-CN" altLang="en-US"/>
              <a:t>身份认证</a:t>
            </a:r>
            <a:r>
              <a:rPr lang="zh-CN" altLang="en-US" sz="2000"/>
              <a:t>（让</a:t>
            </a:r>
            <a:r>
              <a:rPr lang="en-US" altLang="zh-CN" sz="2000"/>
              <a:t>Web</a:t>
            </a:r>
            <a:r>
              <a:rPr lang="zh-CN" altLang="en-US" sz="2000"/>
              <a:t>页面只让特定人浏览）</a:t>
            </a:r>
            <a:endParaRPr lang="zh-CN" altLang="en-US" sz="2000"/>
          </a:p>
          <a:p>
            <a:pPr lvl="1"/>
            <a:r>
              <a:rPr lang="en-US" altLang="zh-CN"/>
              <a:t>BASIC</a:t>
            </a:r>
            <a:r>
              <a:rPr lang="zh-CN" altLang="en-US"/>
              <a:t>认证（基本认证）</a:t>
            </a:r>
            <a:endParaRPr lang="zh-CN" altLang="en-US"/>
          </a:p>
          <a:p>
            <a:pPr lvl="1"/>
            <a:r>
              <a:rPr lang="en-US" altLang="zh-CN"/>
              <a:t>DIGEST</a:t>
            </a:r>
            <a:r>
              <a:rPr lang="zh-CN" altLang="en-US"/>
              <a:t>认证（摘要认证）</a:t>
            </a:r>
            <a:endParaRPr lang="zh-CN" altLang="en-US"/>
          </a:p>
          <a:p>
            <a:pPr lvl="1"/>
            <a:r>
              <a:rPr lang="en-US" altLang="zh-CN"/>
              <a:t>SSL</a:t>
            </a:r>
            <a:r>
              <a:rPr lang="zh-CN" altLang="en-US"/>
              <a:t>客户端认证</a:t>
            </a:r>
            <a:endParaRPr lang="zh-CN" altLang="en-US"/>
          </a:p>
          <a:p>
            <a:pPr lvl="1"/>
            <a:r>
              <a:rPr lang="en-US" altLang="zh-CN"/>
              <a:t>FormBase</a:t>
            </a:r>
            <a:r>
              <a:rPr lang="zh-CN" altLang="en-US"/>
              <a:t>认证（基于表单认证）</a:t>
            </a:r>
            <a:endParaRPr lang="zh-CN" altLang="en-US"/>
          </a:p>
        </p:txBody>
      </p:sp>
      <p:pic>
        <p:nvPicPr>
          <p:cNvPr id="4" name="图片 3" descr="2012100609461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085" y="4093210"/>
            <a:ext cx="4636770" cy="2520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5584</Words>
  <Application>WPS 演示</Application>
  <PresentationFormat>宽屏</PresentationFormat>
  <Paragraphs>523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Calibri</vt:lpstr>
      <vt:lpstr>微软雅黑</vt:lpstr>
      <vt:lpstr>Verdana</vt:lpstr>
      <vt:lpstr>Times New Roman</vt:lpstr>
      <vt:lpstr>Comic Sans MS</vt:lpstr>
      <vt:lpstr>Arial Narrow</vt:lpstr>
      <vt:lpstr>楷体_GB2312</vt:lpstr>
      <vt:lpstr>Calibri Light</vt:lpstr>
      <vt:lpstr>新宋体</vt:lpstr>
      <vt:lpstr>Office 主题</vt:lpstr>
      <vt:lpstr>HTTP协议简介 XML简介 JSON简介</vt:lpstr>
      <vt:lpstr>HTTP协议简介</vt:lpstr>
      <vt:lpstr>HTTP版本</vt:lpstr>
      <vt:lpstr>HTTP过程简示</vt:lpstr>
      <vt:lpstr>http报文结构</vt:lpstr>
      <vt:lpstr>HTTP请求方法</vt:lpstr>
      <vt:lpstr>HTTP状态码</vt:lpstr>
      <vt:lpstr>cookie</vt:lpstr>
      <vt:lpstr>HTTP安全性和身份认证</vt:lpstr>
      <vt:lpstr>http/2</vt:lpstr>
      <vt:lpstr>XML简介</vt:lpstr>
      <vt:lpstr>一个XML实例</vt:lpstr>
      <vt:lpstr>XML特点</vt:lpstr>
      <vt:lpstr>SGML语言发展</vt:lpstr>
      <vt:lpstr>XML 与 HTML对比</vt:lpstr>
      <vt:lpstr>XML结构</vt:lpstr>
      <vt:lpstr>XML声明</vt:lpstr>
      <vt:lpstr>XML处理指令</vt:lpstr>
      <vt:lpstr>XML注释</vt:lpstr>
      <vt:lpstr>XML元素</vt:lpstr>
      <vt:lpstr>XML属性</vt:lpstr>
      <vt:lpstr>XML命名空间</vt:lpstr>
      <vt:lpstr>XML特殊字符数据（一）</vt:lpstr>
      <vt:lpstr>XML特殊字符数据（二）CDATA标记</vt:lpstr>
      <vt:lpstr>XML相关基本技术</vt:lpstr>
      <vt:lpstr>JSON简介</vt:lpstr>
      <vt:lpstr>JSON数据结构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shihb</dc:creator>
  <cp:lastModifiedBy>shihb</cp:lastModifiedBy>
  <cp:revision>120</cp:revision>
  <dcterms:created xsi:type="dcterms:W3CDTF">2016-10-24T01:15:00Z</dcterms:created>
  <dcterms:modified xsi:type="dcterms:W3CDTF">2016-11-05T00:23:27Z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