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3" r:id="rId6"/>
    <p:sldId id="262" r:id="rId7"/>
    <p:sldId id="264" r:id="rId8"/>
    <p:sldId id="265" r:id="rId9"/>
    <p:sldId id="267" r:id="rId10"/>
    <p:sldId id="271" r:id="rId11"/>
    <p:sldId id="269" r:id="rId12"/>
    <p:sldId id="289" r:id="rId13"/>
    <p:sldId id="270" r:id="rId14"/>
    <p:sldId id="272" r:id="rId15"/>
    <p:sldId id="283" r:id="rId16"/>
    <p:sldId id="273" r:id="rId17"/>
    <p:sldId id="279" r:id="rId18"/>
    <p:sldId id="274" r:id="rId19"/>
    <p:sldId id="276" r:id="rId20"/>
    <p:sldId id="298" r:id="rId21"/>
    <p:sldId id="26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34465"/>
            <a:ext cx="9144000" cy="2623185"/>
          </a:xfrm>
        </p:spPr>
        <p:txBody>
          <a:bodyPr>
            <a:norm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多播与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Upnp</a:t>
            </a:r>
            <a:br>
              <a:rPr lang="en-US" altLang="zh-CN">
                <a:sym typeface="+mn-ea"/>
              </a:rPr>
            </a:b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设备发现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580" y="1464310"/>
            <a:ext cx="849439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设备发现，使用</a:t>
            </a:r>
            <a:r>
              <a:rPr lang="en-US" altLang="zh-CN" sz="2400"/>
              <a:t>SSDP</a:t>
            </a:r>
            <a:r>
              <a:rPr lang="zh-CN" altLang="en-US" sz="2400"/>
              <a:t>（Simple Service Discovery Protocol，简单发现协议），其包格式使用</a:t>
            </a:r>
            <a:r>
              <a:rPr lang="en-US" altLang="zh-CN" sz="2400"/>
              <a:t>HTTP1.1</a:t>
            </a:r>
            <a:r>
              <a:rPr lang="zh-CN" altLang="en-US" sz="2400"/>
              <a:t>格式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697220" y="2369820"/>
            <a:ext cx="4074795" cy="15544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起始行</a:t>
            </a:r>
            <a:r>
              <a:rPr lang="zh-CN" altLang="en-US" sz="2400"/>
              <a:t>，为如下三种</a:t>
            </a: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rgbClr val="FF0000"/>
                </a:solidFill>
              </a:rPr>
              <a:t>NOTIFY * HTTP/1.1</a:t>
            </a:r>
            <a:endParaRPr lang="zh-CN" altLang="en-US" sz="240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rgbClr val="FF0000"/>
                </a:solidFill>
              </a:rPr>
              <a:t>M-SEARCH * HTTP/1.1</a:t>
            </a:r>
            <a:endParaRPr lang="zh-CN" altLang="en-US" sz="240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rgbClr val="FF0000"/>
                </a:solidFill>
              </a:rPr>
              <a:t>HTTP/1.1 200 OK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38200" y="2369820"/>
          <a:ext cx="4192270" cy="325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250"/>
                <a:gridCol w="2827020"/>
              </a:tblGrid>
              <a:tr h="811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</a:rPr>
                        <a:t>起始行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请求行或状态行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头部</a:t>
                      </a:r>
                      <a:endParaRPr lang="zh-CN" altLang="en-US" sz="2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请求或响应头部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6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空行</a:t>
                      </a:r>
                      <a:endParaRPr lang="zh-CN" altLang="en-US" sz="2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回车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换行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15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主体</a:t>
                      </a:r>
                      <a:endParaRPr lang="zh-CN" altLang="en-US" sz="2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97220" y="4029710"/>
            <a:ext cx="4555490" cy="22860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例子：</a:t>
            </a:r>
            <a:endParaRPr lang="zh-CN" altLang="en-US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>
                <a:solidFill>
                  <a:srgbClr val="C00000"/>
                </a:solidFill>
              </a:rPr>
              <a:t>NOTIFY * HTTP/1.1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Host:239.255.255.250:1900  </a:t>
            </a:r>
            <a:endParaRPr lang="en-US" altLang="zh-CN"/>
          </a:p>
          <a:p>
            <a:r>
              <a:rPr lang="en-US" altLang="zh-CN"/>
              <a:t>Cache-control:max-age=1800  </a:t>
            </a:r>
            <a:endParaRPr lang="en-US" altLang="zh-CN"/>
          </a:p>
          <a:p>
            <a:r>
              <a:rPr lang="en-US" altLang="zh-CN">
                <a:solidFill>
                  <a:srgbClr val="7030A0"/>
                </a:solidFill>
              </a:rPr>
              <a:t>Location</a:t>
            </a:r>
            <a:r>
              <a:rPr lang="en-US" altLang="zh-CN"/>
              <a:t>:</a:t>
            </a:r>
            <a:r>
              <a:rPr lang="en-US" altLang="zh-CN">
                <a:solidFill>
                  <a:srgbClr val="0070C0"/>
                </a:solidFill>
              </a:rPr>
              <a:t>http://192.168.0.1:49152/des.xml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Nt:upnp:rootdevice  </a:t>
            </a:r>
            <a:endParaRPr lang="en-US" altLang="zh-CN"/>
          </a:p>
          <a:p>
            <a:r>
              <a:rPr lang="en-US" altLang="zh-CN"/>
              <a:t>Nts:</a:t>
            </a:r>
            <a:r>
              <a:rPr lang="en-US" altLang="zh-CN">
                <a:solidFill>
                  <a:srgbClr val="0070C0"/>
                </a:solidFill>
              </a:rPr>
              <a:t>ssdp:alive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设备发现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发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4695" y="109855"/>
            <a:ext cx="4932680" cy="38620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2940" y="1691005"/>
            <a:ext cx="610616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设备发现方式一：设备加入网络后，定期向组播地址发送</a:t>
            </a:r>
            <a:r>
              <a:rPr lang="en-US" altLang="zh-CN" sz="2400">
                <a:sym typeface="+mn-ea"/>
              </a:rPr>
              <a:t>ssdp:alive</a:t>
            </a:r>
            <a:r>
              <a:rPr lang="zh-CN" altLang="en-US" sz="2400"/>
              <a:t>消息，一般周期为</a:t>
            </a:r>
            <a:r>
              <a:rPr lang="en-US" altLang="zh-CN" sz="2400"/>
              <a:t>30</a:t>
            </a:r>
            <a:r>
              <a:rPr lang="zh-CN" altLang="en-US" sz="2400"/>
              <a:t>分钟。消息示例如下：</a:t>
            </a:r>
            <a:endParaRPr lang="zh-CN" altLang="en-US" sz="2400"/>
          </a:p>
          <a:p>
            <a:r>
              <a:rPr lang="en-US" altLang="zh-CN" sz="2400">
                <a:solidFill>
                  <a:srgbClr val="C00000"/>
                </a:solidFill>
              </a:rPr>
              <a:t>NOTIFY * HTTP/1.1</a:t>
            </a:r>
            <a:r>
              <a:rPr lang="en-US" altLang="zh-CN" sz="2400"/>
              <a:t>  </a:t>
            </a:r>
            <a:endParaRPr lang="en-US" altLang="zh-CN" sz="2400"/>
          </a:p>
          <a:p>
            <a:r>
              <a:rPr lang="en-US" altLang="zh-CN" sz="2400">
                <a:solidFill>
                  <a:srgbClr val="00B050"/>
                </a:solidFill>
              </a:rPr>
              <a:t>Host:239.255.255.250:1900</a:t>
            </a:r>
            <a:r>
              <a:rPr lang="en-US" altLang="zh-CN" sz="2400"/>
              <a:t>  </a:t>
            </a:r>
            <a:endParaRPr lang="en-US" altLang="zh-CN" sz="2400"/>
          </a:p>
          <a:p>
            <a:r>
              <a:rPr lang="en-US" altLang="zh-CN" sz="2400"/>
              <a:t>Cache-control:max-age=1800  </a:t>
            </a:r>
            <a:endParaRPr lang="en-US" altLang="zh-CN" sz="2400"/>
          </a:p>
          <a:p>
            <a:r>
              <a:rPr lang="en-US" altLang="zh-CN" sz="2400">
                <a:solidFill>
                  <a:srgbClr val="7030A0"/>
                </a:solidFill>
              </a:rPr>
              <a:t>Location</a:t>
            </a:r>
            <a:r>
              <a:rPr lang="en-US" altLang="zh-CN" sz="2400"/>
              <a:t>:</a:t>
            </a:r>
            <a:r>
              <a:rPr lang="en-US" altLang="zh-CN" sz="2400">
                <a:solidFill>
                  <a:srgbClr val="7030A0"/>
                </a:solidFill>
              </a:rPr>
              <a:t>http://192.168.0.1:49152/des.xml</a:t>
            </a:r>
            <a:r>
              <a:rPr lang="en-US" altLang="zh-CN" sz="2400"/>
              <a:t>  </a:t>
            </a:r>
            <a:endParaRPr lang="en-US" altLang="zh-CN" sz="2400"/>
          </a:p>
          <a:p>
            <a:r>
              <a:rPr lang="en-US" altLang="zh-CN" sz="2400"/>
              <a:t>Nt:upnp:rootdevice  </a:t>
            </a:r>
            <a:endParaRPr lang="en-US" altLang="zh-CN" sz="2400"/>
          </a:p>
          <a:p>
            <a:r>
              <a:rPr lang="en-US" altLang="zh-CN" sz="2400"/>
              <a:t>Nts:</a:t>
            </a:r>
            <a:r>
              <a:rPr lang="en-US" altLang="zh-CN" sz="2400">
                <a:solidFill>
                  <a:srgbClr val="0070C0"/>
                </a:solidFill>
              </a:rPr>
              <a:t>ssdp:alive</a:t>
            </a:r>
            <a:r>
              <a:rPr lang="en-US" altLang="zh-CN" sz="2400"/>
              <a:t>  </a:t>
            </a:r>
            <a:endParaRPr lang="en-US" altLang="zh-CN" sz="2400"/>
          </a:p>
          <a:p>
            <a:r>
              <a:rPr lang="en-US" altLang="zh-CN" sz="2400"/>
              <a:t>......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7197090" y="4444365"/>
            <a:ext cx="4340225" cy="7035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000"/>
              <a:t>设备退网时，发送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ssdp:bytebyte</a:t>
            </a:r>
            <a:r>
              <a:rPr lang="zh-CN" altLang="en-US" sz="2000">
                <a:sym typeface="+mn-ea"/>
              </a:rPr>
              <a:t>消息</a:t>
            </a:r>
            <a:endParaRPr lang="en-US" altLang="zh-CN" sz="2000">
              <a:solidFill>
                <a:srgbClr val="0070C0"/>
              </a:solidFill>
              <a:sym typeface="+mn-ea"/>
            </a:endParaRPr>
          </a:p>
          <a:p>
            <a:r>
              <a:rPr lang="zh-CN" altLang="en-US" sz="2000"/>
              <a:t>设备更新时，</a:t>
            </a:r>
            <a:r>
              <a:rPr lang="zh-CN" altLang="en-US" sz="2000">
                <a:sym typeface="+mn-ea"/>
              </a:rPr>
              <a:t>发送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ssdp:update</a:t>
            </a:r>
            <a:r>
              <a:rPr lang="zh-CN" altLang="en-US" sz="2000">
                <a:sym typeface="+mn-ea"/>
              </a:rPr>
              <a:t>消息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2625" y="5577205"/>
            <a:ext cx="7617460" cy="7035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50"/>
                </a:solidFill>
                <a:sym typeface="+mn-ea"/>
              </a:rPr>
              <a:t>*239.255.255.250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：多播地址</a:t>
            </a:r>
            <a:endParaRPr lang="zh-CN" altLang="en-US" sz="2000">
              <a:solidFill>
                <a:srgbClr val="00B050"/>
              </a:solidFill>
              <a:sym typeface="+mn-ea"/>
            </a:endParaRPr>
          </a:p>
          <a:p>
            <a:r>
              <a:rPr lang="en-US" altLang="zh-CN" sz="2000">
                <a:solidFill>
                  <a:srgbClr val="7030A0"/>
                </a:solidFill>
                <a:sym typeface="+mn-ea"/>
              </a:rPr>
              <a:t>*Location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：设备的</a:t>
            </a:r>
            <a:r>
              <a:rPr lang="en-US" altLang="zh-CN" sz="2000">
                <a:solidFill>
                  <a:srgbClr val="7030A0"/>
                </a:solidFill>
                <a:sym typeface="+mn-ea"/>
              </a:rPr>
              <a:t>URL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，控制点通过此地址获得设备更详细的信息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设备发现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780" y="1890395"/>
            <a:ext cx="589216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设备发现方</a:t>
            </a:r>
            <a:r>
              <a:rPr lang="zh-CN" altLang="en-US"/>
              <a:t>方式二：控制节点加入网络后，寻找自己感兴趣的设备。其也向多播地址发送类似如下消息：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M-SEARCH* HTTP/1.1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Host:239.255.255.250:1900  </a:t>
            </a:r>
            <a:endParaRPr lang="en-US" altLang="zh-CN"/>
          </a:p>
          <a:p>
            <a:r>
              <a:rPr lang="en-US" altLang="zh-CN"/>
              <a:t>Man:"ssdp:discover"  </a:t>
            </a:r>
            <a:endParaRPr lang="en-US" altLang="zh-CN"/>
          </a:p>
          <a:p>
            <a:r>
              <a:rPr lang="en-US" altLang="zh-CN"/>
              <a:t>Mx:5  </a:t>
            </a:r>
            <a:endParaRPr lang="en-US" altLang="zh-CN"/>
          </a:p>
          <a:p>
            <a:r>
              <a:rPr lang="en-US" altLang="zh-CN"/>
              <a:t>ST:ssdp:rootdevice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780" y="4267835"/>
            <a:ext cx="664591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设备回应：</a:t>
            </a:r>
            <a:endParaRPr lang="zh-CN" altLang="en-US"/>
          </a:p>
          <a:p>
            <a:r>
              <a:rPr lang="en-US" altLang="zh-CN">
                <a:solidFill>
                  <a:srgbClr val="C00000"/>
                </a:solidFill>
              </a:rPr>
              <a:t>HTTP/1.1200 OK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Cache-control:max-age=1800  </a:t>
            </a:r>
            <a:endParaRPr lang="en-US" altLang="zh-CN"/>
          </a:p>
          <a:p>
            <a:r>
              <a:rPr lang="en-US" altLang="zh-CN">
                <a:solidFill>
                  <a:srgbClr val="7030A0"/>
                </a:solidFill>
              </a:rPr>
              <a:t>Location:http://192.168.0.1:2345/xx.xml 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Server:Microsoft-Windows-NT/5.1UPnP/1.0 UPnP-Device-Host/1.0  </a:t>
            </a:r>
            <a:endParaRPr lang="en-US" altLang="zh-CN"/>
          </a:p>
          <a:p>
            <a:r>
              <a:rPr lang="en-US" altLang="zh-CN"/>
              <a:t>.....</a:t>
            </a:r>
            <a:endParaRPr lang="en-US" altLang="zh-CN"/>
          </a:p>
        </p:txBody>
      </p:sp>
      <p:pic>
        <p:nvPicPr>
          <p:cNvPr id="4" name="内容占位符 3" descr="发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4695" y="109855"/>
            <a:ext cx="4932680" cy="386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290"/>
            <a:ext cx="10515600" cy="1325563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描述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（一）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4380" y="1132205"/>
            <a:ext cx="573151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设备发现后，控制节点对设备知之甚少，通过设备</a:t>
            </a:r>
            <a:r>
              <a:rPr lang="en-US" altLang="zh-CN"/>
              <a:t>URL</a:t>
            </a:r>
            <a:r>
              <a:rPr lang="zh-CN" altLang="en-US"/>
              <a:t>来取得设备描述；其通过</a:t>
            </a:r>
            <a:r>
              <a:rPr lang="en-US" altLang="zh-CN">
                <a:solidFill>
                  <a:srgbClr val="0070C0"/>
                </a:solidFill>
              </a:rPr>
              <a:t>HTTP</a:t>
            </a:r>
            <a:r>
              <a:rPr lang="zh-CN" altLang="en-US">
                <a:solidFill>
                  <a:srgbClr val="0070C0"/>
                </a:solidFill>
              </a:rPr>
              <a:t>协议</a:t>
            </a:r>
            <a:r>
              <a:rPr lang="zh-CN" altLang="en-US"/>
              <a:t>来完成。获得设备描述后，通过其</a:t>
            </a:r>
            <a:r>
              <a:rPr lang="zh-CN" altLang="en-US">
                <a:solidFill>
                  <a:srgbClr val="0070C0"/>
                </a:solidFill>
              </a:rPr>
              <a:t>找到其他</a:t>
            </a:r>
            <a:r>
              <a:rPr lang="en-US" altLang="zh-CN">
                <a:solidFill>
                  <a:srgbClr val="0070C0"/>
                </a:solidFill>
              </a:rPr>
              <a:t>URL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内容占位符 4" descr="服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6540" y="161290"/>
            <a:ext cx="5435600" cy="224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8627745" y="365125"/>
            <a:ext cx="93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 REST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 flipH="1">
            <a:off x="8223250" y="161290"/>
            <a:ext cx="93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 get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 flipH="1">
            <a:off x="8223250" y="1132205"/>
            <a:ext cx="93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 get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 flipH="1">
            <a:off x="8733790" y="1384300"/>
            <a:ext cx="93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 REST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838200" y="2040890"/>
            <a:ext cx="564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Upnp</a:t>
            </a:r>
            <a:r>
              <a:rPr lang="zh-CN" altLang="en-US"/>
              <a:t>对设备或服务等的描述，都采用</a:t>
            </a:r>
            <a:r>
              <a:rPr lang="en-US" altLang="zh-CN">
                <a:solidFill>
                  <a:srgbClr val="FF0000"/>
                </a:solidFill>
              </a:rPr>
              <a:t>XML</a:t>
            </a:r>
            <a:r>
              <a:rPr lang="zh-CN" altLang="en-US">
                <a:solidFill>
                  <a:srgbClr val="FF0000"/>
                </a:solidFill>
              </a:rPr>
              <a:t>方式表示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4380" y="2409190"/>
            <a:ext cx="601345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设备描述符示例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sz="1200"/>
              <a:t>&lt;?xmlversionxmlversion="1.0" encoding="utf-8"?&gt;  </a:t>
            </a:r>
            <a:endParaRPr lang="en-US" altLang="zh-CN" sz="1200"/>
          </a:p>
          <a:p>
            <a:r>
              <a:rPr lang="en-US" altLang="zh-CN" sz="1200"/>
              <a:t>&lt;rootxmlnsrootxmlns="urn:schemas-upnp-org:device-1-0"&gt;  </a:t>
            </a:r>
            <a:endParaRPr lang="en-US" altLang="zh-CN" sz="1200"/>
          </a:p>
          <a:p>
            <a:r>
              <a:rPr lang="en-US" altLang="zh-CN" sz="1200"/>
              <a:t>  &lt;specVersion&gt;  </a:t>
            </a:r>
            <a:endParaRPr lang="en-US" altLang="zh-CN" sz="1200"/>
          </a:p>
          <a:p>
            <a:r>
              <a:rPr lang="en-US" altLang="zh-CN" sz="1200"/>
              <a:t>    &lt;major&gt;1&lt;/major&gt;  </a:t>
            </a:r>
            <a:endParaRPr lang="en-US" altLang="zh-CN" sz="1200"/>
          </a:p>
          <a:p>
            <a:r>
              <a:rPr lang="en-US" altLang="zh-CN" sz="1200"/>
              <a:t>    &lt;minor&gt;1&lt;/minor&gt;  </a:t>
            </a:r>
            <a:endParaRPr lang="en-US" altLang="zh-CN" sz="1200"/>
          </a:p>
          <a:p>
            <a:r>
              <a:rPr lang="en-US" altLang="zh-CN" sz="1200"/>
              <a:t>  &lt;/specVersion&gt;     </a:t>
            </a:r>
            <a:endParaRPr lang="en-US" altLang="zh-CN" sz="1200"/>
          </a:p>
          <a:p>
            <a:r>
              <a:rPr lang="en-US" altLang="zh-CN" sz="1200"/>
              <a:t>  &lt;device&gt;  </a:t>
            </a:r>
            <a:endParaRPr lang="en-US" altLang="zh-CN" sz="1200"/>
          </a:p>
          <a:p>
            <a:r>
              <a:rPr lang="en-US" altLang="zh-CN" sz="1200"/>
              <a:t>   &lt;deviceType&gt;urn:schemas-upnp-org:device:BinaryLight:1&lt;/deviceType&gt;  </a:t>
            </a:r>
            <a:endParaRPr lang="en-US" altLang="zh-CN" sz="1200"/>
          </a:p>
          <a:p>
            <a:r>
              <a:rPr lang="en-US" altLang="zh-CN" sz="1200"/>
              <a:t>    ......   </a:t>
            </a:r>
            <a:endParaRPr lang="en-US" altLang="zh-CN" sz="1200"/>
          </a:p>
          <a:p>
            <a:r>
              <a:rPr lang="en-US" altLang="zh-CN" sz="1200"/>
              <a:t>    &lt;serviceList&gt;  </a:t>
            </a:r>
            <a:endParaRPr lang="en-US" altLang="zh-CN" sz="1200"/>
          </a:p>
          <a:p>
            <a:r>
              <a:rPr lang="en-US" altLang="zh-CN" sz="1200"/>
              <a:t>      &lt;service&gt;  </a:t>
            </a:r>
            <a:endParaRPr lang="en-US" altLang="zh-CN" sz="1200"/>
          </a:p>
          <a:p>
            <a:r>
              <a:rPr lang="en-US" altLang="zh-CN" sz="1200"/>
              <a:t>       &lt;serviceType&gt;urn:schemas-upnp-org:service:SwitchPower:1&lt;/serviceType&gt;  </a:t>
            </a:r>
            <a:endParaRPr lang="en-US" altLang="zh-CN" sz="1200"/>
          </a:p>
          <a:p>
            <a:r>
              <a:rPr lang="en-US" altLang="zh-CN" sz="1200"/>
              <a:t>       &lt;serviceId&gt;urn:upnp-org:serviceId:SwitchPower:1&lt;/serviceId&gt;  </a:t>
            </a:r>
            <a:endParaRPr lang="en-US" altLang="zh-CN" sz="1200"/>
          </a:p>
          <a:p>
            <a:r>
              <a:rPr lang="en-US" altLang="zh-CN" sz="1200"/>
              <a:t>       </a:t>
            </a:r>
            <a:r>
              <a:rPr lang="en-US" altLang="zh-CN" sz="1200">
                <a:solidFill>
                  <a:srgbClr val="7030A0"/>
                </a:solidFill>
              </a:rPr>
              <a:t>&lt;SCPDURL&gt;/SwitchPower1.xml&lt;/SCPDURL&gt;  </a:t>
            </a:r>
            <a:endParaRPr lang="en-US" altLang="zh-CN" sz="1200">
              <a:solidFill>
                <a:srgbClr val="7030A0"/>
              </a:solidFill>
            </a:endParaRPr>
          </a:p>
          <a:p>
            <a:r>
              <a:rPr lang="en-US" altLang="zh-CN" sz="1200">
                <a:solidFill>
                  <a:srgbClr val="7030A0"/>
                </a:solidFill>
              </a:rPr>
              <a:t>        &lt;controlURL&gt;/SwitchPower/Control&lt;/controlURL&gt;  </a:t>
            </a:r>
            <a:endParaRPr lang="en-US" altLang="zh-CN" sz="1200">
              <a:solidFill>
                <a:srgbClr val="7030A0"/>
              </a:solidFill>
            </a:endParaRPr>
          </a:p>
          <a:p>
            <a:r>
              <a:rPr lang="en-US" altLang="zh-CN" sz="1200">
                <a:solidFill>
                  <a:srgbClr val="7030A0"/>
                </a:solidFill>
              </a:rPr>
              <a:t>       &lt;eventSubURL&gt;/SwitchPower/Event&lt;/eventSubURL&gt;</a:t>
            </a:r>
            <a:r>
              <a:rPr lang="en-US" altLang="zh-CN" sz="1200"/>
              <a:t>  </a:t>
            </a:r>
            <a:endParaRPr lang="en-US" altLang="zh-CN" sz="1200"/>
          </a:p>
          <a:p>
            <a:r>
              <a:rPr lang="en-US" altLang="zh-CN" sz="1200"/>
              <a:t>      &lt;/service&gt;  </a:t>
            </a:r>
            <a:endParaRPr lang="en-US" altLang="zh-CN" sz="1200"/>
          </a:p>
          <a:p>
            <a:r>
              <a:rPr lang="en-US" altLang="zh-CN" sz="1200"/>
              <a:t>    &lt;/serviceList&gt; 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7030A0"/>
                </a:solidFill>
              </a:rPr>
              <a:t>&lt;presentationURL&gt;</a:t>
            </a:r>
            <a:r>
              <a:rPr lang="en-US" altLang="zh-CN" sz="1200">
                <a:solidFill>
                  <a:srgbClr val="7030A0"/>
                </a:solidFill>
                <a:sym typeface="+mn-ea"/>
              </a:rPr>
              <a:t>/SwitchPower/Present</a:t>
            </a:r>
            <a:r>
              <a:rPr lang="en-US" altLang="zh-CN" sz="1200">
                <a:solidFill>
                  <a:srgbClr val="7030A0"/>
                </a:solidFill>
              </a:rPr>
              <a:t>&lt;/presentationURL&gt;</a:t>
            </a:r>
            <a:r>
              <a:rPr lang="en-US" altLang="zh-CN" sz="1200"/>
              <a:t> </a:t>
            </a:r>
            <a:endParaRPr lang="en-US" altLang="zh-CN" sz="1200"/>
          </a:p>
          <a:p>
            <a:r>
              <a:rPr lang="en-US" altLang="zh-CN" sz="1200"/>
              <a:t>  &lt;/device&gt;  </a:t>
            </a:r>
            <a:endParaRPr lang="en-US" altLang="zh-CN" sz="1200"/>
          </a:p>
          <a:p>
            <a:r>
              <a:rPr lang="en-US" altLang="zh-CN" sz="1200"/>
              <a:t>&lt;/root&gt;  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7218680" y="3785870"/>
            <a:ext cx="3747770" cy="131064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通过设备描述符可获得其他的</a:t>
            </a:r>
            <a:r>
              <a:rPr lang="en-US" alt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URL</a:t>
            </a:r>
            <a:endParaRPr lang="en-US" altLang="zh-CN" sz="1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rgbClr val="7030A0"/>
                </a:solidFill>
              </a:rPr>
              <a:t>SCPDURL：服务描述的URL</a:t>
            </a:r>
            <a:endParaRPr lang="en-US" altLang="zh-CN" sz="160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rgbClr val="7030A0"/>
                </a:solidFill>
              </a:rPr>
              <a:t>controlURL：用于控制的URL</a:t>
            </a:r>
            <a:endParaRPr lang="en-US" altLang="zh-CN" sz="160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rgbClr val="7030A0"/>
                </a:solidFill>
              </a:rPr>
              <a:t>eventSubURL：用于订阅事件的URL</a:t>
            </a:r>
            <a:endParaRPr lang="en-US" altLang="zh-CN" sz="160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rgbClr val="7030A0"/>
                </a:solidFill>
                <a:sym typeface="+mn-ea"/>
              </a:rPr>
              <a:t>presentationURL：用于</a:t>
            </a:r>
            <a:r>
              <a:rPr lang="zh-CN" altLang="en-US" sz="1600">
                <a:solidFill>
                  <a:srgbClr val="7030A0"/>
                </a:solidFill>
                <a:sym typeface="+mn-ea"/>
              </a:rPr>
              <a:t>展示</a:t>
            </a:r>
            <a:r>
              <a:rPr lang="en-US" altLang="zh-CN" sz="1600">
                <a:solidFill>
                  <a:srgbClr val="7030A0"/>
                </a:solidFill>
                <a:sym typeface="+mn-ea"/>
              </a:rPr>
              <a:t>的URL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94225" cy="964565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描述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（二）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472565"/>
            <a:ext cx="5257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    </a:t>
            </a:r>
            <a:endParaRPr lang="zh-CN" altLang="en-US" sz="1400"/>
          </a:p>
        </p:txBody>
      </p:sp>
      <p:graphicFrame>
        <p:nvGraphicFramePr>
          <p:cNvPr id="7" name="表格 6"/>
          <p:cNvGraphicFramePr/>
          <p:nvPr/>
        </p:nvGraphicFramePr>
        <p:xfrm>
          <a:off x="327025" y="1238250"/>
          <a:ext cx="824674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670"/>
                <a:gridCol w="4410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服务描述符示例：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&lt;?xml version="1.0" encoding="utf-8"?&gt;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&lt;scpd xmlns="urn:schemas-upnp-org:service-1-0"&gt;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&lt;specVersion&gt;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&lt;major&gt;1&lt;/major&gt;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&lt;minor&gt;1&lt;/minor&gt;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&lt;/specVersion&gt;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 &lt;actionList&gt;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&lt;action&gt;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&lt;name&gt;SetTarget&lt;/name&gt;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&lt;argumentList&gt;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  &lt;argument&gt;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    &lt;name&gt;NewTargetValue&lt;/name&gt;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   &lt;relatedStateVariable&gt;Target&lt;/relatedStateVariable&gt;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   &lt;direction&gt;in&lt;/direction&gt;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  &lt;/argument&gt;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 &lt;/argumentList&gt;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&lt;/action&gt;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&lt;action&gt;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&lt;name&gt;GetTarget&lt;/name&gt;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&lt;argumentList&gt;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&lt;argument&gt;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 &lt;name&gt;RetTargetValue&lt;/name&gt;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 &lt;relatedStateVariable&gt;Target&lt;/relatedStateVariable&gt;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 &lt;direction&gt;out&lt;/direction&gt;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&lt;/argument&gt;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&lt;/argumentList&gt;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&lt;/action&gt;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&lt;action&gt;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&lt;name&gt;GetStatus&lt;/name&gt;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&lt;argumentList&gt;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&lt;argument&gt;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 &lt;name&gt;ResultStatus&lt;/name&gt;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 &lt;relatedStateVariable&gt;Status&lt;/relatedStateVariable&gt;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 &lt;direction&gt;out&lt;/direction&gt;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  &lt;/argument&gt;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&lt;/argumentList&gt;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&lt;/action&gt;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&lt;/actionList&gt;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 &lt;serviceStateTable&gt;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&lt;stateVariable sendEvents="no"&gt;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&lt;name&gt;Target&lt;/name&gt;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&lt;dataType&gt;boolean&lt;/dataType&gt;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 &lt;defaultValue&gt;0&lt;/defaultValue&gt;  </a:t>
                      </a:r>
                      <a:endParaRPr lang="zh-CN" altLang="en-US" sz="12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B050"/>
                          </a:solidFill>
                          <a:sym typeface="+mn-ea"/>
                        </a:rPr>
                        <a:t>    &lt;/stateVariable&gt;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&lt;stateVariable sendEvents="yes"&gt;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&lt;name&gt;Status&lt;/name&gt;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&lt;dataType&gt;boolean&lt;/dataType&gt;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  &lt;defaultValue&gt;0&lt;/defaultValue&gt;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  &lt;/stateVariable&gt;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&lt;/serviceStateTable&gt;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&lt;/scpd&gt;  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85455" y="1252220"/>
            <a:ext cx="3972560" cy="228854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actionList</a:t>
            </a:r>
            <a:r>
              <a:rPr lang="en-US" altLang="zh-CN">
                <a:sym typeface="+mn-ea"/>
              </a:rPr>
              <a:t>定义了“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动作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名称（name）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若干参数（argument）组成。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参数名（name）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传递方向（direction</a:t>
            </a:r>
            <a:r>
              <a:rPr lang="zh-CN" altLang="en-US"/>
              <a:t>：</a:t>
            </a:r>
            <a:r>
              <a:rPr lang="en-US" altLang="zh-CN"/>
              <a:t>取值in或者out）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关联的状态变</a:t>
            </a:r>
            <a:r>
              <a:rPr lang="zh-CN" altLang="en-US"/>
              <a:t>量（</a:t>
            </a:r>
            <a:r>
              <a:rPr lang="en-US" altLang="zh-CN"/>
              <a:t>relatedStateVariable）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85455" y="3540760"/>
            <a:ext cx="3972560" cy="14655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serviceStateTable</a:t>
            </a:r>
            <a:r>
              <a:rPr lang="en-US" altLang="zh-CN">
                <a:sym typeface="+mn-ea"/>
              </a:rPr>
              <a:t>定义了“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状态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变量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一个</a:t>
            </a:r>
            <a:r>
              <a:rPr lang="zh-CN" altLang="en-US">
                <a:sym typeface="+mn-ea"/>
              </a:rPr>
              <a:t>控制点</a:t>
            </a:r>
            <a:r>
              <a:rPr lang="en-US" altLang="zh-CN">
                <a:sym typeface="+mn-ea"/>
              </a:rPr>
              <a:t>可以订阅（subscribe）状态的变化，从而得到通知。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名称（name）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数据类型</a:t>
            </a:r>
            <a:r>
              <a:rPr lang="en-US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dataType</a:t>
            </a:r>
            <a:r>
              <a:rPr lang="en-US" altLang="zh-CN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840" cy="1245235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控制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（一）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控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42710" y="222250"/>
            <a:ext cx="5575300" cy="2146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4045" y="1454150"/>
            <a:ext cx="54013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在获得设备和服务描述之后，控制点可以向这些服务发出动作请求或者状态查询消息。消息使用以XML描述的SOAP格式。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7680" y="2368550"/>
            <a:ext cx="70453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SOAP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（Simple Object Access Protocol）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简单对象访问协议</a:t>
            </a:r>
            <a:endParaRPr lang="en-US" altLang="zh-CN" sz="20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680" y="2835910"/>
            <a:ext cx="62306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SOAP</a:t>
            </a:r>
            <a:r>
              <a:rPr lang="zh-CN" altLang="en-US"/>
              <a:t>消息格式，使用</a:t>
            </a:r>
            <a:r>
              <a:rPr lang="en-US" altLang="zh-CN"/>
              <a:t>XML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 sz="1600"/>
              <a:t>&lt;?xml version="1.0"?&gt;</a:t>
            </a:r>
            <a:endParaRPr lang="zh-CN" altLang="en-US" sz="1600"/>
          </a:p>
          <a:p>
            <a:r>
              <a:rPr lang="zh-CN" altLang="en-US" sz="1600"/>
              <a:t>&lt;</a:t>
            </a:r>
            <a:r>
              <a:rPr lang="zh-CN" altLang="en-US" sz="1600">
                <a:solidFill>
                  <a:srgbClr val="C00000"/>
                </a:solidFill>
              </a:rPr>
              <a:t>soap:Envelope</a:t>
            </a:r>
            <a:r>
              <a:rPr lang="zh-CN" altLang="en-US" sz="1600"/>
              <a:t> xmlns:soap="http://www.w3.org/2001/12/soap-envelope"</a:t>
            </a:r>
            <a:endParaRPr lang="zh-CN" altLang="en-US" sz="1600"/>
          </a:p>
          <a:p>
            <a:r>
              <a:rPr lang="zh-CN" altLang="en-US" sz="1600"/>
              <a:t>　soap:encodingStyle="http://www.w3.org/2001/12/soap-encoding"&gt;</a:t>
            </a:r>
            <a:endParaRPr lang="zh-CN" altLang="en-US" sz="1600"/>
          </a:p>
          <a:p>
            <a:r>
              <a:rPr lang="zh-CN" altLang="en-US" sz="1600"/>
              <a:t> </a:t>
            </a:r>
            <a:r>
              <a:rPr lang="zh-CN" altLang="en-US" sz="1600">
                <a:solidFill>
                  <a:srgbClr val="0070C0"/>
                </a:solidFill>
              </a:rPr>
              <a:t>&lt;soap:Header&gt;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en-US" altLang="zh-CN" sz="800">
                <a:solidFill>
                  <a:srgbClr val="0070C0"/>
                </a:solidFill>
              </a:rPr>
              <a:t>......</a:t>
            </a:r>
            <a:endParaRPr lang="en-US" altLang="zh-CN" sz="8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&lt;/soap:Header&gt;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&lt;</a:t>
            </a:r>
            <a:r>
              <a:rPr lang="zh-CN" altLang="en-US" sz="1600">
                <a:solidFill>
                  <a:srgbClr val="C00000"/>
                </a:solidFill>
              </a:rPr>
              <a:t>soap:Body</a:t>
            </a:r>
            <a:r>
              <a:rPr lang="zh-CN" altLang="en-US" sz="1600"/>
              <a:t>&gt;</a:t>
            </a:r>
            <a:endParaRPr lang="zh-CN" altLang="en-US" sz="1600"/>
          </a:p>
          <a:p>
            <a:r>
              <a:rPr lang="en-US" altLang="zh-CN" sz="1600">
                <a:solidFill>
                  <a:srgbClr val="0070C0"/>
                </a:solidFill>
              </a:rPr>
              <a:t>&lt;soap:Fault&gt;</a:t>
            </a:r>
            <a:endParaRPr lang="en-US" altLang="zh-CN" sz="1600">
              <a:solidFill>
                <a:srgbClr val="0070C0"/>
              </a:solidFill>
            </a:endParaRPr>
          </a:p>
          <a:p>
            <a:r>
              <a:rPr lang="en-US" altLang="zh-CN" sz="800">
                <a:solidFill>
                  <a:srgbClr val="0070C0"/>
                </a:solidFill>
              </a:rPr>
              <a:t>......</a:t>
            </a:r>
            <a:endParaRPr lang="en-US" altLang="zh-CN" sz="800">
              <a:solidFill>
                <a:srgbClr val="0070C0"/>
              </a:solidFill>
            </a:endParaRPr>
          </a:p>
          <a:p>
            <a:r>
              <a:rPr lang="en-US" altLang="zh-CN" sz="1600">
                <a:solidFill>
                  <a:srgbClr val="0070C0"/>
                </a:solidFill>
              </a:rPr>
              <a:t>&lt;/soap:Fault&gt;</a:t>
            </a:r>
            <a:endParaRPr lang="en-US" altLang="zh-CN" sz="1600">
              <a:solidFill>
                <a:srgbClr val="0070C0"/>
              </a:solidFill>
            </a:endParaRPr>
          </a:p>
          <a:p>
            <a:r>
              <a:rPr lang="zh-CN" altLang="en-US" sz="1600"/>
              <a:t>&lt;/</a:t>
            </a:r>
            <a:r>
              <a:rPr lang="zh-CN" altLang="en-US" sz="1600">
                <a:solidFill>
                  <a:srgbClr val="C00000"/>
                </a:solidFill>
              </a:rPr>
              <a:t>soap:Body</a:t>
            </a:r>
            <a:r>
              <a:rPr lang="zh-CN" altLang="en-US" sz="1600"/>
              <a:t>&gt;</a:t>
            </a:r>
            <a:endParaRPr lang="zh-CN" altLang="en-US" sz="1600"/>
          </a:p>
          <a:p>
            <a:r>
              <a:rPr lang="zh-CN" altLang="en-US" sz="1600"/>
              <a:t>&lt;/</a:t>
            </a:r>
            <a:r>
              <a:rPr lang="zh-CN" altLang="en-US" sz="1600">
                <a:solidFill>
                  <a:srgbClr val="C00000"/>
                </a:solidFill>
              </a:rPr>
              <a:t>soap:Envelope</a:t>
            </a:r>
            <a:r>
              <a:rPr lang="zh-CN" altLang="en-US" sz="1600"/>
              <a:t>&gt;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549390" y="4669155"/>
            <a:ext cx="5238750" cy="146304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一些重要的语法规则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SOAP 消息必须用 XML 来编码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SOAP 消息必须使用 SOAP Envelope 命名空间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SOAP 消息不能包含 DTD 引用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SOAP 消息不能包含 XML 处理指令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49390" y="2835910"/>
            <a:ext cx="5238115" cy="17399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</a:rPr>
              <a:t>SOAP</a:t>
            </a:r>
            <a:r>
              <a:rPr lang="zh-CN" altLang="en-US" b="1">
                <a:solidFill>
                  <a:srgbClr val="C00000"/>
                </a:solidFill>
              </a:rPr>
              <a:t>包含以下元素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必需的 Envelope 元素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可选的 Header 元素，包含头部信息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必需的 Body 元素，包含所有的调用和响应信息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可选的 Fault 元素，提供有关在处理此消息所发生错误的信息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控制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+mn-ea"/>
              </a:rPr>
              <a:t>（二）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975" y="1390650"/>
            <a:ext cx="6004560" cy="472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Upnp SOAP</a:t>
            </a:r>
            <a:r>
              <a:rPr lang="zh-CN" altLang="en-US" sz="16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请求格式：</a:t>
            </a:r>
            <a:endParaRPr lang="zh-CN" altLang="en-US" sz="160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POST /control/url HTTP/1.1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HOST: hostname:portNumber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CONTENT-TYPE: text/xml;charset="utf-8"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CONTENT-LENGTH: length ofbody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USER-AGENT: OS/versionUPnP/1.1 product/version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SOAPACTION:"urn:schemas-upnp-org:service:serviceType:v#actionName"</a:t>
            </a:r>
            <a:r>
              <a:rPr lang="zh-CN" altLang="en-US" sz="1600">
                <a:solidFill>
                  <a:srgbClr val="00B050"/>
                </a:solidFill>
              </a:rPr>
              <a:t>  </a:t>
            </a:r>
            <a:endParaRPr lang="zh-CN" altLang="en-US" sz="1600">
              <a:solidFill>
                <a:srgbClr val="00B050"/>
              </a:solidFill>
            </a:endParaRPr>
          </a:p>
          <a:p>
            <a:r>
              <a:rPr lang="zh-CN" altLang="en-US" sz="1600">
                <a:solidFill>
                  <a:srgbClr val="00B050"/>
                </a:solidFill>
              </a:rPr>
              <a:t>   </a:t>
            </a:r>
            <a:endParaRPr lang="zh-CN" altLang="en-US" sz="1600">
              <a:solidFill>
                <a:srgbClr val="00B050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&lt;?xml version="1.0"?&gt;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&lt;s:Envelope  xmlns:s="http://schemas.xmlsoap.org/soap/envelope/"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s:encodingStyle="http://schemas.xmlsoap.org/soap/encoding/"&gt;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&lt;s:Body&gt;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&lt;</a:t>
            </a:r>
            <a:r>
              <a:rPr lang="zh-CN" altLang="en-US" sz="1600">
                <a:solidFill>
                  <a:srgbClr val="FF0000"/>
                </a:solidFill>
              </a:rPr>
              <a:t>u:actionName</a:t>
            </a:r>
            <a:r>
              <a:rPr lang="zh-CN" altLang="en-US" sz="1600">
                <a:solidFill>
                  <a:schemeClr val="tx1"/>
                </a:solidFill>
              </a:rPr>
              <a:t> xmlns:u="urn:schemas-upnp-org:service:serviceType:v"&gt;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&lt;</a:t>
            </a:r>
            <a:r>
              <a:rPr lang="zh-CN" altLang="en-US" sz="1600">
                <a:solidFill>
                  <a:srgbClr val="FF0000"/>
                </a:solidFill>
              </a:rPr>
              <a:t>argumentName</a:t>
            </a:r>
            <a:r>
              <a:rPr lang="zh-CN" altLang="en-US" sz="1600">
                <a:solidFill>
                  <a:schemeClr val="tx1"/>
                </a:solidFill>
              </a:rPr>
              <a:t>&gt;in arg value&lt;/</a:t>
            </a:r>
            <a:r>
              <a:rPr lang="zh-CN" altLang="en-US" sz="1600">
                <a:solidFill>
                  <a:srgbClr val="FF0000"/>
                </a:solidFill>
              </a:rPr>
              <a:t>argumentName</a:t>
            </a:r>
            <a:r>
              <a:rPr lang="zh-CN" altLang="en-US" sz="1600">
                <a:solidFill>
                  <a:schemeClr val="tx1"/>
                </a:solidFill>
              </a:rPr>
              <a:t>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&lt;/</a:t>
            </a:r>
            <a:r>
              <a:rPr lang="zh-CN" altLang="en-US" sz="1600">
                <a:solidFill>
                  <a:srgbClr val="FF0000"/>
                </a:solidFill>
              </a:rPr>
              <a:t>u:actionName</a:t>
            </a:r>
            <a:r>
              <a:rPr lang="zh-CN" altLang="en-US" sz="1600">
                <a:solidFill>
                  <a:schemeClr val="tx1"/>
                </a:solidFill>
              </a:rPr>
              <a:t>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&lt;/s:Body&gt;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&lt;/s:Envelope&gt;  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6800" y="1390650"/>
            <a:ext cx="5943600" cy="426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Upnp SOAP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响应格式：</a:t>
            </a:r>
            <a:endParaRPr lang="zh-CN" altLang="en-US"/>
          </a:p>
          <a:p>
            <a:r>
              <a:rPr lang="zh-CN" altLang="en-US" sz="1600" b="1">
                <a:solidFill>
                  <a:srgbClr val="00B050"/>
                </a:solidFill>
              </a:rPr>
              <a:t>HTTP/1.1 200 OK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CONTENT-TYPE: text/xml;charset="utf-8"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DATE: when response wasgenerated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SERVER: OS/version UPnP/1.1product/version  </a:t>
            </a:r>
            <a:endParaRPr lang="zh-CN" altLang="en-US" sz="1600" b="1">
              <a:solidFill>
                <a:srgbClr val="00B050"/>
              </a:solidFill>
            </a:endParaRPr>
          </a:p>
          <a:p>
            <a:r>
              <a:rPr lang="zh-CN" altLang="en-US" sz="1600" b="1">
                <a:solidFill>
                  <a:srgbClr val="00B050"/>
                </a:solidFill>
              </a:rPr>
              <a:t>CONTENT-LENGTH: bytes inbody</a:t>
            </a:r>
            <a:r>
              <a:rPr lang="zh-CN" altLang="en-US" sz="1600" b="1"/>
              <a:t> </a:t>
            </a:r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   </a:t>
            </a:r>
            <a:endParaRPr lang="zh-CN" altLang="en-US" sz="1600"/>
          </a:p>
          <a:p>
            <a:r>
              <a:rPr lang="zh-CN" altLang="en-US" sz="1600"/>
              <a:t>&lt;?xmlversionxmlversion="1.0"?&gt;  </a:t>
            </a:r>
            <a:endParaRPr lang="zh-CN" altLang="en-US" sz="1600"/>
          </a:p>
          <a:p>
            <a:r>
              <a:rPr lang="zh-CN" altLang="en-US" sz="1600"/>
              <a:t>&lt;s:Envelope  xmlns:s="http://schemas.xmlsoap.org/soap/envelope/"  </a:t>
            </a:r>
            <a:endParaRPr lang="zh-CN" altLang="en-US" sz="1600"/>
          </a:p>
          <a:p>
            <a:r>
              <a:rPr lang="zh-CN" altLang="en-US" sz="1600"/>
              <a:t> s:encodingStyle="http://schemas.xmlsoap.org/soap/encoding/"&gt;  </a:t>
            </a:r>
            <a:endParaRPr lang="zh-CN" altLang="en-US" sz="1600"/>
          </a:p>
          <a:p>
            <a:r>
              <a:rPr lang="zh-CN" altLang="en-US" sz="1600"/>
              <a:t>    &lt;s:Body&gt;  </a:t>
            </a:r>
            <a:endParaRPr lang="zh-CN" altLang="en-US" sz="1600"/>
          </a:p>
          <a:p>
            <a:r>
              <a:rPr lang="zh-CN" altLang="en-US" sz="1600"/>
              <a:t>        &lt;</a:t>
            </a:r>
            <a:r>
              <a:rPr lang="zh-CN" altLang="en-US" sz="1600">
                <a:solidFill>
                  <a:srgbClr val="FF0000"/>
                </a:solidFill>
              </a:rPr>
              <a:t>u:actionName</a:t>
            </a:r>
            <a:r>
              <a:rPr lang="zh-CN" altLang="en-US" sz="1600">
                <a:solidFill>
                  <a:schemeClr val="tx1"/>
                </a:solidFill>
              </a:rPr>
              <a:t>Response</a:t>
            </a:r>
            <a:r>
              <a:rPr lang="zh-CN" altLang="en-US" sz="1600"/>
              <a:t> xmlns:u="urn:schemas-upnp-org:service:serviceType:v"&gt;  </a:t>
            </a:r>
            <a:endParaRPr lang="zh-CN" altLang="en-US" sz="1600"/>
          </a:p>
          <a:p>
            <a:r>
              <a:rPr lang="zh-CN" altLang="en-US" sz="1600"/>
              <a:t>            &lt;</a:t>
            </a:r>
            <a:r>
              <a:rPr lang="zh-CN" altLang="en-US" sz="1600">
                <a:solidFill>
                  <a:srgbClr val="FF0000"/>
                </a:solidFill>
              </a:rPr>
              <a:t>argumentName</a:t>
            </a:r>
            <a:r>
              <a:rPr lang="zh-CN" altLang="en-US" sz="1600"/>
              <a:t>&gt;out arg value&lt;/</a:t>
            </a:r>
            <a:r>
              <a:rPr lang="zh-CN" altLang="en-US" sz="1600">
                <a:solidFill>
                  <a:srgbClr val="FF0000"/>
                </a:solidFill>
              </a:rPr>
              <a:t>argumentName</a:t>
            </a:r>
            <a:r>
              <a:rPr lang="zh-CN" altLang="en-US" sz="1600"/>
              <a:t>&gt;  </a:t>
            </a:r>
            <a:endParaRPr lang="zh-CN" altLang="en-US" sz="1600"/>
          </a:p>
          <a:p>
            <a:r>
              <a:rPr lang="zh-CN" altLang="en-US" sz="1600"/>
              <a:t>        &lt;/</a:t>
            </a:r>
            <a:r>
              <a:rPr lang="zh-CN" altLang="en-US" sz="1600">
                <a:solidFill>
                  <a:srgbClr val="FF0000"/>
                </a:solidFill>
              </a:rPr>
              <a:t>u:actionName</a:t>
            </a:r>
            <a:r>
              <a:rPr lang="zh-CN" altLang="en-US" sz="1600">
                <a:solidFill>
                  <a:schemeClr val="tx1"/>
                </a:solidFill>
              </a:rPr>
              <a:t>Response</a:t>
            </a:r>
            <a:r>
              <a:rPr lang="zh-CN" altLang="en-US" sz="1600"/>
              <a:t>&gt;  </a:t>
            </a:r>
            <a:endParaRPr lang="zh-CN" altLang="en-US" sz="1600"/>
          </a:p>
          <a:p>
            <a:r>
              <a:rPr lang="zh-CN" altLang="en-US" sz="1600"/>
              <a:t>    &lt;/s:Body&gt;  </a:t>
            </a:r>
            <a:endParaRPr lang="zh-CN" altLang="en-US" sz="1600"/>
          </a:p>
          <a:p>
            <a:r>
              <a:rPr lang="zh-CN" altLang="en-US" sz="1600"/>
              <a:t>&lt;/s:Envelope&gt;  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93675" y="6179820"/>
            <a:ext cx="580263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C00000"/>
                </a:solidFill>
              </a:rPr>
              <a:t>*</a:t>
            </a:r>
            <a:r>
              <a:rPr lang="zh-CN" altLang="en-US" sz="1600">
                <a:solidFill>
                  <a:srgbClr val="C00000"/>
                </a:solidFill>
              </a:rPr>
              <a:t>actionName和argumentName就是动作名称和参数名称。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事件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事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7390" y="48895"/>
            <a:ext cx="4745990" cy="287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175" y="1574800"/>
            <a:ext cx="595249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在服务</a:t>
            </a:r>
            <a:r>
              <a:rPr lang="zh-CN" altLang="en-US" sz="2000"/>
              <a:t>期间</a:t>
            </a:r>
            <a:r>
              <a:rPr lang="en-US" altLang="zh-CN" sz="2000"/>
              <a:t>，</a:t>
            </a:r>
            <a:r>
              <a:rPr lang="zh-CN" altLang="en-US" sz="2000"/>
              <a:t>状态</a:t>
            </a:r>
            <a:r>
              <a:rPr lang="en-US" altLang="zh-CN" sz="2000"/>
              <a:t>变量值发生变化，就</a:t>
            </a:r>
            <a:r>
              <a:rPr lang="zh-CN" altLang="en-US" sz="2000"/>
              <a:t>会</a:t>
            </a:r>
            <a:r>
              <a:rPr lang="en-US" altLang="zh-CN" sz="2000"/>
              <a:t>产生一个事件。事件服务器</a:t>
            </a:r>
            <a:r>
              <a:rPr lang="zh-CN" altLang="en-US" sz="2000"/>
              <a:t>根据配置要求</a:t>
            </a:r>
            <a:r>
              <a:rPr lang="en-US" altLang="zh-CN" sz="2000"/>
              <a:t>把事件向整个网络进行广播。</a:t>
            </a:r>
            <a:endParaRPr lang="en-US" altLang="zh-CN" sz="2000"/>
          </a:p>
          <a:p>
            <a:r>
              <a:rPr lang="en-US" altLang="zh-CN" sz="2000"/>
              <a:t>另一方面，控制点也可以事先向事件服务器</a:t>
            </a:r>
            <a:r>
              <a:rPr lang="zh-CN" altLang="en-US" sz="2000">
                <a:solidFill>
                  <a:srgbClr val="0070C0"/>
                </a:solidFill>
              </a:rPr>
              <a:t>订阅</a:t>
            </a:r>
            <a:r>
              <a:rPr lang="en-US" altLang="zh-CN" sz="2000">
                <a:solidFill>
                  <a:srgbClr val="0070C0"/>
                </a:solidFill>
              </a:rPr>
              <a:t>事件</a:t>
            </a:r>
            <a:r>
              <a:rPr lang="en-US" altLang="zh-CN" sz="2000"/>
              <a:t>信息，</a:t>
            </a:r>
            <a:r>
              <a:rPr lang="zh-CN" altLang="en-US" sz="2000"/>
              <a:t>使得</a:t>
            </a:r>
            <a:r>
              <a:rPr lang="en-US" altLang="zh-CN" sz="2000"/>
              <a:t>该控制点感兴趣的事件及时准确地传送过来。</a:t>
            </a:r>
            <a:endParaRPr lang="en-US" altLang="zh-CN" sz="2000"/>
          </a:p>
          <a:p>
            <a:r>
              <a:rPr lang="en-US" altLang="zh-CN" sz="2000"/>
              <a:t>事件</a:t>
            </a:r>
            <a:r>
              <a:rPr lang="zh-CN" altLang="en-US" sz="2000">
                <a:sym typeface="+mn-ea"/>
              </a:rPr>
              <a:t>消息使用以XML描述的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GENA</a:t>
            </a:r>
            <a:r>
              <a:rPr lang="zh-CN" altLang="en-US" sz="2000">
                <a:sym typeface="+mn-ea"/>
              </a:rPr>
              <a:t>格式。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7057390" y="3025775"/>
            <a:ext cx="4724400" cy="35356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1600" b="1">
                <a:latin typeface="黑体" panose="02010609060101010101" charset="-122"/>
                <a:ea typeface="黑体" panose="02010609060101010101" charset="-122"/>
              </a:rPr>
              <a:t>事件消息格式示例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zh-CN" altLang="en-US" sz="1400"/>
              <a:t>NOTIFY </a:t>
            </a:r>
            <a:r>
              <a:rPr lang="zh-CN" altLang="en-US" sz="1400" i="1">
                <a:solidFill>
                  <a:srgbClr val="7030A0"/>
                </a:solidFill>
              </a:rPr>
              <a:t>delivery path</a:t>
            </a:r>
            <a:r>
              <a:rPr lang="zh-CN" altLang="en-US" sz="1400"/>
              <a:t> HTTP/1.1  </a:t>
            </a:r>
            <a:endParaRPr lang="zh-CN" altLang="en-US" sz="1400"/>
          </a:p>
          <a:p>
            <a:r>
              <a:rPr lang="zh-CN" altLang="en-US" sz="1400"/>
              <a:t>HOST: </a:t>
            </a:r>
            <a:r>
              <a:rPr lang="zh-CN" altLang="en-US" sz="1400" i="1">
                <a:solidFill>
                  <a:srgbClr val="7030A0"/>
                </a:solidFill>
              </a:rPr>
              <a:t>delivery host:delivery port</a:t>
            </a:r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CONTENT-TYPE: text/xml; charset="utf-8"  </a:t>
            </a:r>
            <a:endParaRPr lang="zh-CN" altLang="en-US" sz="1400"/>
          </a:p>
          <a:p>
            <a:r>
              <a:rPr lang="zh-CN" altLang="en-US" sz="1400"/>
              <a:t>NT: upnp:event  </a:t>
            </a:r>
            <a:endParaRPr lang="zh-CN" altLang="en-US" sz="1400"/>
          </a:p>
          <a:p>
            <a:r>
              <a:rPr lang="zh-CN" altLang="en-US" sz="1400"/>
              <a:t>NTS: upnp:propchange  </a:t>
            </a:r>
            <a:endParaRPr lang="zh-CN" altLang="en-US" sz="1400"/>
          </a:p>
          <a:p>
            <a:r>
              <a:rPr lang="zh-CN" altLang="en-US" sz="1400"/>
              <a:t>SID: uuid:</a:t>
            </a:r>
            <a:r>
              <a:rPr lang="zh-CN" altLang="en-US" sz="1400" i="1">
                <a:solidFill>
                  <a:srgbClr val="7030A0"/>
                </a:solidFill>
              </a:rPr>
              <a:t>subscription-UUID</a:t>
            </a:r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SEQ: </a:t>
            </a:r>
            <a:r>
              <a:rPr lang="zh-CN" altLang="en-US" sz="1400" i="1">
                <a:solidFill>
                  <a:srgbClr val="7030A0"/>
                </a:solidFill>
              </a:rPr>
              <a:t>event key</a:t>
            </a:r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CONTENT-LENGTH: </a:t>
            </a:r>
            <a:r>
              <a:rPr lang="zh-CN" altLang="en-US" sz="1400" i="1">
                <a:solidFill>
                  <a:srgbClr val="7030A0"/>
                </a:solidFill>
              </a:rPr>
              <a:t>bytes in body</a:t>
            </a:r>
            <a:r>
              <a:rPr lang="zh-CN" altLang="en-US" sz="1400"/>
              <a:t>  </a:t>
            </a:r>
            <a:endParaRPr lang="zh-CN" altLang="en-US" sz="1400"/>
          </a:p>
          <a:p>
            <a:r>
              <a:rPr lang="zh-CN" altLang="en-US" sz="1400"/>
              <a:t>   </a:t>
            </a:r>
            <a:endParaRPr lang="zh-CN" altLang="en-US" sz="1400"/>
          </a:p>
          <a:p>
            <a:r>
              <a:rPr lang="zh-CN" altLang="en-US" sz="1400"/>
              <a:t>&lt;?xml version="1.0"?&gt;  </a:t>
            </a:r>
            <a:endParaRPr lang="zh-CN" altLang="en-US" sz="1400"/>
          </a:p>
          <a:p>
            <a:r>
              <a:rPr lang="zh-CN" altLang="en-US" sz="1400"/>
              <a:t>&lt;</a:t>
            </a:r>
            <a:r>
              <a:rPr lang="zh-CN" altLang="en-US" sz="1400" i="1">
                <a:solidFill>
                  <a:srgbClr val="7030A0"/>
                </a:solidFill>
              </a:rPr>
              <a:t>e</a:t>
            </a:r>
            <a:r>
              <a:rPr lang="zh-CN" altLang="en-US" sz="1400"/>
              <a:t>:propertyset xmlns:</a:t>
            </a:r>
            <a:r>
              <a:rPr lang="zh-CN" altLang="en-US" sz="1400" i="1">
                <a:solidFill>
                  <a:srgbClr val="7030A0"/>
                </a:solidFill>
              </a:rPr>
              <a:t>e</a:t>
            </a:r>
            <a:r>
              <a:rPr lang="zh-CN" altLang="en-US" sz="1400"/>
              <a:t>="urn:schemas-upnp-org:event-1-0"&gt;  </a:t>
            </a:r>
            <a:endParaRPr lang="zh-CN" altLang="en-US" sz="1400"/>
          </a:p>
          <a:p>
            <a:r>
              <a:rPr lang="zh-CN" altLang="en-US" sz="1400"/>
              <a:t>    &lt;</a:t>
            </a:r>
            <a:r>
              <a:rPr lang="zh-CN" altLang="en-US" sz="1400" i="1">
                <a:solidFill>
                  <a:srgbClr val="7030A0"/>
                </a:solidFill>
              </a:rPr>
              <a:t>e</a:t>
            </a:r>
            <a:r>
              <a:rPr lang="zh-CN" altLang="en-US" sz="1400"/>
              <a:t>:property&gt;  </a:t>
            </a:r>
            <a:endParaRPr lang="zh-CN" altLang="en-US" sz="1400"/>
          </a:p>
          <a:p>
            <a:r>
              <a:rPr lang="zh-CN" altLang="en-US" sz="1400"/>
              <a:t>       &lt;variableName&gt;</a:t>
            </a:r>
            <a:r>
              <a:rPr lang="zh-CN" altLang="en-US" sz="1400" i="1">
                <a:solidFill>
                  <a:srgbClr val="7030A0"/>
                </a:solidFill>
              </a:rPr>
              <a:t>new value</a:t>
            </a:r>
            <a:r>
              <a:rPr lang="zh-CN" altLang="en-US" sz="1400"/>
              <a:t>&lt;/variableName&gt;  </a:t>
            </a:r>
            <a:endParaRPr lang="zh-CN" altLang="en-US" sz="1400"/>
          </a:p>
          <a:p>
            <a:r>
              <a:rPr lang="zh-CN" altLang="en-US" sz="1400"/>
              <a:t>    &lt;/</a:t>
            </a:r>
            <a:r>
              <a:rPr lang="zh-CN" altLang="en-US" sz="1400" i="1">
                <a:solidFill>
                  <a:srgbClr val="7030A0"/>
                </a:solidFill>
              </a:rPr>
              <a:t>e</a:t>
            </a:r>
            <a:r>
              <a:rPr lang="zh-CN" altLang="en-US" sz="1400"/>
              <a:t>:property&gt;  </a:t>
            </a:r>
            <a:endParaRPr lang="zh-CN" altLang="en-US" sz="1400"/>
          </a:p>
          <a:p>
            <a:r>
              <a:rPr lang="zh-CN" altLang="en-US" sz="1400"/>
              <a:t>&lt;/</a:t>
            </a:r>
            <a:r>
              <a:rPr lang="zh-CN" altLang="en-US" sz="1400" i="1">
                <a:solidFill>
                  <a:srgbClr val="7030A0"/>
                </a:solidFill>
              </a:rPr>
              <a:t>e</a:t>
            </a:r>
            <a:r>
              <a:rPr lang="zh-CN" altLang="en-US" sz="1400"/>
              <a:t>:propertyset&gt;  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44525" y="3924935"/>
            <a:ext cx="538099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订阅请求格式示例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SUBSCRIBE </a:t>
            </a:r>
            <a:r>
              <a:rPr lang="zh-CN" altLang="en-US" i="1">
                <a:solidFill>
                  <a:srgbClr val="7030A0"/>
                </a:solidFill>
              </a:rPr>
              <a:t>publisher path</a:t>
            </a:r>
            <a:r>
              <a:rPr lang="zh-CN" altLang="en-US"/>
              <a:t> HTTP/1.1  </a:t>
            </a:r>
            <a:endParaRPr lang="zh-CN" altLang="en-US"/>
          </a:p>
          <a:p>
            <a:r>
              <a:rPr lang="zh-CN" altLang="en-US"/>
              <a:t>HOST: </a:t>
            </a:r>
            <a:r>
              <a:rPr lang="zh-CN" altLang="en-US" i="1">
                <a:solidFill>
                  <a:srgbClr val="7030A0"/>
                </a:solidFill>
              </a:rPr>
              <a:t>publisherhost:publisher port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USER-AGENT: </a:t>
            </a:r>
            <a:r>
              <a:rPr lang="zh-CN" altLang="en-US" i="1">
                <a:solidFill>
                  <a:srgbClr val="7030A0"/>
                </a:solidFill>
              </a:rPr>
              <a:t>OS/version</a:t>
            </a:r>
            <a:r>
              <a:rPr lang="zh-CN" altLang="en-US"/>
              <a:t> UPnP/1.1 </a:t>
            </a:r>
            <a:r>
              <a:rPr lang="zh-CN" altLang="en-US" i="1">
                <a:solidFill>
                  <a:srgbClr val="7030A0"/>
                </a:solidFill>
              </a:rPr>
              <a:t>product/version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CALLBACK: </a:t>
            </a:r>
            <a:r>
              <a:rPr lang="zh-CN" altLang="en-US" i="1">
                <a:solidFill>
                  <a:srgbClr val="7030A0"/>
                </a:solidFill>
              </a:rPr>
              <a:t>&lt;deliveryURL&gt;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NT: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upnp:event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32755" cy="1325880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展示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控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2235" y="275590"/>
            <a:ext cx="5473700" cy="222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7720" y="2075815"/>
            <a:ext cx="564451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展示就是一个</a:t>
            </a:r>
            <a:r>
              <a:rPr lang="en-US" altLang="zh-CN" sz="2400"/>
              <a:t>Web</a:t>
            </a:r>
            <a:r>
              <a:rPr lang="zh-CN" altLang="en-US" sz="2400"/>
              <a:t>服务器，控制点使用浏览器浏览或控制设备。其</a:t>
            </a:r>
            <a:r>
              <a:rPr lang="en-US" altLang="zh-CN" sz="2400"/>
              <a:t>URL</a:t>
            </a:r>
            <a:r>
              <a:rPr lang="zh-CN" altLang="en-US" sz="2400"/>
              <a:t>在设备描述中。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671116936831303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868045"/>
            <a:ext cx="5754370" cy="3670935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5880735" y="550545"/>
            <a:ext cx="1674495" cy="531495"/>
          </a:xfrm>
          <a:prstGeom prst="wedgeRectCallout">
            <a:avLst>
              <a:gd name="adj1" fmla="val -83626"/>
              <a:gd name="adj2" fmla="val 641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</a:rPr>
              <a:t>获得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IP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地址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064885" y="1362075"/>
            <a:ext cx="2163445" cy="531495"/>
          </a:xfrm>
          <a:prstGeom prst="wedgeRectCallout">
            <a:avLst>
              <a:gd name="adj1" fmla="val -83626"/>
              <a:gd name="adj2" fmla="val 641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获得设备描述的</a:t>
            </a:r>
            <a:r>
              <a:rPr lang="en-US" altLang="zh-CN">
                <a:solidFill>
                  <a:schemeClr val="tx1"/>
                </a:solidFill>
              </a:rPr>
              <a:t>URL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355080" y="2040255"/>
            <a:ext cx="2532380" cy="1326515"/>
          </a:xfrm>
          <a:prstGeom prst="wedgeRectCallout">
            <a:avLst>
              <a:gd name="adj1" fmla="val -91023"/>
              <a:gd name="adj2" fmla="val 333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获得设备描述</a:t>
            </a:r>
            <a:r>
              <a:rPr lang="zh-CN" altLang="en-US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，而后获得</a:t>
            </a:r>
            <a:endParaRPr lang="zh-CN" altLang="en-US" sz="1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1600">
                <a:solidFill>
                  <a:srgbClr val="7030A0"/>
                </a:solidFill>
              </a:rPr>
              <a:t>服务描述的</a:t>
            </a:r>
            <a:r>
              <a:rPr lang="en-US" altLang="zh-CN" sz="1600">
                <a:solidFill>
                  <a:srgbClr val="7030A0"/>
                </a:solidFill>
              </a:rPr>
              <a:t>URL</a:t>
            </a:r>
            <a:endParaRPr lang="en-US" altLang="zh-CN" sz="1600">
              <a:solidFill>
                <a:srgbClr val="7030A0"/>
              </a:solidFill>
            </a:endParaRPr>
          </a:p>
          <a:p>
            <a:pPr algn="ctr"/>
            <a:r>
              <a:rPr lang="en-US" altLang="zh-CN" sz="1600">
                <a:solidFill>
                  <a:srgbClr val="7030A0"/>
                </a:solidFill>
              </a:rPr>
              <a:t>用于控制的URL</a:t>
            </a:r>
            <a:endParaRPr lang="en-US" altLang="zh-CN" sz="1600">
              <a:solidFill>
                <a:srgbClr val="7030A0"/>
              </a:solidFill>
            </a:endParaRPr>
          </a:p>
          <a:p>
            <a:pPr algn="ctr"/>
            <a:r>
              <a:rPr lang="en-US" altLang="zh-CN" sz="1600">
                <a:solidFill>
                  <a:srgbClr val="7030A0"/>
                </a:solidFill>
              </a:rPr>
              <a:t>用于订阅事件的URL</a:t>
            </a:r>
            <a:endParaRPr lang="en-US" altLang="zh-CN" sz="1600">
              <a:solidFill>
                <a:srgbClr val="7030A0"/>
              </a:solidFill>
            </a:endParaRPr>
          </a:p>
          <a:p>
            <a:pPr algn="ctr"/>
            <a:r>
              <a:rPr lang="en-US" altLang="zh-CN" sz="1600">
                <a:solidFill>
                  <a:srgbClr val="7030A0"/>
                </a:solidFill>
              </a:rPr>
              <a:t>用于展示的URL</a:t>
            </a:r>
            <a:endParaRPr lang="en-US" altLang="zh-CN" sz="160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97010" y="2040255"/>
            <a:ext cx="2684780" cy="9144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通过服务描述符，获得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rgbClr val="7030A0"/>
                </a:solidFill>
              </a:rPr>
              <a:t>动作及其参数描述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状态变量描述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56590" y="5052695"/>
            <a:ext cx="1397635" cy="735965"/>
          </a:xfrm>
          <a:prstGeom prst="wedgeRectCallout">
            <a:avLst>
              <a:gd name="adj1" fmla="val 41685"/>
              <a:gd name="adj2" fmla="val -133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动作请求</a:t>
            </a:r>
            <a:endParaRPr lang="zh-CN">
              <a:solidFill>
                <a:schemeClr val="tx1"/>
              </a:solidFill>
            </a:endParaRPr>
          </a:p>
          <a:p>
            <a:pPr algn="ctr"/>
            <a:r>
              <a:rPr lang="zh-CN">
                <a:solidFill>
                  <a:schemeClr val="tx1"/>
                </a:solidFill>
              </a:rPr>
              <a:t>状态查询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214370" y="5052695"/>
            <a:ext cx="2122805" cy="735965"/>
          </a:xfrm>
          <a:prstGeom prst="wedgeRectCallout">
            <a:avLst>
              <a:gd name="adj1" fmla="val -164"/>
              <a:gd name="adj2" fmla="val -13170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设备状态有变化就通知控制点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562725" y="4950460"/>
            <a:ext cx="1754505" cy="735965"/>
          </a:xfrm>
          <a:prstGeom prst="wedgeRectCallout">
            <a:avLst>
              <a:gd name="adj1" fmla="val -79496"/>
              <a:gd name="adj2" fmla="val -1179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通过浏览器查询或控制设备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多播</a:t>
            </a:r>
            <a:r>
              <a:rPr lang="zh-CN" altLang="en-US" sz="2800"/>
              <a:t>（或者称组播）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多播，一定范围内的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57605" y="2657475"/>
          <a:ext cx="99110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/>
                <a:gridCol w="3792855"/>
                <a:gridCol w="5363845"/>
              </a:tblGrid>
              <a:tr h="38100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地址划分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1.0.0.0-127.255.255.255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不再使用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类划分，改为，</a:t>
                      </a: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无分类编址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CIDR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如：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128.14.35.7/20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表示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前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20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位是网络号，后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12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位是主机号</a:t>
                      </a:r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配置中则使用网络掩码来表示出网络号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128.0.0.0-191.255.255.255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192.0.0.0-223.255.255.255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224.0.0.0-239.255.255.255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多播地址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240.0.0.0-254.255.255.255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4315"/>
            <a:ext cx="10515600" cy="3402965"/>
          </a:xfrm>
        </p:spPr>
        <p:txBody>
          <a:bodyPr/>
          <a:p>
            <a:pPr marL="0" indent="0" algn="ctr">
              <a:buNone/>
            </a:pPr>
            <a:r>
              <a:rPr lang="zh-CN" altLang="en-US" sz="8800">
                <a:latin typeface="黑体" panose="02010609060101010101" charset="-122"/>
                <a:ea typeface="黑体" panose="02010609060101010101" charset="-122"/>
              </a:rPr>
              <a:t>谢谢！</a:t>
            </a:r>
            <a:endParaRPr lang="zh-CN" altLang="en-US" sz="8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多播特点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220" y="3397885"/>
            <a:ext cx="10864850" cy="327279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多播地址是附属在单播地址上，类似一个主机多个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多播地址可共用，不会冲突（当然，多播地址的目的就是为了共用）</a:t>
            </a:r>
            <a:endParaRPr lang="zh-CN" altLang="en-US">
              <a:sym typeface="+mn-ea"/>
            </a:endParaRPr>
          </a:p>
          <a:p>
            <a:r>
              <a:rPr lang="zh-CN" altLang="en-US"/>
              <a:t>多播与单播类似，只是多播包只要发送一次，就能同时被多台主机接收</a:t>
            </a:r>
            <a:endParaRPr lang="zh-CN" altLang="en-US"/>
          </a:p>
          <a:p>
            <a:r>
              <a:rPr lang="zh-CN" altLang="en-US"/>
              <a:t>多播地址只能作目的地址，且只能用于</a:t>
            </a:r>
            <a:r>
              <a:rPr lang="en-US" altLang="zh-CN"/>
              <a:t>UDP</a:t>
            </a:r>
            <a:endParaRPr lang="en-US" altLang="zh-CN"/>
          </a:p>
          <a:p>
            <a:r>
              <a:rPr lang="zh-CN" altLang="en-US"/>
              <a:t>多播因易引起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网络泛洪</a:t>
            </a:r>
            <a:r>
              <a:rPr lang="en-US" altLang="zh-CN"/>
              <a:t>”</a:t>
            </a:r>
            <a:r>
              <a:rPr lang="zh-CN" altLang="en-US"/>
              <a:t>，一般路由器都会禁用</a:t>
            </a:r>
            <a:endParaRPr lang="zh-CN" altLang="en-US"/>
          </a:p>
          <a:p>
            <a:r>
              <a:rPr lang="zh-CN" altLang="en-US"/>
              <a:t>广播是一种特殊的多播</a:t>
            </a:r>
            <a:endParaRPr lang="zh-CN" altLang="en-US"/>
          </a:p>
        </p:txBody>
      </p:sp>
      <p:pic>
        <p:nvPicPr>
          <p:cNvPr id="4" name="图片 3" descr="多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2860" y="114935"/>
            <a:ext cx="8261985" cy="308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多播地址分配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822450"/>
          <a:ext cx="749554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975"/>
                <a:gridCol w="4393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多播地址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用途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224.0.0.0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224.0.0.1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本子网上的所有参与多播的主机和路由器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224.0.0.2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本子网上的所有参与多播的路由器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224.0.0.3-224.0.0.255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特殊用途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224.0.1.0-224.0.1.255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协议或应用预留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224.0.2.0-238.255.255.255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公网使用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239.0.0.0-239.255.255.255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内部网使用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38575" cy="1325880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特殊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IP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地址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822450"/>
          <a:ext cx="9843770" cy="254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33475"/>
                <a:gridCol w="1370965"/>
                <a:gridCol w="1817370"/>
                <a:gridCol w="45313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网络号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主机号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源地址使用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目的地址使用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可以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不可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在本网络上的本主机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host-id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可以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不可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在本网络上的某个主机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host-id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不可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可以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只在本网络上广播（路由器不会转发）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net-id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全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不可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可以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对网络号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net-id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的所有主机广播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非全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或非全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可以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可以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本地环路测试用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4605655"/>
            <a:ext cx="281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广播和多播仅应用于</a:t>
            </a:r>
            <a:r>
              <a:rPr lang="en-US" altLang="zh-CN" dirty="0">
                <a:sym typeface="+mn-ea"/>
              </a:rPr>
              <a:t>UDP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UPNP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的简介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UPnP(Universal Plug and Play,通用即插即用)，微软在</a:t>
            </a:r>
            <a:r>
              <a:rPr lang="zh-CN" altLang="en-US">
                <a:sym typeface="+mn-ea"/>
              </a:rPr>
              <a:t>1999年提出</a:t>
            </a:r>
            <a:r>
              <a:rPr lang="zh-CN" altLang="en-US"/>
              <a:t>的一个标准，目的为共享设备和共享资源提供透明访问。</a:t>
            </a:r>
            <a:endParaRPr lang="zh-CN" altLang="en-US"/>
          </a:p>
          <a:p>
            <a:r>
              <a:rPr lang="zh-CN" altLang="en-US"/>
              <a:t>UPnP ，设备一接入网络就能使用。即任何设备只要一接上网络，所有在网络上的设备就能知道有新设备加入，它们之间就能彼此沟通，能直接使用或控制它。 </a:t>
            </a:r>
            <a:endParaRPr lang="zh-CN" altLang="en-US"/>
          </a:p>
          <a:p>
            <a:r>
              <a:rPr lang="en-US" altLang="zh-CN"/>
              <a:t>Upnp</a:t>
            </a:r>
            <a:r>
              <a:rPr lang="zh-CN" altLang="en-US"/>
              <a:t>，建立在</a:t>
            </a:r>
            <a:r>
              <a:rPr lang="en-US" altLang="zh-CN"/>
              <a:t>TCP/IP</a:t>
            </a:r>
            <a:r>
              <a:rPr lang="zh-CN" altLang="en-US"/>
              <a:t>基础上，与底层协议无关，利用 XML 进行表述和 HTTP 进行传输。         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Upnp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协议层和组件图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82930" y="1815465"/>
          <a:ext cx="5574030" cy="29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190"/>
                <a:gridCol w="1393825"/>
                <a:gridCol w="1393825"/>
                <a:gridCol w="1393190"/>
              </a:tblGrid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UPnP设备制造商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UPnP工作组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UPnP设备类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SSDP</a:t>
                      </a:r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Multicast </a:t>
                      </a:r>
                      <a:r>
                        <a:rPr lang="zh-CN" altLang="en-US" sz="1800">
                          <a:solidFill>
                            <a:srgbClr val="0070C0"/>
                          </a:solidFill>
                          <a:sym typeface="+mn-ea"/>
                        </a:rPr>
                        <a:t>GENA</a:t>
                      </a:r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SOAP</a:t>
                      </a:r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70C0"/>
                          </a:solidFill>
                        </a:rPr>
                        <a:t>GENA</a:t>
                      </a:r>
                      <a:endParaRPr lang="zh-CN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HTTPU/HTTPMU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UDP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TCP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图片 4" descr="服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685" y="1815465"/>
            <a:ext cx="5241925" cy="434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Upnp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寻址</a:t>
            </a:r>
            <a:endParaRPr lang="zh-CN"/>
          </a:p>
          <a:p>
            <a:r>
              <a:rPr lang="zh-CN" altLang="en-US"/>
              <a:t>发现</a:t>
            </a:r>
            <a:endParaRPr lang="zh-CN" altLang="en-US"/>
          </a:p>
          <a:p>
            <a:r>
              <a:rPr lang="zh-CN" altLang="en-US"/>
              <a:t>描述</a:t>
            </a:r>
            <a:endParaRPr lang="zh-CN" altLang="en-US"/>
          </a:p>
          <a:p>
            <a:r>
              <a:rPr lang="zh-CN" altLang="en-US"/>
              <a:t>控制</a:t>
            </a:r>
            <a:endParaRPr lang="zh-CN" altLang="en-US"/>
          </a:p>
          <a:p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" name="图片 3" descr="1671116936831303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2410" y="1470660"/>
            <a:ext cx="5754370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设备寻址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（即获得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</a:rPr>
              <a:t>IP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地址）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77820"/>
            <a:ext cx="10515600" cy="3433445"/>
          </a:xfrm>
        </p:spPr>
        <p:txBody>
          <a:bodyPr/>
          <a:p>
            <a:pPr lvl="0" algn="l" defTabSz="0" eaLnBrk="1" hangingPunct="1">
              <a:spcBef>
                <a:spcPct val="0"/>
              </a:spcBef>
              <a:tabLst>
                <a:tab pos="533400" algn="l"/>
              </a:tabLs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UPnP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网络的基础是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TCP/IP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协议族，所以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UPnP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设备第一步就是要获得一个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地址，即设备寻址。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defTabSz="0" eaLnBrk="1" hangingPunct="1">
              <a:spcBef>
                <a:spcPct val="0"/>
              </a:spcBef>
              <a:tabLst>
                <a:tab pos="533400" algn="l"/>
              </a:tabLs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DHCP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服务器获取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使用本机地址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0.0.0.0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:68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，目的地址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255.255.255.255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:67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，即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本地广播，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DISCOVER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消息；而后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DHCP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以广播方式回应该消息，其目的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地址为发送消息主机的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defTabSz="0" eaLnBrk="1" hangingPunct="1">
              <a:spcBef>
                <a:spcPct val="0"/>
              </a:spcBef>
              <a:tabLst>
                <a:tab pos="533400" algn="l"/>
              </a:tabLs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若网络上无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DHCP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服务，则使用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Auto-IP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设备在地址范围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169.254/16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范围中查找空闲的地址。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defTabSz="0" eaLnBrk="1" hangingPunct="1">
              <a:spcBef>
                <a:spcPct val="0"/>
              </a:spcBef>
              <a:tabLst>
                <a:tab pos="533400" algn="l"/>
              </a:tabLs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Auto-IP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的设备必须定时检测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DHCP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服务器是否存在：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DHCP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回应，设备必须释放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Auto-IP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分配的地址，而使用新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/>
          </a:p>
        </p:txBody>
      </p:sp>
      <p:pic>
        <p:nvPicPr>
          <p:cNvPr id="4" name="图片 3" descr="0855587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6640" y="99695"/>
            <a:ext cx="4342765" cy="2640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7798</Words>
  <Application>WPS 演示</Application>
  <PresentationFormat>宽屏</PresentationFormat>
  <Paragraphs>547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黑体</vt:lpstr>
      <vt:lpstr>楷体_GB2312</vt:lpstr>
      <vt:lpstr>Calibri Light</vt:lpstr>
      <vt:lpstr>微软雅黑</vt:lpstr>
      <vt:lpstr>Calibri</vt:lpstr>
      <vt:lpstr>新宋体</vt:lpstr>
      <vt:lpstr>Office 主题</vt:lpstr>
      <vt:lpstr>多播与Upnp </vt:lpstr>
      <vt:lpstr>多播（或者称组播）</vt:lpstr>
      <vt:lpstr>多播特点</vt:lpstr>
      <vt:lpstr>多播地址分配</vt:lpstr>
      <vt:lpstr>特殊IP地址</vt:lpstr>
      <vt:lpstr>UPNP的简介</vt:lpstr>
      <vt:lpstr>Upnp协议层和组件图</vt:lpstr>
      <vt:lpstr>Upnp流程</vt:lpstr>
      <vt:lpstr>设备寻址（即获得IP地址）</vt:lpstr>
      <vt:lpstr>设备发现(一)</vt:lpstr>
      <vt:lpstr>设备发现(二)</vt:lpstr>
      <vt:lpstr>设备发现(三)</vt:lpstr>
      <vt:lpstr>描述（一）</vt:lpstr>
      <vt:lpstr>描述（二）</vt:lpstr>
      <vt:lpstr>控制（一）</vt:lpstr>
      <vt:lpstr>控制（二）</vt:lpstr>
      <vt:lpstr>事件</vt:lpstr>
      <vt:lpstr>展示</vt:lpstr>
      <vt:lpstr>Upnp流程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shihb</dc:creator>
  <cp:lastModifiedBy>shihb</cp:lastModifiedBy>
  <cp:revision>132</cp:revision>
  <dcterms:created xsi:type="dcterms:W3CDTF">2016-10-18T01:11:00Z</dcterms:created>
  <dcterms:modified xsi:type="dcterms:W3CDTF">2016-11-05T04:31:01Z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