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0" r:id="rId6"/>
    <p:sldId id="261" r:id="rId7"/>
    <p:sldId id="262" r:id="rId8"/>
    <p:sldId id="263" r:id="rId9"/>
    <p:sldId id="278" r:id="rId10"/>
    <p:sldId id="279" r:id="rId11"/>
    <p:sldId id="264" r:id="rId12"/>
    <p:sldId id="267" r:id="rId13"/>
    <p:sldId id="265" r:id="rId14"/>
    <p:sldId id="271" r:id="rId15"/>
    <p:sldId id="272" r:id="rId16"/>
    <p:sldId id="266" r:id="rId17"/>
    <p:sldId id="268" r:id="rId18"/>
    <p:sldId id="269" r:id="rId19"/>
    <p:sldId id="270" r:id="rId20"/>
    <p:sldId id="277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34465"/>
            <a:ext cx="9144000" cy="2623185"/>
          </a:xfrm>
        </p:spPr>
        <p:txBody>
          <a:bodyPr>
            <a:normAutofit/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Wifi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简介</a:t>
            </a:r>
            <a:br>
              <a:rPr lang="en-US" altLang="zh-CN">
                <a:sym typeface="+mn-ea"/>
              </a:rPr>
            </a:b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32500" cy="1325880"/>
          </a:xfrm>
        </p:spPr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二、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wifi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网络拓扑结构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36555" cy="4351655"/>
          </a:xfrm>
        </p:spPr>
        <p:txBody>
          <a:bodyPr/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网络拓扑模式一：基础网，是有中心</a:t>
            </a:r>
            <a:r>
              <a:rPr lang="zh-CN" altLang="en-US" sz="2400"/>
              <a:t>（即有</a:t>
            </a:r>
            <a:r>
              <a:rPr lang="en-US" altLang="zh-CN" sz="2400"/>
              <a:t>AP</a:t>
            </a:r>
            <a:r>
              <a:rPr lang="zh-CN" altLang="en-US" sz="2400"/>
              <a:t>）</a:t>
            </a:r>
            <a:endParaRPr lang="zh-CN" altLang="en-US" sz="2400"/>
          </a:p>
          <a:p>
            <a:pPr marL="514350" indent="-514350">
              <a:buAutoNum type="arabicPeriod"/>
            </a:pPr>
            <a:r>
              <a:rPr lang="zh-CN" altLang="en-US" sz="2400"/>
              <a:t>站点（</a:t>
            </a:r>
            <a:r>
              <a:rPr lang="en-US" altLang="zh-CN" sz="2400"/>
              <a:t>STA</a:t>
            </a:r>
            <a:r>
              <a:rPr lang="zh-CN" altLang="en-US" sz="2400"/>
              <a:t>）：例，手机</a:t>
            </a:r>
            <a:endParaRPr lang="zh-CN" altLang="en-US" sz="2400"/>
          </a:p>
          <a:p>
            <a:pPr marL="514350" indent="-514350">
              <a:buAutoNum type="arabicPeriod"/>
            </a:pPr>
            <a:r>
              <a:rPr lang="zh-CN" altLang="en-US" sz="2400"/>
              <a:t>无线接入点（</a:t>
            </a:r>
            <a:r>
              <a:rPr lang="en-US" altLang="zh-CN" sz="2400"/>
              <a:t>AP</a:t>
            </a:r>
            <a:r>
              <a:rPr lang="zh-CN" altLang="en-US" sz="2400"/>
              <a:t>）：例，无线路由器</a:t>
            </a:r>
            <a:endParaRPr lang="zh-CN" altLang="en-US" sz="2400"/>
          </a:p>
          <a:p>
            <a:pPr marL="514350" indent="-514350">
              <a:buAutoNum type="arabicPeriod"/>
            </a:pPr>
            <a:r>
              <a:rPr lang="zh-CN" altLang="en-US" sz="2400"/>
              <a:t>基本服务组件（</a:t>
            </a:r>
            <a:r>
              <a:rPr lang="en-US" altLang="zh-CN" sz="2400"/>
              <a:t>BSS</a:t>
            </a:r>
            <a:r>
              <a:rPr lang="zh-CN" altLang="en-US" sz="2400"/>
              <a:t>）：一个</a:t>
            </a:r>
            <a:r>
              <a:rPr lang="en-US" altLang="zh-CN" sz="2400"/>
              <a:t>AP</a:t>
            </a:r>
            <a:r>
              <a:rPr lang="zh-CN" altLang="en-US" sz="2400"/>
              <a:t>与多个</a:t>
            </a:r>
            <a:r>
              <a:rPr lang="en-US" altLang="zh-CN" sz="2400"/>
              <a:t>STA</a:t>
            </a:r>
            <a:endParaRPr lang="en-US" altLang="zh-CN" sz="2400"/>
          </a:p>
          <a:p>
            <a:pPr marL="514350" indent="-514350">
              <a:buAutoNum type="arabicPeriod"/>
            </a:pPr>
            <a:r>
              <a:rPr lang="zh-CN" altLang="en-US" sz="2400"/>
              <a:t>扩展服务组（</a:t>
            </a:r>
            <a:r>
              <a:rPr lang="en-US" altLang="zh-CN" sz="2400"/>
              <a:t>ESS</a:t>
            </a:r>
            <a:r>
              <a:rPr lang="zh-CN" altLang="en-US" sz="2400"/>
              <a:t>）：多个</a:t>
            </a:r>
            <a:r>
              <a:rPr lang="en-US" altLang="zh-CN" sz="2400"/>
              <a:t>BSS</a:t>
            </a:r>
            <a:r>
              <a:rPr lang="zh-CN" altLang="en-US" sz="2400"/>
              <a:t>，有相同的</a:t>
            </a:r>
            <a:r>
              <a:rPr lang="en-US" altLang="zh-CN" sz="2400"/>
              <a:t>SSID</a:t>
            </a:r>
            <a:endParaRPr lang="en-US" altLang="zh-CN" sz="2400"/>
          </a:p>
          <a:p>
            <a:pPr marL="514350" indent="-514350">
              <a:buAutoNum type="arabicPeriod"/>
            </a:pPr>
            <a:r>
              <a:rPr lang="zh-CN" altLang="en-US" sz="2400"/>
              <a:t>分配系统（</a:t>
            </a:r>
            <a:r>
              <a:rPr lang="en-US" altLang="zh-CN" sz="2400"/>
              <a:t>DS</a:t>
            </a:r>
            <a:r>
              <a:rPr lang="zh-CN" altLang="en-US" sz="2400"/>
              <a:t>）：构建BSS间互联和漫游分配等，并使ESS对上层表现得就像一个BSS一样。</a:t>
            </a:r>
            <a:endParaRPr lang="zh-CN" altLang="en-US" sz="240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613841" name="Picture 17" descr="02_3_8_1"/>
          <p:cNvPicPr>
            <a:picLocks noChangeAspect="1"/>
          </p:cNvPicPr>
          <p:nvPr/>
        </p:nvPicPr>
        <p:blipFill>
          <a:blip r:embed="rId1"/>
          <a:srcRect r="32553"/>
          <a:stretch>
            <a:fillRect/>
          </a:stretch>
        </p:blipFill>
        <p:spPr>
          <a:xfrm>
            <a:off x="7560628" y="202248"/>
            <a:ext cx="4176712" cy="3857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296035" y="4974590"/>
            <a:ext cx="6657340" cy="161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有中心模式下，各</a:t>
            </a:r>
            <a:r>
              <a:rPr lang="en-US" altLang="zh-CN" sz="2000"/>
              <a:t>STA</a:t>
            </a:r>
            <a:r>
              <a:rPr lang="zh-CN" altLang="en-US" sz="2000"/>
              <a:t>间必须通过</a:t>
            </a:r>
            <a:r>
              <a:rPr lang="en-US" altLang="zh-CN" sz="2000"/>
              <a:t>AP</a:t>
            </a:r>
            <a:r>
              <a:rPr lang="zh-CN" altLang="en-US" sz="2000"/>
              <a:t>来通信</a:t>
            </a:r>
            <a:endParaRPr lang="zh-CN" altLang="en-US" sz="2000"/>
          </a:p>
          <a:p>
            <a:r>
              <a:rPr lang="en-US" altLang="zh-CN" sz="2000"/>
              <a:t>SSID</a:t>
            </a:r>
            <a:r>
              <a:rPr lang="zh-CN" altLang="en-US" sz="2000"/>
              <a:t>：我们安装AP时会，为该AP分配的一个不超过32字节的服务集标识符。也即，我们手机连接</a:t>
            </a:r>
            <a:r>
              <a:rPr lang="en-US" altLang="zh-CN" sz="2000"/>
              <a:t>wifi</a:t>
            </a:r>
            <a:r>
              <a:rPr lang="zh-CN" altLang="en-US" sz="2000"/>
              <a:t>时，看到的</a:t>
            </a:r>
            <a:r>
              <a:rPr lang="en-US" altLang="zh-CN" sz="2000"/>
              <a:t>wifi</a:t>
            </a:r>
            <a:r>
              <a:rPr lang="zh-CN" altLang="en-US" sz="2000"/>
              <a:t>名称。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AP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一些参数配置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SSID</a:t>
            </a:r>
            <a:r>
              <a:rPr lang="zh-CN" altLang="en-US"/>
              <a:t>号：如，</a:t>
            </a:r>
            <a:r>
              <a:rPr lang="en-US" altLang="zh-CN"/>
              <a:t>wifinet</a:t>
            </a:r>
            <a:endParaRPr lang="en-US" altLang="zh-CN"/>
          </a:p>
          <a:p>
            <a:r>
              <a:rPr lang="zh-CN" altLang="en-US"/>
              <a:t>是否开启</a:t>
            </a:r>
            <a:r>
              <a:rPr lang="en-US" altLang="zh-CN"/>
              <a:t>SSID</a:t>
            </a:r>
            <a:r>
              <a:rPr lang="zh-CN" altLang="en-US"/>
              <a:t>广播</a:t>
            </a:r>
            <a:endParaRPr lang="zh-CN" altLang="en-US"/>
          </a:p>
          <a:p>
            <a:r>
              <a:rPr lang="zh-CN" altLang="en-US"/>
              <a:t>信道：如，自动</a:t>
            </a:r>
            <a:endParaRPr lang="en-US" altLang="zh-CN"/>
          </a:p>
          <a:p>
            <a:r>
              <a:rPr lang="zh-CN" altLang="en-US"/>
              <a:t>模式：如，</a:t>
            </a:r>
            <a:r>
              <a:rPr lang="en-US" altLang="zh-CN"/>
              <a:t>11n only</a:t>
            </a:r>
            <a:r>
              <a:rPr lang="zh-CN" altLang="en-US"/>
              <a:t>、</a:t>
            </a:r>
            <a:r>
              <a:rPr lang="en-US" altLang="zh-CN"/>
              <a:t>11bgn mixed</a:t>
            </a:r>
            <a:endParaRPr lang="en-US" altLang="zh-CN"/>
          </a:p>
          <a:p>
            <a:r>
              <a:rPr lang="zh-CN" altLang="en-US"/>
              <a:t>信道带宽：如，自动</a:t>
            </a:r>
            <a:endParaRPr lang="zh-CN" altLang="en-US"/>
          </a:p>
          <a:p>
            <a:r>
              <a:rPr lang="zh-CN" altLang="en-US"/>
              <a:t>最大发送速率：如，</a:t>
            </a:r>
            <a:r>
              <a:rPr lang="en-US" altLang="zh-CN"/>
              <a:t>150Mbps</a:t>
            </a:r>
            <a:endParaRPr lang="en-US" altLang="zh-CN"/>
          </a:p>
          <a:p>
            <a:r>
              <a:rPr lang="zh-CN" altLang="en-US"/>
              <a:t>安全设置：如，WPA-PSK/WPA2-PSK</a:t>
            </a:r>
            <a:endParaRPr lang="zh-CN" altLang="en-US"/>
          </a:p>
          <a:p>
            <a:r>
              <a:rPr lang="en-US" altLang="zh-CN"/>
              <a:t>MAC</a:t>
            </a:r>
            <a:r>
              <a:rPr lang="zh-CN" altLang="en-US"/>
              <a:t>地址过滤：通过</a:t>
            </a:r>
            <a:r>
              <a:rPr lang="en-US" altLang="zh-CN"/>
              <a:t>MAC</a:t>
            </a:r>
            <a:r>
              <a:rPr lang="zh-CN" altLang="en-US"/>
              <a:t>限制可连接的设备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4" name="图片 3" descr="图像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6975" y="220345"/>
            <a:ext cx="5687695" cy="25901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56615"/>
            <a:ext cx="10515600" cy="5320665"/>
          </a:xfrm>
        </p:spPr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  <a:sym typeface="+mn-ea"/>
              </a:rPr>
              <a:t>网络拓扑模式二：</a:t>
            </a:r>
            <a:r>
              <a:rPr 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Wifi-direct</a:t>
            </a:r>
            <a:r>
              <a:rPr lang="zh-CN" sz="2400">
                <a:latin typeface="+mn-ea"/>
                <a:sym typeface="+mn-ea"/>
              </a:rPr>
              <a:t>（改进型的</a:t>
            </a:r>
            <a:r>
              <a:rPr lang="en-US" altLang="zh-CN" sz="2400">
                <a:latin typeface="+mn-ea"/>
                <a:sym typeface="+mn-ea"/>
              </a:rPr>
              <a:t>ad hoc</a:t>
            </a:r>
            <a:r>
              <a:rPr lang="zh-CN" altLang="en-US" sz="2400">
                <a:latin typeface="+mn-ea"/>
                <a:sym typeface="+mn-ea"/>
              </a:rPr>
              <a:t>，也称</a:t>
            </a:r>
            <a:r>
              <a:rPr lang="en-US" altLang="zh-CN" sz="2400">
                <a:latin typeface="+mn-ea"/>
                <a:sym typeface="+mn-ea"/>
              </a:rPr>
              <a:t>wifi P2P</a:t>
            </a:r>
            <a:r>
              <a:rPr lang="zh-CN" sz="2400">
                <a:latin typeface="+mn-ea"/>
                <a:sym typeface="+mn-ea"/>
              </a:rPr>
              <a:t>）</a:t>
            </a:r>
            <a:endParaRPr lang="en-US" altLang="zh-CN" sz="2400">
              <a:latin typeface="+mn-ea"/>
              <a:sym typeface="+mn-ea"/>
            </a:endParaRPr>
          </a:p>
          <a:p>
            <a:pPr lvl="1"/>
            <a:r>
              <a:rPr lang="en-US" altLang="zh-CN" sz="2800"/>
              <a:t>STA</a:t>
            </a:r>
            <a:r>
              <a:rPr lang="zh-CN" altLang="en-US" sz="2800"/>
              <a:t>与</a:t>
            </a:r>
            <a:r>
              <a:rPr lang="en-US" altLang="zh-CN" sz="2800"/>
              <a:t>STA</a:t>
            </a:r>
            <a:r>
              <a:rPr lang="zh-CN" altLang="en-US" sz="2800"/>
              <a:t>直接通信，并不需要AP的参与；其中一台STA会起到传统意义上的AP的作用，称为Group Owner(GO),另外一台</a:t>
            </a:r>
            <a:r>
              <a:rPr lang="en-US" altLang="zh-CN" sz="2800"/>
              <a:t>STA</a:t>
            </a:r>
            <a:r>
              <a:rPr lang="zh-CN" altLang="en-US" sz="2800"/>
              <a:t>则称为Group Client(GC)，像连接AP一样连接到GO。GO和GC不仅可以是一对一，也可以是一对多；比如，一台GO可以同时连接着多台GC。</a:t>
            </a:r>
            <a:endParaRPr lang="zh-CN" altLang="en-US" sz="2800"/>
          </a:p>
          <a:p>
            <a:pPr marL="514350" indent="-514350">
              <a:buAutoNum type="arabicPeriod"/>
            </a:pPr>
            <a:endParaRPr lang="zh-CN" altLang="en-US" sz="2400"/>
          </a:p>
        </p:txBody>
      </p:sp>
      <p:pic>
        <p:nvPicPr>
          <p:cNvPr id="5" name="图片 4" descr="P2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1720" y="3771265"/>
            <a:ext cx="3167380" cy="2132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50" name="Picture 3" descr="E:\lcx_document\Wi-Fi\WI-FI-Direct_thumb.p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7540" y="1591945"/>
            <a:ext cx="9966960" cy="41344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02590" y="329565"/>
            <a:ext cx="10950575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Wi-Fi Direct和传统wifi技术并不是互斥的：GO可以可以像AP一样为几台GC提供服务；它同时可以像传统的</a:t>
            </a:r>
            <a:r>
              <a:rPr lang="en-US" altLang="zh-CN" sz="2400">
                <a:sym typeface="+mn-ea"/>
              </a:rPr>
              <a:t>STA</a:t>
            </a:r>
            <a:r>
              <a:rPr lang="zh-CN" altLang="en-US" sz="2400">
                <a:sym typeface="+mn-ea"/>
              </a:rPr>
              <a:t>一样，连接到某个AP；它同时自己也可以是一个AP。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 b="1">
                <a:latin typeface="黑体" panose="02010609060101010101" charset="-122"/>
                <a:ea typeface="黑体" panose="02010609060101010101" charset="-122"/>
              </a:rPr>
              <a:t>Wifi direct</a:t>
            </a:r>
            <a:r>
              <a:rPr lang="zh-CN" altLang="en-US" sz="4000" b="1">
                <a:latin typeface="黑体" panose="02010609060101010101" charset="-122"/>
                <a:ea typeface="黑体" panose="02010609060101010101" charset="-122"/>
              </a:rPr>
              <a:t>特点</a:t>
            </a:r>
            <a:endParaRPr lang="zh-CN" altLang="en-US" sz="40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试图取代蓝牙</a:t>
            </a:r>
            <a:endParaRPr lang="zh-CN" altLang="en-US"/>
          </a:p>
          <a:p>
            <a:r>
              <a:rPr lang="zh-CN" altLang="en-US"/>
              <a:t>移动便携</a:t>
            </a:r>
            <a:endParaRPr lang="zh-CN" altLang="en-US"/>
          </a:p>
          <a:p>
            <a:r>
              <a:rPr lang="zh-CN" altLang="en-US"/>
              <a:t>即时可用：如，两个手机能直接通信</a:t>
            </a:r>
            <a:endParaRPr lang="zh-CN" altLang="en-US"/>
          </a:p>
          <a:p>
            <a:r>
              <a:rPr lang="zh-CN" altLang="en-US"/>
              <a:t>用途：共享内容，直接打印，有无线投影机，也可直接投影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三、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wifi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接入过程</a:t>
            </a:r>
            <a:r>
              <a:rPr lang="zh-CN" altLang="en-US" sz="2400">
                <a:latin typeface="+mn-ea"/>
                <a:ea typeface="+mn-ea"/>
              </a:rPr>
              <a:t>（有</a:t>
            </a:r>
            <a:r>
              <a:rPr lang="en-US" altLang="zh-CN" sz="2400">
                <a:latin typeface="+mn-ea"/>
                <a:ea typeface="+mn-ea"/>
              </a:rPr>
              <a:t>AP</a:t>
            </a:r>
            <a:r>
              <a:rPr lang="zh-CN" altLang="en-US" sz="2400">
                <a:latin typeface="+mn-ea"/>
                <a:ea typeface="+mn-ea"/>
              </a:rPr>
              <a:t>）</a:t>
            </a: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内容占位符 2"/>
          <p:cNvSpPr/>
          <p:nvPr/>
        </p:nvSpPr>
        <p:spPr>
          <a:xfrm>
            <a:off x="762000" y="1676400"/>
            <a:ext cx="72390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indent="352425" eaLnBrk="1" fontAlgn="base" hangingPunct="1">
              <a:lnSpc>
                <a:spcPct val="200000"/>
              </a:lnSpc>
              <a:spcBef>
                <a:spcPct val="50000"/>
              </a:spcBef>
              <a:buClr>
                <a:srgbClr val="0066FF"/>
              </a:buClr>
              <a:buAutoNum type="arabicPeriod"/>
            </a:pPr>
            <a:r>
              <a:rPr lang="zh-CN" altLang="en-US" sz="2300" b="1" dirty="0">
                <a:solidFill>
                  <a:srgbClr val="0066FF"/>
                </a:solidFill>
                <a:latin typeface="Segoe"/>
                <a:ea typeface="宋体" panose="02010600030101010101" pitchFamily="2" charset="-122"/>
              </a:rPr>
              <a:t>发现可用网络</a:t>
            </a:r>
            <a:endParaRPr lang="zh-CN" altLang="en-US" sz="2300" b="1" dirty="0">
              <a:solidFill>
                <a:srgbClr val="0066FF"/>
              </a:solidFill>
              <a:latin typeface="Segoe"/>
              <a:ea typeface="宋体" panose="02010600030101010101" pitchFamily="2" charset="-122"/>
            </a:endParaRPr>
          </a:p>
          <a:p>
            <a:pPr lvl="0" indent="352425" eaLnBrk="1" fontAlgn="base" hangingPunct="1">
              <a:lnSpc>
                <a:spcPct val="200000"/>
              </a:lnSpc>
              <a:spcBef>
                <a:spcPct val="50000"/>
              </a:spcBef>
              <a:buClr>
                <a:srgbClr val="0066FF"/>
              </a:buClr>
              <a:buAutoNum type="arabicPeriod"/>
            </a:pPr>
            <a:r>
              <a:rPr lang="zh-CN" altLang="en-US" sz="2300" b="1" dirty="0">
                <a:solidFill>
                  <a:srgbClr val="0066FF"/>
                </a:solidFill>
                <a:latin typeface="Segoe"/>
                <a:ea typeface="宋体" panose="02010600030101010101" pitchFamily="2" charset="-122"/>
              </a:rPr>
              <a:t>选择网络</a:t>
            </a:r>
            <a:endParaRPr lang="zh-CN" altLang="en-US" sz="2300" b="1" dirty="0">
              <a:solidFill>
                <a:srgbClr val="0066FF"/>
              </a:solidFill>
              <a:latin typeface="Segoe"/>
              <a:ea typeface="宋体" panose="02010600030101010101" pitchFamily="2" charset="-122"/>
            </a:endParaRPr>
          </a:p>
          <a:p>
            <a:pPr lvl="0" indent="352425" eaLnBrk="1" fontAlgn="base" hangingPunct="1">
              <a:lnSpc>
                <a:spcPct val="200000"/>
              </a:lnSpc>
              <a:spcBef>
                <a:spcPct val="50000"/>
              </a:spcBef>
              <a:buClr>
                <a:srgbClr val="0066FF"/>
              </a:buClr>
              <a:buAutoNum type="arabicPeriod"/>
            </a:pPr>
            <a:r>
              <a:rPr lang="zh-CN" altLang="en-US" sz="2300" b="1" dirty="0">
                <a:solidFill>
                  <a:srgbClr val="0066FF"/>
                </a:solidFill>
                <a:latin typeface="Segoe"/>
                <a:ea typeface="宋体" panose="02010600030101010101" pitchFamily="2" charset="-122"/>
              </a:rPr>
              <a:t>认证</a:t>
            </a:r>
            <a:endParaRPr lang="zh-CN" altLang="en-US" sz="2300" b="1" dirty="0">
              <a:solidFill>
                <a:srgbClr val="0066FF"/>
              </a:solidFill>
              <a:latin typeface="Segoe"/>
              <a:ea typeface="宋体" panose="02010600030101010101" pitchFamily="2" charset="-122"/>
            </a:endParaRPr>
          </a:p>
          <a:p>
            <a:pPr lvl="0" indent="352425" eaLnBrk="1" fontAlgn="base" hangingPunct="1">
              <a:lnSpc>
                <a:spcPct val="200000"/>
              </a:lnSpc>
              <a:spcBef>
                <a:spcPct val="50000"/>
              </a:spcBef>
              <a:buClr>
                <a:srgbClr val="0066FF"/>
              </a:buClr>
              <a:buAutoNum type="arabicPeriod"/>
            </a:pPr>
            <a:r>
              <a:rPr lang="zh-CN" altLang="en-US" sz="2300" b="1" dirty="0">
                <a:solidFill>
                  <a:srgbClr val="0066FF"/>
                </a:solidFill>
                <a:latin typeface="Segoe"/>
                <a:ea typeface="宋体" panose="02010600030101010101" pitchFamily="2" charset="-122"/>
              </a:rPr>
              <a:t>关联</a:t>
            </a:r>
            <a:endParaRPr lang="zh-CN" altLang="en-US" sz="2300" b="1" dirty="0">
              <a:solidFill>
                <a:srgbClr val="0066FF"/>
              </a:solidFill>
              <a:latin typeface="Segoe"/>
              <a:ea typeface="宋体" panose="02010600030101010101" pitchFamily="2" charset="-122"/>
            </a:endParaRPr>
          </a:p>
        </p:txBody>
      </p:sp>
      <p:pic>
        <p:nvPicPr>
          <p:cNvPr id="6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7725" y="1700213"/>
            <a:ext cx="5524500" cy="5005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5" name="AutoShape 12"/>
          <p:cNvSpPr/>
          <p:nvPr/>
        </p:nvSpPr>
        <p:spPr>
          <a:xfrm>
            <a:off x="4038600" y="1981200"/>
            <a:ext cx="2286000" cy="838200"/>
          </a:xfrm>
          <a:prstGeom prst="wedgeEllipseCallout">
            <a:avLst>
              <a:gd name="adj1" fmla="val 23958"/>
              <a:gd name="adj2" fmla="val 107384"/>
            </a:avLst>
          </a:prstGeom>
          <a:solidFill>
            <a:srgbClr val="800080">
              <a:alpha val="69019"/>
            </a:srgbClr>
          </a:solidFill>
          <a:ln w="9525">
            <a:noFill/>
          </a:ln>
        </p:spPr>
        <p:txBody>
          <a:bodyPr anchor="ctr"/>
          <a:p>
            <a:pPr lvl="0" indent="352425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被动扫描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6" name="AutoShape 13"/>
          <p:cNvSpPr/>
          <p:nvPr/>
        </p:nvSpPr>
        <p:spPr>
          <a:xfrm>
            <a:off x="8001000" y="2687320"/>
            <a:ext cx="2362200" cy="665480"/>
          </a:xfrm>
          <a:prstGeom prst="wedgeEllipseCallout">
            <a:avLst>
              <a:gd name="adj1" fmla="val -43924"/>
              <a:gd name="adj2" fmla="val 61354"/>
            </a:avLst>
          </a:prstGeom>
          <a:solidFill>
            <a:srgbClr val="800080">
              <a:alpha val="69019"/>
            </a:srgbClr>
          </a:solidFill>
          <a:ln w="9525">
            <a:noFill/>
          </a:ln>
        </p:spPr>
        <p:txBody>
          <a:bodyPr anchor="ctr"/>
          <a:p>
            <a:pPr lvl="0" indent="352425" eaLnBrk="1" hangingPunct="1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主动扫描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Oval 10"/>
          <p:cNvSpPr/>
          <p:nvPr/>
        </p:nvSpPr>
        <p:spPr>
          <a:xfrm>
            <a:off x="4876800" y="3368675"/>
            <a:ext cx="1676400" cy="365125"/>
          </a:xfrm>
          <a:prstGeom prst="ellipse">
            <a:avLst/>
          </a:prstGeom>
          <a:noFill/>
          <a:ln w="254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4" name="Oval 11"/>
          <p:cNvSpPr/>
          <p:nvPr/>
        </p:nvSpPr>
        <p:spPr>
          <a:xfrm>
            <a:off x="6705600" y="3352800"/>
            <a:ext cx="1600200" cy="365125"/>
          </a:xfrm>
          <a:prstGeom prst="ellipse">
            <a:avLst/>
          </a:prstGeom>
          <a:noFill/>
          <a:ln w="254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charRg st="7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charRg st="7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charRg st="1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charRg st="1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charRg st="1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charRg st="1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9590"/>
          </a:xfrm>
        </p:spPr>
        <p:txBody>
          <a:bodyPr>
            <a:normAutofit fontScale="90000"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</a:rPr>
              <a:t>接入过程——发现可用网络</a:t>
            </a:r>
            <a:endParaRPr lang="zh-CN" altLang="en-US" sz="36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2375"/>
            <a:ext cx="10515600" cy="5126990"/>
          </a:xfrm>
        </p:spPr>
        <p:txBody>
          <a:bodyPr>
            <a:normAutofit fontScale="90000"/>
          </a:bodyPr>
          <a:p>
            <a:r>
              <a:rPr lang="zh-CN" altLang="en-US"/>
              <a:t>方式一：被动扫描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</a:t>
            </a:r>
            <a:r>
              <a:rPr lang="zh-CN" altLang="en-US"/>
              <a:t>） AP周期性地发送信标（Beacon）帧，其包含AP的MAC地址、网络名称（SSID）、支持的速率、认证方式、加密算法等。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ii</a:t>
            </a:r>
            <a:r>
              <a:rPr lang="zh-CN" altLang="en-US"/>
              <a:t>） 用户主机侦听所有信道，找出位于该区域的所有AP发出的信标帧。</a:t>
            </a:r>
            <a:endParaRPr lang="zh-CN" altLang="en-US"/>
          </a:p>
          <a:p>
            <a:r>
              <a:rPr lang="zh-CN" altLang="en-US"/>
              <a:t>方式二：主动扫描</a:t>
            </a:r>
            <a:r>
              <a:rPr lang="zh-CN" altLang="en-US" sz="2000">
                <a:sym typeface="+mn-ea"/>
              </a:rPr>
              <a:t>（因</a:t>
            </a:r>
            <a:r>
              <a:rPr lang="en-US" altLang="zh-CN" sz="2000">
                <a:sym typeface="+mn-ea"/>
              </a:rPr>
              <a:t>AP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SSID</a:t>
            </a:r>
            <a:r>
              <a:rPr lang="zh-CN" altLang="en-US" sz="2000">
                <a:sym typeface="+mn-ea"/>
              </a:rPr>
              <a:t>是可以配置为不广播的）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） </a:t>
            </a:r>
            <a:r>
              <a:rPr lang="zh-CN" altLang="en-US"/>
              <a:t>由用户主机在每个信道上发送探测请求（Probe request）帧，寻找STA所指定SSID的AP。</a:t>
            </a:r>
            <a:r>
              <a:rPr lang="zh-CN" altLang="en-US" sz="2400"/>
              <a:t>（也即，必须先知道</a:t>
            </a:r>
            <a:r>
              <a:rPr lang="en-US" altLang="zh-CN" sz="2400"/>
              <a:t>AP</a:t>
            </a:r>
            <a:r>
              <a:rPr lang="zh-CN" altLang="en-US" sz="2400"/>
              <a:t>的</a:t>
            </a:r>
            <a:r>
              <a:rPr lang="en-US" altLang="zh-CN" sz="2400"/>
              <a:t>SSID</a:t>
            </a:r>
            <a:r>
              <a:rPr lang="zh-CN" altLang="en-US" sz="2400"/>
              <a:t>）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>
                <a:sym typeface="+mn-ea"/>
              </a:rPr>
              <a:t>ii</a:t>
            </a:r>
            <a:r>
              <a:rPr lang="zh-CN" altLang="en-US">
                <a:sym typeface="+mn-ea"/>
              </a:rPr>
              <a:t>） </a:t>
            </a:r>
            <a:r>
              <a:rPr lang="zh-CN" altLang="en-US"/>
              <a:t>AP发送探测响应（Probe responce）帧回应，其中包含的信息和信标帧类似。若找不到指定SSID的AP，则一直扫描。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3200">
                <a:latin typeface="黑体" panose="02010609060101010101" charset="-122"/>
                <a:ea typeface="黑体" panose="02010609060101010101" charset="-122"/>
                <a:sym typeface="+mn-ea"/>
              </a:rPr>
              <a:t>接入过程——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选择一个网络进入认证阶段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030"/>
          </a:xfrm>
        </p:spPr>
        <p:txBody>
          <a:bodyPr>
            <a:norm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sym typeface="+mn-ea"/>
              </a:rPr>
              <a:t>接入过程——认证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3810"/>
            <a:ext cx="10515600" cy="4903470"/>
          </a:xfrm>
        </p:spPr>
        <p:txBody>
          <a:bodyPr/>
          <a:p>
            <a:r>
              <a:rPr lang="zh-CN" altLang="en-US"/>
              <a:t>认证是STA向AP证明其身份的过程</a:t>
            </a:r>
            <a:endParaRPr lang="zh-CN" altLang="en-US"/>
          </a:p>
          <a:p>
            <a:r>
              <a:rPr lang="zh-CN" altLang="en-US"/>
              <a:t>只有通过身份认证的站点才能进行无线接入访问</a:t>
            </a:r>
            <a:endParaRPr lang="zh-CN" altLang="en-US"/>
          </a:p>
          <a:p>
            <a:r>
              <a:rPr lang="zh-CN" altLang="en-US"/>
              <a:t>认证可以通过MAC地址进行，也可以通过用户名/口令进行</a:t>
            </a:r>
            <a:endParaRPr lang="zh-CN" altLang="en-US"/>
          </a:p>
          <a:p>
            <a:r>
              <a:rPr lang="zh-CN" altLang="en-US"/>
              <a:t>认证有开放系统认证、共享密钥认证、</a:t>
            </a:r>
            <a:r>
              <a:rPr lang="zh-CN" altLang="en-US">
                <a:sym typeface="+mn-ea"/>
              </a:rPr>
              <a:t>密钥</a:t>
            </a:r>
            <a:r>
              <a:rPr lang="zh-CN" altLang="en-US"/>
              <a:t>身份验证三种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/>
              <a:t>STA和AP均可通过解除认证来终结认证关系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5395" y="3270250"/>
            <a:ext cx="7647305" cy="2167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认证方式：早期为</a:t>
            </a:r>
            <a:r>
              <a:rPr lang="en-US" altLang="zh-CN" sz="2400">
                <a:sym typeface="+mn-ea"/>
              </a:rPr>
              <a:t>WEP</a:t>
            </a:r>
            <a:r>
              <a:rPr lang="zh-CN" altLang="en-US" sz="2400">
                <a:sym typeface="+mn-ea"/>
              </a:rPr>
              <a:t>，而后为</a:t>
            </a:r>
            <a:r>
              <a:rPr lang="en-US" altLang="zh-CN" sz="2400">
                <a:sym typeface="+mn-ea"/>
              </a:rPr>
              <a:t>WPA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WPA2</a:t>
            </a:r>
            <a:r>
              <a:rPr lang="zh-CN" altLang="en-US" sz="2400">
                <a:sym typeface="+mn-ea"/>
              </a:rPr>
              <a:t>为</a:t>
            </a:r>
            <a:r>
              <a:rPr lang="en-US" altLang="zh-CN" sz="2400">
                <a:sym typeface="+mn-ea"/>
              </a:rPr>
              <a:t>WPA</a:t>
            </a:r>
            <a:r>
              <a:rPr lang="zh-CN" altLang="en-US" sz="2400">
                <a:sym typeface="+mn-ea"/>
              </a:rPr>
              <a:t>的加强版</a:t>
            </a:r>
            <a:endParaRPr lang="zh-CN" altLang="en-US" sz="2400">
              <a:sym typeface="+mn-ea"/>
            </a:endParaRPr>
          </a:p>
          <a:p>
            <a:r>
              <a:rPr lang="en-US" altLang="zh-CN" sz="2200">
                <a:sym typeface="+mn-ea"/>
              </a:rPr>
              <a:t>WPA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WPA2</a:t>
            </a:r>
            <a:r>
              <a:rPr lang="zh-CN" altLang="en-US" sz="2200">
                <a:sym typeface="+mn-ea"/>
              </a:rPr>
              <a:t>都有个人和企业模式，</a:t>
            </a:r>
            <a:endParaRPr lang="zh-CN" altLang="en-US" sz="2200">
              <a:sym typeface="+mn-ea"/>
            </a:endParaRPr>
          </a:p>
          <a:p>
            <a:r>
              <a:rPr lang="zh-CN" altLang="en-US" sz="2200">
                <a:sym typeface="+mn-ea"/>
              </a:rPr>
              <a:t>个人模式：名称为</a:t>
            </a:r>
            <a:r>
              <a:rPr lang="en-US" altLang="zh-CN" sz="2200">
                <a:sym typeface="+mn-ea"/>
              </a:rPr>
              <a:t>WPA-PSK/WPA2-PSK</a:t>
            </a:r>
            <a:r>
              <a:rPr lang="zh-CN" altLang="en-US" sz="2200">
                <a:sym typeface="+mn-ea"/>
              </a:rPr>
              <a:t>，密钥是共享的</a:t>
            </a:r>
            <a:endParaRPr lang="en-US" altLang="zh-CN" sz="2200">
              <a:sym typeface="+mn-ea"/>
            </a:endParaRPr>
          </a:p>
          <a:p>
            <a:r>
              <a:rPr lang="zh-CN" altLang="en-US" sz="2200">
                <a:sym typeface="+mn-ea"/>
              </a:rPr>
              <a:t>企业模式：名称为</a:t>
            </a:r>
            <a:r>
              <a:rPr lang="en-US" altLang="zh-CN" sz="2200">
                <a:sym typeface="+mn-ea"/>
              </a:rPr>
              <a:t>WPA/WPA2</a:t>
            </a:r>
            <a:r>
              <a:rPr lang="zh-CN" altLang="en-US" sz="2200">
                <a:sym typeface="+mn-ea"/>
              </a:rPr>
              <a:t>，每个人可以有不同的用户名、密码，其需要有一个</a:t>
            </a:r>
            <a:r>
              <a:rPr lang="en-US" altLang="zh-CN" sz="2200">
                <a:sym typeface="+mn-ea"/>
              </a:rPr>
              <a:t>raidus</a:t>
            </a:r>
            <a:r>
              <a:rPr lang="zh-CN" altLang="en-US" sz="2200">
                <a:sym typeface="+mn-ea"/>
              </a:rPr>
              <a:t>服务器</a:t>
            </a:r>
            <a:endParaRPr lang="zh-CN" altLang="en-US" sz="2200">
              <a:sym typeface="+mn-ea"/>
            </a:endParaRPr>
          </a:p>
        </p:txBody>
      </p:sp>
      <p:pic>
        <p:nvPicPr>
          <p:cNvPr id="5" name="图片 4" descr="图像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9985" y="3270250"/>
            <a:ext cx="3268345" cy="34486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055"/>
          </a:xfrm>
        </p:spPr>
        <p:txBody>
          <a:bodyPr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sym typeface="+mn-ea"/>
              </a:rPr>
              <a:t>接入过程——关联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47110" name="Rectangle 10"/>
          <p:cNvSpPr/>
          <p:nvPr/>
        </p:nvSpPr>
        <p:spPr>
          <a:xfrm>
            <a:off x="939165" y="1059180"/>
            <a:ext cx="8647430" cy="617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352425" algn="l" eaLnBrk="1" fontAlgn="base" hangingPunct="1">
              <a:lnSpc>
                <a:spcPct val="150000"/>
              </a:lnSpc>
            </a:pPr>
            <a:r>
              <a:rPr lang="zh-CN" altLang="en-US" sz="2300" b="1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如果用户想通过</a:t>
            </a:r>
            <a:r>
              <a:rPr lang="en-US" altLang="zh-CN" sz="2300" b="1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</a:t>
            </a:r>
            <a:r>
              <a:rPr lang="zh-CN" altLang="en-US" sz="2300" b="1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接入无线网络，必须同特定的</a:t>
            </a:r>
            <a:r>
              <a:rPr lang="en-US" altLang="zh-CN" sz="2300" b="1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</a:t>
            </a:r>
            <a:r>
              <a:rPr lang="zh-CN" altLang="en-US" sz="2300" b="1" dirty="0">
                <a:solidFill>
                  <a:srgbClr val="66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关联。</a:t>
            </a:r>
            <a:endParaRPr lang="zh-CN" altLang="en-US" sz="2300" b="1" dirty="0">
              <a:solidFill>
                <a:srgbClr val="66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7108" name="Picture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76820" y="1828800"/>
            <a:ext cx="3705225" cy="2200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071245" y="1962785"/>
            <a:ext cx="5913120" cy="4056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lphaLcParenR"/>
            </a:pPr>
            <a:r>
              <a:rPr lang="zh-CN" altLang="en-US" sz="2000"/>
              <a:t>当用户通过网络名称选择指定网络并通过AP认证后，就可以向AP发送关联请求帧。</a:t>
            </a:r>
            <a:endParaRPr lang="zh-CN" altLang="en-US" sz="2000"/>
          </a:p>
          <a:p>
            <a:pPr marL="342900" indent="-342900">
              <a:buFont typeface="+mj-lt"/>
              <a:buAutoNum type="alphaLcParenR"/>
            </a:pPr>
            <a:r>
              <a:rPr lang="zh-CN" altLang="en-US" sz="2000"/>
              <a:t>AP将用户信息添加到数据库，向用户回复关联响应，此过程也常被称为注册。</a:t>
            </a:r>
            <a:endParaRPr lang="zh-CN" altLang="en-US" sz="2000"/>
          </a:p>
          <a:p>
            <a:pPr marL="342900" indent="-342900">
              <a:buFont typeface="+mj-lt"/>
              <a:buAutoNum type="alphaLcParenR"/>
            </a:pPr>
            <a:r>
              <a:rPr lang="zh-CN" altLang="en-US" sz="2000"/>
              <a:t>关联建立后，便可以传输数据，且后续的数据传输只能在两者之间进行。</a:t>
            </a:r>
            <a:endParaRPr lang="zh-CN" altLang="en-US" sz="2000"/>
          </a:p>
          <a:p>
            <a:pPr marL="342900" indent="-342900">
              <a:buFont typeface="+mj-lt"/>
              <a:buAutoNum type="alphaLcParenR"/>
            </a:pPr>
            <a:r>
              <a:rPr lang="zh-CN" altLang="en-US" sz="2000"/>
              <a:t>再关联：STA在从一个老的AP移动到新的AP时通过再关联和新的AP建立关联，再关联前必须经历认证过程。</a:t>
            </a:r>
            <a:endParaRPr lang="zh-CN" altLang="en-US" sz="2000"/>
          </a:p>
          <a:p>
            <a:pPr marL="342900" indent="-342900">
              <a:buFont typeface="+mj-lt"/>
              <a:buAutoNum type="alphaLcParenR"/>
            </a:pPr>
            <a:r>
              <a:rPr lang="zh-CN" altLang="en-US" sz="2000"/>
              <a:t>去关联：STA和AP均可以通过去关联和对方解除关联关系。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当STA扫描到信号更强的AP时，需先和原来的AP去关联，在才能和新的AP建立关联。</a:t>
            </a:r>
            <a:endParaRPr lang="zh-CN" altLang="en-US" sz="2000"/>
          </a:p>
        </p:txBody>
      </p:sp>
      <p:sp>
        <p:nvSpPr>
          <p:cNvPr id="47111" name="AutoShape 12"/>
          <p:cNvSpPr/>
          <p:nvPr/>
        </p:nvSpPr>
        <p:spPr>
          <a:xfrm>
            <a:off x="7448550" y="4458335"/>
            <a:ext cx="3962400" cy="1447800"/>
          </a:xfrm>
          <a:prstGeom prst="wedgeRoundRectCallout">
            <a:avLst>
              <a:gd name="adj1" fmla="val 5370"/>
              <a:gd name="adj2" fmla="val -91009"/>
              <a:gd name="adj3" fmla="val 16667"/>
            </a:avLst>
          </a:prstGeom>
          <a:solidFill>
            <a:srgbClr val="800080">
              <a:alpha val="69019"/>
            </a:srgbClr>
          </a:solidFill>
          <a:ln w="9525">
            <a:noFill/>
          </a:ln>
        </p:spPr>
        <p:txBody>
          <a:bodyPr anchor="ctr"/>
          <a:p>
            <a:pPr lvl="0" indent="352425" algn="ctr" eaLnBrk="1" hangingPunct="1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用户每次只可以关联到一个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352425" algn="ctr" eaLnBrk="1" hangingPunct="1"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AP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上，关联总是由用户发起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34465"/>
            <a:ext cx="9144000" cy="2623185"/>
          </a:xfrm>
        </p:spPr>
        <p:txBody>
          <a:bodyPr>
            <a:normAutofit/>
          </a:bodyPr>
          <a:p>
            <a:r>
              <a:rPr 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谢谢！</a:t>
            </a:r>
            <a:br>
              <a:rPr lang="en-US" altLang="zh-CN">
                <a:sym typeface="+mn-ea"/>
              </a:rPr>
            </a:b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p>
            <a:r>
              <a:rPr lang="zh-CN" b="1">
                <a:latin typeface="黑体" panose="02010609060101010101" charset="-122"/>
                <a:ea typeface="黑体" panose="02010609060101010101" charset="-122"/>
              </a:rPr>
              <a:t>一、什么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wifi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5965"/>
          </a:xfrm>
        </p:spPr>
        <p:txBody>
          <a:bodyPr>
            <a:normAutofit lnSpcReduction="10000"/>
          </a:bodyPr>
          <a:p>
            <a:r>
              <a:rPr lang="en-US" altLang="zh-CN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IEEE 802.11</a:t>
            </a:r>
            <a:endParaRPr lang="en-US" altLang="zh-CN" dirty="0">
              <a:solidFill>
                <a:srgbClr val="080808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 sz="2400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IEEE（ Institute of Electrical and Electronics Engineers） 是美国电气和电子工程师协会的简称。</a:t>
            </a:r>
            <a:endParaRPr lang="en-US" altLang="zh-CN" sz="2400" dirty="0">
              <a:solidFill>
                <a:srgbClr val="080808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 sz="2400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802是该组织中一个专门负责制定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局域网</a:t>
            </a:r>
            <a:r>
              <a:rPr lang="en-US" altLang="zh-CN" sz="2400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标准的委员会</a:t>
            </a:r>
            <a:r>
              <a:rPr lang="zh-CN" altLang="en-US" sz="2400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z="2400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802.11代表802项目的第11个工作组，专门负责制订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无线局域网</a:t>
            </a:r>
            <a:r>
              <a:rPr lang="zh-CN" altLang="en-US" sz="2400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400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MAC</a:t>
            </a:r>
            <a:r>
              <a:rPr lang="zh-CN" altLang="en-US" sz="2400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协议和物理层技术规范。</a:t>
            </a:r>
            <a:endParaRPr lang="zh-CN" altLang="en-US" sz="2400" dirty="0">
              <a:solidFill>
                <a:srgbClr val="080808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zh-CN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Wi</a:t>
            </a:r>
            <a:r>
              <a:rPr lang="en-US" altLang="zh-CN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zh-CN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Fi</a:t>
            </a:r>
            <a:r>
              <a:rPr lang="zh-CN" altLang="x-none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的来源： 有了标准，生产出的设备不一定会兼容，因各个厂家对标准的解决方法可能不同；</a:t>
            </a:r>
            <a:r>
              <a:rPr lang="zh-CN" altLang="zh-CN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1999</a:t>
            </a:r>
            <a:r>
              <a:rPr lang="zh-CN" altLang="x-none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年时各个厂商为了统一兼容</a:t>
            </a:r>
            <a:r>
              <a:rPr lang="zh-CN" altLang="zh-CN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802.11</a:t>
            </a:r>
            <a:r>
              <a:rPr lang="zh-CN" altLang="x-none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标准的设备而结成了一个联盟，取名为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Wi-Fi </a:t>
            </a:r>
            <a:r>
              <a:rPr lang="zh-CN" altLang="x-none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联盟。</a:t>
            </a:r>
            <a:r>
              <a:rPr lang="zh-CN" altLang="x-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也即，</a:t>
            </a:r>
            <a:r>
              <a:rPr lang="en-US" altLang="zh-CN" noProof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Wi-Fi</a:t>
            </a:r>
            <a:r>
              <a:rPr lang="zh-CN" noProof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实际为制定</a:t>
            </a:r>
            <a:r>
              <a:rPr lang="en-US" altLang="zh-CN" noProof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802.11</a:t>
            </a:r>
            <a:r>
              <a:rPr lang="zh-CN" noProof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无线网络兼容设备的组织，开始并非代表无线网络协议。只是后来人们逐渐习惯用</a:t>
            </a:r>
            <a:r>
              <a:rPr lang="en-US" altLang="zh-CN" noProof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Wi-Fi</a:t>
            </a:r>
            <a:r>
              <a:rPr lang="zh-CN" noProof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来称呼</a:t>
            </a:r>
            <a:r>
              <a:rPr lang="en-US" altLang="zh-CN" noProof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802.11</a:t>
            </a:r>
            <a:r>
              <a:rPr lang="zh-CN" noProof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sym typeface="+mn-ea"/>
              </a:rPr>
              <a:t>协议。</a:t>
            </a:r>
            <a:endParaRPr lang="zh-CN" altLang="en-US" b="1" noProof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wifi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常见标准协议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567180" y="1691005"/>
          <a:ext cx="83280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133475"/>
                <a:gridCol w="1124585"/>
                <a:gridCol w="1969770"/>
                <a:gridCol w="1167765"/>
                <a:gridCol w="1891030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协议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发布时间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频率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带宽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最大速率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兼容性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802.11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1997.06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2.4GHZ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20MHz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2Mbps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802.11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802.11b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1999.09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2.4GHZ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20MHz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11Mbps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802.11b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802.11a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1999.09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5GHZ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20MHz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54Mbps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802.11a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802.11g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2003.06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2.4GHZ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20MHz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54Mbps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802.11b/g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802.11n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2009.10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2.4/5GHZ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20/40MHz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600Mbps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802.11a/b/g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802.11ac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2012.01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5GHZ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20/40/80/160MHz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6.9Gbps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802.11a/b/g/n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67180" y="5137150"/>
            <a:ext cx="853567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目前市面上的设备大多为</a:t>
            </a:r>
            <a:r>
              <a:rPr lang="en-US" altLang="zh-CN"/>
              <a:t>802.11n</a:t>
            </a:r>
            <a:r>
              <a:rPr lang="zh-CN" altLang="en-US"/>
              <a:t>和</a:t>
            </a:r>
            <a:r>
              <a:rPr lang="en-US" altLang="zh-CN"/>
              <a:t>802.11ac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wifi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信道</a:t>
            </a:r>
            <a:r>
              <a:rPr lang="zh-CN" altLang="en-US" sz="2800">
                <a:latin typeface="+mn-ea"/>
                <a:ea typeface="+mn-ea"/>
              </a:rPr>
              <a:t>（</a:t>
            </a:r>
            <a:r>
              <a:rPr lang="zh-CN" altLang="en-US" sz="2800">
                <a:sym typeface="+mn-ea"/>
              </a:rPr>
              <a:t>信道也称作频段）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wifi</a:t>
            </a:r>
            <a:r>
              <a:rPr lang="zh-CN" altLang="en-US"/>
              <a:t>每个信道带宽都为</a:t>
            </a:r>
            <a:r>
              <a:rPr lang="en-US" altLang="zh-CN"/>
              <a:t>20Mhz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2.4G</a:t>
            </a:r>
            <a:r>
              <a:rPr lang="zh-CN" altLang="en-US"/>
              <a:t>频段，</a:t>
            </a:r>
            <a:endParaRPr lang="zh-CN" altLang="en-US"/>
          </a:p>
          <a:p>
            <a:pPr lvl="1"/>
            <a:r>
              <a:rPr lang="zh-CN" altLang="en-US"/>
              <a:t>共有</a:t>
            </a:r>
            <a:r>
              <a:rPr lang="en-US" altLang="zh-CN"/>
              <a:t>13</a:t>
            </a:r>
            <a:r>
              <a:rPr lang="zh-CN" altLang="en-US"/>
              <a:t>个信道</a:t>
            </a:r>
            <a:r>
              <a:rPr lang="zh-CN" altLang="en-US" sz="2055"/>
              <a:t>（即</a:t>
            </a:r>
            <a:r>
              <a:rPr lang="en-US" altLang="zh-CN" sz="2055"/>
              <a:t>1-13</a:t>
            </a:r>
            <a:r>
              <a:rPr lang="zh-CN" altLang="en-US" sz="2055"/>
              <a:t>）</a:t>
            </a:r>
            <a:endParaRPr lang="zh-CN" altLang="en-US" sz="2055"/>
          </a:p>
          <a:p>
            <a:pPr lvl="1"/>
            <a:r>
              <a:rPr lang="zh-CN" altLang="en-US"/>
              <a:t>相邻间有重叠，实际只有</a:t>
            </a:r>
            <a:r>
              <a:rPr lang="en-US" altLang="zh-CN"/>
              <a:t>3</a:t>
            </a:r>
            <a:r>
              <a:rPr lang="zh-CN" altLang="en-US"/>
              <a:t>个不重叠信道。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5G</a:t>
            </a:r>
            <a:r>
              <a:rPr lang="zh-CN" altLang="en-US"/>
              <a:t>频段，</a:t>
            </a:r>
            <a:endParaRPr lang="zh-CN" altLang="en-US"/>
          </a:p>
          <a:p>
            <a:pPr lvl="1"/>
            <a:r>
              <a:rPr lang="zh-CN" altLang="en-US"/>
              <a:t>早期只有</a:t>
            </a:r>
            <a:r>
              <a:rPr lang="en-US" altLang="zh-CN"/>
              <a:t>5</a:t>
            </a:r>
            <a:r>
              <a:rPr lang="zh-CN" altLang="en-US"/>
              <a:t>个信道：149,153,157,161,165</a:t>
            </a:r>
            <a:endParaRPr lang="zh-CN" altLang="en-US"/>
          </a:p>
          <a:p>
            <a:pPr lvl="1"/>
            <a:r>
              <a:rPr lang="zh-CN" altLang="en-US"/>
              <a:t>后来又开放了</a:t>
            </a:r>
            <a:r>
              <a:rPr lang="en-US" altLang="zh-CN"/>
              <a:t>8</a:t>
            </a:r>
            <a:r>
              <a:rPr lang="zh-CN" altLang="en-US"/>
              <a:t>个信道：36,40,44,48,52,56,60,64</a:t>
            </a:r>
            <a:endParaRPr lang="zh-CN" altLang="en-US"/>
          </a:p>
          <a:p>
            <a:pPr lvl="1"/>
            <a:r>
              <a:rPr lang="zh-CN" altLang="en-US"/>
              <a:t>现在也有</a:t>
            </a:r>
            <a:r>
              <a:rPr lang="en-US" altLang="zh-CN"/>
              <a:t>13</a:t>
            </a:r>
            <a:r>
              <a:rPr lang="zh-CN" altLang="en-US"/>
              <a:t>个信道。每个信道彼此都不重叠。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2.4G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信道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8676" name="Picture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6470" y="1825625"/>
            <a:ext cx="9686290" cy="4611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wifi 2.4G</a:t>
            </a:r>
            <a:r>
              <a:rPr lang="zh-CN" altLang="en-US"/>
              <a:t>与</a:t>
            </a:r>
            <a:r>
              <a:rPr lang="en-US" altLang="zh-CN"/>
              <a:t>5G</a:t>
            </a:r>
            <a:r>
              <a:rPr lang="zh-CN" altLang="en-US"/>
              <a:t>优缺点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4865" cy="4351655"/>
          </a:xfrm>
        </p:spPr>
        <p:txBody>
          <a:bodyPr/>
          <a:p>
            <a:r>
              <a:rPr lang="zh-CN" altLang="en-US"/>
              <a:t>2.4G非常拥挤，干扰多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目前</a:t>
            </a:r>
            <a:r>
              <a:rPr lang="en-US" altLang="zh-CN">
                <a:sym typeface="+mn-ea"/>
              </a:rPr>
              <a:t>2.4G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wifi</a:t>
            </a:r>
            <a:r>
              <a:rPr lang="zh-CN" altLang="en-US">
                <a:sym typeface="+mn-ea"/>
              </a:rPr>
              <a:t>设备过多，且实际只有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个信道，非常拥挤，彼此互相干扰。</a:t>
            </a:r>
            <a:endParaRPr lang="zh-CN" altLang="en-US"/>
          </a:p>
          <a:p>
            <a:pPr lvl="1"/>
            <a:r>
              <a:rPr lang="zh-CN" altLang="en-US"/>
              <a:t>同时，</a:t>
            </a:r>
            <a:r>
              <a:rPr lang="en-US" altLang="zh-CN"/>
              <a:t>wifi 2.4G</a:t>
            </a:r>
            <a:r>
              <a:rPr lang="zh-CN" altLang="en-US"/>
              <a:t>由于使用ISM频段</a:t>
            </a:r>
            <a:r>
              <a:rPr lang="zh-CN" altLang="en-US" sz="1710"/>
              <a:t>（使用该频段不用授权，但功率要小于</a:t>
            </a:r>
            <a:r>
              <a:rPr lang="en-US" altLang="zh-CN" sz="1710"/>
              <a:t>1w</a:t>
            </a:r>
            <a:r>
              <a:rPr lang="zh-CN" altLang="en-US" sz="1710"/>
              <a:t>）</a:t>
            </a:r>
            <a:r>
              <a:rPr lang="zh-CN" altLang="en-US"/>
              <a:t>，与别无线的设备共用，</a:t>
            </a:r>
            <a:r>
              <a:rPr lang="zh-CN" altLang="en-US">
                <a:sym typeface="+mn-ea"/>
              </a:rPr>
              <a:t>如蓝牙，外界</a:t>
            </a:r>
            <a:r>
              <a:rPr lang="zh-CN" altLang="en-US"/>
              <a:t>干扰也较多。另外一些家用设备，如微波炉，也对该频段产生干扰。</a:t>
            </a:r>
            <a:endParaRPr lang="zh-CN" altLang="en-US"/>
          </a:p>
          <a:p>
            <a:r>
              <a:rPr lang="en-US" altLang="zh-CN"/>
              <a:t>5G</a:t>
            </a:r>
            <a:r>
              <a:rPr lang="zh-CN" altLang="en-US"/>
              <a:t>有</a:t>
            </a:r>
            <a:r>
              <a:rPr lang="en-US" altLang="zh-CN"/>
              <a:t>13</a:t>
            </a:r>
            <a:r>
              <a:rPr lang="zh-CN" altLang="en-US"/>
              <a:t>个独立信道，目前设备也少，干扰很小。</a:t>
            </a:r>
            <a:endParaRPr lang="zh-CN" altLang="en-US"/>
          </a:p>
          <a:p>
            <a:r>
              <a:rPr lang="en-US" altLang="zh-CN"/>
              <a:t>5G</a:t>
            </a:r>
            <a:r>
              <a:rPr lang="zh-CN" altLang="en-US"/>
              <a:t>缺点，频点较高，在空间传输时衰减较为严重。同样功率传输距离大致是</a:t>
            </a:r>
            <a:r>
              <a:rPr lang="en-US" altLang="zh-CN"/>
              <a:t>2.4G</a:t>
            </a:r>
            <a:r>
              <a:rPr lang="zh-CN" altLang="en-US"/>
              <a:t>的一半。对于家用而言，表现就是</a:t>
            </a:r>
            <a:r>
              <a:rPr lang="en-US" altLang="zh-CN"/>
              <a:t>“</a:t>
            </a:r>
            <a:r>
              <a:rPr lang="zh-CN" altLang="en-US">
                <a:sym typeface="+mn-ea"/>
              </a:rPr>
              <a:t>穿墙差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wifi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协议层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749155" cy="4351655"/>
          </a:xfrm>
        </p:spPr>
        <p:txBody>
          <a:bodyPr/>
          <a:p>
            <a:endParaRPr lang="zh-CN" altLang="en-US"/>
          </a:p>
        </p:txBody>
      </p:sp>
      <p:graphicFrame>
        <p:nvGraphicFramePr>
          <p:cNvPr id="7" name="Object 5"/>
          <p:cNvGraphicFramePr/>
          <p:nvPr/>
        </p:nvGraphicFramePr>
        <p:xfrm>
          <a:off x="928688" y="1600200"/>
          <a:ext cx="371951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186815" imgH="1219200" progId="Visio.Drawing.11">
                  <p:embed/>
                </p:oleObj>
              </mc:Choice>
              <mc:Fallback>
                <p:oleObj name="" r:id="rId1" imgW="1186815" imgH="1219200" progId="Visio.Drawing.11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8688" y="1600200"/>
                        <a:ext cx="3719512" cy="381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9"/>
          <p:cNvSpPr/>
          <p:nvPr/>
        </p:nvSpPr>
        <p:spPr>
          <a:xfrm>
            <a:off x="4648200" y="4114800"/>
            <a:ext cx="533400" cy="1295400"/>
          </a:xfrm>
          <a:prstGeom prst="rightBrace">
            <a:avLst>
              <a:gd name="adj1" fmla="val 20238"/>
              <a:gd name="adj2" fmla="val 50000"/>
            </a:avLst>
          </a:prstGeom>
          <a:noFill/>
          <a:ln w="25400" cap="flat" cmpd="sng">
            <a:solidFill>
              <a:srgbClr val="9C1E93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4648200" y="1676400"/>
            <a:ext cx="533400" cy="2362200"/>
          </a:xfrm>
          <a:prstGeom prst="rightBrace">
            <a:avLst>
              <a:gd name="adj1" fmla="val 36904"/>
              <a:gd name="adj2" fmla="val 50000"/>
            </a:avLst>
          </a:prstGeom>
          <a:noFill/>
          <a:ln w="25400" cap="flat" cmpd="sng">
            <a:solidFill>
              <a:srgbClr val="9C1E93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2" name="AutoShape 12"/>
          <p:cNvSpPr/>
          <p:nvPr/>
        </p:nvSpPr>
        <p:spPr>
          <a:xfrm>
            <a:off x="5791200" y="3886200"/>
            <a:ext cx="2286000" cy="1295400"/>
          </a:xfrm>
          <a:prstGeom prst="wedgeEllipseCallout">
            <a:avLst>
              <a:gd name="adj1" fmla="val -74666"/>
              <a:gd name="adj2" fmla="val 17303"/>
            </a:avLst>
          </a:prstGeom>
          <a:solidFill>
            <a:srgbClr val="800080">
              <a:alpha val="69019"/>
            </a:srgbClr>
          </a:solidFill>
          <a:ln w="9525">
            <a:noFill/>
          </a:ln>
        </p:spPr>
        <p:txBody>
          <a:bodyPr anchor="ctr"/>
          <a:p>
            <a:pPr lvl="0" indent="352425" algn="ctr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14"/>
          <p:cNvSpPr txBox="1"/>
          <p:nvPr/>
        </p:nvSpPr>
        <p:spPr>
          <a:xfrm>
            <a:off x="6010275" y="4343400"/>
            <a:ext cx="1609725" cy="396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352425"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wifi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协议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30605" y="5883910"/>
            <a:ext cx="500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MAC</a:t>
            </a:r>
            <a:r>
              <a:rPr lang="zh-CN" altLang="en-US"/>
              <a:t>层以上，</a:t>
            </a:r>
            <a:r>
              <a:rPr lang="en-US" altLang="zh-CN"/>
              <a:t>wifi</a:t>
            </a:r>
            <a:r>
              <a:rPr lang="zh-CN" altLang="en-US"/>
              <a:t>网络与有线网络是一样的。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MAC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层防碰撞机制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9715"/>
            <a:ext cx="10515600" cy="4912995"/>
          </a:xfrm>
        </p:spPr>
        <p:txBody>
          <a:bodyPr>
            <a:normAutofit lnSpcReduction="20000"/>
          </a:bodyPr>
          <a:p>
            <a:r>
              <a:rPr lang="zh-CN" altLang="en-US"/>
              <a:t>有线网使用CSMA/</a:t>
            </a:r>
            <a:r>
              <a:rPr lang="zh-CN" altLang="en-US">
                <a:solidFill>
                  <a:srgbClr val="FF0000"/>
                </a:solidFill>
              </a:rPr>
              <a:t>CD</a:t>
            </a:r>
            <a:r>
              <a:rPr lang="zh-CN" altLang="en-US"/>
              <a:t>（Carrier Sense Multiple Access</a:t>
            </a:r>
            <a:r>
              <a:rPr lang="en-US" altLang="zh-CN"/>
              <a:t>/</a:t>
            </a:r>
            <a:r>
              <a:rPr lang="zh-CN" altLang="en-US"/>
              <a:t>Collision </a:t>
            </a:r>
            <a:r>
              <a:rPr lang="zh-CN" altLang="en-US">
                <a:solidFill>
                  <a:srgbClr val="FF0000"/>
                </a:solidFill>
              </a:rPr>
              <a:t>Detection</a:t>
            </a:r>
            <a:r>
              <a:rPr lang="zh-CN" altLang="en-US"/>
              <a:t>）即载波监听多点接入/碰撞</a:t>
            </a:r>
            <a:r>
              <a:rPr lang="zh-CN" altLang="en-US">
                <a:solidFill>
                  <a:srgbClr val="FF0000"/>
                </a:solidFill>
              </a:rPr>
              <a:t>检测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</a:rPr>
              <a:t>发送前，先检测信道是否空闲，若空闲立即发送</a:t>
            </a:r>
            <a:endParaRPr lang="zh-CN" altLang="en-US" sz="2000">
              <a:solidFill>
                <a:schemeClr val="tx1"/>
              </a:solidFill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</a:rPr>
              <a:t>发送中，边发送边检测是否碰撞，若有碰撞则停止发送；等待一段随机时间后，再尝试发送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/>
              <a:t>wifi</a:t>
            </a:r>
            <a:r>
              <a:rPr lang="zh-CN" altLang="en-US"/>
              <a:t>使用</a:t>
            </a:r>
            <a:r>
              <a:rPr lang="zh-CN" altLang="en-US">
                <a:sym typeface="+mn-ea"/>
              </a:rPr>
              <a:t>CSMA/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C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/>
              <a:t>(Carrier Sense Multiple Access</a:t>
            </a:r>
            <a:r>
              <a:rPr lang="en-US" altLang="zh-CN"/>
              <a:t>/</a:t>
            </a:r>
            <a:r>
              <a:rPr lang="zh-CN" altLang="en-US"/>
              <a:t> Collision </a:t>
            </a:r>
            <a:r>
              <a:rPr lang="zh-CN" altLang="en-US">
                <a:solidFill>
                  <a:srgbClr val="FF0000"/>
                </a:solidFill>
              </a:rPr>
              <a:t>Avoidance</a:t>
            </a:r>
            <a:r>
              <a:rPr lang="zh-CN" altLang="en-US"/>
              <a:t>)</a:t>
            </a:r>
            <a:r>
              <a:rPr lang="zh-CN" altLang="en-US">
                <a:sym typeface="+mn-ea"/>
              </a:rPr>
              <a:t>即载波监听多点接入/碰撞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避免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2000"/>
              <a:t>无线系统难以实现，边发送</a:t>
            </a:r>
            <a:r>
              <a:rPr lang="zh-CN" altLang="en-US" sz="2000">
                <a:sym typeface="+mn-ea"/>
              </a:rPr>
              <a:t>边检测是否碰撞</a:t>
            </a:r>
            <a:endParaRPr lang="zh-CN" altLang="en-US" sz="2000"/>
          </a:p>
          <a:p>
            <a:pPr lvl="1"/>
            <a:r>
              <a:rPr lang="zh-CN" altLang="en-US" sz="2000"/>
              <a:t>发送前，同样检测信道是否空闲；若空闲，</a:t>
            </a:r>
            <a:r>
              <a:rPr lang="zh-CN" altLang="en-US" sz="2000">
                <a:sym typeface="+mn-ea"/>
              </a:rPr>
              <a:t>等待一段随机时间后，再次检测，若还是空闲，则发送。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接收端若收到完整的数据则回应一个ACK数据报；如果发送端没有收到ACK数据报，则认为发送失败，需重传。</a:t>
            </a:r>
            <a:endParaRPr lang="zh-CN" altLang="en-US" sz="2000">
              <a:sym typeface="+mn-ea"/>
            </a:endParaRPr>
          </a:p>
          <a:p>
            <a:pPr lvl="1"/>
            <a:r>
              <a:rPr lang="en-US" altLang="zh-CN" sz="2000"/>
              <a:t>RTS-CTS</a:t>
            </a:r>
            <a:r>
              <a:rPr lang="zh-CN" altLang="en-US" sz="2000"/>
              <a:t>握手（可选）：先发送很小的</a:t>
            </a:r>
            <a:r>
              <a:rPr lang="en-US" altLang="zh-CN" sz="2000"/>
              <a:t>RTS</a:t>
            </a:r>
            <a:r>
              <a:rPr lang="zh-CN" altLang="en-US" sz="2000"/>
              <a:t>帧给目标，等待目标回应</a:t>
            </a:r>
            <a:r>
              <a:rPr lang="en-US" altLang="zh-CN" sz="2000"/>
              <a:t>CTS</a:t>
            </a:r>
            <a:r>
              <a:rPr lang="zh-CN" altLang="en-US" sz="2000"/>
              <a:t>后，才开始发送实际数据。以确保传送数据时，其他设备不会使用信道以避免冲突。由于</a:t>
            </a:r>
            <a:r>
              <a:rPr lang="en-US" altLang="zh-CN" sz="2000"/>
              <a:t>RTS</a:t>
            </a:r>
            <a:r>
              <a:rPr lang="zh-CN" altLang="en-US" sz="2000"/>
              <a:t>帧、</a:t>
            </a:r>
            <a:r>
              <a:rPr lang="en-US" altLang="zh-CN" sz="2000"/>
              <a:t>CTS</a:t>
            </a:r>
            <a:r>
              <a:rPr lang="zh-CN" altLang="en-US" sz="2000"/>
              <a:t>帧很小，若数据包较大，则开销很小。数据包小时，可以不使用。</a:t>
            </a:r>
            <a:endParaRPr lang="zh-CN" altLang="en-US" sz="2000"/>
          </a:p>
        </p:txBody>
      </p:sp>
      <p:pic>
        <p:nvPicPr>
          <p:cNvPr id="4" name="图片 3" descr="图像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1270" y="89535"/>
            <a:ext cx="4243070" cy="14401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690" y="365125"/>
            <a:ext cx="3060700" cy="1325880"/>
          </a:xfrm>
        </p:spPr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MAC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帧格式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内容占位符 3" descr="帧格式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4735" y="243205"/>
            <a:ext cx="8375015" cy="2061845"/>
          </a:xfrm>
          <a:prstGeom prst="rect">
            <a:avLst/>
          </a:prstGeom>
        </p:spPr>
      </p:pic>
      <p:pic>
        <p:nvPicPr>
          <p:cNvPr id="5" name="图片 4" descr="地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80" y="5008880"/>
            <a:ext cx="8374380" cy="1790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70515" y="1878330"/>
            <a:ext cx="14185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单位：字节</a:t>
            </a:r>
            <a:endParaRPr lang="zh-CN" altLang="en-US"/>
          </a:p>
        </p:txBody>
      </p:sp>
      <p:pic>
        <p:nvPicPr>
          <p:cNvPr id="8" name="图片 7" descr="控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965" y="3388360"/>
            <a:ext cx="8436610" cy="15106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43870" y="4533265"/>
            <a:ext cx="14185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单位：位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2560" y="2671445"/>
            <a:ext cx="3432175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Frame Control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域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/>
              <a:t>Protocol Version</a:t>
            </a:r>
            <a:r>
              <a:rPr lang="zh-CN" altLang="en-US"/>
              <a:t>：</a:t>
            </a:r>
            <a:r>
              <a:rPr lang="en-US" altLang="zh-CN"/>
              <a:t>MAC</a:t>
            </a:r>
            <a:r>
              <a:rPr lang="zh-CN" altLang="en-US"/>
              <a:t>帧版本号，目前是</a:t>
            </a:r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Type</a:t>
            </a:r>
            <a:r>
              <a:rPr lang="zh-CN" altLang="en-US"/>
              <a:t>和</a:t>
            </a:r>
            <a:r>
              <a:rPr lang="en-US" altLang="zh-CN"/>
              <a:t>Subtype</a:t>
            </a:r>
            <a:r>
              <a:rPr lang="zh-CN" altLang="en-US"/>
              <a:t>：帧类型</a:t>
            </a:r>
            <a:endParaRPr lang="zh-CN" altLang="en-US"/>
          </a:p>
          <a:p>
            <a:r>
              <a:rPr lang="en-US" altLang="zh-CN"/>
              <a:t>To DS</a:t>
            </a:r>
            <a:r>
              <a:rPr lang="zh-CN" altLang="en-US"/>
              <a:t>和</a:t>
            </a:r>
            <a:r>
              <a:rPr lang="en-US" altLang="zh-CN"/>
              <a:t>From DS</a:t>
            </a:r>
            <a:r>
              <a:rPr lang="zh-CN" altLang="en-US"/>
              <a:t>：只在数据帧用</a:t>
            </a:r>
            <a:endParaRPr lang="zh-CN" altLang="en-US"/>
          </a:p>
          <a:p>
            <a:r>
              <a:rPr lang="en-US" altLang="zh-CN"/>
              <a:t>More Fragments</a:t>
            </a:r>
            <a:r>
              <a:rPr lang="zh-CN" altLang="en-US"/>
              <a:t>：是否分片</a:t>
            </a:r>
            <a:endParaRPr lang="zh-CN" altLang="en-US"/>
          </a:p>
          <a:p>
            <a:r>
              <a:rPr lang="en-US" altLang="zh-CN"/>
              <a:t>Retry</a:t>
            </a:r>
            <a:r>
              <a:rPr lang="zh-CN" altLang="en-US"/>
              <a:t>：为</a:t>
            </a:r>
            <a:r>
              <a:rPr lang="en-US" altLang="zh-CN"/>
              <a:t>1</a:t>
            </a:r>
            <a:r>
              <a:rPr lang="zh-CN" altLang="en-US"/>
              <a:t>表明是重传包</a:t>
            </a:r>
            <a:endParaRPr lang="zh-CN" altLang="en-US"/>
          </a:p>
          <a:p>
            <a:r>
              <a:rPr lang="en-US" altLang="zh-CN"/>
              <a:t>Power Management</a:t>
            </a:r>
            <a:r>
              <a:rPr lang="zh-CN" altLang="en-US"/>
              <a:t>：是否处于省电模式</a:t>
            </a:r>
            <a:endParaRPr lang="zh-CN" altLang="en-US"/>
          </a:p>
          <a:p>
            <a:r>
              <a:rPr lang="en-US" altLang="zh-CN"/>
              <a:t>More Data</a:t>
            </a:r>
            <a:r>
              <a:rPr lang="zh-CN" altLang="en-US"/>
              <a:t>：</a:t>
            </a:r>
            <a:r>
              <a:rPr lang="en-US" altLang="zh-CN"/>
              <a:t>AP</a:t>
            </a:r>
            <a:r>
              <a:rPr lang="zh-CN" altLang="en-US"/>
              <a:t>缓存中是否有数据</a:t>
            </a:r>
            <a:endParaRPr lang="zh-CN" altLang="en-US"/>
          </a:p>
          <a:p>
            <a:r>
              <a:rPr lang="en-US" altLang="zh-CN"/>
              <a:t>Protected frame</a:t>
            </a:r>
            <a:r>
              <a:rPr lang="zh-CN" altLang="en-US"/>
              <a:t>：是否加密</a:t>
            </a:r>
            <a:endParaRPr lang="zh-CN" altLang="en-US"/>
          </a:p>
          <a:p>
            <a:r>
              <a:rPr lang="en-US" altLang="zh-CN"/>
              <a:t>Order</a:t>
            </a:r>
            <a:r>
              <a:rPr lang="zh-CN" altLang="en-US"/>
              <a:t>：是否必须按顺序处理该帧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74285" y="2360930"/>
            <a:ext cx="578929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Duration/id</a:t>
            </a:r>
            <a:r>
              <a:rPr lang="zh-CN" altLang="en-US"/>
              <a:t>：与帧类型有关，代表</a:t>
            </a:r>
            <a:r>
              <a:rPr lang="en-US" altLang="zh-CN"/>
              <a:t>ID</a:t>
            </a:r>
            <a:r>
              <a:rPr lang="zh-CN" altLang="en-US"/>
              <a:t>号或者时间</a:t>
            </a:r>
            <a:endParaRPr lang="zh-CN" altLang="en-US"/>
          </a:p>
          <a:p>
            <a:r>
              <a:rPr lang="en-US" altLang="zh-CN"/>
              <a:t>Sequence control</a:t>
            </a:r>
            <a:r>
              <a:rPr lang="zh-CN" altLang="en-US"/>
              <a:t>：</a:t>
            </a:r>
            <a:r>
              <a:rPr lang="en-US" altLang="zh-CN"/>
              <a:t>16</a:t>
            </a:r>
            <a:r>
              <a:rPr lang="zh-CN" altLang="en-US"/>
              <a:t>位帧编号</a:t>
            </a:r>
            <a:endParaRPr lang="zh-CN" altLang="en-US"/>
          </a:p>
          <a:p>
            <a:r>
              <a:rPr lang="en-US" altLang="zh-CN"/>
              <a:t>FCS</a:t>
            </a:r>
            <a:r>
              <a:rPr lang="zh-CN" altLang="en-US"/>
              <a:t>：校验值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3418</Words>
  <Application>WPS 演示</Application>
  <PresentationFormat>宽屏</PresentationFormat>
  <Paragraphs>269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黑体</vt:lpstr>
      <vt:lpstr>Segoe</vt:lpstr>
      <vt:lpstr>Calibri Light</vt:lpstr>
      <vt:lpstr>微软雅黑</vt:lpstr>
      <vt:lpstr>Calibri</vt:lpstr>
      <vt:lpstr>Office 主题</vt:lpstr>
      <vt:lpstr>Visio.Drawing.11</vt:lpstr>
      <vt:lpstr>Wifi简介 </vt:lpstr>
      <vt:lpstr>一、什么wifi</vt:lpstr>
      <vt:lpstr>wifi常见标准协议</vt:lpstr>
      <vt:lpstr>wifi信道（信道也称作频段）</vt:lpstr>
      <vt:lpstr>2.4G信道</vt:lpstr>
      <vt:lpstr>wifi 2.4G与5G优缺点</vt:lpstr>
      <vt:lpstr>wifi协议层</vt:lpstr>
      <vt:lpstr>MAC层防碰撞机制</vt:lpstr>
      <vt:lpstr>MAC帧格式</vt:lpstr>
      <vt:lpstr>二、wifi网络拓扑结构</vt:lpstr>
      <vt:lpstr>AP一些参数配置</vt:lpstr>
      <vt:lpstr>PowerPoint 演示文稿</vt:lpstr>
      <vt:lpstr>PowerPoint 演示文稿</vt:lpstr>
      <vt:lpstr>Wifi direct特点</vt:lpstr>
      <vt:lpstr>三、wifi接入过程（有AP）</vt:lpstr>
      <vt:lpstr>接入过程——发现可用网络</vt:lpstr>
      <vt:lpstr>接入过程——认证</vt:lpstr>
      <vt:lpstr>接入过程——关联</vt:lpstr>
      <vt:lpstr>谢谢！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shihb</dc:creator>
  <cp:lastModifiedBy>shihb</cp:lastModifiedBy>
  <cp:revision>79</cp:revision>
  <dcterms:created xsi:type="dcterms:W3CDTF">2016-10-18T01:11:00Z</dcterms:created>
  <dcterms:modified xsi:type="dcterms:W3CDTF">2016-11-04T03:51:50Z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