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7"/>
  </p:notesMasterIdLst>
  <p:sldIdLst>
    <p:sldId id="256" r:id="rId6"/>
    <p:sldId id="257" r:id="rId7"/>
    <p:sldId id="259" r:id="rId8"/>
    <p:sldId id="548" r:id="rId9"/>
    <p:sldId id="258" r:id="rId10"/>
    <p:sldId id="549" r:id="rId11"/>
    <p:sldId id="556" r:id="rId12"/>
    <p:sldId id="557" r:id="rId13"/>
    <p:sldId id="558" r:id="rId14"/>
    <p:sldId id="559" r:id="rId15"/>
    <p:sldId id="554"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278FD9-182F-0201-24E8-F81406DCEDB9}" name="Mumby, Mackenzie" initials="MM" userId="S::mmumby@tbs-sct.gc.ca::3963bf34-4c53-403e-b2fc-518fabd8b1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opez, Victoria" initials="LV" lastIdx="6" clrIdx="0">
    <p:extLst>
      <p:ext uri="{19B8F6BF-5375-455C-9EA6-DF929625EA0E}">
        <p15:presenceInfo xmlns:p15="http://schemas.microsoft.com/office/powerpoint/2012/main" userId="S::VLOPEZ@tbs-sct.gc.ca::c06f490a-7253-4976-91ba-ac4297d28b2e" providerId="AD"/>
      </p:ext>
    </p:extLst>
  </p:cmAuthor>
  <p:cmAuthor id="2" name="Day, Dan" initials="DD" lastIdx="5" clrIdx="1">
    <p:extLst>
      <p:ext uri="{19B8F6BF-5375-455C-9EA6-DF929625EA0E}">
        <p15:presenceInfo xmlns:p15="http://schemas.microsoft.com/office/powerpoint/2012/main" userId="S::DADAY@tbs-sct.gc.ca::ddd6fe48-2c42-4e10-8f32-564ac944a6fa" providerId="AD"/>
      </p:ext>
    </p:extLst>
  </p:cmAuthor>
  <p:cmAuthor id="3" name="Pineda, Leizl" initials="PL" lastIdx="2" clrIdx="2">
    <p:extLst>
      <p:ext uri="{19B8F6BF-5375-455C-9EA6-DF929625EA0E}">
        <p15:presenceInfo xmlns:p15="http://schemas.microsoft.com/office/powerpoint/2012/main" userId="S::LPINEDA@tbs-sct.gc.ca::2669bf6f-a424-40cd-ba1d-213f89b095d6" providerId="AD"/>
      </p:ext>
    </p:extLst>
  </p:cmAuthor>
  <p:cmAuthor id="4" name="Trottier, Robert" initials="TR" lastIdx="2" clrIdx="3">
    <p:extLst>
      <p:ext uri="{19B8F6BF-5375-455C-9EA6-DF929625EA0E}">
        <p15:presenceInfo xmlns:p15="http://schemas.microsoft.com/office/powerpoint/2012/main" userId="S::RTROTTIE@tbs-sct.gc.ca::91a6e23f-602c-4c96-90e6-b9795be00d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4E5AB-C19A-19C7-5CA3-9B5474331199}" v="70" dt="2023-01-09T16:16:38.750"/>
    <p1510:client id="{3698005C-A6BD-095D-460C-73F5EBED52D9}" v="51" dt="2023-03-20T15:16:15.775"/>
    <p1510:client id="{415FEBE2-1815-2840-7563-E416ACE3EFC2}" v="35" dt="2023-01-19T14:04:38.829"/>
    <p1510:client id="{449D1F46-52FA-B5A8-41A4-7BF5E22D70D6}" v="4" dt="2023-01-23T20:34:09.837"/>
    <p1510:client id="{6F0053AD-BF64-4764-A2F8-BBD871E1EE3D}" vWet="2" dt="2023-01-04T14:39:45.359"/>
    <p1510:client id="{D44DF8FF-2EA4-4AD0-8A94-0EB1834120F2}" v="2" dt="2023-01-09T17:56:39.348"/>
    <p1510:client id="{D668E4E4-5C5E-A36A-9521-EBE89494605F}" v="19" dt="2023-01-14T15:37:19.060"/>
    <p1510:client id="{D7420CC9-4524-C5A5-0998-4EAED9F39A71}" v="211" dt="2023-01-12T14:47:48.779"/>
    <p1510:client id="{D81303D4-6D1D-F517-2100-3F7A0B412F82}" v="670" dt="2023-01-23T18:53:3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8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5023C-4522-4428-ABA4-A2A8D352356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619FA30-25E2-4B02-A4C2-798CD126D8AC}">
      <dgm:prSet custT="1"/>
      <dgm:spPr/>
      <dgm:t>
        <a:bodyPr/>
        <a:lstStyle/>
        <a:p>
          <a:r>
            <a:rPr lang="en-US" sz="2800"/>
            <a:t>Simplify the Effective date and deadline for compliance</a:t>
          </a:r>
        </a:p>
      </dgm:t>
    </dgm:pt>
    <dgm:pt modelId="{4213C38D-B715-4510-840C-DBB47A55DC9A}" type="parTrans" cxnId="{0F1F8D1D-E206-426F-96E6-6147F7B4775F}">
      <dgm:prSet/>
      <dgm:spPr/>
      <dgm:t>
        <a:bodyPr/>
        <a:lstStyle/>
        <a:p>
          <a:endParaRPr lang="en-US" sz="1600"/>
        </a:p>
      </dgm:t>
    </dgm:pt>
    <dgm:pt modelId="{B312A266-A004-45A7-AFBC-C1D677F636B5}" type="sibTrans" cxnId="{0F1F8D1D-E206-426F-96E6-6147F7B4775F}">
      <dgm:prSet/>
      <dgm:spPr/>
      <dgm:t>
        <a:bodyPr/>
        <a:lstStyle/>
        <a:p>
          <a:endParaRPr lang="en-US" sz="1600"/>
        </a:p>
      </dgm:t>
    </dgm:pt>
    <dgm:pt modelId="{EB76B23D-571B-49F4-B35E-51DE90EFBD0E}">
      <dgm:prSet custT="1"/>
      <dgm:spPr/>
      <dgm:t>
        <a:bodyPr/>
        <a:lstStyle/>
        <a:p>
          <a:r>
            <a:rPr lang="en-US" sz="2800"/>
            <a:t>Official Language requirements</a:t>
          </a:r>
        </a:p>
      </dgm:t>
    </dgm:pt>
    <dgm:pt modelId="{764A5E95-3F12-4E4B-B3A2-9364116D5970}" type="parTrans" cxnId="{E7DD37C8-5F0E-4C77-8C1C-E462B72B84E9}">
      <dgm:prSet/>
      <dgm:spPr/>
      <dgm:t>
        <a:bodyPr/>
        <a:lstStyle/>
        <a:p>
          <a:endParaRPr lang="en-US" sz="1600"/>
        </a:p>
      </dgm:t>
    </dgm:pt>
    <dgm:pt modelId="{C1AE21D8-4E3E-4045-B6CE-F8355B9AA460}" type="sibTrans" cxnId="{E7DD37C8-5F0E-4C77-8C1C-E462B72B84E9}">
      <dgm:prSet/>
      <dgm:spPr/>
      <dgm:t>
        <a:bodyPr/>
        <a:lstStyle/>
        <a:p>
          <a:endParaRPr lang="en-US" sz="1600"/>
        </a:p>
      </dgm:t>
    </dgm:pt>
    <dgm:pt modelId="{AE053B29-A825-44E5-A1E1-649344865823}">
      <dgm:prSet custT="1"/>
      <dgm:spPr/>
      <dgm:t>
        <a:bodyPr/>
        <a:lstStyle/>
        <a:p>
          <a:r>
            <a:rPr lang="en-US" sz="2800"/>
            <a:t>Supporting guidance is essential for departments to understand and implement the standard requirements</a:t>
          </a:r>
        </a:p>
      </dgm:t>
    </dgm:pt>
    <dgm:pt modelId="{84FA70F7-0BF8-426E-8597-D091F115D884}" type="parTrans" cxnId="{DBEF69AA-EEA5-44C7-9A28-6CCE6AC1586D}">
      <dgm:prSet/>
      <dgm:spPr/>
      <dgm:t>
        <a:bodyPr/>
        <a:lstStyle/>
        <a:p>
          <a:endParaRPr lang="en-US" sz="1600"/>
        </a:p>
      </dgm:t>
    </dgm:pt>
    <dgm:pt modelId="{954D7A6D-B7C0-4064-B647-2F8487160979}" type="sibTrans" cxnId="{DBEF69AA-EEA5-44C7-9A28-6CCE6AC1586D}">
      <dgm:prSet/>
      <dgm:spPr/>
      <dgm:t>
        <a:bodyPr/>
        <a:lstStyle/>
        <a:p>
          <a:endParaRPr lang="en-US" sz="1600"/>
        </a:p>
      </dgm:t>
    </dgm:pt>
    <dgm:pt modelId="{FC08FB99-9E60-4079-8CBD-F880B2403EE4}">
      <dgm:prSet custT="1"/>
      <dgm:spPr/>
      <dgm:t>
        <a:bodyPr/>
        <a:lstStyle/>
        <a:p>
          <a:pPr rtl="0"/>
          <a:r>
            <a:rPr lang="en-US" sz="2800" kern="1200">
              <a:solidFill>
                <a:prstClr val="black">
                  <a:hueOff val="0"/>
                  <a:satOff val="0"/>
                  <a:lumOff val="0"/>
                  <a:alphaOff val="0"/>
                </a:prstClr>
              </a:solidFill>
              <a:latin typeface="Calibri" panose="020F0502020204030204"/>
              <a:ea typeface="+mn-ea"/>
              <a:cs typeface="+mn-cs"/>
            </a:rPr>
            <a:t>Accessibility as an ongoing commitment for the GC</a:t>
          </a:r>
        </a:p>
      </dgm:t>
    </dgm:pt>
    <dgm:pt modelId="{ABB1D7F4-7826-47C0-898F-7914F42A828E}" type="parTrans" cxnId="{3464F8B7-14E1-44E3-958F-F3E2E7C2FDFF}">
      <dgm:prSet/>
      <dgm:spPr/>
      <dgm:t>
        <a:bodyPr/>
        <a:lstStyle/>
        <a:p>
          <a:endParaRPr lang="en-US"/>
        </a:p>
      </dgm:t>
    </dgm:pt>
    <dgm:pt modelId="{45E658CB-2871-4956-8CA2-4366E2E5CA6C}" type="sibTrans" cxnId="{3464F8B7-14E1-44E3-958F-F3E2E7C2FDFF}">
      <dgm:prSet/>
      <dgm:spPr/>
      <dgm:t>
        <a:bodyPr/>
        <a:lstStyle/>
        <a:p>
          <a:endParaRPr lang="en-US"/>
        </a:p>
      </dgm:t>
    </dgm:pt>
    <dgm:pt modelId="{273E758F-201D-499B-A3FF-BEBE8D3801F4}" type="pres">
      <dgm:prSet presAssocID="{5265023C-4522-4428-ABA4-A2A8D352356E}" presName="vert0" presStyleCnt="0">
        <dgm:presLayoutVars>
          <dgm:dir/>
          <dgm:animOne val="branch"/>
          <dgm:animLvl val="lvl"/>
        </dgm:presLayoutVars>
      </dgm:prSet>
      <dgm:spPr/>
    </dgm:pt>
    <dgm:pt modelId="{E9FDD8E1-CF97-4F06-96D4-D6BD0276BD29}" type="pres">
      <dgm:prSet presAssocID="{E619FA30-25E2-4B02-A4C2-798CD126D8AC}" presName="thickLine" presStyleLbl="alignNode1" presStyleIdx="0" presStyleCnt="4"/>
      <dgm:spPr/>
    </dgm:pt>
    <dgm:pt modelId="{8FE663B8-269F-415E-924B-835EA9E6BA37}" type="pres">
      <dgm:prSet presAssocID="{E619FA30-25E2-4B02-A4C2-798CD126D8AC}" presName="horz1" presStyleCnt="0"/>
      <dgm:spPr/>
    </dgm:pt>
    <dgm:pt modelId="{936A5B41-DF75-46A7-B0B8-5CC440928560}" type="pres">
      <dgm:prSet presAssocID="{E619FA30-25E2-4B02-A4C2-798CD126D8AC}" presName="tx1" presStyleLbl="revTx" presStyleIdx="0" presStyleCnt="4" custScaleY="93121"/>
      <dgm:spPr/>
    </dgm:pt>
    <dgm:pt modelId="{06948518-B166-44A7-8581-425B4ACB8DBB}" type="pres">
      <dgm:prSet presAssocID="{E619FA30-25E2-4B02-A4C2-798CD126D8AC}" presName="vert1" presStyleCnt="0"/>
      <dgm:spPr/>
    </dgm:pt>
    <dgm:pt modelId="{DC709F5F-3075-4397-B4E5-92C71C980D08}" type="pres">
      <dgm:prSet presAssocID="{EB76B23D-571B-49F4-B35E-51DE90EFBD0E}" presName="thickLine" presStyleLbl="alignNode1" presStyleIdx="1" presStyleCnt="4"/>
      <dgm:spPr/>
    </dgm:pt>
    <dgm:pt modelId="{34B4D362-7616-43D9-B4E6-DC23BCF4455B}" type="pres">
      <dgm:prSet presAssocID="{EB76B23D-571B-49F4-B35E-51DE90EFBD0E}" presName="horz1" presStyleCnt="0"/>
      <dgm:spPr/>
    </dgm:pt>
    <dgm:pt modelId="{EC76E350-2785-475D-B378-2EFC91A0903D}" type="pres">
      <dgm:prSet presAssocID="{EB76B23D-571B-49F4-B35E-51DE90EFBD0E}" presName="tx1" presStyleLbl="revTx" presStyleIdx="1" presStyleCnt="4" custScaleY="78343"/>
      <dgm:spPr/>
    </dgm:pt>
    <dgm:pt modelId="{7C9351E7-E1EB-42B3-AEC3-AC8E0943D81F}" type="pres">
      <dgm:prSet presAssocID="{EB76B23D-571B-49F4-B35E-51DE90EFBD0E}" presName="vert1" presStyleCnt="0"/>
      <dgm:spPr/>
    </dgm:pt>
    <dgm:pt modelId="{119FF5F2-1997-44B1-B069-DE45ED3C2C29}" type="pres">
      <dgm:prSet presAssocID="{AE053B29-A825-44E5-A1E1-649344865823}" presName="thickLine" presStyleLbl="alignNode1" presStyleIdx="2" presStyleCnt="4"/>
      <dgm:spPr/>
    </dgm:pt>
    <dgm:pt modelId="{664291D5-9A83-47BD-969E-491CCEB870B7}" type="pres">
      <dgm:prSet presAssocID="{AE053B29-A825-44E5-A1E1-649344865823}" presName="horz1" presStyleCnt="0"/>
      <dgm:spPr/>
    </dgm:pt>
    <dgm:pt modelId="{2CD4BC3A-7011-4C45-B7EA-5B9E5F66C817}" type="pres">
      <dgm:prSet presAssocID="{AE053B29-A825-44E5-A1E1-649344865823}" presName="tx1" presStyleLbl="revTx" presStyleIdx="2" presStyleCnt="4" custScaleY="143889"/>
      <dgm:spPr/>
    </dgm:pt>
    <dgm:pt modelId="{F38A5050-238F-4D5B-9EE1-6E4DA693B0D2}" type="pres">
      <dgm:prSet presAssocID="{AE053B29-A825-44E5-A1E1-649344865823}" presName="vert1" presStyleCnt="0"/>
      <dgm:spPr/>
    </dgm:pt>
    <dgm:pt modelId="{CE2739DB-C598-4EF0-949B-78DD5F296AAE}" type="pres">
      <dgm:prSet presAssocID="{FC08FB99-9E60-4079-8CBD-F880B2403EE4}" presName="thickLine" presStyleLbl="alignNode1" presStyleIdx="3" presStyleCnt="4"/>
      <dgm:spPr/>
    </dgm:pt>
    <dgm:pt modelId="{B5FB0C59-5EDF-4A8A-82C3-ED5CF66D193B}" type="pres">
      <dgm:prSet presAssocID="{FC08FB99-9E60-4079-8CBD-F880B2403EE4}" presName="horz1" presStyleCnt="0"/>
      <dgm:spPr/>
    </dgm:pt>
    <dgm:pt modelId="{616EC0CA-1027-438F-AEFE-37CAFE94EEB7}" type="pres">
      <dgm:prSet presAssocID="{FC08FB99-9E60-4079-8CBD-F880B2403EE4}" presName="tx1" presStyleLbl="revTx" presStyleIdx="3" presStyleCnt="4"/>
      <dgm:spPr/>
    </dgm:pt>
    <dgm:pt modelId="{DF08FAF4-5B7E-451B-BB18-0C0CDE43432B}" type="pres">
      <dgm:prSet presAssocID="{FC08FB99-9E60-4079-8CBD-F880B2403EE4}" presName="vert1" presStyleCnt="0"/>
      <dgm:spPr/>
    </dgm:pt>
  </dgm:ptLst>
  <dgm:cxnLst>
    <dgm:cxn modelId="{0F1F8D1D-E206-426F-96E6-6147F7B4775F}" srcId="{5265023C-4522-4428-ABA4-A2A8D352356E}" destId="{E619FA30-25E2-4B02-A4C2-798CD126D8AC}" srcOrd="0" destOrd="0" parTransId="{4213C38D-B715-4510-840C-DBB47A55DC9A}" sibTransId="{B312A266-A004-45A7-AFBC-C1D677F636B5}"/>
    <dgm:cxn modelId="{DBEF69AA-EEA5-44C7-9A28-6CCE6AC1586D}" srcId="{5265023C-4522-4428-ABA4-A2A8D352356E}" destId="{AE053B29-A825-44E5-A1E1-649344865823}" srcOrd="2" destOrd="0" parTransId="{84FA70F7-0BF8-426E-8597-D091F115D884}" sibTransId="{954D7A6D-B7C0-4064-B647-2F8487160979}"/>
    <dgm:cxn modelId="{A22F7EAB-160D-4279-AE34-29F9DA4B7D2C}" type="presOf" srcId="{5265023C-4522-4428-ABA4-A2A8D352356E}" destId="{273E758F-201D-499B-A3FF-BEBE8D3801F4}" srcOrd="0" destOrd="0" presId="urn:microsoft.com/office/officeart/2008/layout/LinedList"/>
    <dgm:cxn modelId="{3464F8B7-14E1-44E3-958F-F3E2E7C2FDFF}" srcId="{5265023C-4522-4428-ABA4-A2A8D352356E}" destId="{FC08FB99-9E60-4079-8CBD-F880B2403EE4}" srcOrd="3" destOrd="0" parTransId="{ABB1D7F4-7826-47C0-898F-7914F42A828E}" sibTransId="{45E658CB-2871-4956-8CA2-4366E2E5CA6C}"/>
    <dgm:cxn modelId="{A4D5B6BF-C50F-4D95-BBA7-754DF2627487}" type="presOf" srcId="{FC08FB99-9E60-4079-8CBD-F880B2403EE4}" destId="{616EC0CA-1027-438F-AEFE-37CAFE94EEB7}" srcOrd="0" destOrd="0" presId="urn:microsoft.com/office/officeart/2008/layout/LinedList"/>
    <dgm:cxn modelId="{905C5BC7-C4FA-4EE4-A29A-16EB227C0712}" type="presOf" srcId="{EB76B23D-571B-49F4-B35E-51DE90EFBD0E}" destId="{EC76E350-2785-475D-B378-2EFC91A0903D}" srcOrd="0" destOrd="0" presId="urn:microsoft.com/office/officeart/2008/layout/LinedList"/>
    <dgm:cxn modelId="{E7DD37C8-5F0E-4C77-8C1C-E462B72B84E9}" srcId="{5265023C-4522-4428-ABA4-A2A8D352356E}" destId="{EB76B23D-571B-49F4-B35E-51DE90EFBD0E}" srcOrd="1" destOrd="0" parTransId="{764A5E95-3F12-4E4B-B3A2-9364116D5970}" sibTransId="{C1AE21D8-4E3E-4045-B6CE-F8355B9AA460}"/>
    <dgm:cxn modelId="{7B6F26CA-35D0-4AB9-B93D-F814F9505589}" type="presOf" srcId="{E619FA30-25E2-4B02-A4C2-798CD126D8AC}" destId="{936A5B41-DF75-46A7-B0B8-5CC440928560}" srcOrd="0" destOrd="0" presId="urn:microsoft.com/office/officeart/2008/layout/LinedList"/>
    <dgm:cxn modelId="{EB0E16D4-6568-456D-92CF-9CA513E33269}" type="presOf" srcId="{AE053B29-A825-44E5-A1E1-649344865823}" destId="{2CD4BC3A-7011-4C45-B7EA-5B9E5F66C817}" srcOrd="0" destOrd="0" presId="urn:microsoft.com/office/officeart/2008/layout/LinedList"/>
    <dgm:cxn modelId="{7798C90A-4AF7-433F-A63E-65FBDB2339EE}" type="presParOf" srcId="{273E758F-201D-499B-A3FF-BEBE8D3801F4}" destId="{E9FDD8E1-CF97-4F06-96D4-D6BD0276BD29}" srcOrd="0" destOrd="0" presId="urn:microsoft.com/office/officeart/2008/layout/LinedList"/>
    <dgm:cxn modelId="{E59AF253-FA35-49B0-9E82-F8DDA5B2F701}" type="presParOf" srcId="{273E758F-201D-499B-A3FF-BEBE8D3801F4}" destId="{8FE663B8-269F-415E-924B-835EA9E6BA37}" srcOrd="1" destOrd="0" presId="urn:microsoft.com/office/officeart/2008/layout/LinedList"/>
    <dgm:cxn modelId="{5D4E1581-32FE-4922-B54E-FD6A3A13D72A}" type="presParOf" srcId="{8FE663B8-269F-415E-924B-835EA9E6BA37}" destId="{936A5B41-DF75-46A7-B0B8-5CC440928560}" srcOrd="0" destOrd="0" presId="urn:microsoft.com/office/officeart/2008/layout/LinedList"/>
    <dgm:cxn modelId="{2CFE6B13-5CDD-4465-9C75-E1BA4E185437}" type="presParOf" srcId="{8FE663B8-269F-415E-924B-835EA9E6BA37}" destId="{06948518-B166-44A7-8581-425B4ACB8DBB}" srcOrd="1" destOrd="0" presId="urn:microsoft.com/office/officeart/2008/layout/LinedList"/>
    <dgm:cxn modelId="{ED2D6AAE-0AD0-4ACC-B439-86D3223D14BB}" type="presParOf" srcId="{273E758F-201D-499B-A3FF-BEBE8D3801F4}" destId="{DC709F5F-3075-4397-B4E5-92C71C980D08}" srcOrd="2" destOrd="0" presId="urn:microsoft.com/office/officeart/2008/layout/LinedList"/>
    <dgm:cxn modelId="{20DA8D09-6B19-4D3D-8A55-5B5743332C16}" type="presParOf" srcId="{273E758F-201D-499B-A3FF-BEBE8D3801F4}" destId="{34B4D362-7616-43D9-B4E6-DC23BCF4455B}" srcOrd="3" destOrd="0" presId="urn:microsoft.com/office/officeart/2008/layout/LinedList"/>
    <dgm:cxn modelId="{5B57A784-38D3-4C89-AD17-164CD60D16EE}" type="presParOf" srcId="{34B4D362-7616-43D9-B4E6-DC23BCF4455B}" destId="{EC76E350-2785-475D-B378-2EFC91A0903D}" srcOrd="0" destOrd="0" presId="urn:microsoft.com/office/officeart/2008/layout/LinedList"/>
    <dgm:cxn modelId="{64F8D087-DB50-428B-B828-DB257FF4F713}" type="presParOf" srcId="{34B4D362-7616-43D9-B4E6-DC23BCF4455B}" destId="{7C9351E7-E1EB-42B3-AEC3-AC8E0943D81F}" srcOrd="1" destOrd="0" presId="urn:microsoft.com/office/officeart/2008/layout/LinedList"/>
    <dgm:cxn modelId="{DF1CB044-D346-4B63-92FF-90210DF3A96C}" type="presParOf" srcId="{273E758F-201D-499B-A3FF-BEBE8D3801F4}" destId="{119FF5F2-1997-44B1-B069-DE45ED3C2C29}" srcOrd="4" destOrd="0" presId="urn:microsoft.com/office/officeart/2008/layout/LinedList"/>
    <dgm:cxn modelId="{866FB6A1-740C-4497-A973-3A88EF4AE10C}" type="presParOf" srcId="{273E758F-201D-499B-A3FF-BEBE8D3801F4}" destId="{664291D5-9A83-47BD-969E-491CCEB870B7}" srcOrd="5" destOrd="0" presId="urn:microsoft.com/office/officeart/2008/layout/LinedList"/>
    <dgm:cxn modelId="{38E13DEF-A1DF-4933-9AD2-E547581E5222}" type="presParOf" srcId="{664291D5-9A83-47BD-969E-491CCEB870B7}" destId="{2CD4BC3A-7011-4C45-B7EA-5B9E5F66C817}" srcOrd="0" destOrd="0" presId="urn:microsoft.com/office/officeart/2008/layout/LinedList"/>
    <dgm:cxn modelId="{A291608D-AC56-4170-9A64-E21960F4FF79}" type="presParOf" srcId="{664291D5-9A83-47BD-969E-491CCEB870B7}" destId="{F38A5050-238F-4D5B-9EE1-6E4DA693B0D2}" srcOrd="1" destOrd="0" presId="urn:microsoft.com/office/officeart/2008/layout/LinedList"/>
    <dgm:cxn modelId="{A691F210-FA5D-4E66-815F-74C7D6929E34}" type="presParOf" srcId="{273E758F-201D-499B-A3FF-BEBE8D3801F4}" destId="{CE2739DB-C598-4EF0-949B-78DD5F296AAE}" srcOrd="6" destOrd="0" presId="urn:microsoft.com/office/officeart/2008/layout/LinedList"/>
    <dgm:cxn modelId="{45D4871F-5340-40FB-825A-26443AE03C86}" type="presParOf" srcId="{273E758F-201D-499B-A3FF-BEBE8D3801F4}" destId="{B5FB0C59-5EDF-4A8A-82C3-ED5CF66D193B}" srcOrd="7" destOrd="0" presId="urn:microsoft.com/office/officeart/2008/layout/LinedList"/>
    <dgm:cxn modelId="{0F6F79BA-CEB1-47F2-995C-167CB6C61251}" type="presParOf" srcId="{B5FB0C59-5EDF-4A8A-82C3-ED5CF66D193B}" destId="{616EC0CA-1027-438F-AEFE-37CAFE94EEB7}" srcOrd="0" destOrd="0" presId="urn:microsoft.com/office/officeart/2008/layout/LinedList"/>
    <dgm:cxn modelId="{9555016E-541A-4904-92BC-ADEB003163BE}" type="presParOf" srcId="{B5FB0C59-5EDF-4A8A-82C3-ED5CF66D193B}" destId="{DF08FAF4-5B7E-451B-BB18-0C0CDE4343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DD8E1-CF97-4F06-96D4-D6BD0276BD29}">
      <dsp:nvSpPr>
        <dsp:cNvPr id="0" name=""/>
        <dsp:cNvSpPr/>
      </dsp:nvSpPr>
      <dsp:spPr>
        <a:xfrm>
          <a:off x="0" y="408"/>
          <a:ext cx="69275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A5B41-DF75-46A7-B0B8-5CC440928560}">
      <dsp:nvSpPr>
        <dsp:cNvPr id="0" name=""/>
        <dsp:cNvSpPr/>
      </dsp:nvSpPr>
      <dsp:spPr>
        <a:xfrm>
          <a:off x="0" y="408"/>
          <a:ext cx="6927540" cy="121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Simplify the Effective date and deadline for compliance</a:t>
          </a:r>
        </a:p>
      </dsp:txBody>
      <dsp:txXfrm>
        <a:off x="0" y="408"/>
        <a:ext cx="6927540" cy="1210672"/>
      </dsp:txXfrm>
    </dsp:sp>
    <dsp:sp modelId="{DC709F5F-3075-4397-B4E5-92C71C980D08}">
      <dsp:nvSpPr>
        <dsp:cNvPr id="0" name=""/>
        <dsp:cNvSpPr/>
      </dsp:nvSpPr>
      <dsp:spPr>
        <a:xfrm>
          <a:off x="0" y="1211080"/>
          <a:ext cx="6927540"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76E350-2785-475D-B378-2EFC91A0903D}">
      <dsp:nvSpPr>
        <dsp:cNvPr id="0" name=""/>
        <dsp:cNvSpPr/>
      </dsp:nvSpPr>
      <dsp:spPr>
        <a:xfrm>
          <a:off x="0" y="1211080"/>
          <a:ext cx="6927540" cy="1018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Official Language requirements</a:t>
          </a:r>
        </a:p>
      </dsp:txBody>
      <dsp:txXfrm>
        <a:off x="0" y="1211080"/>
        <a:ext cx="6927540" cy="1018542"/>
      </dsp:txXfrm>
    </dsp:sp>
    <dsp:sp modelId="{119FF5F2-1997-44B1-B069-DE45ED3C2C29}">
      <dsp:nvSpPr>
        <dsp:cNvPr id="0" name=""/>
        <dsp:cNvSpPr/>
      </dsp:nvSpPr>
      <dsp:spPr>
        <a:xfrm>
          <a:off x="0" y="2229623"/>
          <a:ext cx="6927540"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4BC3A-7011-4C45-B7EA-5B9E5F66C817}">
      <dsp:nvSpPr>
        <dsp:cNvPr id="0" name=""/>
        <dsp:cNvSpPr/>
      </dsp:nvSpPr>
      <dsp:spPr>
        <a:xfrm>
          <a:off x="0" y="2229623"/>
          <a:ext cx="6920774" cy="1870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Supporting guidance is essential for departments to understand and implement the standard requirements</a:t>
          </a:r>
        </a:p>
      </dsp:txBody>
      <dsp:txXfrm>
        <a:off x="0" y="2229623"/>
        <a:ext cx="6920774" cy="1870710"/>
      </dsp:txXfrm>
    </dsp:sp>
    <dsp:sp modelId="{CE2739DB-C598-4EF0-949B-78DD5F296AAE}">
      <dsp:nvSpPr>
        <dsp:cNvPr id="0" name=""/>
        <dsp:cNvSpPr/>
      </dsp:nvSpPr>
      <dsp:spPr>
        <a:xfrm>
          <a:off x="0" y="4100334"/>
          <a:ext cx="692754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EC0CA-1027-438F-AEFE-37CAFE94EEB7}">
      <dsp:nvSpPr>
        <dsp:cNvPr id="0" name=""/>
        <dsp:cNvSpPr/>
      </dsp:nvSpPr>
      <dsp:spPr>
        <a:xfrm>
          <a:off x="0" y="4100334"/>
          <a:ext cx="6927540" cy="130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rtl="0">
            <a:lnSpc>
              <a:spcPct val="90000"/>
            </a:lnSpc>
            <a:spcBef>
              <a:spcPct val="0"/>
            </a:spcBef>
            <a:spcAft>
              <a:spcPct val="35000"/>
            </a:spcAft>
            <a:buNone/>
          </a:pPr>
          <a:r>
            <a:rPr lang="en-US" sz="2800" kern="1200">
              <a:solidFill>
                <a:prstClr val="black">
                  <a:hueOff val="0"/>
                  <a:satOff val="0"/>
                  <a:lumOff val="0"/>
                  <a:alphaOff val="0"/>
                </a:prstClr>
              </a:solidFill>
              <a:latin typeface="Calibri" panose="020F0502020204030204"/>
              <a:ea typeface="+mn-ea"/>
              <a:cs typeface="+mn-cs"/>
            </a:rPr>
            <a:t>Accessibility as an ongoing commitment for the GC</a:t>
          </a:r>
        </a:p>
      </dsp:txBody>
      <dsp:txXfrm>
        <a:off x="0" y="4100334"/>
        <a:ext cx="6927540" cy="13001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2FCF9-B5E7-47A5-AEDE-7C1694DAE396}"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121B4-4CE5-4435-9DEC-A310AFBFF6D0}" type="slidenum">
              <a:rPr lang="en-US" smtClean="0"/>
              <a:t>‹#›</a:t>
            </a:fld>
            <a:endParaRPr lang="en-US"/>
          </a:p>
        </p:txBody>
      </p:sp>
    </p:spTree>
    <p:extLst>
      <p:ext uri="{BB962C8B-B14F-4D97-AF65-F5344CB8AC3E}">
        <p14:creationId xmlns:p14="http://schemas.microsoft.com/office/powerpoint/2010/main" val="89385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7</a:t>
            </a:fld>
            <a:endParaRPr lang="en-US"/>
          </a:p>
        </p:txBody>
      </p:sp>
    </p:spTree>
    <p:extLst>
      <p:ext uri="{BB962C8B-B14F-4D97-AF65-F5344CB8AC3E}">
        <p14:creationId xmlns:p14="http://schemas.microsoft.com/office/powerpoint/2010/main" val="322663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8</a:t>
            </a:fld>
            <a:endParaRPr lang="en-US"/>
          </a:p>
        </p:txBody>
      </p:sp>
    </p:spTree>
    <p:extLst>
      <p:ext uri="{BB962C8B-B14F-4D97-AF65-F5344CB8AC3E}">
        <p14:creationId xmlns:p14="http://schemas.microsoft.com/office/powerpoint/2010/main" val="3155052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9</a:t>
            </a:fld>
            <a:endParaRPr lang="en-US"/>
          </a:p>
        </p:txBody>
      </p:sp>
    </p:spTree>
    <p:extLst>
      <p:ext uri="{BB962C8B-B14F-4D97-AF65-F5344CB8AC3E}">
        <p14:creationId xmlns:p14="http://schemas.microsoft.com/office/powerpoint/2010/main" val="3347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61121B4-4CE5-4435-9DEC-A310AFBFF6D0}" type="slidenum">
              <a:rPr lang="en-US" smtClean="0"/>
              <a:t>10</a:t>
            </a:fld>
            <a:endParaRPr lang="en-US"/>
          </a:p>
        </p:txBody>
      </p:sp>
    </p:spTree>
    <p:extLst>
      <p:ext uri="{BB962C8B-B14F-4D97-AF65-F5344CB8AC3E}">
        <p14:creationId xmlns:p14="http://schemas.microsoft.com/office/powerpoint/2010/main" val="226318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AA45-141D-49F6-ACF0-DA9E8BC36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689E1B-8A8C-4A5F-9E53-8F5C6BC1C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7D5345-2AFF-4E24-829E-4982AA25BBEB}"/>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E3E5E0A4-77E6-4FB0-97D1-AE8531BAE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F5C3E-EE55-451A-95EE-86A1F03CBF55}"/>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62724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CBC6-A62E-411A-B377-E1C851336D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10602D-B986-4F79-B42B-56BFF9343A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4DC5A-58FC-4445-9FD2-3732EBF4A9AB}"/>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0875F463-CCE4-4B1D-9A00-88EF153A6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CCAD-63CE-418C-B199-BFD18DDC2598}"/>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28917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64D67-56DD-44B7-B0A2-2680E6FDC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C1B7D2-EF7A-422B-BA0E-F542ED144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0EC60-464A-4F79-9A44-699E3DCE2815}"/>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770E05C8-26BF-4C21-AF93-1361E8403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F812F-A9FF-49A2-90D1-58B944155D33}"/>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422689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Page With header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1" hasCustomPrompt="1"/>
          </p:nvPr>
        </p:nvSpPr>
        <p:spPr>
          <a:xfrm>
            <a:off x="825499" y="138062"/>
            <a:ext cx="7493000" cy="878670"/>
          </a:xfrm>
          <a:prstGeom prst="rect">
            <a:avLst/>
          </a:prstGeom>
        </p:spPr>
        <p:txBody>
          <a:bodyPr lIns="0" tIns="0" rIns="0" bIns="0"/>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baseline="0">
                <a:solidFill>
                  <a:schemeClr val="accent1"/>
                </a:solidFill>
                <a:latin typeface="Calibri" panose="020F0502020204030204" pitchFamily="34" charset="0"/>
              </a:defRPr>
            </a:lvl1pPr>
            <a:lvl2pPr marL="457200" indent="0">
              <a:buNone/>
              <a:defRPr/>
            </a:lvl2pPr>
          </a:lstStyle>
          <a:p>
            <a:pPr lvl="0"/>
            <a:r>
              <a:rPr lang="en-US"/>
              <a:t>Header text</a:t>
            </a:r>
          </a:p>
        </p:txBody>
      </p:sp>
      <p:sp>
        <p:nvSpPr>
          <p:cNvPr id="11" name="Content Placeholder 2"/>
          <p:cNvSpPr>
            <a:spLocks noGrp="1"/>
          </p:cNvSpPr>
          <p:nvPr>
            <p:ph idx="10" hasCustomPrompt="1"/>
          </p:nvPr>
        </p:nvSpPr>
        <p:spPr>
          <a:xfrm>
            <a:off x="861515" y="1124744"/>
            <a:ext cx="10541000" cy="5293146"/>
          </a:xfrm>
          <a:prstGeom prst="rect">
            <a:avLst/>
          </a:prstGeom>
        </p:spPr>
        <p:txBody>
          <a:bodyPr lIns="0" tIns="0" rIns="0" bIns="0"/>
          <a:lstStyle>
            <a:lvl1pPr marL="0" indent="0">
              <a:buNone/>
              <a:defRPr sz="2200">
                <a:solidFill>
                  <a:srgbClr val="004D71"/>
                </a:solidFill>
                <a:latin typeface="Calibri" panose="020F0502020204030204" pitchFamily="34" charset="0"/>
              </a:defRPr>
            </a:lvl1pPr>
            <a:lvl2pPr>
              <a:defRPr sz="2000">
                <a:solidFill>
                  <a:srgbClr val="004D71"/>
                </a:solidFill>
                <a:latin typeface="Calibri" panose="020F0502020204030204" pitchFamily="34" charset="0"/>
              </a:defRPr>
            </a:lvl2pPr>
            <a:lvl3pPr>
              <a:defRPr sz="1800">
                <a:solidFill>
                  <a:srgbClr val="004D71"/>
                </a:solidFill>
                <a:latin typeface="Calibri" panose="020F0502020204030204" pitchFamily="34" charset="0"/>
              </a:defRPr>
            </a:lvl3pPr>
            <a:lvl4pPr>
              <a:defRPr sz="1600">
                <a:solidFill>
                  <a:srgbClr val="004D71"/>
                </a:solidFill>
                <a:latin typeface="Calibri" panose="020F0502020204030204" pitchFamily="34" charset="0"/>
              </a:defRPr>
            </a:lvl4pPr>
            <a:lvl5pPr marL="0" indent="1255713">
              <a:defRPr sz="1400">
                <a:solidFill>
                  <a:srgbClr val="004D71"/>
                </a:solidFill>
                <a:latin typeface="Calibri" panose="020F0502020204030204" pitchFamily="34" charset="0"/>
              </a:defRPr>
            </a:lvl5pPr>
          </a:lstStyle>
          <a:p>
            <a:pPr lvl="0"/>
            <a:r>
              <a:rPr lang="en-CA" altLang="ko-KR"/>
              <a:t>Click to add text</a:t>
            </a:r>
          </a:p>
        </p:txBody>
      </p:sp>
      <p:sp>
        <p:nvSpPr>
          <p:cNvPr id="6" name="Slide Number Placeholder 5"/>
          <p:cNvSpPr>
            <a:spLocks noGrp="1"/>
          </p:cNvSpPr>
          <p:nvPr>
            <p:ph type="sldNum" sz="quarter" idx="4"/>
          </p:nvPr>
        </p:nvSpPr>
        <p:spPr>
          <a:xfrm>
            <a:off x="11218779" y="6453337"/>
            <a:ext cx="589856" cy="268139"/>
          </a:xfrm>
          <a:prstGeom prst="rect">
            <a:avLst/>
          </a:prstGeom>
        </p:spPr>
        <p:txBody>
          <a:bodyPr vert="horz" lIns="91440" tIns="45720" rIns="91440" bIns="45720" rtlCol="0" anchor="ctr"/>
          <a:lstStyle>
            <a:lvl1pPr algn="r">
              <a:defRPr sz="800">
                <a:solidFill>
                  <a:schemeClr val="tx1">
                    <a:tint val="75000"/>
                  </a:schemeClr>
                </a:solidFill>
              </a:defRPr>
            </a:lvl1pPr>
          </a:lstStyle>
          <a:p>
            <a:fld id="{32D4B517-E49B-41B6-9DBC-23634E0F1CDC}"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37845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3915-9E26-42CB-AB38-A24857537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D0540-42B1-4EBD-8028-B4F45C727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97D92-4EDD-495A-9DCD-F025A8EF9176}"/>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ED4FB0E3-AC97-4F1D-AC8D-7A53AD06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A9FC5-3564-4646-ACE4-1CB2894EA690}"/>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61004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9AB6-5360-4F1E-A24F-C11E7EA63B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C379E4-21A7-4EAB-B6FE-56C900E6D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402847-A290-45B0-9440-6EFD7780097F}"/>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CDD501B6-3CA8-405E-B94E-217B311F5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F854F-7EE7-4B25-A53F-83E5A3A283CD}"/>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319600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0300-8177-4B59-8AE6-2FC236723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A99591-17C1-4289-A7AC-FC5C02CEA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1FFC0D-F6D8-4CCD-BBA5-A593D6798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84DED-6E55-4C1D-8381-E0F3C7FA5F31}"/>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6" name="Footer Placeholder 5">
            <a:extLst>
              <a:ext uri="{FF2B5EF4-FFF2-40B4-BE49-F238E27FC236}">
                <a16:creationId xmlns:a16="http://schemas.microsoft.com/office/drawing/2014/main" id="{AAE579E6-7474-4A7D-A6FA-B96518A71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80DA9-9044-4801-8B6C-05FE6F6A1CBB}"/>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309625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85A6-32C1-4406-998F-82AF24609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004117-EC46-4B1C-8BBA-B4BEAADE6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FB2A5-0854-4405-94CE-6B17564147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F2B320-CDC9-43E3-B7EE-C6DE0F35C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D251E-A198-44BB-A0AE-5C4974269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E2B594-6089-47CE-960F-4795787A230D}"/>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8" name="Footer Placeholder 7">
            <a:extLst>
              <a:ext uri="{FF2B5EF4-FFF2-40B4-BE49-F238E27FC236}">
                <a16:creationId xmlns:a16="http://schemas.microsoft.com/office/drawing/2014/main" id="{A1807D57-5EC7-42FA-9A09-99CF479A1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43A2B-94BD-41E6-ACE8-3795DF8379DF}"/>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33392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974-CB5B-4ED4-9371-9CB40122D4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619A0-A49B-4CF1-81DD-0DDF657246FD}"/>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4" name="Footer Placeholder 3">
            <a:extLst>
              <a:ext uri="{FF2B5EF4-FFF2-40B4-BE49-F238E27FC236}">
                <a16:creationId xmlns:a16="http://schemas.microsoft.com/office/drawing/2014/main" id="{62C9F010-CE8B-427D-B591-7D75930420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D6669-F96D-4C1D-B815-5A95BDD93554}"/>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27446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86AE6-8C69-4148-B756-A0DE0CDE09E9}"/>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3" name="Footer Placeholder 2">
            <a:extLst>
              <a:ext uri="{FF2B5EF4-FFF2-40B4-BE49-F238E27FC236}">
                <a16:creationId xmlns:a16="http://schemas.microsoft.com/office/drawing/2014/main" id="{B5CC91F8-A041-488E-A2F3-D6795E0144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902EE-921D-4A33-92A3-4DF62DB2A50B}"/>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376801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ABD-AED7-43C7-9E2B-40DC0AE73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5FD039-9498-480D-86AE-6C76A32B3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82558-7BC2-471D-9CDC-DD0D27D11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D15F9-78AC-4AE7-8312-ECB1919B946E}"/>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6" name="Footer Placeholder 5">
            <a:extLst>
              <a:ext uri="{FF2B5EF4-FFF2-40B4-BE49-F238E27FC236}">
                <a16:creationId xmlns:a16="http://schemas.microsoft.com/office/drawing/2014/main" id="{0F5AAD9D-5321-4A65-81B6-F731AB5B4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39179-7CCE-4F30-B605-45396042FB1E}"/>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292764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CC14-16DA-4426-89A8-B7C8A4C27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3DD581-48E5-4B9A-8688-6C99677ED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EF5DE-16EF-46C6-9F55-16145FD9D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8C558-C40B-466C-A8F0-2BC879F207B6}"/>
              </a:ext>
            </a:extLst>
          </p:cNvPr>
          <p:cNvSpPr>
            <a:spLocks noGrp="1"/>
          </p:cNvSpPr>
          <p:nvPr>
            <p:ph type="dt" sz="half" idx="10"/>
          </p:nvPr>
        </p:nvSpPr>
        <p:spPr/>
        <p:txBody>
          <a:bodyPr/>
          <a:lstStyle/>
          <a:p>
            <a:fld id="{FC14E246-7CB4-4EC4-AC1E-66B46F5AD731}" type="datetimeFigureOut">
              <a:rPr lang="en-US" smtClean="0"/>
              <a:t>3/20/2023</a:t>
            </a:fld>
            <a:endParaRPr lang="en-US"/>
          </a:p>
        </p:txBody>
      </p:sp>
      <p:sp>
        <p:nvSpPr>
          <p:cNvPr id="6" name="Footer Placeholder 5">
            <a:extLst>
              <a:ext uri="{FF2B5EF4-FFF2-40B4-BE49-F238E27FC236}">
                <a16:creationId xmlns:a16="http://schemas.microsoft.com/office/drawing/2014/main" id="{207DAD33-8AAB-4133-AF4D-FBCA1AE71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15551-F1EB-499B-B195-A9AEDA846F44}"/>
              </a:ext>
            </a:extLst>
          </p:cNvPr>
          <p:cNvSpPr>
            <a:spLocks noGrp="1"/>
          </p:cNvSpPr>
          <p:nvPr>
            <p:ph type="sldNum" sz="quarter" idx="12"/>
          </p:nvPr>
        </p:nvSpPr>
        <p:spPr/>
        <p:txBody>
          <a:bodyPr/>
          <a:lstStyle/>
          <a:p>
            <a:fld id="{DFC817BB-71BE-40DF-9159-15B6A8ABAC98}" type="slidenum">
              <a:rPr lang="en-US" smtClean="0"/>
              <a:t>‹#›</a:t>
            </a:fld>
            <a:endParaRPr lang="en-US"/>
          </a:p>
        </p:txBody>
      </p:sp>
    </p:spTree>
    <p:extLst>
      <p:ext uri="{BB962C8B-B14F-4D97-AF65-F5344CB8AC3E}">
        <p14:creationId xmlns:p14="http://schemas.microsoft.com/office/powerpoint/2010/main" val="174446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82D81-C54C-4355-B73C-B3E8F4702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0DA41F-DA6A-4137-8166-B7A538ADA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CB3F-9368-4857-AB3D-A8636B3B3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4E246-7CB4-4EC4-AC1E-66B46F5AD731}" type="datetimeFigureOut">
              <a:rPr lang="en-US" smtClean="0"/>
              <a:t>3/20/2023</a:t>
            </a:fld>
            <a:endParaRPr lang="en-US"/>
          </a:p>
        </p:txBody>
      </p:sp>
      <p:sp>
        <p:nvSpPr>
          <p:cNvPr id="5" name="Footer Placeholder 4">
            <a:extLst>
              <a:ext uri="{FF2B5EF4-FFF2-40B4-BE49-F238E27FC236}">
                <a16:creationId xmlns:a16="http://schemas.microsoft.com/office/drawing/2014/main" id="{224AB7AD-02C5-4A5A-8BAC-0923DEADE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F5C0FB-496C-41A1-A410-E96DCF647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817BB-71BE-40DF-9159-15B6A8ABAC98}" type="slidenum">
              <a:rPr lang="en-US" smtClean="0"/>
              <a:t>‹#›</a:t>
            </a:fld>
            <a:endParaRPr lang="en-US"/>
          </a:p>
        </p:txBody>
      </p:sp>
      <p:sp>
        <p:nvSpPr>
          <p:cNvPr id="7" name="MSIPCMContentMarking" descr="{&quot;HashCode&quot;:-1880398799,&quot;Placement&quot;:&quot;Header&quot;,&quot;Top&quot;:0.0,&quot;Left&quot;:742.444458,&quot;SlideWidth&quot;:960,&quot;SlideHeight&quot;:540}">
            <a:extLst>
              <a:ext uri="{FF2B5EF4-FFF2-40B4-BE49-F238E27FC236}">
                <a16:creationId xmlns:a16="http://schemas.microsoft.com/office/drawing/2014/main" id="{757877CE-299D-4294-A7EC-9BF8CBBFF298}"/>
              </a:ext>
            </a:extLst>
          </p:cNvPr>
          <p:cNvSpPr txBox="1"/>
          <p:nvPr userDrawn="1"/>
        </p:nvSpPr>
        <p:spPr>
          <a:xfrm>
            <a:off x="9429045" y="0"/>
            <a:ext cx="2762954" cy="280749"/>
          </a:xfrm>
          <a:prstGeom prst="rect">
            <a:avLst/>
          </a:prstGeom>
          <a:noFill/>
        </p:spPr>
        <p:txBody>
          <a:bodyPr vert="horz" wrap="square" lIns="0" tIns="0" rIns="0" bIns="0" rtlCol="0" anchor="ctr" anchorCtr="1">
            <a:spAutoFit/>
          </a:bodyPr>
          <a:lstStyle/>
          <a:p>
            <a:pPr algn="r">
              <a:spcBef>
                <a:spcPts val="0"/>
              </a:spcBef>
              <a:spcAft>
                <a:spcPts val="0"/>
              </a:spcAft>
            </a:pPr>
            <a:r>
              <a:rPr lang="en-US" sz="1200">
                <a:solidFill>
                  <a:srgbClr val="000000"/>
                </a:solidFill>
                <a:latin typeface="Arial" panose="020B0604020202020204" pitchFamily="34" charset="0"/>
              </a:rPr>
              <a:t>UNCLASSIFIED / NON CLASSIFIÉ</a:t>
            </a:r>
          </a:p>
        </p:txBody>
      </p:sp>
    </p:spTree>
    <p:extLst>
      <p:ext uri="{BB962C8B-B14F-4D97-AF65-F5344CB8AC3E}">
        <p14:creationId xmlns:p14="http://schemas.microsoft.com/office/powerpoint/2010/main" val="332908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CDC694-AD16-4D85-A050-769090C7D4C0}"/>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What We Heard Report: </a:t>
            </a:r>
            <a:br>
              <a:rPr lang="en-US" sz="4800">
                <a:solidFill>
                  <a:srgbClr val="FFFFFF"/>
                </a:solidFill>
              </a:rPr>
            </a:br>
            <a:r>
              <a:rPr lang="en-US" sz="4800">
                <a:solidFill>
                  <a:srgbClr val="FFFFFF"/>
                </a:solidFill>
              </a:rPr>
              <a:t>Standard on Information </a:t>
            </a:r>
            <a:r>
              <a:rPr lang="en-US" sz="4800">
                <a:solidFill>
                  <a:schemeClr val="bg1"/>
                </a:solidFill>
              </a:rPr>
              <a:t>and Communication Technology Accessibility (SICTA)</a:t>
            </a:r>
          </a:p>
        </p:txBody>
      </p:sp>
      <p:sp>
        <p:nvSpPr>
          <p:cNvPr id="3" name="Subtitle 2">
            <a:extLst>
              <a:ext uri="{FF2B5EF4-FFF2-40B4-BE49-F238E27FC236}">
                <a16:creationId xmlns:a16="http://schemas.microsoft.com/office/drawing/2014/main" id="{569B9C2E-60D1-40BB-979A-D389972B5231}"/>
              </a:ext>
            </a:extLst>
          </p:cNvPr>
          <p:cNvSpPr>
            <a:spLocks noGrp="1"/>
          </p:cNvSpPr>
          <p:nvPr>
            <p:ph type="subTitle" idx="1"/>
          </p:nvPr>
        </p:nvSpPr>
        <p:spPr>
          <a:xfrm>
            <a:off x="1314824" y="4585834"/>
            <a:ext cx="10473526" cy="1930400"/>
          </a:xfrm>
        </p:spPr>
        <p:txBody>
          <a:bodyPr anchor="ctr">
            <a:normAutofit fontScale="85000" lnSpcReduction="20000"/>
          </a:bodyPr>
          <a:lstStyle/>
          <a:p>
            <a:pPr algn="l"/>
            <a:r>
              <a:rPr lang="en-US" sz="3000" dirty="0"/>
              <a:t>Information and Communication Technology (ICT) Accessibility Policy Team</a:t>
            </a:r>
          </a:p>
          <a:p>
            <a:pPr algn="l"/>
            <a:r>
              <a:rPr lang="en-US" sz="3000" dirty="0"/>
              <a:t>Office of the Chief Information Officer</a:t>
            </a:r>
            <a:endParaRPr lang="en-US" sz="3000" dirty="0">
              <a:cs typeface="Calibri"/>
            </a:endParaRPr>
          </a:p>
          <a:p>
            <a:pPr algn="l"/>
            <a:r>
              <a:rPr lang="en-US" sz="3000" dirty="0"/>
              <a:t>Treasury Board of Canada Secretariat</a:t>
            </a:r>
            <a:endParaRPr lang="en-US" sz="3000" dirty="0">
              <a:cs typeface="Calibri"/>
            </a:endParaRPr>
          </a:p>
          <a:p>
            <a:pPr algn="l"/>
            <a:endParaRPr lang="en-US"/>
          </a:p>
          <a:p>
            <a:pPr algn="l"/>
            <a:r>
              <a:rPr lang="en-US" dirty="0"/>
              <a:t>March 2023</a:t>
            </a:r>
            <a:endParaRPr lang="en-US" dirty="0">
              <a:cs typeface="Calibri"/>
            </a:endParaRPr>
          </a:p>
        </p:txBody>
      </p:sp>
    </p:spTree>
    <p:extLst>
      <p:ext uri="{BB962C8B-B14F-4D97-AF65-F5344CB8AC3E}">
        <p14:creationId xmlns:p14="http://schemas.microsoft.com/office/powerpoint/2010/main" val="225638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364524" y="385720"/>
            <a:ext cx="11531444" cy="1325563"/>
          </a:xfrm>
        </p:spPr>
        <p:txBody>
          <a:bodyPr>
            <a:normAutofit fontScale="90000"/>
          </a:bodyPr>
          <a:lstStyle/>
          <a:p>
            <a:r>
              <a:rPr lang="en-US" sz="4000" b="1">
                <a:solidFill>
                  <a:srgbClr val="002060"/>
                </a:solidFill>
                <a:ea typeface="+mj-lt"/>
                <a:cs typeface="+mj-lt"/>
              </a:rPr>
              <a:t>Theme 4: Accessibility as an ongoing commitment for the GC</a:t>
            </a:r>
            <a:br>
              <a:rPr lang="en-US" sz="4000" b="1"/>
            </a:br>
            <a:endParaRPr lang="en-US" sz="4000" b="1">
              <a:solidFill>
                <a:srgbClr val="002060"/>
              </a:solidFill>
              <a:cs typeface="Calibri Light"/>
            </a:endParaRPr>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cs typeface="Calibri"/>
              </a:rPr>
              <a:t>Feedback:</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en-US">
                <a:ea typeface="+mn-lt"/>
                <a:cs typeface="+mn-lt"/>
              </a:rPr>
              <a:t>Respondents noted our requirements could go further and we could be doing more (especially as it relates to non-web documents). </a:t>
            </a:r>
          </a:p>
          <a:p>
            <a:pPr lvl="1"/>
            <a:endParaRPr lang="en-US">
              <a:cs typeface="Calibri" panose="020F0502020204030204"/>
            </a:endParaRPr>
          </a:p>
          <a:p>
            <a:pPr marL="285750" indent="-285750">
              <a:buFont typeface="Arial"/>
              <a:buChar char="•"/>
            </a:pPr>
            <a:endParaRPr lang="en-US">
              <a:cs typeface="Calibri" panose="020F0502020204030204"/>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539180"/>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cs typeface="Calibri"/>
              </a:rPr>
              <a:t>How we adapted:</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3951071"/>
            <a:ext cx="10500154" cy="2862322"/>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en-US" dirty="0">
                <a:ea typeface="+mn-lt"/>
                <a:cs typeface="+mn-lt"/>
              </a:rPr>
              <a:t>Previously we had a single requirement that required departments to provide existing non-web documents when requested. We've since added two additional requirements to be more proactive in accessibility of the GC's non-web document, which read:</a:t>
            </a:r>
          </a:p>
          <a:p>
            <a:pPr marL="1200150" indent="-285750">
              <a:buFont typeface="Arial"/>
              <a:buChar char="•"/>
            </a:pPr>
            <a:r>
              <a:rPr lang="en-US" dirty="0">
                <a:ea typeface="+mn-lt"/>
                <a:cs typeface="+mn-lt"/>
              </a:rPr>
              <a:t>All new external-facing non-web documents that are produced from a word processing software, spreadsheets, presentations or Portable Document Format (PDF) files in a native digital format after summer 2024, must be accessible in conformance with the EN 301 549 V3.2.1;</a:t>
            </a:r>
          </a:p>
          <a:p>
            <a:pPr marL="1200150" lvl="2" indent="-285750">
              <a:buFont typeface="Arial"/>
              <a:buChar char="•"/>
            </a:pPr>
            <a:r>
              <a:rPr lang="en-US" dirty="0">
                <a:ea typeface="+mn-lt"/>
                <a:cs typeface="+mn-lt"/>
              </a:rPr>
              <a:t>All base templates of non-web documents that are produced from a word processing software, spreadsheets, presentations or Portable Document Format (PDF) files in a native digital format and owned by the GC </a:t>
            </a:r>
            <a:r>
              <a:rPr lang="en-US" dirty="0" err="1">
                <a:ea typeface="+mn-lt"/>
                <a:cs typeface="+mn-lt"/>
              </a:rPr>
              <a:t>organisation</a:t>
            </a:r>
            <a:r>
              <a:rPr lang="en-US" dirty="0">
                <a:ea typeface="+mn-lt"/>
                <a:cs typeface="+mn-lt"/>
              </a:rPr>
              <a:t> must conform with the EN 301 549 V3.2.1</a:t>
            </a:r>
          </a:p>
        </p:txBody>
      </p:sp>
    </p:spTree>
    <p:extLst>
      <p:ext uri="{BB962C8B-B14F-4D97-AF65-F5344CB8AC3E}">
        <p14:creationId xmlns:p14="http://schemas.microsoft.com/office/powerpoint/2010/main" val="14839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30E8-253D-4CE2-929D-B0154E2EA9F2}"/>
              </a:ext>
            </a:extLst>
          </p:cNvPr>
          <p:cNvSpPr>
            <a:spLocks noGrp="1"/>
          </p:cNvSpPr>
          <p:nvPr>
            <p:ph type="title"/>
          </p:nvPr>
        </p:nvSpPr>
        <p:spPr>
          <a:xfrm>
            <a:off x="617081" y="365125"/>
            <a:ext cx="10939140" cy="1325563"/>
          </a:xfrm>
        </p:spPr>
        <p:txBody>
          <a:bodyPr/>
          <a:lstStyle/>
          <a:p>
            <a:r>
              <a:rPr lang="en-US" sz="4000" b="1">
                <a:solidFill>
                  <a:srgbClr val="002060"/>
                </a:solidFill>
              </a:rPr>
              <a:t>Next Steps</a:t>
            </a:r>
          </a:p>
        </p:txBody>
      </p:sp>
      <p:sp>
        <p:nvSpPr>
          <p:cNvPr id="3" name="Content Placeholder 2">
            <a:extLst>
              <a:ext uri="{FF2B5EF4-FFF2-40B4-BE49-F238E27FC236}">
                <a16:creationId xmlns:a16="http://schemas.microsoft.com/office/drawing/2014/main" id="{F2B2926F-870F-416A-9C46-9F61592B21A4}"/>
              </a:ext>
            </a:extLst>
          </p:cNvPr>
          <p:cNvSpPr>
            <a:spLocks noGrp="1"/>
          </p:cNvSpPr>
          <p:nvPr>
            <p:ph idx="1"/>
          </p:nvPr>
        </p:nvSpPr>
        <p:spPr>
          <a:xfrm>
            <a:off x="838200" y="1475274"/>
            <a:ext cx="10515600" cy="4116582"/>
          </a:xfrm>
        </p:spPr>
        <p:txBody>
          <a:bodyPr vert="horz" lIns="91440" tIns="45720" rIns="91440" bIns="45720" rtlCol="0" anchor="t">
            <a:normAutofit/>
          </a:bodyPr>
          <a:lstStyle/>
          <a:p>
            <a:pPr marL="0" indent="0">
              <a:buNone/>
            </a:pPr>
            <a:endParaRPr lang="en-US"/>
          </a:p>
          <a:p>
            <a:r>
              <a:rPr lang="en-US" dirty="0"/>
              <a:t>Obtain required approvals for the standard through OCIO policy stewardship process (Summer 2023)</a:t>
            </a:r>
            <a:endParaRPr lang="en-US" dirty="0">
              <a:cs typeface="Calibri"/>
            </a:endParaRPr>
          </a:p>
          <a:p>
            <a:pPr marL="0" indent="0">
              <a:buNone/>
            </a:pPr>
            <a:endParaRPr lang="en-US">
              <a:cs typeface="Calibri"/>
            </a:endParaRPr>
          </a:p>
          <a:p>
            <a:r>
              <a:rPr lang="en-US" sz="2800" dirty="0"/>
              <a:t>Publish Phase 1 of the Standard on ICT Accessibility (</a:t>
            </a:r>
            <a:r>
              <a:rPr lang="en-US" dirty="0"/>
              <a:t>Summer 2023</a:t>
            </a:r>
            <a:r>
              <a:rPr lang="en-US" sz="2800" dirty="0"/>
              <a:t>)</a:t>
            </a:r>
            <a:endParaRPr lang="en-US" sz="2800" dirty="0">
              <a:cs typeface="Calibri"/>
            </a:endParaRPr>
          </a:p>
          <a:p>
            <a:endParaRPr lang="en-US">
              <a:cs typeface="Calibri" panose="020F0502020204030204"/>
            </a:endParaRPr>
          </a:p>
          <a:p>
            <a:r>
              <a:rPr lang="en-US" dirty="0">
                <a:cs typeface="Calibri" panose="020F0502020204030204"/>
              </a:rPr>
              <a:t>Publish official standard guidance (Summer 2023)</a:t>
            </a:r>
          </a:p>
          <a:p>
            <a:endParaRPr lang="en-US">
              <a:cs typeface="Calibri" panose="020F0502020204030204"/>
            </a:endParaRPr>
          </a:p>
        </p:txBody>
      </p:sp>
    </p:spTree>
    <p:extLst>
      <p:ext uri="{BB962C8B-B14F-4D97-AF65-F5344CB8AC3E}">
        <p14:creationId xmlns:p14="http://schemas.microsoft.com/office/powerpoint/2010/main" val="297403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1D50-6FCE-4BF1-A1D6-81483FF47F33}"/>
              </a:ext>
            </a:extLst>
          </p:cNvPr>
          <p:cNvSpPr>
            <a:spLocks noGrp="1"/>
          </p:cNvSpPr>
          <p:nvPr>
            <p:ph type="title"/>
          </p:nvPr>
        </p:nvSpPr>
        <p:spPr/>
        <p:txBody>
          <a:bodyPr>
            <a:normAutofit/>
          </a:bodyPr>
          <a:lstStyle/>
          <a:p>
            <a:r>
              <a:rPr lang="en-US" b="1">
                <a:solidFill>
                  <a:srgbClr val="002060"/>
                </a:solidFill>
              </a:rPr>
              <a:t>Purpose of this Deck</a:t>
            </a:r>
          </a:p>
        </p:txBody>
      </p:sp>
      <p:grpSp>
        <p:nvGrpSpPr>
          <p:cNvPr id="3" name="Group 2">
            <a:extLst>
              <a:ext uri="{FF2B5EF4-FFF2-40B4-BE49-F238E27FC236}">
                <a16:creationId xmlns:a16="http://schemas.microsoft.com/office/drawing/2014/main" id="{58F9EBA0-2876-8877-31FE-8929BB69A785}"/>
              </a:ext>
              <a:ext uri="{C183D7F6-B498-43B3-948B-1728B52AA6E4}">
                <adec:decorative xmlns:adec="http://schemas.microsoft.com/office/drawing/2017/decorative" val="1"/>
              </a:ext>
            </a:extLst>
          </p:cNvPr>
          <p:cNvGrpSpPr/>
          <p:nvPr/>
        </p:nvGrpSpPr>
        <p:grpSpPr>
          <a:xfrm>
            <a:off x="841167" y="1712025"/>
            <a:ext cx="10084130" cy="4928259"/>
            <a:chOff x="841167" y="1712025"/>
            <a:chExt cx="10084130" cy="4928259"/>
          </a:xfrm>
        </p:grpSpPr>
        <p:sp>
          <p:nvSpPr>
            <p:cNvPr id="1407" name="Rectangle: Rounded Corners 1406">
              <a:extLst>
                <a:ext uri="{FF2B5EF4-FFF2-40B4-BE49-F238E27FC236}">
                  <a16:creationId xmlns:a16="http://schemas.microsoft.com/office/drawing/2014/main" id="{004C09B7-9527-552A-2D1A-6B88D3FE9C2B}"/>
                </a:ext>
                <a:ext uri="{C183D7F6-B498-43B3-948B-1728B52AA6E4}">
                  <adec:decorative xmlns:adec="http://schemas.microsoft.com/office/drawing/2017/decorative" val="1"/>
                </a:ext>
              </a:extLst>
            </p:cNvPr>
            <p:cNvSpPr/>
            <p:nvPr/>
          </p:nvSpPr>
          <p:spPr>
            <a:xfrm>
              <a:off x="841168" y="1712025"/>
              <a:ext cx="10054441" cy="14844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8" name="Rectangle: Rounded Corners 1407">
              <a:extLst>
                <a:ext uri="{FF2B5EF4-FFF2-40B4-BE49-F238E27FC236}">
                  <a16:creationId xmlns:a16="http://schemas.microsoft.com/office/drawing/2014/main" id="{DF423F61-C359-9B45-D2DF-EC20BC49A399}"/>
                </a:ext>
                <a:ext uri="{C183D7F6-B498-43B3-948B-1728B52AA6E4}">
                  <adec:decorative xmlns:adec="http://schemas.microsoft.com/office/drawing/2017/decorative" val="1"/>
                </a:ext>
              </a:extLst>
            </p:cNvPr>
            <p:cNvSpPr/>
            <p:nvPr/>
          </p:nvSpPr>
          <p:spPr>
            <a:xfrm>
              <a:off x="870856" y="3433947"/>
              <a:ext cx="10054441" cy="14844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9" name="Rectangle: Rounded Corners 1408">
              <a:extLst>
                <a:ext uri="{FF2B5EF4-FFF2-40B4-BE49-F238E27FC236}">
                  <a16:creationId xmlns:a16="http://schemas.microsoft.com/office/drawing/2014/main" id="{810ADE20-5808-CE8D-4473-58222FC87959}"/>
                </a:ext>
                <a:ext uri="{C183D7F6-B498-43B3-948B-1728B52AA6E4}">
                  <adec:decorative xmlns:adec="http://schemas.microsoft.com/office/drawing/2017/decorative" val="1"/>
                </a:ext>
              </a:extLst>
            </p:cNvPr>
            <p:cNvSpPr/>
            <p:nvPr/>
          </p:nvSpPr>
          <p:spPr>
            <a:xfrm>
              <a:off x="841167" y="5155869"/>
              <a:ext cx="10054441" cy="14844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0" name="TextBox 1409">
              <a:extLst>
                <a:ext uri="{FF2B5EF4-FFF2-40B4-BE49-F238E27FC236}">
                  <a16:creationId xmlns:a16="http://schemas.microsoft.com/office/drawing/2014/main" id="{63C7FE8F-46C6-100F-222C-8EAB954A5109}"/>
                </a:ext>
                <a:ext uri="{C183D7F6-B498-43B3-948B-1728B52AA6E4}">
                  <adec:decorative xmlns:adec="http://schemas.microsoft.com/office/drawing/2017/decorative" val="1"/>
                </a:ext>
              </a:extLst>
            </p:cNvPr>
            <p:cNvSpPr txBox="1"/>
            <p:nvPr/>
          </p:nvSpPr>
          <p:spPr>
            <a:xfrm>
              <a:off x="1167740" y="1959428"/>
              <a:ext cx="1029194" cy="979714"/>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11" name="TextBox 1410">
              <a:extLst>
                <a:ext uri="{FF2B5EF4-FFF2-40B4-BE49-F238E27FC236}">
                  <a16:creationId xmlns:a16="http://schemas.microsoft.com/office/drawing/2014/main" id="{91D6D4F1-2B78-9C3B-6234-CE4DA04F1420}"/>
                </a:ext>
                <a:ext uri="{C183D7F6-B498-43B3-948B-1728B52AA6E4}">
                  <adec:decorative xmlns:adec="http://schemas.microsoft.com/office/drawing/2017/decorative" val="1"/>
                </a:ext>
              </a:extLst>
            </p:cNvPr>
            <p:cNvSpPr txBox="1"/>
            <p:nvPr/>
          </p:nvSpPr>
          <p:spPr>
            <a:xfrm>
              <a:off x="1167740" y="3681350"/>
              <a:ext cx="1029194" cy="979714"/>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12" name="TextBox 1411">
              <a:extLst>
                <a:ext uri="{FF2B5EF4-FFF2-40B4-BE49-F238E27FC236}">
                  <a16:creationId xmlns:a16="http://schemas.microsoft.com/office/drawing/2014/main" id="{2A5D9B25-BDCF-F15A-BCB7-45263FB3D66A}"/>
                </a:ext>
                <a:ext uri="{C183D7F6-B498-43B3-948B-1728B52AA6E4}">
                  <adec:decorative xmlns:adec="http://schemas.microsoft.com/office/drawing/2017/decorative" val="1"/>
                </a:ext>
              </a:extLst>
            </p:cNvPr>
            <p:cNvSpPr txBox="1"/>
            <p:nvPr/>
          </p:nvSpPr>
          <p:spPr>
            <a:xfrm>
              <a:off x="1167740" y="5452752"/>
              <a:ext cx="1029194" cy="979714"/>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pic>
        <p:nvPicPr>
          <p:cNvPr id="1417" name="Graphic 1417" descr="Chat with solid fill">
            <a:extLst>
              <a:ext uri="{FF2B5EF4-FFF2-40B4-BE49-F238E27FC236}">
                <a16:creationId xmlns:a16="http://schemas.microsoft.com/office/drawing/2014/main" id="{679DE239-ADC7-C036-7467-4F91D1E36F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5450" y="2001982"/>
            <a:ext cx="973776" cy="973776"/>
          </a:xfrm>
          <a:prstGeom prst="rect">
            <a:avLst/>
          </a:prstGeom>
        </p:spPr>
      </p:pic>
      <p:sp>
        <p:nvSpPr>
          <p:cNvPr id="1413" name="TextBox 1412">
            <a:extLst>
              <a:ext uri="{FF2B5EF4-FFF2-40B4-BE49-F238E27FC236}">
                <a16:creationId xmlns:a16="http://schemas.microsoft.com/office/drawing/2014/main" id="{519E519E-B0CE-E088-93B3-0553E88C4FD3}"/>
              </a:ext>
            </a:extLst>
          </p:cNvPr>
          <p:cNvSpPr txBox="1"/>
          <p:nvPr/>
        </p:nvSpPr>
        <p:spPr>
          <a:xfrm>
            <a:off x="2424545" y="1999012"/>
            <a:ext cx="8065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Between October 31 and November 30, 2022, the TBS-OCIO Digital Policy &amp; Performance Division undertook a targeted engagement on the Standard on Information and Communication Technology (ICT) Accessibility </a:t>
            </a:r>
            <a:endParaRPr lang="en-US">
              <a:cs typeface="Calibri" panose="020F0502020204030204"/>
            </a:endParaRPr>
          </a:p>
        </p:txBody>
      </p:sp>
      <p:pic>
        <p:nvPicPr>
          <p:cNvPr id="1416" name="Graphic 1416" descr="Document with solid fill">
            <a:extLst>
              <a:ext uri="{FF2B5EF4-FFF2-40B4-BE49-F238E27FC236}">
                <a16:creationId xmlns:a16="http://schemas.microsoft.com/office/drawing/2014/main" id="{4290DDC3-3577-48B6-3697-7ADACC4194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25138" y="3714008"/>
            <a:ext cx="914400" cy="914400"/>
          </a:xfrm>
          <a:prstGeom prst="rect">
            <a:avLst/>
          </a:prstGeom>
        </p:spPr>
      </p:pic>
      <p:sp>
        <p:nvSpPr>
          <p:cNvPr id="1414" name="TextBox 1413">
            <a:extLst>
              <a:ext uri="{FF2B5EF4-FFF2-40B4-BE49-F238E27FC236}">
                <a16:creationId xmlns:a16="http://schemas.microsoft.com/office/drawing/2014/main" id="{BA8F56DE-002A-DCE9-9362-88299C230F48}"/>
              </a:ext>
            </a:extLst>
          </p:cNvPr>
          <p:cNvSpPr txBox="1"/>
          <p:nvPr/>
        </p:nvSpPr>
        <p:spPr>
          <a:xfrm>
            <a:off x="2424544" y="3855199"/>
            <a:ext cx="80653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deck provides a summary of the key themes and points of feedback from the engagement, as well as steps taken by TBS to address them. </a:t>
            </a:r>
            <a:endParaRPr lang="en-US">
              <a:cs typeface="Calibri" panose="020F0502020204030204"/>
            </a:endParaRPr>
          </a:p>
        </p:txBody>
      </p:sp>
      <p:pic>
        <p:nvPicPr>
          <p:cNvPr id="1418" name="Graphic 1418" descr="Presentation with checklist with solid fill">
            <a:extLst>
              <a:ext uri="{FF2B5EF4-FFF2-40B4-BE49-F238E27FC236}">
                <a16:creationId xmlns:a16="http://schemas.microsoft.com/office/drawing/2014/main" id="{F873843B-FC0B-014E-F349-826CC53322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25138" y="5485410"/>
            <a:ext cx="914400" cy="914400"/>
          </a:xfrm>
          <a:prstGeom prst="rect">
            <a:avLst/>
          </a:prstGeom>
        </p:spPr>
      </p:pic>
      <p:sp>
        <p:nvSpPr>
          <p:cNvPr id="1415" name="TextBox 1414">
            <a:extLst>
              <a:ext uri="{FF2B5EF4-FFF2-40B4-BE49-F238E27FC236}">
                <a16:creationId xmlns:a16="http://schemas.microsoft.com/office/drawing/2014/main" id="{6B5D974E-3C48-69C4-F525-DB8C9D7F11D9}"/>
              </a:ext>
            </a:extLst>
          </p:cNvPr>
          <p:cNvSpPr txBox="1"/>
          <p:nvPr/>
        </p:nvSpPr>
        <p:spPr>
          <a:xfrm>
            <a:off x="2424544" y="5442855"/>
            <a:ext cx="80653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Participant feedback has been instrumental in the further development of the standard, and this deck represents an opportunity to share some of it with our industry partners and the GC community.</a:t>
            </a:r>
            <a:endParaRPr lang="en-US">
              <a:cs typeface="Calibri" panose="020F0502020204030204"/>
            </a:endParaRPr>
          </a:p>
        </p:txBody>
      </p:sp>
    </p:spTree>
    <p:extLst>
      <p:ext uri="{BB962C8B-B14F-4D97-AF65-F5344CB8AC3E}">
        <p14:creationId xmlns:p14="http://schemas.microsoft.com/office/powerpoint/2010/main" val="20116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5B943-9157-4BBB-B463-44F4DAE2BA74}"/>
              </a:ext>
            </a:extLst>
          </p:cNvPr>
          <p:cNvSpPr>
            <a:spLocks noGrp="1"/>
          </p:cNvSpPr>
          <p:nvPr>
            <p:ph type="title"/>
          </p:nvPr>
        </p:nvSpPr>
        <p:spPr>
          <a:xfrm>
            <a:off x="639519" y="294538"/>
            <a:ext cx="10628031" cy="1033669"/>
          </a:xfrm>
        </p:spPr>
        <p:txBody>
          <a:bodyPr>
            <a:normAutofit/>
          </a:bodyPr>
          <a:lstStyle/>
          <a:p>
            <a:r>
              <a:rPr lang="en-US" sz="4000">
                <a:solidFill>
                  <a:srgbClr val="FFFFFF"/>
                </a:solidFill>
              </a:rPr>
              <a:t>Context</a:t>
            </a:r>
          </a:p>
        </p:txBody>
      </p:sp>
      <p:sp>
        <p:nvSpPr>
          <p:cNvPr id="3" name="Content Placeholder 2">
            <a:extLst>
              <a:ext uri="{FF2B5EF4-FFF2-40B4-BE49-F238E27FC236}">
                <a16:creationId xmlns:a16="http://schemas.microsoft.com/office/drawing/2014/main" id="{FF7C8C62-5A62-44C2-9674-9D2A68DBA60E}"/>
              </a:ext>
            </a:extLst>
          </p:cNvPr>
          <p:cNvSpPr>
            <a:spLocks noGrp="1"/>
          </p:cNvSpPr>
          <p:nvPr>
            <p:ph idx="1"/>
          </p:nvPr>
        </p:nvSpPr>
        <p:spPr>
          <a:xfrm>
            <a:off x="459351" y="1597431"/>
            <a:ext cx="11332482" cy="5260567"/>
          </a:xfrm>
        </p:spPr>
        <p:txBody>
          <a:bodyPr anchor="ctr">
            <a:normAutofit/>
          </a:bodyPr>
          <a:lstStyle/>
          <a:p>
            <a:pPr>
              <a:spcAft>
                <a:spcPts val="1200"/>
              </a:spcAft>
            </a:pPr>
            <a:r>
              <a:rPr lang="en-CA" sz="2400" dirty="0">
                <a:ea typeface="+mn-lt"/>
                <a:cs typeface="+mn-lt"/>
              </a:rPr>
              <a:t>The</a:t>
            </a:r>
            <a:r>
              <a:rPr lang="en-CA" sz="2400" b="1" dirty="0">
                <a:ea typeface="+mn-lt"/>
                <a:cs typeface="+mn-lt"/>
              </a:rPr>
              <a:t> Standard on ICT Accessibility </a:t>
            </a:r>
            <a:r>
              <a:rPr lang="en-CA" sz="2400" dirty="0">
                <a:ea typeface="+mn-lt"/>
                <a:cs typeface="+mn-lt"/>
              </a:rPr>
              <a:t>will come into effect under the </a:t>
            </a:r>
            <a:r>
              <a:rPr lang="en-CA" sz="2400" i="1" dirty="0">
                <a:ea typeface="+mn-lt"/>
                <a:cs typeface="+mn-lt"/>
              </a:rPr>
              <a:t>Policy on Service and </a:t>
            </a:r>
            <a:r>
              <a:rPr lang="en-CA" sz="2400" i="1" dirty="0"/>
              <a:t>Digital</a:t>
            </a:r>
            <a:r>
              <a:rPr lang="en-CA" sz="2400" dirty="0"/>
              <a:t> in Summer 2023, replacing the </a:t>
            </a:r>
            <a:r>
              <a:rPr lang="en-US" sz="2400" i="1" dirty="0"/>
              <a:t>Standard on Web Accessibility</a:t>
            </a:r>
            <a:r>
              <a:rPr lang="en-US" sz="2400" dirty="0"/>
              <a:t> </a:t>
            </a:r>
            <a:endParaRPr lang="en-US" sz="2400" i="1" dirty="0"/>
          </a:p>
          <a:p>
            <a:pPr>
              <a:spcAft>
                <a:spcPts val="1200"/>
              </a:spcAft>
            </a:pPr>
            <a:r>
              <a:rPr lang="en-US" sz="2400" dirty="0"/>
              <a:t>The main objective of this engagement was to gather feedback, insights, and comments on phase one of the Standard on ICT Accessibility, while identifying potential gaps</a:t>
            </a:r>
            <a:endParaRPr lang="en-US" sz="2400" dirty="0">
              <a:cs typeface="Calibri"/>
            </a:endParaRPr>
          </a:p>
          <a:p>
            <a:pPr>
              <a:spcAft>
                <a:spcPts val="1200"/>
              </a:spcAft>
            </a:pPr>
            <a:r>
              <a:rPr lang="en-US" sz="2400" dirty="0"/>
              <a:t>The Standard on ICT Accessibility contains requirements for making all ICT that is developed, procured, or owned by the GC accessible. </a:t>
            </a:r>
            <a:endParaRPr lang="en-US" sz="2400" dirty="0">
              <a:cs typeface="Calibri"/>
            </a:endParaRPr>
          </a:p>
          <a:p>
            <a:pPr lvl="1">
              <a:spcAft>
                <a:spcPts val="1200"/>
              </a:spcAft>
            </a:pPr>
            <a:r>
              <a:rPr lang="en-US" sz="2000" dirty="0"/>
              <a:t>Consistent with the Policy and Directive on Service and Digital and leading practices from other jurisdictions (EN 301 549 v3.2.1).</a:t>
            </a:r>
            <a:endParaRPr lang="en-US" sz="2000" dirty="0">
              <a:cs typeface="Calibri"/>
            </a:endParaRPr>
          </a:p>
          <a:p>
            <a:pPr lvl="1">
              <a:spcAft>
                <a:spcPts val="1200"/>
              </a:spcAft>
            </a:pPr>
            <a:r>
              <a:rPr lang="en-US" sz="2000" dirty="0"/>
              <a:t>Operationalizes the principle of ‘nothing without us’ </a:t>
            </a:r>
            <a:endParaRPr lang="en-US" sz="2000" dirty="0">
              <a:cs typeface="Calibri"/>
            </a:endParaRPr>
          </a:p>
          <a:p>
            <a:pPr lvl="1">
              <a:spcAft>
                <a:spcPts val="1200"/>
              </a:spcAft>
            </a:pPr>
            <a:r>
              <a:rPr lang="en-US" sz="2000" dirty="0"/>
              <a:t>Builds on lessons learned</a:t>
            </a:r>
            <a:endParaRPr lang="en-US" sz="2000" dirty="0">
              <a:cs typeface="Calibri"/>
            </a:endParaRPr>
          </a:p>
        </p:txBody>
      </p:sp>
    </p:spTree>
    <p:extLst>
      <p:ext uri="{BB962C8B-B14F-4D97-AF65-F5344CB8AC3E}">
        <p14:creationId xmlns:p14="http://schemas.microsoft.com/office/powerpoint/2010/main" val="426246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EE4821B8-425E-4163-929C-B97C40E4BD75}"/>
              </a:ext>
            </a:extLst>
          </p:cNvPr>
          <p:cNvSpPr>
            <a:spLocks noGrp="1"/>
          </p:cNvSpPr>
          <p:nvPr>
            <p:ph type="title" idx="4294967295"/>
          </p:nvPr>
        </p:nvSpPr>
        <p:spPr>
          <a:xfrm>
            <a:off x="466722" y="586855"/>
            <a:ext cx="3201366"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algn="r" fontAlgn="auto">
              <a:spcAft>
                <a:spcPts val="0"/>
              </a:spcAft>
              <a:buClrTx/>
              <a:buSzTx/>
              <a:tabLst/>
              <a:defRPr/>
            </a:pPr>
            <a:r>
              <a:rPr kumimoji="0" lang="en-US" sz="4000" b="0" i="0" u="none" strike="noStrike" kern="1200" cap="none" spc="0" normalizeH="0" baseline="0" noProof="0">
                <a:ln>
                  <a:noFill/>
                </a:ln>
                <a:solidFill>
                  <a:srgbClr val="FFFFFF"/>
                </a:solidFill>
                <a:effectLst/>
                <a:uLnTx/>
                <a:uFillTx/>
                <a:latin typeface="+mj-lt"/>
                <a:ea typeface="+mj-ea"/>
                <a:cs typeface="+mj-cs"/>
              </a:rPr>
              <a:t>Purpose of the Standard</a:t>
            </a:r>
          </a:p>
        </p:txBody>
      </p:sp>
      <p:sp>
        <p:nvSpPr>
          <p:cNvPr id="3" name="Content Placeholder 2">
            <a:extLst>
              <a:ext uri="{FF2B5EF4-FFF2-40B4-BE49-F238E27FC236}">
                <a16:creationId xmlns:a16="http://schemas.microsoft.com/office/drawing/2014/main" id="{886D56D0-1F7F-44D2-A7C3-F4B12B741340}"/>
              </a:ext>
            </a:extLst>
          </p:cNvPr>
          <p:cNvSpPr>
            <a:spLocks noGrp="1"/>
          </p:cNvSpPr>
          <p:nvPr>
            <p:ph idx="10"/>
          </p:nvPr>
        </p:nvSpPr>
        <p:spPr>
          <a:xfrm>
            <a:off x="4391287" y="706992"/>
            <a:ext cx="7596332" cy="5937475"/>
          </a:xfrm>
        </p:spPr>
        <p:txBody>
          <a:bodyPr vert="horz" lIns="91440" tIns="45720" rIns="91440" bIns="45720" rtlCol="0" anchor="ctr">
            <a:normAutofit/>
          </a:bodyPr>
          <a:lstStyle/>
          <a:p>
            <a:pPr>
              <a:lnSpc>
                <a:spcPct val="100000"/>
              </a:lnSpc>
              <a:spcBef>
                <a:spcPts val="0"/>
              </a:spcBef>
              <a:defRPr/>
            </a:pP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The purpose of the Standard on ICT Accessibility is to identify, remove and prevent ICT accessibility barriers across the GC and </a:t>
            </a:r>
            <a:r>
              <a:rPr lang="en-US" sz="3600">
                <a:solidFill>
                  <a:schemeClr val="tx1"/>
                </a:solidFill>
                <a:latin typeface="Calibri" panose="020F0502020204030204"/>
              </a:rPr>
              <a:t>support </a:t>
            </a:r>
            <a:r>
              <a:rPr kumimoji="0" lang="en-US" sz="3600" b="0" i="0" u="none" strike="noStrike" kern="1200" cap="none" spc="0" normalizeH="0" baseline="0" noProof="0">
                <a:ln>
                  <a:noFill/>
                </a:ln>
                <a:solidFill>
                  <a:schemeClr val="tx1"/>
                </a:solidFill>
                <a:effectLst/>
                <a:uLnTx/>
                <a:uFillTx/>
                <a:latin typeface="Calibri" panose="020F0502020204030204"/>
                <a:ea typeface="+mn-ea"/>
                <a:cs typeface="+mn-cs"/>
              </a:rPr>
              <a:t>the</a:t>
            </a:r>
            <a:r>
              <a:rPr lang="en-US" sz="3600">
                <a:solidFill>
                  <a:schemeClr val="tx1"/>
                </a:solidFill>
                <a:latin typeface="Calibri" panose="020F0502020204030204"/>
              </a:rPr>
              <a:t> third pillar in the accessibility strategy for the Public Service of Canada to make ICT usable by all.</a:t>
            </a:r>
            <a:endParaRPr lang="en-US">
              <a:solidFill>
                <a:schemeClr val="tx1"/>
              </a:solidFill>
            </a:endParaRPr>
          </a:p>
          <a:p>
            <a:pPr>
              <a:lnSpc>
                <a:spcPct val="100000"/>
              </a:lnSpc>
              <a:spcBef>
                <a:spcPts val="0"/>
              </a:spcBef>
              <a:defRPr/>
            </a:pPr>
            <a:endParaRPr lang="en-US" sz="3600">
              <a:cs typeface="Calibri"/>
            </a:endParaRPr>
          </a:p>
          <a:p>
            <a:pPr>
              <a:lnSpc>
                <a:spcPct val="100000"/>
              </a:lnSpc>
              <a:spcBef>
                <a:spcPts val="0"/>
              </a:spcBef>
              <a:buFontTx/>
              <a:defRPr/>
            </a:pPr>
            <a:endParaRPr lang="en-US" sz="3600" b="0" i="0" u="none" strike="noStrike" kern="1200" cap="none" spc="0" normalizeH="0" baseline="0" noProof="0">
              <a:ln>
                <a:noFill/>
              </a:ln>
              <a:solidFill>
                <a:srgbClr val="000000"/>
              </a:solidFill>
              <a:effectLst/>
              <a:uLnTx/>
              <a:uFillTx/>
              <a:latin typeface="Calibri" panose="020F0502020204030204"/>
              <a:cs typeface="Calibri"/>
            </a:endParaRPr>
          </a:p>
        </p:txBody>
      </p:sp>
      <p:sp>
        <p:nvSpPr>
          <p:cNvPr id="4" name="Slide Number Placeholder 3">
            <a:extLst>
              <a:ext uri="{FF2B5EF4-FFF2-40B4-BE49-F238E27FC236}">
                <a16:creationId xmlns:a16="http://schemas.microsoft.com/office/drawing/2014/main" id="{BD9BA309-C028-4A1B-8878-E6896358E3BE}"/>
              </a:ext>
            </a:extLst>
          </p:cNvPr>
          <p:cNvSpPr>
            <a:spLocks noGrp="1"/>
          </p:cNvSpPr>
          <p:nvPr>
            <p:ph type="sldNum" sz="quarter" idx="4"/>
          </p:nvPr>
        </p:nvSpPr>
        <p:spPr>
          <a:xfrm>
            <a:off x="11704320" y="6455664"/>
            <a:ext cx="448056" cy="365125"/>
          </a:xfrm>
        </p:spPr>
        <p:txBody>
          <a:bodyPr vert="horz" lIns="91440" tIns="45720" rIns="91440" bIns="45720" rtlCol="0" anchor="ctr">
            <a:normAutofit/>
          </a:bodyPr>
          <a:lstStyle/>
          <a:p>
            <a:pPr>
              <a:spcAft>
                <a:spcPts val="600"/>
              </a:spcAft>
            </a:pPr>
            <a:fld id="{32D4B517-E49B-41B6-9DBC-23634E0F1CDC}"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304298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A7323-4FBC-464E-9C04-13B75AB50A21}"/>
              </a:ext>
            </a:extLst>
          </p:cNvPr>
          <p:cNvSpPr>
            <a:spLocks noGrp="1"/>
          </p:cNvSpPr>
          <p:nvPr>
            <p:ph type="title"/>
          </p:nvPr>
        </p:nvSpPr>
        <p:spPr>
          <a:xfrm>
            <a:off x="1136397" y="502022"/>
            <a:ext cx="9688296" cy="1019598"/>
          </a:xfrm>
        </p:spPr>
        <p:txBody>
          <a:bodyPr anchor="b">
            <a:normAutofit/>
          </a:bodyPr>
          <a:lstStyle/>
          <a:p>
            <a:r>
              <a:rPr lang="en-US" sz="4000" b="1">
                <a:solidFill>
                  <a:srgbClr val="002060"/>
                </a:solidFill>
              </a:rPr>
              <a:t>Consultation Engagement Summary</a:t>
            </a:r>
          </a:p>
        </p:txBody>
      </p:sp>
      <p:sp>
        <p:nvSpPr>
          <p:cNvPr id="3" name="Content Placeholder 2">
            <a:extLst>
              <a:ext uri="{FF2B5EF4-FFF2-40B4-BE49-F238E27FC236}">
                <a16:creationId xmlns:a16="http://schemas.microsoft.com/office/drawing/2014/main" id="{653140E6-3BAD-446A-BAC8-8EBE84DA191E}"/>
              </a:ext>
            </a:extLst>
          </p:cNvPr>
          <p:cNvSpPr>
            <a:spLocks noGrp="1"/>
          </p:cNvSpPr>
          <p:nvPr>
            <p:ph idx="1"/>
          </p:nvPr>
        </p:nvSpPr>
        <p:spPr>
          <a:xfrm>
            <a:off x="938150" y="1698171"/>
            <a:ext cx="10889673" cy="4174596"/>
          </a:xfrm>
        </p:spPr>
        <p:txBody>
          <a:bodyPr anchor="t">
            <a:normAutofit fontScale="92500" lnSpcReduction="20000"/>
          </a:bodyPr>
          <a:lstStyle/>
          <a:p>
            <a:pPr>
              <a:spcAft>
                <a:spcPts val="1200"/>
              </a:spcAft>
            </a:pPr>
            <a:r>
              <a:rPr lang="en-US" sz="2400"/>
              <a:t>Targeted engagement on Phase One of the draft Standard on ICT Accessibility were held between October 31 – November 30, 2022</a:t>
            </a:r>
            <a:endParaRPr lang="en-US" sz="2400">
              <a:cs typeface="Calibri"/>
            </a:endParaRPr>
          </a:p>
          <a:p>
            <a:pPr>
              <a:spcAft>
                <a:spcPts val="1200"/>
              </a:spcAft>
            </a:pPr>
            <a:r>
              <a:rPr lang="en-US" sz="2400"/>
              <a:t>Key stakeholder communities including GC partners, accessibility subject-matter experts, Persons with Disabilities Networks, relevant policy centers, EDI Networks, and select external industry partners were consulted</a:t>
            </a:r>
          </a:p>
          <a:p>
            <a:pPr>
              <a:spcAft>
                <a:spcPts val="1200"/>
              </a:spcAft>
            </a:pPr>
            <a:r>
              <a:rPr lang="en-US" sz="2400"/>
              <a:t>An inclusive engagement approach was applied to engage traditional and non-traditional partners through a combination of targeted communication, bilateral discussions, cross-sectoral meetings, and leveraging existing </a:t>
            </a:r>
            <a:r>
              <a:rPr lang="en-US" sz="2400" err="1"/>
              <a:t>foras</a:t>
            </a:r>
            <a:r>
              <a:rPr lang="en-US" sz="2400"/>
              <a:t>. This resulted in higher level of engagement from stakeholders with a wide range of expertise, knowledge, and experience. </a:t>
            </a:r>
            <a:endParaRPr lang="en-US" sz="2400">
              <a:cs typeface="Calibri"/>
            </a:endParaRPr>
          </a:p>
          <a:p>
            <a:pPr>
              <a:spcAft>
                <a:spcPts val="1200"/>
              </a:spcAft>
            </a:pPr>
            <a:r>
              <a:rPr lang="en-US" sz="2400"/>
              <a:t>To allow for flexibility, stakeholders were invited to submit feedback</a:t>
            </a:r>
            <a:r>
              <a:rPr lang="en-US" sz="2400">
                <a:solidFill>
                  <a:srgbClr val="FF0000"/>
                </a:solidFill>
              </a:rPr>
              <a:t>  </a:t>
            </a:r>
            <a:r>
              <a:rPr lang="en-US" sz="2400">
                <a:solidFill>
                  <a:srgbClr val="000000"/>
                </a:solidFill>
              </a:rPr>
              <a:t>through</a:t>
            </a:r>
            <a:r>
              <a:rPr lang="en-US" sz="2400"/>
              <a:t> MS form, email and online (via GitHub):</a:t>
            </a:r>
            <a:endParaRPr lang="en-US">
              <a:cs typeface="Calibri"/>
            </a:endParaRPr>
          </a:p>
          <a:p>
            <a:pPr lvl="1">
              <a:spcAft>
                <a:spcPts val="1200"/>
              </a:spcAft>
              <a:buFont typeface="Courier New" panose="02070309020205020404" pitchFamily="49" charset="0"/>
              <a:buChar char="o"/>
            </a:pPr>
            <a:r>
              <a:rPr lang="en-US"/>
              <a:t> Approximately 85 responses and 510 unique comments were received</a:t>
            </a:r>
            <a:endParaRPr lang="en-US">
              <a:cs typeface="Calibri"/>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57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6776CBA-E53A-49D4-B4DD-0F61F29FD705}"/>
              </a:ext>
            </a:extLst>
          </p:cNvPr>
          <p:cNvSpPr>
            <a:spLocks noGrp="1"/>
          </p:cNvSpPr>
          <p:nvPr>
            <p:ph type="title"/>
          </p:nvPr>
        </p:nvSpPr>
        <p:spPr>
          <a:xfrm>
            <a:off x="134637" y="685800"/>
            <a:ext cx="3487044" cy="4234009"/>
          </a:xfrm>
        </p:spPr>
        <p:txBody>
          <a:bodyPr>
            <a:normAutofit/>
          </a:bodyPr>
          <a:lstStyle/>
          <a:p>
            <a:r>
              <a:rPr lang="en-US" sz="4800">
                <a:solidFill>
                  <a:srgbClr val="FFFFFF"/>
                </a:solidFill>
              </a:rPr>
              <a:t>Themes from Commentary</a:t>
            </a:r>
            <a:br>
              <a:rPr lang="en-US" sz="4800"/>
            </a:br>
            <a:r>
              <a:rPr lang="en-US" sz="4800">
                <a:solidFill>
                  <a:srgbClr val="FFFFFF"/>
                </a:solidFill>
              </a:rPr>
              <a:t>include:</a:t>
            </a:r>
          </a:p>
        </p:txBody>
      </p:sp>
      <p:graphicFrame>
        <p:nvGraphicFramePr>
          <p:cNvPr id="5" name="Content Placeholder 2">
            <a:extLst>
              <a:ext uri="{FF2B5EF4-FFF2-40B4-BE49-F238E27FC236}">
                <a16:creationId xmlns:a16="http://schemas.microsoft.com/office/drawing/2014/main" id="{9E15DA2F-921E-4F28-BBF2-E71358074361}"/>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936846749"/>
              </p:ext>
            </p:extLst>
          </p:nvPr>
        </p:nvGraphicFramePr>
        <p:xfrm>
          <a:off x="4732350" y="726989"/>
          <a:ext cx="6927540" cy="5400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69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838200" y="365125"/>
            <a:ext cx="11531444" cy="1325563"/>
          </a:xfrm>
        </p:spPr>
        <p:txBody>
          <a:bodyPr>
            <a:normAutofit fontScale="90000"/>
          </a:bodyPr>
          <a:lstStyle/>
          <a:p>
            <a:r>
              <a:rPr lang="en-US" sz="4000" b="1">
                <a:solidFill>
                  <a:srgbClr val="002060"/>
                </a:solidFill>
              </a:rPr>
              <a:t>Theme 1:</a:t>
            </a:r>
            <a:r>
              <a:rPr lang="en-US" sz="4000" b="1">
                <a:solidFill>
                  <a:srgbClr val="002060"/>
                </a:solidFill>
                <a:ea typeface="+mj-lt"/>
                <a:cs typeface="+mj-lt"/>
              </a:rPr>
              <a:t> Simplify the effective date and deadline for compliance</a:t>
            </a:r>
            <a:r>
              <a:rPr lang="en-US" sz="4000" b="1">
                <a:solidFill>
                  <a:srgbClr val="002060"/>
                </a:solidFill>
              </a:rPr>
              <a:t> </a:t>
            </a:r>
            <a:br>
              <a:rPr lang="en-US" sz="4000" b="1"/>
            </a:br>
            <a:endParaRPr lang="en-US" sz="4000" b="1">
              <a:solidFill>
                <a:srgbClr val="002060"/>
              </a:solidFill>
            </a:endParaRPr>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cs typeface="Calibri"/>
              </a:rPr>
              <a:t>Feedback:</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75432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en-US">
                <a:ea typeface="+mn-lt"/>
                <a:cs typeface="+mn-lt"/>
              </a:rPr>
              <a:t>Respondents indicated that </a:t>
            </a:r>
            <a:r>
              <a:rPr lang="en-US" b="1">
                <a:ea typeface="+mn-lt"/>
                <a:cs typeface="+mn-lt"/>
              </a:rPr>
              <a:t>the effective date should be included in the standard</a:t>
            </a:r>
            <a:r>
              <a:rPr lang="en-US">
                <a:ea typeface="+mn-lt"/>
                <a:cs typeface="+mn-lt"/>
              </a:rPr>
              <a:t> so that they don’t have go back and forth to look for the timelines and the associated requirements. </a:t>
            </a:r>
          </a:p>
          <a:p>
            <a:pPr marL="742950" lvl="1" indent="-285750">
              <a:buFont typeface="Arial"/>
              <a:buChar char="•"/>
            </a:pPr>
            <a:r>
              <a:rPr lang="en-US">
                <a:ea typeface="+mn-lt"/>
                <a:cs typeface="+mn-lt"/>
              </a:rPr>
              <a:t>Respondents also noted the current format </a:t>
            </a:r>
            <a:r>
              <a:rPr lang="en-US" b="1">
                <a:ea typeface="+mn-lt"/>
                <a:cs typeface="+mn-lt"/>
              </a:rPr>
              <a:t>“effective date + x month”</a:t>
            </a:r>
            <a:r>
              <a:rPr lang="en-US">
                <a:ea typeface="+mn-lt"/>
                <a:cs typeface="+mn-lt"/>
              </a:rPr>
              <a:t> can be confusing to them. Conformance timelines should be stated clearly.</a:t>
            </a:r>
            <a:endParaRPr lang="en-US"/>
          </a:p>
          <a:p>
            <a:pPr marL="285750" indent="-285750">
              <a:buFont typeface="Arial"/>
              <a:buChar char="•"/>
            </a:pPr>
            <a:endParaRPr lang="en-US">
              <a:cs typeface="Calibri"/>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951072"/>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cs typeface="Calibri"/>
              </a:rPr>
              <a:t>How we adapted:</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4362963"/>
            <a:ext cx="10500154" cy="92333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pPr marL="742950" lvl="1" indent="-285750">
              <a:buFont typeface="Arial"/>
              <a:buChar char="•"/>
            </a:pPr>
            <a:r>
              <a:rPr lang="en-US" dirty="0">
                <a:ea typeface="+mn-lt"/>
                <a:cs typeface="+mn-lt"/>
              </a:rPr>
              <a:t>The subsection on compliance timelines was removed and </a:t>
            </a:r>
            <a:r>
              <a:rPr lang="en-US" b="1" dirty="0">
                <a:ea typeface="+mn-lt"/>
                <a:cs typeface="+mn-lt"/>
              </a:rPr>
              <a:t>compliance dates were incorporated directly</a:t>
            </a:r>
            <a:r>
              <a:rPr lang="en-US" dirty="0">
                <a:ea typeface="+mn-lt"/>
                <a:cs typeface="+mn-lt"/>
              </a:rPr>
              <a:t> into the </a:t>
            </a:r>
            <a:r>
              <a:rPr lang="en-US">
                <a:ea typeface="+mn-lt"/>
                <a:cs typeface="+mn-lt"/>
              </a:rPr>
              <a:t>requirements.</a:t>
            </a:r>
            <a:endParaRPr lang="en-US" dirty="0">
              <a:ea typeface="+mn-lt"/>
              <a:cs typeface="+mn-lt"/>
            </a:endParaRPr>
          </a:p>
        </p:txBody>
      </p:sp>
    </p:spTree>
    <p:extLst>
      <p:ext uri="{BB962C8B-B14F-4D97-AF65-F5344CB8AC3E}">
        <p14:creationId xmlns:p14="http://schemas.microsoft.com/office/powerpoint/2010/main" val="65904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838200" y="365125"/>
            <a:ext cx="11531444" cy="1325563"/>
          </a:xfrm>
        </p:spPr>
        <p:txBody>
          <a:bodyPr>
            <a:normAutofit/>
          </a:bodyPr>
          <a:lstStyle/>
          <a:p>
            <a:r>
              <a:rPr lang="en-US" sz="4000" b="1">
                <a:solidFill>
                  <a:srgbClr val="002060"/>
                </a:solidFill>
                <a:ea typeface="+mj-lt"/>
                <a:cs typeface="+mj-lt"/>
              </a:rPr>
              <a:t>Theme 2: Official Language requirements</a:t>
            </a:r>
            <a:br>
              <a:rPr lang="en-US" sz="4000" b="1"/>
            </a:br>
            <a:endParaRPr lang="en-US" sz="4000" b="1">
              <a:solidFill>
                <a:srgbClr val="002060"/>
              </a:solidFill>
              <a:cs typeface="Calibri Light"/>
            </a:endParaRPr>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cs typeface="Calibri"/>
              </a:rPr>
              <a:t>Feedback:</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75432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en-US">
                <a:ea typeface="+mn-lt"/>
                <a:cs typeface="+mn-lt"/>
              </a:rPr>
              <a:t>Respondents commented that the EN 301 549 standard is only published in English, which is not accessible to them, and it goes against the spirit of the Official Languages Act. If we want to keep referring to the EN 301 549 in the Standard on ICT Accessibility, we must ensure that there is a French version of the EN 301 549 available as well.</a:t>
            </a:r>
          </a:p>
          <a:p>
            <a:pPr marL="285750" indent="-285750">
              <a:buFont typeface="Arial"/>
              <a:buChar char="•"/>
            </a:pPr>
            <a:endParaRPr lang="en-US">
              <a:cs typeface="Calibri"/>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951072"/>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cs typeface="Calibri"/>
              </a:rPr>
              <a:t>How we adapted:</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4362963"/>
            <a:ext cx="10500154" cy="120032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742950" lvl="1" indent="-285750">
              <a:buFont typeface="Arial"/>
              <a:buChar char="•"/>
            </a:pPr>
            <a:r>
              <a:rPr lang="en-US" dirty="0">
                <a:ea typeface="+mn-lt"/>
                <a:cs typeface="+mn-lt"/>
              </a:rPr>
              <a:t>TBS-OCIO will be publishing the EN 301 549 requirements in both official languages.</a:t>
            </a:r>
            <a:endParaRPr lang="en-US" dirty="0">
              <a:cs typeface="Calibri"/>
            </a:endParaRPr>
          </a:p>
          <a:p>
            <a:pPr marL="742950" lvl="1" indent="-285750">
              <a:buFont typeface="Arial"/>
              <a:buChar char="•"/>
            </a:pPr>
            <a:endParaRPr lang="en-US">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190686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FD57-E8C3-479B-ABB1-84C04AEF3369}"/>
              </a:ext>
            </a:extLst>
          </p:cNvPr>
          <p:cNvSpPr>
            <a:spLocks noGrp="1"/>
          </p:cNvSpPr>
          <p:nvPr>
            <p:ph type="title"/>
          </p:nvPr>
        </p:nvSpPr>
        <p:spPr>
          <a:xfrm>
            <a:off x="838200" y="365125"/>
            <a:ext cx="11531444" cy="1325563"/>
          </a:xfrm>
        </p:spPr>
        <p:txBody>
          <a:bodyPr>
            <a:normAutofit fontScale="90000"/>
          </a:bodyPr>
          <a:lstStyle/>
          <a:p>
            <a:r>
              <a:rPr lang="en-US" sz="4000" b="1">
                <a:solidFill>
                  <a:srgbClr val="002060"/>
                </a:solidFill>
                <a:ea typeface="+mj-lt"/>
                <a:cs typeface="+mj-lt"/>
              </a:rPr>
              <a:t>Theme 3: Supporting guidance is essential for departments to understand and implement the standard requirements</a:t>
            </a:r>
            <a:br>
              <a:rPr lang="en-US" sz="4000" b="1"/>
            </a:br>
            <a:endParaRPr lang="en-US" sz="4000" b="1">
              <a:solidFill>
                <a:srgbClr val="002060"/>
              </a:solidFill>
              <a:cs typeface="Calibri Light"/>
            </a:endParaRPr>
          </a:p>
        </p:txBody>
      </p:sp>
      <p:sp>
        <p:nvSpPr>
          <p:cNvPr id="24" name="Rectangle 23">
            <a:extLst>
              <a:ext uri="{FF2B5EF4-FFF2-40B4-BE49-F238E27FC236}">
                <a16:creationId xmlns:a16="http://schemas.microsoft.com/office/drawing/2014/main" id="{04FA0A1A-0F5A-48F9-FE55-78C3CEEA9453}"/>
              </a:ext>
            </a:extLst>
          </p:cNvPr>
          <p:cNvSpPr/>
          <p:nvPr/>
        </p:nvSpPr>
        <p:spPr>
          <a:xfrm>
            <a:off x="1382927" y="1510613"/>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cs typeface="Calibri"/>
              </a:rPr>
              <a:t>Feedback:</a:t>
            </a:r>
          </a:p>
        </p:txBody>
      </p:sp>
      <p:sp>
        <p:nvSpPr>
          <p:cNvPr id="30" name="TextBox 29">
            <a:extLst>
              <a:ext uri="{FF2B5EF4-FFF2-40B4-BE49-F238E27FC236}">
                <a16:creationId xmlns:a16="http://schemas.microsoft.com/office/drawing/2014/main" id="{E94B8321-CE26-499F-BCC3-5287029C4EF4}"/>
              </a:ext>
            </a:extLst>
          </p:cNvPr>
          <p:cNvSpPr txBox="1"/>
          <p:nvPr/>
        </p:nvSpPr>
        <p:spPr>
          <a:xfrm>
            <a:off x="839230" y="1922504"/>
            <a:ext cx="10500154" cy="1477328"/>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lvl="1" indent="-285750">
              <a:buFont typeface="Arial"/>
              <a:buChar char="•"/>
            </a:pPr>
            <a:r>
              <a:rPr lang="en-US">
                <a:ea typeface="+mn-lt"/>
                <a:cs typeface="+mn-lt"/>
              </a:rPr>
              <a:t>Respondents commented that the EN 301 549 standard is too technical to comprehend and was not written in plain language, including clearer definitions.</a:t>
            </a:r>
          </a:p>
          <a:p>
            <a:pPr marL="742950" lvl="1" indent="-285750">
              <a:buFont typeface="Arial"/>
              <a:buChar char="•"/>
            </a:pPr>
            <a:r>
              <a:rPr lang="en-US">
                <a:ea typeface="+mn-lt"/>
                <a:cs typeface="+mn-lt"/>
              </a:rPr>
              <a:t>Respondents inquired about the details regarding accessibility training, tools and conformance testing. </a:t>
            </a:r>
          </a:p>
          <a:p>
            <a:pPr marL="285750" indent="-285750">
              <a:buFont typeface="Arial"/>
              <a:buChar char="•"/>
            </a:pPr>
            <a:endParaRPr lang="en-US">
              <a:ea typeface="+mn-lt"/>
              <a:cs typeface="+mn-lt"/>
            </a:endParaRPr>
          </a:p>
        </p:txBody>
      </p:sp>
      <p:sp>
        <p:nvSpPr>
          <p:cNvPr id="29" name="Rectangle 28">
            <a:extLst>
              <a:ext uri="{FF2B5EF4-FFF2-40B4-BE49-F238E27FC236}">
                <a16:creationId xmlns:a16="http://schemas.microsoft.com/office/drawing/2014/main" id="{66DB64BA-4069-9F39-E949-4B91D5C8045F}"/>
              </a:ext>
            </a:extLst>
          </p:cNvPr>
          <p:cNvSpPr/>
          <p:nvPr/>
        </p:nvSpPr>
        <p:spPr>
          <a:xfrm>
            <a:off x="1372630" y="3951072"/>
            <a:ext cx="7259594" cy="566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cs typeface="Calibri"/>
              </a:rPr>
              <a:t>How we adapted:</a:t>
            </a:r>
          </a:p>
        </p:txBody>
      </p:sp>
      <p:sp>
        <p:nvSpPr>
          <p:cNvPr id="31" name="TextBox 30">
            <a:extLst>
              <a:ext uri="{FF2B5EF4-FFF2-40B4-BE49-F238E27FC236}">
                <a16:creationId xmlns:a16="http://schemas.microsoft.com/office/drawing/2014/main" id="{2D108073-FE14-F8C9-93F8-F78DF9597817}"/>
              </a:ext>
            </a:extLst>
          </p:cNvPr>
          <p:cNvSpPr txBox="1"/>
          <p:nvPr/>
        </p:nvSpPr>
        <p:spPr>
          <a:xfrm>
            <a:off x="828933" y="4362963"/>
            <a:ext cx="10500154" cy="175432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pPr marL="742950" indent="-285750">
              <a:buFont typeface="Arial"/>
              <a:buChar char="•"/>
            </a:pPr>
            <a:r>
              <a:rPr lang="en-US" dirty="0">
                <a:ea typeface="+mn-lt"/>
                <a:cs typeface="+mn-lt"/>
              </a:rPr>
              <a:t>Implementation guidance will also be published in plain language to better support departments understand the requirements in the EN 301 549 and successfully implement phase one. </a:t>
            </a:r>
          </a:p>
          <a:p>
            <a:pPr marL="742950" indent="-285750">
              <a:buFont typeface="Arial"/>
              <a:buChar char="•"/>
            </a:pPr>
            <a:r>
              <a:rPr lang="en-US" dirty="0">
                <a:ea typeface="+mn-lt"/>
                <a:cs typeface="+mn-lt"/>
              </a:rPr>
              <a:t>Definitions has been removed in the final version of the standard and will instead be featured in the  standard guidance that will follow. </a:t>
            </a:r>
            <a:endParaRPr lang="en-US" dirty="0">
              <a:cs typeface="Calibri"/>
            </a:endParaRPr>
          </a:p>
          <a:p>
            <a:pPr marL="285750" indent="-285750">
              <a:buFont typeface="Arial"/>
              <a:buChar char="•"/>
            </a:pPr>
            <a:endParaRPr lang="en-US">
              <a:cs typeface="Calibri"/>
            </a:endParaRPr>
          </a:p>
        </p:txBody>
      </p:sp>
    </p:spTree>
    <p:extLst>
      <p:ext uri="{BB962C8B-B14F-4D97-AF65-F5344CB8AC3E}">
        <p14:creationId xmlns:p14="http://schemas.microsoft.com/office/powerpoint/2010/main" val="38735959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64187d974335324cac392878&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79AF65BC4C1C499383C63C4B8AE9A7" ma:contentTypeVersion="24" ma:contentTypeDescription="Create a new document." ma:contentTypeScope="" ma:versionID="c58afa84ce15d75bb34960ba1e897915">
  <xsd:schema xmlns:xsd="http://www.w3.org/2001/XMLSchema" xmlns:xs="http://www.w3.org/2001/XMLSchema" xmlns:p="http://schemas.microsoft.com/office/2006/metadata/properties" xmlns:ns2="22ccaa47-ef4c-4b0f-8ab4-cc89146b4f69" xmlns:ns3="293f5e50-c0a3-47ed-9ea6-cee1e7b8de69" targetNamespace="http://schemas.microsoft.com/office/2006/metadata/properties" ma:root="true" ma:fieldsID="e02fa8ca13202966f44aa91122fe65ec" ns2:_="" ns3:_="">
    <xsd:import namespace="22ccaa47-ef4c-4b0f-8ab4-cc89146b4f69"/>
    <xsd:import namespace="293f5e50-c0a3-47ed-9ea6-cee1e7b8de6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element ref="ns2:SharedWithUsers" minOccurs="0"/>
                <xsd:element ref="ns2:SharedWithDetail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Creator" minOccurs="0"/>
                <xsd:element ref="ns3:_Flow_SignoffStatus" minOccurs="0"/>
                <xsd:element ref="ns3:Approved" minOccurs="0"/>
                <xsd:element ref="ns3:Assignedto" minOccurs="0"/>
                <xsd:element ref="ns3:lcf76f155ced4ddcb4097134ff3c332f" minOccurs="0"/>
                <xsd:element ref="ns2:TaxCatchAll" minOccurs="0"/>
                <xsd:element ref="ns2:TaxKeywordTaxHTField" minOccurs="0"/>
                <xsd:element ref="ns3:Dat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ccaa47-ef4c-4b0f-8ab4-cc89146b4f6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8" nillable="true" ma:displayName="Taxonomy Catch All Column" ma:hidden="true" ma:list="{ad7d8a1f-6e64-4406-a21c-995e9e2d6015}" ma:internalName="TaxCatchAll" ma:showField="CatchAllData" ma:web="22ccaa47-ef4c-4b0f-8ab4-cc89146b4f69">
      <xsd:complexType>
        <xsd:complexContent>
          <xsd:extension base="dms:MultiChoiceLookup">
            <xsd:sequence>
              <xsd:element name="Value" type="dms:Lookup" maxOccurs="unbounded" minOccurs="0" nillable="true"/>
            </xsd:sequence>
          </xsd:extension>
        </xsd:complexContent>
      </xsd:complexType>
    </xsd:element>
    <xsd:element name="TaxKeywordTaxHTField" ma:index="30" nillable="true" ma:taxonomy="true" ma:internalName="TaxKeywordTaxHTField" ma:taxonomyFieldName="TaxKeyword" ma:displayName="Enterprise Keywords" ma:fieldId="{23f27201-bee3-471e-b2e7-b64fd8b7ca38}" ma:taxonomyMulti="true" ma:sspId="6bf3204f-aabd-4e28-9088-5d29a8bcebf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3f5e50-c0a3-47ed-9ea6-cee1e7b8de6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Creator" ma:index="22" nillable="true" ma:displayName="Creator" ma:description="Person who created a file" ma:format="Dropdown" ma:indexed="true" ma:list="UserInfo" ma:SharePointGroup="0" ma:internalName="Creator" ma:showField="Create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Flow_SignoffStatus" ma:index="23" nillable="true" ma:displayName="Sign-off status" ma:internalName="Sign_x002d_off_x0020_status">
      <xsd:simpleType>
        <xsd:restriction base="dms:Text"/>
      </xsd:simpleType>
    </xsd:element>
    <xsd:element name="Approved" ma:index="24" nillable="true" ma:displayName="Approved" ma:default="0" ma:format="Dropdown" ma:internalName="Approved">
      <xsd:simpleType>
        <xsd:restriction base="dms:Boolean"/>
      </xsd:simpleType>
    </xsd:element>
    <xsd:element name="Assignedto" ma:index="25" nillable="true" ma:displayName="Assigned to" ma:description="The Pen" ma:format="Dropdown" ma:list="UserInfo" ma:SharePointGroup="0" ma:internalName="Assignedto">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6bf3204f-aabd-4e28-9088-5d29a8bcebff" ma:termSetId="09814cd3-568e-fe90-9814-8d621ff8fb84" ma:anchorId="fba54fb3-c3e1-fe81-a776-ca4b69148c4d" ma:open="true" ma:isKeyword="false">
      <xsd:complexType>
        <xsd:sequence>
          <xsd:element ref="pc:Terms" minOccurs="0" maxOccurs="1"/>
        </xsd:sequence>
      </xsd:complexType>
    </xsd:element>
    <xsd:element name="Date" ma:index="31" nillable="true" ma:displayName="Date" ma:description="Email dates" ma:format="DateOnly" ma:internalName="Date">
      <xsd:simpleType>
        <xsd:restriction base="dms:DateTime"/>
      </xsd:simpleType>
    </xsd:element>
    <xsd:element name="MediaLengthInSeconds" ma:index="3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22ccaa47-ef4c-4b0f-8ab4-cc89146b4f69" xsi:nil="true"/>
    <_Flow_SignoffStatus xmlns="293f5e50-c0a3-47ed-9ea6-cee1e7b8de69" xsi:nil="true"/>
    <Creator xmlns="293f5e50-c0a3-47ed-9ea6-cee1e7b8de69">
      <UserInfo>
        <DisplayName/>
        <AccountId xsi:nil="true"/>
        <AccountType/>
      </UserInfo>
    </Creator>
    <lcf76f155ced4ddcb4097134ff3c332f xmlns="293f5e50-c0a3-47ed-9ea6-cee1e7b8de69">
      <Terms xmlns="http://schemas.microsoft.com/office/infopath/2007/PartnerControls"/>
    </lcf76f155ced4ddcb4097134ff3c332f>
    <Assignedto xmlns="293f5e50-c0a3-47ed-9ea6-cee1e7b8de69">
      <UserInfo>
        <DisplayName/>
        <AccountId xsi:nil="true"/>
        <AccountType/>
      </UserInfo>
    </Assignedto>
    <Approved xmlns="293f5e50-c0a3-47ed-9ea6-cee1e7b8de69">false</Approved>
    <_dlc_DocId xmlns="22ccaa47-ef4c-4b0f-8ab4-cc89146b4f69">YJHV67PZSUZT-1548711234-3966</_dlc_DocId>
    <_dlc_DocIdUrl xmlns="22ccaa47-ef4c-4b0f-8ab4-cc89146b4f69">
      <Url>https://056gc.sharepoint.com/sites/OCIO-OADMDSP_BDPI-BSMAPNPS_M365/_layouts/15/DocIdRedir.aspx?ID=YJHV67PZSUZT-1548711234-3966</Url>
      <Description>YJHV67PZSUZT-1548711234-3966</Description>
    </_dlc_DocIdUrl>
    <TaxKeywordTaxHTField xmlns="22ccaa47-ef4c-4b0f-8ab4-cc89146b4f69">
      <Terms xmlns="http://schemas.microsoft.com/office/infopath/2007/PartnerControls"/>
    </TaxKeywordTaxHTField>
    <Date xmlns="293f5e50-c0a3-47ed-9ea6-cee1e7b8de69" xsi:nil="true"/>
  </documentManagement>
</p:properties>
</file>

<file path=customXml/itemProps1.xml><?xml version="1.0" encoding="utf-8"?>
<ds:datastoreItem xmlns:ds="http://schemas.openxmlformats.org/officeDocument/2006/customXml" ds:itemID="{37D851BD-20DF-4F10-8C3C-7C96A7F561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ccaa47-ef4c-4b0f-8ab4-cc89146b4f69"/>
    <ds:schemaRef ds:uri="293f5e50-c0a3-47ed-9ea6-cee1e7b8de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80D271-5650-4EF1-99FC-E4F7D8098AC5}">
  <ds:schemaRefs>
    <ds:schemaRef ds:uri="http://schemas.microsoft.com/sharepoint/events"/>
  </ds:schemaRefs>
</ds:datastoreItem>
</file>

<file path=customXml/itemProps3.xml><?xml version="1.0" encoding="utf-8"?>
<ds:datastoreItem xmlns:ds="http://schemas.openxmlformats.org/officeDocument/2006/customXml" ds:itemID="{7FC06067-BE84-4470-9CB8-BD0A44E22703}">
  <ds:schemaRefs>
    <ds:schemaRef ds:uri="http://schemas.microsoft.com/sharepoint/v3/contenttype/forms"/>
  </ds:schemaRefs>
</ds:datastoreItem>
</file>

<file path=customXml/itemProps4.xml><?xml version="1.0" encoding="utf-8"?>
<ds:datastoreItem xmlns:ds="http://schemas.openxmlformats.org/officeDocument/2006/customXml" ds:itemID="{EDF41E00-158F-4829-9731-A6D9A575EB46}">
  <ds:schemaRefs>
    <ds:schemaRef ds:uri="22ccaa47-ef4c-4b0f-8ab4-cc89146b4f69"/>
    <ds:schemaRef ds:uri="293f5e50-c0a3-47ed-9ea6-cee1e7b8de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Widescreen</PresentationFormat>
  <Paragraphs>75</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What We Heard Report:  Standard on Information and Communication Technology Accessibility (SICTA)</vt:lpstr>
      <vt:lpstr>Purpose of this Deck</vt:lpstr>
      <vt:lpstr>Context</vt:lpstr>
      <vt:lpstr>Purpose of the Standard</vt:lpstr>
      <vt:lpstr>Consultation Engagement Summary</vt:lpstr>
      <vt:lpstr>Themes from Commentary include:</vt:lpstr>
      <vt:lpstr>Theme 1: Simplify the effective date and deadline for compliance  </vt:lpstr>
      <vt:lpstr>Theme 2: Official Language requirements </vt:lpstr>
      <vt:lpstr>Theme 3: Supporting guidance is essential for departments to understand and implement the standard requirements </vt:lpstr>
      <vt:lpstr>Theme 4: Accessibility as an ongoing commitment for the GC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 Consultation Template</dc:title>
  <dc:creator>Lopez, Victoria</dc:creator>
  <cp:lastModifiedBy>Mumby, Mackenzie</cp:lastModifiedBy>
  <cp:revision>53</cp:revision>
  <dcterms:created xsi:type="dcterms:W3CDTF">2022-01-26T14:45:31Z</dcterms:created>
  <dcterms:modified xsi:type="dcterms:W3CDTF">2023-03-20T15:36:55Z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0x0101008279AF65BC4C1C499383C63C4B8AE9A7</vt:lpwstr>
  </property>
  <property fmtid="{D5CDD505-2E9C-101B-9397-08002B2CF9AE}" pid="3" name="_dlc_DocIdItemGuid">
    <vt:lpwstr>34a21840-9f2f-4a38-b6e7-51e3b9f80dc5</vt:lpwstr>
  </property>
  <property fmtid="{D5CDD505-2E9C-101B-9397-08002B2CF9AE}" pid="4" name="MediaServiceImageTags">
    <vt:lpwstr/>
  </property>
  <property fmtid="{D5CDD505-2E9C-101B-9397-08002B2CF9AE}" pid="5" name="TaxKeyword">
    <vt:lpwstr/>
  </property>
  <property fmtid="{D5CDD505-2E9C-101B-9397-08002B2CF9AE}" pid="6" name="MSIP_Label_3d0ca00b-3f0e-465a-aac7-1a6a22fcea40_Enabled">
    <vt:lpwstr>true</vt:lpwstr>
  </property>
  <property fmtid="{D5CDD505-2E9C-101B-9397-08002B2CF9AE}" pid="7" name="MSIP_Label_3d0ca00b-3f0e-465a-aac7-1a6a22fcea40_SetDate">
    <vt:lpwstr>2023-03-20T15:36:55Z</vt:lpwstr>
  </property>
  <property fmtid="{D5CDD505-2E9C-101B-9397-08002B2CF9AE}" pid="8" name="MSIP_Label_3d0ca00b-3f0e-465a-aac7-1a6a22fcea40_Method">
    <vt:lpwstr>Privileged</vt:lpwstr>
  </property>
  <property fmtid="{D5CDD505-2E9C-101B-9397-08002B2CF9AE}" pid="9" name="MSIP_Label_3d0ca00b-3f0e-465a-aac7-1a6a22fcea40_Name">
    <vt:lpwstr>3d0ca00b-3f0e-465a-aac7-1a6a22fcea40</vt:lpwstr>
  </property>
  <property fmtid="{D5CDD505-2E9C-101B-9397-08002B2CF9AE}" pid="10" name="MSIP_Label_3d0ca00b-3f0e-465a-aac7-1a6a22fcea40_SiteId">
    <vt:lpwstr>6397df10-4595-4047-9c4f-03311282152b</vt:lpwstr>
  </property>
  <property fmtid="{D5CDD505-2E9C-101B-9397-08002B2CF9AE}" pid="11" name="MSIP_Label_3d0ca00b-3f0e-465a-aac7-1a6a22fcea40_ActionId">
    <vt:lpwstr>0b772907-d3ea-4420-85ee-66c0c4ca4c64</vt:lpwstr>
  </property>
  <property fmtid="{D5CDD505-2E9C-101B-9397-08002B2CF9AE}" pid="12" name="MSIP_Label_3d0ca00b-3f0e-465a-aac7-1a6a22fcea40_ContentBits">
    <vt:lpwstr>1</vt:lpwstr>
  </property>
</Properties>
</file>