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sldIdLst>
    <p:sldId id="256" r:id="rId6"/>
    <p:sldId id="257" r:id="rId7"/>
    <p:sldId id="259" r:id="rId8"/>
    <p:sldId id="548" r:id="rId9"/>
    <p:sldId id="258" r:id="rId10"/>
    <p:sldId id="549" r:id="rId11"/>
    <p:sldId id="556" r:id="rId12"/>
    <p:sldId id="557" r:id="rId13"/>
    <p:sldId id="558" r:id="rId14"/>
    <p:sldId id="559" r:id="rId15"/>
    <p:sldId id="554"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D278FD9-182F-0201-24E8-F81406DCEDB9}" name="Mumby, Mackenzie" initials="MM" userId="S::mmumby@tbs-sct.gc.ca::3963bf34-4c53-403e-b2fc-518fabd8b19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opez, Victoria" initials="LV" lastIdx="6" clrIdx="0">
    <p:extLst>
      <p:ext uri="{19B8F6BF-5375-455C-9EA6-DF929625EA0E}">
        <p15:presenceInfo xmlns:p15="http://schemas.microsoft.com/office/powerpoint/2012/main" userId="S::VLOPEZ@tbs-sct.gc.ca::c06f490a-7253-4976-91ba-ac4297d28b2e" providerId="AD"/>
      </p:ext>
    </p:extLst>
  </p:cmAuthor>
  <p:cmAuthor id="2" name="Day, Dan" initials="DD" lastIdx="5" clrIdx="1">
    <p:extLst>
      <p:ext uri="{19B8F6BF-5375-455C-9EA6-DF929625EA0E}">
        <p15:presenceInfo xmlns:p15="http://schemas.microsoft.com/office/powerpoint/2012/main" userId="S::DADAY@tbs-sct.gc.ca::ddd6fe48-2c42-4e10-8f32-564ac944a6fa" providerId="AD"/>
      </p:ext>
    </p:extLst>
  </p:cmAuthor>
  <p:cmAuthor id="3" name="Pineda, Leizl" initials="PL" lastIdx="2" clrIdx="2">
    <p:extLst>
      <p:ext uri="{19B8F6BF-5375-455C-9EA6-DF929625EA0E}">
        <p15:presenceInfo xmlns:p15="http://schemas.microsoft.com/office/powerpoint/2012/main" userId="S::LPINEDA@tbs-sct.gc.ca::2669bf6f-a424-40cd-ba1d-213f89b095d6" providerId="AD"/>
      </p:ext>
    </p:extLst>
  </p:cmAuthor>
  <p:cmAuthor id="4" name="Trottier, Robert" initials="TR" lastIdx="2" clrIdx="3">
    <p:extLst>
      <p:ext uri="{19B8F6BF-5375-455C-9EA6-DF929625EA0E}">
        <p15:presenceInfo xmlns:p15="http://schemas.microsoft.com/office/powerpoint/2012/main" userId="S::RTROTTIE@tbs-sct.gc.ca::91a6e23f-602c-4c96-90e6-b9795be00d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A34BF-0C3A-C4B9-AFAD-6233F09EBCCB}" v="42" dt="2023-01-23T18:53:24.165"/>
    <p1510:client id="{2FC33255-CF6C-4CAB-78C9-4DDA648CDC2B}" v="33" dt="2023-03-20T15:17:25.843"/>
    <p1510:client id="{3194E5AB-C19A-19C7-5CA3-9B5474331199}" v="70" dt="2023-01-09T16:16:38.750"/>
    <p1510:client id="{6F0053AD-BF64-4764-A2F8-BBD871E1EE3D}" vWet="2" dt="2023-01-04T14:39:45.359"/>
    <p1510:client id="{D44DF8FF-2EA4-4AD0-8A94-0EB1834120F2}" v="2" dt="2023-01-09T17:56:39.348"/>
    <p1510:client id="{D7420CC9-4524-C5A5-0998-4EAED9F39A71}" v="211" dt="2023-01-12T14:47:48.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5023C-4522-4428-ABA4-A2A8D352356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619FA30-25E2-4B02-A4C2-798CD126D8AC}">
      <dgm:prSet custT="1"/>
      <dgm:spPr/>
      <dgm:t>
        <a:bodyPr/>
        <a:lstStyle/>
        <a:p>
          <a:r>
            <a:rPr lang="fr-CA" sz="2800"/>
            <a:t>Simplifier la date d’entrée en vigueur et le délai de mise en conformité</a:t>
          </a:r>
        </a:p>
      </dgm:t>
    </dgm:pt>
    <dgm:pt modelId="{4213C38D-B715-4510-840C-DBB47A55DC9A}" type="parTrans" cxnId="{0F1F8D1D-E206-426F-96E6-6147F7B4775F}">
      <dgm:prSet/>
      <dgm:spPr/>
      <dgm:t>
        <a:bodyPr/>
        <a:lstStyle/>
        <a:p>
          <a:endParaRPr lang="en-US" sz="1600"/>
        </a:p>
      </dgm:t>
    </dgm:pt>
    <dgm:pt modelId="{B312A266-A004-45A7-AFBC-C1D677F636B5}" type="sibTrans" cxnId="{0F1F8D1D-E206-426F-96E6-6147F7B4775F}">
      <dgm:prSet/>
      <dgm:spPr/>
      <dgm:t>
        <a:bodyPr/>
        <a:lstStyle/>
        <a:p>
          <a:endParaRPr lang="en-US" sz="1600"/>
        </a:p>
      </dgm:t>
    </dgm:pt>
    <dgm:pt modelId="{EB76B23D-571B-49F4-B35E-51DE90EFBD0E}">
      <dgm:prSet custT="1"/>
      <dgm:spPr/>
      <dgm:t>
        <a:bodyPr/>
        <a:lstStyle/>
        <a:p>
          <a:r>
            <a:rPr lang="fr-CA" sz="2800"/>
            <a:t>Exigences en matière de langues officielles</a:t>
          </a:r>
        </a:p>
      </dgm:t>
    </dgm:pt>
    <dgm:pt modelId="{764A5E95-3F12-4E4B-B3A2-9364116D5970}" type="parTrans" cxnId="{E7DD37C8-5F0E-4C77-8C1C-E462B72B84E9}">
      <dgm:prSet/>
      <dgm:spPr/>
      <dgm:t>
        <a:bodyPr/>
        <a:lstStyle/>
        <a:p>
          <a:endParaRPr lang="en-US" sz="1600"/>
        </a:p>
      </dgm:t>
    </dgm:pt>
    <dgm:pt modelId="{C1AE21D8-4E3E-4045-B6CE-F8355B9AA460}" type="sibTrans" cxnId="{E7DD37C8-5F0E-4C77-8C1C-E462B72B84E9}">
      <dgm:prSet/>
      <dgm:spPr/>
      <dgm:t>
        <a:bodyPr/>
        <a:lstStyle/>
        <a:p>
          <a:endParaRPr lang="en-US" sz="1600"/>
        </a:p>
      </dgm:t>
    </dgm:pt>
    <dgm:pt modelId="{AE053B29-A825-44E5-A1E1-649344865823}">
      <dgm:prSet custT="1"/>
      <dgm:spPr/>
      <dgm:t>
        <a:bodyPr/>
        <a:lstStyle/>
        <a:p>
          <a:r>
            <a:rPr lang="fr-CA" sz="2800"/>
            <a:t>Des conseils de soutien sont essentiels pour que les ministères comprennent et mettent en œuvre les exigences de la norme</a:t>
          </a:r>
        </a:p>
      </dgm:t>
    </dgm:pt>
    <dgm:pt modelId="{84FA70F7-0BF8-426E-8597-D091F115D884}" type="parTrans" cxnId="{DBEF69AA-EEA5-44C7-9A28-6CCE6AC1586D}">
      <dgm:prSet/>
      <dgm:spPr/>
      <dgm:t>
        <a:bodyPr/>
        <a:lstStyle/>
        <a:p>
          <a:endParaRPr lang="en-US" sz="1600"/>
        </a:p>
      </dgm:t>
    </dgm:pt>
    <dgm:pt modelId="{954D7A6D-B7C0-4064-B647-2F8487160979}" type="sibTrans" cxnId="{DBEF69AA-EEA5-44C7-9A28-6CCE6AC1586D}">
      <dgm:prSet/>
      <dgm:spPr/>
      <dgm:t>
        <a:bodyPr/>
        <a:lstStyle/>
        <a:p>
          <a:endParaRPr lang="en-US" sz="1600"/>
        </a:p>
      </dgm:t>
    </dgm:pt>
    <dgm:pt modelId="{FC08FB99-9E60-4079-8CBD-F880B2403EE4}">
      <dgm:prSet custT="1"/>
      <dgm:spPr/>
      <dgm:t>
        <a:bodyPr/>
        <a:lstStyle/>
        <a:p>
          <a:pPr rtl="0"/>
          <a:r>
            <a:rPr lang="fr-CA" sz="2800">
              <a:solidFill>
                <a:prstClr val="black">
                  <a:hueOff val="0"/>
                  <a:satOff val="0"/>
                  <a:lumOff val="0"/>
                  <a:alphaOff val="0"/>
                </a:prstClr>
              </a:solidFill>
              <a:latin typeface="Calibri" panose="020F0502020204030204"/>
              <a:ea typeface="+mn-ea"/>
              <a:cs typeface="+mn-cs"/>
            </a:rPr>
            <a:t>L’accessibilité comme engagement permanent pour le GC</a:t>
          </a:r>
        </a:p>
      </dgm:t>
    </dgm:pt>
    <dgm:pt modelId="{ABB1D7F4-7826-47C0-898F-7914F42A828E}" type="parTrans" cxnId="{3464F8B7-14E1-44E3-958F-F3E2E7C2FDFF}">
      <dgm:prSet/>
      <dgm:spPr/>
      <dgm:t>
        <a:bodyPr/>
        <a:lstStyle/>
        <a:p>
          <a:endParaRPr lang="en-US"/>
        </a:p>
      </dgm:t>
    </dgm:pt>
    <dgm:pt modelId="{45E658CB-2871-4956-8CA2-4366E2E5CA6C}" type="sibTrans" cxnId="{3464F8B7-14E1-44E3-958F-F3E2E7C2FDFF}">
      <dgm:prSet/>
      <dgm:spPr/>
      <dgm:t>
        <a:bodyPr/>
        <a:lstStyle/>
        <a:p>
          <a:endParaRPr lang="en-US"/>
        </a:p>
      </dgm:t>
    </dgm:pt>
    <dgm:pt modelId="{273E758F-201D-499B-A3FF-BEBE8D3801F4}" type="pres">
      <dgm:prSet presAssocID="{5265023C-4522-4428-ABA4-A2A8D352356E}" presName="vert0" presStyleCnt="0">
        <dgm:presLayoutVars>
          <dgm:dir/>
          <dgm:animOne val="branch"/>
          <dgm:animLvl val="lvl"/>
        </dgm:presLayoutVars>
      </dgm:prSet>
      <dgm:spPr/>
    </dgm:pt>
    <dgm:pt modelId="{E9FDD8E1-CF97-4F06-96D4-D6BD0276BD29}" type="pres">
      <dgm:prSet presAssocID="{E619FA30-25E2-4B02-A4C2-798CD126D8AC}" presName="thickLine" presStyleLbl="alignNode1" presStyleIdx="0" presStyleCnt="4"/>
      <dgm:spPr/>
    </dgm:pt>
    <dgm:pt modelId="{8FE663B8-269F-415E-924B-835EA9E6BA37}" type="pres">
      <dgm:prSet presAssocID="{E619FA30-25E2-4B02-A4C2-798CD126D8AC}" presName="horz1" presStyleCnt="0"/>
      <dgm:spPr/>
    </dgm:pt>
    <dgm:pt modelId="{936A5B41-DF75-46A7-B0B8-5CC440928560}" type="pres">
      <dgm:prSet presAssocID="{E619FA30-25E2-4B02-A4C2-798CD126D8AC}" presName="tx1" presStyleLbl="revTx" presStyleIdx="0" presStyleCnt="4" custScaleY="93121"/>
      <dgm:spPr/>
    </dgm:pt>
    <dgm:pt modelId="{06948518-B166-44A7-8581-425B4ACB8DBB}" type="pres">
      <dgm:prSet presAssocID="{E619FA30-25E2-4B02-A4C2-798CD126D8AC}" presName="vert1" presStyleCnt="0"/>
      <dgm:spPr/>
    </dgm:pt>
    <dgm:pt modelId="{DC709F5F-3075-4397-B4E5-92C71C980D08}" type="pres">
      <dgm:prSet presAssocID="{EB76B23D-571B-49F4-B35E-51DE90EFBD0E}" presName="thickLine" presStyleLbl="alignNode1" presStyleIdx="1" presStyleCnt="4"/>
      <dgm:spPr/>
    </dgm:pt>
    <dgm:pt modelId="{34B4D362-7616-43D9-B4E6-DC23BCF4455B}" type="pres">
      <dgm:prSet presAssocID="{EB76B23D-571B-49F4-B35E-51DE90EFBD0E}" presName="horz1" presStyleCnt="0"/>
      <dgm:spPr/>
    </dgm:pt>
    <dgm:pt modelId="{EC76E350-2785-475D-B378-2EFC91A0903D}" type="pres">
      <dgm:prSet presAssocID="{EB76B23D-571B-49F4-B35E-51DE90EFBD0E}" presName="tx1" presStyleLbl="revTx" presStyleIdx="1" presStyleCnt="4" custScaleY="78343"/>
      <dgm:spPr/>
    </dgm:pt>
    <dgm:pt modelId="{7C9351E7-E1EB-42B3-AEC3-AC8E0943D81F}" type="pres">
      <dgm:prSet presAssocID="{EB76B23D-571B-49F4-B35E-51DE90EFBD0E}" presName="vert1" presStyleCnt="0"/>
      <dgm:spPr/>
    </dgm:pt>
    <dgm:pt modelId="{119FF5F2-1997-44B1-B069-DE45ED3C2C29}" type="pres">
      <dgm:prSet presAssocID="{AE053B29-A825-44E5-A1E1-649344865823}" presName="thickLine" presStyleLbl="alignNode1" presStyleIdx="2" presStyleCnt="4"/>
      <dgm:spPr/>
    </dgm:pt>
    <dgm:pt modelId="{664291D5-9A83-47BD-969E-491CCEB870B7}" type="pres">
      <dgm:prSet presAssocID="{AE053B29-A825-44E5-A1E1-649344865823}" presName="horz1" presStyleCnt="0"/>
      <dgm:spPr/>
    </dgm:pt>
    <dgm:pt modelId="{2CD4BC3A-7011-4C45-B7EA-5B9E5F66C817}" type="pres">
      <dgm:prSet presAssocID="{AE053B29-A825-44E5-A1E1-649344865823}" presName="tx1" presStyleLbl="revTx" presStyleIdx="2" presStyleCnt="4" custScaleY="143889"/>
      <dgm:spPr/>
    </dgm:pt>
    <dgm:pt modelId="{F38A5050-238F-4D5B-9EE1-6E4DA693B0D2}" type="pres">
      <dgm:prSet presAssocID="{AE053B29-A825-44E5-A1E1-649344865823}" presName="vert1" presStyleCnt="0"/>
      <dgm:spPr/>
    </dgm:pt>
    <dgm:pt modelId="{CE2739DB-C598-4EF0-949B-78DD5F296AAE}" type="pres">
      <dgm:prSet presAssocID="{FC08FB99-9E60-4079-8CBD-F880B2403EE4}" presName="thickLine" presStyleLbl="alignNode1" presStyleIdx="3" presStyleCnt="4"/>
      <dgm:spPr/>
    </dgm:pt>
    <dgm:pt modelId="{B5FB0C59-5EDF-4A8A-82C3-ED5CF66D193B}" type="pres">
      <dgm:prSet presAssocID="{FC08FB99-9E60-4079-8CBD-F880B2403EE4}" presName="horz1" presStyleCnt="0"/>
      <dgm:spPr/>
    </dgm:pt>
    <dgm:pt modelId="{616EC0CA-1027-438F-AEFE-37CAFE94EEB7}" type="pres">
      <dgm:prSet presAssocID="{FC08FB99-9E60-4079-8CBD-F880B2403EE4}" presName="tx1" presStyleLbl="revTx" presStyleIdx="3" presStyleCnt="4"/>
      <dgm:spPr/>
    </dgm:pt>
    <dgm:pt modelId="{DF08FAF4-5B7E-451B-BB18-0C0CDE43432B}" type="pres">
      <dgm:prSet presAssocID="{FC08FB99-9E60-4079-8CBD-F880B2403EE4}" presName="vert1" presStyleCnt="0"/>
      <dgm:spPr/>
    </dgm:pt>
  </dgm:ptLst>
  <dgm:cxnLst>
    <dgm:cxn modelId="{0F1F8D1D-E206-426F-96E6-6147F7B4775F}" srcId="{5265023C-4522-4428-ABA4-A2A8D352356E}" destId="{E619FA30-25E2-4B02-A4C2-798CD126D8AC}" srcOrd="0" destOrd="0" parTransId="{4213C38D-B715-4510-840C-DBB47A55DC9A}" sibTransId="{B312A266-A004-45A7-AFBC-C1D677F636B5}"/>
    <dgm:cxn modelId="{DBEF69AA-EEA5-44C7-9A28-6CCE6AC1586D}" srcId="{5265023C-4522-4428-ABA4-A2A8D352356E}" destId="{AE053B29-A825-44E5-A1E1-649344865823}" srcOrd="2" destOrd="0" parTransId="{84FA70F7-0BF8-426E-8597-D091F115D884}" sibTransId="{954D7A6D-B7C0-4064-B647-2F8487160979}"/>
    <dgm:cxn modelId="{A22F7EAB-160D-4279-AE34-29F9DA4B7D2C}" type="presOf" srcId="{5265023C-4522-4428-ABA4-A2A8D352356E}" destId="{273E758F-201D-499B-A3FF-BEBE8D3801F4}" srcOrd="0" destOrd="0" presId="urn:microsoft.com/office/officeart/2008/layout/LinedList"/>
    <dgm:cxn modelId="{3464F8B7-14E1-44E3-958F-F3E2E7C2FDFF}" srcId="{5265023C-4522-4428-ABA4-A2A8D352356E}" destId="{FC08FB99-9E60-4079-8CBD-F880B2403EE4}" srcOrd="3" destOrd="0" parTransId="{ABB1D7F4-7826-47C0-898F-7914F42A828E}" sibTransId="{45E658CB-2871-4956-8CA2-4366E2E5CA6C}"/>
    <dgm:cxn modelId="{A4D5B6BF-C50F-4D95-BBA7-754DF2627487}" type="presOf" srcId="{FC08FB99-9E60-4079-8CBD-F880B2403EE4}" destId="{616EC0CA-1027-438F-AEFE-37CAFE94EEB7}" srcOrd="0" destOrd="0" presId="urn:microsoft.com/office/officeart/2008/layout/LinedList"/>
    <dgm:cxn modelId="{905C5BC7-C4FA-4EE4-A29A-16EB227C0712}" type="presOf" srcId="{EB76B23D-571B-49F4-B35E-51DE90EFBD0E}" destId="{EC76E350-2785-475D-B378-2EFC91A0903D}" srcOrd="0" destOrd="0" presId="urn:microsoft.com/office/officeart/2008/layout/LinedList"/>
    <dgm:cxn modelId="{E7DD37C8-5F0E-4C77-8C1C-E462B72B84E9}" srcId="{5265023C-4522-4428-ABA4-A2A8D352356E}" destId="{EB76B23D-571B-49F4-B35E-51DE90EFBD0E}" srcOrd="1" destOrd="0" parTransId="{764A5E95-3F12-4E4B-B3A2-9364116D5970}" sibTransId="{C1AE21D8-4E3E-4045-B6CE-F8355B9AA460}"/>
    <dgm:cxn modelId="{7B6F26CA-35D0-4AB9-B93D-F814F9505589}" type="presOf" srcId="{E619FA30-25E2-4B02-A4C2-798CD126D8AC}" destId="{936A5B41-DF75-46A7-B0B8-5CC440928560}" srcOrd="0" destOrd="0" presId="urn:microsoft.com/office/officeart/2008/layout/LinedList"/>
    <dgm:cxn modelId="{EB0E16D4-6568-456D-92CF-9CA513E33269}" type="presOf" srcId="{AE053B29-A825-44E5-A1E1-649344865823}" destId="{2CD4BC3A-7011-4C45-B7EA-5B9E5F66C817}" srcOrd="0" destOrd="0" presId="urn:microsoft.com/office/officeart/2008/layout/LinedList"/>
    <dgm:cxn modelId="{7798C90A-4AF7-433F-A63E-65FBDB2339EE}" type="presParOf" srcId="{273E758F-201D-499B-A3FF-BEBE8D3801F4}" destId="{E9FDD8E1-CF97-4F06-96D4-D6BD0276BD29}" srcOrd="0" destOrd="0" presId="urn:microsoft.com/office/officeart/2008/layout/LinedList"/>
    <dgm:cxn modelId="{E59AF253-FA35-49B0-9E82-F8DDA5B2F701}" type="presParOf" srcId="{273E758F-201D-499B-A3FF-BEBE8D3801F4}" destId="{8FE663B8-269F-415E-924B-835EA9E6BA37}" srcOrd="1" destOrd="0" presId="urn:microsoft.com/office/officeart/2008/layout/LinedList"/>
    <dgm:cxn modelId="{5D4E1581-32FE-4922-B54E-FD6A3A13D72A}" type="presParOf" srcId="{8FE663B8-269F-415E-924B-835EA9E6BA37}" destId="{936A5B41-DF75-46A7-B0B8-5CC440928560}" srcOrd="0" destOrd="0" presId="urn:microsoft.com/office/officeart/2008/layout/LinedList"/>
    <dgm:cxn modelId="{2CFE6B13-5CDD-4465-9C75-E1BA4E185437}" type="presParOf" srcId="{8FE663B8-269F-415E-924B-835EA9E6BA37}" destId="{06948518-B166-44A7-8581-425B4ACB8DBB}" srcOrd="1" destOrd="0" presId="urn:microsoft.com/office/officeart/2008/layout/LinedList"/>
    <dgm:cxn modelId="{ED2D6AAE-0AD0-4ACC-B439-86D3223D14BB}" type="presParOf" srcId="{273E758F-201D-499B-A3FF-BEBE8D3801F4}" destId="{DC709F5F-3075-4397-B4E5-92C71C980D08}" srcOrd="2" destOrd="0" presId="urn:microsoft.com/office/officeart/2008/layout/LinedList"/>
    <dgm:cxn modelId="{20DA8D09-6B19-4D3D-8A55-5B5743332C16}" type="presParOf" srcId="{273E758F-201D-499B-A3FF-BEBE8D3801F4}" destId="{34B4D362-7616-43D9-B4E6-DC23BCF4455B}" srcOrd="3" destOrd="0" presId="urn:microsoft.com/office/officeart/2008/layout/LinedList"/>
    <dgm:cxn modelId="{5B57A784-38D3-4C89-AD17-164CD60D16EE}" type="presParOf" srcId="{34B4D362-7616-43D9-B4E6-DC23BCF4455B}" destId="{EC76E350-2785-475D-B378-2EFC91A0903D}" srcOrd="0" destOrd="0" presId="urn:microsoft.com/office/officeart/2008/layout/LinedList"/>
    <dgm:cxn modelId="{64F8D087-DB50-428B-B828-DB257FF4F713}" type="presParOf" srcId="{34B4D362-7616-43D9-B4E6-DC23BCF4455B}" destId="{7C9351E7-E1EB-42B3-AEC3-AC8E0943D81F}" srcOrd="1" destOrd="0" presId="urn:microsoft.com/office/officeart/2008/layout/LinedList"/>
    <dgm:cxn modelId="{DF1CB044-D346-4B63-92FF-90210DF3A96C}" type="presParOf" srcId="{273E758F-201D-499B-A3FF-BEBE8D3801F4}" destId="{119FF5F2-1997-44B1-B069-DE45ED3C2C29}" srcOrd="4" destOrd="0" presId="urn:microsoft.com/office/officeart/2008/layout/LinedList"/>
    <dgm:cxn modelId="{866FB6A1-740C-4497-A973-3A88EF4AE10C}" type="presParOf" srcId="{273E758F-201D-499B-A3FF-BEBE8D3801F4}" destId="{664291D5-9A83-47BD-969E-491CCEB870B7}" srcOrd="5" destOrd="0" presId="urn:microsoft.com/office/officeart/2008/layout/LinedList"/>
    <dgm:cxn modelId="{38E13DEF-A1DF-4933-9AD2-E547581E5222}" type="presParOf" srcId="{664291D5-9A83-47BD-969E-491CCEB870B7}" destId="{2CD4BC3A-7011-4C45-B7EA-5B9E5F66C817}" srcOrd="0" destOrd="0" presId="urn:microsoft.com/office/officeart/2008/layout/LinedList"/>
    <dgm:cxn modelId="{A291608D-AC56-4170-9A64-E21960F4FF79}" type="presParOf" srcId="{664291D5-9A83-47BD-969E-491CCEB870B7}" destId="{F38A5050-238F-4D5B-9EE1-6E4DA693B0D2}" srcOrd="1" destOrd="0" presId="urn:microsoft.com/office/officeart/2008/layout/LinedList"/>
    <dgm:cxn modelId="{A691F210-FA5D-4E66-815F-74C7D6929E34}" type="presParOf" srcId="{273E758F-201D-499B-A3FF-BEBE8D3801F4}" destId="{CE2739DB-C598-4EF0-949B-78DD5F296AAE}" srcOrd="6" destOrd="0" presId="urn:microsoft.com/office/officeart/2008/layout/LinedList"/>
    <dgm:cxn modelId="{45D4871F-5340-40FB-825A-26443AE03C86}" type="presParOf" srcId="{273E758F-201D-499B-A3FF-BEBE8D3801F4}" destId="{B5FB0C59-5EDF-4A8A-82C3-ED5CF66D193B}" srcOrd="7" destOrd="0" presId="urn:microsoft.com/office/officeart/2008/layout/LinedList"/>
    <dgm:cxn modelId="{0F6F79BA-CEB1-47F2-995C-167CB6C61251}" type="presParOf" srcId="{B5FB0C59-5EDF-4A8A-82C3-ED5CF66D193B}" destId="{616EC0CA-1027-438F-AEFE-37CAFE94EEB7}" srcOrd="0" destOrd="0" presId="urn:microsoft.com/office/officeart/2008/layout/LinedList"/>
    <dgm:cxn modelId="{9555016E-541A-4904-92BC-ADEB003163BE}" type="presParOf" srcId="{B5FB0C59-5EDF-4A8A-82C3-ED5CF66D193B}" destId="{DF08FAF4-5B7E-451B-BB18-0C0CDE4343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DD8E1-CF97-4F06-96D4-D6BD0276BD29}">
      <dsp:nvSpPr>
        <dsp:cNvPr id="0" name=""/>
        <dsp:cNvSpPr/>
      </dsp:nvSpPr>
      <dsp:spPr>
        <a:xfrm>
          <a:off x="0" y="408"/>
          <a:ext cx="69275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6A5B41-DF75-46A7-B0B8-5CC440928560}">
      <dsp:nvSpPr>
        <dsp:cNvPr id="0" name=""/>
        <dsp:cNvSpPr/>
      </dsp:nvSpPr>
      <dsp:spPr>
        <a:xfrm>
          <a:off x="0" y="408"/>
          <a:ext cx="6927540" cy="121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fr-CA" sz="2800" kern="1200"/>
            <a:t>Simplifier la date d’entrée en vigueur et le délai de mise en conformité</a:t>
          </a:r>
        </a:p>
      </dsp:txBody>
      <dsp:txXfrm>
        <a:off x="0" y="408"/>
        <a:ext cx="6927540" cy="1210672"/>
      </dsp:txXfrm>
    </dsp:sp>
    <dsp:sp modelId="{DC709F5F-3075-4397-B4E5-92C71C980D08}">
      <dsp:nvSpPr>
        <dsp:cNvPr id="0" name=""/>
        <dsp:cNvSpPr/>
      </dsp:nvSpPr>
      <dsp:spPr>
        <a:xfrm>
          <a:off x="0" y="1211080"/>
          <a:ext cx="692754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76E350-2785-475D-B378-2EFC91A0903D}">
      <dsp:nvSpPr>
        <dsp:cNvPr id="0" name=""/>
        <dsp:cNvSpPr/>
      </dsp:nvSpPr>
      <dsp:spPr>
        <a:xfrm>
          <a:off x="0" y="1211080"/>
          <a:ext cx="6927540" cy="101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fr-CA" sz="2800" kern="1200"/>
            <a:t>Exigences en matière de langues officielles</a:t>
          </a:r>
        </a:p>
      </dsp:txBody>
      <dsp:txXfrm>
        <a:off x="0" y="1211080"/>
        <a:ext cx="6927540" cy="1018542"/>
      </dsp:txXfrm>
    </dsp:sp>
    <dsp:sp modelId="{119FF5F2-1997-44B1-B069-DE45ED3C2C29}">
      <dsp:nvSpPr>
        <dsp:cNvPr id="0" name=""/>
        <dsp:cNvSpPr/>
      </dsp:nvSpPr>
      <dsp:spPr>
        <a:xfrm>
          <a:off x="0" y="2229623"/>
          <a:ext cx="692754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D4BC3A-7011-4C45-B7EA-5B9E5F66C817}">
      <dsp:nvSpPr>
        <dsp:cNvPr id="0" name=""/>
        <dsp:cNvSpPr/>
      </dsp:nvSpPr>
      <dsp:spPr>
        <a:xfrm>
          <a:off x="0" y="2229623"/>
          <a:ext cx="6920774" cy="1870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fr-CA" sz="2800" kern="1200"/>
            <a:t>Des conseils de soutien sont essentiels pour que les ministères comprennent et mettent en œuvre les exigences de la norme</a:t>
          </a:r>
        </a:p>
      </dsp:txBody>
      <dsp:txXfrm>
        <a:off x="0" y="2229623"/>
        <a:ext cx="6920774" cy="1870710"/>
      </dsp:txXfrm>
    </dsp:sp>
    <dsp:sp modelId="{CE2739DB-C598-4EF0-949B-78DD5F296AAE}">
      <dsp:nvSpPr>
        <dsp:cNvPr id="0" name=""/>
        <dsp:cNvSpPr/>
      </dsp:nvSpPr>
      <dsp:spPr>
        <a:xfrm>
          <a:off x="0" y="4100334"/>
          <a:ext cx="69275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6EC0CA-1027-438F-AEFE-37CAFE94EEB7}">
      <dsp:nvSpPr>
        <dsp:cNvPr id="0" name=""/>
        <dsp:cNvSpPr/>
      </dsp:nvSpPr>
      <dsp:spPr>
        <a:xfrm>
          <a:off x="0" y="4100334"/>
          <a:ext cx="6927540" cy="1300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fr-CA" sz="2800" kern="1200">
              <a:solidFill>
                <a:prstClr val="black">
                  <a:hueOff val="0"/>
                  <a:satOff val="0"/>
                  <a:lumOff val="0"/>
                  <a:alphaOff val="0"/>
                </a:prstClr>
              </a:solidFill>
              <a:latin typeface="Calibri" panose="020F0502020204030204"/>
              <a:ea typeface="+mn-ea"/>
              <a:cs typeface="+mn-cs"/>
            </a:rPr>
            <a:t>L’accessibilité comme engagement permanent pour le GC</a:t>
          </a:r>
        </a:p>
      </dsp:txBody>
      <dsp:txXfrm>
        <a:off x="0" y="4100334"/>
        <a:ext cx="6927540" cy="13001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2FCF9-B5E7-47A5-AEDE-7C1694DAE396}"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121B4-4CE5-4435-9DEC-A310AFBFF6D0}" type="slidenum">
              <a:rPr lang="en-US" smtClean="0"/>
              <a:t>‹#›</a:t>
            </a:fld>
            <a:endParaRPr lang="en-US"/>
          </a:p>
        </p:txBody>
      </p:sp>
    </p:spTree>
    <p:extLst>
      <p:ext uri="{BB962C8B-B14F-4D97-AF65-F5344CB8AC3E}">
        <p14:creationId xmlns:p14="http://schemas.microsoft.com/office/powerpoint/2010/main" val="893854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61121B4-4CE5-4435-9DEC-A310AFBFF6D0}" type="slidenum">
              <a:rPr lang="en-US" smtClean="0"/>
              <a:t>7</a:t>
            </a:fld>
            <a:endParaRPr lang="en-US"/>
          </a:p>
        </p:txBody>
      </p:sp>
    </p:spTree>
    <p:extLst>
      <p:ext uri="{BB962C8B-B14F-4D97-AF65-F5344CB8AC3E}">
        <p14:creationId xmlns:p14="http://schemas.microsoft.com/office/powerpoint/2010/main" val="322663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61121B4-4CE5-4435-9DEC-A310AFBFF6D0}" type="slidenum">
              <a:rPr lang="en-US" smtClean="0"/>
              <a:t>8</a:t>
            </a:fld>
            <a:endParaRPr lang="en-US"/>
          </a:p>
        </p:txBody>
      </p:sp>
    </p:spTree>
    <p:extLst>
      <p:ext uri="{BB962C8B-B14F-4D97-AF65-F5344CB8AC3E}">
        <p14:creationId xmlns:p14="http://schemas.microsoft.com/office/powerpoint/2010/main" val="3155052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61121B4-4CE5-4435-9DEC-A310AFBFF6D0}" type="slidenum">
              <a:rPr lang="en-US" smtClean="0"/>
              <a:t>9</a:t>
            </a:fld>
            <a:endParaRPr lang="en-US"/>
          </a:p>
        </p:txBody>
      </p:sp>
    </p:spTree>
    <p:extLst>
      <p:ext uri="{BB962C8B-B14F-4D97-AF65-F5344CB8AC3E}">
        <p14:creationId xmlns:p14="http://schemas.microsoft.com/office/powerpoint/2010/main" val="33477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61121B4-4CE5-4435-9DEC-A310AFBFF6D0}" type="slidenum">
              <a:rPr lang="en-US" smtClean="0"/>
              <a:t>10</a:t>
            </a:fld>
            <a:endParaRPr lang="en-US"/>
          </a:p>
        </p:txBody>
      </p:sp>
    </p:spTree>
    <p:extLst>
      <p:ext uri="{BB962C8B-B14F-4D97-AF65-F5344CB8AC3E}">
        <p14:creationId xmlns:p14="http://schemas.microsoft.com/office/powerpoint/2010/main" val="226318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AA45-141D-49F6-ACF0-DA9E8BC365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689E1B-8A8C-4A5F-9E53-8F5C6BC1C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7D5345-2AFF-4E24-829E-4982AA25BBEB}"/>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E3E5E0A4-77E6-4FB0-97D1-AE8531BAE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F5C3E-EE55-451A-95EE-86A1F03CBF55}"/>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162724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CBC6-A62E-411A-B377-E1C851336D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10602D-B986-4F79-B42B-56BFF9343A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4DC5A-58FC-4445-9FD2-3732EBF4A9AB}"/>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0875F463-CCE4-4B1D-9A00-88EF153A6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FCCAD-63CE-418C-B199-BFD18DDC2598}"/>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289179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64D67-56DD-44B7-B0A2-2680E6FDC5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C1B7D2-EF7A-422B-BA0E-F542ED144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0EC60-464A-4F79-9A44-699E3DCE2815}"/>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770E05C8-26BF-4C21-AF93-1361E8403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F812F-A9FF-49A2-90D1-58B944155D33}"/>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422689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Page With header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1" hasCustomPrompt="1"/>
          </p:nvPr>
        </p:nvSpPr>
        <p:spPr>
          <a:xfrm>
            <a:off x="825499" y="138062"/>
            <a:ext cx="7493000" cy="878670"/>
          </a:xfrm>
          <a:prstGeom prst="rect">
            <a:avLst/>
          </a:prstGeom>
        </p:spPr>
        <p:txBody>
          <a:bodyPr lIns="0" tIns="0" rIns="0" bIns="0"/>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baseline="0">
                <a:solidFill>
                  <a:schemeClr val="accent1"/>
                </a:solidFill>
                <a:latin typeface="Calibri" panose="020F0502020204030204" pitchFamily="34" charset="0"/>
              </a:defRPr>
            </a:lvl1pPr>
            <a:lvl2pPr marL="457200" indent="0">
              <a:buNone/>
              <a:defRPr/>
            </a:lvl2pPr>
          </a:lstStyle>
          <a:p>
            <a:pPr lvl="0"/>
            <a:r>
              <a:rPr lang="en-US"/>
              <a:t>Header text</a:t>
            </a:r>
          </a:p>
        </p:txBody>
      </p:sp>
      <p:sp>
        <p:nvSpPr>
          <p:cNvPr id="11" name="Content Placeholder 2"/>
          <p:cNvSpPr>
            <a:spLocks noGrp="1"/>
          </p:cNvSpPr>
          <p:nvPr>
            <p:ph idx="10" hasCustomPrompt="1"/>
          </p:nvPr>
        </p:nvSpPr>
        <p:spPr>
          <a:xfrm>
            <a:off x="861515" y="1124744"/>
            <a:ext cx="10541000" cy="5293146"/>
          </a:xfrm>
          <a:prstGeom prst="rect">
            <a:avLst/>
          </a:prstGeom>
        </p:spPr>
        <p:txBody>
          <a:bodyPr lIns="0" tIns="0" rIns="0" bIns="0"/>
          <a:lstStyle>
            <a:lvl1pPr marL="0" indent="0">
              <a:buNone/>
              <a:defRPr sz="2200">
                <a:solidFill>
                  <a:srgbClr val="004D71"/>
                </a:solidFill>
                <a:latin typeface="Calibri" panose="020F0502020204030204" pitchFamily="34" charset="0"/>
              </a:defRPr>
            </a:lvl1pPr>
            <a:lvl2pPr>
              <a:defRPr sz="2000">
                <a:solidFill>
                  <a:srgbClr val="004D71"/>
                </a:solidFill>
                <a:latin typeface="Calibri" panose="020F0502020204030204" pitchFamily="34" charset="0"/>
              </a:defRPr>
            </a:lvl2pPr>
            <a:lvl3pPr>
              <a:defRPr sz="1800">
                <a:solidFill>
                  <a:srgbClr val="004D71"/>
                </a:solidFill>
                <a:latin typeface="Calibri" panose="020F0502020204030204" pitchFamily="34" charset="0"/>
              </a:defRPr>
            </a:lvl3pPr>
            <a:lvl4pPr>
              <a:defRPr sz="1600">
                <a:solidFill>
                  <a:srgbClr val="004D71"/>
                </a:solidFill>
                <a:latin typeface="Calibri" panose="020F0502020204030204" pitchFamily="34" charset="0"/>
              </a:defRPr>
            </a:lvl4pPr>
            <a:lvl5pPr marL="0" indent="1255713">
              <a:defRPr sz="1400">
                <a:solidFill>
                  <a:srgbClr val="004D71"/>
                </a:solidFill>
                <a:latin typeface="Calibri" panose="020F0502020204030204" pitchFamily="34" charset="0"/>
              </a:defRPr>
            </a:lvl5pPr>
          </a:lstStyle>
          <a:p>
            <a:pPr lvl="0"/>
            <a:r>
              <a:rPr lang="en-CA" altLang="ko-KR"/>
              <a:t>Click to add text</a:t>
            </a:r>
          </a:p>
        </p:txBody>
      </p:sp>
      <p:sp>
        <p:nvSpPr>
          <p:cNvPr id="6" name="Slide Number Placeholder 5"/>
          <p:cNvSpPr>
            <a:spLocks noGrp="1"/>
          </p:cNvSpPr>
          <p:nvPr>
            <p:ph type="sldNum" sz="quarter" idx="4"/>
          </p:nvPr>
        </p:nvSpPr>
        <p:spPr>
          <a:xfrm>
            <a:off x="11218779" y="6453337"/>
            <a:ext cx="589856" cy="268139"/>
          </a:xfrm>
          <a:prstGeom prst="rect">
            <a:avLst/>
          </a:prstGeom>
        </p:spPr>
        <p:txBody>
          <a:bodyPr vert="horz" lIns="91440" tIns="45720" rIns="91440" bIns="45720" rtlCol="0" anchor="ctr"/>
          <a:lstStyle>
            <a:lvl1pPr algn="r">
              <a:defRPr sz="800">
                <a:solidFill>
                  <a:schemeClr val="tx1">
                    <a:tint val="75000"/>
                  </a:schemeClr>
                </a:solidFill>
              </a:defRPr>
            </a:lvl1pPr>
          </a:lstStyle>
          <a:p>
            <a:fld id="{32D4B517-E49B-41B6-9DBC-23634E0F1CDC}"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37845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3915-9E26-42CB-AB38-A248575377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5D0540-42B1-4EBD-8028-B4F45C727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97D92-4EDD-495A-9DCD-F025A8EF9176}"/>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ED4FB0E3-AC97-4F1D-AC8D-7A53AD06C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A9FC5-3564-4646-ACE4-1CB2894EA690}"/>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61004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9AB6-5360-4F1E-A24F-C11E7EA63B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C379E4-21A7-4EAB-B6FE-56C900E6D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402847-A290-45B0-9440-6EFD7780097F}"/>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CDD501B6-3CA8-405E-B94E-217B311F5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F854F-7EE7-4B25-A53F-83E5A3A283CD}"/>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319600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0300-8177-4B59-8AE6-2FC2367231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99591-17C1-4289-A7AC-FC5C02CEA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1FFC0D-F6D8-4CCD-BBA5-A593D6798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384DED-6E55-4C1D-8381-E0F3C7FA5F31}"/>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6" name="Footer Placeholder 5">
            <a:extLst>
              <a:ext uri="{FF2B5EF4-FFF2-40B4-BE49-F238E27FC236}">
                <a16:creationId xmlns:a16="http://schemas.microsoft.com/office/drawing/2014/main" id="{AAE579E6-7474-4A7D-A6FA-B96518A71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80DA9-9044-4801-8B6C-05FE6F6A1CBB}"/>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309625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85A6-32C1-4406-998F-82AF24609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004117-EC46-4B1C-8BBA-B4BEAADE6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FB2A5-0854-4405-94CE-6B17564147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F2B320-CDC9-43E3-B7EE-C6DE0F35C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D251E-A198-44BB-A0AE-5C4974269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E2B594-6089-47CE-960F-4795787A230D}"/>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8" name="Footer Placeholder 7">
            <a:extLst>
              <a:ext uri="{FF2B5EF4-FFF2-40B4-BE49-F238E27FC236}">
                <a16:creationId xmlns:a16="http://schemas.microsoft.com/office/drawing/2014/main" id="{A1807D57-5EC7-42FA-9A09-99CF479A12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43A2B-94BD-41E6-ACE8-3795DF8379DF}"/>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133392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B974-CB5B-4ED4-9371-9CB40122D4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619A0-A49B-4CF1-81DD-0DDF657246FD}"/>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4" name="Footer Placeholder 3">
            <a:extLst>
              <a:ext uri="{FF2B5EF4-FFF2-40B4-BE49-F238E27FC236}">
                <a16:creationId xmlns:a16="http://schemas.microsoft.com/office/drawing/2014/main" id="{62C9F010-CE8B-427D-B591-7D75930420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D6669-F96D-4C1D-B815-5A95BDD93554}"/>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127446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86AE6-8C69-4148-B756-A0DE0CDE09E9}"/>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3" name="Footer Placeholder 2">
            <a:extLst>
              <a:ext uri="{FF2B5EF4-FFF2-40B4-BE49-F238E27FC236}">
                <a16:creationId xmlns:a16="http://schemas.microsoft.com/office/drawing/2014/main" id="{B5CC91F8-A041-488E-A2F3-D6795E0144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902EE-921D-4A33-92A3-4DF62DB2A50B}"/>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376801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ABD-AED7-43C7-9E2B-40DC0AE73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5FD039-9498-480D-86AE-6C76A32B3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A82558-7BC2-471D-9CDC-DD0D27D11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D15F9-78AC-4AE7-8312-ECB1919B946E}"/>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6" name="Footer Placeholder 5">
            <a:extLst>
              <a:ext uri="{FF2B5EF4-FFF2-40B4-BE49-F238E27FC236}">
                <a16:creationId xmlns:a16="http://schemas.microsoft.com/office/drawing/2014/main" id="{0F5AAD9D-5321-4A65-81B6-F731AB5B4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39179-7CCE-4F30-B605-45396042FB1E}"/>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292764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CC14-16DA-4426-89A8-B7C8A4C27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3DD581-48E5-4B9A-8688-6C99677ED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8EF5DE-16EF-46C6-9F55-16145FD9D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8C558-C40B-466C-A8F0-2BC879F207B6}"/>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6" name="Footer Placeholder 5">
            <a:extLst>
              <a:ext uri="{FF2B5EF4-FFF2-40B4-BE49-F238E27FC236}">
                <a16:creationId xmlns:a16="http://schemas.microsoft.com/office/drawing/2014/main" id="{207DAD33-8AAB-4133-AF4D-FBCA1AE71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15551-F1EB-499B-B195-A9AEDA846F44}"/>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174446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782D81-C54C-4355-B73C-B3E8F4702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0DA41F-DA6A-4137-8166-B7A538ADA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CB3F-9368-4857-AB3D-A8636B3B3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224AB7AD-02C5-4A5A-8BAC-0923DEADE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F5C0FB-496C-41A1-A410-E96DCF647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817BB-71BE-40DF-9159-15B6A8ABAC98}" type="slidenum">
              <a:rPr lang="en-US" smtClean="0"/>
              <a:t>‹#›</a:t>
            </a:fld>
            <a:endParaRPr lang="en-US"/>
          </a:p>
        </p:txBody>
      </p:sp>
      <p:sp>
        <p:nvSpPr>
          <p:cNvPr id="7" name="MSIPCMContentMarking" descr="{&quot;HashCode&quot;:-1880398799,&quot;Placement&quot;:&quot;Header&quot;,&quot;Top&quot;:0.0,&quot;Left&quot;:742.444458,&quot;SlideWidth&quot;:960,&quot;SlideHeight&quot;:540}">
            <a:extLst>
              <a:ext uri="{FF2B5EF4-FFF2-40B4-BE49-F238E27FC236}">
                <a16:creationId xmlns:a16="http://schemas.microsoft.com/office/drawing/2014/main" id="{757877CE-299D-4294-A7EC-9BF8CBBFF298}"/>
              </a:ext>
            </a:extLst>
          </p:cNvPr>
          <p:cNvSpPr txBox="1"/>
          <p:nvPr userDrawn="1"/>
        </p:nvSpPr>
        <p:spPr>
          <a:xfrm>
            <a:off x="9429045" y="0"/>
            <a:ext cx="2762954" cy="280749"/>
          </a:xfrm>
          <a:prstGeom prst="rect">
            <a:avLst/>
          </a:prstGeom>
          <a:noFill/>
        </p:spPr>
        <p:txBody>
          <a:bodyPr vert="horz" wrap="square" lIns="0" tIns="0" rIns="0" bIns="0" rtlCol="0" anchor="ctr" anchorCtr="1">
            <a:spAutoFit/>
          </a:bodyPr>
          <a:lstStyle/>
          <a:p>
            <a:pPr algn="r">
              <a:spcBef>
                <a:spcPts val="0"/>
              </a:spcBef>
              <a:spcAft>
                <a:spcPts val="0"/>
              </a:spcAft>
            </a:pPr>
            <a:r>
              <a:rPr lang="en-US" sz="1200">
                <a:solidFill>
                  <a:srgbClr val="000000"/>
                </a:solidFill>
                <a:latin typeface="Arial" panose="020B0604020202020204" pitchFamily="34" charset="0"/>
              </a:rPr>
              <a:t>UNCLASSIFIED / NON CLASSIFIÉ</a:t>
            </a:r>
          </a:p>
        </p:txBody>
      </p:sp>
    </p:spTree>
    <p:extLst>
      <p:ext uri="{BB962C8B-B14F-4D97-AF65-F5344CB8AC3E}">
        <p14:creationId xmlns:p14="http://schemas.microsoft.com/office/powerpoint/2010/main" val="3329088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CDC694-AD16-4D85-A050-769090C7D4C0}"/>
              </a:ext>
            </a:extLst>
          </p:cNvPr>
          <p:cNvSpPr>
            <a:spLocks noGrp="1"/>
          </p:cNvSpPr>
          <p:nvPr>
            <p:ph type="ctrTitle"/>
          </p:nvPr>
        </p:nvSpPr>
        <p:spPr>
          <a:xfrm>
            <a:off x="1314824" y="735106"/>
            <a:ext cx="10053763" cy="2928470"/>
          </a:xfrm>
        </p:spPr>
        <p:txBody>
          <a:bodyPr anchor="b">
            <a:normAutofit/>
          </a:bodyPr>
          <a:lstStyle/>
          <a:p>
            <a:pPr algn="l"/>
            <a:r>
              <a:rPr lang="fr-CA" sz="4800">
                <a:solidFill>
                  <a:srgbClr val="FFFFFF"/>
                </a:solidFill>
              </a:rPr>
              <a:t>Rapport sur ce que nous avons entendu : </a:t>
            </a:r>
            <a:br>
              <a:rPr lang="fr-CA" sz="4800">
                <a:solidFill>
                  <a:srgbClr val="FFFFFF"/>
                </a:solidFill>
              </a:rPr>
            </a:br>
            <a:r>
              <a:rPr lang="fr-CA" sz="4800">
                <a:solidFill>
                  <a:srgbClr val="FFFFFF"/>
                </a:solidFill>
              </a:rPr>
              <a:t>Norme d’accessibilité des technologies de l’information et des communications (NATIC)</a:t>
            </a:r>
          </a:p>
        </p:txBody>
      </p:sp>
      <p:sp>
        <p:nvSpPr>
          <p:cNvPr id="3" name="Subtitle 2">
            <a:extLst>
              <a:ext uri="{FF2B5EF4-FFF2-40B4-BE49-F238E27FC236}">
                <a16:creationId xmlns:a16="http://schemas.microsoft.com/office/drawing/2014/main" id="{569B9C2E-60D1-40BB-979A-D389972B5231}"/>
              </a:ext>
            </a:extLst>
          </p:cNvPr>
          <p:cNvSpPr>
            <a:spLocks noGrp="1"/>
          </p:cNvSpPr>
          <p:nvPr>
            <p:ph type="subTitle" idx="1"/>
          </p:nvPr>
        </p:nvSpPr>
        <p:spPr>
          <a:xfrm>
            <a:off x="1314824" y="4585834"/>
            <a:ext cx="10473526" cy="1930400"/>
          </a:xfrm>
        </p:spPr>
        <p:txBody>
          <a:bodyPr anchor="ctr">
            <a:normAutofit fontScale="70000" lnSpcReduction="20000"/>
          </a:bodyPr>
          <a:lstStyle/>
          <a:p>
            <a:pPr algn="l"/>
            <a:r>
              <a:rPr lang="fr-CA" sz="3000" dirty="0"/>
              <a:t>Équipe sur la politique d’accessibilité des technologies de l’information et des communications (TIC)</a:t>
            </a:r>
          </a:p>
          <a:p>
            <a:pPr algn="l"/>
            <a:r>
              <a:rPr lang="fr-CA" sz="3000" dirty="0"/>
              <a:t>Bureau de la dirigeante principale de l’information (BDPI)</a:t>
            </a:r>
          </a:p>
          <a:p>
            <a:pPr algn="l"/>
            <a:r>
              <a:rPr lang="fr-CA" sz="3000" dirty="0"/>
              <a:t>Secrétariat du Conseil du Trésor du Canada (SCT)</a:t>
            </a:r>
          </a:p>
          <a:p>
            <a:pPr algn="l"/>
            <a:endParaRPr lang="en-US" dirty="0"/>
          </a:p>
          <a:p>
            <a:pPr algn="l"/>
            <a:r>
              <a:rPr lang="fr-CA" dirty="0"/>
              <a:t>Mars 2023</a:t>
            </a:r>
            <a:endParaRPr lang="fr-CA" dirty="0">
              <a:cs typeface="Calibri"/>
            </a:endParaRPr>
          </a:p>
        </p:txBody>
      </p:sp>
    </p:spTree>
    <p:extLst>
      <p:ext uri="{BB962C8B-B14F-4D97-AF65-F5344CB8AC3E}">
        <p14:creationId xmlns:p14="http://schemas.microsoft.com/office/powerpoint/2010/main" val="225638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FD57-E8C3-479B-ABB1-84C04AEF3369}"/>
              </a:ext>
            </a:extLst>
          </p:cNvPr>
          <p:cNvSpPr>
            <a:spLocks noGrp="1"/>
          </p:cNvSpPr>
          <p:nvPr>
            <p:ph type="title"/>
          </p:nvPr>
        </p:nvSpPr>
        <p:spPr>
          <a:xfrm>
            <a:off x="364524" y="385720"/>
            <a:ext cx="11531444" cy="1325563"/>
          </a:xfrm>
        </p:spPr>
        <p:txBody>
          <a:bodyPr>
            <a:normAutofit fontScale="90000"/>
          </a:bodyPr>
          <a:lstStyle/>
          <a:p>
            <a:r>
              <a:rPr lang="fr-CA" sz="4000" b="1">
                <a:solidFill>
                  <a:srgbClr val="002060"/>
                </a:solidFill>
                <a:ea typeface="+mj-lt"/>
                <a:cs typeface="+mj-lt"/>
              </a:rPr>
              <a:t>Thème 4 : L’accessibilité comme engagement permanent pour le GC</a:t>
            </a:r>
            <a:br>
              <a:rPr lang="fr-CA" sz="4000" b="1"/>
            </a:br>
            <a:endParaRPr lang="fr-CA" sz="4000" b="1"/>
          </a:p>
        </p:txBody>
      </p:sp>
      <p:sp>
        <p:nvSpPr>
          <p:cNvPr id="24" name="Rectangle 23">
            <a:extLst>
              <a:ext uri="{FF2B5EF4-FFF2-40B4-BE49-F238E27FC236}">
                <a16:creationId xmlns:a16="http://schemas.microsoft.com/office/drawing/2014/main" id="{04FA0A1A-0F5A-48F9-FE55-78C3CEEA9453}"/>
              </a:ext>
            </a:extLst>
          </p:cNvPr>
          <p:cNvSpPr/>
          <p:nvPr/>
        </p:nvSpPr>
        <p:spPr>
          <a:xfrm>
            <a:off x="1372630" y="1356154"/>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2400">
                <a:cs typeface="Calibri"/>
              </a:rPr>
              <a:t>Commentaire :</a:t>
            </a:r>
          </a:p>
        </p:txBody>
      </p:sp>
      <p:sp>
        <p:nvSpPr>
          <p:cNvPr id="30" name="TextBox 29">
            <a:extLst>
              <a:ext uri="{FF2B5EF4-FFF2-40B4-BE49-F238E27FC236}">
                <a16:creationId xmlns:a16="http://schemas.microsoft.com/office/drawing/2014/main" id="{E94B8321-CE26-499F-BCC3-5287029C4EF4}"/>
              </a:ext>
            </a:extLst>
          </p:cNvPr>
          <p:cNvSpPr txBox="1"/>
          <p:nvPr/>
        </p:nvSpPr>
        <p:spPr>
          <a:xfrm>
            <a:off x="828933" y="1768045"/>
            <a:ext cx="10500154" cy="147732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lvl="1" indent="-285750">
              <a:buFont typeface="Arial"/>
              <a:buChar char="•"/>
            </a:pPr>
            <a:r>
              <a:rPr lang="fr-CA"/>
              <a:t>Les répondants ont noté que nos exigences pourraient aller plus loin et que nous pourrions en faire plus (surtout en ce qui concerne les documents qui ne sont pas sur le Web). </a:t>
            </a:r>
          </a:p>
          <a:p>
            <a:pPr lvl="1"/>
            <a:endParaRPr lang="en-US">
              <a:cs typeface="Calibri" panose="020F0502020204030204"/>
            </a:endParaRPr>
          </a:p>
          <a:p>
            <a:pPr marL="285750" indent="-285750">
              <a:buFont typeface="Arial"/>
              <a:buChar char="•"/>
            </a:pPr>
            <a:endParaRPr lang="en-US">
              <a:cs typeface="Calibri" panose="020F0502020204030204"/>
            </a:endParaRPr>
          </a:p>
        </p:txBody>
      </p:sp>
      <p:sp>
        <p:nvSpPr>
          <p:cNvPr id="29" name="Rectangle 28">
            <a:extLst>
              <a:ext uri="{FF2B5EF4-FFF2-40B4-BE49-F238E27FC236}">
                <a16:creationId xmlns:a16="http://schemas.microsoft.com/office/drawing/2014/main" id="{66DB64BA-4069-9F39-E949-4B91D5C8045F}"/>
              </a:ext>
            </a:extLst>
          </p:cNvPr>
          <p:cNvSpPr/>
          <p:nvPr/>
        </p:nvSpPr>
        <p:spPr>
          <a:xfrm>
            <a:off x="1382927" y="3374423"/>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CA" sz="2400">
                <a:cs typeface="Calibri"/>
              </a:rPr>
              <a:t>Comment nous nous sommes adaptés :</a:t>
            </a:r>
          </a:p>
        </p:txBody>
      </p:sp>
      <p:sp>
        <p:nvSpPr>
          <p:cNvPr id="31" name="TextBox 30">
            <a:extLst>
              <a:ext uri="{FF2B5EF4-FFF2-40B4-BE49-F238E27FC236}">
                <a16:creationId xmlns:a16="http://schemas.microsoft.com/office/drawing/2014/main" id="{2D108073-FE14-F8C9-93F8-F78DF9597817}"/>
              </a:ext>
            </a:extLst>
          </p:cNvPr>
          <p:cNvSpPr txBox="1"/>
          <p:nvPr/>
        </p:nvSpPr>
        <p:spPr>
          <a:xfrm>
            <a:off x="839230" y="3786314"/>
            <a:ext cx="10500154" cy="341632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lvl="1" indent="-285750">
              <a:buFont typeface="Arial"/>
              <a:buChar char="•"/>
            </a:pPr>
            <a:r>
              <a:rPr lang="fr-CA" dirty="0">
                <a:ea typeface="+mn-lt"/>
                <a:cs typeface="+mn-lt"/>
              </a:rPr>
              <a:t>Auparavant, nous avions une seule exigence qui exigeait aux départements de fournir des documents non-web existants lorsqu'ils étaient demandés. Depuis, nous avons ajouté deux exigences supplémentaires pour être plus proactifs dans l'accessibilité des documents non-web aux ministères. Ces exigences sont les suivantes :</a:t>
            </a:r>
            <a:endParaRPr lang="fr-CA" dirty="0"/>
          </a:p>
          <a:p>
            <a:pPr marL="1200150" lvl="2" indent="-285750">
              <a:buFont typeface="Arial"/>
              <a:buChar char="•"/>
            </a:pPr>
            <a:r>
              <a:rPr lang="fr-CA" dirty="0">
                <a:ea typeface="+mn-lt"/>
                <a:cs typeface="+mn-lt"/>
              </a:rPr>
              <a:t>Tous les nouveaux documents non-web extérieurs produits à partir d'un logiciel de traitement de texte, de feuilles de calcul, de présentations ou de fichiers PDF dans un format numérique natif après l'été 2024, doivent être accessibles conformément à l'EN 301 549 V3.2.1 ;</a:t>
            </a:r>
          </a:p>
          <a:p>
            <a:pPr marL="1200150" lvl="2" indent="-285750">
              <a:buFont typeface="Arial"/>
              <a:buChar char="•"/>
            </a:pPr>
            <a:r>
              <a:rPr lang="fr-CA" dirty="0">
                <a:ea typeface="+mn-lt"/>
                <a:cs typeface="+mn-lt"/>
              </a:rPr>
              <a:t>Tous les modèles de base des documents non-web produits à partir d'un logiciel de traitement de texte, de feuilles de calcul, de présentations ou de fichiers PDF dans un format numérique natif et appartenant aux ministères doivent être conformes à l'EN 301 549 V3.2.1.</a:t>
            </a:r>
          </a:p>
          <a:p>
            <a:pPr marL="742950" lvl="1" indent="-285750">
              <a:buFont typeface="Arial"/>
              <a:buChar char="•"/>
            </a:pPr>
            <a:endParaRPr lang="en-US" dirty="0">
              <a:ea typeface="+mn-lt"/>
              <a:cs typeface="+mn-lt"/>
            </a:endParaRPr>
          </a:p>
        </p:txBody>
      </p:sp>
    </p:spTree>
    <p:extLst>
      <p:ext uri="{BB962C8B-B14F-4D97-AF65-F5344CB8AC3E}">
        <p14:creationId xmlns:p14="http://schemas.microsoft.com/office/powerpoint/2010/main" val="14839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30E8-253D-4CE2-929D-B0154E2EA9F2}"/>
              </a:ext>
            </a:extLst>
          </p:cNvPr>
          <p:cNvSpPr>
            <a:spLocks noGrp="1"/>
          </p:cNvSpPr>
          <p:nvPr>
            <p:ph type="title"/>
          </p:nvPr>
        </p:nvSpPr>
        <p:spPr>
          <a:xfrm>
            <a:off x="617081" y="365125"/>
            <a:ext cx="10939140" cy="1325563"/>
          </a:xfrm>
        </p:spPr>
        <p:txBody>
          <a:bodyPr/>
          <a:lstStyle/>
          <a:p>
            <a:r>
              <a:rPr lang="fr-CA" sz="4000" b="1">
                <a:solidFill>
                  <a:srgbClr val="002060"/>
                </a:solidFill>
              </a:rPr>
              <a:t>Les prochaines étapes</a:t>
            </a:r>
          </a:p>
        </p:txBody>
      </p:sp>
      <p:sp>
        <p:nvSpPr>
          <p:cNvPr id="3" name="Content Placeholder 2">
            <a:extLst>
              <a:ext uri="{FF2B5EF4-FFF2-40B4-BE49-F238E27FC236}">
                <a16:creationId xmlns:a16="http://schemas.microsoft.com/office/drawing/2014/main" id="{F2B2926F-870F-416A-9C46-9F61592B21A4}"/>
              </a:ext>
            </a:extLst>
          </p:cNvPr>
          <p:cNvSpPr>
            <a:spLocks noGrp="1"/>
          </p:cNvSpPr>
          <p:nvPr>
            <p:ph idx="1"/>
          </p:nvPr>
        </p:nvSpPr>
        <p:spPr>
          <a:xfrm>
            <a:off x="838200" y="1475274"/>
            <a:ext cx="10515600" cy="4116582"/>
          </a:xfrm>
        </p:spPr>
        <p:txBody>
          <a:bodyPr vert="horz" lIns="91440" tIns="45720" rIns="91440" bIns="45720" rtlCol="0" anchor="t">
            <a:normAutofit/>
          </a:bodyPr>
          <a:lstStyle/>
          <a:p>
            <a:pPr marL="0" indent="0">
              <a:buNone/>
            </a:pPr>
            <a:endParaRPr lang="en-US"/>
          </a:p>
          <a:p>
            <a:r>
              <a:rPr lang="fr-CA" dirty="0"/>
              <a:t>Obtenir les approbations requises pour la norme par le biais du processus de gérance des politiques du BDPI (été 2023)</a:t>
            </a:r>
            <a:endParaRPr lang="fr-CA" dirty="0">
              <a:cs typeface="Calibri"/>
            </a:endParaRPr>
          </a:p>
          <a:p>
            <a:pPr marL="0" indent="0">
              <a:buNone/>
            </a:pPr>
            <a:endParaRPr lang="en-US">
              <a:cs typeface="Calibri"/>
            </a:endParaRPr>
          </a:p>
          <a:p>
            <a:r>
              <a:rPr lang="fr-CA" sz="2800" dirty="0"/>
              <a:t>Publier la phase 1 de la NATIC (</a:t>
            </a:r>
            <a:r>
              <a:rPr lang="fr-CA" dirty="0"/>
              <a:t>été</a:t>
            </a:r>
            <a:r>
              <a:rPr lang="fr-CA" sz="2800" dirty="0"/>
              <a:t> 2023)</a:t>
            </a:r>
            <a:endParaRPr lang="fr-CA" sz="2800" dirty="0">
              <a:cs typeface="Calibri"/>
            </a:endParaRPr>
          </a:p>
          <a:p>
            <a:endParaRPr lang="en-US">
              <a:cs typeface="Calibri" panose="020F0502020204030204"/>
            </a:endParaRPr>
          </a:p>
          <a:p>
            <a:r>
              <a:rPr lang="fr-CA" dirty="0"/>
              <a:t>Publier un guide officiel pour la norme (été 2023)</a:t>
            </a:r>
            <a:endParaRPr lang="fr-CA" dirty="0">
              <a:cs typeface="Calibri"/>
            </a:endParaRPr>
          </a:p>
          <a:p>
            <a:endParaRPr lang="en-US">
              <a:cs typeface="Calibri" panose="020F0502020204030204"/>
            </a:endParaRPr>
          </a:p>
        </p:txBody>
      </p:sp>
    </p:spTree>
    <p:extLst>
      <p:ext uri="{BB962C8B-B14F-4D97-AF65-F5344CB8AC3E}">
        <p14:creationId xmlns:p14="http://schemas.microsoft.com/office/powerpoint/2010/main" val="297403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1D50-6FCE-4BF1-A1D6-81483FF47F33}"/>
              </a:ext>
            </a:extLst>
          </p:cNvPr>
          <p:cNvSpPr>
            <a:spLocks noGrp="1"/>
          </p:cNvSpPr>
          <p:nvPr>
            <p:ph type="title"/>
          </p:nvPr>
        </p:nvSpPr>
        <p:spPr/>
        <p:txBody>
          <a:bodyPr>
            <a:normAutofit/>
          </a:bodyPr>
          <a:lstStyle/>
          <a:p>
            <a:r>
              <a:rPr lang="fr-CA" b="1" dirty="0">
                <a:solidFill>
                  <a:srgbClr val="002060"/>
                </a:solidFill>
              </a:rPr>
              <a:t>Objectif de cette présentation</a:t>
            </a:r>
          </a:p>
        </p:txBody>
      </p:sp>
      <p:grpSp>
        <p:nvGrpSpPr>
          <p:cNvPr id="3" name="Group 2">
            <a:extLst>
              <a:ext uri="{FF2B5EF4-FFF2-40B4-BE49-F238E27FC236}">
                <a16:creationId xmlns:a16="http://schemas.microsoft.com/office/drawing/2014/main" id="{58F9EBA0-2876-8877-31FE-8929BB69A785}"/>
              </a:ext>
              <a:ext uri="{C183D7F6-B498-43B3-948B-1728B52AA6E4}">
                <adec:decorative xmlns:adec="http://schemas.microsoft.com/office/drawing/2017/decorative" val="1"/>
              </a:ext>
            </a:extLst>
          </p:cNvPr>
          <p:cNvGrpSpPr/>
          <p:nvPr/>
        </p:nvGrpSpPr>
        <p:grpSpPr>
          <a:xfrm>
            <a:off x="841167" y="1712025"/>
            <a:ext cx="10084130" cy="4928259"/>
            <a:chOff x="841167" y="1712025"/>
            <a:chExt cx="10084130" cy="4928259"/>
          </a:xfrm>
        </p:grpSpPr>
        <p:sp>
          <p:nvSpPr>
            <p:cNvPr id="1407" name="Rectangle: Rounded Corners 1406">
              <a:extLst>
                <a:ext uri="{FF2B5EF4-FFF2-40B4-BE49-F238E27FC236}">
                  <a16:creationId xmlns:a16="http://schemas.microsoft.com/office/drawing/2014/main" id="{004C09B7-9527-552A-2D1A-6B88D3FE9C2B}"/>
                </a:ext>
                <a:ext uri="{C183D7F6-B498-43B3-948B-1728B52AA6E4}">
                  <adec:decorative xmlns:adec="http://schemas.microsoft.com/office/drawing/2017/decorative" val="1"/>
                </a:ext>
              </a:extLst>
            </p:cNvPr>
            <p:cNvSpPr/>
            <p:nvPr/>
          </p:nvSpPr>
          <p:spPr>
            <a:xfrm>
              <a:off x="841168" y="1712025"/>
              <a:ext cx="10054441" cy="148441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8" name="Rectangle: Rounded Corners 1407">
              <a:extLst>
                <a:ext uri="{FF2B5EF4-FFF2-40B4-BE49-F238E27FC236}">
                  <a16:creationId xmlns:a16="http://schemas.microsoft.com/office/drawing/2014/main" id="{DF423F61-C359-9B45-D2DF-EC20BC49A399}"/>
                </a:ext>
                <a:ext uri="{C183D7F6-B498-43B3-948B-1728B52AA6E4}">
                  <adec:decorative xmlns:adec="http://schemas.microsoft.com/office/drawing/2017/decorative" val="1"/>
                </a:ext>
              </a:extLst>
            </p:cNvPr>
            <p:cNvSpPr/>
            <p:nvPr/>
          </p:nvSpPr>
          <p:spPr>
            <a:xfrm>
              <a:off x="870856" y="3433947"/>
              <a:ext cx="10054441" cy="148441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9" name="Rectangle: Rounded Corners 1408">
              <a:extLst>
                <a:ext uri="{FF2B5EF4-FFF2-40B4-BE49-F238E27FC236}">
                  <a16:creationId xmlns:a16="http://schemas.microsoft.com/office/drawing/2014/main" id="{810ADE20-5808-CE8D-4473-58222FC87959}"/>
                </a:ext>
                <a:ext uri="{C183D7F6-B498-43B3-948B-1728B52AA6E4}">
                  <adec:decorative xmlns:adec="http://schemas.microsoft.com/office/drawing/2017/decorative" val="1"/>
                </a:ext>
              </a:extLst>
            </p:cNvPr>
            <p:cNvSpPr/>
            <p:nvPr/>
          </p:nvSpPr>
          <p:spPr>
            <a:xfrm>
              <a:off x="841167" y="5155869"/>
              <a:ext cx="10054441" cy="148441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0" name="TextBox 1409">
              <a:extLst>
                <a:ext uri="{FF2B5EF4-FFF2-40B4-BE49-F238E27FC236}">
                  <a16:creationId xmlns:a16="http://schemas.microsoft.com/office/drawing/2014/main" id="{63C7FE8F-46C6-100F-222C-8EAB954A5109}"/>
                </a:ext>
                <a:ext uri="{C183D7F6-B498-43B3-948B-1728B52AA6E4}">
                  <adec:decorative xmlns:adec="http://schemas.microsoft.com/office/drawing/2017/decorative" val="1"/>
                </a:ext>
              </a:extLst>
            </p:cNvPr>
            <p:cNvSpPr txBox="1"/>
            <p:nvPr/>
          </p:nvSpPr>
          <p:spPr>
            <a:xfrm>
              <a:off x="1167740" y="1959428"/>
              <a:ext cx="1029194" cy="979714"/>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11" name="TextBox 1410">
              <a:extLst>
                <a:ext uri="{FF2B5EF4-FFF2-40B4-BE49-F238E27FC236}">
                  <a16:creationId xmlns:a16="http://schemas.microsoft.com/office/drawing/2014/main" id="{91D6D4F1-2B78-9C3B-6234-CE4DA04F1420}"/>
                </a:ext>
                <a:ext uri="{C183D7F6-B498-43B3-948B-1728B52AA6E4}">
                  <adec:decorative xmlns:adec="http://schemas.microsoft.com/office/drawing/2017/decorative" val="1"/>
                </a:ext>
              </a:extLst>
            </p:cNvPr>
            <p:cNvSpPr txBox="1"/>
            <p:nvPr/>
          </p:nvSpPr>
          <p:spPr>
            <a:xfrm>
              <a:off x="1167740" y="3681350"/>
              <a:ext cx="1029194" cy="979714"/>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12" name="TextBox 1411">
              <a:extLst>
                <a:ext uri="{FF2B5EF4-FFF2-40B4-BE49-F238E27FC236}">
                  <a16:creationId xmlns:a16="http://schemas.microsoft.com/office/drawing/2014/main" id="{2A5D9B25-BDCF-F15A-BCB7-45263FB3D66A}"/>
                </a:ext>
                <a:ext uri="{C183D7F6-B498-43B3-948B-1728B52AA6E4}">
                  <adec:decorative xmlns:adec="http://schemas.microsoft.com/office/drawing/2017/decorative" val="1"/>
                </a:ext>
              </a:extLst>
            </p:cNvPr>
            <p:cNvSpPr txBox="1"/>
            <p:nvPr/>
          </p:nvSpPr>
          <p:spPr>
            <a:xfrm>
              <a:off x="1167740" y="5452752"/>
              <a:ext cx="1029194" cy="979714"/>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pSp>
      <p:pic>
        <p:nvPicPr>
          <p:cNvPr id="1417" name="Graphic 1417" descr="Chat with solid fill">
            <a:extLst>
              <a:ext uri="{FF2B5EF4-FFF2-40B4-BE49-F238E27FC236}">
                <a16:creationId xmlns:a16="http://schemas.microsoft.com/office/drawing/2014/main" id="{679DE239-ADC7-C036-7467-4F91D1E36F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5450" y="2001982"/>
            <a:ext cx="973776" cy="973776"/>
          </a:xfrm>
          <a:prstGeom prst="rect">
            <a:avLst/>
          </a:prstGeom>
        </p:spPr>
      </p:pic>
      <p:sp>
        <p:nvSpPr>
          <p:cNvPr id="1413" name="TextBox 1412">
            <a:extLst>
              <a:ext uri="{FF2B5EF4-FFF2-40B4-BE49-F238E27FC236}">
                <a16:creationId xmlns:a16="http://schemas.microsoft.com/office/drawing/2014/main" id="{519E519E-B0CE-E088-93B3-0553E88C4FD3}"/>
              </a:ext>
            </a:extLst>
          </p:cNvPr>
          <p:cNvSpPr txBox="1"/>
          <p:nvPr/>
        </p:nvSpPr>
        <p:spPr>
          <a:xfrm>
            <a:off x="2424545" y="1999012"/>
            <a:ext cx="80653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dirty="0"/>
              <a:t>Entre le 31 octobre et le 30 novembre 2022, la Division de la Politique sur le numérique et du rendement du BDPI du SCT a entrepris un engagement ciblé sur la NATIC.</a:t>
            </a:r>
          </a:p>
        </p:txBody>
      </p:sp>
      <p:pic>
        <p:nvPicPr>
          <p:cNvPr id="1416" name="Graphic 1416" descr="Document with solid fill">
            <a:extLst>
              <a:ext uri="{FF2B5EF4-FFF2-40B4-BE49-F238E27FC236}">
                <a16:creationId xmlns:a16="http://schemas.microsoft.com/office/drawing/2014/main" id="{4290DDC3-3577-48B6-3697-7ADACC4194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25138" y="3714008"/>
            <a:ext cx="914400" cy="914400"/>
          </a:xfrm>
          <a:prstGeom prst="rect">
            <a:avLst/>
          </a:prstGeom>
        </p:spPr>
      </p:pic>
      <p:sp>
        <p:nvSpPr>
          <p:cNvPr id="1414" name="TextBox 1413">
            <a:extLst>
              <a:ext uri="{FF2B5EF4-FFF2-40B4-BE49-F238E27FC236}">
                <a16:creationId xmlns:a16="http://schemas.microsoft.com/office/drawing/2014/main" id="{BA8F56DE-002A-DCE9-9362-88299C230F48}"/>
              </a:ext>
            </a:extLst>
          </p:cNvPr>
          <p:cNvSpPr txBox="1"/>
          <p:nvPr/>
        </p:nvSpPr>
        <p:spPr>
          <a:xfrm>
            <a:off x="2424544" y="3855199"/>
            <a:ext cx="80653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dirty="0"/>
              <a:t>Cette présentation offre un résumé des principaux thèmes et points de rétroaction de l’engagement, ainsi que les mesures prises par le SCT pour les aborder. </a:t>
            </a:r>
          </a:p>
        </p:txBody>
      </p:sp>
      <p:pic>
        <p:nvPicPr>
          <p:cNvPr id="1418" name="Graphic 1418" descr="Presentation with checklist with solid fill">
            <a:extLst>
              <a:ext uri="{FF2B5EF4-FFF2-40B4-BE49-F238E27FC236}">
                <a16:creationId xmlns:a16="http://schemas.microsoft.com/office/drawing/2014/main" id="{F873843B-FC0B-014E-F349-826CC53322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25138" y="5485410"/>
            <a:ext cx="914400" cy="914400"/>
          </a:xfrm>
          <a:prstGeom prst="rect">
            <a:avLst/>
          </a:prstGeom>
        </p:spPr>
      </p:pic>
      <p:sp>
        <p:nvSpPr>
          <p:cNvPr id="1415" name="TextBox 1414">
            <a:extLst>
              <a:ext uri="{FF2B5EF4-FFF2-40B4-BE49-F238E27FC236}">
                <a16:creationId xmlns:a16="http://schemas.microsoft.com/office/drawing/2014/main" id="{6B5D974E-3C48-69C4-F525-DB8C9D7F11D9}"/>
              </a:ext>
            </a:extLst>
          </p:cNvPr>
          <p:cNvSpPr txBox="1"/>
          <p:nvPr/>
        </p:nvSpPr>
        <p:spPr>
          <a:xfrm>
            <a:off x="2424544" y="5442855"/>
            <a:ext cx="80653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dirty="0"/>
              <a:t>Les commentaires des participants ont joué un rôle déterminant dans le développement de la norme, et cette présentation représente une occasion de partager certains de ces commentaires avec nos partenaires de l’industrie et la communauté du gouvernement du Canada (GC).</a:t>
            </a:r>
          </a:p>
        </p:txBody>
      </p:sp>
    </p:spTree>
    <p:extLst>
      <p:ext uri="{BB962C8B-B14F-4D97-AF65-F5344CB8AC3E}">
        <p14:creationId xmlns:p14="http://schemas.microsoft.com/office/powerpoint/2010/main" val="20116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5B943-9157-4BBB-B463-44F4DAE2BA74}"/>
              </a:ext>
            </a:extLst>
          </p:cNvPr>
          <p:cNvSpPr>
            <a:spLocks noGrp="1"/>
          </p:cNvSpPr>
          <p:nvPr>
            <p:ph type="title"/>
          </p:nvPr>
        </p:nvSpPr>
        <p:spPr>
          <a:xfrm>
            <a:off x="639519" y="294538"/>
            <a:ext cx="10628031" cy="1033669"/>
          </a:xfrm>
        </p:spPr>
        <p:txBody>
          <a:bodyPr>
            <a:normAutofit/>
          </a:bodyPr>
          <a:lstStyle/>
          <a:p>
            <a:r>
              <a:rPr lang="fr-CA" sz="4000">
                <a:solidFill>
                  <a:srgbClr val="FFFFFF"/>
                </a:solidFill>
              </a:rPr>
              <a:t>Contexte</a:t>
            </a:r>
          </a:p>
        </p:txBody>
      </p:sp>
      <p:sp>
        <p:nvSpPr>
          <p:cNvPr id="3" name="Content Placeholder 2">
            <a:extLst>
              <a:ext uri="{FF2B5EF4-FFF2-40B4-BE49-F238E27FC236}">
                <a16:creationId xmlns:a16="http://schemas.microsoft.com/office/drawing/2014/main" id="{FF7C8C62-5A62-44C2-9674-9D2A68DBA60E}"/>
              </a:ext>
            </a:extLst>
          </p:cNvPr>
          <p:cNvSpPr>
            <a:spLocks noGrp="1"/>
          </p:cNvSpPr>
          <p:nvPr>
            <p:ph idx="1"/>
          </p:nvPr>
        </p:nvSpPr>
        <p:spPr>
          <a:xfrm>
            <a:off x="459351" y="1597431"/>
            <a:ext cx="11332482" cy="5260567"/>
          </a:xfrm>
        </p:spPr>
        <p:txBody>
          <a:bodyPr anchor="ctr">
            <a:normAutofit/>
          </a:bodyPr>
          <a:lstStyle/>
          <a:p>
            <a:pPr>
              <a:spcAft>
                <a:spcPts val="1200"/>
              </a:spcAft>
            </a:pPr>
            <a:r>
              <a:rPr lang="fr-CA" sz="2400" dirty="0"/>
              <a:t>La</a:t>
            </a:r>
            <a:r>
              <a:rPr lang="fr-CA" sz="2400" b="1" dirty="0"/>
              <a:t> NATIC </a:t>
            </a:r>
            <a:r>
              <a:rPr lang="fr-CA" sz="2400" dirty="0"/>
              <a:t>entrera en vigueur l'été 2023 dans le cadre de la Politique sur les services et le numérique, qui remplace la Norme sur l’accessibilité des sites Web </a:t>
            </a:r>
          </a:p>
          <a:p>
            <a:pPr>
              <a:spcAft>
                <a:spcPts val="1200"/>
              </a:spcAft>
            </a:pPr>
            <a:r>
              <a:rPr lang="fr-CA" sz="2400" dirty="0"/>
              <a:t>L’objectif principal de cet engagement était de recueillir des réactions, des idées et des commentaires sur la première phase de la NATIC, tout en identifiant les lacunes potentielles</a:t>
            </a:r>
            <a:endParaRPr lang="fr-CA" sz="2400" dirty="0">
              <a:cs typeface="Calibri"/>
            </a:endParaRPr>
          </a:p>
          <a:p>
            <a:pPr>
              <a:spcAft>
                <a:spcPts val="1200"/>
              </a:spcAft>
            </a:pPr>
            <a:r>
              <a:rPr lang="fr-CA" sz="2400" dirty="0"/>
              <a:t>La NATIC contient des exigences visant à rendre accessibles toutes les TIC qui sont développées, achetées ou détenues par le GC. </a:t>
            </a:r>
            <a:endParaRPr lang="fr-CA" sz="2400" dirty="0">
              <a:cs typeface="Calibri"/>
            </a:endParaRPr>
          </a:p>
          <a:p>
            <a:pPr lvl="1">
              <a:spcAft>
                <a:spcPts val="1200"/>
              </a:spcAft>
            </a:pPr>
            <a:r>
              <a:rPr lang="fr-CA" sz="2000" dirty="0"/>
              <a:t>Conforme à la Politique et à la Directive sur les services et le numérique et aux pratiques exemplaires d’autres administrations (EN 301 549 v3.2.1).</a:t>
            </a:r>
            <a:endParaRPr lang="fr-CA" sz="2000" dirty="0">
              <a:cs typeface="Calibri"/>
            </a:endParaRPr>
          </a:p>
          <a:p>
            <a:pPr lvl="1">
              <a:spcAft>
                <a:spcPts val="1200"/>
              </a:spcAft>
            </a:pPr>
            <a:r>
              <a:rPr lang="fr-CA" sz="2000" dirty="0"/>
              <a:t>Rendre opérationnel le principe du « rien sans nous » </a:t>
            </a:r>
            <a:endParaRPr lang="fr-CA" sz="2000" dirty="0">
              <a:cs typeface="Calibri"/>
            </a:endParaRPr>
          </a:p>
          <a:p>
            <a:pPr lvl="1">
              <a:spcAft>
                <a:spcPts val="1200"/>
              </a:spcAft>
            </a:pPr>
            <a:r>
              <a:rPr lang="fr-CA" sz="2000" dirty="0"/>
              <a:t>S’appuie sur les leçons apprises</a:t>
            </a:r>
            <a:endParaRPr lang="fr-CA" sz="2000" dirty="0">
              <a:cs typeface="Calibri"/>
            </a:endParaRPr>
          </a:p>
        </p:txBody>
      </p:sp>
    </p:spTree>
    <p:extLst>
      <p:ext uri="{BB962C8B-B14F-4D97-AF65-F5344CB8AC3E}">
        <p14:creationId xmlns:p14="http://schemas.microsoft.com/office/powerpoint/2010/main" val="426246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EE4821B8-425E-4163-929C-B97C40E4BD75}"/>
              </a:ext>
            </a:extLst>
          </p:cNvPr>
          <p:cNvSpPr>
            <a:spLocks noGrp="1"/>
          </p:cNvSpPr>
          <p:nvPr>
            <p:ph type="title" idx="4294967295"/>
          </p:nvPr>
        </p:nvSpPr>
        <p:spPr>
          <a:xfrm>
            <a:off x="466722" y="586855"/>
            <a:ext cx="3201366" cy="338749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marL="0" marR="0" lvl="0" indent="0" algn="r" fontAlgn="auto">
              <a:spcAft>
                <a:spcPts val="0"/>
              </a:spcAft>
              <a:buClrTx/>
              <a:buSzTx/>
              <a:tabLst/>
              <a:defRPr/>
            </a:pPr>
            <a:r>
              <a:rPr kumimoji="0" lang="fr-CA" sz="4000" b="0" i="0" u="none" strike="noStrike" cap="none" normalizeH="0" baseline="0" noProof="0">
                <a:ln>
                  <a:noFill/>
                </a:ln>
                <a:solidFill>
                  <a:srgbClr val="FFFFFF"/>
                </a:solidFill>
                <a:effectLst/>
                <a:uLnTx/>
                <a:uFillTx/>
                <a:latin typeface="+mj-lt"/>
                <a:ea typeface="+mj-ea"/>
                <a:cs typeface="+mj-cs"/>
              </a:rPr>
              <a:t>Objectif de la norme</a:t>
            </a:r>
          </a:p>
        </p:txBody>
      </p:sp>
      <p:sp>
        <p:nvSpPr>
          <p:cNvPr id="3" name="Content Placeholder 2">
            <a:extLst>
              <a:ext uri="{FF2B5EF4-FFF2-40B4-BE49-F238E27FC236}">
                <a16:creationId xmlns:a16="http://schemas.microsoft.com/office/drawing/2014/main" id="{886D56D0-1F7F-44D2-A7C3-F4B12B741340}"/>
              </a:ext>
            </a:extLst>
          </p:cNvPr>
          <p:cNvSpPr>
            <a:spLocks noGrp="1"/>
          </p:cNvSpPr>
          <p:nvPr>
            <p:ph idx="10"/>
          </p:nvPr>
        </p:nvSpPr>
        <p:spPr>
          <a:xfrm>
            <a:off x="4391287" y="706992"/>
            <a:ext cx="7596332" cy="5937475"/>
          </a:xfrm>
        </p:spPr>
        <p:txBody>
          <a:bodyPr vert="horz" lIns="91440" tIns="45720" rIns="91440" bIns="45720" rtlCol="0" anchor="ctr">
            <a:normAutofit/>
          </a:bodyPr>
          <a:lstStyle/>
          <a:p>
            <a:pPr>
              <a:lnSpc>
                <a:spcPct val="100000"/>
              </a:lnSpc>
              <a:spcBef>
                <a:spcPts val="0"/>
              </a:spcBef>
              <a:defRPr/>
            </a:pPr>
            <a:r>
              <a:rPr kumimoji="0" lang="fr-CA" sz="3600" b="0" i="0" u="none" strike="noStrike" cap="none" normalizeH="0" baseline="0" noProof="0">
                <a:ln>
                  <a:noFill/>
                </a:ln>
                <a:solidFill>
                  <a:schemeClr val="tx1"/>
                </a:solidFill>
                <a:effectLst/>
                <a:uLnTx/>
                <a:uFillTx/>
                <a:latin typeface="Calibri" panose="020F0502020204030204"/>
                <a:ea typeface="+mn-ea"/>
                <a:cs typeface="+mn-cs"/>
              </a:rPr>
              <a:t>La NATIC a pour objet de repérer, d’éliminer et de prévenir les obstacles à l’accessibilité des TIC dans l’ensemble du GC et de </a:t>
            </a:r>
            <a:r>
              <a:rPr lang="fr-CA" sz="3600">
                <a:solidFill>
                  <a:schemeClr val="tx1"/>
                </a:solidFill>
                <a:latin typeface="Calibri" panose="020F0502020204030204"/>
                <a:ea typeface="+mn-ea"/>
                <a:cs typeface="+mn-cs"/>
              </a:rPr>
              <a:t>soutenir </a:t>
            </a:r>
            <a:r>
              <a:rPr kumimoji="0" lang="fr-CA" sz="3600" b="0" i="0" u="none" strike="noStrike" cap="none" normalizeH="0" baseline="0" noProof="0">
                <a:ln>
                  <a:noFill/>
                </a:ln>
                <a:solidFill>
                  <a:schemeClr val="tx1"/>
                </a:solidFill>
                <a:effectLst/>
                <a:uLnTx/>
                <a:uFillTx/>
                <a:latin typeface="Calibri" panose="020F0502020204030204"/>
                <a:ea typeface="+mn-ea"/>
                <a:cs typeface="+mn-cs"/>
              </a:rPr>
              <a:t>le</a:t>
            </a:r>
            <a:r>
              <a:rPr lang="fr-CA" sz="3600">
                <a:solidFill>
                  <a:schemeClr val="tx1"/>
                </a:solidFill>
                <a:latin typeface="Calibri" panose="020F0502020204030204"/>
                <a:ea typeface="+mn-ea"/>
                <a:cs typeface="+mn-cs"/>
              </a:rPr>
              <a:t> troisième pilier de la stratégie d’accessibilité de la fonction publique du Canada, qui consiste à rendre les TIC utilisables par tous.</a:t>
            </a:r>
          </a:p>
          <a:p>
            <a:pPr>
              <a:lnSpc>
                <a:spcPct val="100000"/>
              </a:lnSpc>
              <a:spcBef>
                <a:spcPts val="0"/>
              </a:spcBef>
              <a:defRPr/>
            </a:pPr>
            <a:endParaRPr lang="en-US" sz="3600">
              <a:cs typeface="Calibri"/>
            </a:endParaRPr>
          </a:p>
          <a:p>
            <a:pPr>
              <a:lnSpc>
                <a:spcPct val="100000"/>
              </a:lnSpc>
              <a:spcBef>
                <a:spcPts val="0"/>
              </a:spcBef>
              <a:buFontTx/>
              <a:defRPr/>
            </a:pPr>
            <a:endParaRPr lang="en-US" sz="3600" b="0" i="0" u="none" strike="noStrike" kern="1200" cap="none" spc="0" normalizeH="0" baseline="0" noProof="0">
              <a:ln>
                <a:noFill/>
              </a:ln>
              <a:solidFill>
                <a:srgbClr val="000000"/>
              </a:solidFill>
              <a:effectLst/>
              <a:uLnTx/>
              <a:uFillTx/>
              <a:latin typeface="Calibri" panose="020F0502020204030204"/>
              <a:cs typeface="Calibri"/>
            </a:endParaRPr>
          </a:p>
        </p:txBody>
      </p:sp>
      <p:sp>
        <p:nvSpPr>
          <p:cNvPr id="4" name="Slide Number Placeholder 3">
            <a:extLst>
              <a:ext uri="{FF2B5EF4-FFF2-40B4-BE49-F238E27FC236}">
                <a16:creationId xmlns:a16="http://schemas.microsoft.com/office/drawing/2014/main" id="{BD9BA309-C028-4A1B-8878-E6896358E3BE}"/>
              </a:ext>
            </a:extLst>
          </p:cNvPr>
          <p:cNvSpPr>
            <a:spLocks noGrp="1"/>
          </p:cNvSpPr>
          <p:nvPr>
            <p:ph type="sldNum" sz="quarter" idx="4"/>
          </p:nvPr>
        </p:nvSpPr>
        <p:spPr>
          <a:xfrm>
            <a:off x="11704320" y="6455664"/>
            <a:ext cx="448056" cy="365125"/>
          </a:xfrm>
        </p:spPr>
        <p:txBody>
          <a:bodyPr vert="horz" lIns="91440" tIns="45720" rIns="91440" bIns="45720" rtlCol="0" anchor="ctr">
            <a:normAutofit/>
          </a:bodyPr>
          <a:lstStyle/>
          <a:p>
            <a:pPr>
              <a:spcAft>
                <a:spcPts val="600"/>
              </a:spcAft>
            </a:pPr>
            <a:fld id="{32D4B517-E49B-41B6-9DBC-23634E0F1CDC}" type="slidenum">
              <a:rPr lang="en-US" sz="110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304298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A7323-4FBC-464E-9C04-13B75AB50A21}"/>
              </a:ext>
            </a:extLst>
          </p:cNvPr>
          <p:cNvSpPr>
            <a:spLocks noGrp="1"/>
          </p:cNvSpPr>
          <p:nvPr>
            <p:ph type="title"/>
          </p:nvPr>
        </p:nvSpPr>
        <p:spPr>
          <a:xfrm>
            <a:off x="1136397" y="502022"/>
            <a:ext cx="9688296" cy="1019598"/>
          </a:xfrm>
        </p:spPr>
        <p:txBody>
          <a:bodyPr anchor="b">
            <a:normAutofit/>
          </a:bodyPr>
          <a:lstStyle/>
          <a:p>
            <a:r>
              <a:rPr lang="fr-CA" sz="4000" b="1">
                <a:solidFill>
                  <a:srgbClr val="002060"/>
                </a:solidFill>
              </a:rPr>
              <a:t>Résumé de l’engagement de consultation</a:t>
            </a:r>
          </a:p>
        </p:txBody>
      </p:sp>
      <p:sp>
        <p:nvSpPr>
          <p:cNvPr id="3" name="Content Placeholder 2">
            <a:extLst>
              <a:ext uri="{FF2B5EF4-FFF2-40B4-BE49-F238E27FC236}">
                <a16:creationId xmlns:a16="http://schemas.microsoft.com/office/drawing/2014/main" id="{653140E6-3BAD-446A-BAC8-8EBE84DA191E}"/>
              </a:ext>
            </a:extLst>
          </p:cNvPr>
          <p:cNvSpPr>
            <a:spLocks noGrp="1"/>
          </p:cNvSpPr>
          <p:nvPr>
            <p:ph idx="1"/>
          </p:nvPr>
        </p:nvSpPr>
        <p:spPr>
          <a:xfrm>
            <a:off x="938150" y="1698171"/>
            <a:ext cx="10889673" cy="4174596"/>
          </a:xfrm>
        </p:spPr>
        <p:txBody>
          <a:bodyPr anchor="t">
            <a:normAutofit fontScale="85000" lnSpcReduction="20000"/>
          </a:bodyPr>
          <a:lstStyle/>
          <a:p>
            <a:pPr>
              <a:spcAft>
                <a:spcPts val="1200"/>
              </a:spcAft>
            </a:pPr>
            <a:r>
              <a:rPr lang="fr-CA" sz="2400" dirty="0"/>
              <a:t>Des engagements ciblés sur la première phase du projet de NATIC ont eu lieu entre le 31 octobre et le 30 novembre 2022.</a:t>
            </a:r>
          </a:p>
          <a:p>
            <a:pPr>
              <a:spcAft>
                <a:spcPts val="1200"/>
              </a:spcAft>
            </a:pPr>
            <a:r>
              <a:rPr lang="fr-CA" sz="2400" dirty="0"/>
              <a:t>Nous avons consulté les principales parties prenantes, notamment les partenaires du GC, les experts en matière d’accessibilité, les réseaux de personnes handicapées, les centres de décision pertinents, les réseaux d’échange de données informatisées et certains partenaires externes de l’industrie.</a:t>
            </a:r>
          </a:p>
          <a:p>
            <a:pPr>
              <a:spcAft>
                <a:spcPts val="1200"/>
              </a:spcAft>
            </a:pPr>
            <a:r>
              <a:rPr lang="fr-CA" sz="2400" dirty="0"/>
              <a:t>Nous avons appliqué une approche d’engagement inclusif pour impliquer les partenaires traditionnels et non traditionnels par une combinaison de communication ciblée, de discussions bilatérales, de réunions intersectorielles et de forums existants dont nous avons tirés parti. Cela s’est traduit par un niveau d’engagement plus élevé de la part de parties prenantes possédant un large éventail de compétences, de connaissances et d’expériences. </a:t>
            </a:r>
          </a:p>
          <a:p>
            <a:pPr>
              <a:spcAft>
                <a:spcPts val="1200"/>
              </a:spcAft>
            </a:pPr>
            <a:r>
              <a:rPr lang="fr-CA" sz="2400" dirty="0"/>
              <a:t>Pour permettre une certaine souplesse, les parties prenantes ont été invitées à soumettre leurs commentaires</a:t>
            </a:r>
            <a:r>
              <a:rPr lang="fr-CA" sz="2400" dirty="0">
                <a:solidFill>
                  <a:srgbClr val="FF0000"/>
                </a:solidFill>
              </a:rPr>
              <a:t> </a:t>
            </a:r>
            <a:r>
              <a:rPr lang="fr-CA" sz="2400" dirty="0">
                <a:solidFill>
                  <a:srgbClr val="000000"/>
                </a:solidFill>
              </a:rPr>
              <a:t>par le biais d’</a:t>
            </a:r>
            <a:r>
              <a:rPr lang="fr-CA" sz="2400" dirty="0"/>
              <a:t>un formulaire MS, d’un courriel ou en ligne (via GitHub) :</a:t>
            </a:r>
          </a:p>
          <a:p>
            <a:pPr lvl="1">
              <a:spcAft>
                <a:spcPts val="1200"/>
              </a:spcAft>
              <a:buFont typeface="Courier New" panose="02070309020205020404" pitchFamily="49" charset="0"/>
              <a:buChar char="o"/>
            </a:pPr>
            <a:r>
              <a:rPr lang="fr-CA" dirty="0"/>
              <a:t> Nous avons reçu environ 85 réponses et 510 commentaires uniques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57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6776CBA-E53A-49D4-B4DD-0F61F29FD705}"/>
              </a:ext>
            </a:extLst>
          </p:cNvPr>
          <p:cNvSpPr>
            <a:spLocks noGrp="1"/>
          </p:cNvSpPr>
          <p:nvPr>
            <p:ph type="title"/>
          </p:nvPr>
        </p:nvSpPr>
        <p:spPr>
          <a:xfrm>
            <a:off x="134637" y="685800"/>
            <a:ext cx="3487044" cy="4234009"/>
          </a:xfrm>
        </p:spPr>
        <p:txBody>
          <a:bodyPr>
            <a:normAutofit/>
          </a:bodyPr>
          <a:lstStyle/>
          <a:p>
            <a:r>
              <a:rPr lang="fr-CA" sz="4800">
                <a:solidFill>
                  <a:srgbClr val="FFFFFF"/>
                </a:solidFill>
              </a:rPr>
              <a:t>Les thèmes abordés dans les commentaires incluent :</a:t>
            </a:r>
          </a:p>
        </p:txBody>
      </p:sp>
      <p:graphicFrame>
        <p:nvGraphicFramePr>
          <p:cNvPr id="5" name="Content Placeholder 2">
            <a:extLst>
              <a:ext uri="{FF2B5EF4-FFF2-40B4-BE49-F238E27FC236}">
                <a16:creationId xmlns:a16="http://schemas.microsoft.com/office/drawing/2014/main" id="{9E15DA2F-921E-4F28-BBF2-E71358074361}"/>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936846749"/>
              </p:ext>
            </p:extLst>
          </p:nvPr>
        </p:nvGraphicFramePr>
        <p:xfrm>
          <a:off x="4732350" y="726989"/>
          <a:ext cx="6927540" cy="5400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969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FD57-E8C3-479B-ABB1-84C04AEF3369}"/>
              </a:ext>
            </a:extLst>
          </p:cNvPr>
          <p:cNvSpPr>
            <a:spLocks noGrp="1"/>
          </p:cNvSpPr>
          <p:nvPr>
            <p:ph type="title"/>
          </p:nvPr>
        </p:nvSpPr>
        <p:spPr>
          <a:xfrm>
            <a:off x="838200" y="365125"/>
            <a:ext cx="11531444" cy="1325563"/>
          </a:xfrm>
        </p:spPr>
        <p:txBody>
          <a:bodyPr>
            <a:normAutofit fontScale="90000"/>
          </a:bodyPr>
          <a:lstStyle/>
          <a:p>
            <a:r>
              <a:rPr lang="fr-CA" sz="4000" b="1">
                <a:solidFill>
                  <a:srgbClr val="002060"/>
                </a:solidFill>
              </a:rPr>
              <a:t>Thème 1 :</a:t>
            </a:r>
            <a:r>
              <a:rPr lang="fr-CA" sz="4000" b="1">
                <a:solidFill>
                  <a:srgbClr val="002060"/>
                </a:solidFill>
                <a:ea typeface="+mj-lt"/>
                <a:cs typeface="+mj-lt"/>
              </a:rPr>
              <a:t> Simplifier la date d’entrée en vigueur et le délai de mise en conformité</a:t>
            </a:r>
            <a:r>
              <a:rPr lang="fr-CA" sz="4000" b="1">
                <a:solidFill>
                  <a:srgbClr val="002060"/>
                </a:solidFill>
              </a:rPr>
              <a:t> </a:t>
            </a:r>
            <a:br>
              <a:rPr lang="fr-CA" sz="4000" b="1"/>
            </a:br>
            <a:endParaRPr lang="fr-CA" sz="4000" b="1"/>
          </a:p>
        </p:txBody>
      </p:sp>
      <p:sp>
        <p:nvSpPr>
          <p:cNvPr id="24" name="Rectangle 23">
            <a:extLst>
              <a:ext uri="{FF2B5EF4-FFF2-40B4-BE49-F238E27FC236}">
                <a16:creationId xmlns:a16="http://schemas.microsoft.com/office/drawing/2014/main" id="{04FA0A1A-0F5A-48F9-FE55-78C3CEEA9453}"/>
              </a:ext>
            </a:extLst>
          </p:cNvPr>
          <p:cNvSpPr/>
          <p:nvPr/>
        </p:nvSpPr>
        <p:spPr>
          <a:xfrm>
            <a:off x="1382927" y="1510613"/>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2400">
                <a:cs typeface="Calibri"/>
              </a:rPr>
              <a:t>Commentaire :</a:t>
            </a:r>
          </a:p>
        </p:txBody>
      </p:sp>
      <p:sp>
        <p:nvSpPr>
          <p:cNvPr id="30" name="TextBox 29">
            <a:extLst>
              <a:ext uri="{FF2B5EF4-FFF2-40B4-BE49-F238E27FC236}">
                <a16:creationId xmlns:a16="http://schemas.microsoft.com/office/drawing/2014/main" id="{E94B8321-CE26-499F-BCC3-5287029C4EF4}"/>
              </a:ext>
            </a:extLst>
          </p:cNvPr>
          <p:cNvSpPr txBox="1"/>
          <p:nvPr/>
        </p:nvSpPr>
        <p:spPr>
          <a:xfrm>
            <a:off x="839230" y="1922504"/>
            <a:ext cx="10500154" cy="1754326"/>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lvl="1" indent="-285750">
              <a:buFont typeface="Arial"/>
              <a:buChar char="•"/>
            </a:pPr>
            <a:r>
              <a:rPr lang="fr-CA" dirty="0"/>
              <a:t>Les répondants ont indiqué que </a:t>
            </a:r>
            <a:r>
              <a:rPr lang="fr-CA" b="1" dirty="0"/>
              <a:t>la date d’entrée en vigueur devrait être incluse dans la norme</a:t>
            </a:r>
            <a:r>
              <a:rPr lang="fr-CA" dirty="0"/>
              <a:t> afin qu’ils n’aient pas à faire des allers-retours pour rechercher les échéances et les exigences associées. </a:t>
            </a:r>
            <a:endParaRPr lang="fr-CA" dirty="0">
              <a:cs typeface="Calibri"/>
            </a:endParaRPr>
          </a:p>
          <a:p>
            <a:pPr marL="742950" lvl="1" indent="-285750">
              <a:buFont typeface="Arial"/>
              <a:buChar char="•"/>
            </a:pPr>
            <a:r>
              <a:rPr lang="fr-CA" dirty="0"/>
              <a:t>Les répondants ont également noté que le format actuel </a:t>
            </a:r>
            <a:r>
              <a:rPr lang="fr-CA" b="1" dirty="0"/>
              <a:t>« date d’entrée en vigueur + x mois »</a:t>
            </a:r>
            <a:r>
              <a:rPr lang="fr-CA" dirty="0"/>
              <a:t> peut être source de confusion pour eux. Les délais de conformité doivent être clairement indiqués.</a:t>
            </a:r>
            <a:endParaRPr lang="fr-CA" dirty="0">
              <a:cs typeface="Calibri"/>
            </a:endParaRPr>
          </a:p>
          <a:p>
            <a:pPr marL="285750" indent="-285750">
              <a:buFont typeface="Arial"/>
              <a:buChar char="•"/>
            </a:pPr>
            <a:endParaRPr lang="en-US">
              <a:cs typeface="Calibri"/>
            </a:endParaRPr>
          </a:p>
        </p:txBody>
      </p:sp>
      <p:sp>
        <p:nvSpPr>
          <p:cNvPr id="29" name="Rectangle 28">
            <a:extLst>
              <a:ext uri="{FF2B5EF4-FFF2-40B4-BE49-F238E27FC236}">
                <a16:creationId xmlns:a16="http://schemas.microsoft.com/office/drawing/2014/main" id="{66DB64BA-4069-9F39-E949-4B91D5C8045F}"/>
              </a:ext>
            </a:extLst>
          </p:cNvPr>
          <p:cNvSpPr/>
          <p:nvPr/>
        </p:nvSpPr>
        <p:spPr>
          <a:xfrm>
            <a:off x="1372630" y="3951072"/>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CA" sz="2400">
                <a:cs typeface="Calibri"/>
              </a:rPr>
              <a:t>Comment nous nous sommes adaptés :</a:t>
            </a:r>
          </a:p>
        </p:txBody>
      </p:sp>
      <p:sp>
        <p:nvSpPr>
          <p:cNvPr id="31" name="TextBox 30">
            <a:extLst>
              <a:ext uri="{FF2B5EF4-FFF2-40B4-BE49-F238E27FC236}">
                <a16:creationId xmlns:a16="http://schemas.microsoft.com/office/drawing/2014/main" id="{2D108073-FE14-F8C9-93F8-F78DF9597817}"/>
              </a:ext>
            </a:extLst>
          </p:cNvPr>
          <p:cNvSpPr txBox="1"/>
          <p:nvPr/>
        </p:nvSpPr>
        <p:spPr>
          <a:xfrm>
            <a:off x="828933" y="4362963"/>
            <a:ext cx="10500154" cy="1200329"/>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lvl="1" indent="-285750">
              <a:buFont typeface="Arial"/>
              <a:buChar char="•"/>
            </a:pPr>
            <a:r>
              <a:rPr lang="fr-CA" dirty="0"/>
              <a:t>La sous-section sur les délais de </a:t>
            </a:r>
            <a:r>
              <a:rPr lang="fr-CA" b="1" dirty="0"/>
              <a:t>conformité a été supprimée et les dates de conformité ont été intégrées directement</a:t>
            </a:r>
            <a:r>
              <a:rPr lang="fr-CA" dirty="0"/>
              <a:t> dans les exigences.</a:t>
            </a:r>
            <a:endParaRPr lang="fr-CA" dirty="0">
              <a:cs typeface="Calibri"/>
            </a:endParaRPr>
          </a:p>
          <a:p>
            <a:pPr marL="285750" indent="-285750">
              <a:buFont typeface="Arial"/>
              <a:buChar char="•"/>
            </a:pPr>
            <a:endParaRPr lang="en-US">
              <a:cs typeface="Calibri"/>
            </a:endParaRPr>
          </a:p>
        </p:txBody>
      </p:sp>
    </p:spTree>
    <p:extLst>
      <p:ext uri="{BB962C8B-B14F-4D97-AF65-F5344CB8AC3E}">
        <p14:creationId xmlns:p14="http://schemas.microsoft.com/office/powerpoint/2010/main" val="65904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FD57-E8C3-479B-ABB1-84C04AEF3369}"/>
              </a:ext>
            </a:extLst>
          </p:cNvPr>
          <p:cNvSpPr>
            <a:spLocks noGrp="1"/>
          </p:cNvSpPr>
          <p:nvPr>
            <p:ph type="title"/>
          </p:nvPr>
        </p:nvSpPr>
        <p:spPr>
          <a:xfrm>
            <a:off x="838200" y="365125"/>
            <a:ext cx="11531444" cy="1325563"/>
          </a:xfrm>
        </p:spPr>
        <p:txBody>
          <a:bodyPr>
            <a:normAutofit/>
          </a:bodyPr>
          <a:lstStyle/>
          <a:p>
            <a:r>
              <a:rPr lang="fr-CA" sz="4000" b="1">
                <a:solidFill>
                  <a:srgbClr val="002060"/>
                </a:solidFill>
                <a:ea typeface="+mj-lt"/>
                <a:cs typeface="+mj-lt"/>
              </a:rPr>
              <a:t>Thème 2 : Exigences en matière de langues officielles</a:t>
            </a:r>
            <a:br>
              <a:rPr lang="fr-CA" sz="4000" b="1"/>
            </a:br>
            <a:endParaRPr lang="fr-CA" sz="4000" b="1"/>
          </a:p>
        </p:txBody>
      </p:sp>
      <p:sp>
        <p:nvSpPr>
          <p:cNvPr id="24" name="Rectangle 23">
            <a:extLst>
              <a:ext uri="{FF2B5EF4-FFF2-40B4-BE49-F238E27FC236}">
                <a16:creationId xmlns:a16="http://schemas.microsoft.com/office/drawing/2014/main" id="{04FA0A1A-0F5A-48F9-FE55-78C3CEEA9453}"/>
              </a:ext>
            </a:extLst>
          </p:cNvPr>
          <p:cNvSpPr/>
          <p:nvPr/>
        </p:nvSpPr>
        <p:spPr>
          <a:xfrm>
            <a:off x="1382927" y="1510613"/>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2400">
                <a:cs typeface="Calibri"/>
              </a:rPr>
              <a:t>Commentaire :</a:t>
            </a:r>
          </a:p>
        </p:txBody>
      </p:sp>
      <p:sp>
        <p:nvSpPr>
          <p:cNvPr id="30" name="TextBox 29">
            <a:extLst>
              <a:ext uri="{FF2B5EF4-FFF2-40B4-BE49-F238E27FC236}">
                <a16:creationId xmlns:a16="http://schemas.microsoft.com/office/drawing/2014/main" id="{E94B8321-CE26-499F-BCC3-5287029C4EF4}"/>
              </a:ext>
            </a:extLst>
          </p:cNvPr>
          <p:cNvSpPr txBox="1"/>
          <p:nvPr/>
        </p:nvSpPr>
        <p:spPr>
          <a:xfrm>
            <a:off x="839230" y="1922504"/>
            <a:ext cx="10500154" cy="1754326"/>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lvl="1" indent="-285750">
              <a:buFont typeface="Arial"/>
              <a:buChar char="•"/>
            </a:pPr>
            <a:r>
              <a:rPr lang="fr-CA"/>
              <a:t>Les répondants ont fait remarquer que la norme EN 301 549 n’est publiée qu’en anglais, donc ne leur est pas accessible, et que cela va à l’encontre de l’esprit de la </a:t>
            </a:r>
            <a:r>
              <a:rPr lang="fr-CA" i="1"/>
              <a:t>Loi sur les langues officielles</a:t>
            </a:r>
            <a:r>
              <a:rPr lang="fr-CA"/>
              <a:t>. Si nous voulons continuer à faire référence à la norme EN 301 549 dans la NATIC, nous devons nous assurer de rendre disponible une version française de celle-ci.</a:t>
            </a:r>
          </a:p>
          <a:p>
            <a:pPr marL="285750" indent="-285750">
              <a:buFont typeface="Arial"/>
              <a:buChar char="•"/>
            </a:pPr>
            <a:endParaRPr lang="en-US">
              <a:cs typeface="Calibri"/>
            </a:endParaRPr>
          </a:p>
        </p:txBody>
      </p:sp>
      <p:sp>
        <p:nvSpPr>
          <p:cNvPr id="29" name="Rectangle 28">
            <a:extLst>
              <a:ext uri="{FF2B5EF4-FFF2-40B4-BE49-F238E27FC236}">
                <a16:creationId xmlns:a16="http://schemas.microsoft.com/office/drawing/2014/main" id="{66DB64BA-4069-9F39-E949-4B91D5C8045F}"/>
              </a:ext>
            </a:extLst>
          </p:cNvPr>
          <p:cNvSpPr/>
          <p:nvPr/>
        </p:nvSpPr>
        <p:spPr>
          <a:xfrm>
            <a:off x="1372630" y="3951072"/>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CA" sz="2400">
                <a:cs typeface="Calibri"/>
              </a:rPr>
              <a:t>Comment nous nous sommes adaptés :</a:t>
            </a:r>
          </a:p>
        </p:txBody>
      </p:sp>
      <p:sp>
        <p:nvSpPr>
          <p:cNvPr id="31" name="TextBox 30">
            <a:extLst>
              <a:ext uri="{FF2B5EF4-FFF2-40B4-BE49-F238E27FC236}">
                <a16:creationId xmlns:a16="http://schemas.microsoft.com/office/drawing/2014/main" id="{2D108073-FE14-F8C9-93F8-F78DF9597817}"/>
              </a:ext>
            </a:extLst>
          </p:cNvPr>
          <p:cNvSpPr txBox="1"/>
          <p:nvPr/>
        </p:nvSpPr>
        <p:spPr>
          <a:xfrm>
            <a:off x="828933" y="4362963"/>
            <a:ext cx="10500154" cy="147732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ea typeface="+mn-lt"/>
              <a:cs typeface="+mn-lt"/>
            </a:endParaRPr>
          </a:p>
          <a:p>
            <a:pPr marL="742950" lvl="1" indent="-285750">
              <a:buFont typeface="Arial"/>
              <a:buChar char="•"/>
            </a:pPr>
            <a:r>
              <a:rPr lang="fr-CA" dirty="0"/>
              <a:t>Le BDPI du </a:t>
            </a:r>
            <a:r>
              <a:rPr lang="fr-CA"/>
              <a:t>SCT </a:t>
            </a:r>
            <a:r>
              <a:rPr lang="fr-CA" dirty="0">
                <a:ea typeface="+mn-lt"/>
                <a:cs typeface="+mn-lt"/>
              </a:rPr>
              <a:t>publiera</a:t>
            </a:r>
            <a:r>
              <a:rPr lang="fr-CA">
                <a:ea typeface="+mn-lt"/>
                <a:cs typeface="+mn-lt"/>
              </a:rPr>
              <a:t> les exigences EN 301 549 dans les deux langues officielles</a:t>
            </a:r>
            <a:r>
              <a:rPr lang="fr-CA"/>
              <a:t>. </a:t>
            </a:r>
          </a:p>
          <a:p>
            <a:pPr marL="1200150" lvl="1" indent="-285750">
              <a:buFont typeface="Arial"/>
              <a:buChar char="•"/>
            </a:pPr>
            <a:endParaRPr lang="en-US" dirty="0">
              <a:cs typeface="Calibri"/>
            </a:endParaRPr>
          </a:p>
          <a:p>
            <a:pPr marL="742950" lvl="1" indent="-285750">
              <a:buFont typeface="Arial"/>
              <a:buChar char="•"/>
            </a:pPr>
            <a:endParaRPr lang="en-US" dirty="0">
              <a:cs typeface="Calibri"/>
            </a:endParaRPr>
          </a:p>
          <a:p>
            <a:pPr marL="285750" indent="-285750">
              <a:buFont typeface="Arial"/>
              <a:buChar char="•"/>
            </a:pPr>
            <a:endParaRPr lang="en-US">
              <a:cs typeface="Calibri"/>
            </a:endParaRPr>
          </a:p>
        </p:txBody>
      </p:sp>
    </p:spTree>
    <p:extLst>
      <p:ext uri="{BB962C8B-B14F-4D97-AF65-F5344CB8AC3E}">
        <p14:creationId xmlns:p14="http://schemas.microsoft.com/office/powerpoint/2010/main" val="190686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FD57-E8C3-479B-ABB1-84C04AEF3369}"/>
              </a:ext>
            </a:extLst>
          </p:cNvPr>
          <p:cNvSpPr>
            <a:spLocks noGrp="1"/>
          </p:cNvSpPr>
          <p:nvPr>
            <p:ph type="title"/>
          </p:nvPr>
        </p:nvSpPr>
        <p:spPr>
          <a:xfrm>
            <a:off x="838200" y="365125"/>
            <a:ext cx="11531444" cy="1325563"/>
          </a:xfrm>
        </p:spPr>
        <p:txBody>
          <a:bodyPr>
            <a:normAutofit fontScale="90000"/>
          </a:bodyPr>
          <a:lstStyle/>
          <a:p>
            <a:r>
              <a:rPr lang="fr-CA" sz="4000" b="1">
                <a:solidFill>
                  <a:srgbClr val="002060"/>
                </a:solidFill>
                <a:ea typeface="+mj-lt"/>
                <a:cs typeface="+mj-lt"/>
              </a:rPr>
              <a:t>Thème 3 : Des conseils de soutien sont essentiels pour que les ministères comprennent et mettent en œuvre les exigences de la norme</a:t>
            </a:r>
            <a:br>
              <a:rPr lang="fr-CA" sz="4000" b="1"/>
            </a:br>
            <a:endParaRPr lang="fr-CA" sz="4000" b="1"/>
          </a:p>
        </p:txBody>
      </p:sp>
      <p:sp>
        <p:nvSpPr>
          <p:cNvPr id="24" name="Rectangle 23">
            <a:extLst>
              <a:ext uri="{FF2B5EF4-FFF2-40B4-BE49-F238E27FC236}">
                <a16:creationId xmlns:a16="http://schemas.microsoft.com/office/drawing/2014/main" id="{04FA0A1A-0F5A-48F9-FE55-78C3CEEA9453}"/>
              </a:ext>
            </a:extLst>
          </p:cNvPr>
          <p:cNvSpPr/>
          <p:nvPr/>
        </p:nvSpPr>
        <p:spPr>
          <a:xfrm>
            <a:off x="1382927" y="1510613"/>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2400">
                <a:cs typeface="Calibri"/>
              </a:rPr>
              <a:t>Commentaire :</a:t>
            </a:r>
          </a:p>
        </p:txBody>
      </p:sp>
      <p:sp>
        <p:nvSpPr>
          <p:cNvPr id="30" name="TextBox 29">
            <a:extLst>
              <a:ext uri="{FF2B5EF4-FFF2-40B4-BE49-F238E27FC236}">
                <a16:creationId xmlns:a16="http://schemas.microsoft.com/office/drawing/2014/main" id="{E94B8321-CE26-499F-BCC3-5287029C4EF4}"/>
              </a:ext>
            </a:extLst>
          </p:cNvPr>
          <p:cNvSpPr txBox="1"/>
          <p:nvPr/>
        </p:nvSpPr>
        <p:spPr>
          <a:xfrm>
            <a:off x="839230" y="1922504"/>
            <a:ext cx="10500154" cy="147732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lvl="1" indent="-285750">
              <a:buFont typeface="Arial"/>
              <a:buChar char="•"/>
            </a:pPr>
            <a:r>
              <a:rPr lang="fr-CA"/>
              <a:t>Les répondants ont indiqué que la norme EN 301 549 est trop technique pour être comprise et qu’elle n’a pas été rédigée dans un langage clair, avec des définitions plus claires.</a:t>
            </a:r>
          </a:p>
          <a:p>
            <a:pPr marL="742950" lvl="1" indent="-285750">
              <a:buFont typeface="Arial"/>
              <a:buChar char="•"/>
            </a:pPr>
            <a:r>
              <a:rPr lang="fr-CA"/>
              <a:t>Les répondants ont demandé des précisions sur la formation à l’accessibilité, les outils et les tests de conformité. </a:t>
            </a:r>
          </a:p>
          <a:p>
            <a:pPr marL="285750" indent="-285750">
              <a:buFont typeface="Arial"/>
              <a:buChar char="•"/>
            </a:pPr>
            <a:endParaRPr lang="en-US">
              <a:ea typeface="+mn-lt"/>
              <a:cs typeface="+mn-lt"/>
            </a:endParaRPr>
          </a:p>
        </p:txBody>
      </p:sp>
      <p:sp>
        <p:nvSpPr>
          <p:cNvPr id="29" name="Rectangle 28">
            <a:extLst>
              <a:ext uri="{FF2B5EF4-FFF2-40B4-BE49-F238E27FC236}">
                <a16:creationId xmlns:a16="http://schemas.microsoft.com/office/drawing/2014/main" id="{66DB64BA-4069-9F39-E949-4B91D5C8045F}"/>
              </a:ext>
            </a:extLst>
          </p:cNvPr>
          <p:cNvSpPr/>
          <p:nvPr/>
        </p:nvSpPr>
        <p:spPr>
          <a:xfrm>
            <a:off x="1372630" y="3951072"/>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CA" sz="2400">
                <a:cs typeface="Calibri"/>
              </a:rPr>
              <a:t>Comment nous nous sommes adaptés :</a:t>
            </a:r>
          </a:p>
        </p:txBody>
      </p:sp>
      <p:sp>
        <p:nvSpPr>
          <p:cNvPr id="31" name="TextBox 30">
            <a:extLst>
              <a:ext uri="{FF2B5EF4-FFF2-40B4-BE49-F238E27FC236}">
                <a16:creationId xmlns:a16="http://schemas.microsoft.com/office/drawing/2014/main" id="{2D108073-FE14-F8C9-93F8-F78DF9597817}"/>
              </a:ext>
            </a:extLst>
          </p:cNvPr>
          <p:cNvSpPr txBox="1"/>
          <p:nvPr/>
        </p:nvSpPr>
        <p:spPr>
          <a:xfrm>
            <a:off x="828933" y="4362963"/>
            <a:ext cx="10500154" cy="1754326"/>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indent="-285750">
              <a:buFont typeface="Arial"/>
              <a:buChar char="•"/>
            </a:pPr>
            <a:r>
              <a:rPr lang="fr-CA"/>
              <a:t>Des conseils de mise en œuvre seront également publiés dans un langage simple afin d’aider les services à mieux comprendre les exigences de la norme EN 301 549 et à mettre en œuvre avec succès la première phase. </a:t>
            </a:r>
          </a:p>
          <a:p>
            <a:pPr marL="742950" indent="-285750">
              <a:buFont typeface="Arial"/>
              <a:buChar char="•"/>
            </a:pPr>
            <a:r>
              <a:rPr lang="fr-CA"/>
              <a:t>Les définitions seront supprimées dans la norme finale, mais seront fournies en langage clair dans les conseils de mise en œuvre qui suivront. </a:t>
            </a:r>
          </a:p>
          <a:p>
            <a:pPr marL="285750" indent="-285750">
              <a:buFont typeface="Arial"/>
              <a:buChar char="•"/>
            </a:pPr>
            <a:endParaRPr lang="en-US">
              <a:cs typeface="Calibri"/>
            </a:endParaRPr>
          </a:p>
        </p:txBody>
      </p:sp>
    </p:spTree>
    <p:extLst>
      <p:ext uri="{BB962C8B-B14F-4D97-AF65-F5344CB8AC3E}">
        <p14:creationId xmlns:p14="http://schemas.microsoft.com/office/powerpoint/2010/main" val="38735959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63bc55573843331e90eca095&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279AF65BC4C1C499383C63C4B8AE9A7" ma:contentTypeVersion="24" ma:contentTypeDescription="Create a new document." ma:contentTypeScope="" ma:versionID="c58afa84ce15d75bb34960ba1e897915">
  <xsd:schema xmlns:xsd="http://www.w3.org/2001/XMLSchema" xmlns:xs="http://www.w3.org/2001/XMLSchema" xmlns:p="http://schemas.microsoft.com/office/2006/metadata/properties" xmlns:ns2="22ccaa47-ef4c-4b0f-8ab4-cc89146b4f69" xmlns:ns3="293f5e50-c0a3-47ed-9ea6-cee1e7b8de69" targetNamespace="http://schemas.microsoft.com/office/2006/metadata/properties" ma:root="true" ma:fieldsID="e02fa8ca13202966f44aa91122fe65ec" ns2:_="" ns3:_="">
    <xsd:import namespace="22ccaa47-ef4c-4b0f-8ab4-cc89146b4f69"/>
    <xsd:import namespace="293f5e50-c0a3-47ed-9ea6-cee1e7b8de6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KeyPoints" minOccurs="0"/>
                <xsd:element ref="ns3:MediaServiceKeyPoints" minOccurs="0"/>
                <xsd:element ref="ns2:SharedWithUsers" minOccurs="0"/>
                <xsd:element ref="ns2:SharedWithDetail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Creator" minOccurs="0"/>
                <xsd:element ref="ns3:_Flow_SignoffStatus" minOccurs="0"/>
                <xsd:element ref="ns3:Approved" minOccurs="0"/>
                <xsd:element ref="ns3:Assignedto" minOccurs="0"/>
                <xsd:element ref="ns3:lcf76f155ced4ddcb4097134ff3c332f" minOccurs="0"/>
                <xsd:element ref="ns2:TaxCatchAll" minOccurs="0"/>
                <xsd:element ref="ns2:TaxKeywordTaxHTField" minOccurs="0"/>
                <xsd:element ref="ns3:Dat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ccaa47-ef4c-4b0f-8ab4-cc89146b4f6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8" nillable="true" ma:displayName="Taxonomy Catch All Column" ma:hidden="true" ma:list="{ad7d8a1f-6e64-4406-a21c-995e9e2d6015}" ma:internalName="TaxCatchAll" ma:showField="CatchAllData" ma:web="22ccaa47-ef4c-4b0f-8ab4-cc89146b4f69">
      <xsd:complexType>
        <xsd:complexContent>
          <xsd:extension base="dms:MultiChoiceLookup">
            <xsd:sequence>
              <xsd:element name="Value" type="dms:Lookup" maxOccurs="unbounded" minOccurs="0" nillable="true"/>
            </xsd:sequence>
          </xsd:extension>
        </xsd:complexContent>
      </xsd:complexType>
    </xsd:element>
    <xsd:element name="TaxKeywordTaxHTField" ma:index="30" nillable="true" ma:taxonomy="true" ma:internalName="TaxKeywordTaxHTField" ma:taxonomyFieldName="TaxKeyword" ma:displayName="Enterprise Keywords" ma:fieldId="{23f27201-bee3-471e-b2e7-b64fd8b7ca38}" ma:taxonomyMulti="true" ma:sspId="6bf3204f-aabd-4e28-9088-5d29a8bcebff"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93f5e50-c0a3-47ed-9ea6-cee1e7b8de6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ternalName="MediaServiceDateTaken" ma:readOnly="true">
      <xsd:simpleType>
        <xsd:restriction base="dms:Text"/>
      </xsd:simpleType>
    </xsd:element>
    <xsd:element name="Creator" ma:index="22" nillable="true" ma:displayName="Creator" ma:description="Person who created a file" ma:format="Dropdown" ma:indexed="true" ma:list="UserInfo" ma:SharePointGroup="0" ma:internalName="Creator" ma:showField="Created">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Flow_SignoffStatus" ma:index="23" nillable="true" ma:displayName="Sign-off status" ma:internalName="Sign_x002d_off_x0020_status">
      <xsd:simpleType>
        <xsd:restriction base="dms:Text"/>
      </xsd:simpleType>
    </xsd:element>
    <xsd:element name="Approved" ma:index="24" nillable="true" ma:displayName="Approved" ma:default="0" ma:format="Dropdown" ma:internalName="Approved">
      <xsd:simpleType>
        <xsd:restriction base="dms:Boolean"/>
      </xsd:simpleType>
    </xsd:element>
    <xsd:element name="Assignedto" ma:index="25" nillable="true" ma:displayName="Assigned to" ma:description="The Pen" ma:format="Dropdown" ma:list="UserInfo" ma:SharePointGroup="0" ma:internalName="Assignedto">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6bf3204f-aabd-4e28-9088-5d29a8bcebff" ma:termSetId="09814cd3-568e-fe90-9814-8d621ff8fb84" ma:anchorId="fba54fb3-c3e1-fe81-a776-ca4b69148c4d" ma:open="true" ma:isKeyword="false">
      <xsd:complexType>
        <xsd:sequence>
          <xsd:element ref="pc:Terms" minOccurs="0" maxOccurs="1"/>
        </xsd:sequence>
      </xsd:complexType>
    </xsd:element>
    <xsd:element name="Date" ma:index="31" nillable="true" ma:displayName="Date" ma:description="Email dates" ma:format="DateOnly" ma:internalName="Date">
      <xsd:simpleType>
        <xsd:restriction base="dms:DateTime"/>
      </xsd:simpleType>
    </xsd:element>
    <xsd:element name="MediaLengthInSeconds" ma:index="3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22ccaa47-ef4c-4b0f-8ab4-cc89146b4f69" xsi:nil="true"/>
    <_Flow_SignoffStatus xmlns="293f5e50-c0a3-47ed-9ea6-cee1e7b8de69" xsi:nil="true"/>
    <Creator xmlns="293f5e50-c0a3-47ed-9ea6-cee1e7b8de69">
      <UserInfo>
        <DisplayName/>
        <AccountId xsi:nil="true"/>
        <AccountType/>
      </UserInfo>
    </Creator>
    <lcf76f155ced4ddcb4097134ff3c332f xmlns="293f5e50-c0a3-47ed-9ea6-cee1e7b8de69">
      <Terms xmlns="http://schemas.microsoft.com/office/infopath/2007/PartnerControls"/>
    </lcf76f155ced4ddcb4097134ff3c332f>
    <Assignedto xmlns="293f5e50-c0a3-47ed-9ea6-cee1e7b8de69">
      <UserInfo>
        <DisplayName/>
        <AccountId xsi:nil="true"/>
        <AccountType/>
      </UserInfo>
    </Assignedto>
    <Approved xmlns="293f5e50-c0a3-47ed-9ea6-cee1e7b8de69">false</Approved>
    <_dlc_DocId xmlns="22ccaa47-ef4c-4b0f-8ab4-cc89146b4f69">YJHV67PZSUZT-1548711234-4306</_dlc_DocId>
    <_dlc_DocIdUrl xmlns="22ccaa47-ef4c-4b0f-8ab4-cc89146b4f69">
      <Url>https://056gc.sharepoint.com/sites/OCIO-OADMDSP_BDPI-BSMAPNPS_M365/_layouts/15/DocIdRedir.aspx?ID=YJHV67PZSUZT-1548711234-4306</Url>
      <Description>YJHV67PZSUZT-1548711234-4306</Description>
    </_dlc_DocIdUrl>
    <TaxKeywordTaxHTField xmlns="22ccaa47-ef4c-4b0f-8ab4-cc89146b4f69">
      <Terms xmlns="http://schemas.microsoft.com/office/infopath/2007/PartnerControls"/>
    </TaxKeywordTaxHTField>
    <Date xmlns="293f5e50-c0a3-47ed-9ea6-cee1e7b8de69" xsi:nil="true"/>
  </documentManagement>
</p:properties>
</file>

<file path=customXml/itemProps1.xml><?xml version="1.0" encoding="utf-8"?>
<ds:datastoreItem xmlns:ds="http://schemas.openxmlformats.org/officeDocument/2006/customXml" ds:itemID="{5680D271-5650-4EF1-99FC-E4F7D8098AC5}">
  <ds:schemaRefs>
    <ds:schemaRef ds:uri="http://schemas.microsoft.com/sharepoint/events"/>
  </ds:schemaRefs>
</ds:datastoreItem>
</file>

<file path=customXml/itemProps2.xml><?xml version="1.0" encoding="utf-8"?>
<ds:datastoreItem xmlns:ds="http://schemas.openxmlformats.org/officeDocument/2006/customXml" ds:itemID="{7FC06067-BE84-4470-9CB8-BD0A44E22703}">
  <ds:schemaRefs>
    <ds:schemaRef ds:uri="http://schemas.microsoft.com/sharepoint/v3/contenttype/forms"/>
  </ds:schemaRefs>
</ds:datastoreItem>
</file>

<file path=customXml/itemProps3.xml><?xml version="1.0" encoding="utf-8"?>
<ds:datastoreItem xmlns:ds="http://schemas.openxmlformats.org/officeDocument/2006/customXml" ds:itemID="{24E50AA6-A129-402E-B9DD-FF07783F7C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ccaa47-ef4c-4b0f-8ab4-cc89146b4f69"/>
    <ds:schemaRef ds:uri="293f5e50-c0a3-47ed-9ea6-cee1e7b8de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DF41E00-158F-4829-9731-A6D9A575EB46}">
  <ds:schemaRefs>
    <ds:schemaRef ds:uri="22ccaa47-ef4c-4b0f-8ab4-cc89146b4f69"/>
    <ds:schemaRef ds:uri="293f5e50-c0a3-47ed-9ea6-cee1e7b8de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1170</Words>
  <Application>Microsoft Office PowerPoint</Application>
  <PresentationFormat>Widescreen</PresentationFormat>
  <Paragraphs>76</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Rapport sur ce que nous avons entendu :  Norme d’accessibilité des technologies de l’information et des communications (NATIC)</vt:lpstr>
      <vt:lpstr>Objectif de cette présentation</vt:lpstr>
      <vt:lpstr>Contexte</vt:lpstr>
      <vt:lpstr>Objectif de la norme</vt:lpstr>
      <vt:lpstr>Résumé de l’engagement de consultation</vt:lpstr>
      <vt:lpstr>Les thèmes abordés dans les commentaires incluent :</vt:lpstr>
      <vt:lpstr>Thème 1 : Simplifier la date d’entrée en vigueur et le délai de mise en conformité  </vt:lpstr>
      <vt:lpstr>Thème 2 : Exigences en matière de langues officielles </vt:lpstr>
      <vt:lpstr>Thème 3 : Des conseils de soutien sont essentiels pour que les ministères comprennent et mettent en œuvre les exigences de la norme </vt:lpstr>
      <vt:lpstr>Thème 4 : L’accessibilité comme engagement permanent pour le GC </vt:lpstr>
      <vt:lpstr>Les prochaines étapes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Skeleton Consultation Template</dc:title>
  <dc:creator>Lopez, Victoria</dc:creator>
  <cp:lastModifiedBy>Francis Cantin</cp:lastModifiedBy>
  <cp:revision>72</cp:revision>
  <dcterms:created xsi:type="dcterms:W3CDTF">2022-01-26T14:45:31Z</dcterms:created>
  <dcterms:modified xsi:type="dcterms:W3CDTF">2023-03-20T15:17:26Z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d0ca00b-3f0e-465a-aac7-1a6a22fcea40_Enabled">
    <vt:lpwstr>true</vt:lpwstr>
  </property>
  <property fmtid="{D5CDD505-2E9C-101B-9397-08002B2CF9AE}" pid="3" name="MSIP_Label_3d0ca00b-3f0e-465a-aac7-1a6a22fcea40_SetDate">
    <vt:lpwstr>2022-03-21T19:03:55Z</vt:lpwstr>
  </property>
  <property fmtid="{D5CDD505-2E9C-101B-9397-08002B2CF9AE}" pid="4" name="MSIP_Label_3d0ca00b-3f0e-465a-aac7-1a6a22fcea40_Method">
    <vt:lpwstr>Privileged</vt:lpwstr>
  </property>
  <property fmtid="{D5CDD505-2E9C-101B-9397-08002B2CF9AE}" pid="5" name="MSIP_Label_3d0ca00b-3f0e-465a-aac7-1a6a22fcea40_Name">
    <vt:lpwstr>3d0ca00b-3f0e-465a-aac7-1a6a22fcea40</vt:lpwstr>
  </property>
  <property fmtid="{D5CDD505-2E9C-101B-9397-08002B2CF9AE}" pid="6" name="MSIP_Label_3d0ca00b-3f0e-465a-aac7-1a6a22fcea40_SiteId">
    <vt:lpwstr>6397df10-4595-4047-9c4f-03311282152b</vt:lpwstr>
  </property>
  <property fmtid="{D5CDD505-2E9C-101B-9397-08002B2CF9AE}" pid="7" name="MSIP_Label_3d0ca00b-3f0e-465a-aac7-1a6a22fcea40_ActionId">
    <vt:lpwstr>32673e4c-4dda-4765-b12f-b125f7888cd7</vt:lpwstr>
  </property>
  <property fmtid="{D5CDD505-2E9C-101B-9397-08002B2CF9AE}" pid="8" name="MSIP_Label_3d0ca00b-3f0e-465a-aac7-1a6a22fcea40_ContentBits">
    <vt:lpwstr>1</vt:lpwstr>
  </property>
  <property fmtid="{D5CDD505-2E9C-101B-9397-08002B2CF9AE}" pid="9" name="ContentTypeId">
    <vt:lpwstr>0x0101008279AF65BC4C1C499383C63C4B8AE9A7</vt:lpwstr>
  </property>
  <property fmtid="{D5CDD505-2E9C-101B-9397-08002B2CF9AE}" pid="10" name="_dlc_DocIdItemGuid">
    <vt:lpwstr>a48c6b8b-5249-45d6-8923-1565f733310c</vt:lpwstr>
  </property>
  <property fmtid="{D5CDD505-2E9C-101B-9397-08002B2CF9AE}" pid="11" name="MediaServiceImageTags">
    <vt:lpwstr/>
  </property>
  <property fmtid="{D5CDD505-2E9C-101B-9397-08002B2CF9AE}" pid="12" name="TaxKeyword">
    <vt:lpwstr/>
  </property>
</Properties>
</file>