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1375" r:id="rId3"/>
    <p:sldId id="446" r:id="rId4"/>
    <p:sldId id="1378" r:id="rId6"/>
    <p:sldId id="1382" r:id="rId7"/>
    <p:sldId id="1385" r:id="rId8"/>
    <p:sldId id="1391" r:id="rId9"/>
    <p:sldId id="1383" r:id="rId10"/>
    <p:sldId id="1388" r:id="rId11"/>
    <p:sldId id="1389" r:id="rId12"/>
    <p:sldId id="1390" r:id="rId13"/>
    <p:sldId id="1398" r:id="rId14"/>
    <p:sldId id="1392" r:id="rId15"/>
    <p:sldId id="138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7CA65-A9BE-4F71-910D-92DD10D60B35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1986D9-D983-4FF6-8B86-E6AC8C35626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lang="en-US" sz="7200" dirty="0">
                <a:solidFill>
                  <a:schemeClr val="tx2"/>
                </a:solidFill>
                <a:effectLst>
                  <a:glow rad="635000">
                    <a:schemeClr val="bg2">
                      <a:alpha val="20000"/>
                    </a:schemeClr>
                  </a:glow>
                </a:effectLst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6979" y="5838462"/>
            <a:ext cx="1698171" cy="69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5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 flipH="1">
            <a:off x="1752600" y="1371600"/>
            <a:ext cx="9372600" cy="1219200"/>
          </a:xfrm>
          <a:prstGeom prst="rect">
            <a:avLst/>
          </a:prstGeom>
          <a:gradFill>
            <a:gsLst>
              <a:gs pos="0">
                <a:schemeClr val="accent6"/>
              </a:gs>
              <a:gs pos="40000">
                <a:schemeClr val="bg1"/>
              </a:gs>
              <a:gs pos="100000">
                <a:schemeClr val="accent1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53" name="Oval 52"/>
          <p:cNvSpPr>
            <a:spLocks noChangeAspect="1"/>
          </p:cNvSpPr>
          <p:nvPr userDrawn="1"/>
        </p:nvSpPr>
        <p:spPr>
          <a:xfrm>
            <a:off x="1143000" y="1373600"/>
            <a:ext cx="1216152" cy="1216152"/>
          </a:xfrm>
          <a:prstGeom prst="ellipse">
            <a:avLst/>
          </a:prstGeom>
          <a:gradFill>
            <a:gsLst>
              <a:gs pos="50000">
                <a:schemeClr val="accent3"/>
              </a:gs>
              <a:gs pos="100000">
                <a:schemeClr val="accent4"/>
              </a:gs>
              <a:gs pos="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800" dirty="0">
                <a:solidFill>
                  <a:schemeClr val="bg2"/>
                </a:solidFill>
              </a:rPr>
              <a:t>1</a:t>
            </a:r>
            <a:endParaRPr lang="en-US" sz="4800" dirty="0">
              <a:solidFill>
                <a:schemeClr val="bg2"/>
              </a:solidFill>
            </a:endParaRPr>
          </a:p>
        </p:txBody>
      </p:sp>
      <p:sp>
        <p:nvSpPr>
          <p:cNvPr id="8" name="Content Placeholder 9"/>
          <p:cNvSpPr>
            <a:spLocks noGrp="1"/>
          </p:cNvSpPr>
          <p:nvPr>
            <p:ph sz="quarter" idx="17"/>
          </p:nvPr>
        </p:nvSpPr>
        <p:spPr>
          <a:xfrm>
            <a:off x="2590800" y="1372076"/>
            <a:ext cx="8534400" cy="12192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lnSpc>
                <a:spcPct val="100000"/>
              </a:lnSpc>
              <a:spcBef>
                <a:spcPts val="535"/>
              </a:spcBef>
              <a:buClrTx/>
              <a:buFont typeface="Arial" panose="020B0604020202020204" pitchFamily="34" charset="0"/>
              <a:buNone/>
              <a:defRPr sz="2400">
                <a:solidFill>
                  <a:schemeClr val="tx2"/>
                </a:solidFill>
                <a:latin typeface="+mn-lt"/>
              </a:defRPr>
            </a:lvl1pPr>
            <a:lvl2pPr marL="455295" indent="-147955">
              <a:lnSpc>
                <a:spcPct val="100000"/>
              </a:lnSpc>
              <a:spcBef>
                <a:spcPts val="265"/>
              </a:spcBef>
              <a:buClrTx/>
              <a:buFont typeface="Arial" panose="020B0604020202020204" pitchFamily="34" charset="0"/>
              <a:buChar char="•"/>
              <a:defRPr sz="1865">
                <a:solidFill>
                  <a:schemeClr val="tx2"/>
                </a:solidFill>
                <a:latin typeface="+mn-lt"/>
              </a:defRPr>
            </a:lvl2pPr>
            <a:lvl3pPr marL="455295" indent="-147955">
              <a:lnSpc>
                <a:spcPct val="100000"/>
              </a:lnSpc>
              <a:spcBef>
                <a:spcPts val="400"/>
              </a:spcBef>
              <a:buClrTx/>
              <a:buFont typeface="Arial" panose="020B0604020202020204" pitchFamily="34" charset="0"/>
              <a:buChar char="–"/>
              <a:defRPr sz="1200">
                <a:solidFill>
                  <a:schemeClr val="tx2"/>
                </a:solidFill>
              </a:defRPr>
            </a:lvl3pPr>
            <a:lvl4pPr marL="1600200" indent="-228600">
              <a:buClr>
                <a:srgbClr val="808080"/>
              </a:buClr>
              <a:buFont typeface="Arial" panose="020B0604020202020204" pitchFamily="34" charset="0"/>
              <a:buChar char="–"/>
              <a:defRPr sz="1865">
                <a:solidFill>
                  <a:schemeClr val="bg2"/>
                </a:solidFill>
              </a:defRPr>
            </a:lvl4pPr>
            <a:lvl5pPr marL="2057400" indent="-228600">
              <a:buClr>
                <a:srgbClr val="808080"/>
              </a:buClr>
              <a:buFont typeface="Arial" panose="020B0604020202020204" pitchFamily="34" charset="0"/>
              <a:buChar char="–"/>
              <a:defRPr sz="1865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 flipH="1">
            <a:off x="1752600" y="2895600"/>
            <a:ext cx="9372600" cy="1219200"/>
          </a:xfrm>
          <a:prstGeom prst="rect">
            <a:avLst/>
          </a:prstGeom>
          <a:gradFill>
            <a:gsLst>
              <a:gs pos="0">
                <a:schemeClr val="accent6"/>
              </a:gs>
              <a:gs pos="40000">
                <a:schemeClr val="bg1"/>
              </a:gs>
              <a:gs pos="100000">
                <a:schemeClr val="accent1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45" name="Oval 44"/>
          <p:cNvSpPr>
            <a:spLocks noChangeAspect="1"/>
          </p:cNvSpPr>
          <p:nvPr userDrawn="1"/>
        </p:nvSpPr>
        <p:spPr>
          <a:xfrm>
            <a:off x="1143000" y="2896648"/>
            <a:ext cx="1216152" cy="1216152"/>
          </a:xfrm>
          <a:prstGeom prst="ellipse">
            <a:avLst/>
          </a:prstGeom>
          <a:gradFill>
            <a:gsLst>
              <a:gs pos="50000">
                <a:schemeClr val="accent3"/>
              </a:gs>
              <a:gs pos="100000">
                <a:schemeClr val="accent4"/>
              </a:gs>
              <a:gs pos="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800" dirty="0">
                <a:solidFill>
                  <a:schemeClr val="bg2"/>
                </a:solidFill>
              </a:rPr>
              <a:t>2</a:t>
            </a:r>
            <a:endParaRPr lang="en-US" sz="4800" dirty="0">
              <a:solidFill>
                <a:schemeClr val="bg2"/>
              </a:solidFill>
            </a:endParaRPr>
          </a:p>
        </p:txBody>
      </p:sp>
      <p:sp>
        <p:nvSpPr>
          <p:cNvPr id="52" name="Content Placeholder 9"/>
          <p:cNvSpPr>
            <a:spLocks noGrp="1"/>
          </p:cNvSpPr>
          <p:nvPr>
            <p:ph sz="quarter" idx="18"/>
          </p:nvPr>
        </p:nvSpPr>
        <p:spPr>
          <a:xfrm>
            <a:off x="2590800" y="2895124"/>
            <a:ext cx="8534400" cy="12192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lnSpc>
                <a:spcPct val="100000"/>
              </a:lnSpc>
              <a:spcBef>
                <a:spcPts val="535"/>
              </a:spcBef>
              <a:buClrTx/>
              <a:buFont typeface="Arial" panose="020B0604020202020204" pitchFamily="34" charset="0"/>
              <a:buNone/>
              <a:defRPr sz="2400">
                <a:solidFill>
                  <a:schemeClr val="tx2"/>
                </a:solidFill>
                <a:latin typeface="+mn-lt"/>
              </a:defRPr>
            </a:lvl1pPr>
            <a:lvl2pPr marL="455295" indent="-147955">
              <a:lnSpc>
                <a:spcPct val="100000"/>
              </a:lnSpc>
              <a:spcBef>
                <a:spcPts val="265"/>
              </a:spcBef>
              <a:buClrTx/>
              <a:buFont typeface="Arial" panose="020B0604020202020204" pitchFamily="34" charset="0"/>
              <a:buChar char="•"/>
              <a:defRPr sz="1865">
                <a:solidFill>
                  <a:schemeClr val="tx2"/>
                </a:solidFill>
                <a:latin typeface="+mn-lt"/>
              </a:defRPr>
            </a:lvl2pPr>
            <a:lvl3pPr marL="455295" indent="-147955">
              <a:lnSpc>
                <a:spcPct val="100000"/>
              </a:lnSpc>
              <a:spcBef>
                <a:spcPts val="400"/>
              </a:spcBef>
              <a:buClrTx/>
              <a:buFont typeface="Arial" panose="020B0604020202020204" pitchFamily="34" charset="0"/>
              <a:buChar char="–"/>
              <a:defRPr sz="1200">
                <a:solidFill>
                  <a:schemeClr val="tx2"/>
                </a:solidFill>
              </a:defRPr>
            </a:lvl3pPr>
            <a:lvl4pPr marL="1600200" indent="-228600">
              <a:buClr>
                <a:srgbClr val="808080"/>
              </a:buClr>
              <a:buFont typeface="Arial" panose="020B0604020202020204" pitchFamily="34" charset="0"/>
              <a:buChar char="–"/>
              <a:defRPr sz="1865">
                <a:solidFill>
                  <a:schemeClr val="bg2"/>
                </a:solidFill>
              </a:defRPr>
            </a:lvl4pPr>
            <a:lvl5pPr marL="2057400" indent="-228600">
              <a:buClr>
                <a:srgbClr val="808080"/>
              </a:buClr>
              <a:buFont typeface="Arial" panose="020B0604020202020204" pitchFamily="34" charset="0"/>
              <a:buChar char="–"/>
              <a:defRPr sz="1865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 flipH="1">
            <a:off x="1752600" y="4419600"/>
            <a:ext cx="9372600" cy="1219200"/>
          </a:xfrm>
          <a:prstGeom prst="rect">
            <a:avLst/>
          </a:prstGeom>
          <a:gradFill>
            <a:gsLst>
              <a:gs pos="0">
                <a:schemeClr val="accent6"/>
              </a:gs>
              <a:gs pos="40000">
                <a:schemeClr val="bg1"/>
              </a:gs>
              <a:gs pos="100000">
                <a:schemeClr val="accent1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58" name="Oval 57"/>
          <p:cNvSpPr>
            <a:spLocks noChangeAspect="1"/>
          </p:cNvSpPr>
          <p:nvPr userDrawn="1"/>
        </p:nvSpPr>
        <p:spPr>
          <a:xfrm>
            <a:off x="1143000" y="4420648"/>
            <a:ext cx="1216152" cy="1216152"/>
          </a:xfrm>
          <a:prstGeom prst="ellipse">
            <a:avLst/>
          </a:prstGeom>
          <a:gradFill>
            <a:gsLst>
              <a:gs pos="50000">
                <a:schemeClr val="accent3"/>
              </a:gs>
              <a:gs pos="100000">
                <a:schemeClr val="accent4"/>
              </a:gs>
              <a:gs pos="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800" dirty="0">
                <a:solidFill>
                  <a:schemeClr val="bg2"/>
                </a:solidFill>
              </a:rPr>
              <a:t>3</a:t>
            </a:r>
            <a:endParaRPr lang="en-US" sz="4800" dirty="0">
              <a:solidFill>
                <a:schemeClr val="bg2"/>
              </a:solidFill>
            </a:endParaRPr>
          </a:p>
        </p:txBody>
      </p:sp>
      <p:sp>
        <p:nvSpPr>
          <p:cNvPr id="59" name="Content Placeholder 9"/>
          <p:cNvSpPr>
            <a:spLocks noGrp="1"/>
          </p:cNvSpPr>
          <p:nvPr>
            <p:ph sz="quarter" idx="19"/>
          </p:nvPr>
        </p:nvSpPr>
        <p:spPr>
          <a:xfrm>
            <a:off x="2590800" y="4419124"/>
            <a:ext cx="8534400" cy="12192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lnSpc>
                <a:spcPct val="100000"/>
              </a:lnSpc>
              <a:spcBef>
                <a:spcPts val="535"/>
              </a:spcBef>
              <a:buClrTx/>
              <a:buFont typeface="Arial" panose="020B0604020202020204" pitchFamily="34" charset="0"/>
              <a:buNone/>
              <a:defRPr sz="2400">
                <a:solidFill>
                  <a:schemeClr val="tx2"/>
                </a:solidFill>
                <a:latin typeface="+mn-lt"/>
              </a:defRPr>
            </a:lvl1pPr>
            <a:lvl2pPr marL="455295" indent="-147955">
              <a:lnSpc>
                <a:spcPct val="100000"/>
              </a:lnSpc>
              <a:spcBef>
                <a:spcPts val="265"/>
              </a:spcBef>
              <a:buClrTx/>
              <a:buFont typeface="Arial" panose="020B0604020202020204" pitchFamily="34" charset="0"/>
              <a:buChar char="•"/>
              <a:defRPr sz="1865">
                <a:solidFill>
                  <a:schemeClr val="tx2"/>
                </a:solidFill>
                <a:latin typeface="+mn-lt"/>
              </a:defRPr>
            </a:lvl2pPr>
            <a:lvl3pPr marL="455295" indent="-147955">
              <a:lnSpc>
                <a:spcPct val="100000"/>
              </a:lnSpc>
              <a:spcBef>
                <a:spcPts val="400"/>
              </a:spcBef>
              <a:buClrTx/>
              <a:buFont typeface="Arial" panose="020B0604020202020204" pitchFamily="34" charset="0"/>
              <a:buChar char="–"/>
              <a:defRPr sz="1200">
                <a:solidFill>
                  <a:schemeClr val="tx2"/>
                </a:solidFill>
              </a:defRPr>
            </a:lvl3pPr>
            <a:lvl4pPr marL="1600200" indent="-228600">
              <a:buClr>
                <a:srgbClr val="808080"/>
              </a:buClr>
              <a:buFont typeface="Arial" panose="020B0604020202020204" pitchFamily="34" charset="0"/>
              <a:buChar char="–"/>
              <a:defRPr sz="1865">
                <a:solidFill>
                  <a:schemeClr val="bg2"/>
                </a:solidFill>
              </a:defRPr>
            </a:lvl4pPr>
            <a:lvl5pPr marL="2057400" indent="-228600">
              <a:buClr>
                <a:srgbClr val="808080"/>
              </a:buClr>
              <a:buFont typeface="Arial" panose="020B0604020202020204" pitchFamily="34" charset="0"/>
              <a:buChar char="–"/>
              <a:defRPr sz="1865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</p:txBody>
      </p:sp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2">
            <a:alphaModFix amt="5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2728" y="5854045"/>
            <a:ext cx="1630736" cy="66694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ar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gradFill>
            <a:gsLst>
              <a:gs pos="0">
                <a:schemeClr val="accent6"/>
              </a:gs>
              <a:gs pos="26000">
                <a:schemeClr val="bg1"/>
              </a:gs>
              <a:gs pos="100000">
                <a:schemeClr val="accent1"/>
              </a:gs>
            </a:gsLst>
            <a:lin ang="36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541568"/>
            <a:ext cx="11430000" cy="517064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>
              <a:defRPr sz="3735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alphaModFix amt="5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2728" y="5854045"/>
            <a:ext cx="1630736" cy="66694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gradient bkgd">
    <p:bg>
      <p:bgPr>
        <a:gradFill>
          <a:gsLst>
            <a:gs pos="0">
              <a:schemeClr val="accent6"/>
            </a:gs>
            <a:gs pos="26000">
              <a:schemeClr val="bg1"/>
            </a:gs>
            <a:gs pos="100000">
              <a:schemeClr val="accent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-457200"/>
            <a:ext cx="10515600" cy="395816"/>
          </a:xfrm>
          <a:prstGeom prst="rect">
            <a:avLst/>
          </a:prstGeom>
        </p:spPr>
        <p:txBody>
          <a:bodyPr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pic>
        <p:nvPicPr>
          <p:cNvPr id="9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6979" y="5838462"/>
            <a:ext cx="1698171" cy="69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9"/>
          <p:cNvSpPr txBox="1"/>
          <p:nvPr userDrawn="1"/>
        </p:nvSpPr>
        <p:spPr>
          <a:xfrm>
            <a:off x="5911320" y="6697379"/>
            <a:ext cx="105798" cy="92398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665" b="0" kern="1200" smtClean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</a:fld>
            <a:endParaRPr lang="en-US" sz="665" b="0" kern="1200" dirty="0" err="1">
              <a:solidFill>
                <a:srgbClr val="80808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TextBox 16"/>
          <p:cNvSpPr txBox="1"/>
          <p:nvPr userDrawn="1"/>
        </p:nvSpPr>
        <p:spPr>
          <a:xfrm>
            <a:off x="6047035" y="6697379"/>
            <a:ext cx="192360" cy="92398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665" kern="1200" dirty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t>of 97</a:t>
            </a:r>
            <a:endParaRPr lang="en-US" sz="665" kern="1200" dirty="0">
              <a:solidFill>
                <a:srgbClr val="80808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0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9.wmf"/><Relationship Id="rId1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1949" y="1982469"/>
            <a:ext cx="11325226" cy="3544570"/>
          </a:xfrm>
        </p:spPr>
        <p:txBody>
          <a:bodyPr wrap="square"/>
          <a:lstStyle/>
          <a:p>
            <a:pPr algn="ctr"/>
            <a:r>
              <a:rPr lang="en-US" altLang="zh-CN" sz="6000" dirty="0"/>
              <a:t>HUTOSYS</a:t>
            </a:r>
            <a:r>
              <a:rPr altLang="zh-CN" sz="6000" dirty="0"/>
              <a:t> IIOT OS</a:t>
            </a:r>
            <a:br>
              <a:rPr lang="zh-CN" altLang="zh-CN" sz="6000" dirty="0"/>
            </a:br>
            <a:br>
              <a:rPr lang="zh-CN" altLang="zh-CN" sz="4800" dirty="0"/>
            </a:br>
            <a:r>
              <a:rPr lang="zh-CN" altLang="zh-CN" sz="4800">
                <a:sym typeface="+mn-ea"/>
              </a:rPr>
              <a:t>基于Pravega的通信和存储方案</a:t>
            </a:r>
            <a:br>
              <a:rPr lang="zh-CN" altLang="zh-CN" sz="6000" dirty="0"/>
            </a:br>
            <a:br>
              <a:rPr lang="zh-CN" altLang="zh-CN" sz="6000" dirty="0"/>
            </a:br>
            <a:endParaRPr lang="zh-CN" altLang="zh-CN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7012"/>
            <a:ext cx="11430000" cy="516890"/>
          </a:xfrm>
        </p:spPr>
        <p:txBody>
          <a:bodyPr/>
          <a:lstStyle/>
          <a:p>
            <a:r>
              <a:rPr lang="zh-CN" altLang="en-US" dirty="0"/>
              <a:t>可行性</a:t>
            </a:r>
            <a:endParaRPr lang="zh-CN" altLang="en-US" dirty="0"/>
          </a:p>
        </p:txBody>
      </p:sp>
      <p:sp>
        <p:nvSpPr>
          <p:cNvPr id="3" name="TextBox 3"/>
          <p:cNvSpPr txBox="1"/>
          <p:nvPr/>
        </p:nvSpPr>
        <p:spPr>
          <a:xfrm>
            <a:off x="800735" y="2058035"/>
            <a:ext cx="10590530" cy="21539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marL="342900" lvl="0" indent="-342900">
              <a:spcBef>
                <a:spcPct val="0"/>
              </a:spcBef>
              <a:buFont typeface="Wingdings" panose="05000000000000000000" charset="0"/>
              <a:buChar char="Ø"/>
            </a:pPr>
            <a:r>
              <a:rPr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1.</a:t>
            </a:r>
            <a:r>
              <a:rPr lang="zh-CN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特斯拉火箭使用</a:t>
            </a:r>
            <a:r>
              <a:rPr lang="en-US" altLang="zh-CN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H5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技术完成火箭控制。</a:t>
            </a:r>
            <a:endParaRPr lang="zh-CN" altLang="en-US" sz="2000" b="1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342900" lvl="0" indent="-342900">
              <a:spcBef>
                <a:spcPct val="0"/>
              </a:spcBef>
              <a:buFont typeface="Wingdings" panose="05000000000000000000" charset="0"/>
              <a:buChar char="Ø"/>
            </a:pPr>
            <a:endParaRPr lang="zh-CN" altLang="en-US" sz="2000" b="1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342900" lvl="0" indent="-342900"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en-US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2.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已经完成原型设计，</a:t>
            </a:r>
            <a:r>
              <a:rPr lang="en-US" altLang="zh-CN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可以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上线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测试。</a:t>
            </a:r>
            <a:endParaRPr lang="zh-CN" altLang="en-US" sz="2000" b="1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342900" lvl="0" indent="-342900">
              <a:spcBef>
                <a:spcPct val="0"/>
              </a:spcBef>
              <a:buFont typeface="Wingdings" panose="05000000000000000000" charset="0"/>
              <a:buChar char="Ø"/>
            </a:pPr>
            <a:endParaRPr lang="zh-CN" altLang="en-US" sz="2000" b="1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342900" lvl="0" indent="-342900"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en-US" altLang="zh-CN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3.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云服务已经在</a:t>
            </a:r>
            <a:r>
              <a:rPr lang="en-US" altLang="zh-CN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MQTT+influxdb+Grafana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运行成功。</a:t>
            </a:r>
            <a:endParaRPr lang="en-US" altLang="zh-CN" sz="2000" b="1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342900" lvl="0" indent="-342900">
              <a:spcBef>
                <a:spcPct val="0"/>
              </a:spcBef>
              <a:buFont typeface="Wingdings" panose="05000000000000000000" charset="0"/>
              <a:buChar char="Ø"/>
            </a:pPr>
            <a:endParaRPr sz="2000" b="1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342900" lvl="0" indent="-342900">
              <a:spcBef>
                <a:spcPct val="0"/>
              </a:spcBef>
              <a:buFont typeface="Wingdings" panose="05000000000000000000" charset="0"/>
              <a:buChar char="Ø"/>
            </a:pPr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7012"/>
            <a:ext cx="11430000" cy="516890"/>
          </a:xfrm>
        </p:spPr>
        <p:txBody>
          <a:bodyPr/>
          <a:lstStyle/>
          <a:p>
            <a:r>
              <a:rPr lang="zh-CN" altLang="en-US" dirty="0"/>
              <a:t>方案（</a:t>
            </a:r>
            <a:r>
              <a:rPr lang="zh-CN" altLang="en-US" dirty="0"/>
              <a:t>标准）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4825" y="1964690"/>
            <a:ext cx="8931910" cy="1846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marL="342900" lvl="0" indent="-342900"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zh-CN" altLang="en-US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标准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方案：</a:t>
            </a:r>
            <a:endParaRPr lang="zh-CN" altLang="en-US" sz="2000" b="1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342900" lvl="0" indent="-342900"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en-US" altLang="zh-CN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1.</a:t>
            </a:r>
            <a:r>
              <a:rPr lang="en-US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HutosysRT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（采集、计算、控制）</a:t>
            </a:r>
            <a:endParaRPr lang="zh-CN" altLang="en-US" sz="2000" b="1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342900" lvl="0" indent="-342900"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en-US" altLang="zh-CN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2.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发送数据到</a:t>
            </a:r>
            <a:r>
              <a:rPr lang="en-US" altLang="zh-CN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mqtt</a:t>
            </a:r>
            <a:endParaRPr lang="en-US" sz="2000" b="1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342900" lvl="0" indent="-342900"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en-US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3.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经由控制服务</a:t>
            </a:r>
            <a:r>
              <a:rPr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将其</a:t>
            </a:r>
            <a:r>
              <a:rPr lang="zh-CN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分流</a:t>
            </a:r>
            <a:r>
              <a:rPr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Pravega Stream</a:t>
            </a:r>
            <a:endParaRPr sz="2000" b="1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342900" lvl="0" indent="-342900"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en-US" altLang="zh-CN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4.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通过</a:t>
            </a:r>
            <a:r>
              <a:rPr lang="en-US" altLang="zh-CN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Pravega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送入其他存储（</a:t>
            </a:r>
            <a:r>
              <a:rPr lang="en-US" altLang="zh-CN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influxdb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）</a:t>
            </a:r>
            <a:endParaRPr lang="zh-CN" altLang="en-US" sz="2000" b="1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342900" lvl="0" indent="-342900"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en-US" altLang="zh-CN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5.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上位机软件通过</a:t>
            </a:r>
            <a:r>
              <a:rPr lang="en-US" altLang="zh-CN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HutoCloud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或者</a:t>
            </a:r>
            <a:r>
              <a:rPr lang="en-US" altLang="zh-CN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BI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或者granfana进行数据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分析</a:t>
            </a:r>
            <a:endParaRPr lang="zh-CN" altLang="en-US" sz="2000" b="1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graphicFrame>
        <p:nvGraphicFramePr>
          <p:cNvPr id="3" name="Object 2"/>
          <p:cNvGraphicFramePr/>
          <p:nvPr/>
        </p:nvGraphicFramePr>
        <p:xfrm>
          <a:off x="504825" y="4085590"/>
          <a:ext cx="8069580" cy="268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7877175" imgH="3686175" progId="Paint.Picture">
                  <p:embed/>
                </p:oleObj>
              </mc:Choice>
              <mc:Fallback>
                <p:oleObj name="" r:id="rId1" imgW="7877175" imgH="368617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4825" y="4085590"/>
                        <a:ext cx="8069580" cy="2682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/>
          <p:nvPr/>
        </p:nvGraphicFramePr>
        <p:xfrm>
          <a:off x="5588635" y="1649095"/>
          <a:ext cx="6680835" cy="1762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3" imgW="8219440" imgH="5029200" progId="Paint.Picture">
                  <p:embed/>
                </p:oleObj>
              </mc:Choice>
              <mc:Fallback>
                <p:oleObj name="" r:id="rId3" imgW="8219440" imgH="5029200" progId="Paint.Picture">
                  <p:embed/>
                  <p:pic>
                    <p:nvPicPr>
                      <p:cNvPr id="0" name="Picture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88635" y="1649095"/>
                        <a:ext cx="6680835" cy="1762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10896283" y="3134995"/>
            <a:ext cx="914400" cy="2768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algn="ctr"/>
            <a:r>
              <a:rPr lang="zh-CN" altLang="en-US" sz="1800" dirty="0" smtClean="0"/>
              <a:t>当前</a:t>
            </a:r>
            <a:r>
              <a:rPr lang="zh-CN" altLang="en-US" sz="1800" dirty="0" smtClean="0"/>
              <a:t>方案</a:t>
            </a:r>
            <a:endParaRPr lang="zh-CN" altLang="en-US" sz="1800" dirty="0" smtClean="0"/>
          </a:p>
        </p:txBody>
      </p:sp>
      <p:sp>
        <p:nvSpPr>
          <p:cNvPr id="7" name="Rectangles 6"/>
          <p:cNvSpPr/>
          <p:nvPr/>
        </p:nvSpPr>
        <p:spPr>
          <a:xfrm>
            <a:off x="6383020" y="1525270"/>
            <a:ext cx="4217670" cy="882650"/>
          </a:xfrm>
          <a:prstGeom prst="rect">
            <a:avLst/>
          </a:prstGeom>
          <a:noFill/>
          <a:ln w="4445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 dirty="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7012"/>
            <a:ext cx="11430000" cy="516890"/>
          </a:xfrm>
        </p:spPr>
        <p:txBody>
          <a:bodyPr/>
          <a:lstStyle/>
          <a:p>
            <a:r>
              <a:rPr lang="zh-CN" altLang="en-US" dirty="0"/>
              <a:t>应用（</a:t>
            </a:r>
            <a:r>
              <a:rPr lang="en-US" altLang="zh-CN" dirty="0"/>
              <a:t>DEMO</a:t>
            </a:r>
            <a:r>
              <a:rPr lang="zh-CN" altLang="en-US" dirty="0"/>
              <a:t>演示）</a:t>
            </a:r>
            <a:endParaRPr lang="zh-CN" altLang="en-US" dirty="0"/>
          </a:p>
        </p:txBody>
      </p:sp>
      <p:graphicFrame>
        <p:nvGraphicFramePr>
          <p:cNvPr id="13" name="Object 12"/>
          <p:cNvGraphicFramePr/>
          <p:nvPr/>
        </p:nvGraphicFramePr>
        <p:xfrm>
          <a:off x="974090" y="3867785"/>
          <a:ext cx="2804160" cy="2738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" imgW="6781800" imgH="6677025" progId="Paint.Picture">
                  <p:embed/>
                </p:oleObj>
              </mc:Choice>
              <mc:Fallback>
                <p:oleObj name="" r:id="rId1" imgW="6781800" imgH="6677025" progId="Paint.Picture">
                  <p:embed/>
                  <p:pic>
                    <p:nvPicPr>
                      <p:cNvPr id="0" name="Picture 1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74090" y="3867785"/>
                        <a:ext cx="2804160" cy="2738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821055" y="1837690"/>
            <a:ext cx="10590530" cy="15386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marL="342900" lvl="0" indent="-342900"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en-US" altLang="zh-CN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本次方案为Pravega在工业物联网通信测试方案</a:t>
            </a:r>
            <a:endParaRPr lang="en-US" altLang="zh-CN" sz="2000" b="1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342900" lvl="0" indent="-342900"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en-US" altLang="zh-CN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1.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使用</a:t>
            </a:r>
            <a:r>
              <a:rPr lang="en-US" altLang="zh-CN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Java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写程序</a:t>
            </a:r>
            <a:r>
              <a:rPr lang="zh-CN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产生方波信号，写入</a:t>
            </a:r>
            <a:r>
              <a:rPr lang="zh-CN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到</a:t>
            </a:r>
            <a:r>
              <a:rPr lang="en-US" altLang="zh-CN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Pravega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中。</a:t>
            </a:r>
            <a:endParaRPr lang="zh-CN" altLang="en-US" sz="2000" b="1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342900" lvl="0" indent="-342900"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en-US" altLang="zh-CN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2.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使用</a:t>
            </a:r>
            <a:r>
              <a:rPr lang="en-US" altLang="zh-CN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Java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读程序</a:t>
            </a:r>
            <a:r>
              <a:rPr lang="zh-CN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从</a:t>
            </a:r>
            <a:r>
              <a:rPr lang="en-US" altLang="zh-CN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Pravega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读取数据，发送到控制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服务中。</a:t>
            </a:r>
            <a:r>
              <a:rPr lang="en-US" altLang="zh-CN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	</a:t>
            </a:r>
            <a:endParaRPr lang="en-US" altLang="zh-CN" sz="2000" b="1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342900" lvl="0" indent="-342900"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en-US" altLang="zh-CN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3.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控制服务通过</a:t>
            </a:r>
            <a:r>
              <a:rPr lang="en-US" altLang="zh-CN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mqtt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发送数据到设备。</a:t>
            </a:r>
            <a:endParaRPr lang="en-US" altLang="zh-CN" sz="2000" b="1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342900" lvl="0" indent="-342900"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en-US" altLang="zh-CN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3.</a:t>
            </a:r>
            <a:r>
              <a:rPr lang="zh-CN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设备获取数据，点亮硬件对应管脚。</a:t>
            </a:r>
            <a:endParaRPr lang="en-US" sz="2000" dirty="0"/>
          </a:p>
        </p:txBody>
      </p:sp>
      <p:sp>
        <p:nvSpPr>
          <p:cNvPr id="5" name="Text Box 4"/>
          <p:cNvSpPr txBox="1"/>
          <p:nvPr/>
        </p:nvSpPr>
        <p:spPr>
          <a:xfrm>
            <a:off x="4506595" y="3867785"/>
            <a:ext cx="7186930" cy="22155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本应用是基于</a:t>
            </a:r>
            <a:r>
              <a:rPr lang="en-US" altLang="zh-CN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Pravega </a:t>
            </a:r>
            <a:r>
              <a:rPr lang="en-US" altLang="zh-CN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HelloWorld</a:t>
            </a:r>
            <a:r>
              <a:rPr lang="zh-CN" altLang="en-US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读写</a:t>
            </a:r>
            <a:r>
              <a:rPr lang="zh-CN" altLang="en-US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例子。</a:t>
            </a:r>
            <a:endParaRPr lang="zh-CN" altLang="en-US" b="1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可以体现工业物联网中基于云服务的数据</a:t>
            </a:r>
            <a:r>
              <a:rPr lang="zh-CN" altLang="en-US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产生、控制、</a:t>
            </a:r>
            <a:r>
              <a:rPr lang="zh-CN" altLang="en-US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输出。</a:t>
            </a:r>
            <a:endParaRPr lang="zh-CN" altLang="en-US" b="1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b="1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其他可用</a:t>
            </a:r>
            <a:r>
              <a:rPr lang="zh-CN" altLang="en-US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形式：</a:t>
            </a:r>
            <a:endParaRPr lang="zh-CN" altLang="en-US" b="1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基于</a:t>
            </a:r>
            <a:r>
              <a:rPr lang="en-US" altLang="zh-CN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Pravega</a:t>
            </a:r>
            <a:r>
              <a:rPr lang="zh-CN" altLang="en-US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的云服务，包括：通信、云计算、云控制、存储、查询</a:t>
            </a:r>
            <a:r>
              <a:rPr lang="en-US" altLang="zh-CN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,</a:t>
            </a:r>
            <a:br>
              <a:rPr lang="en-US" altLang="zh-CN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</a:br>
            <a:r>
              <a:rPr lang="zh-CN" altLang="en-US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可以替换当前基于</a:t>
            </a:r>
            <a:r>
              <a:rPr lang="en-US" altLang="zh-CN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Influxdb+mqtt+redis+...</a:t>
            </a:r>
            <a:r>
              <a:rPr lang="zh-CN" altLang="en-US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的</a:t>
            </a:r>
            <a:r>
              <a:rPr lang="zh-CN" altLang="en-US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结构</a:t>
            </a:r>
            <a:endParaRPr lang="zh-CN" altLang="en-US" b="1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写入</a:t>
            </a:r>
            <a:r>
              <a:rPr lang="en-US" altLang="zh-CN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Pravega</a:t>
            </a:r>
            <a:r>
              <a:rPr lang="zh-CN" altLang="en-US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的数据可以用于趋势、报表、数据分析和数字孪生</a:t>
            </a:r>
            <a:endParaRPr lang="zh-CN" altLang="en-US" b="1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b="1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03045" y="2714625"/>
            <a:ext cx="8629650" cy="738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</a:rPr>
              <a:t>HUTOSYS</a:t>
            </a:r>
            <a:r>
              <a:rPr lang="zh-CN" altLang="en-US" sz="4800" dirty="0">
                <a:solidFill>
                  <a:schemeClr val="tx2"/>
                </a:solidFill>
              </a:rPr>
              <a:t>加速企业数字化</a:t>
            </a:r>
            <a:r>
              <a:rPr lang="zh-CN" altLang="en-US" sz="4800" dirty="0">
                <a:solidFill>
                  <a:schemeClr val="tx2"/>
                </a:solidFill>
              </a:rPr>
              <a:t>转型</a:t>
            </a:r>
            <a:endParaRPr lang="zh-CN" altLang="en-US" sz="4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165" name="Subtitle 164"/>
          <p:cNvSpPr>
            <a:spLocks noGrp="1"/>
          </p:cNvSpPr>
          <p:nvPr>
            <p:ph type="subTitle" idx="17"/>
          </p:nvPr>
        </p:nvSpPr>
        <p:spPr/>
        <p:txBody>
          <a:bodyPr/>
          <a:lstStyle/>
          <a:p>
            <a:r>
              <a:rPr lang="zh-CN" altLang="en-US" dirty="0"/>
              <a:t>团队介绍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zh-CN" altLang="en-US" dirty="0"/>
              <a:t>创新项目概述及演示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zh-CN" altLang="en-US" dirty="0"/>
              <a:t>创新的价值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7286"/>
            <a:ext cx="11430000" cy="517001"/>
          </a:xfrm>
        </p:spPr>
        <p:txBody>
          <a:bodyPr/>
          <a:lstStyle/>
          <a:p>
            <a:r>
              <a:rPr lang="zh-CN" altLang="en-US" dirty="0"/>
              <a:t>团队介绍</a:t>
            </a:r>
            <a:endParaRPr lang="en-US" dirty="0"/>
          </a:p>
        </p:txBody>
      </p:sp>
      <p:sp>
        <p:nvSpPr>
          <p:cNvPr id="887" name="Google Shape;887;p53"/>
          <p:cNvSpPr/>
          <p:nvPr/>
        </p:nvSpPr>
        <p:spPr>
          <a:xfrm rot="10800000" flipH="1">
            <a:off x="7009130" y="4218940"/>
            <a:ext cx="3905885" cy="40195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888" name="Google Shape;888;p53"/>
          <p:cNvSpPr/>
          <p:nvPr/>
        </p:nvSpPr>
        <p:spPr>
          <a:xfrm>
            <a:off x="7009130" y="4223385"/>
            <a:ext cx="3905885" cy="182118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890" name="Google Shape;890;p53"/>
          <p:cNvSpPr txBox="1"/>
          <p:nvPr/>
        </p:nvSpPr>
        <p:spPr>
          <a:xfrm>
            <a:off x="7155180" y="4620895"/>
            <a:ext cx="3505200" cy="1424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299085" indent="-287020">
              <a:spcBef>
                <a:spcPts val="600"/>
              </a:spcBef>
              <a:buFont typeface="Wingdings" panose="05000000000000000000"/>
              <a:buChar char=""/>
              <a:tabLst>
                <a:tab pos="299085" algn="l"/>
                <a:tab pos="299720" algn="l"/>
              </a:tabLst>
            </a:pPr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负责平台嵌入式开发及硬件；</a:t>
            </a:r>
            <a:endParaRPr lang="en-US" altLang="zh-CN" b="1" dirty="0" smtClean="0">
              <a:solidFill>
                <a:schemeClr val="bg1">
                  <a:lumMod val="95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299085" indent="-287020">
              <a:spcBef>
                <a:spcPts val="600"/>
              </a:spcBef>
              <a:buFont typeface="Wingdings" panose="05000000000000000000"/>
              <a:buChar char=""/>
              <a:tabLst>
                <a:tab pos="299085" algn="l"/>
                <a:tab pos="299720" algn="l"/>
              </a:tabLst>
            </a:pPr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十年以上大型</a:t>
            </a:r>
            <a:r>
              <a:rPr lang="en-US" altLang="zh-CN" b="1" dirty="0" smtClean="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DCS/FCS</a:t>
            </a:r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系统开发经验。</a:t>
            </a:r>
            <a:endParaRPr lang="en-US" altLang="zh-CN" b="1" dirty="0" smtClean="0">
              <a:solidFill>
                <a:schemeClr val="bg1">
                  <a:lumMod val="95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299085" indent="-287020">
              <a:spcBef>
                <a:spcPts val="600"/>
              </a:spcBef>
              <a:buFont typeface="Wingdings" panose="05000000000000000000"/>
              <a:buChar char=""/>
              <a:tabLst>
                <a:tab pos="299085" algn="l"/>
                <a:tab pos="299720" algn="l"/>
              </a:tabLst>
            </a:pPr>
            <a:r>
              <a:rPr lang="en-US" altLang="zh-CN" b="1" dirty="0" smtClean="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5</a:t>
            </a:r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年以上物联网产品开发经验。</a:t>
            </a:r>
            <a:endParaRPr lang="en-US" altLang="zh-CN" b="1" dirty="0" smtClean="0">
              <a:solidFill>
                <a:schemeClr val="bg1">
                  <a:lumMod val="95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solidFill>
                <a:schemeClr val="lt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Abel"/>
            </a:endParaRPr>
          </a:p>
        </p:txBody>
      </p:sp>
      <p:sp>
        <p:nvSpPr>
          <p:cNvPr id="891" name="Google Shape;891;p53"/>
          <p:cNvSpPr txBox="1"/>
          <p:nvPr/>
        </p:nvSpPr>
        <p:spPr>
          <a:xfrm>
            <a:off x="7426393" y="4204335"/>
            <a:ext cx="224677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 smtClean="0">
                <a:solidFill>
                  <a:schemeClr val="accent5"/>
                </a:solidFill>
                <a:latin typeface="阿里巴巴普惠体 H" panose="00020600040101010101" pitchFamily="18" charset="-122"/>
                <a:ea typeface="阿里巴巴普惠体 H" panose="00020600040101010101" pitchFamily="18" charset="-122"/>
                <a:cs typeface="阿里巴巴普惠体 H" panose="00020600040101010101" pitchFamily="18" charset="-122"/>
                <a:sym typeface="Fjalla One"/>
              </a:rPr>
              <a:t>张翔</a:t>
            </a:r>
            <a:endParaRPr sz="1800" dirty="0">
              <a:solidFill>
                <a:schemeClr val="accent5"/>
              </a:solidFill>
              <a:latin typeface="阿里巴巴普惠体 H" panose="00020600040101010101" pitchFamily="18" charset="-122"/>
              <a:ea typeface="阿里巴巴普惠体 H" panose="00020600040101010101" pitchFamily="18" charset="-122"/>
              <a:cs typeface="阿里巴巴普惠体 H" panose="00020600040101010101" pitchFamily="18" charset="-122"/>
              <a:sym typeface="Fjalla One"/>
            </a:endParaRPr>
          </a:p>
        </p:txBody>
      </p:sp>
      <p:sp>
        <p:nvSpPr>
          <p:cNvPr id="892" name="Google Shape;892;p53"/>
          <p:cNvSpPr/>
          <p:nvPr/>
        </p:nvSpPr>
        <p:spPr>
          <a:xfrm rot="10800000" flipH="1">
            <a:off x="7009130" y="1718945"/>
            <a:ext cx="3905885" cy="40195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893" name="Google Shape;893;p53"/>
          <p:cNvSpPr/>
          <p:nvPr/>
        </p:nvSpPr>
        <p:spPr>
          <a:xfrm>
            <a:off x="7009130" y="1724025"/>
            <a:ext cx="3905885" cy="224663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894" name="Google Shape;894;p53"/>
          <p:cNvSpPr txBox="1"/>
          <p:nvPr/>
        </p:nvSpPr>
        <p:spPr>
          <a:xfrm>
            <a:off x="7154545" y="2120900"/>
            <a:ext cx="3505200" cy="1280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299085" indent="-287020">
              <a:spcBef>
                <a:spcPts val="600"/>
              </a:spcBef>
              <a:buFont typeface="Wingdings" panose="05000000000000000000"/>
              <a:buChar char=""/>
              <a:tabLst>
                <a:tab pos="299085" algn="l"/>
                <a:tab pos="299720" algn="l"/>
              </a:tabLst>
            </a:pPr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负责架构</a:t>
            </a:r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设计及软件。</a:t>
            </a:r>
            <a:endParaRPr lang="en-US" altLang="zh-CN" b="1" dirty="0" smtClean="0">
              <a:solidFill>
                <a:schemeClr val="bg1">
                  <a:lumMod val="95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299085" indent="-287020">
              <a:spcBef>
                <a:spcPts val="600"/>
              </a:spcBef>
              <a:buFont typeface="Wingdings" panose="05000000000000000000"/>
              <a:buChar char=""/>
              <a:tabLst>
                <a:tab pos="299085" algn="l"/>
                <a:tab pos="299720" algn="l"/>
              </a:tabLst>
            </a:pPr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十年以上大型</a:t>
            </a:r>
            <a:r>
              <a:rPr lang="en-US" altLang="zh-CN" b="1" dirty="0" smtClean="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DCS/FCS</a:t>
            </a:r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系统开发经验。</a:t>
            </a:r>
            <a:endParaRPr lang="en-US" altLang="zh-CN" b="1" dirty="0" smtClean="0">
              <a:solidFill>
                <a:schemeClr val="bg1">
                  <a:lumMod val="95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299085" indent="-287020">
              <a:spcBef>
                <a:spcPts val="600"/>
              </a:spcBef>
              <a:buFont typeface="Wingdings" panose="05000000000000000000"/>
              <a:buChar char=""/>
              <a:tabLst>
                <a:tab pos="299085" algn="l"/>
                <a:tab pos="299720" algn="l"/>
              </a:tabLst>
            </a:pPr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多种大型仿真系统开发经验。</a:t>
            </a:r>
            <a:endParaRPr lang="zh-CN" altLang="en-US" b="1" dirty="0" smtClean="0">
              <a:solidFill>
                <a:schemeClr val="bg1">
                  <a:lumMod val="95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299085" indent="-287020">
              <a:spcBef>
                <a:spcPts val="600"/>
              </a:spcBef>
              <a:buFont typeface="Wingdings" panose="05000000000000000000"/>
              <a:buChar char=""/>
              <a:tabLst>
                <a:tab pos="299085" algn="l"/>
                <a:tab pos="299720" algn="l"/>
              </a:tabLst>
            </a:pPr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多年互联网和物联网开发</a:t>
            </a:r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经验</a:t>
            </a:r>
            <a:endParaRPr lang="zh-CN" altLang="en-US" b="1" dirty="0" smtClean="0">
              <a:solidFill>
                <a:schemeClr val="bg1">
                  <a:lumMod val="95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299085" indent="-287020">
              <a:spcBef>
                <a:spcPts val="600"/>
              </a:spcBef>
              <a:buFont typeface="Wingdings" panose="05000000000000000000"/>
              <a:buChar char=""/>
              <a:tabLst>
                <a:tab pos="299085" algn="l"/>
                <a:tab pos="299720" algn="l"/>
              </a:tabLst>
            </a:pPr>
            <a:endParaRPr lang="en-US" altLang="zh-CN" b="1" dirty="0">
              <a:solidFill>
                <a:schemeClr val="bg1">
                  <a:lumMod val="95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895" name="Google Shape;895;p53"/>
          <p:cNvSpPr txBox="1"/>
          <p:nvPr/>
        </p:nvSpPr>
        <p:spPr>
          <a:xfrm>
            <a:off x="7426345" y="1704596"/>
            <a:ext cx="218751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 smtClean="0">
                <a:solidFill>
                  <a:schemeClr val="accent5"/>
                </a:solidFill>
                <a:latin typeface="阿里巴巴普惠体 H" panose="00020600040101010101" pitchFamily="18" charset="-122"/>
                <a:ea typeface="阿里巴巴普惠体 H" panose="00020600040101010101" pitchFamily="18" charset="-122"/>
                <a:cs typeface="阿里巴巴普惠体 H" panose="00020600040101010101" pitchFamily="18" charset="-122"/>
                <a:sym typeface="Fjalla One"/>
              </a:rPr>
              <a:t>黄策</a:t>
            </a:r>
            <a:endParaRPr sz="1800" dirty="0">
              <a:solidFill>
                <a:schemeClr val="accent5"/>
              </a:solidFill>
              <a:latin typeface="阿里巴巴普惠体 H" panose="00020600040101010101" pitchFamily="18" charset="-122"/>
              <a:ea typeface="阿里巴巴普惠体 H" panose="00020600040101010101" pitchFamily="18" charset="-122"/>
              <a:cs typeface="阿里巴巴普惠体 H" panose="00020600040101010101" pitchFamily="18" charset="-122"/>
              <a:sym typeface="Fjalla One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16610" y="2186305"/>
            <a:ext cx="5234940" cy="3046095"/>
          </a:xfrm>
          <a:prstGeom prst="rect">
            <a:avLst/>
          </a:prstGeom>
        </p:spPr>
        <p:txBody>
          <a:bodyPr wrap="square">
            <a:spAutoFit/>
          </a:bodyPr>
          <a:p>
            <a:pPr marL="342900" lvl="0" indent="-342900"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16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年合作开发。</a:t>
            </a:r>
            <a:endParaRPr lang="zh-CN" altLang="en-US" sz="2400" b="1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342900" lvl="0" indent="-342900"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拥有工业控制、工业仿真技术，服务于</a:t>
            </a:r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IoT/IIoT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领域，深化数字孪生。</a:t>
            </a:r>
            <a:endParaRPr lang="zh-CN" altLang="en-US" sz="2400" b="1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342900" lvl="0" indent="-342900"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参与国家大型自动化控制系统和仿真系统研发及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实施。</a:t>
            </a:r>
            <a:endParaRPr lang="zh-CN" altLang="en-US" sz="2400" b="1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342900" lvl="0" indent="-342900"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具备从</a:t>
            </a:r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EDA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设计、嵌入式开发、桌面、服务器、移动端、</a:t>
            </a:r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H5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、APP全栈全领域设计开发能力。</a:t>
            </a:r>
            <a:endParaRPr lang="zh-CN" altLang="en-US" sz="24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9" name="Google Shape;893;p53"/>
          <p:cNvSpPr/>
          <p:nvPr/>
        </p:nvSpPr>
        <p:spPr>
          <a:xfrm>
            <a:off x="718185" y="2120900"/>
            <a:ext cx="5555615" cy="382587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7647"/>
            <a:ext cx="11430000" cy="515620"/>
          </a:xfrm>
        </p:spPr>
        <p:txBody>
          <a:bodyPr/>
          <a:lstStyle/>
          <a:p>
            <a:r>
              <a:rPr sz="3730" b="1" dirty="0" smtClean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工业物联网领域存在的问题</a:t>
            </a:r>
            <a:endParaRPr lang="en-US" altLang="zh-CN" sz="3730" b="1" dirty="0" smtClean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934720" y="2203450"/>
            <a:ext cx="9919335" cy="258508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 marL="342900" lvl="0" indent="-342900"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zh-CN" sz="24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工业控制技术</a:t>
            </a:r>
            <a:r>
              <a:rPr sz="24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生态封闭，</a:t>
            </a:r>
            <a:r>
              <a:rPr lang="zh-CN" sz="24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核心</a:t>
            </a:r>
            <a:r>
              <a:rPr sz="24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技术都</a:t>
            </a:r>
            <a:r>
              <a:rPr lang="zh-CN" sz="24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掌握</a:t>
            </a:r>
            <a:r>
              <a:rPr sz="24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在</a:t>
            </a:r>
            <a:r>
              <a:rPr lang="zh-CN" sz="24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巨型企业</a:t>
            </a:r>
            <a:r>
              <a:rPr sz="24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手中；</a:t>
            </a:r>
            <a:endParaRPr sz="2400" b="1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342900" lvl="0" indent="-342900">
              <a:spcBef>
                <a:spcPct val="0"/>
              </a:spcBef>
              <a:buFont typeface="Wingdings" panose="05000000000000000000" charset="0"/>
              <a:buChar char="Ø"/>
            </a:pPr>
            <a:endParaRPr sz="2400" b="1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342900" lvl="0" indent="-342900"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物联网开发至今还需程序员进行代码编程，开发、调试、部署、维护各项成本高昂，开发时间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还长；</a:t>
            </a:r>
            <a:endParaRPr lang="zh-CN" altLang="en-US" sz="2400" b="1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342900" lvl="0" indent="-342900">
              <a:spcBef>
                <a:spcPct val="0"/>
              </a:spcBef>
              <a:buFont typeface="Wingdings" panose="05000000000000000000" charset="0"/>
              <a:buChar char="Ø"/>
            </a:pPr>
            <a:endParaRPr lang="zh-CN" altLang="en-US" sz="2400" b="1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342900" lvl="0" indent="-342900"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具备工业控制技术</a:t>
            </a:r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+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互联网技术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的复合型人才稀缺；</a:t>
            </a:r>
            <a:endParaRPr lang="zh-CN" altLang="en-US" sz="2400" b="1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342900" lvl="0" indent="-342900">
              <a:spcBef>
                <a:spcPct val="0"/>
              </a:spcBef>
              <a:buFont typeface="Wingdings" panose="05000000000000000000" charset="0"/>
              <a:buChar char="Ø"/>
            </a:pPr>
            <a:endParaRPr lang="zh-CN" altLang="en-US" sz="2400" b="1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7012"/>
            <a:ext cx="11430000" cy="516890"/>
          </a:xfrm>
        </p:spPr>
        <p:txBody>
          <a:bodyPr/>
          <a:lstStyle/>
          <a:p>
            <a:r>
              <a:rPr lang="zh-CN" altLang="en-US" dirty="0"/>
              <a:t>解决了</a:t>
            </a:r>
            <a:r>
              <a:rPr lang="zh-CN" altLang="en-US" dirty="0"/>
              <a:t>什么？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1001" y="3522510"/>
            <a:ext cx="929047" cy="74194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6310" y="3501323"/>
            <a:ext cx="929047" cy="741947"/>
          </a:xfrm>
          <a:prstGeom prst="rect">
            <a:avLst/>
          </a:prstGeom>
        </p:spPr>
      </p:pic>
      <p:cxnSp>
        <p:nvCxnSpPr>
          <p:cNvPr id="22" name="直接箭头连接符 21"/>
          <p:cNvCxnSpPr/>
          <p:nvPr/>
        </p:nvCxnSpPr>
        <p:spPr>
          <a:xfrm>
            <a:off x="1347537" y="3817152"/>
            <a:ext cx="1251284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4" name="图片 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1473" y="2326612"/>
            <a:ext cx="929047" cy="741947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476" y="3597946"/>
            <a:ext cx="859997" cy="686803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065" y="3536787"/>
            <a:ext cx="859997" cy="686803"/>
          </a:xfrm>
          <a:prstGeom prst="rect">
            <a:avLst/>
          </a:prstGeom>
        </p:spPr>
      </p:pic>
      <p:cxnSp>
        <p:nvCxnSpPr>
          <p:cNvPr id="38" name="直接箭头连接符 37"/>
          <p:cNvCxnSpPr/>
          <p:nvPr/>
        </p:nvCxnSpPr>
        <p:spPr>
          <a:xfrm>
            <a:off x="5190444" y="3928948"/>
            <a:ext cx="1251284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4909707" y="2842833"/>
            <a:ext cx="505326" cy="617753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6028121" y="2842833"/>
            <a:ext cx="681789" cy="556728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1580048" y="2496133"/>
            <a:ext cx="786262" cy="36933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rtl="0"/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微信</a:t>
            </a:r>
            <a:endParaRPr lang="zh-CN" altLang="en-US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171315" y="1811020"/>
            <a:ext cx="3375660" cy="368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rtl="0"/>
            <a:r>
              <a:rPr lang="en-US" altLang="zh-CN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HUTOSYS</a:t>
            </a:r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工业物联网操作</a:t>
            </a:r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</a:t>
            </a:r>
            <a:endParaRPr lang="zh-CN" altLang="en-US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63332" y="4736836"/>
            <a:ext cx="3465094" cy="36933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rtl="0"/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解决了人与人之间的沟通交流</a:t>
            </a:r>
            <a:endParaRPr lang="zh-CN" altLang="en-US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3983448" y="5083979"/>
            <a:ext cx="3661437" cy="36933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rtl="0"/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解决了机器与机器之间的沟通交流</a:t>
            </a:r>
            <a:endParaRPr lang="zh-CN" altLang="en-US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081619" y="4736836"/>
            <a:ext cx="3465094" cy="36933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rtl="0"/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解决了人与机器之间的沟通交流</a:t>
            </a:r>
            <a:endParaRPr lang="zh-CN" altLang="en-US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1448" y="3486150"/>
            <a:ext cx="859997" cy="686803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94997" y="3492165"/>
            <a:ext cx="929047" cy="741947"/>
          </a:xfrm>
          <a:prstGeom prst="rect">
            <a:avLst/>
          </a:prstGeom>
        </p:spPr>
      </p:pic>
      <p:cxnSp>
        <p:nvCxnSpPr>
          <p:cNvPr id="57" name="直接箭头连接符 56"/>
          <p:cNvCxnSpPr/>
          <p:nvPr/>
        </p:nvCxnSpPr>
        <p:spPr>
          <a:xfrm>
            <a:off x="9234228" y="3817152"/>
            <a:ext cx="1251284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9466739" y="2480960"/>
            <a:ext cx="1091558" cy="36933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rtl="0"/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物联网</a:t>
            </a:r>
            <a:endParaRPr lang="zh-CN" altLang="en-US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8310513" y="4725209"/>
            <a:ext cx="3465094" cy="36933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rtl="0"/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解决了人与机器之间的沟通交流</a:t>
            </a:r>
            <a:endParaRPr lang="zh-CN" altLang="en-US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7012"/>
            <a:ext cx="11430000" cy="516890"/>
          </a:xfrm>
        </p:spPr>
        <p:txBody>
          <a:bodyPr/>
          <a:lstStyle/>
          <a:p>
            <a:r>
              <a:rPr lang="zh-CN" altLang="en-US" sz="3735" dirty="0">
                <a:sym typeface="+mn-ea"/>
              </a:rPr>
              <a:t>HUTOSYS工业物联网操作系统</a:t>
            </a:r>
            <a:endParaRPr lang="en-US" dirty="0"/>
          </a:p>
        </p:txBody>
      </p:sp>
      <p:sp>
        <p:nvSpPr>
          <p:cNvPr id="339" name="Google Shape;339;p32"/>
          <p:cNvSpPr/>
          <p:nvPr/>
        </p:nvSpPr>
        <p:spPr>
          <a:xfrm>
            <a:off x="558800" y="1605280"/>
            <a:ext cx="9626600" cy="485584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341" name="Google Shape;341;p32"/>
          <p:cNvSpPr txBox="1">
            <a:spLocks noGrp="1"/>
          </p:cNvSpPr>
          <p:nvPr/>
        </p:nvSpPr>
        <p:spPr>
          <a:xfrm>
            <a:off x="486410" y="1677035"/>
            <a:ext cx="9626600" cy="19399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bel"/>
              <a:buNone/>
              <a:defRPr sz="1600" b="0" i="0" u="none" strike="noStrike" cap="none">
                <a:solidFill>
                  <a:schemeClr val="accent2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bel"/>
              <a:buNone/>
              <a:defRPr sz="11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bel"/>
              <a:buNone/>
              <a:defRPr sz="11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bel"/>
              <a:buNone/>
              <a:defRPr sz="11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bel"/>
              <a:buNone/>
              <a:defRPr sz="11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bel"/>
              <a:buNone/>
              <a:defRPr sz="11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bel"/>
              <a:buNone/>
              <a:defRPr sz="11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bel"/>
              <a:buNone/>
              <a:defRPr sz="11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bel"/>
              <a:buNone/>
              <a:defRPr sz="11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可移植到任意工业控制器、单片机及</a:t>
            </a: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CPU</a:t>
            </a:r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中；</a:t>
            </a:r>
            <a:endParaRPr lang="en-US" altLang="zh-CN" sz="2000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基于</a:t>
            </a: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H5</a:t>
            </a:r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</a:t>
            </a: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0</a:t>
            </a:r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代码开发和部署平台，涵盖自控控制、物联网、工业物联网</a:t>
            </a:r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；</a:t>
            </a:r>
            <a:endParaRPr lang="zh-CN" altLang="en-US" sz="2000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一个</a:t>
            </a: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APP</a:t>
            </a:r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支持各类</a:t>
            </a:r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控制</a:t>
            </a:r>
            <a:endParaRPr lang="zh-CN" altLang="en-US" sz="2000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工业技术民用化，降低技术</a:t>
            </a:r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门槛，让工程师进行嵌入式和物联网；</a:t>
            </a:r>
            <a:endParaRPr lang="zh-CN" altLang="en-US" sz="2000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数字孪生的基础。</a:t>
            </a:r>
            <a:endParaRPr lang="en-US" altLang="zh-CN" sz="2000" dirty="0" smtClean="0">
              <a:latin typeface="阿里巴巴普惠体 H" panose="00020600040101010101" pitchFamily="18" charset="-122"/>
              <a:ea typeface="阿里巴巴普惠体 H" panose="00020600040101010101" pitchFamily="18" charset="-122"/>
              <a:cs typeface="阿里巴巴普惠体 H" panose="00020600040101010101" pitchFamily="18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 smtClean="0">
              <a:latin typeface="阿里巴巴普惠体 H" panose="00020600040101010101" pitchFamily="18" charset="-122"/>
              <a:ea typeface="阿里巴巴普惠体 H" panose="00020600040101010101" pitchFamily="18" charset="-122"/>
              <a:cs typeface="阿里巴巴普惠体 H" panose="00020600040101010101" pitchFamily="18" charset="-122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阿里巴巴普惠体 H" panose="00020600040101010101" pitchFamily="18" charset="-122"/>
              <a:ea typeface="阿里巴巴普惠体 H" panose="00020600040101010101" pitchFamily="18" charset="-122"/>
              <a:cs typeface="阿里巴巴普惠体 H" panose="00020600040101010101" pitchFamily="18" charset="-122"/>
            </a:endParaRPr>
          </a:p>
        </p:txBody>
      </p:sp>
      <p:pic>
        <p:nvPicPr>
          <p:cNvPr id="17" name="Picture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2680" y="4557395"/>
            <a:ext cx="2433320" cy="1480185"/>
          </a:xfrm>
          <a:prstGeom prst="rect">
            <a:avLst/>
          </a:prstGeom>
        </p:spPr>
      </p:pic>
      <p:pic>
        <p:nvPicPr>
          <p:cNvPr id="18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170" y="4557395"/>
            <a:ext cx="2690495" cy="1537970"/>
          </a:xfrm>
          <a:prstGeom prst="rect">
            <a:avLst/>
          </a:prstGeom>
        </p:spPr>
      </p:pic>
      <p:pic>
        <p:nvPicPr>
          <p:cNvPr id="19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5540" y="4584065"/>
            <a:ext cx="2689860" cy="14846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7012"/>
            <a:ext cx="11430000" cy="516890"/>
          </a:xfrm>
        </p:spPr>
        <p:txBody>
          <a:bodyPr/>
          <a:lstStyle/>
          <a:p>
            <a:r>
              <a:rPr lang="zh-CN" altLang="en-US" dirty="0"/>
              <a:t>挑战</a:t>
            </a:r>
            <a:endParaRPr lang="zh-CN" altLang="en-US" dirty="0"/>
          </a:p>
        </p:txBody>
      </p:sp>
      <p:sp>
        <p:nvSpPr>
          <p:cNvPr id="3" name="Text Box 2"/>
          <p:cNvSpPr txBox="1"/>
          <p:nvPr/>
        </p:nvSpPr>
        <p:spPr>
          <a:xfrm>
            <a:off x="1390650" y="2059940"/>
            <a:ext cx="9639935" cy="430847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 marL="342900" lvl="0" indent="-342900">
              <a:spcBef>
                <a:spcPct val="0"/>
              </a:spcBef>
              <a:buFont typeface="Wingdings" panose="05000000000000000000" charset="0"/>
              <a:buChar char="Ø"/>
            </a:pPr>
            <a:r>
              <a:rPr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1.</a:t>
            </a:r>
            <a:r>
              <a:rPr lang="zh-CN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芯片可以图形化配置和管理，包括</a:t>
            </a:r>
            <a:r>
              <a:rPr lang="en-US" altLang="zh-CN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GPIO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、总线、协议；</a:t>
            </a:r>
            <a:endParaRPr lang="zh-CN" sz="2000" b="1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342900" lvl="0" indent="-342900">
              <a:spcBef>
                <a:spcPct val="0"/>
              </a:spcBef>
              <a:buFont typeface="Wingdings" panose="05000000000000000000" charset="0"/>
              <a:buChar char="Ø"/>
            </a:pPr>
            <a:endParaRPr lang="zh-CN" sz="2000" b="1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342900" lvl="0" indent="-342900">
              <a:spcBef>
                <a:spcPct val="0"/>
              </a:spcBef>
              <a:buFont typeface="Wingdings" panose="05000000000000000000" charset="0"/>
              <a:buChar char="Ø"/>
            </a:pPr>
            <a:r>
              <a:rPr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2.</a:t>
            </a:r>
            <a:r>
              <a:rPr lang="zh-CN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开发工具可以在浏览中运行</a:t>
            </a:r>
            <a:endParaRPr sz="2000" b="1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342900" lvl="0" indent="-342900">
              <a:spcBef>
                <a:spcPct val="0"/>
              </a:spcBef>
              <a:buFont typeface="Wingdings" panose="05000000000000000000" charset="0"/>
              <a:buChar char="Ø"/>
            </a:pPr>
            <a:endParaRPr sz="2000" b="1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342900" lvl="0" indent="-342900">
              <a:spcBef>
                <a:spcPct val="0"/>
              </a:spcBef>
              <a:buFont typeface="Wingdings" panose="05000000000000000000" charset="0"/>
              <a:buChar char="Ø"/>
            </a:pPr>
            <a:r>
              <a:rPr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3.</a:t>
            </a:r>
            <a:r>
              <a:rPr lang="zh-CN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支持局域网和互联网的通信体系</a:t>
            </a:r>
            <a:endParaRPr sz="2000" b="1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342900" lvl="0" indent="-342900">
              <a:spcBef>
                <a:spcPct val="0"/>
              </a:spcBef>
              <a:buFont typeface="Wingdings" panose="05000000000000000000" charset="0"/>
              <a:buChar char="Ø"/>
            </a:pPr>
            <a:endParaRPr sz="2000" b="1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342900" lvl="0" indent="-342900">
              <a:spcBef>
                <a:spcPct val="0"/>
              </a:spcBef>
              <a:buFont typeface="Wingdings" panose="05000000000000000000" charset="0"/>
              <a:buChar char="Ø"/>
            </a:pPr>
            <a:r>
              <a:rPr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4.</a:t>
            </a:r>
            <a:r>
              <a:rPr lang="zh-CN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逻辑、人机界面、数据分析</a:t>
            </a:r>
            <a:r>
              <a:rPr lang="zh-CN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可以图形化编程</a:t>
            </a:r>
            <a:endParaRPr lang="zh-CN" altLang="en-US" sz="2000" b="1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342900" lvl="0" indent="-342900">
              <a:spcBef>
                <a:spcPct val="0"/>
              </a:spcBef>
              <a:buFont typeface="Wingdings" panose="05000000000000000000" charset="0"/>
              <a:buChar char="Ø"/>
            </a:pPr>
            <a:endParaRPr sz="2000" b="1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342900" lvl="0" indent="-342900"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en-US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5</a:t>
            </a:r>
            <a:r>
              <a:rPr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.</a:t>
            </a:r>
            <a:r>
              <a:rPr lang="zh-CN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全系列开发中保证全程</a:t>
            </a:r>
            <a:r>
              <a:rPr lang="en-US" altLang="zh-CN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0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代码编程</a:t>
            </a:r>
            <a:endParaRPr sz="2000" b="1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342900" lvl="0" indent="-342900">
              <a:spcBef>
                <a:spcPct val="0"/>
              </a:spcBef>
              <a:buFont typeface="Wingdings" panose="05000000000000000000" charset="0"/>
              <a:buChar char="Ø"/>
            </a:pPr>
            <a:endParaRPr sz="2000" b="1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342900" lvl="0" indent="-342900"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en-US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6</a:t>
            </a:r>
            <a:r>
              <a:rPr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.</a:t>
            </a:r>
            <a:r>
              <a:rPr lang="zh-CN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扩展性、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在线下装、在线调试特性必须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具备</a:t>
            </a:r>
            <a:endParaRPr lang="zh-CN" altLang="en-US" sz="2000" b="1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342900" lvl="0" indent="-342900">
              <a:spcBef>
                <a:spcPct val="0"/>
              </a:spcBef>
              <a:buFont typeface="Wingdings" panose="05000000000000000000" charset="0"/>
              <a:buChar char="Ø"/>
            </a:pPr>
            <a:endParaRPr lang="zh-CN" altLang="en-US" sz="2000" b="1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342900" lvl="0" indent="-342900"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en-US" altLang="zh-CN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7.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云端结构复杂，数据分散存储，时序要求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严格，</a:t>
            </a:r>
            <a:endParaRPr lang="zh-CN" altLang="en-US" sz="2000" b="1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342900" lvl="0" indent="-342900">
              <a:spcBef>
                <a:spcPct val="0"/>
              </a:spcBef>
              <a:buFont typeface="Wingdings" panose="05000000000000000000" charset="0"/>
              <a:buChar char="Ø"/>
            </a:pPr>
            <a:endParaRPr lang="zh-CN" altLang="en-US" sz="20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7012"/>
            <a:ext cx="11430000" cy="516890"/>
          </a:xfrm>
        </p:spPr>
        <p:txBody>
          <a:bodyPr/>
          <a:lstStyle/>
          <a:p>
            <a:r>
              <a:rPr lang="zh-CN" altLang="en-US" dirty="0"/>
              <a:t>创新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69110" y="1837690"/>
            <a:ext cx="9642475" cy="33851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lvl="0" indent="-342900">
              <a:spcBef>
                <a:spcPct val="0"/>
              </a:spcBef>
              <a:buFont typeface="Wingdings" panose="05000000000000000000" charset="0"/>
              <a:buChar char="Ø"/>
            </a:pPr>
            <a:r>
              <a:rPr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1.工业物联网操作系统</a:t>
            </a:r>
            <a:r>
              <a:rPr lang="zh-CN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：让嵌入式和物联网开发脱离仿真器和交叉编译</a:t>
            </a:r>
            <a:r>
              <a:rPr lang="zh-CN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环境；</a:t>
            </a:r>
            <a:endParaRPr sz="2000" b="1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342900" lvl="0" indent="-342900">
              <a:spcBef>
                <a:spcPct val="0"/>
              </a:spcBef>
              <a:buFont typeface="Wingdings" panose="05000000000000000000" charset="0"/>
              <a:buChar char="Ø"/>
            </a:pPr>
            <a:endParaRPr sz="2000" b="1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342900" lvl="0" indent="-342900">
              <a:spcBef>
                <a:spcPct val="0"/>
              </a:spcBef>
              <a:buFont typeface="Wingdings" panose="05000000000000000000" charset="0"/>
              <a:buChar char="Ø"/>
            </a:pPr>
            <a:r>
              <a:rPr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2.基于H5的开发工具链</a:t>
            </a:r>
            <a:r>
              <a:rPr lang="zh-CN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：</a:t>
            </a:r>
            <a:r>
              <a:rPr lang="zh-CN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无需本地程序，</a:t>
            </a:r>
            <a:r>
              <a:rPr lang="zh-CN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让工业技术可以部署在互联网中</a:t>
            </a:r>
            <a:r>
              <a:rPr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；</a:t>
            </a:r>
            <a:endParaRPr sz="2000" b="1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342900" lvl="0" indent="-342900">
              <a:spcBef>
                <a:spcPct val="0"/>
              </a:spcBef>
              <a:buFont typeface="Wingdings" panose="05000000000000000000" charset="0"/>
              <a:buChar char="Ø"/>
            </a:pPr>
            <a:endParaRPr sz="2000" b="1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342900" lvl="0" indent="-342900">
              <a:spcBef>
                <a:spcPct val="0"/>
              </a:spcBef>
              <a:buFont typeface="Wingdings" panose="05000000000000000000" charset="0"/>
              <a:buChar char="Ø"/>
            </a:pPr>
            <a:r>
              <a:rPr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3.</a:t>
            </a:r>
            <a:r>
              <a:rPr lang="zh-CN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基于</a:t>
            </a:r>
            <a:r>
              <a:rPr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IEC61131和IEC61499</a:t>
            </a:r>
            <a:r>
              <a:rPr lang="zh-CN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国际标准：让物联网开发</a:t>
            </a:r>
            <a:r>
              <a:rPr lang="zh-CN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软件化</a:t>
            </a:r>
            <a:r>
              <a:rPr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；</a:t>
            </a:r>
            <a:endParaRPr sz="2000" b="1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342900" lvl="0" indent="-342900">
              <a:spcBef>
                <a:spcPct val="0"/>
              </a:spcBef>
              <a:buFont typeface="Wingdings" panose="05000000000000000000" charset="0"/>
              <a:buChar char="Ø"/>
            </a:pPr>
            <a:endParaRPr sz="2000" b="1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342900" lvl="0" indent="-342900">
              <a:spcBef>
                <a:spcPct val="0"/>
              </a:spcBef>
              <a:buFont typeface="Wingdings" panose="05000000000000000000" charset="0"/>
              <a:buChar char="Ø"/>
            </a:pPr>
            <a:r>
              <a:rPr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4.</a:t>
            </a:r>
            <a:r>
              <a:rPr lang="zh-CN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基于</a:t>
            </a:r>
            <a:r>
              <a:rPr lang="en-US" altLang="zh-CN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H5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的界面可以运行在各个平台中，可以作为</a:t>
            </a:r>
            <a:r>
              <a:rPr lang="en-US" altLang="zh-CN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APP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运行</a:t>
            </a:r>
            <a:r>
              <a:rPr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；</a:t>
            </a:r>
            <a:endParaRPr sz="2000" b="1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342900" lvl="0" indent="-342900">
              <a:spcBef>
                <a:spcPct val="0"/>
              </a:spcBef>
              <a:buFont typeface="Wingdings" panose="05000000000000000000" charset="0"/>
              <a:buChar char="Ø"/>
            </a:pPr>
            <a:endParaRPr sz="2000" b="1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342900" lvl="0" indent="-342900"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en-US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5</a:t>
            </a:r>
            <a:r>
              <a:rPr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.</a:t>
            </a:r>
            <a:r>
              <a:rPr lang="en-US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0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代码：</a:t>
            </a:r>
            <a:r>
              <a:rPr lang="zh-CN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开发和部署不需要任何代码，针对芯片管脚图形化</a:t>
            </a:r>
            <a:r>
              <a:rPr lang="zh-CN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编程；</a:t>
            </a:r>
            <a:endParaRPr sz="2000" b="1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342900" lvl="0" indent="-342900">
              <a:spcBef>
                <a:spcPct val="0"/>
              </a:spcBef>
              <a:buFont typeface="Wingdings" panose="05000000000000000000" charset="0"/>
              <a:buChar char="Ø"/>
            </a:pPr>
            <a:endParaRPr sz="2000" b="1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342900" lvl="0" indent="-342900"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en-US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6.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面向未来：本系统可作为大数据分析、控制优化及数字孪生的基础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部件。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7012"/>
            <a:ext cx="11430000" cy="516890"/>
          </a:xfrm>
        </p:spPr>
        <p:txBody>
          <a:bodyPr/>
          <a:lstStyle/>
          <a:p>
            <a:r>
              <a:rPr lang="zh-CN" altLang="en-US" dirty="0"/>
              <a:t>影响力</a:t>
            </a:r>
            <a:endParaRPr lang="zh-CN" altLang="en-US" dirty="0"/>
          </a:p>
        </p:txBody>
      </p:sp>
      <p:sp>
        <p:nvSpPr>
          <p:cNvPr id="3" name="Text Box 2"/>
          <p:cNvSpPr txBox="1"/>
          <p:nvPr/>
        </p:nvSpPr>
        <p:spPr>
          <a:xfrm>
            <a:off x="839470" y="2091690"/>
            <a:ext cx="10054590" cy="42468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 marL="342900" lvl="0" indent="-342900">
              <a:spcBef>
                <a:spcPct val="0"/>
              </a:spcBef>
              <a:buFont typeface="Wingdings" panose="05000000000000000000" charset="0"/>
              <a:buChar char="Ø"/>
            </a:pPr>
            <a:r>
              <a:rPr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1.</a:t>
            </a:r>
            <a:r>
              <a:rPr lang="zh-CN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自控系统在物联网和局域网</a:t>
            </a:r>
            <a:r>
              <a:rPr lang="zh-CN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中一体化解决</a:t>
            </a:r>
            <a:r>
              <a:rPr lang="zh-CN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方案；</a:t>
            </a:r>
            <a:endParaRPr sz="2000" b="1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342900" lvl="0" indent="-342900">
              <a:spcBef>
                <a:spcPct val="0"/>
              </a:spcBef>
              <a:buFont typeface="Wingdings" panose="05000000000000000000" charset="0"/>
              <a:buChar char="Ø"/>
            </a:pPr>
            <a:endParaRPr sz="2000" b="1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342900" lvl="0" indent="-342900">
              <a:spcBef>
                <a:spcPct val="0"/>
              </a:spcBef>
              <a:buFont typeface="Wingdings" panose="05000000000000000000" charset="0"/>
              <a:buChar char="Ø"/>
            </a:pPr>
            <a:r>
              <a:rPr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2.</a:t>
            </a:r>
            <a:r>
              <a:rPr lang="zh-CN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基于芯片的应用兼容方案，减少芯片应用开发成本，加速产品和应用</a:t>
            </a:r>
            <a:r>
              <a:rPr lang="zh-CN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的落地</a:t>
            </a:r>
            <a:r>
              <a:rPr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；</a:t>
            </a:r>
            <a:endParaRPr sz="2000" b="1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342900" lvl="0" indent="-342900">
              <a:spcBef>
                <a:spcPct val="0"/>
              </a:spcBef>
              <a:buFont typeface="Wingdings" panose="05000000000000000000" charset="0"/>
              <a:buChar char="Ø"/>
            </a:pPr>
            <a:endParaRPr sz="2000" b="1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342900" lvl="0" indent="-342900">
              <a:spcBef>
                <a:spcPct val="0"/>
              </a:spcBef>
              <a:buFont typeface="Wingdings" panose="05000000000000000000" charset="0"/>
              <a:buChar char="Ø"/>
            </a:pPr>
            <a:r>
              <a:rPr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3.</a:t>
            </a:r>
            <a:r>
              <a:rPr lang="zh-CN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支持实时控制和事件触发</a:t>
            </a:r>
            <a:r>
              <a:rPr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；</a:t>
            </a:r>
            <a:endParaRPr sz="2000" b="1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342900" lvl="0" indent="-342900">
              <a:spcBef>
                <a:spcPct val="0"/>
              </a:spcBef>
              <a:buFont typeface="Wingdings" panose="05000000000000000000" charset="0"/>
              <a:buChar char="Ø"/>
            </a:pPr>
            <a:endParaRPr sz="2000" b="1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342900" lvl="0" indent="-342900">
              <a:spcBef>
                <a:spcPct val="0"/>
              </a:spcBef>
              <a:buFont typeface="Wingdings" panose="05000000000000000000" charset="0"/>
              <a:buChar char="Ø"/>
            </a:pPr>
            <a:r>
              <a:rPr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4.</a:t>
            </a:r>
            <a:r>
              <a:rPr lang="zh-CN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物联网和</a:t>
            </a:r>
            <a:r>
              <a:rPr lang="zh-CN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嵌入式开发实现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全过程</a:t>
            </a:r>
            <a:r>
              <a:rPr lang="en-US" altLang="zh-CN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0 </a:t>
            </a:r>
            <a:r>
              <a:rPr lang="zh-CN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代码编程</a:t>
            </a:r>
            <a:r>
              <a:rPr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；</a:t>
            </a:r>
            <a:endParaRPr sz="2000" b="1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342900" lvl="0" indent="-342900">
              <a:spcBef>
                <a:spcPct val="0"/>
              </a:spcBef>
              <a:buFont typeface="Wingdings" panose="05000000000000000000" charset="0"/>
              <a:buChar char="Ø"/>
            </a:pPr>
            <a:endParaRPr sz="2000" b="1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342900" lvl="0" indent="-342900"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en-US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5</a:t>
            </a:r>
            <a:r>
              <a:rPr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.</a:t>
            </a:r>
            <a:r>
              <a:rPr lang="zh-CN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降低技术门槛和人员成本：把一群软件和硬件工程师的工作让</a:t>
            </a:r>
            <a:r>
              <a:rPr lang="en-US" altLang="zh-CN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1-2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个产品工程师完成，同时开发时间大幅度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降低。</a:t>
            </a:r>
            <a:endParaRPr lang="zh-CN" altLang="en-US" sz="2000" b="1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342900" lvl="0" indent="-342900">
              <a:spcBef>
                <a:spcPct val="0"/>
              </a:spcBef>
              <a:buFont typeface="Wingdings" panose="05000000000000000000" charset="0"/>
              <a:buChar char="Ø"/>
            </a:pPr>
            <a:endParaRPr sz="2000" b="1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342900" lvl="0" indent="-342900">
              <a:spcBef>
                <a:spcPct val="0"/>
              </a:spcBef>
              <a:buFont typeface="Wingdings" panose="05000000000000000000" charset="0"/>
              <a:buChar char="Ø"/>
            </a:pPr>
            <a:endParaRPr sz="2000" b="1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342900" lvl="0" indent="-342900">
              <a:spcBef>
                <a:spcPct val="0"/>
              </a:spcBef>
              <a:buFont typeface="Wingdings" panose="05000000000000000000" charset="0"/>
              <a:buChar char="Ø"/>
            </a:pPr>
            <a:endParaRPr b="1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342900" lvl="0" indent="-342900">
              <a:spcBef>
                <a:spcPct val="0"/>
              </a:spcBef>
              <a:buFont typeface="Wingdings" panose="05000000000000000000" charset="0"/>
              <a:buChar char="Ø"/>
            </a:pPr>
            <a:endParaRPr lang="en-US" sz="18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021 Dell Tech template">
  <a:themeElements>
    <a:clrScheme name="Dell New VID">
      <a:dk1>
        <a:srgbClr val="444444"/>
      </a:dk1>
      <a:lt1>
        <a:srgbClr val="0076CE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2"/>
          </a:solidFill>
        </a:ln>
      </a:spPr>
      <a:bodyPr rtlCol="0" anchor="ctr"/>
      <a:lstStyle>
        <a:defPPr algn="ctr">
          <a:defRPr sz="1200" dirty="0" smtClean="0">
            <a:solidFill>
              <a:schemeClr val="bg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ctr">
          <a:defRPr sz="1800"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1618</Words>
  <Application>WPS Presentation</Application>
  <PresentationFormat>Widescreen</PresentationFormat>
  <Paragraphs>153</Paragraphs>
  <Slides>13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31" baseType="lpstr">
      <vt:lpstr>Arial</vt:lpstr>
      <vt:lpstr>宋体</vt:lpstr>
      <vt:lpstr>Wingdings</vt:lpstr>
      <vt:lpstr>Wingdings</vt:lpstr>
      <vt:lpstr>黑体</vt:lpstr>
      <vt:lpstr>Abel</vt:lpstr>
      <vt:lpstr>阿里巴巴普惠体 H</vt:lpstr>
      <vt:lpstr>Fjalla One</vt:lpstr>
      <vt:lpstr>Wingdings</vt:lpstr>
      <vt:lpstr>Microsoft YaHei UI</vt:lpstr>
      <vt:lpstr>JetBrains Mono</vt:lpstr>
      <vt:lpstr>微软雅黑</vt:lpstr>
      <vt:lpstr>Arial Unicode MS</vt:lpstr>
      <vt:lpstr>Calibri</vt:lpstr>
      <vt:lpstr>2021 Dell Tech template</vt:lpstr>
      <vt:lpstr>Paint.Picture</vt:lpstr>
      <vt:lpstr>Paint.Picture</vt:lpstr>
      <vt:lpstr>Paint.Picture</vt:lpstr>
      <vt:lpstr>HUTOSYS IIOT OS  基于Pravega的通信和存储方案  </vt:lpstr>
      <vt:lpstr>Agenda</vt:lpstr>
      <vt:lpstr>团队介绍</vt:lpstr>
      <vt:lpstr>工业物联网领域存在的问题</vt:lpstr>
      <vt:lpstr>解决了什么？</vt:lpstr>
      <vt:lpstr>HUTOSYS工业物联网操作系统</vt:lpstr>
      <vt:lpstr>挑战</vt:lpstr>
      <vt:lpstr>创新</vt:lpstr>
      <vt:lpstr>影响力</vt:lpstr>
      <vt:lpstr>可行性</vt:lpstr>
      <vt:lpstr>方案（标准）</vt:lpstr>
      <vt:lpstr>应用（DEMO演示）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Pravega创客大赛</dc:title>
  <dc:creator>Wang, Chao</dc:creator>
  <cp:lastModifiedBy>hwang</cp:lastModifiedBy>
  <cp:revision>205</cp:revision>
  <dcterms:created xsi:type="dcterms:W3CDTF">2021-08-16T07:01:00Z</dcterms:created>
  <dcterms:modified xsi:type="dcterms:W3CDTF">2021-08-21T09:38:35Z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cb76b2-10b8-4fe1-93d4-2202842406cd_Enabled">
    <vt:lpwstr>True</vt:lpwstr>
  </property>
  <property fmtid="{D5CDD505-2E9C-101B-9397-08002B2CF9AE}" pid="3" name="MSIP_Label_17cb76b2-10b8-4fe1-93d4-2202842406cd_SiteId">
    <vt:lpwstr>945c199a-83a2-4e80-9f8c-5a91be5752dd</vt:lpwstr>
  </property>
  <property fmtid="{D5CDD505-2E9C-101B-9397-08002B2CF9AE}" pid="4" name="MSIP_Label_17cb76b2-10b8-4fe1-93d4-2202842406cd_Owner">
    <vt:lpwstr>Chao.Wang5@emc.com</vt:lpwstr>
  </property>
  <property fmtid="{D5CDD505-2E9C-101B-9397-08002B2CF9AE}" pid="5" name="MSIP_Label_17cb76b2-10b8-4fe1-93d4-2202842406cd_SetDate">
    <vt:lpwstr>2021-08-17T02:53:51.1535522Z</vt:lpwstr>
  </property>
  <property fmtid="{D5CDD505-2E9C-101B-9397-08002B2CF9AE}" pid="6" name="MSIP_Label_17cb76b2-10b8-4fe1-93d4-2202842406cd_Name">
    <vt:lpwstr>External Public</vt:lpwstr>
  </property>
  <property fmtid="{D5CDD505-2E9C-101B-9397-08002B2CF9AE}" pid="7" name="MSIP_Label_17cb76b2-10b8-4fe1-93d4-2202842406cd_Application">
    <vt:lpwstr>Microsoft Azure Information Protection</vt:lpwstr>
  </property>
  <property fmtid="{D5CDD505-2E9C-101B-9397-08002B2CF9AE}" pid="8" name="MSIP_Label_17cb76b2-10b8-4fe1-93d4-2202842406cd_ActionId">
    <vt:lpwstr>64001431-23f3-497f-8111-59d0685e4b8b</vt:lpwstr>
  </property>
  <property fmtid="{D5CDD505-2E9C-101B-9397-08002B2CF9AE}" pid="9" name="MSIP_Label_17cb76b2-10b8-4fe1-93d4-2202842406cd_Extended_MSFT_Method">
    <vt:lpwstr>Manual</vt:lpwstr>
  </property>
  <property fmtid="{D5CDD505-2E9C-101B-9397-08002B2CF9AE}" pid="10" name="aiplabel">
    <vt:lpwstr>External Public</vt:lpwstr>
  </property>
  <property fmtid="{D5CDD505-2E9C-101B-9397-08002B2CF9AE}" pid="11" name="KSOProductBuildVer">
    <vt:lpwstr>1033-11.2.0.10258</vt:lpwstr>
  </property>
  <property fmtid="{D5CDD505-2E9C-101B-9397-08002B2CF9AE}" pid="12" name="ICV">
    <vt:lpwstr>337807FC2E3D49BA9F5458510E8EB12D</vt:lpwstr>
  </property>
</Properties>
</file>