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15" r:id="rId1"/>
  </p:sldMasterIdLst>
  <p:notesMasterIdLst>
    <p:notesMasterId r:id="rId3"/>
  </p:notesMasterIdLst>
  <p:sldIdLst>
    <p:sldId id="271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custDataLst>
    <p:tags r:id="rId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68712F-935F-407E-BDEA-1D9A17264A09}">
  <a:tblStyle styleId="{8D68712F-935F-407E-BDEA-1D9A17264A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C84392-BAD2-49AB-B860-ADA93AD3C0C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EB"/>
          </a:solidFill>
        </a:fill>
      </a:tcStyle>
    </a:wholeTbl>
    <a:band1H>
      <a:tcTxStyle/>
      <a:tcStyle>
        <a:tcBdr/>
        <a:fill>
          <a:solidFill>
            <a:srgbClr val="CACFD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FD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39491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552c045317_2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552c045317_2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92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hl"/>
          <p:cNvSpPr txBox="1"/>
          <p:nvPr userDrawn="1"/>
        </p:nvSpPr>
        <p:spPr>
          <a:xfrm>
            <a:off x="0" y="0"/>
            <a:ext cx="914400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CA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youtube.com/watch?v=6oXpOrSpl1o" TargetMode="External"/><Relationship Id="rId5" Type="http://schemas.openxmlformats.org/officeDocument/2006/relationships/hyperlink" Target="https://youtu.be/6oXpOrSpl1o" TargetMode="Externa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50" y="740825"/>
            <a:ext cx="3056974" cy="356178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4" name="Google Shape;554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55" name="Google Shape;555;p89"/>
          <p:cNvSpPr txBox="1"/>
          <p:nvPr/>
        </p:nvSpPr>
        <p:spPr>
          <a:xfrm>
            <a:off x="161700" y="115775"/>
            <a:ext cx="86580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36699"/>
                </a:solidFill>
              </a:rPr>
              <a:t>Interaction engages people to prepare &amp; could reduce call wait times </a:t>
            </a:r>
            <a:endParaRPr sz="1500" b="1">
              <a:solidFill>
                <a:srgbClr val="3D85C6"/>
              </a:solidFill>
            </a:endParaRPr>
          </a:p>
        </p:txBody>
      </p:sp>
      <p:pic>
        <p:nvPicPr>
          <p:cNvPr id="556" name="Google Shape;556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5325" y="943300"/>
            <a:ext cx="3685826" cy="303188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7" name="Google Shape;557;p89"/>
          <p:cNvSpPr txBox="1"/>
          <p:nvPr/>
        </p:nvSpPr>
        <p:spPr>
          <a:xfrm>
            <a:off x="3485175" y="889450"/>
            <a:ext cx="1821000" cy="13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People notice and click the boxes, understand it's items to get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558" name="Google Shape;558;p89"/>
          <p:cNvSpPr/>
          <p:nvPr/>
        </p:nvSpPr>
        <p:spPr>
          <a:xfrm>
            <a:off x="4268001" y="1874328"/>
            <a:ext cx="1767730" cy="405300"/>
          </a:xfrm>
          <a:custGeom>
            <a:avLst/>
            <a:gdLst/>
            <a:ahLst/>
            <a:cxnLst/>
            <a:rect l="l" t="t" r="r" b="b"/>
            <a:pathLst>
              <a:path w="48728" h="10785" extrusionOk="0">
                <a:moveTo>
                  <a:pt x="0" y="0"/>
                </a:moveTo>
                <a:cubicBezTo>
                  <a:pt x="3977" y="15901"/>
                  <a:pt x="32825" y="10558"/>
                  <a:pt x="48728" y="6591"/>
                </a:cubicBezTo>
              </a:path>
            </a:pathLst>
          </a:custGeom>
          <a:noFill/>
          <a:ln w="1905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9" name="Google Shape;559;p89"/>
          <p:cNvSpPr txBox="1"/>
          <p:nvPr/>
        </p:nvSpPr>
        <p:spPr>
          <a:xfrm>
            <a:off x="3541800" y="3341850"/>
            <a:ext cx="1711500" cy="11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</a:rPr>
              <a:t>People don’t click the link for this page so weren’t prepared for calls 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560" name="Google Shape;560;p89"/>
          <p:cNvSpPr/>
          <p:nvPr/>
        </p:nvSpPr>
        <p:spPr>
          <a:xfrm>
            <a:off x="2845350" y="3064225"/>
            <a:ext cx="639822" cy="766048"/>
          </a:xfrm>
          <a:custGeom>
            <a:avLst/>
            <a:gdLst/>
            <a:ahLst/>
            <a:cxnLst/>
            <a:rect l="l" t="t" r="r" b="b"/>
            <a:pathLst>
              <a:path w="68030" h="33191" extrusionOk="0">
                <a:moveTo>
                  <a:pt x="68030" y="33191"/>
                </a:moveTo>
                <a:cubicBezTo>
                  <a:pt x="54844" y="31310"/>
                  <a:pt x="46050" y="18139"/>
                  <a:pt x="35074" y="10593"/>
                </a:cubicBezTo>
                <a:cubicBezTo>
                  <a:pt x="25010" y="3674"/>
                  <a:pt x="12071" y="1854"/>
                  <a:pt x="0" y="0"/>
                </a:cubicBez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61" name="Google Shape;561;p89"/>
          <p:cNvSpPr txBox="1"/>
          <p:nvPr/>
        </p:nvSpPr>
        <p:spPr>
          <a:xfrm>
            <a:off x="214975" y="4625975"/>
            <a:ext cx="4586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people use the checklist: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https://youtu.be/6oXpOrSpl1o</a:t>
            </a:r>
            <a:endParaRPr/>
          </a:p>
        </p:txBody>
      </p:sp>
      <p:sp>
        <p:nvSpPr>
          <p:cNvPr id="562" name="Google Shape;562;p89"/>
          <p:cNvSpPr txBox="1"/>
          <p:nvPr/>
        </p:nvSpPr>
        <p:spPr>
          <a:xfrm>
            <a:off x="5387698" y="4140025"/>
            <a:ext cx="35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P7T2: </a:t>
            </a:r>
            <a:r>
              <a:rPr lang="en" b="1" i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“You need all the above to call</a:t>
            </a:r>
            <a:r>
              <a:rPr lang="en" b="1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1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3" name="Google Shape;563;p89" title="CRA Contact Us Optimization Research Highlights - Checkmarks and Open times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9600" y="3393850"/>
            <a:ext cx="1560400" cy="11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56366|-13593164|-13155766|-3334100|-3351552|Treasury Board&quot;,&quot;Id&quot;:&quot;5cfe73523430311e38739bc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CRA Contact Us</dc:title>
  <dc:creator>Smith, Peter</dc:creator>
  <cp:lastModifiedBy>Smith, Peter</cp:lastModifiedBy>
  <cp:revision>4</cp:revision>
  <dcterms:modified xsi:type="dcterms:W3CDTF">2019-06-10T15:12:19Z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a8f40366-b6f5-47f1-815b-10b5962071fd</vt:lpwstr>
  </property>
  <property fmtid="{D5CDD505-2E9C-101B-9397-08002B2CF9AE}" pid="3" name="SECCLASS">
    <vt:lpwstr>CLASSU</vt:lpwstr>
  </property>
  <property fmtid="{D5CDD505-2E9C-101B-9397-08002B2CF9AE}" pid="4" name="TBSSCTCLASSIFICATION">
    <vt:lpwstr>UNCLASSIFIED</vt:lpwstr>
  </property>
  <property fmtid="{D5CDD505-2E9C-101B-9397-08002B2CF9AE}" pid="5" name="TBSSCTVISUALMARKINGNO">
    <vt:lpwstr>NO</vt:lpwstr>
  </property>
</Properties>
</file>