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15" r:id="rId1"/>
    <p:sldMasterId id="2147483718" r:id="rId2"/>
  </p:sldMasterIdLst>
  <p:notesMasterIdLst>
    <p:notesMasterId r:id="rId16"/>
  </p:notesMasterIdLst>
  <p:sldIdLst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Oswald" panose="020B0604020202020204" charset="0"/>
      <p:regular r:id="rId21"/>
      <p:bold r:id="rId22"/>
    </p:embeddedFont>
  </p:embeddedFontLst>
  <p:custDataLst>
    <p:tags r:id="rId23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68712F-935F-407E-BDEA-1D9A17264A09}">
  <a:tblStyle styleId="{8D68712F-935F-407E-BDEA-1D9A17264A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AC84392-BAD2-49AB-B860-ADA93AD3C0C1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8EB"/>
          </a:solidFill>
        </a:fill>
      </a:tcStyle>
    </a:wholeTbl>
    <a:band1H>
      <a:tcTxStyle/>
      <a:tcStyle>
        <a:tcBdr/>
        <a:fill>
          <a:solidFill>
            <a:srgbClr val="CACFD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FD4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39491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c-proto.github.io/cra-contactus/scenarioA/revenue-agency/services/forms-publications/forms/rc1-18e-op.pd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c-proto.github.io/cra-contactus/scenarioA/revenue-agency/services/forms-publications/forms/t2062-18e-op.pdf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54ae824e4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54ae824e4e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923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550f7583db_3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550f7583db_3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8927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50f7583db_3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50f7583db_3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456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552477322e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552477322e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305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54ae824e4e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54ae824e4e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044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5525d118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5525d118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462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2477322e_2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2477322e_2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941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54ae824e4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54ae824e4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445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552477322e_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552477322e_2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489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4f69a67187_15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4f69a67187_15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RC1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https://gc-proto.github.io/cra-contactus/scenarioA/revenue-agency/services/forms-publications/forms/rc1-18e-op.pdf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T2062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https://gc-proto.github.io/cra-contactus/scenarioA/revenue-agency/services/forms-publications/forms/t2062-18e-op.pdf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417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50538c259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50538c259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866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552477322e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552477322e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068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552477322e_1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552477322e_1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36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8" name="Google Shape;198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6" name="Google Shape;206;p4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7" name="Google Shape;207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3" name="Google Shape;213;p4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4" name="Google Shape;214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7" name="Google Shape;217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5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1" name="Google Shape;221;p5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2" name="Google Shape;222;p5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3" name="Google Shape;223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26" name="Google Shape;226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9" name="Google Shape;229;p5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0" name="Google Shape;230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lus TPI Score">
  <p:cSld name="Title plus TPI Score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4"/>
          <p:cNvSpPr/>
          <p:nvPr/>
        </p:nvSpPr>
        <p:spPr>
          <a:xfrm>
            <a:off x="8651081" y="4883944"/>
            <a:ext cx="3192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54"/>
          <p:cNvSpPr txBox="1">
            <a:spLocks noGrp="1"/>
          </p:cNvSpPr>
          <p:nvPr>
            <p:ph type="title"/>
          </p:nvPr>
        </p:nvSpPr>
        <p:spPr>
          <a:xfrm>
            <a:off x="433389" y="148799"/>
            <a:ext cx="52911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hl"/>
          <p:cNvSpPr txBox="1"/>
          <p:nvPr userDrawn="1"/>
        </p:nvSpPr>
        <p:spPr>
          <a:xfrm>
            <a:off x="0" y="0"/>
            <a:ext cx="9144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CA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hl"/>
          <p:cNvSpPr txBox="1"/>
          <p:nvPr userDrawn="1"/>
        </p:nvSpPr>
        <p:spPr>
          <a:xfrm>
            <a:off x="0" y="0"/>
            <a:ext cx="9144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CA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c-proto.github.io/cra-contactus/ut-en-prototype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c-proto/cra-contactus/blob/master/scenarioA/revenue-agency/corporate/contact-us/readme.m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feeA3K9Ld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hyperlink" Target="http://www.youtube.com/watch?v=x-iE6brDD7g" TargetMode="External"/><Relationship Id="rId4" Type="http://schemas.openxmlformats.org/officeDocument/2006/relationships/hyperlink" Target="https://youtu.be/x-iE6brDD7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anada.ca/content/dam/cra-arc/formspubs/pbg/tl11d/tl11d-18e.pdf" TargetMode="External"/><Relationship Id="rId3" Type="http://schemas.openxmlformats.org/officeDocument/2006/relationships/hyperlink" Target="https://www.canada.ca/content/dam/cra-arc/formspubs/pbg/cpt162/cpt162-18b.pdf" TargetMode="External"/><Relationship Id="rId7" Type="http://schemas.openxmlformats.org/officeDocument/2006/relationships/hyperlink" Target="https://www.canada.ca/content/dam/cra-arc/formspubs/pbg/tx19/tx19-16e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canada.ca/content/dam/cra-arc/formspubs/pbg/t3ret/t3ret-18e.pdf" TargetMode="External"/><Relationship Id="rId5" Type="http://schemas.openxmlformats.org/officeDocument/2006/relationships/hyperlink" Target="https://www.canada.ca/content/dam/cra-arc/formspubs/pbg/t4rifsum/t4rifsum-18e.pdf" TargetMode="External"/><Relationship Id="rId4" Type="http://schemas.openxmlformats.org/officeDocument/2006/relationships/hyperlink" Target="https://www.canada.ca/content/dam/cra-arc/formspubs/pbg/xe8/xe8-16e.pdf" TargetMode="External"/><Relationship Id="rId9" Type="http://schemas.openxmlformats.org/officeDocument/2006/relationships/hyperlink" Target="https://www.canada.ca/content/dam/cra-arc/formspubs/pbg/t5013-fin/t5013-fin-18e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wizard</a:t>
            </a:r>
            <a:endParaRPr/>
          </a:p>
        </p:txBody>
      </p:sp>
      <p:sp>
        <p:nvSpPr>
          <p:cNvPr id="627" name="Google Shape;627;p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01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a phone number was implemented in Google DialogFlow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Needs to move to Wxt Field Flow or SurveyGizmo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 would enable linking directly to top contact pages instead of providing short answers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if select Canada Child Benefit, it should display the CCB contact page with the Contact design pattern and context </a:t>
            </a:r>
            <a:endParaRPr/>
          </a:p>
        </p:txBody>
      </p:sp>
      <p:sp>
        <p:nvSpPr>
          <p:cNvPr id="628" name="Google Shape;628;p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629" name="Google Shape;629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813" y="2730700"/>
            <a:ext cx="4125599" cy="221641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630" name="Google Shape;630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9519" y="381275"/>
            <a:ext cx="4238175" cy="19831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cxnSp>
        <p:nvCxnSpPr>
          <p:cNvPr id="631" name="Google Shape;631;p94"/>
          <p:cNvCxnSpPr/>
          <p:nvPr/>
        </p:nvCxnSpPr>
        <p:spPr>
          <a:xfrm rot="-5400000">
            <a:off x="4502550" y="2090000"/>
            <a:ext cx="453900" cy="350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2" name="Google Shape;632;p94"/>
          <p:cNvSpPr/>
          <p:nvPr/>
        </p:nvSpPr>
        <p:spPr>
          <a:xfrm rot="245260">
            <a:off x="4222881" y="4025055"/>
            <a:ext cx="854965" cy="191088"/>
          </a:xfrm>
          <a:custGeom>
            <a:avLst/>
            <a:gdLst/>
            <a:ahLst/>
            <a:cxnLst/>
            <a:rect l="l" t="t" r="r" b="b"/>
            <a:pathLst>
              <a:path w="42843" h="7062" extrusionOk="0">
                <a:moveTo>
                  <a:pt x="0" y="0"/>
                </a:moveTo>
                <a:cubicBezTo>
                  <a:pt x="8596" y="11457"/>
                  <a:pt x="28798" y="6105"/>
                  <a:pt x="42843" y="3295"/>
                </a:cubicBezTo>
              </a:path>
            </a:pathLst>
          </a:cu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0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Before you call should remain out of the expand collapse</a:t>
            </a:r>
            <a:endParaRPr sz="2400"/>
          </a:p>
        </p:txBody>
      </p:sp>
      <p:sp>
        <p:nvSpPr>
          <p:cNvPr id="745" name="Google Shape;745;p1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746" name="Google Shape;746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8400" y="995863"/>
            <a:ext cx="3188450" cy="35804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47" name="Google Shape;747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024" y="908925"/>
            <a:ext cx="3377350" cy="3754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48" name="Google Shape;748;p103"/>
          <p:cNvSpPr/>
          <p:nvPr/>
        </p:nvSpPr>
        <p:spPr>
          <a:xfrm>
            <a:off x="2400024" y="670675"/>
            <a:ext cx="1163100" cy="4173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47625" dir="3300000" algn="bl" rotWithShape="0">
              <a:srgbClr val="666666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Iteration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103"/>
          <p:cNvSpPr/>
          <p:nvPr/>
        </p:nvSpPr>
        <p:spPr>
          <a:xfrm>
            <a:off x="7512749" y="712925"/>
            <a:ext cx="1163100" cy="4173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47625" dir="3300000" algn="bl" rotWithShape="0">
              <a:srgbClr val="666666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Iteration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103"/>
          <p:cNvSpPr txBox="1"/>
          <p:nvPr/>
        </p:nvSpPr>
        <p:spPr>
          <a:xfrm>
            <a:off x="3594600" y="1087976"/>
            <a:ext cx="2175600" cy="15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990000"/>
                </a:solidFill>
              </a:rPr>
              <a:t>Some missed the Before you call section when it was </a:t>
            </a:r>
            <a:r>
              <a:rPr lang="en" sz="1600" u="sng">
                <a:solidFill>
                  <a:srgbClr val="990000"/>
                </a:solidFill>
              </a:rPr>
              <a:t>inside</a:t>
            </a:r>
            <a:r>
              <a:rPr lang="en" sz="1600">
                <a:solidFill>
                  <a:srgbClr val="990000"/>
                </a:solidFill>
              </a:rPr>
              <a:t> the telephone number box and missed table filtering</a:t>
            </a:r>
            <a:endParaRPr sz="1600">
              <a:solidFill>
                <a:srgbClr val="990000"/>
              </a:solidFill>
            </a:endParaRPr>
          </a:p>
        </p:txBody>
      </p:sp>
      <p:cxnSp>
        <p:nvCxnSpPr>
          <p:cNvPr id="751" name="Google Shape;751;p103"/>
          <p:cNvCxnSpPr>
            <a:stCxn id="750" idx="1"/>
          </p:cNvCxnSpPr>
          <p:nvPr/>
        </p:nvCxnSpPr>
        <p:spPr>
          <a:xfrm flipH="1">
            <a:off x="2451600" y="1860926"/>
            <a:ext cx="1143000" cy="7320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2" name="Google Shape;752;p103"/>
          <p:cNvSpPr/>
          <p:nvPr/>
        </p:nvSpPr>
        <p:spPr>
          <a:xfrm>
            <a:off x="5598400" y="3576800"/>
            <a:ext cx="3188400" cy="9483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103"/>
          <p:cNvSpPr txBox="1"/>
          <p:nvPr/>
        </p:nvSpPr>
        <p:spPr>
          <a:xfrm>
            <a:off x="3594600" y="3181975"/>
            <a:ext cx="19374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38761D"/>
                </a:solidFill>
              </a:rPr>
              <a:t>People noticed ‘Find the number heading helped understand the expand collapses</a:t>
            </a:r>
            <a:endParaRPr sz="1600">
              <a:solidFill>
                <a:srgbClr val="38761D"/>
              </a:solidFill>
            </a:endParaRPr>
          </a:p>
        </p:txBody>
      </p:sp>
      <p:cxnSp>
        <p:nvCxnSpPr>
          <p:cNvPr id="754" name="Google Shape;754;p103"/>
          <p:cNvCxnSpPr/>
          <p:nvPr/>
        </p:nvCxnSpPr>
        <p:spPr>
          <a:xfrm>
            <a:off x="5331725" y="3776575"/>
            <a:ext cx="504000" cy="4680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5" name="Google Shape;755;p103"/>
          <p:cNvSpPr/>
          <p:nvPr/>
        </p:nvSpPr>
        <p:spPr>
          <a:xfrm>
            <a:off x="195725" y="1175370"/>
            <a:ext cx="3241500" cy="243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0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channels on the left, instead of inline</a:t>
            </a:r>
            <a:endParaRPr/>
          </a:p>
        </p:txBody>
      </p:sp>
      <p:sp>
        <p:nvSpPr>
          <p:cNvPr id="761" name="Google Shape;761;p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762" name="Google Shape;762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0325" y="1049501"/>
            <a:ext cx="3082550" cy="33334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63" name="Google Shape;763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200" y="1049500"/>
            <a:ext cx="2923050" cy="386781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64" name="Google Shape;764;p104"/>
          <p:cNvSpPr/>
          <p:nvPr/>
        </p:nvSpPr>
        <p:spPr>
          <a:xfrm>
            <a:off x="2235449" y="629750"/>
            <a:ext cx="1163100" cy="4173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47625" dir="3300000" algn="bl" rotWithShape="0">
              <a:srgbClr val="666666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Iteration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104"/>
          <p:cNvSpPr/>
          <p:nvPr/>
        </p:nvSpPr>
        <p:spPr>
          <a:xfrm>
            <a:off x="7858524" y="632200"/>
            <a:ext cx="1163100" cy="4173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47625" dir="3300000" algn="bl" rotWithShape="0">
              <a:srgbClr val="666666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Iteration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104"/>
          <p:cNvSpPr txBox="1"/>
          <p:nvPr/>
        </p:nvSpPr>
        <p:spPr>
          <a:xfrm>
            <a:off x="3290325" y="1846675"/>
            <a:ext cx="2187000" cy="15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38761D"/>
                </a:solidFill>
              </a:rPr>
              <a:t>People associated the channels with “By phone” when they were shown on the left side</a:t>
            </a:r>
            <a:endParaRPr sz="1600">
              <a:solidFill>
                <a:srgbClr val="38761D"/>
              </a:solidFill>
            </a:endParaRPr>
          </a:p>
        </p:txBody>
      </p:sp>
      <p:cxnSp>
        <p:nvCxnSpPr>
          <p:cNvPr id="767" name="Google Shape;767;p104"/>
          <p:cNvCxnSpPr/>
          <p:nvPr/>
        </p:nvCxnSpPr>
        <p:spPr>
          <a:xfrm rot="-5400000" flipH="1">
            <a:off x="5202750" y="2865875"/>
            <a:ext cx="938100" cy="8799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8" name="Google Shape;768;p104"/>
          <p:cNvSpPr txBox="1"/>
          <p:nvPr/>
        </p:nvSpPr>
        <p:spPr>
          <a:xfrm>
            <a:off x="3398550" y="3741100"/>
            <a:ext cx="2371800" cy="11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990000"/>
                </a:solidFill>
              </a:rPr>
              <a:t>People didn’t see the ‘By phone’ heading - read the channels text only</a:t>
            </a:r>
            <a:endParaRPr sz="1600">
              <a:solidFill>
                <a:srgbClr val="990000"/>
              </a:solidFill>
            </a:endParaRPr>
          </a:p>
        </p:txBody>
      </p:sp>
      <p:cxnSp>
        <p:nvCxnSpPr>
          <p:cNvPr id="769" name="Google Shape;769;p104"/>
          <p:cNvCxnSpPr>
            <a:stCxn id="768" idx="1"/>
          </p:cNvCxnSpPr>
          <p:nvPr/>
        </p:nvCxnSpPr>
        <p:spPr>
          <a:xfrm flipH="1">
            <a:off x="2031750" y="4300900"/>
            <a:ext cx="1366800" cy="3555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4" name="Google Shape;774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7274" y="2747226"/>
            <a:ext cx="3449949" cy="1646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75" name="Google Shape;775;p105"/>
          <p:cNvPicPr preferRelativeResize="0"/>
          <p:nvPr/>
        </p:nvPicPr>
        <p:blipFill rotWithShape="1">
          <a:blip r:embed="rId4">
            <a:alphaModFix/>
          </a:blip>
          <a:srcRect r="18039" b="42039"/>
          <a:stretch/>
        </p:blipFill>
        <p:spPr>
          <a:xfrm>
            <a:off x="226725" y="2836225"/>
            <a:ext cx="3110650" cy="14446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76" name="Google Shape;776;p10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70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‘On this page’ not for mutually exclusive decisions</a:t>
            </a:r>
            <a:endParaRPr/>
          </a:p>
        </p:txBody>
      </p:sp>
      <p:sp>
        <p:nvSpPr>
          <p:cNvPr id="777" name="Google Shape;777;p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778" name="Google Shape;778;p105"/>
          <p:cNvPicPr preferRelativeResize="0"/>
          <p:nvPr/>
        </p:nvPicPr>
        <p:blipFill rotWithShape="1">
          <a:blip r:embed="rId5">
            <a:alphaModFix/>
          </a:blip>
          <a:srcRect b="4113"/>
          <a:stretch/>
        </p:blipFill>
        <p:spPr>
          <a:xfrm>
            <a:off x="4844425" y="840550"/>
            <a:ext cx="4205874" cy="1271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79" name="Google Shape;779;p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475" y="844935"/>
            <a:ext cx="3675216" cy="13101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80" name="Google Shape;780;p105"/>
          <p:cNvSpPr/>
          <p:nvPr/>
        </p:nvSpPr>
        <p:spPr>
          <a:xfrm>
            <a:off x="1223649" y="615775"/>
            <a:ext cx="1163100" cy="4173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47625" dir="3300000" algn="bl" rotWithShape="0">
              <a:srgbClr val="666666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Iteration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105"/>
          <p:cNvSpPr/>
          <p:nvPr/>
        </p:nvSpPr>
        <p:spPr>
          <a:xfrm>
            <a:off x="6246049" y="658175"/>
            <a:ext cx="1163100" cy="4173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47625" dir="3300000" algn="bl" rotWithShape="0">
              <a:srgbClr val="666666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Iteration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105"/>
          <p:cNvSpPr txBox="1"/>
          <p:nvPr/>
        </p:nvSpPr>
        <p:spPr>
          <a:xfrm>
            <a:off x="2751413" y="2137038"/>
            <a:ext cx="31980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990000"/>
                </a:solidFill>
              </a:rPr>
              <a:t>Went to first bullet, and were likely to call the first number</a:t>
            </a:r>
            <a:endParaRPr sz="1600">
              <a:solidFill>
                <a:srgbClr val="990000"/>
              </a:solidFill>
            </a:endParaRPr>
          </a:p>
        </p:txBody>
      </p:sp>
      <p:sp>
        <p:nvSpPr>
          <p:cNvPr id="783" name="Google Shape;783;p105"/>
          <p:cNvSpPr txBox="1"/>
          <p:nvPr/>
        </p:nvSpPr>
        <p:spPr>
          <a:xfrm>
            <a:off x="7096925" y="1268125"/>
            <a:ext cx="20022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38761D"/>
                </a:solidFill>
              </a:rPr>
              <a:t>Keep On this page simple</a:t>
            </a:r>
            <a:endParaRPr sz="1600">
              <a:solidFill>
                <a:srgbClr val="38761D"/>
              </a:solidFill>
            </a:endParaRPr>
          </a:p>
        </p:txBody>
      </p:sp>
      <p:cxnSp>
        <p:nvCxnSpPr>
          <p:cNvPr id="784" name="Google Shape;784;p105"/>
          <p:cNvCxnSpPr/>
          <p:nvPr/>
        </p:nvCxnSpPr>
        <p:spPr>
          <a:xfrm flipH="1">
            <a:off x="6694325" y="1566975"/>
            <a:ext cx="402600" cy="1209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5" name="Google Shape;785;p105"/>
          <p:cNvSpPr txBox="1"/>
          <p:nvPr/>
        </p:nvSpPr>
        <p:spPr>
          <a:xfrm>
            <a:off x="3355950" y="3057825"/>
            <a:ext cx="24321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38761D"/>
                </a:solidFill>
              </a:rPr>
              <a:t>Make it clear the option is the account the payment was applied to</a:t>
            </a:r>
            <a:endParaRPr sz="1600">
              <a:solidFill>
                <a:srgbClr val="38761D"/>
              </a:solidFill>
            </a:endParaRPr>
          </a:p>
        </p:txBody>
      </p:sp>
      <p:cxnSp>
        <p:nvCxnSpPr>
          <p:cNvPr id="786" name="Google Shape;786;p105"/>
          <p:cNvCxnSpPr/>
          <p:nvPr/>
        </p:nvCxnSpPr>
        <p:spPr>
          <a:xfrm rot="10800000" flipH="1">
            <a:off x="5428725" y="3332600"/>
            <a:ext cx="404100" cy="2331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7" name="Google Shape;787;p105"/>
          <p:cNvSpPr/>
          <p:nvPr/>
        </p:nvSpPr>
        <p:spPr>
          <a:xfrm>
            <a:off x="1223649" y="2440875"/>
            <a:ext cx="1163100" cy="4173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47625" dir="3300000" algn="bl" rotWithShape="0">
              <a:srgbClr val="666666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Iteration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105"/>
          <p:cNvSpPr/>
          <p:nvPr/>
        </p:nvSpPr>
        <p:spPr>
          <a:xfrm>
            <a:off x="6314074" y="2407975"/>
            <a:ext cx="1163100" cy="4173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47625" dir="3300000" algn="bl" rotWithShape="0">
              <a:srgbClr val="666666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Iteration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105"/>
          <p:cNvSpPr txBox="1"/>
          <p:nvPr/>
        </p:nvSpPr>
        <p:spPr>
          <a:xfrm>
            <a:off x="3393825" y="4278550"/>
            <a:ext cx="31980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990000"/>
                </a:solidFill>
              </a:rPr>
              <a:t>In iteration 2, business was chosen - Canadians won’t read the question or heading</a:t>
            </a:r>
            <a:endParaRPr sz="1600">
              <a:solidFill>
                <a:srgbClr val="990000"/>
              </a:solidFill>
            </a:endParaRPr>
          </a:p>
        </p:txBody>
      </p:sp>
      <p:cxnSp>
        <p:nvCxnSpPr>
          <p:cNvPr id="790" name="Google Shape;790;p105"/>
          <p:cNvCxnSpPr>
            <a:stCxn id="789" idx="1"/>
          </p:cNvCxnSpPr>
          <p:nvPr/>
        </p:nvCxnSpPr>
        <p:spPr>
          <a:xfrm rot="10800000">
            <a:off x="1701825" y="3470200"/>
            <a:ext cx="1692000" cy="1145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1" name="Google Shape;791;p105"/>
          <p:cNvCxnSpPr/>
          <p:nvPr/>
        </p:nvCxnSpPr>
        <p:spPr>
          <a:xfrm rot="10800000">
            <a:off x="1953500" y="1778050"/>
            <a:ext cx="759900" cy="729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797" name="Google Shape;797;p1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Resolve some of the outstanding prototype issues - see updated version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https://gc-proto.github.io/cra-contactus/ut-en-prototype.html</a:t>
            </a:r>
            <a:endParaRPr sz="1100" u="sng">
              <a:solidFill>
                <a:schemeClr val="hlink"/>
              </a:solidFill>
              <a:hlinkClick r:id="rId3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Wizard was made in DialogFlow, needs to move out for implementation 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 check that ALL phone  numbers are findable from wizard, update language to make clear choices 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out Address finder spreadsheet for ALL forms - only about half done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Instructions are on Github</a:t>
            </a:r>
            <a:r>
              <a:rPr lang="en" sz="1400"/>
              <a:t> with the files, talk to Nneka in PAB 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Alignment issue must be resolved before TSO/TC pages are removed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 implementation plan for information architecture of new contact pages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 Canada Child Benefit for now - next project...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1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Google Shape;637;p95"/>
          <p:cNvPicPr preferRelativeResize="0"/>
          <p:nvPr/>
        </p:nvPicPr>
        <p:blipFill rotWithShape="1">
          <a:blip r:embed="rId3">
            <a:alphaModFix/>
          </a:blip>
          <a:srcRect l="52464" t="52464"/>
          <a:stretch/>
        </p:blipFill>
        <p:spPr>
          <a:xfrm>
            <a:off x="5063868" y="1179775"/>
            <a:ext cx="3670783" cy="2436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638" name="Google Shape;638;p95"/>
          <p:cNvPicPr preferRelativeResize="0"/>
          <p:nvPr/>
        </p:nvPicPr>
        <p:blipFill rotWithShape="1">
          <a:blip r:embed="rId4">
            <a:alphaModFix/>
          </a:blip>
          <a:srcRect l="52015" t="53273"/>
          <a:stretch/>
        </p:blipFill>
        <p:spPr>
          <a:xfrm>
            <a:off x="441050" y="1301427"/>
            <a:ext cx="3769600" cy="243639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39" name="Google Shape;639;p95"/>
          <p:cNvSpPr txBox="1"/>
          <p:nvPr/>
        </p:nvSpPr>
        <p:spPr>
          <a:xfrm>
            <a:off x="4814100" y="3914873"/>
            <a:ext cx="4329900" cy="11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990000"/>
                </a:solidFill>
              </a:rPr>
              <a:t>Seen by P4 to P19 - still no one used it P14 and P12 closed it to get it out of the way</a:t>
            </a:r>
            <a:endParaRPr sz="1600">
              <a:solidFill>
                <a:srgbClr val="990000"/>
              </a:solidFill>
            </a:endParaRPr>
          </a:p>
        </p:txBody>
      </p:sp>
      <p:cxnSp>
        <p:nvCxnSpPr>
          <p:cNvPr id="640" name="Google Shape;640;p95"/>
          <p:cNvCxnSpPr/>
          <p:nvPr/>
        </p:nvCxnSpPr>
        <p:spPr>
          <a:xfrm rot="-5400000">
            <a:off x="6325534" y="3122148"/>
            <a:ext cx="838200" cy="723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1" name="Google Shape;641;p95"/>
          <p:cNvSpPr txBox="1"/>
          <p:nvPr/>
        </p:nvSpPr>
        <p:spPr>
          <a:xfrm>
            <a:off x="441050" y="3924252"/>
            <a:ext cx="4161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990000"/>
                </a:solidFill>
              </a:rPr>
              <a:t>Seen by P1 to P4 - no one used it but a participant mentioned they thought it would be a real person so design was changed</a:t>
            </a:r>
            <a:endParaRPr sz="1600">
              <a:solidFill>
                <a:srgbClr val="990000"/>
              </a:solidFill>
            </a:endParaRPr>
          </a:p>
        </p:txBody>
      </p:sp>
      <p:cxnSp>
        <p:nvCxnSpPr>
          <p:cNvPr id="642" name="Google Shape;642;p95"/>
          <p:cNvCxnSpPr/>
          <p:nvPr/>
        </p:nvCxnSpPr>
        <p:spPr>
          <a:xfrm rot="5400000" flipH="1">
            <a:off x="1800409" y="3220823"/>
            <a:ext cx="1050900" cy="3372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3" name="Google Shape;643;p95"/>
          <p:cNvSpPr txBox="1"/>
          <p:nvPr/>
        </p:nvSpPr>
        <p:spPr>
          <a:xfrm>
            <a:off x="63000" y="106350"/>
            <a:ext cx="90180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Chatbot was always available but no one opened 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it to complete tasks - so it’s not essential for success 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644" name="Google Shape;644;p95"/>
          <p:cNvSpPr txBox="1"/>
          <p:nvPr/>
        </p:nvSpPr>
        <p:spPr>
          <a:xfrm>
            <a:off x="469825" y="4852475"/>
            <a:ext cx="85128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/>
              <a:t>See separate report on learning, participant experience on the chatbot, and with a Voice agent version. </a:t>
            </a:r>
            <a:endParaRPr sz="1200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96"/>
          <p:cNvSpPr txBox="1">
            <a:spLocks noGrp="1"/>
          </p:cNvSpPr>
          <p:nvPr>
            <p:ph type="title"/>
          </p:nvPr>
        </p:nvSpPr>
        <p:spPr>
          <a:xfrm>
            <a:off x="469750" y="1051000"/>
            <a:ext cx="8362500" cy="1941600"/>
          </a:xfrm>
          <a:prstGeom prst="rect">
            <a:avLst/>
          </a:prstGeom>
          <a:solidFill>
            <a:srgbClr val="2E75B5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Finding addresses for forms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- a top task on Contact Us</a:t>
            </a:r>
            <a:endParaRPr>
              <a:solidFill>
                <a:srgbClr val="FFFFFF"/>
              </a:solidFill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and 90,000 calls per year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0" name="Google Shape;650;p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51" name="Google Shape;651;p96"/>
          <p:cNvSpPr txBox="1"/>
          <p:nvPr/>
        </p:nvSpPr>
        <p:spPr>
          <a:xfrm>
            <a:off x="167200" y="4236625"/>
            <a:ext cx="3375900" cy="8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overview for Form tasks - Before and After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https://youtu.be/YfeeA3K9Ldo</a:t>
            </a:r>
            <a:endParaRPr sz="1100" u="sng">
              <a:solidFill>
                <a:schemeClr val="hlink"/>
              </a:solidFill>
              <a:hlinkClick r:id="rId4"/>
            </a:endParaRPr>
          </a:p>
        </p:txBody>
      </p:sp>
      <p:pic>
        <p:nvPicPr>
          <p:cNvPr id="652" name="Google Shape;652;p96" title="Where should i send my form?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95500" y="3145000"/>
            <a:ext cx="2461466" cy="18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progression of address experiments &amp; learning </a:t>
            </a:r>
            <a:endParaRPr/>
          </a:p>
        </p:txBody>
      </p:sp>
      <p:sp>
        <p:nvSpPr>
          <p:cNvPr id="658" name="Google Shape;658;p97"/>
          <p:cNvSpPr txBox="1"/>
          <p:nvPr/>
        </p:nvSpPr>
        <p:spPr>
          <a:xfrm>
            <a:off x="398650" y="1043125"/>
            <a:ext cx="5907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Oswald"/>
                <a:ea typeface="Oswald"/>
                <a:cs typeface="Oswald"/>
                <a:sym typeface="Oswald"/>
              </a:rPr>
              <a:t>1</a:t>
            </a:r>
            <a:endParaRPr sz="6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9" name="Google Shape;659;p97"/>
          <p:cNvSpPr txBox="1"/>
          <p:nvPr/>
        </p:nvSpPr>
        <p:spPr>
          <a:xfrm>
            <a:off x="171925" y="3918600"/>
            <a:ext cx="24453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2018:  Check if website helping people mail business documents like RC1 form - few successes</a:t>
            </a:r>
            <a:endParaRPr/>
          </a:p>
        </p:txBody>
      </p:sp>
      <p:sp>
        <p:nvSpPr>
          <p:cNvPr id="660" name="Google Shape;660;p97"/>
          <p:cNvSpPr txBox="1"/>
          <p:nvPr/>
        </p:nvSpPr>
        <p:spPr>
          <a:xfrm>
            <a:off x="940650" y="1119325"/>
            <a:ext cx="12900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18% success </a:t>
            </a:r>
            <a:endParaRPr sz="24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97"/>
          <p:cNvSpPr txBox="1"/>
          <p:nvPr/>
        </p:nvSpPr>
        <p:spPr>
          <a:xfrm>
            <a:off x="2972525" y="1043125"/>
            <a:ext cx="5907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Oswald"/>
                <a:ea typeface="Oswald"/>
                <a:cs typeface="Oswald"/>
                <a:sym typeface="Oswald"/>
              </a:rPr>
              <a:t>2</a:t>
            </a:r>
            <a:endParaRPr sz="6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2" name="Google Shape;662;p97"/>
          <p:cNvSpPr txBox="1"/>
          <p:nvPr/>
        </p:nvSpPr>
        <p:spPr>
          <a:xfrm>
            <a:off x="2833425" y="3918600"/>
            <a:ext cx="26154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: Tried idea of a (fake) postal-code wizard to cover a few top forms - still too complex, only a few forms, postal code data not avail</a:t>
            </a:r>
            <a:endParaRPr/>
          </a:p>
        </p:txBody>
      </p:sp>
      <p:sp>
        <p:nvSpPr>
          <p:cNvPr id="663" name="Google Shape;663;p97"/>
          <p:cNvSpPr txBox="1"/>
          <p:nvPr/>
        </p:nvSpPr>
        <p:spPr>
          <a:xfrm>
            <a:off x="3496125" y="1119325"/>
            <a:ext cx="12900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61% success </a:t>
            </a:r>
            <a:endParaRPr sz="24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4" name="Google Shape;664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13" y="2199225"/>
            <a:ext cx="2272325" cy="9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6625" y="2131250"/>
            <a:ext cx="2120126" cy="72542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97"/>
          <p:cNvSpPr txBox="1"/>
          <p:nvPr/>
        </p:nvSpPr>
        <p:spPr>
          <a:xfrm>
            <a:off x="5645175" y="1043125"/>
            <a:ext cx="5907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Oswald"/>
                <a:ea typeface="Oswald"/>
                <a:cs typeface="Oswald"/>
                <a:sym typeface="Oswald"/>
              </a:rPr>
              <a:t>3</a:t>
            </a:r>
            <a:endParaRPr sz="6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7" name="Google Shape;667;p97"/>
          <p:cNvSpPr txBox="1"/>
          <p:nvPr/>
        </p:nvSpPr>
        <p:spPr>
          <a:xfrm>
            <a:off x="5726475" y="3858650"/>
            <a:ext cx="26763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2019: Simplify to provinces rather than postal codes, create a design that works for all forms and add simplified addresses to forms</a:t>
            </a:r>
            <a:endParaRPr/>
          </a:p>
        </p:txBody>
      </p:sp>
      <p:sp>
        <p:nvSpPr>
          <p:cNvPr id="668" name="Google Shape;668;p97"/>
          <p:cNvSpPr txBox="1"/>
          <p:nvPr/>
        </p:nvSpPr>
        <p:spPr>
          <a:xfrm>
            <a:off x="6266325" y="1119325"/>
            <a:ext cx="12900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94% success </a:t>
            </a:r>
            <a:endParaRPr sz="24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9" name="Google Shape;669;p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6950" y="1999775"/>
            <a:ext cx="2324501" cy="179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32875" y="2460650"/>
            <a:ext cx="2324500" cy="1430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consistency in current PDF forms for addresses</a:t>
            </a:r>
            <a:endParaRPr/>
          </a:p>
        </p:txBody>
      </p:sp>
      <p:sp>
        <p:nvSpPr>
          <p:cNvPr id="676" name="Google Shape;676;p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77" name="Google Shape;677;p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Tasks: </a:t>
            </a:r>
            <a:endParaRPr sz="1400"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b="1">
                <a:solidFill>
                  <a:schemeClr val="dk1"/>
                </a:solidFill>
              </a:rPr>
              <a:t>RC1 form has sentence at top to send to PEI or Sudbury tax centre, with link to Tax Centre page </a:t>
            </a:r>
            <a:endParaRPr sz="1400"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b="1">
                <a:solidFill>
                  <a:schemeClr val="dk1"/>
                </a:solidFill>
              </a:rPr>
              <a:t>T2062 has paragraph about Centres of Expertise with link to Property page with addresses by region </a:t>
            </a:r>
            <a:endParaRPr sz="1400"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b="1">
                <a:solidFill>
                  <a:schemeClr val="dk1"/>
                </a:solidFill>
              </a:rPr>
              <a:t>E410 waiver - no address on the form at all 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</a:rPr>
              <a:t>Other examples:</a:t>
            </a:r>
            <a:r>
              <a:rPr lang="en" sz="1400">
                <a:solidFill>
                  <a:schemeClr val="dk1"/>
                </a:solidFill>
              </a:rPr>
              <a:t/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300" u="sng">
                <a:solidFill>
                  <a:schemeClr val="accent5"/>
                </a:solidFill>
                <a:hlinkClick r:id="rId3"/>
              </a:rPr>
              <a:t>CPT162</a:t>
            </a:r>
            <a:r>
              <a:rPr lang="en" sz="1300">
                <a:solidFill>
                  <a:schemeClr val="dk1"/>
                </a:solidFill>
              </a:rPr>
              <a:t> (address at bottom)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accent5"/>
                </a:solidFill>
                <a:hlinkClick r:id="rId4"/>
              </a:rPr>
              <a:t>XE8</a:t>
            </a:r>
            <a:r>
              <a:rPr lang="en" sz="1300">
                <a:solidFill>
                  <a:schemeClr val="dk1"/>
                </a:solidFill>
              </a:rPr>
              <a:t> (address top right)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accent5"/>
                </a:solidFill>
                <a:hlinkClick r:id="rId5"/>
              </a:rPr>
              <a:t>T4RIFSUM</a:t>
            </a:r>
            <a:r>
              <a:rPr lang="en" sz="1300">
                <a:solidFill>
                  <a:schemeClr val="dk1"/>
                </a:solidFill>
              </a:rPr>
              <a:t> (address middle of 2nd page)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accent5"/>
                </a:solidFill>
                <a:hlinkClick r:id="rId6"/>
              </a:rPr>
              <a:t>T3RET</a:t>
            </a:r>
            <a:r>
              <a:rPr lang="en" sz="1300">
                <a:solidFill>
                  <a:schemeClr val="dk1"/>
                </a:solidFill>
              </a:rPr>
              <a:t> (top, says use guide - unclear about mailing)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accent5"/>
                </a:solidFill>
                <a:hlinkClick r:id="rId7"/>
              </a:rPr>
              <a:t>TX19</a:t>
            </a:r>
            <a:r>
              <a:rPr lang="en" sz="1300">
                <a:solidFill>
                  <a:schemeClr val="dk1"/>
                </a:solidFill>
              </a:rPr>
              <a:t> (6 addresses bottom of first page)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accent5"/>
                </a:solidFill>
                <a:hlinkClick r:id="rId8"/>
              </a:rPr>
              <a:t>TL11D</a:t>
            </a:r>
            <a:r>
              <a:rPr lang="en" sz="1300">
                <a:solidFill>
                  <a:schemeClr val="dk1"/>
                </a:solidFill>
              </a:rPr>
              <a:t> (at top - see “information sheet RC190” - link 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provided “cra-forms” - but it’s a publication)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accent5"/>
                </a:solidFill>
                <a:hlinkClick r:id="rId9"/>
              </a:rPr>
              <a:t>T5013-FIN</a:t>
            </a:r>
            <a:r>
              <a:rPr lang="en" sz="1300">
                <a:solidFill>
                  <a:schemeClr val="dk1"/>
                </a:solidFill>
              </a:rPr>
              <a:t> (at top, says use guide, or online)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919" y="1739350"/>
            <a:ext cx="2705099" cy="322064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683" name="Google Shape;683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175" y="994600"/>
            <a:ext cx="2591674" cy="331774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84" name="Google Shape;684;p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85" name="Google Shape;685;p99"/>
          <p:cNvSpPr txBox="1"/>
          <p:nvPr/>
        </p:nvSpPr>
        <p:spPr>
          <a:xfrm>
            <a:off x="2851550" y="1212575"/>
            <a:ext cx="2475000" cy="11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0000"/>
                </a:solidFill>
              </a:rPr>
              <a:t>Current T2062: 22% success</a:t>
            </a:r>
            <a:endParaRPr sz="1500">
              <a:solidFill>
                <a:srgbClr val="99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500">
              <a:solidFill>
                <a:srgbClr val="990000"/>
              </a:solidFill>
            </a:endParaRPr>
          </a:p>
        </p:txBody>
      </p:sp>
      <p:pic>
        <p:nvPicPr>
          <p:cNvPr id="686" name="Google Shape;686;p99"/>
          <p:cNvPicPr preferRelativeResize="0"/>
          <p:nvPr/>
        </p:nvPicPr>
        <p:blipFill rotWithShape="1">
          <a:blip r:embed="rId5">
            <a:alphaModFix/>
          </a:blip>
          <a:srcRect t="13194"/>
          <a:stretch/>
        </p:blipFill>
        <p:spPr>
          <a:xfrm>
            <a:off x="5326650" y="829652"/>
            <a:ext cx="3253249" cy="36073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87" name="Google Shape;687;p99"/>
          <p:cNvSpPr/>
          <p:nvPr/>
        </p:nvSpPr>
        <p:spPr>
          <a:xfrm>
            <a:off x="67788" y="606571"/>
            <a:ext cx="966300" cy="4173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47625" dir="3300000" algn="bl" rotWithShape="0">
              <a:srgbClr val="666666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Baseline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99"/>
          <p:cNvSpPr txBox="1"/>
          <p:nvPr/>
        </p:nvSpPr>
        <p:spPr>
          <a:xfrm>
            <a:off x="2337375" y="624425"/>
            <a:ext cx="27051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990000"/>
                </a:solidFill>
              </a:rPr>
              <a:t>Current RC1: 0% success </a:t>
            </a:r>
            <a:endParaRPr sz="1500">
              <a:solidFill>
                <a:srgbClr val="990000"/>
              </a:solidFill>
            </a:endParaRPr>
          </a:p>
        </p:txBody>
      </p:sp>
      <p:pic>
        <p:nvPicPr>
          <p:cNvPr id="689" name="Google Shape;689;p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81075" y="932225"/>
            <a:ext cx="2394825" cy="2847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90" name="Google Shape;690;p99"/>
          <p:cNvSpPr/>
          <p:nvPr/>
        </p:nvSpPr>
        <p:spPr>
          <a:xfrm>
            <a:off x="6681077" y="2148800"/>
            <a:ext cx="2340000" cy="3090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99"/>
          <p:cNvSpPr txBox="1"/>
          <p:nvPr/>
        </p:nvSpPr>
        <p:spPr>
          <a:xfrm>
            <a:off x="5326650" y="4436975"/>
            <a:ext cx="38175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38761D"/>
                </a:solidFill>
              </a:rPr>
              <a:t>RC1: Add both addresses &amp; </a:t>
            </a:r>
            <a:r>
              <a:rPr lang="en" sz="1500" b="1">
                <a:solidFill>
                  <a:srgbClr val="38761D"/>
                </a:solidFill>
              </a:rPr>
              <a:t>align by province</a:t>
            </a:r>
            <a:r>
              <a:rPr lang="en" sz="1500">
                <a:solidFill>
                  <a:srgbClr val="38761D"/>
                </a:solidFill>
              </a:rPr>
              <a:t> - 100% success </a:t>
            </a:r>
            <a:endParaRPr sz="1500">
              <a:solidFill>
                <a:srgbClr val="38761D"/>
              </a:solidFill>
            </a:endParaRPr>
          </a:p>
        </p:txBody>
      </p:sp>
      <p:cxnSp>
        <p:nvCxnSpPr>
          <p:cNvPr id="692" name="Google Shape;692;p99"/>
          <p:cNvCxnSpPr>
            <a:stCxn id="688" idx="1"/>
          </p:cNvCxnSpPr>
          <p:nvPr/>
        </p:nvCxnSpPr>
        <p:spPr>
          <a:xfrm flipH="1">
            <a:off x="885375" y="815225"/>
            <a:ext cx="1452000" cy="531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3" name="Google Shape;693;p99"/>
          <p:cNvCxnSpPr/>
          <p:nvPr/>
        </p:nvCxnSpPr>
        <p:spPr>
          <a:xfrm rot="5400000">
            <a:off x="2988725" y="2192025"/>
            <a:ext cx="1741500" cy="709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4" name="Google Shape;694;p99"/>
          <p:cNvSpPr/>
          <p:nvPr/>
        </p:nvSpPr>
        <p:spPr>
          <a:xfrm>
            <a:off x="7134580" y="606573"/>
            <a:ext cx="1047000" cy="4173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47625" dir="3300000" algn="bl" rotWithShape="0">
              <a:srgbClr val="666666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99"/>
          <p:cNvSpPr txBox="1"/>
          <p:nvPr/>
        </p:nvSpPr>
        <p:spPr>
          <a:xfrm>
            <a:off x="178175" y="116250"/>
            <a:ext cx="85518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36699"/>
                </a:solidFill>
              </a:rPr>
              <a:t>Add address at bottom of form worked well - everyone looked there</a:t>
            </a:r>
            <a:endParaRPr sz="1500" b="1">
              <a:solidFill>
                <a:srgbClr val="3D85C6"/>
              </a:solidFill>
            </a:endParaRPr>
          </a:p>
        </p:txBody>
      </p:sp>
      <p:sp>
        <p:nvSpPr>
          <p:cNvPr id="696" name="Google Shape;696;p99"/>
          <p:cNvSpPr txBox="1"/>
          <p:nvPr/>
        </p:nvSpPr>
        <p:spPr>
          <a:xfrm>
            <a:off x="6868538" y="2603288"/>
            <a:ext cx="20199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38761D"/>
                </a:solidFill>
              </a:rPr>
              <a:t>T2062: New section with link had 89% success  </a:t>
            </a:r>
            <a:endParaRPr sz="1500">
              <a:solidFill>
                <a:srgbClr val="38761D"/>
              </a:solidFill>
            </a:endParaRPr>
          </a:p>
        </p:txBody>
      </p:sp>
      <p:sp>
        <p:nvSpPr>
          <p:cNvPr id="697" name="Google Shape;697;p99"/>
          <p:cNvSpPr txBox="1"/>
          <p:nvPr/>
        </p:nvSpPr>
        <p:spPr>
          <a:xfrm>
            <a:off x="119025" y="4436975"/>
            <a:ext cx="19005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990000"/>
                </a:solidFill>
              </a:rPr>
              <a:t>16/20 looked for address at bottom of form</a:t>
            </a:r>
            <a:endParaRPr sz="1200">
              <a:solidFill>
                <a:srgbClr val="990000"/>
              </a:solidFill>
            </a:endParaRPr>
          </a:p>
        </p:txBody>
      </p:sp>
      <p:cxnSp>
        <p:nvCxnSpPr>
          <p:cNvPr id="698" name="Google Shape;698;p99"/>
          <p:cNvCxnSpPr/>
          <p:nvPr/>
        </p:nvCxnSpPr>
        <p:spPr>
          <a:xfrm rot="-5400000">
            <a:off x="6867950" y="4197100"/>
            <a:ext cx="420600" cy="210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3" name="Google Shape;703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400" y="1076475"/>
            <a:ext cx="2442725" cy="38852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04" name="Google Shape;704;p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705" name="Google Shape;705;p100"/>
          <p:cNvPicPr preferRelativeResize="0"/>
          <p:nvPr/>
        </p:nvPicPr>
        <p:blipFill rotWithShape="1">
          <a:blip r:embed="rId4">
            <a:alphaModFix/>
          </a:blip>
          <a:srcRect b="4479"/>
          <a:stretch/>
        </p:blipFill>
        <p:spPr>
          <a:xfrm>
            <a:off x="286700" y="1130225"/>
            <a:ext cx="2862350" cy="32980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06" name="Google Shape;706;p100"/>
          <p:cNvSpPr/>
          <p:nvPr/>
        </p:nvSpPr>
        <p:spPr>
          <a:xfrm>
            <a:off x="947275" y="762663"/>
            <a:ext cx="966300" cy="4173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47625" dir="3300000" algn="bl" rotWithShape="0">
              <a:srgbClr val="666666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Baseline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100"/>
          <p:cNvSpPr/>
          <p:nvPr/>
        </p:nvSpPr>
        <p:spPr>
          <a:xfrm>
            <a:off x="7492930" y="712925"/>
            <a:ext cx="1047000" cy="4173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47625" dir="3300000" algn="bl" rotWithShape="0">
              <a:srgbClr val="666666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100"/>
          <p:cNvSpPr txBox="1"/>
          <p:nvPr/>
        </p:nvSpPr>
        <p:spPr>
          <a:xfrm>
            <a:off x="3405500" y="2498875"/>
            <a:ext cx="23673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990000"/>
                </a:solidFill>
              </a:rPr>
              <a:t>Links are all about using PDFs/Adobe</a:t>
            </a:r>
            <a:endParaRPr sz="1600">
              <a:solidFill>
                <a:srgbClr val="990000"/>
              </a:solidFill>
            </a:endParaRPr>
          </a:p>
        </p:txBody>
      </p:sp>
      <p:cxnSp>
        <p:nvCxnSpPr>
          <p:cNvPr id="709" name="Google Shape;709;p100"/>
          <p:cNvCxnSpPr>
            <a:stCxn id="708" idx="1"/>
          </p:cNvCxnSpPr>
          <p:nvPr/>
        </p:nvCxnSpPr>
        <p:spPr>
          <a:xfrm rot="10800000">
            <a:off x="2465600" y="2205775"/>
            <a:ext cx="939900" cy="6801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0" name="Google Shape;710;p100"/>
          <p:cNvSpPr txBox="1"/>
          <p:nvPr/>
        </p:nvSpPr>
        <p:spPr>
          <a:xfrm>
            <a:off x="3372325" y="762675"/>
            <a:ext cx="24426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38761D"/>
                </a:solidFill>
              </a:rPr>
              <a:t>Description of form - place for additional links </a:t>
            </a:r>
            <a:endParaRPr sz="1600">
              <a:solidFill>
                <a:srgbClr val="38761D"/>
              </a:solidFill>
            </a:endParaRPr>
          </a:p>
        </p:txBody>
      </p:sp>
      <p:sp>
        <p:nvSpPr>
          <p:cNvPr id="711" name="Google Shape;711;p100"/>
          <p:cNvSpPr txBox="1"/>
          <p:nvPr/>
        </p:nvSpPr>
        <p:spPr>
          <a:xfrm>
            <a:off x="3372325" y="1714325"/>
            <a:ext cx="2310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38761D"/>
                </a:solidFill>
              </a:rPr>
              <a:t>Promote online options</a:t>
            </a:r>
            <a:endParaRPr sz="1600">
              <a:solidFill>
                <a:srgbClr val="38761D"/>
              </a:solidFill>
            </a:endParaRPr>
          </a:p>
        </p:txBody>
      </p:sp>
      <p:sp>
        <p:nvSpPr>
          <p:cNvPr id="712" name="Google Shape;712;p100"/>
          <p:cNvSpPr txBox="1"/>
          <p:nvPr/>
        </p:nvSpPr>
        <p:spPr>
          <a:xfrm>
            <a:off x="3317488" y="3371400"/>
            <a:ext cx="26940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</a:rPr>
              <a:t>Show and name the form - include mailing instructions</a:t>
            </a:r>
            <a:endParaRPr sz="1600">
              <a:solidFill>
                <a:srgbClr val="38761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38761D"/>
              </a:solidFill>
            </a:endParaRPr>
          </a:p>
        </p:txBody>
      </p:sp>
      <p:cxnSp>
        <p:nvCxnSpPr>
          <p:cNvPr id="713" name="Google Shape;713;p100"/>
          <p:cNvCxnSpPr>
            <a:stCxn id="711" idx="2"/>
          </p:cNvCxnSpPr>
          <p:nvPr/>
        </p:nvCxnSpPr>
        <p:spPr>
          <a:xfrm rot="-5400000">
            <a:off x="5179225" y="1410575"/>
            <a:ext cx="45900" cy="1348800"/>
          </a:xfrm>
          <a:prstGeom prst="curvedConnector4">
            <a:avLst>
              <a:gd name="adj1" fmla="val -518791"/>
              <a:gd name="adj2" fmla="val 92833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4" name="Google Shape;714;p100"/>
          <p:cNvSpPr/>
          <p:nvPr/>
        </p:nvSpPr>
        <p:spPr>
          <a:xfrm>
            <a:off x="5428900" y="857242"/>
            <a:ext cx="1055925" cy="414275"/>
          </a:xfrm>
          <a:custGeom>
            <a:avLst/>
            <a:gdLst/>
            <a:ahLst/>
            <a:cxnLst/>
            <a:rect l="l" t="t" r="r" b="b"/>
            <a:pathLst>
              <a:path w="42237" h="16571" extrusionOk="0">
                <a:moveTo>
                  <a:pt x="0" y="4630"/>
                </a:moveTo>
                <a:cubicBezTo>
                  <a:pt x="7132" y="2254"/>
                  <a:pt x="14643" y="-622"/>
                  <a:pt x="22114" y="207"/>
                </a:cubicBezTo>
                <a:cubicBezTo>
                  <a:pt x="30707" y="1161"/>
                  <a:pt x="42237" y="7925"/>
                  <a:pt x="42237" y="16571"/>
                </a:cubicBezTo>
              </a:path>
            </a:pathLst>
          </a:cu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15" name="Google Shape;715;p100"/>
          <p:cNvSpPr/>
          <p:nvPr/>
        </p:nvSpPr>
        <p:spPr>
          <a:xfrm>
            <a:off x="4640550" y="3785625"/>
            <a:ext cx="2124011" cy="757445"/>
          </a:xfrm>
          <a:custGeom>
            <a:avLst/>
            <a:gdLst/>
            <a:ahLst/>
            <a:cxnLst/>
            <a:rect l="l" t="t" r="r" b="b"/>
            <a:pathLst>
              <a:path w="71836" h="28454" extrusionOk="0">
                <a:moveTo>
                  <a:pt x="0" y="12886"/>
                </a:moveTo>
                <a:cubicBezTo>
                  <a:pt x="2810" y="29767"/>
                  <a:pt x="34012" y="31306"/>
                  <a:pt x="49901" y="24951"/>
                </a:cubicBezTo>
                <a:cubicBezTo>
                  <a:pt x="60183" y="20839"/>
                  <a:pt x="68334" y="10506"/>
                  <a:pt x="71836" y="0"/>
                </a:cubicBezTo>
              </a:path>
            </a:pathLst>
          </a:cu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16" name="Google Shape;716;p100"/>
          <p:cNvSpPr txBox="1"/>
          <p:nvPr/>
        </p:nvSpPr>
        <p:spPr>
          <a:xfrm>
            <a:off x="178175" y="116250"/>
            <a:ext cx="86784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36699"/>
                </a:solidFill>
              </a:rPr>
              <a:t>New form page template - hub for all relevant info including online options</a:t>
            </a:r>
            <a:endParaRPr sz="1500" b="1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01"/>
          <p:cNvSpPr txBox="1">
            <a:spLocks noGrp="1"/>
          </p:cNvSpPr>
          <p:nvPr>
            <p:ph type="title"/>
          </p:nvPr>
        </p:nvSpPr>
        <p:spPr>
          <a:xfrm>
            <a:off x="469750" y="1051000"/>
            <a:ext cx="8362500" cy="1941600"/>
          </a:xfrm>
          <a:prstGeom prst="rect">
            <a:avLst/>
          </a:prstGeom>
          <a:solidFill>
            <a:srgbClr val="2E75B5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Iterating - making design changes based on behaviour and issues during validation sessions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2" name="Google Shape;722;p10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Google Shape;727;p102"/>
          <p:cNvPicPr preferRelativeResize="0"/>
          <p:nvPr/>
        </p:nvPicPr>
        <p:blipFill rotWithShape="1">
          <a:blip r:embed="rId3">
            <a:alphaModFix/>
          </a:blip>
          <a:srcRect b="12249"/>
          <a:stretch/>
        </p:blipFill>
        <p:spPr>
          <a:xfrm>
            <a:off x="70650" y="445025"/>
            <a:ext cx="3014900" cy="451327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28" name="Google Shape;728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729" name="Google Shape;729;p102"/>
          <p:cNvPicPr preferRelativeResize="0"/>
          <p:nvPr/>
        </p:nvPicPr>
        <p:blipFill rotWithShape="1">
          <a:blip r:embed="rId4">
            <a:alphaModFix/>
          </a:blip>
          <a:srcRect l="4045" t="1748" r="5243" b="56317"/>
          <a:stretch/>
        </p:blipFill>
        <p:spPr>
          <a:xfrm>
            <a:off x="5471525" y="445028"/>
            <a:ext cx="3543649" cy="451327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30" name="Google Shape;730;p102"/>
          <p:cNvSpPr/>
          <p:nvPr/>
        </p:nvSpPr>
        <p:spPr>
          <a:xfrm>
            <a:off x="7101724" y="97100"/>
            <a:ext cx="1163100" cy="4173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47625" dir="3300000" algn="bl" rotWithShape="0">
              <a:srgbClr val="666666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Iteration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1" name="Google Shape;731;p102"/>
          <p:cNvCxnSpPr>
            <a:stCxn id="732" idx="3"/>
          </p:cNvCxnSpPr>
          <p:nvPr/>
        </p:nvCxnSpPr>
        <p:spPr>
          <a:xfrm rot="10800000" flipH="1">
            <a:off x="5247050" y="2082150"/>
            <a:ext cx="1098900" cy="1347000"/>
          </a:xfrm>
          <a:prstGeom prst="curvedConnector2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3" name="Google Shape;733;p102"/>
          <p:cNvSpPr txBox="1"/>
          <p:nvPr/>
        </p:nvSpPr>
        <p:spPr>
          <a:xfrm>
            <a:off x="3064750" y="4030950"/>
            <a:ext cx="22308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990000"/>
                </a:solidFill>
              </a:rPr>
              <a:t>0 out of 12 used it before the update</a:t>
            </a:r>
            <a:endParaRPr sz="1600">
              <a:solidFill>
                <a:srgbClr val="990000"/>
              </a:solidFill>
            </a:endParaRPr>
          </a:p>
        </p:txBody>
      </p:sp>
      <p:cxnSp>
        <p:nvCxnSpPr>
          <p:cNvPr id="734" name="Google Shape;734;p102"/>
          <p:cNvCxnSpPr>
            <a:stCxn id="733" idx="1"/>
          </p:cNvCxnSpPr>
          <p:nvPr/>
        </p:nvCxnSpPr>
        <p:spPr>
          <a:xfrm rot="10800000">
            <a:off x="903250" y="2110500"/>
            <a:ext cx="2161500" cy="2257500"/>
          </a:xfrm>
          <a:prstGeom prst="curvedConnector2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5" name="Google Shape;735;p102"/>
          <p:cNvSpPr/>
          <p:nvPr/>
        </p:nvSpPr>
        <p:spPr>
          <a:xfrm>
            <a:off x="1350024" y="97525"/>
            <a:ext cx="1163100" cy="4173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47625" dir="3300000" algn="bl" rotWithShape="0">
              <a:srgbClr val="666666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Iteration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102"/>
          <p:cNvSpPr txBox="1"/>
          <p:nvPr/>
        </p:nvSpPr>
        <p:spPr>
          <a:xfrm>
            <a:off x="3085550" y="3092100"/>
            <a:ext cx="21615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38761D"/>
                </a:solidFill>
              </a:rPr>
              <a:t>3 out of 6 used the feature after update</a:t>
            </a:r>
            <a:endParaRPr sz="1600">
              <a:solidFill>
                <a:srgbClr val="38761D"/>
              </a:solidFill>
            </a:endParaRPr>
          </a:p>
        </p:txBody>
      </p:sp>
      <p:sp>
        <p:nvSpPr>
          <p:cNvPr id="736" name="Google Shape;736;p102"/>
          <p:cNvSpPr txBox="1"/>
          <p:nvPr/>
        </p:nvSpPr>
        <p:spPr>
          <a:xfrm>
            <a:off x="3127450" y="893800"/>
            <a:ext cx="23442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990000"/>
                </a:solidFill>
              </a:rPr>
              <a:t>Many were confused between the IP and Canada.ca homepage</a:t>
            </a:r>
            <a:endParaRPr sz="1600">
              <a:solidFill>
                <a:srgbClr val="990000"/>
              </a:solidFill>
            </a:endParaRPr>
          </a:p>
        </p:txBody>
      </p:sp>
      <p:cxnSp>
        <p:nvCxnSpPr>
          <p:cNvPr id="737" name="Google Shape;737;p102"/>
          <p:cNvCxnSpPr>
            <a:stCxn id="736" idx="1"/>
          </p:cNvCxnSpPr>
          <p:nvPr/>
        </p:nvCxnSpPr>
        <p:spPr>
          <a:xfrm rot="10800000">
            <a:off x="2576350" y="1274050"/>
            <a:ext cx="551100" cy="128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8" name="Google Shape;738;p102"/>
          <p:cNvSpPr txBox="1"/>
          <p:nvPr/>
        </p:nvSpPr>
        <p:spPr>
          <a:xfrm>
            <a:off x="2772700" y="27325"/>
            <a:ext cx="3960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Institutional Profile iteration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739" name="Google Shape;739;p102"/>
          <p:cNvSpPr txBox="1"/>
          <p:nvPr/>
        </p:nvSpPr>
        <p:spPr>
          <a:xfrm>
            <a:off x="0" y="2110500"/>
            <a:ext cx="3000000" cy="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99CCFF"/>
                </a:highlight>
              </a:rPr>
              <a:t>P10T8: “,</a:t>
            </a:r>
            <a:endParaRPr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56366|-13593164|-13155766|-3334100|-3351552|Treasury Board&quot;,&quot;Id&quot;:&quot;5cfe70373430311e38739bc9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</Words>
  <Application>Microsoft Office PowerPoint</Application>
  <PresentationFormat>On-screen Show (16:9)</PresentationFormat>
  <Paragraphs>103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Oswald</vt:lpstr>
      <vt:lpstr>Arial</vt:lpstr>
      <vt:lpstr>Simple Light</vt:lpstr>
      <vt:lpstr>Simple Light</vt:lpstr>
      <vt:lpstr>Improving the wizard</vt:lpstr>
      <vt:lpstr>PowerPoint Presentation</vt:lpstr>
      <vt:lpstr>Finding addresses for forms  - a top task on Contact Us and 90,000 calls per year</vt:lpstr>
      <vt:lpstr>A progression of address experiments &amp; learning </vt:lpstr>
      <vt:lpstr>No consistency in current PDF forms for addresses</vt:lpstr>
      <vt:lpstr>PowerPoint Presentation</vt:lpstr>
      <vt:lpstr>PowerPoint Presentation</vt:lpstr>
      <vt:lpstr>Iterating - making design changes based on behaviour and issues during validation sessions</vt:lpstr>
      <vt:lpstr>PowerPoint Presentation</vt:lpstr>
      <vt:lpstr>Before you call should remain out of the expand collapse</vt:lpstr>
      <vt:lpstr>Contact channels on the left, instead of inline</vt:lpstr>
      <vt:lpstr>‘On this page’ not for mutually exclusive decisions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CRA Contact Us</dc:title>
  <dc:creator>Smith, Peter</dc:creator>
  <cp:lastModifiedBy>Smith, Peter</cp:lastModifiedBy>
  <cp:revision>2</cp:revision>
  <dcterms:modified xsi:type="dcterms:W3CDTF">2019-06-10T14:59:12Z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b3ba4c2a-d943-493e-9985-fee979a7dfb8</vt:lpwstr>
  </property>
  <property fmtid="{D5CDD505-2E9C-101B-9397-08002B2CF9AE}" pid="3" name="SECCLASS">
    <vt:lpwstr>CLASSU</vt:lpwstr>
  </property>
  <property fmtid="{D5CDD505-2E9C-101B-9397-08002B2CF9AE}" pid="4" name="TBSSCTCLASSIFICATION">
    <vt:lpwstr>UNCLASSIFIED</vt:lpwstr>
  </property>
  <property fmtid="{D5CDD505-2E9C-101B-9397-08002B2CF9AE}" pid="5" name="TBSSCTVISUALMARKINGNO">
    <vt:lpwstr>NO</vt:lpwstr>
  </property>
</Properties>
</file>