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84" r:id="rId4"/>
    <p:sldId id="285" r:id="rId5"/>
    <p:sldId id="286" r:id="rId6"/>
    <p:sldId id="269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03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8K/7t4O2Kg0iLqjEuzoQYTIE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0DF23-343E-4C1C-9C96-985A71C1752F}">
  <a:tblStyle styleId="{A9D0DF23-343E-4C1C-9C96-985A71C1752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E1E86-07C7-4649-BE48-AA577A6D8EB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13"/>
  </p:normalViewPr>
  <p:slideViewPr>
    <p:cSldViewPr snapToGrid="0">
      <p:cViewPr varScale="1">
        <p:scale>
          <a:sx n="144" d="100"/>
          <a:sy n="144" d="100"/>
        </p:scale>
        <p:origin x="544" y="192"/>
      </p:cViewPr>
      <p:guideLst>
        <p:guide pos="10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d007a1b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d007a1b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48f4e75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48f4e75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9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d007a1b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d007a1b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d007a1b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d007a1b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5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d007a1b2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d007a1b2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8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3" name="Google Shape;103;p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" name="Google Shape;10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4D7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 txBox="1">
            <a:spLocks noGrp="1"/>
          </p:cNvSpPr>
          <p:nvPr>
            <p:ph type="title"/>
          </p:nvPr>
        </p:nvSpPr>
        <p:spPr>
          <a:xfrm>
            <a:off x="311700" y="1554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600"/>
              <a:buNone/>
              <a:defRPr sz="3600">
                <a:solidFill>
                  <a:srgbClr val="CFDE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55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5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5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5"/>
          <p:cNvSpPr txBox="1">
            <a:spLocks noGrp="1"/>
          </p:cNvSpPr>
          <p:nvPr>
            <p:ph type="subTitle" idx="1"/>
          </p:nvPr>
        </p:nvSpPr>
        <p:spPr>
          <a:xfrm>
            <a:off x="271025" y="2576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000"/>
              <a:buNone/>
              <a:defRPr sz="3000">
                <a:solidFill>
                  <a:srgbClr val="CFDE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6"/>
          <p:cNvSpPr txBox="1">
            <a:spLocks noGrp="1"/>
          </p:cNvSpPr>
          <p:nvPr>
            <p:ph type="title"/>
          </p:nvPr>
        </p:nvSpPr>
        <p:spPr>
          <a:xfrm>
            <a:off x="178125" y="260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6"/>
          <p:cNvSpPr txBox="1">
            <a:spLocks noGrp="1"/>
          </p:cNvSpPr>
          <p:nvPr>
            <p:ph type="body" idx="1"/>
          </p:nvPr>
        </p:nvSpPr>
        <p:spPr>
          <a:xfrm>
            <a:off x="178125" y="904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56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6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>
            <a:spLocks noGrp="1"/>
          </p:cNvSpPr>
          <p:nvPr>
            <p:ph type="title"/>
          </p:nvPr>
        </p:nvSpPr>
        <p:spPr>
          <a:xfrm>
            <a:off x="267750" y="165750"/>
            <a:ext cx="86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8"/>
          <p:cNvSpPr txBox="1">
            <a:spLocks noGrp="1"/>
          </p:cNvSpPr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8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8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8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59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9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9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60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0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0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64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4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4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9"/>
          <p:cNvPicPr preferRelativeResize="0"/>
          <p:nvPr/>
        </p:nvPicPr>
        <p:blipFill rotWithShape="1">
          <a:blip r:embed="rId13">
            <a:alphaModFix/>
          </a:blip>
          <a:srcRect l="385" r="386" b="63321"/>
          <a:stretch/>
        </p:blipFill>
        <p:spPr>
          <a:xfrm>
            <a:off x="0" y="-36275"/>
            <a:ext cx="9143999" cy="3465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3"/>
          <p:cNvSpPr txBox="1">
            <a:spLocks noGrp="1"/>
          </p:cNvSpPr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3"/>
          <p:cNvSpPr txBox="1">
            <a:spLocks noGrp="1"/>
          </p:cNvSpPr>
          <p:nvPr>
            <p:ph type="body" idx="1"/>
          </p:nvPr>
        </p:nvSpPr>
        <p:spPr>
          <a:xfrm>
            <a:off x="35157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>
            <a:spLocks noGrp="1"/>
          </p:cNvSpPr>
          <p:nvPr>
            <p:ph type="title"/>
          </p:nvPr>
        </p:nvSpPr>
        <p:spPr>
          <a:xfrm>
            <a:off x="86152" y="13164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CA" sz="3200" b="1" dirty="0" err="1"/>
              <a:t>Partager</a:t>
            </a:r>
            <a:r>
              <a:rPr lang="en-CA" sz="3200" b="1" dirty="0"/>
              <a:t> les </a:t>
            </a:r>
            <a:r>
              <a:rPr lang="en-CA" sz="3200" b="1" dirty="0" err="1"/>
              <a:t>idées</a:t>
            </a:r>
            <a:r>
              <a:rPr lang="en-CA" sz="3200" b="1" dirty="0"/>
              <a:t> </a:t>
            </a:r>
            <a:r>
              <a:rPr lang="en-CA" sz="3200" b="1" dirty="0" err="1"/>
              <a:t>tirées</a:t>
            </a:r>
            <a:r>
              <a:rPr lang="en-CA" sz="3200" b="1" dirty="0"/>
              <a:t> des </a:t>
            </a:r>
            <a:r>
              <a:rPr lang="en-CA" sz="3200" b="1" dirty="0" err="1"/>
              <a:t>données</a:t>
            </a:r>
            <a:r>
              <a:rPr lang="en-CA" sz="3200" b="1" dirty="0"/>
              <a:t> de </a:t>
            </a:r>
            <a:r>
              <a:rPr lang="en-CA" sz="3200" b="1" dirty="0" err="1"/>
              <a:t>rétroaction</a:t>
            </a:r>
            <a:br>
              <a:rPr lang="en-CA" sz="3200" b="1" dirty="0"/>
            </a:br>
            <a:br>
              <a:rPr lang="en" sz="3200" dirty="0"/>
            </a:b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Modèles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partager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tendances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les points de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vue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qui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découlent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commentaires</a:t>
            </a: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 </a:t>
            </a:r>
            <a:r>
              <a:rPr lang="en" sz="2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utilisateurs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01925" y="336500"/>
            <a:ext cx="90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18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Aider les gens </a:t>
            </a:r>
            <a:r>
              <a:rPr lang="en-CA" sz="18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à</a:t>
            </a:r>
            <a:r>
              <a:rPr lang="en-CA" sz="18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8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comprendre</a:t>
            </a:r>
            <a:r>
              <a:rPr lang="en-CA" sz="18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comment les </a:t>
            </a:r>
            <a:r>
              <a:rPr lang="en-CA" sz="18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-CA" sz="18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8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sont</a:t>
            </a:r>
            <a:r>
              <a:rPr lang="en-CA" sz="1800" b="1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800" b="1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collectées</a:t>
            </a:r>
            <a:endParaRPr sz="1800" b="1" dirty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8757" y="90505"/>
            <a:ext cx="3171618" cy="5544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274225" y="978223"/>
            <a:ext cx="5538000" cy="269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CA" b="1" dirty="0" err="1">
                <a:solidFill>
                  <a:schemeClr val="tx1"/>
                </a:solidFill>
              </a:rPr>
              <a:t>Sondage</a:t>
            </a:r>
            <a:r>
              <a:rPr lang="en-CA" b="1" dirty="0">
                <a:solidFill>
                  <a:schemeClr val="tx1"/>
                </a:solidFill>
              </a:rPr>
              <a:t> de </a:t>
            </a:r>
            <a:r>
              <a:rPr lang="en-CA" b="1" dirty="0" err="1">
                <a:solidFill>
                  <a:schemeClr val="tx1"/>
                </a:solidFill>
              </a:rPr>
              <a:t>départ</a:t>
            </a:r>
            <a:r>
              <a:rPr lang="en-CA" b="1" dirty="0">
                <a:solidFill>
                  <a:schemeClr val="tx1"/>
                </a:solidFill>
              </a:rPr>
              <a:t> des sites Web de </a:t>
            </a:r>
            <a:r>
              <a:rPr lang="en-CA" b="1" dirty="0" err="1">
                <a:solidFill>
                  <a:schemeClr val="tx1"/>
                </a:solidFill>
              </a:rPr>
              <a:t>l’ensemble</a:t>
            </a:r>
            <a:r>
              <a:rPr lang="en-CA" b="1" dirty="0">
                <a:solidFill>
                  <a:schemeClr val="tx1"/>
                </a:solidFill>
              </a:rPr>
              <a:t> du GC </a:t>
            </a:r>
            <a:r>
              <a:rPr lang="en-CA" dirty="0" err="1">
                <a:solidFill>
                  <a:schemeClr val="tx1"/>
                </a:solidFill>
              </a:rPr>
              <a:t>dans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lequel</a:t>
            </a:r>
            <a:r>
              <a:rPr lang="en-CA" dirty="0">
                <a:solidFill>
                  <a:schemeClr val="tx1"/>
                </a:solidFill>
              </a:rPr>
              <a:t> les </a:t>
            </a:r>
            <a:r>
              <a:rPr lang="en-CA" dirty="0" err="1">
                <a:solidFill>
                  <a:schemeClr val="tx1"/>
                </a:solidFill>
              </a:rPr>
              <a:t>visiteurs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indiquent</a:t>
            </a:r>
            <a:r>
              <a:rPr lang="en-CA" dirty="0">
                <a:solidFill>
                  <a:schemeClr val="tx1"/>
                </a:solidFill>
              </a:rPr>
              <a:t> la raison de </a:t>
            </a:r>
            <a:r>
              <a:rPr lang="en-CA" dirty="0" err="1">
                <a:solidFill>
                  <a:schemeClr val="tx1"/>
                </a:solidFill>
              </a:rPr>
              <a:t>leur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visite</a:t>
            </a:r>
            <a:r>
              <a:rPr lang="en-CA" dirty="0">
                <a:solidFill>
                  <a:schemeClr val="tx1"/>
                </a:solidFill>
              </a:rPr>
              <a:t> et </a:t>
            </a:r>
            <a:r>
              <a:rPr lang="en-CA" dirty="0" err="1">
                <a:solidFill>
                  <a:schemeClr val="tx1"/>
                </a:solidFill>
              </a:rPr>
              <a:t>évaluent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leur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expérience</a:t>
            </a:r>
            <a:r>
              <a:rPr lang="en-CA" dirty="0">
                <a:solidFill>
                  <a:schemeClr val="tx1"/>
                </a:solidFill>
              </a:rPr>
              <a:t> de service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ligne</a:t>
            </a:r>
            <a:r>
              <a:rPr lang="en-CA" dirty="0">
                <a:solidFill>
                  <a:schemeClr val="tx1"/>
                </a:solidFill>
              </a:rPr>
              <a:t> : </a:t>
            </a:r>
          </a:p>
          <a:p>
            <a:r>
              <a:rPr lang="en-CA" dirty="0" err="1">
                <a:solidFill>
                  <a:schemeClr val="tx1"/>
                </a:solidFill>
              </a:rPr>
              <a:t>Mesure</a:t>
            </a:r>
            <a:r>
              <a:rPr lang="en-CA" dirty="0">
                <a:solidFill>
                  <a:schemeClr val="tx1"/>
                </a:solidFill>
              </a:rPr>
              <a:t> le </a:t>
            </a:r>
            <a:r>
              <a:rPr lang="en-CA" dirty="0" err="1">
                <a:solidFill>
                  <a:schemeClr val="tx1"/>
                </a:solidFill>
              </a:rPr>
              <a:t>taux</a:t>
            </a:r>
            <a:r>
              <a:rPr lang="en-CA" dirty="0">
                <a:solidFill>
                  <a:schemeClr val="tx1"/>
                </a:solidFill>
              </a:rPr>
              <a:t> de </a:t>
            </a:r>
            <a:r>
              <a:rPr lang="en-CA" dirty="0" err="1">
                <a:solidFill>
                  <a:schemeClr val="tx1"/>
                </a:solidFill>
              </a:rPr>
              <a:t>réussite</a:t>
            </a:r>
            <a:r>
              <a:rPr lang="en-CA" dirty="0">
                <a:solidFill>
                  <a:schemeClr val="tx1"/>
                </a:solidFill>
              </a:rPr>
              <a:t> des </a:t>
            </a:r>
            <a:r>
              <a:rPr lang="en-CA" dirty="0" err="1">
                <a:solidFill>
                  <a:schemeClr val="tx1"/>
                </a:solidFill>
              </a:rPr>
              <a:t>tâches</a:t>
            </a:r>
            <a:r>
              <a:rPr lang="en-CA" dirty="0">
                <a:solidFill>
                  <a:schemeClr val="tx1"/>
                </a:solidFill>
              </a:rPr>
              <a:t>, la </a:t>
            </a:r>
            <a:r>
              <a:rPr lang="en-CA" dirty="0" err="1">
                <a:solidFill>
                  <a:schemeClr val="tx1"/>
                </a:solidFill>
              </a:rPr>
              <a:t>facilité</a:t>
            </a:r>
            <a:r>
              <a:rPr lang="en-CA" dirty="0">
                <a:solidFill>
                  <a:schemeClr val="tx1"/>
                </a:solidFill>
              </a:rPr>
              <a:t> et la satisfaction </a:t>
            </a:r>
            <a:br>
              <a:rPr lang="en-CA" dirty="0">
                <a:solidFill>
                  <a:schemeClr val="tx1"/>
                </a:solidFill>
              </a:rPr>
            </a:b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Le </a:t>
            </a:r>
            <a:r>
              <a:rPr lang="en-CA" dirty="0" err="1">
                <a:solidFill>
                  <a:schemeClr val="tx1"/>
                </a:solidFill>
              </a:rPr>
              <a:t>sondage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est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mené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en</a:t>
            </a:r>
            <a:r>
              <a:rPr lang="en-CA" dirty="0">
                <a:solidFill>
                  <a:schemeClr val="tx1"/>
                </a:solidFill>
              </a:rPr>
              <a:t> permanence, 10 % des </a:t>
            </a:r>
            <a:r>
              <a:rPr lang="en-CA" dirty="0" err="1">
                <a:solidFill>
                  <a:schemeClr val="tx1"/>
                </a:solidFill>
              </a:rPr>
              <a:t>visiteurs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sont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invités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à</a:t>
            </a:r>
            <a:r>
              <a:rPr lang="en-CA" dirty="0">
                <a:solidFill>
                  <a:schemeClr val="tx1"/>
                </a:solidFill>
              </a:rPr>
              <a:t> y </a:t>
            </a:r>
            <a:r>
              <a:rPr lang="en-CA" dirty="0" err="1">
                <a:solidFill>
                  <a:schemeClr val="tx1"/>
                </a:solidFill>
              </a:rPr>
              <a:t>participer</a:t>
            </a:r>
            <a:r>
              <a:rPr lang="en-CA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129" name="Google Shape;129;p26"/>
          <p:cNvSpPr txBox="1"/>
          <p:nvPr/>
        </p:nvSpPr>
        <p:spPr>
          <a:xfrm>
            <a:off x="0" y="3721204"/>
            <a:ext cx="5813700" cy="1388042"/>
          </a:xfrm>
          <a:prstGeom prst="rect">
            <a:avLst/>
          </a:prstGeom>
          <a:solidFill>
            <a:srgbClr val="005172"/>
          </a:solidFill>
          <a:ln w="19050" cap="flat" cmpd="sng">
            <a:solidFill>
              <a:srgbClr val="0051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>
              <a:lnSpc>
                <a:spcPct val="115000"/>
              </a:lnSpc>
              <a:buSzPts val="1700"/>
            </a:pP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Un point de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départ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commun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pour :</a:t>
            </a:r>
          </a:p>
          <a:p>
            <a:pPr marL="285750" lvl="0" indent="-285750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Comprendre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les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besoins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des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utilisateurs</a:t>
            </a:r>
            <a:endParaRPr lang="en-CA" sz="17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Mesurer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les performances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actuelles</a:t>
            </a:r>
            <a:endParaRPr lang="en-CA" sz="17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SzPts val="1700"/>
              <a:buFont typeface="Arial" panose="020B0604020202020204" pitchFamily="34" charset="0"/>
              <a:buChar char="•"/>
            </a:pP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Identifier les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domaines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à</a:t>
            </a:r>
            <a:r>
              <a:rPr lang="en-CA" sz="1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CA" sz="1700" dirty="0" err="1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améliorer</a:t>
            </a:r>
            <a:endParaRPr sz="1600" b="0" i="0" u="none" strike="noStrike" cap="none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291825" y="4797350"/>
            <a:ext cx="5887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61BBB8-EF90-3942-8502-81D9DC043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42" y="1411548"/>
            <a:ext cx="1852171" cy="30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0" y="2441825"/>
            <a:ext cx="9144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Aidez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raconter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votre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histoire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données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utilisant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ces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CA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000" dirty="0" err="1">
                <a:latin typeface="Calibri"/>
                <a:ea typeface="Calibri"/>
                <a:cs typeface="Calibri"/>
                <a:sym typeface="Calibri"/>
              </a:rPr>
              <a:t>communs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4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59299" y="292625"/>
            <a:ext cx="8796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en" sz="2000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: Un résumé de base </a:t>
            </a:r>
            <a:r>
              <a:rPr lang="en" sz="2000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d’une</a:t>
            </a:r>
            <a:r>
              <a:rPr lang="en" sz="2000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page des </a:t>
            </a:r>
            <a:r>
              <a:rPr lang="en" sz="2000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en" sz="2000" dirty="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sur les </a:t>
            </a:r>
            <a:r>
              <a:rPr lang="en" sz="2000" dirty="0" err="1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commentaires</a:t>
            </a:r>
            <a:endParaRPr sz="2000" dirty="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8"/>
          <p:cNvGraphicFramePr/>
          <p:nvPr>
            <p:extLst>
              <p:ext uri="{D42A27DB-BD31-4B8C-83A1-F6EECF244321}">
                <p14:modId xmlns:p14="http://schemas.microsoft.com/office/powerpoint/2010/main" val="304774303"/>
              </p:ext>
            </p:extLst>
          </p:nvPr>
        </p:nvGraphicFramePr>
        <p:xfrm>
          <a:off x="159350" y="2231550"/>
          <a:ext cx="5265825" cy="1118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Tâches</a:t>
                      </a:r>
                      <a:r>
                        <a:rPr lang="en-CA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0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principales</a:t>
                      </a:r>
                      <a:endParaRPr lang="en-CA" sz="10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err="1"/>
                        <a:t>Réponses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 err="1"/>
                        <a:t>Commentaires</a:t>
                      </a:r>
                      <a:endParaRPr sz="900" b="1" u="none" strike="noStrike" cap="none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/>
                        <a:t>% du total Q3 </a:t>
                      </a:r>
                      <a:endParaRPr sz="900" b="1" u="none" strike="noStrike" cap="none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 dirty="0" err="1"/>
                        <a:t>Changement</a:t>
                      </a:r>
                      <a:endParaRPr sz="900" b="1" u="none" strike="noStrike" cap="none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600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553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rgbClr val="00B050"/>
                          </a:solidFill>
                        </a:rPr>
                        <a:t>↑  2%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320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158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rgbClr val="C00000"/>
                          </a:solidFill>
                        </a:rPr>
                        <a:t>↓ 3%</a:t>
                      </a:r>
                      <a:endParaRPr sz="900" dirty="0">
                        <a:solidFill>
                          <a:srgbClr val="C00000"/>
                        </a:solidFill>
                      </a:endParaRPr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0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134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rgbClr val="BF9000"/>
                          </a:solidFill>
                        </a:rPr>
                        <a:t>↔</a:t>
                      </a:r>
                      <a:endParaRPr sz="900" dirty="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8"/>
          <p:cNvSpPr txBox="1"/>
          <p:nvPr/>
        </p:nvSpPr>
        <p:spPr>
          <a:xfrm>
            <a:off x="5516525" y="2231550"/>
            <a:ext cx="3439200" cy="2789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FAITS SAILLANTS</a:t>
            </a:r>
          </a:p>
          <a:p>
            <a:pPr lvl="0"/>
            <a:endParaRPr lang="en-CA" sz="12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d'information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contextuelle</a:t>
            </a:r>
            <a:endParaRPr lang="en-CA" sz="12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Identifiez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action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événement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un impact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positif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négatif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sur les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endParaRPr lang="en-CA" sz="12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Points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douloureux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ayant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un impact sur [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tâche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].</a:t>
            </a:r>
          </a:p>
          <a:p>
            <a:pPr lvl="0"/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Difficulté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trouver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[x]</a:t>
            </a:r>
          </a:p>
          <a:p>
            <a:pPr lvl="0"/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Récupération</a:t>
            </a:r>
            <a:r>
              <a:rPr lang="en-CA" sz="1200" dirty="0">
                <a:latin typeface="Calibri"/>
                <a:ea typeface="Calibri"/>
                <a:cs typeface="Calibri"/>
                <a:sym typeface="Calibri"/>
              </a:rPr>
              <a:t> du mot de </a:t>
            </a:r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passe</a:t>
            </a:r>
            <a:endParaRPr lang="en-CA" sz="12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CA" sz="12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Travail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cours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terminé</a:t>
            </a:r>
            <a:r>
              <a:rPr lang="en-CA" sz="1200" b="1" dirty="0"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CA" sz="1200" b="1" dirty="0" err="1">
                <a:latin typeface="Calibri"/>
                <a:ea typeface="Calibri"/>
                <a:cs typeface="Calibri"/>
                <a:sym typeface="Calibri"/>
              </a:rPr>
              <a:t>Blocages</a:t>
            </a:r>
            <a:endParaRPr lang="en-CA" sz="12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Exemple</a:t>
            </a:r>
            <a:endParaRPr lang="en-CA" sz="12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CA" sz="1200" dirty="0" err="1">
                <a:latin typeface="Calibri"/>
                <a:ea typeface="Calibri"/>
                <a:cs typeface="Calibri"/>
                <a:sym typeface="Calibri"/>
              </a:rPr>
              <a:t>Exemple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63450" y="876175"/>
            <a:ext cx="5265900" cy="1107965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55 % 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des </a:t>
            </a:r>
            <a:r>
              <a:rPr lang="en-CA" dirty="0" err="1">
                <a:solidFill>
                  <a:schemeClr val="bg1"/>
                </a:solidFill>
              </a:rPr>
              <a:t>réponses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ce</a:t>
            </a:r>
            <a:r>
              <a:rPr lang="en-CA" dirty="0">
                <a:solidFill>
                  <a:schemeClr val="bg1"/>
                </a:solidFill>
              </a:rPr>
              <a:t> [</a:t>
            </a:r>
            <a:r>
              <a:rPr lang="en-CA" dirty="0" err="1">
                <a:solidFill>
                  <a:schemeClr val="bg1"/>
                </a:solidFill>
              </a:rPr>
              <a:t>mois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 err="1">
                <a:solidFill>
                  <a:schemeClr val="bg1"/>
                </a:solidFill>
              </a:rPr>
              <a:t>trimestre</a:t>
            </a:r>
            <a:r>
              <a:rPr lang="en-CA" dirty="0">
                <a:solidFill>
                  <a:schemeClr val="bg1"/>
                </a:solidFill>
              </a:rPr>
              <a:t>/</a:t>
            </a:r>
            <a:r>
              <a:rPr lang="en-CA" dirty="0" err="1">
                <a:solidFill>
                  <a:schemeClr val="bg1"/>
                </a:solidFill>
              </a:rPr>
              <a:t>année</a:t>
            </a:r>
            <a:r>
              <a:rPr lang="en-CA" dirty="0">
                <a:solidFill>
                  <a:schemeClr val="bg1"/>
                </a:solidFill>
              </a:rPr>
              <a:t>] </a:t>
            </a:r>
            <a:r>
              <a:rPr lang="en-CA" dirty="0" err="1">
                <a:solidFill>
                  <a:schemeClr val="bg1"/>
                </a:solidFill>
              </a:rPr>
              <a:t>concernaient</a:t>
            </a:r>
            <a:r>
              <a:rPr lang="en-CA" dirty="0">
                <a:solidFill>
                  <a:schemeClr val="bg1"/>
                </a:solidFill>
              </a:rPr>
              <a:t> [</a:t>
            </a:r>
            <a:r>
              <a:rPr lang="en-CA" dirty="0" err="1">
                <a:solidFill>
                  <a:schemeClr val="bg1"/>
                </a:solidFill>
              </a:rPr>
              <a:t>tâche</a:t>
            </a:r>
            <a:r>
              <a:rPr lang="en-CA" dirty="0">
                <a:solidFill>
                  <a:schemeClr val="bg1"/>
                </a:solidFill>
              </a:rPr>
              <a:t>] (</a:t>
            </a:r>
            <a:r>
              <a:rPr lang="en-CA" dirty="0" err="1">
                <a:solidFill>
                  <a:schemeClr val="bg1"/>
                </a:solidFill>
              </a:rPr>
              <a:t>contre</a:t>
            </a:r>
            <a:r>
              <a:rPr lang="en-CA" dirty="0">
                <a:solidFill>
                  <a:schemeClr val="bg1"/>
                </a:solidFill>
              </a:rPr>
              <a:t> 48 % le [</a:t>
            </a:r>
            <a:r>
              <a:rPr lang="en-CA" dirty="0" err="1">
                <a:solidFill>
                  <a:schemeClr val="bg1"/>
                </a:solidFill>
              </a:rPr>
              <a:t>intervalle</a:t>
            </a:r>
            <a:r>
              <a:rPr lang="en-CA" dirty="0">
                <a:solidFill>
                  <a:schemeClr val="bg1"/>
                </a:solidFill>
              </a:rPr>
              <a:t> de dates] </a:t>
            </a:r>
            <a:r>
              <a:rPr lang="en-CA" dirty="0" err="1">
                <a:solidFill>
                  <a:schemeClr val="bg1"/>
                </a:solidFill>
              </a:rPr>
              <a:t>précédent</a:t>
            </a:r>
            <a:r>
              <a:rPr lang="en-CA" dirty="0">
                <a:solidFill>
                  <a:schemeClr val="bg1"/>
                </a:solidFill>
              </a:rPr>
              <a:t>).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159300" y="4324125"/>
            <a:ext cx="5265900" cy="684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1 </a:t>
            </a:r>
            <a:r>
              <a:rPr lang="en-CA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juillet</a:t>
            </a: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30 </a:t>
            </a:r>
            <a:r>
              <a:rPr lang="en-CA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septembre</a:t>
            </a: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</a:p>
          <a:p>
            <a:pPr lvl="0">
              <a:buSzPts val="1200"/>
            </a:pPr>
            <a:r>
              <a:rPr lang="en-CA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des </a:t>
            </a:r>
            <a:r>
              <a:rPr lang="en-CA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commentaires</a:t>
            </a: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CA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1022 </a:t>
            </a:r>
          </a:p>
        </p:txBody>
      </p:sp>
      <p:sp>
        <p:nvSpPr>
          <p:cNvPr id="146" name="Google Shape;146;p28"/>
          <p:cNvSpPr txBox="1"/>
          <p:nvPr/>
        </p:nvSpPr>
        <p:spPr>
          <a:xfrm>
            <a:off x="5516525" y="874800"/>
            <a:ext cx="35373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CA" sz="1200" i="1" dirty="0">
                <a:solidFill>
                  <a:schemeClr val="bg1"/>
                </a:solidFill>
              </a:rPr>
              <a:t>« Citation de </a:t>
            </a:r>
            <a:r>
              <a:rPr lang="en-CA" sz="1200" i="1" dirty="0" err="1">
                <a:solidFill>
                  <a:schemeClr val="bg1"/>
                </a:solidFill>
              </a:rPr>
              <a:t>commentaires</a:t>
            </a:r>
            <a:r>
              <a:rPr lang="en-CA" sz="1200" i="1" dirty="0">
                <a:solidFill>
                  <a:schemeClr val="bg1"/>
                </a:solidFill>
              </a:rPr>
              <a:t> </a:t>
            </a:r>
            <a:r>
              <a:rPr lang="en-CA" sz="1200" i="1" dirty="0" err="1">
                <a:solidFill>
                  <a:schemeClr val="bg1"/>
                </a:solidFill>
              </a:rPr>
              <a:t>à</a:t>
            </a:r>
            <a:r>
              <a:rPr lang="en-CA" sz="1200" i="1" dirty="0">
                <a:solidFill>
                  <a:schemeClr val="bg1"/>
                </a:solidFill>
              </a:rPr>
              <a:t> </a:t>
            </a:r>
            <a:r>
              <a:rPr lang="en-CA" sz="1200" i="1" dirty="0" err="1">
                <a:solidFill>
                  <a:schemeClr val="bg1"/>
                </a:solidFill>
              </a:rPr>
              <a:t>illustrer</a:t>
            </a:r>
            <a:r>
              <a:rPr lang="en-CA" sz="1200" i="1" dirty="0">
                <a:solidFill>
                  <a:schemeClr val="bg1"/>
                </a:solidFill>
              </a:rPr>
              <a:t>. »</a:t>
            </a:r>
            <a:r>
              <a:rPr lang="en-CA" sz="1200" b="1" dirty="0">
                <a:solidFill>
                  <a:schemeClr val="bg1"/>
                </a:solidFill>
              </a:rPr>
              <a:t> </a:t>
            </a:r>
            <a:endParaRPr lang="en-CA" sz="1200" dirty="0">
              <a:solidFill>
                <a:schemeClr val="bg1"/>
              </a:solidFill>
            </a:endParaRPr>
          </a:p>
        </p:txBody>
      </p:sp>
      <p:graphicFrame>
        <p:nvGraphicFramePr>
          <p:cNvPr id="147" name="Google Shape;147;p28"/>
          <p:cNvGraphicFramePr/>
          <p:nvPr>
            <p:extLst>
              <p:ext uri="{D42A27DB-BD31-4B8C-83A1-F6EECF244321}">
                <p14:modId xmlns:p14="http://schemas.microsoft.com/office/powerpoint/2010/main" val="675890380"/>
              </p:ext>
            </p:extLst>
          </p:nvPr>
        </p:nvGraphicFramePr>
        <p:xfrm>
          <a:off x="159338" y="3477863"/>
          <a:ext cx="5265836" cy="200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 err="1"/>
                        <a:t>Réponses</a:t>
                      </a:r>
                      <a:r>
                        <a:rPr lang="en-CA" sz="1000" b="1" dirty="0"/>
                        <a:t> par type </a:t>
                      </a:r>
                      <a:r>
                        <a:rPr lang="en-CA" sz="1000" b="1" dirty="0" err="1"/>
                        <a:t>d'appareil</a:t>
                      </a:r>
                      <a:endParaRPr sz="10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mobile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% desktop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8"/>
          <p:cNvGraphicFramePr/>
          <p:nvPr>
            <p:extLst>
              <p:ext uri="{D42A27DB-BD31-4B8C-83A1-F6EECF244321}">
                <p14:modId xmlns:p14="http://schemas.microsoft.com/office/powerpoint/2010/main" val="2281072099"/>
              </p:ext>
            </p:extLst>
          </p:nvPr>
        </p:nvGraphicFramePr>
        <p:xfrm>
          <a:off x="163475" y="3855688"/>
          <a:ext cx="5265825" cy="200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 err="1"/>
                        <a:t>Réponses</a:t>
                      </a:r>
                      <a:r>
                        <a:rPr lang="en-CA" sz="1000" b="1" dirty="0"/>
                        <a:t> par </a:t>
                      </a:r>
                      <a:r>
                        <a:rPr lang="en" sz="1000" b="1" dirty="0"/>
                        <a:t>langue</a:t>
                      </a:r>
                      <a:endParaRPr sz="10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% </a:t>
                      </a:r>
                      <a:r>
                        <a:rPr lang="en" sz="900" b="1" dirty="0" err="1"/>
                        <a:t>anglais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% </a:t>
                      </a:r>
                      <a:r>
                        <a:rPr lang="en" sz="900" b="1" dirty="0" err="1"/>
                        <a:t>français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78524" y="269675"/>
            <a:ext cx="86082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Afficher une tendance ou un changement au fil du temps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4" title="Chart"/>
          <p:cNvPicPr preferRelativeResize="0"/>
          <p:nvPr/>
        </p:nvPicPr>
        <p:blipFill rotWithShape="1">
          <a:blip r:embed="rId3">
            <a:alphaModFix/>
          </a:blip>
          <a:srcRect l="6032"/>
          <a:stretch/>
        </p:blipFill>
        <p:spPr>
          <a:xfrm>
            <a:off x="163439" y="1111275"/>
            <a:ext cx="4419585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4662525" y="930175"/>
            <a:ext cx="4419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de recherche auxquelles vous pouvez répondre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Combien de commentaires ont été reçus sur une période donnée?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Est-ce que le volume de rétroactions augmente ou diminue?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annonce a-t-elle suscité davantage de rétroactions?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modifications apportées à une page ont-elles réduit le nombre de rétroactions?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14"/>
          <p:cNvGraphicFramePr/>
          <p:nvPr/>
        </p:nvGraphicFramePr>
        <p:xfrm>
          <a:off x="163450" y="2820650"/>
          <a:ext cx="8762450" cy="2268905"/>
        </p:xfrm>
        <a:graphic>
          <a:graphicData uri="http://schemas.openxmlformats.org/drawingml/2006/table">
            <a:tbl>
              <a:tblPr>
                <a:noFill/>
                <a:tableStyleId>{4BBE1E86-07C7-4649-BE48-AA577A6D8EB1}</a:tableStyleId>
              </a:tblPr>
              <a:tblGrid>
                <a:gridCol w="43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Utiliser des graphiques à barres ou linéaires pour afficher les tendances et les modifications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Détails supplémentaires à considérer, y compris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7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 toutes les pages, un groupe de pages, une seule page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Dans la rétroaction un problème spécifique est repéré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quelque chose s’améliore ou devient un problème plus urgent tous les jours, toutes les semaines ou tous les mois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Annoter les anomalies ou les observations notables sur le calendrier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 barre latérale avec des dates importantes : changements au contenu, annonces ou points de décision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Chevauchement de la chronologie avec l’analyse du trafic Web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3" name="Google Shape;263;p14"/>
          <p:cNvSpPr txBox="1"/>
          <p:nvPr/>
        </p:nvSpPr>
        <p:spPr>
          <a:xfrm>
            <a:off x="225775" y="893250"/>
            <a:ext cx="4306200" cy="6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 rétroaction a augmenté lorsque la nouvelle politique est entrée en vigueur</a:t>
            </a:r>
            <a:endParaRPr sz="1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Chart"/>
          <p:cNvPicPr preferRelativeResize="0"/>
          <p:nvPr/>
        </p:nvPicPr>
        <p:blipFill rotWithShape="1">
          <a:blip r:embed="rId3">
            <a:alphaModFix/>
          </a:blip>
          <a:srcRect l="13186"/>
          <a:stretch/>
        </p:blipFill>
        <p:spPr>
          <a:xfrm>
            <a:off x="11047" y="1212625"/>
            <a:ext cx="4660953" cy="29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65" name="Google Shape;165;p30"/>
          <p:cNvGraphicFramePr/>
          <p:nvPr>
            <p:extLst>
              <p:ext uri="{D42A27DB-BD31-4B8C-83A1-F6EECF244321}">
                <p14:modId xmlns:p14="http://schemas.microsoft.com/office/powerpoint/2010/main" val="1450531394"/>
              </p:ext>
            </p:extLst>
          </p:nvPr>
        </p:nvGraphicFramePr>
        <p:xfrm>
          <a:off x="4672000" y="892625"/>
          <a:ext cx="4501550" cy="41848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Questions de recherche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auxquelles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vous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pouvez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répondre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Quelles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reçu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 plus de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réponses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Où</a:t>
                      </a:r>
                      <a:r>
                        <a:rPr lang="en-CA" sz="12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 </a:t>
                      </a:r>
                      <a:r>
                        <a:rPr lang="en-CA" sz="12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trouvent</a:t>
                      </a:r>
                      <a:r>
                        <a:rPr lang="en-CA" sz="12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plus </a:t>
                      </a:r>
                      <a:r>
                        <a:rPr lang="en-CA" sz="12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</a:t>
                      </a:r>
                      <a:r>
                        <a:rPr lang="en-CA" sz="12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problèmes</a:t>
                      </a:r>
                      <a:r>
                        <a:rPr lang="en-CA" sz="12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Est-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que "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Autre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apparaît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prioritaire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 Si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c'est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la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doit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être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optimisée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Utiliser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des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graphiques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barres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du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texte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afficher</a:t>
                      </a:r>
                      <a:r>
                        <a:rPr lang="en-CA" sz="12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de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réponses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endParaRPr lang="en-CA"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prioritaires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lesquelles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concentrer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9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point principal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titre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Comparaisons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avec les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plages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dates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précédentes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montrer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changement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volume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Annoter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anomalies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observations notables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commentaires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illustrer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questions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clés</a:t>
                      </a:r>
                      <a:endParaRPr lang="en-CA"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Détails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 source des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données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(total des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commentaires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date)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6" name="Google Shape;166;p30"/>
          <p:cNvSpPr txBox="1"/>
          <p:nvPr/>
        </p:nvSpPr>
        <p:spPr>
          <a:xfrm>
            <a:off x="78525" y="269675"/>
            <a:ext cx="871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2400" dirty="0" err="1">
                <a:latin typeface="Calibri"/>
                <a:ea typeface="Calibri"/>
                <a:cs typeface="Calibri"/>
                <a:sym typeface="Calibri"/>
              </a:rPr>
              <a:t>Afficher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CA" sz="2400" dirty="0" err="1">
                <a:latin typeface="Calibri"/>
                <a:ea typeface="Calibri"/>
                <a:cs typeface="Calibri"/>
                <a:sym typeface="Calibri"/>
              </a:rPr>
              <a:t>tâches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CA" sz="2400" dirty="0" err="1">
                <a:latin typeface="Calibri"/>
                <a:ea typeface="Calibri"/>
                <a:cs typeface="Calibri"/>
                <a:sym typeface="Calibri"/>
              </a:rPr>
              <a:t>reçoivent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 le plus de </a:t>
            </a:r>
            <a:r>
              <a:rPr lang="en-CA" sz="2400" dirty="0" err="1">
                <a:latin typeface="Calibri"/>
                <a:ea typeface="Calibri"/>
                <a:cs typeface="Calibri"/>
                <a:sym typeface="Calibri"/>
              </a:rPr>
              <a:t>réponses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02450" y="816500"/>
            <a:ext cx="456954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Obtenir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informations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sur les </a:t>
            </a:r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vaccins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principale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b="1" dirty="0" err="1">
                <a:latin typeface="Calibri"/>
                <a:ea typeface="Calibri"/>
                <a:cs typeface="Calibri"/>
                <a:sym typeface="Calibri"/>
              </a:rPr>
              <a:t>tâche</a:t>
            </a:r>
            <a:r>
              <a:rPr lang="en-CA" b="1" dirty="0">
                <a:latin typeface="Calibri"/>
                <a:ea typeface="Calibri"/>
                <a:cs typeface="Calibri"/>
                <a:sym typeface="Calibri"/>
              </a:rPr>
              <a:t> du COVID.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8525" y="1291422"/>
            <a:ext cx="459346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Combien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de temps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dois-je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attendre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avant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pouvoir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faire un rappel ?"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87050" y="3899250"/>
            <a:ext cx="3414000" cy="8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: 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1-31 </a:t>
            </a:r>
            <a:r>
              <a:rPr lang="e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août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Commentaires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370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seulement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54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75" name="Google Shape;175;p31"/>
          <p:cNvGraphicFramePr/>
          <p:nvPr>
            <p:extLst>
              <p:ext uri="{D42A27DB-BD31-4B8C-83A1-F6EECF244321}">
                <p14:modId xmlns:p14="http://schemas.microsoft.com/office/powerpoint/2010/main" val="418048680"/>
              </p:ext>
            </p:extLst>
          </p:nvPr>
        </p:nvGraphicFramePr>
        <p:xfrm>
          <a:off x="4897400" y="865320"/>
          <a:ext cx="4123750" cy="4206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2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Questions de recherche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auxquelles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vous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pouvez</a:t>
                      </a:r>
                      <a:r>
                        <a:rPr lang="en-CA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répondre</a:t>
                      </a:r>
                      <a:endParaRPr lang="en-CA"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Quels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sont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points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douloureux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d'une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commentaire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a-t-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augmenté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diminué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 rapport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période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précédente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Utilisez</a:t>
                      </a: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des </a:t>
                      </a:r>
                      <a:r>
                        <a:rPr lang="en-CA" sz="12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diagrammes</a:t>
                      </a: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</a:t>
                      </a: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barres pour comparer les </a:t>
                      </a:r>
                      <a:r>
                        <a:rPr lang="en-CA" sz="12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données</a:t>
                      </a: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 </a:t>
                      </a:r>
                      <a:r>
                        <a:rPr lang="en-CA" sz="12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période</a:t>
                      </a: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temps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À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travers les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points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douloureux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point principal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titre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comparaisons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montrer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 retour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d'information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 page a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augmenté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diminué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commentaires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illustrer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points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sensibles</a:t>
                      </a:r>
                      <a:endParaRPr lang="en-CA"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Annotez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anomalies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les observations notables sur le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graphique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Taux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d'achèvement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de satisfaction, de </a:t>
                      </a:r>
                      <a:r>
                        <a:rPr lang="en-CA" sz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facilité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83100" y="292625"/>
            <a:ext cx="9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400" dirty="0" err="1">
                <a:solidFill>
                  <a:schemeClr val="dk1"/>
                </a:solidFill>
              </a:rPr>
              <a:t>Montrer</a:t>
            </a:r>
            <a:r>
              <a:rPr lang="en-CA" sz="2400" dirty="0">
                <a:solidFill>
                  <a:schemeClr val="dk1"/>
                </a:solidFill>
              </a:rPr>
              <a:t> les points de </a:t>
            </a:r>
            <a:r>
              <a:rPr lang="en-CA" sz="2400" dirty="0" err="1">
                <a:solidFill>
                  <a:schemeClr val="dk1"/>
                </a:solidFill>
              </a:rPr>
              <a:t>difficulté</a:t>
            </a:r>
            <a:r>
              <a:rPr lang="en-CA" sz="2400" dirty="0">
                <a:solidFill>
                  <a:schemeClr val="dk1"/>
                </a:solidFill>
              </a:rPr>
              <a:t> </a:t>
            </a:r>
            <a:r>
              <a:rPr lang="en-CA" sz="2400" dirty="0" err="1">
                <a:solidFill>
                  <a:schemeClr val="dk1"/>
                </a:solidFill>
              </a:rPr>
              <a:t>dans</a:t>
            </a:r>
            <a:r>
              <a:rPr lang="en-CA" sz="2400" dirty="0">
                <a:solidFill>
                  <a:schemeClr val="dk1"/>
                </a:solidFill>
              </a:rPr>
              <a:t> </a:t>
            </a:r>
            <a:r>
              <a:rPr lang="en-CA" sz="2400" dirty="0" err="1">
                <a:solidFill>
                  <a:schemeClr val="dk1"/>
                </a:solidFill>
              </a:rPr>
              <a:t>une</a:t>
            </a:r>
            <a:r>
              <a:rPr lang="en-CA" sz="2400" dirty="0">
                <a:solidFill>
                  <a:schemeClr val="dk1"/>
                </a:solidFill>
              </a:rPr>
              <a:t> </a:t>
            </a:r>
            <a:r>
              <a:rPr lang="en-CA" sz="2400" dirty="0" err="1">
                <a:solidFill>
                  <a:schemeClr val="dk1"/>
                </a:solidFill>
              </a:rPr>
              <a:t>tâche</a:t>
            </a:r>
            <a:r>
              <a:rPr lang="en-CA" sz="2400" dirty="0">
                <a:solidFill>
                  <a:schemeClr val="dk1"/>
                </a:solidFill>
              </a:rPr>
              <a:t> </a:t>
            </a:r>
            <a:r>
              <a:rPr lang="en-CA" sz="2400" dirty="0" err="1">
                <a:solidFill>
                  <a:schemeClr val="dk1"/>
                </a:solidFill>
              </a:rPr>
              <a:t>spécifique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8950" y="898608"/>
            <a:ext cx="4662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 principal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problème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rencontré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dans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le cadre de la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tâche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"se faire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vacciner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était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trouver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un lien pour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prendre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CA" sz="18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rendez-vous</a:t>
            </a:r>
            <a:r>
              <a:rPr lang="en-CA" sz="18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 title="Chart"/>
          <p:cNvPicPr preferRelativeResize="0"/>
          <p:nvPr/>
        </p:nvPicPr>
        <p:blipFill rotWithShape="1">
          <a:blip r:embed="rId3">
            <a:alphaModFix/>
          </a:blip>
          <a:srcRect l="14617"/>
          <a:stretch/>
        </p:blipFill>
        <p:spPr>
          <a:xfrm>
            <a:off x="235650" y="1680425"/>
            <a:ext cx="40606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287050" y="4051650"/>
            <a:ext cx="3708900" cy="10464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: 1-31 </a:t>
            </a:r>
            <a:r>
              <a:rPr lang="en-CA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août</a:t>
            </a: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</a:p>
          <a:p>
            <a:pPr lvl="0"/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d'achèvement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70%</a:t>
            </a:r>
          </a:p>
          <a:p>
            <a:pPr lvl="0"/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satisfaction : 66%</a:t>
            </a:r>
          </a:p>
          <a:p>
            <a:pPr lvl="0"/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facilité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67%</a:t>
            </a:r>
          </a:p>
          <a:p>
            <a:pPr lvl="0"/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d'exemple</a:t>
            </a:r>
            <a:r>
              <a:rPr lang="en-CA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seulement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102076" y="1860385"/>
            <a:ext cx="309706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J'ai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été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invité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faire un rappel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je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ne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trouve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pas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où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aller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pour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prendre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CA" sz="1200" i="1" dirty="0" err="1">
                <a:latin typeface="Calibri"/>
                <a:ea typeface="Calibri"/>
                <a:cs typeface="Calibri"/>
                <a:sym typeface="Calibri"/>
              </a:rPr>
              <a:t>rendez-vous</a:t>
            </a: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".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9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28" name="Google Shape;228;p10"/>
          <p:cNvGraphicFramePr/>
          <p:nvPr>
            <p:extLst>
              <p:ext uri="{D42A27DB-BD31-4B8C-83A1-F6EECF244321}">
                <p14:modId xmlns:p14="http://schemas.microsoft.com/office/powerpoint/2010/main" val="1054410047"/>
              </p:ext>
            </p:extLst>
          </p:nvPr>
        </p:nvGraphicFramePr>
        <p:xfrm>
          <a:off x="78325" y="900463"/>
          <a:ext cx="8987325" cy="2068090"/>
        </p:xfrm>
        <a:graphic>
          <a:graphicData uri="http://schemas.openxmlformats.org/drawingml/2006/table">
            <a:tbl>
              <a:tblPr>
                <a:noFill/>
                <a:tableStyleId>{4BBE1E86-07C7-4649-BE48-AA577A6D8EB1}</a:tableStyleId>
              </a:tblPr>
              <a:tblGrid>
                <a:gridCol w="46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2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Principaux enjeux de la rétroaction sur le Web</a:t>
                      </a:r>
                      <a:br>
                        <a:rPr lang="en" sz="20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 20 au 31 décembre 2021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Enjeux ou questions</a:t>
                      </a:r>
                      <a:endParaRPr sz="1100" b="1" u="none" strike="noStrike" cap="none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Types de problèmes </a:t>
                      </a:r>
                      <a:endParaRPr sz="1100" u="none" strike="noStrike" cap="none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 err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r>
                        <a:rPr lang="en-CA" sz="1100" b="1" dirty="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(s) </a:t>
                      </a:r>
                      <a:r>
                        <a:rPr lang="en-CA" sz="1100" b="1" dirty="0" err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concernée</a:t>
                      </a:r>
                      <a:r>
                        <a:rPr lang="en-CA" sz="1100" b="1" dirty="0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(s)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Sujet</a:t>
                      </a: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du </a:t>
                      </a:r>
                      <a:r>
                        <a:rPr lang="en-CA" sz="11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problème</a:t>
                      </a:r>
                      <a:endParaRPr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Lacunes</a:t>
                      </a:r>
                      <a:r>
                        <a:rPr lang="en" sz="105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des politiques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 de la </a:t>
                      </a:r>
                      <a:r>
                        <a:rPr lang="en-CA" sz="105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Sujet</a:t>
                      </a: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du </a:t>
                      </a:r>
                      <a:r>
                        <a:rPr lang="en-CA" sz="1100" b="1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problème</a:t>
                      </a:r>
                      <a:endParaRPr lang="en-CA" sz="1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Lacunes des politiques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CA" sz="105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 de la </a:t>
                      </a:r>
                      <a:r>
                        <a:rPr lang="en-CA" sz="105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tâche</a:t>
                      </a:r>
                      <a:endParaRPr sz="105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10"/>
          <p:cNvSpPr txBox="1"/>
          <p:nvPr/>
        </p:nvSpPr>
        <p:spPr>
          <a:xfrm>
            <a:off x="11264" y="228731"/>
            <a:ext cx="946926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 questions </a:t>
            </a: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émergentes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signaux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d’alarme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haut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2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niveau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8325" y="3270007"/>
            <a:ext cx="8834400" cy="15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Mettre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évidence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dépassent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portée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 travail de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votre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équipe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qui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doivent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être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acheminés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au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niveau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supérieur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lacunes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 politiques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lacunes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contenu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incorrecte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nécessitant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expert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matière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problèmes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6206b096343032391046638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07376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timiz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timization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927</Words>
  <Application>Microsoft Macintosh PowerPoint</Application>
  <PresentationFormat>On-screen Show (16:9)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Open Sans</vt:lpstr>
      <vt:lpstr>Roboto</vt:lpstr>
      <vt:lpstr>Simple Light</vt:lpstr>
      <vt:lpstr>Optimization</vt:lpstr>
      <vt:lpstr>Partager les idées tirées des données de rétroaction  Modèles pour partager les tendances et les points de vue qui découlent des commentaires des utilisateurs</vt:lpstr>
      <vt:lpstr>Aider les gens à comprendre comment les données sont collectées</vt:lpstr>
      <vt:lpstr>PowerPoint Presentation</vt:lpstr>
      <vt:lpstr>Modèle : Un résumé de base d’une page des données sur les commentaires</vt:lpstr>
      <vt:lpstr>PowerPoint Presentation</vt:lpstr>
      <vt:lpstr>PowerPoint Presentation</vt:lpstr>
      <vt:lpstr>Montrer les points de difficulté dans une tâche spécifique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Communiquer les commentaires sur la page Modèles pour partager les tendances et les points de vue qui découlent des commentaires des utilisateurs</dc:title>
  <dc:creator>Sylvie Rocque</dc:creator>
  <cp:lastModifiedBy>Microsoft Office User</cp:lastModifiedBy>
  <cp:revision>10</cp:revision>
  <dcterms:modified xsi:type="dcterms:W3CDTF">2023-02-13T18:40:42Z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515d617-256d-4284-aedb-1064be1c4b48_Enabled">
    <vt:lpwstr>true</vt:lpwstr>
  </property>
  <property fmtid="{D5CDD505-2E9C-101B-9397-08002B2CF9AE}" pid="3" name="MSIP_Label_3515d617-256d-4284-aedb-1064be1c4b48_SetDate">
    <vt:lpwstr>2022-02-11T18:53:15Z</vt:lpwstr>
  </property>
  <property fmtid="{D5CDD505-2E9C-101B-9397-08002B2CF9AE}" pid="4" name="MSIP_Label_3515d617-256d-4284-aedb-1064be1c4b48_Method">
    <vt:lpwstr>Privileged</vt:lpwstr>
  </property>
  <property fmtid="{D5CDD505-2E9C-101B-9397-08002B2CF9AE}" pid="5" name="MSIP_Label_3515d617-256d-4284-aedb-1064be1c4b48_Name">
    <vt:lpwstr>3515d617-256d-4284-aedb-1064be1c4b48</vt:lpwstr>
  </property>
  <property fmtid="{D5CDD505-2E9C-101B-9397-08002B2CF9AE}" pid="6" name="MSIP_Label_3515d617-256d-4284-aedb-1064be1c4b48_SiteId">
    <vt:lpwstr>6397df10-4595-4047-9c4f-03311282152b</vt:lpwstr>
  </property>
  <property fmtid="{D5CDD505-2E9C-101B-9397-08002B2CF9AE}" pid="7" name="MSIP_Label_3515d617-256d-4284-aedb-1064be1c4b48_ActionId">
    <vt:lpwstr>c3a585f6-5a6b-41c4-afff-c7863a25598d</vt:lpwstr>
  </property>
  <property fmtid="{D5CDD505-2E9C-101B-9397-08002B2CF9AE}" pid="8" name="MSIP_Label_3515d617-256d-4284-aedb-1064be1c4b48_ContentBits">
    <vt:lpwstr>0</vt:lpwstr>
  </property>
</Properties>
</file>