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2" r:id="rId8"/>
    <p:sldId id="263"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4/2/2019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4/2/2019</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4/2/2019</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Visualization for Beginners in Dividends</a:t>
            </a:r>
          </a:p>
        </p:txBody>
      </p:sp>
      <p:sp>
        <p:nvSpPr>
          <p:cNvPr id="3" name="Subtitle 2"/>
          <p:cNvSpPr>
            <a:spLocks noGrp="1"/>
          </p:cNvSpPr>
          <p:nvPr>
            <p:ph type="subTitle" idx="1"/>
          </p:nvPr>
        </p:nvSpPr>
        <p:spPr/>
        <p:txBody>
          <a:bodyPr>
            <a:normAutofit lnSpcReduction="10000"/>
          </a:bodyPr>
          <a:lstStyle/>
          <a:p>
            <a:r>
              <a:rPr lang="en-US" dirty="0"/>
              <a:t>CMPT 450</a:t>
            </a:r>
          </a:p>
          <a:p>
            <a:r>
              <a:rPr lang="en-US" dirty="0"/>
              <a:t>Term Project</a:t>
            </a:r>
          </a:p>
          <a:p>
            <a:r>
              <a:rPr lang="en-US" dirty="0"/>
              <a:t>Authors: Adrian Cate and Graham Cooper</a:t>
            </a:r>
          </a:p>
        </p:txBody>
      </p:sp>
    </p:spTree>
    <p:extLst>
      <p:ext uri="{BB962C8B-B14F-4D97-AF65-F5344CB8AC3E}">
        <p14:creationId xmlns:p14="http://schemas.microsoft.com/office/powerpoint/2010/main" val="194187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the Application</a:t>
            </a:r>
          </a:p>
        </p:txBody>
      </p:sp>
      <p:sp>
        <p:nvSpPr>
          <p:cNvPr id="3" name="Content Placeholder 2"/>
          <p:cNvSpPr>
            <a:spLocks noGrp="1"/>
          </p:cNvSpPr>
          <p:nvPr>
            <p:ph idx="1"/>
          </p:nvPr>
        </p:nvSpPr>
        <p:spPr/>
        <p:txBody>
          <a:bodyPr/>
          <a:lstStyle/>
          <a:p>
            <a:endParaRPr lang="en-US" dirty="0"/>
          </a:p>
          <a:p>
            <a:r>
              <a:rPr lang="en-US" dirty="0"/>
              <a:t>The purpose of the application is to design a visual idiom to help users make informed decisions on dividends.</a:t>
            </a:r>
          </a:p>
          <a:p>
            <a:endParaRPr lang="en-US" dirty="0"/>
          </a:p>
          <a:p>
            <a:r>
              <a:rPr lang="en-US" dirty="0"/>
              <a:t>To help novice users gain understanding with the stock market and dividends.</a:t>
            </a:r>
          </a:p>
          <a:p>
            <a:endParaRPr lang="en-US" dirty="0"/>
          </a:p>
          <a:p>
            <a:r>
              <a:rPr lang="en-US" dirty="0"/>
              <a:t>Allow users to explore the dividends dataset visually and compare features against each other.</a:t>
            </a:r>
          </a:p>
          <a:p>
            <a:pPr marL="114300" indent="0">
              <a:buNone/>
            </a:pPr>
            <a:endParaRPr lang="en-US" dirty="0"/>
          </a:p>
          <a:p>
            <a:r>
              <a:rPr lang="en-US" dirty="0"/>
              <a:t>Target Users: People new to the stock market and who are just trying to “test the waters”</a:t>
            </a:r>
          </a:p>
          <a:p>
            <a:endParaRPr lang="en-US" dirty="0"/>
          </a:p>
          <a:p>
            <a:endParaRPr lang="en-US" dirty="0"/>
          </a:p>
        </p:txBody>
      </p:sp>
    </p:spTree>
    <p:extLst>
      <p:ext uri="{BB962C8B-B14F-4D97-AF65-F5344CB8AC3E}">
        <p14:creationId xmlns:p14="http://schemas.microsoft.com/office/powerpoint/2010/main" val="59967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fontScale="92500" lnSpcReduction="10000"/>
          </a:bodyPr>
          <a:lstStyle/>
          <a:p>
            <a:r>
              <a:rPr lang="en-US" dirty="0">
                <a:latin typeface="+mj-lt"/>
              </a:rPr>
              <a:t>EPS % payout - </a:t>
            </a:r>
            <a:r>
              <a:rPr lang="en-US" dirty="0">
                <a:solidFill>
                  <a:srgbClr val="000000"/>
                </a:solidFill>
                <a:latin typeface="+mj-lt"/>
                <a:ea typeface="Lucida Grande"/>
                <a:cs typeface="Lucida Grande"/>
              </a:rPr>
              <a:t>Calculates the annual dividend as a percentage of trailing twelve months Earnings Per Share.</a:t>
            </a:r>
          </a:p>
          <a:p>
            <a:pPr marL="114300" indent="0">
              <a:buNone/>
            </a:pPr>
            <a:endParaRPr lang="en-US" dirty="0">
              <a:latin typeface="+mj-lt"/>
            </a:endParaRPr>
          </a:p>
          <a:p>
            <a:r>
              <a:rPr lang="en-US" dirty="0">
                <a:latin typeface="+mj-lt"/>
              </a:rPr>
              <a:t>TTM EPS - </a:t>
            </a:r>
            <a:r>
              <a:rPr lang="en-US" dirty="0">
                <a:solidFill>
                  <a:srgbClr val="000000"/>
                </a:solidFill>
                <a:latin typeface="+mj-lt"/>
                <a:ea typeface="Lucida Grande"/>
                <a:cs typeface="Lucida Grande"/>
              </a:rPr>
              <a:t>Shows earnings per share for the most recently reported trailing twelve months.</a:t>
            </a:r>
          </a:p>
          <a:p>
            <a:pPr marL="114300" indent="0">
              <a:buNone/>
            </a:pPr>
            <a:endParaRPr lang="en-US" dirty="0">
              <a:latin typeface="+mj-lt"/>
            </a:endParaRPr>
          </a:p>
          <a:p>
            <a:r>
              <a:rPr lang="en-US" dirty="0">
                <a:latin typeface="+mj-lt"/>
              </a:rPr>
              <a:t>PEG Ratio - </a:t>
            </a:r>
            <a:r>
              <a:rPr lang="en-US" dirty="0">
                <a:solidFill>
                  <a:srgbClr val="000000"/>
                </a:solidFill>
                <a:latin typeface="+mj-lt"/>
                <a:ea typeface="Lucida Grande"/>
                <a:cs typeface="Lucida Grande"/>
              </a:rPr>
              <a:t>Shows the price/earnings ratio divided by 5-year estimates growth rate.</a:t>
            </a:r>
          </a:p>
          <a:p>
            <a:pPr marL="114300" indent="0">
              <a:buNone/>
            </a:pPr>
            <a:endParaRPr lang="en-US" dirty="0">
              <a:latin typeface="+mj-lt"/>
            </a:endParaRPr>
          </a:p>
          <a:p>
            <a:r>
              <a:rPr lang="en-US" dirty="0">
                <a:latin typeface="+mj-lt"/>
              </a:rPr>
              <a:t>TTM ROE - </a:t>
            </a:r>
            <a:r>
              <a:rPr lang="en-US" dirty="0">
                <a:solidFill>
                  <a:srgbClr val="000000"/>
                </a:solidFill>
                <a:latin typeface="+mj-lt"/>
                <a:ea typeface="Lucida Grande"/>
                <a:cs typeface="Lucida Grande"/>
              </a:rPr>
              <a:t>Shows the trailing twelve months' rate of return on shareholder equity.</a:t>
            </a:r>
          </a:p>
          <a:p>
            <a:pPr marL="114300" indent="0">
              <a:buNone/>
            </a:pPr>
            <a:endParaRPr lang="en-US" dirty="0">
              <a:latin typeface="+mj-lt"/>
            </a:endParaRPr>
          </a:p>
          <a:p>
            <a:r>
              <a:rPr lang="en-US" dirty="0">
                <a:latin typeface="+mj-lt"/>
              </a:rPr>
              <a:t>TY% Growth - </a:t>
            </a:r>
            <a:r>
              <a:rPr lang="en-US" dirty="0">
                <a:solidFill>
                  <a:srgbClr val="000000"/>
                </a:solidFill>
                <a:latin typeface="+mj-lt"/>
                <a:ea typeface="Lucida Grande"/>
                <a:cs typeface="Lucida Grande"/>
              </a:rPr>
              <a:t>Shows the percentage change of this year's earnings estimate compared with last year's EPS.</a:t>
            </a:r>
            <a:endParaRPr lang="en-US" dirty="0">
              <a:latin typeface="+mj-lt"/>
            </a:endParaRPr>
          </a:p>
          <a:p>
            <a:endParaRPr lang="en-US" dirty="0"/>
          </a:p>
        </p:txBody>
      </p:sp>
    </p:spTree>
    <p:extLst>
      <p:ext uri="{BB962C8B-B14F-4D97-AF65-F5344CB8AC3E}">
        <p14:creationId xmlns:p14="http://schemas.microsoft.com/office/powerpoint/2010/main" val="41529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a:bodyPr>
          <a:lstStyle/>
          <a:p>
            <a:r>
              <a:rPr lang="en-US" dirty="0">
                <a:latin typeface="+mj-lt"/>
              </a:rPr>
              <a:t>NY% Growth - </a:t>
            </a:r>
            <a:r>
              <a:rPr lang="en-US" dirty="0">
                <a:solidFill>
                  <a:srgbClr val="000000"/>
                </a:solidFill>
                <a:latin typeface="+mj-lt"/>
                <a:ea typeface="Lucida Grande"/>
                <a:cs typeface="Lucida Grande"/>
              </a:rPr>
              <a:t>Shows the percentage change of next year's earnings estimate compared with this year's estimate.</a:t>
            </a:r>
          </a:p>
          <a:p>
            <a:pPr marL="114300" indent="0">
              <a:buNone/>
            </a:pPr>
            <a:endParaRPr lang="en-US" dirty="0">
              <a:latin typeface="+mj-lt"/>
            </a:endParaRPr>
          </a:p>
          <a:p>
            <a:r>
              <a:rPr lang="en-US" dirty="0">
                <a:latin typeface="+mj-lt"/>
              </a:rPr>
              <a:t>DGR - </a:t>
            </a:r>
            <a:r>
              <a:rPr lang="en-US" dirty="0">
                <a:solidFill>
                  <a:srgbClr val="000000"/>
                </a:solidFill>
                <a:latin typeface="+mj-lt"/>
                <a:ea typeface="Lucida Grande"/>
                <a:cs typeface="Lucida Grande"/>
              </a:rPr>
              <a:t>(or Dividend Growth Rate) is the compound annual growth rate of the dividend for the periods shown.</a:t>
            </a:r>
          </a:p>
          <a:p>
            <a:pPr marL="114300" indent="0">
              <a:buNone/>
            </a:pPr>
            <a:endParaRPr lang="en-US" dirty="0">
              <a:latin typeface="+mj-lt"/>
            </a:endParaRPr>
          </a:p>
          <a:p>
            <a:r>
              <a:rPr lang="en-US" dirty="0">
                <a:latin typeface="+mj-lt"/>
              </a:rPr>
              <a:t>No. </a:t>
            </a:r>
            <a:r>
              <a:rPr lang="en-US" dirty="0" err="1">
                <a:latin typeface="+mj-lt"/>
              </a:rPr>
              <a:t>Yrs</a:t>
            </a:r>
            <a:r>
              <a:rPr lang="en-US" dirty="0">
                <a:latin typeface="+mj-lt"/>
              </a:rPr>
              <a:t> - </a:t>
            </a:r>
            <a:r>
              <a:rPr lang="en-US" dirty="0">
                <a:solidFill>
                  <a:srgbClr val="000000"/>
                </a:solidFill>
                <a:latin typeface="+mj-lt"/>
                <a:ea typeface="Lucida Grande"/>
                <a:cs typeface="Lucida Grande"/>
              </a:rPr>
              <a:t>Represents the number of consecutive years of higher dividends.</a:t>
            </a:r>
          </a:p>
          <a:p>
            <a:pPr marL="114300" indent="0">
              <a:buNone/>
            </a:pPr>
            <a:endParaRPr lang="en-US" dirty="0">
              <a:latin typeface="+mj-lt"/>
            </a:endParaRPr>
          </a:p>
          <a:p>
            <a:r>
              <a:rPr lang="en-US" dirty="0">
                <a:latin typeface="+mj-lt"/>
              </a:rPr>
              <a:t>Debt/Equity</a:t>
            </a:r>
          </a:p>
          <a:p>
            <a:pPr marL="114300" indent="0">
              <a:buNone/>
            </a:pPr>
            <a:endParaRPr lang="en-US" dirty="0">
              <a:latin typeface="+mj-lt"/>
            </a:endParaRPr>
          </a:p>
          <a:p>
            <a:r>
              <a:rPr lang="en-US" dirty="0">
                <a:latin typeface="+mj-lt"/>
              </a:rPr>
              <a:t>Estimated dividends to be paid in 2019</a:t>
            </a:r>
          </a:p>
          <a:p>
            <a:endParaRPr lang="en-US" dirty="0"/>
          </a:p>
        </p:txBody>
      </p:sp>
    </p:spTree>
    <p:extLst>
      <p:ext uri="{BB962C8B-B14F-4D97-AF65-F5344CB8AC3E}">
        <p14:creationId xmlns:p14="http://schemas.microsoft.com/office/powerpoint/2010/main" val="94685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Justifications</a:t>
            </a:r>
          </a:p>
        </p:txBody>
      </p:sp>
      <p:sp>
        <p:nvSpPr>
          <p:cNvPr id="3" name="Content Placeholder 2"/>
          <p:cNvSpPr>
            <a:spLocks noGrp="1"/>
          </p:cNvSpPr>
          <p:nvPr>
            <p:ph idx="1"/>
          </p:nvPr>
        </p:nvSpPr>
        <p:spPr/>
        <p:txBody>
          <a:bodyPr/>
          <a:lstStyle/>
          <a:p>
            <a:r>
              <a:rPr lang="en-US" dirty="0"/>
              <a:t>What </a:t>
            </a:r>
            <a:r>
              <a:rPr lang="mr-IN" dirty="0"/>
              <a:t>–</a:t>
            </a:r>
            <a:r>
              <a:rPr lang="en-US" dirty="0"/>
              <a:t> The data being shown in the views are the statistics that will inform novice user on the best dividends, with regard to sector, industry, and company.</a:t>
            </a:r>
          </a:p>
          <a:p>
            <a:pPr marL="114300" indent="0">
              <a:buNone/>
            </a:pPr>
            <a:endParaRPr lang="en-US" dirty="0"/>
          </a:p>
          <a:p>
            <a:r>
              <a:rPr lang="en-US" dirty="0"/>
              <a:t>Why </a:t>
            </a:r>
            <a:r>
              <a:rPr lang="mr-IN" dirty="0"/>
              <a:t>–</a:t>
            </a:r>
            <a:r>
              <a:rPr lang="en-US" dirty="0"/>
              <a:t> The task is being performed to find the companies that pay out the best dividends. Find trends and outliners in the data.</a:t>
            </a:r>
          </a:p>
          <a:p>
            <a:pPr marL="114300" indent="0">
              <a:buNone/>
            </a:pPr>
            <a:endParaRPr lang="en-US" dirty="0"/>
          </a:p>
          <a:p>
            <a:r>
              <a:rPr lang="en-US" dirty="0"/>
              <a:t>How </a:t>
            </a:r>
            <a:r>
              <a:rPr lang="mr-IN" dirty="0"/>
              <a:t>–</a:t>
            </a:r>
            <a:r>
              <a:rPr lang="en-US" dirty="0"/>
              <a:t> The visualization idiom is constructed by allowing the user to filter by sector then industry then company. This allows the user to select specific sections in the economy that are of interest to them. The users have three different available charts to interact with the data.</a:t>
            </a:r>
          </a:p>
        </p:txBody>
      </p:sp>
    </p:spTree>
    <p:extLst>
      <p:ext uri="{BB962C8B-B14F-4D97-AF65-F5344CB8AC3E}">
        <p14:creationId xmlns:p14="http://schemas.microsoft.com/office/powerpoint/2010/main" val="938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a:t>
            </a:r>
          </a:p>
        </p:txBody>
      </p:sp>
      <p:sp>
        <p:nvSpPr>
          <p:cNvPr id="3" name="Content Placeholder 2"/>
          <p:cNvSpPr>
            <a:spLocks noGrp="1"/>
          </p:cNvSpPr>
          <p:nvPr>
            <p:ph idx="1"/>
          </p:nvPr>
        </p:nvSpPr>
        <p:spPr/>
        <p:txBody>
          <a:bodyPr/>
          <a:lstStyle/>
          <a:p>
            <a:r>
              <a:rPr lang="en-US" dirty="0"/>
              <a:t>Eye Beat Memory </a:t>
            </a:r>
            <a:r>
              <a:rPr lang="mr-IN" dirty="0"/>
              <a:t>–</a:t>
            </a:r>
            <a:r>
              <a:rPr lang="en-US" dirty="0"/>
              <a:t> using our eyes to switch between different views that are visible simultaneously has lower cognitive load than consulting our memory to compare a current view with what was seen before.</a:t>
            </a:r>
          </a:p>
          <a:p>
            <a:r>
              <a:rPr lang="en-US" dirty="0"/>
              <a:t>Memory and Attention - Conscious search for items is an operation that grows more difficult with the number of items there are to be checked.</a:t>
            </a:r>
          </a:p>
          <a:p>
            <a:r>
              <a:rPr lang="en-US" dirty="0"/>
              <a:t>Overview First, Zoom and Filter, Details on Demand.</a:t>
            </a:r>
          </a:p>
          <a:p>
            <a:r>
              <a:rPr lang="en-US" dirty="0"/>
              <a:t>Responsiveness is Required </a:t>
            </a:r>
            <a:r>
              <a:rPr lang="mr-IN" dirty="0"/>
              <a:t>–</a:t>
            </a:r>
            <a:r>
              <a:rPr lang="en-US" dirty="0"/>
              <a:t> how much time it takes for the system to respond to the user actions.</a:t>
            </a:r>
          </a:p>
          <a:p>
            <a:r>
              <a:rPr lang="en-US" dirty="0"/>
              <a:t>Getting it Right in Black and White.</a:t>
            </a:r>
          </a:p>
        </p:txBody>
      </p:sp>
    </p:spTree>
    <p:extLst>
      <p:ext uri="{BB962C8B-B14F-4D97-AF65-F5344CB8AC3E}">
        <p14:creationId xmlns:p14="http://schemas.microsoft.com/office/powerpoint/2010/main" val="204117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Bugs and Limitations</a:t>
            </a:r>
          </a:p>
        </p:txBody>
      </p:sp>
      <p:sp>
        <p:nvSpPr>
          <p:cNvPr id="3" name="Content Placeholder 2"/>
          <p:cNvSpPr>
            <a:spLocks noGrp="1"/>
          </p:cNvSpPr>
          <p:nvPr>
            <p:ph idx="1"/>
          </p:nvPr>
        </p:nvSpPr>
        <p:spPr/>
        <p:txBody>
          <a:bodyPr/>
          <a:lstStyle/>
          <a:p>
            <a:r>
              <a:rPr lang="en-US" dirty="0"/>
              <a:t>A horizontal bar chart would be better than an vertical bar chart.</a:t>
            </a:r>
          </a:p>
          <a:p>
            <a:endParaRPr lang="en-US" dirty="0"/>
          </a:p>
          <a:p>
            <a:r>
              <a:rPr lang="en-US" dirty="0"/>
              <a:t>Not all of the names show up in the tree-map. Using a different visual idiom or aggregating smaller values could have been solutions to this problem.</a:t>
            </a:r>
          </a:p>
          <a:p>
            <a:endParaRPr lang="en-US" dirty="0"/>
          </a:p>
          <a:p>
            <a:r>
              <a:rPr lang="en-US" dirty="0"/>
              <a:t>The color scheme for the tree-map could be improved upon.</a:t>
            </a:r>
          </a:p>
          <a:p>
            <a:endParaRPr lang="en-US" dirty="0"/>
          </a:p>
          <a:p>
            <a:r>
              <a:rPr lang="en-US" dirty="0"/>
              <a:t>Bar chart hover over doesn’t reset when the data on the </a:t>
            </a:r>
            <a:r>
              <a:rPr lang="en-US"/>
              <a:t>chart changes  </a:t>
            </a:r>
            <a:endParaRPr lang="en-US" dirty="0"/>
          </a:p>
        </p:txBody>
      </p:sp>
    </p:spTree>
    <p:extLst>
      <p:ext uri="{BB962C8B-B14F-4D97-AF65-F5344CB8AC3E}">
        <p14:creationId xmlns:p14="http://schemas.microsoft.com/office/powerpoint/2010/main" val="346148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40D3-3643-4DBD-BE73-572BD2C9DA0D}"/>
              </a:ext>
            </a:extLst>
          </p:cNvPr>
          <p:cNvSpPr>
            <a:spLocks noGrp="1"/>
          </p:cNvSpPr>
          <p:nvPr>
            <p:ph type="title"/>
          </p:nvPr>
        </p:nvSpPr>
        <p:spPr/>
        <p:txBody>
          <a:bodyPr/>
          <a:lstStyle/>
          <a:p>
            <a:r>
              <a:rPr lang="en-CA" dirty="0"/>
              <a:t>If we had another month…</a:t>
            </a:r>
          </a:p>
        </p:txBody>
      </p:sp>
      <p:sp>
        <p:nvSpPr>
          <p:cNvPr id="3" name="Content Placeholder 2">
            <a:extLst>
              <a:ext uri="{FF2B5EF4-FFF2-40B4-BE49-F238E27FC236}">
                <a16:creationId xmlns:a16="http://schemas.microsoft.com/office/drawing/2014/main" id="{C3924DF3-28EC-477E-B01A-87BB6026321F}"/>
              </a:ext>
            </a:extLst>
          </p:cNvPr>
          <p:cNvSpPr>
            <a:spLocks noGrp="1"/>
          </p:cNvSpPr>
          <p:nvPr>
            <p:ph idx="1"/>
          </p:nvPr>
        </p:nvSpPr>
        <p:spPr/>
        <p:txBody>
          <a:bodyPr/>
          <a:lstStyle/>
          <a:p>
            <a:r>
              <a:rPr lang="en-CA" dirty="0"/>
              <a:t>Change the vertical bar into a horizontal bar</a:t>
            </a:r>
          </a:p>
          <a:p>
            <a:pPr marL="114300" indent="0">
              <a:buNone/>
            </a:pPr>
            <a:endParaRPr lang="en-CA" dirty="0"/>
          </a:p>
          <a:p>
            <a:r>
              <a:rPr lang="en-CA" dirty="0"/>
              <a:t>Improve the color scheme for the tree map</a:t>
            </a:r>
          </a:p>
          <a:p>
            <a:pPr marL="114300" indent="0">
              <a:buNone/>
            </a:pPr>
            <a:endParaRPr lang="en-CA" dirty="0"/>
          </a:p>
          <a:p>
            <a:r>
              <a:rPr lang="en-CA" dirty="0"/>
              <a:t>Have the scatterplot and bar chart filter data based on the tree map zoom </a:t>
            </a:r>
          </a:p>
          <a:p>
            <a:endParaRPr lang="en-CA" dirty="0"/>
          </a:p>
          <a:p>
            <a:r>
              <a:rPr lang="en-CA" dirty="0"/>
              <a:t>Compare different companies in the bar chart </a:t>
            </a:r>
          </a:p>
          <a:p>
            <a:endParaRPr lang="en-CA" dirty="0"/>
          </a:p>
        </p:txBody>
      </p:sp>
    </p:spTree>
    <p:extLst>
      <p:ext uri="{BB962C8B-B14F-4D97-AF65-F5344CB8AC3E}">
        <p14:creationId xmlns:p14="http://schemas.microsoft.com/office/powerpoint/2010/main" val="2586794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935</TotalTime>
  <Words>567</Words>
  <Application>Microsoft Office PowerPoint</Application>
  <PresentationFormat>On-screen Show (4:3)</PresentationFormat>
  <Paragraphs>61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vt:lpstr>
      <vt:lpstr>Lucida Grande</vt:lpstr>
      <vt:lpstr>Mangal</vt:lpstr>
      <vt:lpstr>Adjacency</vt:lpstr>
      <vt:lpstr>Information Visualization for Beginners in Dividends</vt:lpstr>
      <vt:lpstr>The Purpose of the Application</vt:lpstr>
      <vt:lpstr>Features</vt:lpstr>
      <vt:lpstr>Features</vt:lpstr>
      <vt:lpstr>Design Justifications</vt:lpstr>
      <vt:lpstr>Rules of Thumb</vt:lpstr>
      <vt:lpstr>Bugs and Limitations</vt:lpstr>
      <vt:lpstr>If we had another month…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Visualization for Beginners in Dividends</dc:title>
  <dc:creator>G</dc:creator>
  <cp:lastModifiedBy>cateadrian@gmail.com</cp:lastModifiedBy>
  <cp:revision>14</cp:revision>
  <dcterms:created xsi:type="dcterms:W3CDTF">2019-04-03T00:20:37Z</dcterms:created>
  <dcterms:modified xsi:type="dcterms:W3CDTF">2019-04-03T20:08:01Z</dcterms:modified>
</cp:coreProperties>
</file>