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58" r:id="rId4"/>
    <p:sldId id="265" r:id="rId5"/>
    <p:sldId id="262" r:id="rId6"/>
    <p:sldId id="259" r:id="rId7"/>
    <p:sldId id="261" r:id="rId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3/5/2019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3/5/2019</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3/5/2019</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CMPT 450</a:t>
            </a:r>
          </a:p>
        </p:txBody>
      </p:sp>
      <p:sp>
        <p:nvSpPr>
          <p:cNvPr id="3" name="Subtitle 2"/>
          <p:cNvSpPr>
            <a:spLocks noGrp="1"/>
          </p:cNvSpPr>
          <p:nvPr>
            <p:ph type="subTitle" idx="1"/>
          </p:nvPr>
        </p:nvSpPr>
        <p:spPr/>
        <p:txBody>
          <a:bodyPr/>
          <a:lstStyle/>
          <a:p>
            <a:r>
              <a:rPr lang="en-US" dirty="0"/>
              <a:t>Graham Cooper</a:t>
            </a:r>
          </a:p>
          <a:p>
            <a:r>
              <a:rPr lang="en-US" dirty="0"/>
              <a:t>Adrian Cate</a:t>
            </a:r>
          </a:p>
        </p:txBody>
      </p:sp>
    </p:spTree>
    <p:extLst>
      <p:ext uri="{BB962C8B-B14F-4D97-AF65-F5344CB8AC3E}">
        <p14:creationId xmlns:p14="http://schemas.microsoft.com/office/powerpoint/2010/main" val="273462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Purpose of the Application</a:t>
            </a:r>
          </a:p>
        </p:txBody>
      </p:sp>
      <p:sp>
        <p:nvSpPr>
          <p:cNvPr id="3" name="Content Placeholder 2"/>
          <p:cNvSpPr>
            <a:spLocks noGrp="1"/>
          </p:cNvSpPr>
          <p:nvPr>
            <p:ph idx="1"/>
          </p:nvPr>
        </p:nvSpPr>
        <p:spPr/>
        <p:txBody>
          <a:bodyPr/>
          <a:lstStyle/>
          <a:p>
            <a:r>
              <a:rPr lang="en-US" dirty="0"/>
              <a:t>The purpose of the application is to design a visual idiom that allows users to:</a:t>
            </a:r>
          </a:p>
          <a:p>
            <a:pPr lvl="1"/>
            <a:r>
              <a:rPr lang="en-US" dirty="0"/>
              <a:t>Explore the U.S. Dividend Champions dataset</a:t>
            </a:r>
          </a:p>
          <a:p>
            <a:pPr lvl="1"/>
            <a:r>
              <a:rPr lang="en-US" dirty="0"/>
              <a:t>Compare different companies</a:t>
            </a:r>
          </a:p>
          <a:p>
            <a:pPr lvl="1"/>
            <a:r>
              <a:rPr lang="en-US" dirty="0"/>
              <a:t>Make informed decisions on potential investments </a:t>
            </a:r>
          </a:p>
        </p:txBody>
      </p:sp>
    </p:spTree>
    <p:extLst>
      <p:ext uri="{BB962C8B-B14F-4D97-AF65-F5344CB8AC3E}">
        <p14:creationId xmlns:p14="http://schemas.microsoft.com/office/powerpoint/2010/main" val="43779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rmAutofit lnSpcReduction="10000"/>
          </a:bodyPr>
          <a:lstStyle/>
          <a:p>
            <a:r>
              <a:rPr lang="en-US" b="1" dirty="0"/>
              <a:t>EPS % payout </a:t>
            </a:r>
            <a:r>
              <a:rPr lang="en-US" dirty="0"/>
              <a:t>- </a:t>
            </a:r>
            <a:r>
              <a:rPr lang="en-US" sz="2000" dirty="0">
                <a:solidFill>
                  <a:srgbClr val="000000"/>
                </a:solidFill>
                <a:latin typeface="Lucida Grande"/>
                <a:ea typeface="Lucida Grande"/>
                <a:cs typeface="Lucida Grande"/>
              </a:rPr>
              <a:t>Calculates the annual dividend as a percentage of trailing twelve months Earnings Per Share.</a:t>
            </a:r>
          </a:p>
          <a:p>
            <a:pPr marL="114300" indent="0">
              <a:buNone/>
            </a:pPr>
            <a:endParaRPr lang="en-US" dirty="0"/>
          </a:p>
          <a:p>
            <a:r>
              <a:rPr lang="en-US" b="1" dirty="0"/>
              <a:t>TTM EPS </a:t>
            </a:r>
            <a:r>
              <a:rPr lang="en-US" dirty="0"/>
              <a:t>– </a:t>
            </a:r>
            <a:r>
              <a:rPr lang="en-US" sz="2000" dirty="0">
                <a:solidFill>
                  <a:srgbClr val="000000"/>
                </a:solidFill>
                <a:latin typeface="Lucida Grande"/>
              </a:rPr>
              <a:t>the </a:t>
            </a:r>
            <a:r>
              <a:rPr lang="en-US" sz="2000" dirty="0">
                <a:solidFill>
                  <a:srgbClr val="000000"/>
                </a:solidFill>
                <a:latin typeface="Lucida Grande"/>
                <a:ea typeface="Lucida Grande"/>
                <a:cs typeface="Lucida Grande"/>
              </a:rPr>
              <a:t>earnings per share for the most recently reported trailing twelve months.</a:t>
            </a:r>
          </a:p>
          <a:p>
            <a:pPr marL="114300" indent="0">
              <a:buNone/>
            </a:pPr>
            <a:endParaRPr lang="en-US" dirty="0"/>
          </a:p>
          <a:p>
            <a:r>
              <a:rPr lang="en-US" b="1" dirty="0"/>
              <a:t>PEG Ratio </a:t>
            </a:r>
            <a:r>
              <a:rPr lang="en-US" dirty="0"/>
              <a:t>- </a:t>
            </a:r>
            <a:r>
              <a:rPr lang="en-US" sz="2000" dirty="0">
                <a:solidFill>
                  <a:srgbClr val="000000"/>
                </a:solidFill>
                <a:latin typeface="Lucida Grande"/>
                <a:ea typeface="Lucida Grande"/>
                <a:cs typeface="Lucida Grande"/>
              </a:rPr>
              <a:t>the price/earnings ratio divided by 5-year estimates growth rate.</a:t>
            </a:r>
          </a:p>
          <a:p>
            <a:pPr marL="114300" indent="0">
              <a:buNone/>
            </a:pPr>
            <a:endParaRPr lang="en-US" dirty="0"/>
          </a:p>
          <a:p>
            <a:r>
              <a:rPr lang="en-US" b="1" dirty="0"/>
              <a:t>TTM ROE </a:t>
            </a:r>
            <a:r>
              <a:rPr lang="en-US" dirty="0"/>
              <a:t>- </a:t>
            </a:r>
            <a:r>
              <a:rPr lang="en-US" sz="2000" dirty="0">
                <a:solidFill>
                  <a:srgbClr val="000000"/>
                </a:solidFill>
                <a:latin typeface="Lucida Grande"/>
              </a:rPr>
              <a:t>t</a:t>
            </a:r>
            <a:r>
              <a:rPr lang="en-US" sz="2000" dirty="0">
                <a:solidFill>
                  <a:srgbClr val="000000"/>
                </a:solidFill>
                <a:latin typeface="Lucida Grande"/>
                <a:ea typeface="Lucida Grande"/>
                <a:cs typeface="Lucida Grande"/>
              </a:rPr>
              <a:t>he trailing twelve months' rate of return on shareholder equity.</a:t>
            </a:r>
          </a:p>
          <a:p>
            <a:pPr marL="114300" indent="0">
              <a:buNone/>
            </a:pPr>
            <a:endParaRPr lang="en-US" dirty="0"/>
          </a:p>
          <a:p>
            <a:r>
              <a:rPr lang="en-US" b="1" dirty="0"/>
              <a:t>TY% Growth </a:t>
            </a:r>
            <a:r>
              <a:rPr lang="en-US" dirty="0"/>
              <a:t>- </a:t>
            </a:r>
            <a:r>
              <a:rPr lang="en-US" sz="2000" dirty="0">
                <a:solidFill>
                  <a:srgbClr val="000000"/>
                </a:solidFill>
                <a:latin typeface="Lucida Grande"/>
                <a:ea typeface="Lucida Grande"/>
                <a:cs typeface="Lucida Grande"/>
              </a:rPr>
              <a:t>the percentage change of this year's earnings estimate compared with last year's EPS.</a:t>
            </a:r>
            <a:endParaRPr lang="en-US" dirty="0"/>
          </a:p>
        </p:txBody>
      </p:sp>
    </p:spTree>
    <p:extLst>
      <p:ext uri="{BB962C8B-B14F-4D97-AF65-F5344CB8AC3E}">
        <p14:creationId xmlns:p14="http://schemas.microsoft.com/office/powerpoint/2010/main" val="65777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rmAutofit/>
          </a:bodyPr>
          <a:lstStyle/>
          <a:p>
            <a:r>
              <a:rPr lang="en-US" b="1" dirty="0"/>
              <a:t>NY% Growth </a:t>
            </a:r>
            <a:r>
              <a:rPr lang="en-US" dirty="0"/>
              <a:t>- </a:t>
            </a:r>
            <a:r>
              <a:rPr lang="en-US" sz="2000" dirty="0">
                <a:solidFill>
                  <a:srgbClr val="000000"/>
                </a:solidFill>
                <a:latin typeface="Lucida Grande"/>
                <a:ea typeface="Lucida Grande"/>
                <a:cs typeface="Lucida Grande"/>
              </a:rPr>
              <a:t>the percentage change of next year's earnings estimate compared with this year's estimate.</a:t>
            </a:r>
          </a:p>
          <a:p>
            <a:pPr marL="114300" indent="0">
              <a:buNone/>
            </a:pPr>
            <a:endParaRPr lang="en-US" dirty="0"/>
          </a:p>
          <a:p>
            <a:r>
              <a:rPr lang="en-US" b="1" dirty="0"/>
              <a:t>DGR</a:t>
            </a:r>
            <a:r>
              <a:rPr lang="en-US" dirty="0"/>
              <a:t> - </a:t>
            </a:r>
            <a:r>
              <a:rPr lang="en-US" sz="2000" dirty="0">
                <a:solidFill>
                  <a:srgbClr val="000000"/>
                </a:solidFill>
                <a:latin typeface="Lucida Grande"/>
                <a:ea typeface="Lucida Grande"/>
                <a:cs typeface="Lucida Grande"/>
              </a:rPr>
              <a:t>(or Dividend Growth Rate) is the compound annual growth rate of the dividend for the periods shown.</a:t>
            </a:r>
          </a:p>
          <a:p>
            <a:pPr marL="114300" indent="0">
              <a:buNone/>
            </a:pPr>
            <a:endParaRPr lang="en-US" dirty="0"/>
          </a:p>
          <a:p>
            <a:r>
              <a:rPr lang="en-US" b="1" dirty="0"/>
              <a:t>No. </a:t>
            </a:r>
            <a:r>
              <a:rPr lang="en-US" b="1" dirty="0" err="1"/>
              <a:t>Yrs</a:t>
            </a:r>
            <a:r>
              <a:rPr lang="en-US" b="1" dirty="0"/>
              <a:t> </a:t>
            </a:r>
            <a:r>
              <a:rPr lang="en-US" dirty="0"/>
              <a:t>- </a:t>
            </a:r>
            <a:r>
              <a:rPr lang="en-US" sz="2000" dirty="0">
                <a:solidFill>
                  <a:srgbClr val="000000"/>
                </a:solidFill>
                <a:latin typeface="Lucida Grande"/>
                <a:ea typeface="Lucida Grande"/>
                <a:cs typeface="Lucida Grande"/>
              </a:rPr>
              <a:t>the number of consecutive years of higher dividends.</a:t>
            </a:r>
          </a:p>
          <a:p>
            <a:pPr marL="114300" indent="0">
              <a:buNone/>
            </a:pPr>
            <a:endParaRPr lang="en-US" dirty="0"/>
          </a:p>
          <a:p>
            <a:r>
              <a:rPr lang="en-US" b="1" dirty="0"/>
              <a:t>Debt/Equity</a:t>
            </a:r>
            <a:r>
              <a:rPr lang="en-US" dirty="0"/>
              <a:t> - the proportion of capitalization provided by debt in relation to shareholder equity</a:t>
            </a:r>
            <a:endParaRPr lang="en-US" b="1" dirty="0"/>
          </a:p>
          <a:p>
            <a:pPr marL="114300" indent="0">
              <a:buNone/>
            </a:pPr>
            <a:endParaRPr lang="en-US" dirty="0"/>
          </a:p>
          <a:p>
            <a:r>
              <a:rPr lang="en-US" b="1" dirty="0"/>
              <a:t>Estimated dividends to be paid in 2019</a:t>
            </a:r>
          </a:p>
        </p:txBody>
      </p:sp>
    </p:spTree>
    <p:extLst>
      <p:ext uri="{BB962C8B-B14F-4D97-AF65-F5344CB8AC3E}">
        <p14:creationId xmlns:p14="http://schemas.microsoft.com/office/powerpoint/2010/main" val="2374163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Low-Fidelity Prototype</a:t>
            </a:r>
          </a:p>
        </p:txBody>
      </p:sp>
      <p:pic>
        <p:nvPicPr>
          <p:cNvPr id="8" name="Content Placeholder 7" descr="Screen Shot 2019-03-05 at 8.20.50 PM.png"/>
          <p:cNvPicPr>
            <a:picLocks noGrp="1" noChangeAspect="1"/>
          </p:cNvPicPr>
          <p:nvPr>
            <p:ph idx="1"/>
          </p:nvPr>
        </p:nvPicPr>
        <p:blipFill>
          <a:blip r:embed="rId2" cstate="email">
            <a:extLst>
              <a:ext uri="{28A0092B-C50C-407E-A947-70E740481C1C}">
                <a14:useLocalDpi xmlns:a14="http://schemas.microsoft.com/office/drawing/2010/main" val="0"/>
              </a:ext>
            </a:extLst>
          </a:blip>
          <a:srcRect l="-5688" r="-5688"/>
          <a:stretch>
            <a:fillRect/>
          </a:stretch>
        </p:blipFill>
        <p:spPr>
          <a:xfrm>
            <a:off x="-268285" y="1325455"/>
            <a:ext cx="8781817" cy="5532545"/>
          </a:xfrm>
        </p:spPr>
      </p:pic>
    </p:spTree>
    <p:extLst>
      <p:ext uri="{BB962C8B-B14F-4D97-AF65-F5344CB8AC3E}">
        <p14:creationId xmlns:p14="http://schemas.microsoft.com/office/powerpoint/2010/main" val="149339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Justifications</a:t>
            </a:r>
          </a:p>
        </p:txBody>
      </p:sp>
      <p:sp>
        <p:nvSpPr>
          <p:cNvPr id="3" name="Content Placeholder 2"/>
          <p:cNvSpPr>
            <a:spLocks noGrp="1"/>
          </p:cNvSpPr>
          <p:nvPr>
            <p:ph idx="1"/>
          </p:nvPr>
        </p:nvSpPr>
        <p:spPr/>
        <p:txBody>
          <a:bodyPr/>
          <a:lstStyle/>
          <a:p>
            <a:r>
              <a:rPr lang="en-US" b="1" dirty="0"/>
              <a:t>What</a:t>
            </a:r>
            <a:r>
              <a:rPr lang="en-US" dirty="0"/>
              <a:t> </a:t>
            </a:r>
            <a:r>
              <a:rPr lang="mr-IN" dirty="0"/>
              <a:t>–</a:t>
            </a:r>
            <a:r>
              <a:rPr lang="en-US" dirty="0"/>
              <a:t> The data being shown in the views are the statistics that will inform novice user on the best dividends, with regard to sector, industry, and company.</a:t>
            </a:r>
          </a:p>
          <a:p>
            <a:pPr marL="114300" indent="0">
              <a:buNone/>
            </a:pPr>
            <a:endParaRPr lang="en-US" dirty="0"/>
          </a:p>
          <a:p>
            <a:r>
              <a:rPr lang="en-US" b="1" dirty="0"/>
              <a:t>Why</a:t>
            </a:r>
            <a:r>
              <a:rPr lang="en-US" dirty="0"/>
              <a:t> </a:t>
            </a:r>
            <a:r>
              <a:rPr lang="mr-IN" dirty="0"/>
              <a:t>–</a:t>
            </a:r>
            <a:r>
              <a:rPr lang="en-US" dirty="0"/>
              <a:t> The task is being performed to find the companies that pay out the best dividends and have the highest potential to be possible future investments </a:t>
            </a:r>
          </a:p>
          <a:p>
            <a:pPr marL="114300" indent="0">
              <a:buNone/>
            </a:pPr>
            <a:endParaRPr lang="en-US" dirty="0"/>
          </a:p>
          <a:p>
            <a:r>
              <a:rPr lang="en-US" b="1" dirty="0"/>
              <a:t>How </a:t>
            </a:r>
            <a:r>
              <a:rPr lang="mr-IN" dirty="0"/>
              <a:t>–</a:t>
            </a:r>
            <a:r>
              <a:rPr lang="en-US" dirty="0"/>
              <a:t> The visualization idiom is constructed by allowing the user to filter by sector then industry then company. This allows the user to select specific sections in the economy that are of interest to them.</a:t>
            </a:r>
          </a:p>
        </p:txBody>
      </p:sp>
    </p:spTree>
    <p:extLst>
      <p:ext uri="{BB962C8B-B14F-4D97-AF65-F5344CB8AC3E}">
        <p14:creationId xmlns:p14="http://schemas.microsoft.com/office/powerpoint/2010/main" val="141138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Thumb</a:t>
            </a:r>
          </a:p>
        </p:txBody>
      </p:sp>
      <p:sp>
        <p:nvSpPr>
          <p:cNvPr id="3" name="Content Placeholder 2"/>
          <p:cNvSpPr>
            <a:spLocks noGrp="1"/>
          </p:cNvSpPr>
          <p:nvPr>
            <p:ph idx="1"/>
          </p:nvPr>
        </p:nvSpPr>
        <p:spPr/>
        <p:txBody>
          <a:bodyPr/>
          <a:lstStyle/>
          <a:p>
            <a:r>
              <a:rPr lang="en-US" b="1" dirty="0"/>
              <a:t>Eye Beat Memory </a:t>
            </a:r>
            <a:r>
              <a:rPr lang="mr-IN" dirty="0"/>
              <a:t>–</a:t>
            </a:r>
            <a:r>
              <a:rPr lang="en-US" dirty="0"/>
              <a:t> using our eyes to switch between different views that are visible simultaneously has lower cognitive load than consulting our memory to compare a current view with what was seen before.</a:t>
            </a:r>
          </a:p>
          <a:p>
            <a:r>
              <a:rPr lang="en-US" b="1" dirty="0"/>
              <a:t>Memory and Attention </a:t>
            </a:r>
            <a:r>
              <a:rPr lang="en-US" dirty="0"/>
              <a:t>- Conscious search for items is  an operation that grows more difficult with the number of items there are to be checked.</a:t>
            </a:r>
          </a:p>
          <a:p>
            <a:r>
              <a:rPr lang="en-US" b="1" dirty="0"/>
              <a:t>Overview First, Zoom and Filter, Details on Demand</a:t>
            </a:r>
          </a:p>
          <a:p>
            <a:r>
              <a:rPr lang="en-US" b="1" dirty="0"/>
              <a:t>Responsiveness is Required </a:t>
            </a:r>
            <a:r>
              <a:rPr lang="mr-IN" dirty="0"/>
              <a:t>–</a:t>
            </a:r>
            <a:r>
              <a:rPr lang="en-US" dirty="0"/>
              <a:t> how much time it takes for the system to respond to the user actions.</a:t>
            </a:r>
          </a:p>
          <a:p>
            <a:r>
              <a:rPr lang="en-US" b="1" dirty="0"/>
              <a:t>Getting it Right in Black and White</a:t>
            </a:r>
          </a:p>
          <a:p>
            <a:r>
              <a:rPr lang="en-US" b="1" dirty="0"/>
              <a:t>Function First, Form Next </a:t>
            </a:r>
            <a:r>
              <a:rPr lang="mr-IN" dirty="0"/>
              <a:t>–</a:t>
            </a:r>
            <a:r>
              <a:rPr lang="en-US" dirty="0"/>
              <a:t> focus is on function of the application first, then beauty next.</a:t>
            </a:r>
          </a:p>
        </p:txBody>
      </p:sp>
    </p:spTree>
    <p:extLst>
      <p:ext uri="{BB962C8B-B14F-4D97-AF65-F5344CB8AC3E}">
        <p14:creationId xmlns:p14="http://schemas.microsoft.com/office/powerpoint/2010/main" val="1057077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63</TotalTime>
  <Words>426</Words>
  <Application>Microsoft Office PowerPoint</Application>
  <PresentationFormat>On-screen Show (4:3)</PresentationFormat>
  <Paragraphs>42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vt:lpstr>
      <vt:lpstr>Lucida Grande</vt:lpstr>
      <vt:lpstr>Mangal</vt:lpstr>
      <vt:lpstr>Adjacency</vt:lpstr>
      <vt:lpstr>CMPT 450</vt:lpstr>
      <vt:lpstr>The Purpose of the Application</vt:lpstr>
      <vt:lpstr>Features</vt:lpstr>
      <vt:lpstr>Features</vt:lpstr>
      <vt:lpstr>Low-Fidelity Prototype</vt:lpstr>
      <vt:lpstr>Design Justifications</vt:lpstr>
      <vt:lpstr>Rules of Thumb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450</dc:title>
  <dc:creator>G</dc:creator>
  <cp:lastModifiedBy>cateadrian@gmail.com</cp:lastModifiedBy>
  <cp:revision>8</cp:revision>
  <dcterms:created xsi:type="dcterms:W3CDTF">2019-03-05T04:56:23Z</dcterms:created>
  <dcterms:modified xsi:type="dcterms:W3CDTF">2019-03-06T03:52:02Z</dcterms:modified>
</cp:coreProperties>
</file>