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2" r:id="rId16"/>
    <p:sldId id="270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19-04-08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19-04-08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19-04-08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19-04-08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19-04-08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19-04-08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19-04-08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19-04-08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19-04-08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19-04-08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19-04-08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19-04-08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Machine Learning for Analysis and Prediction of Customer </a:t>
            </a:r>
            <a:r>
              <a:rPr lang="en-CA" dirty="0" smtClean="0"/>
              <a:t>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CMPT 496</a:t>
            </a:r>
          </a:p>
          <a:p>
            <a:r>
              <a:rPr lang="en-US" dirty="0" smtClean="0"/>
              <a:t>Graham Cooper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5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 descr="Unknow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426" r="-26426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3359966" y="1230372"/>
            <a:ext cx="2023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Feature Count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14472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categories of features:</a:t>
            </a:r>
          </a:p>
          <a:p>
            <a:pPr lvl="1"/>
            <a:r>
              <a:rPr lang="en-US" dirty="0" smtClean="0"/>
              <a:t>Category 1 </a:t>
            </a:r>
            <a:r>
              <a:rPr lang="mr-IN" dirty="0" smtClean="0"/>
              <a:t>–</a:t>
            </a:r>
            <a:r>
              <a:rPr lang="en-US" dirty="0" smtClean="0"/>
              <a:t> Above </a:t>
            </a:r>
            <a:r>
              <a:rPr lang="en-US" dirty="0" smtClean="0"/>
              <a:t>76%</a:t>
            </a:r>
            <a:endParaRPr lang="en-US" dirty="0" smtClean="0"/>
          </a:p>
          <a:p>
            <a:pPr lvl="2"/>
            <a:r>
              <a:rPr lang="en-US" dirty="0" err="1" smtClean="0"/>
              <a:t>NumberChildrenAtHome</a:t>
            </a:r>
            <a:r>
              <a:rPr lang="en-US" dirty="0" smtClean="0"/>
              <a:t>: 94.5%</a:t>
            </a:r>
          </a:p>
          <a:p>
            <a:pPr lvl="2"/>
            <a:r>
              <a:rPr lang="en-US" dirty="0" smtClean="0"/>
              <a:t>Married: 87.2%</a:t>
            </a:r>
          </a:p>
          <a:p>
            <a:pPr lvl="2"/>
            <a:r>
              <a:rPr lang="en-US" dirty="0" err="1" smtClean="0"/>
              <a:t>AgeBracket</a:t>
            </a:r>
            <a:r>
              <a:rPr lang="en-US" dirty="0" smtClean="0"/>
              <a:t>: 78.5%</a:t>
            </a:r>
          </a:p>
          <a:p>
            <a:pPr lvl="2"/>
            <a:r>
              <a:rPr lang="en-US" dirty="0" smtClean="0"/>
              <a:t>Sex: </a:t>
            </a:r>
            <a:r>
              <a:rPr lang="en-US" dirty="0" smtClean="0"/>
              <a:t>76.6</a:t>
            </a:r>
            <a:r>
              <a:rPr lang="en-US" dirty="0" smtClean="0"/>
              <a:t>%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Category 2 </a:t>
            </a:r>
            <a:r>
              <a:rPr lang="mr-IN" dirty="0" smtClean="0"/>
              <a:t>–</a:t>
            </a:r>
            <a:r>
              <a:rPr lang="en-US" dirty="0" smtClean="0"/>
              <a:t> Between 45% and 58%</a:t>
            </a:r>
          </a:p>
          <a:p>
            <a:pPr lvl="2"/>
            <a:r>
              <a:rPr lang="en-US" dirty="0" err="1" smtClean="0"/>
              <a:t>ChildrenFlag</a:t>
            </a:r>
            <a:r>
              <a:rPr lang="en-US" dirty="0" smtClean="0"/>
              <a:t>: 57.3%</a:t>
            </a:r>
          </a:p>
          <a:p>
            <a:pPr lvl="2"/>
            <a:r>
              <a:rPr lang="en-US" dirty="0" err="1" smtClean="0"/>
              <a:t>JobType</a:t>
            </a:r>
            <a:r>
              <a:rPr lang="en-US" dirty="0" smtClean="0"/>
              <a:t>: 47.8%</a:t>
            </a:r>
          </a:p>
          <a:p>
            <a:pPr lvl="2"/>
            <a:r>
              <a:rPr lang="en-US" dirty="0" err="1" smtClean="0"/>
              <a:t>EducationType</a:t>
            </a:r>
            <a:r>
              <a:rPr lang="en-US" dirty="0" smtClean="0"/>
              <a:t>: 45.3%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Category 3 - Below 35%</a:t>
            </a:r>
          </a:p>
          <a:p>
            <a:pPr lvl="2"/>
            <a:r>
              <a:rPr lang="en-US" dirty="0" err="1" smtClean="0"/>
              <a:t>AreaCode</a:t>
            </a:r>
            <a:r>
              <a:rPr lang="en-US" dirty="0" smtClean="0"/>
              <a:t>: 34.3%</a:t>
            </a:r>
          </a:p>
          <a:p>
            <a:pPr lvl="2"/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5700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Size seven features provide the best gain and sacrifices very little in terms of </a:t>
            </a:r>
            <a:r>
              <a:rPr lang="en-US" dirty="0" smtClean="0"/>
              <a:t>accuracy</a:t>
            </a:r>
          </a:p>
          <a:p>
            <a:endParaRPr lang="en-US" dirty="0"/>
          </a:p>
          <a:p>
            <a:r>
              <a:rPr lang="en-US" dirty="0" smtClean="0"/>
              <a:t>This reflects the seven features found in category one and two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Screen Shot 2019-04-06 at 3.15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728" y="274638"/>
            <a:ext cx="2091408" cy="63746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64346" y="556846"/>
            <a:ext cx="1045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average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82909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 descr="Screen Shot 2019-04-07 at 2.18.32 A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84" r="-16284"/>
          <a:stretch>
            <a:fillRect/>
          </a:stretch>
        </p:blipFill>
        <p:spPr>
          <a:xfrm>
            <a:off x="553834" y="1701860"/>
            <a:ext cx="3657600" cy="4590288"/>
          </a:xfrm>
        </p:spPr>
      </p:pic>
      <p:pic>
        <p:nvPicPr>
          <p:cNvPr id="6" name="Content Placeholder 5" descr="Screen Shot 2019-04-07 at 2.18.42 AM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12" r="-8812"/>
          <a:stretch>
            <a:fillRect/>
          </a:stretch>
        </p:blipFill>
        <p:spPr>
          <a:xfrm>
            <a:off x="4419600" y="1701860"/>
            <a:ext cx="3657600" cy="4590288"/>
          </a:xfrm>
        </p:spPr>
      </p:pic>
      <p:sp>
        <p:nvSpPr>
          <p:cNvPr id="7" name="TextBox 6"/>
          <p:cNvSpPr txBox="1"/>
          <p:nvPr/>
        </p:nvSpPr>
        <p:spPr>
          <a:xfrm>
            <a:off x="2056925" y="1301604"/>
            <a:ext cx="129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Average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38135" y="1240195"/>
            <a:ext cx="1518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Maximum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6435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8" name="Content Placeholder 7" descr="Screen Shot 2019-04-08 at 12.02.3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622" b="-12622"/>
          <a:stretch>
            <a:fillRect/>
          </a:stretch>
        </p:blipFill>
        <p:spPr/>
      </p:pic>
      <p:sp>
        <p:nvSpPr>
          <p:cNvPr id="9" name="TextBox 8"/>
          <p:cNvSpPr txBox="1"/>
          <p:nvPr/>
        </p:nvSpPr>
        <p:spPr>
          <a:xfrm>
            <a:off x="2896977" y="1600200"/>
            <a:ext cx="347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Average Accuracy per Size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5312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 descr="Screen Shot 2019-04-08 at 12.02.1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812" b="-12812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2658870" y="1600200"/>
            <a:ext cx="39552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Maximum </a:t>
            </a:r>
            <a:r>
              <a:rPr lang="en-US" sz="2400" b="1" dirty="0"/>
              <a:t>Accuracy per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30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US" dirty="0" smtClean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sz="2400" dirty="0" smtClean="0"/>
              <a:t>Thanks for listening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114300" indent="0" algn="ctr">
              <a:buNone/>
            </a:pPr>
            <a:r>
              <a:rPr lang="en-US" sz="2400" dirty="0" smtClean="0"/>
              <a:t>Questions and Comments?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6535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Goal </a:t>
            </a:r>
            <a:r>
              <a:rPr lang="en-CA" dirty="0"/>
              <a:t>of the </a:t>
            </a:r>
            <a:r>
              <a:rPr lang="en-CA" dirty="0" smtClean="0"/>
              <a:t>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</a:t>
            </a:r>
            <a:r>
              <a:rPr lang="en-CA" dirty="0" smtClean="0"/>
              <a:t>o </a:t>
            </a:r>
            <a:r>
              <a:rPr lang="en-CA" dirty="0"/>
              <a:t>analyze a dataset of bike sales and discover what features of customers best explains whether they bought a bike or not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r>
              <a:rPr lang="en-CA" dirty="0"/>
              <a:t>U</a:t>
            </a:r>
            <a:r>
              <a:rPr lang="en-CA" dirty="0" smtClean="0"/>
              <a:t>se </a:t>
            </a:r>
            <a:r>
              <a:rPr lang="en-CA" dirty="0"/>
              <a:t>machine learning approaches to discover what features are important. </a:t>
            </a:r>
            <a:r>
              <a:rPr lang="en-CA" dirty="0" smtClean="0"/>
              <a:t> </a:t>
            </a:r>
          </a:p>
          <a:p>
            <a:endParaRPr lang="en-CA" dirty="0"/>
          </a:p>
          <a:p>
            <a:r>
              <a:rPr lang="en-CA" dirty="0"/>
              <a:t>M</a:t>
            </a:r>
            <a:r>
              <a:rPr lang="en-CA" dirty="0" smtClean="0"/>
              <a:t>achine </a:t>
            </a:r>
            <a:r>
              <a:rPr lang="en-CA" dirty="0"/>
              <a:t>learning </a:t>
            </a:r>
            <a:r>
              <a:rPr lang="en-CA" dirty="0" smtClean="0"/>
              <a:t>algorithms: </a:t>
            </a:r>
            <a:r>
              <a:rPr lang="en-CA" dirty="0"/>
              <a:t>Decision Trees, Neural Networks, Naïve Bayes, Support Vector Machines, and Random Forest.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6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too many </a:t>
            </a:r>
            <a:r>
              <a:rPr lang="en-US" dirty="0"/>
              <a:t>f</a:t>
            </a:r>
            <a:r>
              <a:rPr lang="en-US" dirty="0" smtClean="0"/>
              <a:t>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</a:t>
            </a:r>
            <a:r>
              <a:rPr lang="en-CA" dirty="0" smtClean="0"/>
              <a:t>ay </a:t>
            </a:r>
            <a:r>
              <a:rPr lang="en-CA" dirty="0"/>
              <a:t>not </a:t>
            </a:r>
            <a:r>
              <a:rPr lang="en-CA" dirty="0" smtClean="0"/>
              <a:t>increase </a:t>
            </a:r>
            <a:r>
              <a:rPr lang="en-CA" dirty="0"/>
              <a:t>predictive </a:t>
            </a:r>
            <a:r>
              <a:rPr lang="en-CA" dirty="0" smtClean="0"/>
              <a:t>power</a:t>
            </a:r>
          </a:p>
          <a:p>
            <a:endParaRPr lang="en-CA" dirty="0"/>
          </a:p>
          <a:p>
            <a:r>
              <a:rPr lang="en-CA" dirty="0"/>
              <a:t>I</a:t>
            </a:r>
            <a:r>
              <a:rPr lang="en-CA" dirty="0" smtClean="0"/>
              <a:t>rrelevant </a:t>
            </a:r>
            <a:r>
              <a:rPr lang="en-CA" dirty="0"/>
              <a:t>and redundant features </a:t>
            </a:r>
            <a:endParaRPr lang="en-CA" dirty="0" smtClean="0"/>
          </a:p>
          <a:p>
            <a:endParaRPr lang="en-CA" dirty="0"/>
          </a:p>
          <a:p>
            <a:r>
              <a:rPr lang="en-CA" dirty="0"/>
              <a:t>I</a:t>
            </a:r>
            <a:r>
              <a:rPr lang="en-CA" dirty="0" smtClean="0"/>
              <a:t>ncrease </a:t>
            </a:r>
            <a:r>
              <a:rPr lang="en-CA" dirty="0"/>
              <a:t>computational resources needed to train the data </a:t>
            </a:r>
            <a:endParaRPr lang="en-CA" dirty="0" smtClean="0"/>
          </a:p>
          <a:p>
            <a:endParaRPr lang="en-CA" dirty="0"/>
          </a:p>
          <a:p>
            <a:r>
              <a:rPr lang="en-CA" dirty="0"/>
              <a:t>T</a:t>
            </a:r>
            <a:r>
              <a:rPr lang="en-CA" dirty="0" smtClean="0"/>
              <a:t>he </a:t>
            </a:r>
            <a:r>
              <a:rPr lang="en-CA" dirty="0"/>
              <a:t>learner learned irrelevant information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5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</a:t>
            </a:r>
            <a:r>
              <a:rPr lang="en-CA" dirty="0" smtClean="0"/>
              <a:t>oal </a:t>
            </a:r>
            <a:r>
              <a:rPr lang="en-CA" dirty="0"/>
              <a:t>of </a:t>
            </a:r>
            <a:r>
              <a:rPr lang="en-CA" dirty="0" smtClean="0"/>
              <a:t>Feature </a:t>
            </a:r>
            <a:r>
              <a:rPr lang="en-CA" dirty="0"/>
              <a:t>S</a:t>
            </a:r>
            <a:r>
              <a:rPr lang="en-CA" dirty="0" smtClean="0"/>
              <a:t>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</a:t>
            </a:r>
            <a:r>
              <a:rPr lang="en-CA" dirty="0" smtClean="0"/>
              <a:t>inimum </a:t>
            </a:r>
            <a:r>
              <a:rPr lang="en-CA" dirty="0"/>
              <a:t>subset of features that can predict the labels </a:t>
            </a:r>
            <a:endParaRPr lang="en-CA" dirty="0" smtClean="0"/>
          </a:p>
          <a:p>
            <a:endParaRPr lang="en-CA" dirty="0"/>
          </a:p>
          <a:p>
            <a:r>
              <a:rPr lang="en-CA" dirty="0"/>
              <a:t>This will result </a:t>
            </a:r>
            <a:r>
              <a:rPr lang="en-CA" dirty="0" smtClean="0"/>
              <a:t>in</a:t>
            </a:r>
          </a:p>
          <a:p>
            <a:pPr lvl="1"/>
            <a:r>
              <a:rPr lang="en-CA" dirty="0"/>
              <a:t>R</a:t>
            </a:r>
            <a:r>
              <a:rPr lang="en-CA" dirty="0" smtClean="0"/>
              <a:t>eduction in computational resources</a:t>
            </a:r>
            <a:endParaRPr lang="en-CA" dirty="0"/>
          </a:p>
          <a:p>
            <a:pPr lvl="1"/>
            <a:r>
              <a:rPr lang="en-CA" dirty="0"/>
              <a:t>R</a:t>
            </a:r>
            <a:r>
              <a:rPr lang="en-CA" dirty="0" smtClean="0"/>
              <a:t>educe </a:t>
            </a:r>
            <a:r>
              <a:rPr lang="en-CA" dirty="0"/>
              <a:t>redundant </a:t>
            </a:r>
            <a:r>
              <a:rPr lang="en-CA" dirty="0" smtClean="0"/>
              <a:t>features</a:t>
            </a:r>
          </a:p>
          <a:p>
            <a:pPr lvl="1"/>
            <a:r>
              <a:rPr lang="en-CA" dirty="0" smtClean="0"/>
              <a:t>Reduce useless features </a:t>
            </a:r>
          </a:p>
          <a:p>
            <a:pPr lvl="1"/>
            <a:r>
              <a:rPr lang="en-CA" dirty="0"/>
              <a:t>I</a:t>
            </a:r>
            <a:r>
              <a:rPr lang="en-CA" dirty="0" smtClean="0"/>
              <a:t>ncrease </a:t>
            </a:r>
            <a:r>
              <a:rPr lang="en-CA" dirty="0"/>
              <a:t>learning </a:t>
            </a:r>
            <a:r>
              <a:rPr lang="en-CA" dirty="0" smtClean="0"/>
              <a:t>efficiency </a:t>
            </a:r>
          </a:p>
          <a:p>
            <a:pPr lvl="1"/>
            <a:r>
              <a:rPr lang="en-CA" dirty="0"/>
              <a:t>I</a:t>
            </a:r>
            <a:r>
              <a:rPr lang="en-CA" dirty="0" smtClean="0"/>
              <a:t>ncrease </a:t>
            </a:r>
            <a:r>
              <a:rPr lang="en-CA" dirty="0"/>
              <a:t>in predictive accuracy of the labels.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4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dataset that was obtained was from </a:t>
            </a:r>
            <a:r>
              <a:rPr lang="en-CA" dirty="0" err="1"/>
              <a:t>edX.org</a:t>
            </a:r>
            <a:r>
              <a:rPr lang="en-CA" dirty="0"/>
              <a:t> from a course they offered “Principles of Machine Learning” by Microsoft. </a:t>
            </a:r>
            <a:endParaRPr lang="en-CA" dirty="0" smtClean="0"/>
          </a:p>
          <a:p>
            <a:endParaRPr lang="en-CA" dirty="0"/>
          </a:p>
          <a:p>
            <a:r>
              <a:rPr lang="en-CA" dirty="0"/>
              <a:t>The data set contains information on whether or not the customer purchased an item from there.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61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dataset contained 24 features 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The number of features were reduced to 13</a:t>
            </a:r>
          </a:p>
          <a:p>
            <a:endParaRPr lang="en-CA" dirty="0"/>
          </a:p>
          <a:p>
            <a:r>
              <a:rPr lang="en-CA" dirty="0"/>
              <a:t>A</a:t>
            </a:r>
            <a:r>
              <a:rPr lang="en-CA" dirty="0" smtClean="0"/>
              <a:t>fter </a:t>
            </a:r>
            <a:r>
              <a:rPr lang="en-CA" dirty="0"/>
              <a:t>removing duplicates the data was reduced to </a:t>
            </a:r>
            <a:r>
              <a:rPr lang="en-CA" dirty="0" smtClean="0"/>
              <a:t>16,404 </a:t>
            </a:r>
            <a:r>
              <a:rPr lang="en-CA" dirty="0"/>
              <a:t>items. </a:t>
            </a:r>
            <a:endParaRPr lang="en-CA" dirty="0" smtClean="0"/>
          </a:p>
          <a:p>
            <a:endParaRPr lang="en-CA" dirty="0"/>
          </a:p>
          <a:p>
            <a:r>
              <a:rPr lang="en-CA" dirty="0"/>
              <a:t>Feature engineering was done to transform the data into more usable forms 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r>
              <a:rPr lang="en-CA" dirty="0"/>
              <a:t>With 12 features the total number of subsets were 4095.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8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 was used to rank the accuracy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Cross validation was used on:</a:t>
            </a:r>
          </a:p>
          <a:p>
            <a:pPr lvl="1"/>
            <a:r>
              <a:rPr lang="en-US" dirty="0" smtClean="0"/>
              <a:t>Decision Trees</a:t>
            </a:r>
          </a:p>
          <a:p>
            <a:pPr lvl="1"/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endParaRPr lang="en-US" dirty="0" smtClean="0"/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 smtClean="0"/>
              <a:t>Cross validation was not used on: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164220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top 10 subset of features with the highest accuracy </a:t>
            </a:r>
            <a:r>
              <a:rPr lang="en-US" dirty="0" smtClean="0"/>
              <a:t>were chosen and </a:t>
            </a:r>
            <a:r>
              <a:rPr lang="en-US" dirty="0" smtClean="0"/>
              <a:t>the top 4 subset of features of each </a:t>
            </a:r>
            <a:r>
              <a:rPr lang="en-US" dirty="0" smtClean="0"/>
              <a:t>size where </a:t>
            </a:r>
            <a:r>
              <a:rPr lang="en-US" dirty="0" smtClean="0"/>
              <a:t>chosen.</a:t>
            </a:r>
          </a:p>
          <a:p>
            <a:endParaRPr lang="en-US" dirty="0"/>
          </a:p>
          <a:p>
            <a:r>
              <a:rPr lang="en-US" dirty="0" smtClean="0"/>
              <a:t>This resulted in a total of 55 subsets for each learning algorithm that cross validation was performed on.</a:t>
            </a:r>
          </a:p>
          <a:p>
            <a:endParaRPr lang="en-US" dirty="0"/>
          </a:p>
          <a:p>
            <a:r>
              <a:rPr lang="en-US" dirty="0" smtClean="0"/>
              <a:t>Nested cross validation was used to optimize these 55 subsets of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8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Bayes has no tuning parameters as it is </a:t>
            </a:r>
            <a:r>
              <a:rPr lang="en-CA" dirty="0" smtClean="0"/>
              <a:t>Gaussian,</a:t>
            </a:r>
            <a:r>
              <a:rPr lang="en-US" dirty="0" smtClean="0"/>
              <a:t> so </a:t>
            </a:r>
            <a:r>
              <a:rPr lang="en-US" dirty="0" smtClean="0"/>
              <a:t>nested </a:t>
            </a:r>
            <a:r>
              <a:rPr lang="en-US" dirty="0" smtClean="0"/>
              <a:t>cross validation was not needed</a:t>
            </a:r>
          </a:p>
          <a:p>
            <a:endParaRPr lang="en-US" dirty="0"/>
          </a:p>
          <a:p>
            <a:r>
              <a:rPr lang="en-US" dirty="0" smtClean="0"/>
              <a:t>Random forest used the features selected with Decision </a:t>
            </a:r>
            <a:r>
              <a:rPr lang="en-US" dirty="0" smtClean="0"/>
              <a:t>Trees </a:t>
            </a:r>
            <a:r>
              <a:rPr lang="en-US" dirty="0" smtClean="0"/>
              <a:t>to tune on.</a:t>
            </a:r>
          </a:p>
          <a:p>
            <a:endParaRPr lang="en-US" dirty="0"/>
          </a:p>
          <a:p>
            <a:r>
              <a:rPr lang="en-US" dirty="0" smtClean="0"/>
              <a:t>Neural Networks used the union of all the features selected by Decision Trees, Naïve Bayes, and Support Vector Machines to optimize on for a total of 114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0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405</TotalTime>
  <Words>500</Words>
  <Application>Microsoft Macintosh PowerPoint</Application>
  <PresentationFormat>On-screen Show (4:3)</PresentationFormat>
  <Paragraphs>100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Machine Learning for Analysis and Prediction of Customer Data</vt:lpstr>
      <vt:lpstr>The Goal of the Project </vt:lpstr>
      <vt:lpstr>Issues with too many features</vt:lpstr>
      <vt:lpstr>Goal of Feature Selection </vt:lpstr>
      <vt:lpstr>The dataset</vt:lpstr>
      <vt:lpstr>Pre-processing</vt:lpstr>
      <vt:lpstr>Cross validation</vt:lpstr>
      <vt:lpstr>Nested Cross Validation</vt:lpstr>
      <vt:lpstr>Nested Cross Validation</vt:lpstr>
      <vt:lpstr>Results</vt:lpstr>
      <vt:lpstr>Results</vt:lpstr>
      <vt:lpstr>Results</vt:lpstr>
      <vt:lpstr>Results</vt:lpstr>
      <vt:lpstr>Results</vt:lpstr>
      <vt:lpstr>Results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Analysis and Prediction of Customer Data</dc:title>
  <dc:creator>G</dc:creator>
  <cp:lastModifiedBy>G</cp:lastModifiedBy>
  <cp:revision>24</cp:revision>
  <dcterms:created xsi:type="dcterms:W3CDTF">2019-04-06T19:04:43Z</dcterms:created>
  <dcterms:modified xsi:type="dcterms:W3CDTF">2019-04-08T16:17:01Z</dcterms:modified>
</cp:coreProperties>
</file>