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2" r:id="rId5"/>
    <p:sldId id="266" r:id="rId6"/>
    <p:sldId id="263" r:id="rId7"/>
    <p:sldId id="264" r:id="rId8"/>
    <p:sldId id="26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</a:t>
            </a:r>
            <a:r>
              <a:rPr lang="en-US" baseline="0" dirty="0" smtClean="0"/>
              <a:t>1 of Module 11 on Normalization Concepts and Practice</a:t>
            </a:r>
            <a:endParaRPr lang="en-US" altLang="en-US" baseline="0" dirty="0" smtClean="0"/>
          </a:p>
          <a:p>
            <a:pPr>
              <a:buFontTx/>
              <a:buNone/>
            </a:pPr>
            <a:r>
              <a:rPr lang="en-US" altLang="en-US" baseline="0" dirty="0" smtClean="0"/>
              <a:t> -</a:t>
            </a:r>
            <a:r>
              <a:rPr lang="en-US" altLang="en-US" dirty="0" smtClean="0"/>
              <a:t>Logical database design: converting and refining the ERD</a:t>
            </a:r>
          </a:p>
          <a:p>
            <a:pPr>
              <a:buFontTx/>
              <a:buChar char="-"/>
            </a:pPr>
            <a:r>
              <a:rPr lang="en-US" altLang="en-US" dirty="0" smtClean="0"/>
              <a:t>Major part of logical database design: normalization</a:t>
            </a:r>
          </a:p>
          <a:p>
            <a:pPr>
              <a:buFontTx/>
              <a:buChar char="-"/>
            </a:pPr>
            <a:r>
              <a:rPr lang="en-US" altLang="en-US" dirty="0" smtClean="0"/>
              <a:t>Normalization: refinement; identifying and resolving unwanted redundancy</a:t>
            </a:r>
          </a:p>
          <a:p>
            <a:pPr>
              <a:buFontTx/>
              <a:buChar char="-"/>
            </a:pPr>
            <a:r>
              <a:rPr lang="en-US" altLang="en-US" dirty="0" smtClean="0"/>
              <a:t>Most important part of normalization: asserting functional dependencies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Opening</a:t>
            </a:r>
            <a:r>
              <a:rPr lang="en-US" altLang="en-US" baseline="0" dirty="0" smtClean="0"/>
              <a:t> question:</a:t>
            </a:r>
          </a:p>
          <a:p>
            <a:r>
              <a:rPr lang="en-US" altLang="en-US" baseline="0" dirty="0" smtClean="0"/>
              <a:t>- What is the practical usage of falsifying functional dependencies in sample tables?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3B40D9-D718-43D0-A36A-21A45DE35F0E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Functional dependencies:</a:t>
            </a:r>
          </a:p>
          <a:p>
            <a:pPr>
              <a:buFontTx/>
              <a:buChar char="-"/>
            </a:pPr>
            <a:r>
              <a:rPr lang="en-US" altLang="en-US" dirty="0" smtClean="0"/>
              <a:t>Assertions or constraints about the data</a:t>
            </a:r>
          </a:p>
          <a:p>
            <a:pPr>
              <a:buFontTx/>
              <a:buChar char="-"/>
            </a:pPr>
            <a:r>
              <a:rPr lang="en-US" altLang="en-US" dirty="0" smtClean="0"/>
              <a:t>Most important part of the process: recording FDs</a:t>
            </a:r>
          </a:p>
          <a:p>
            <a:pPr>
              <a:buFontTx/>
              <a:buChar char="-"/>
            </a:pPr>
            <a:r>
              <a:rPr lang="en-US" altLang="en-US" dirty="0" smtClean="0"/>
              <a:t>FDs like candidate key constraints</a:t>
            </a:r>
          </a:p>
          <a:p>
            <a:pPr>
              <a:buFontTx/>
              <a:buChar char="-"/>
            </a:pPr>
            <a:r>
              <a:rPr lang="en-US" altLang="en-US" dirty="0" smtClean="0"/>
              <a:t>Representing FDs: sorted lists and diagrams</a:t>
            </a:r>
          </a:p>
          <a:p>
            <a:pPr>
              <a:buFontTx/>
              <a:buChar char="-"/>
            </a:pPr>
            <a:r>
              <a:rPr lang="en-US" altLang="en-US" dirty="0" smtClean="0"/>
              <a:t>FDs in data: contradict FDs (FDs that cannot exist)</a:t>
            </a:r>
          </a:p>
        </p:txBody>
      </p:sp>
    </p:spTree>
    <p:extLst>
      <p:ext uri="{BB962C8B-B14F-4D97-AF65-F5344CB8AC3E}">
        <p14:creationId xmlns:p14="http://schemas.microsoft.com/office/powerpoint/2010/main" val="8667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79EA74-5F0F-437F-92F8-41A6259039BA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Assert:</a:t>
            </a:r>
          </a:p>
          <a:p>
            <a:r>
              <a:rPr lang="en-US" altLang="en-US" smtClean="0"/>
              <a:t> - Defining a business rule</a:t>
            </a:r>
          </a:p>
          <a:p>
            <a:r>
              <a:rPr lang="en-US" altLang="en-US" smtClean="0"/>
              <a:t> - Normative: should be statement</a:t>
            </a:r>
          </a:p>
          <a:p>
            <a:r>
              <a:rPr lang="en-US" altLang="en-US" smtClean="0"/>
              <a:t> - Look at data to see existing practices</a:t>
            </a:r>
          </a:p>
          <a:p>
            <a:r>
              <a:rPr lang="en-US" altLang="en-US" smtClean="0"/>
              <a:t> - Most important part of normalization: asserting FDs</a:t>
            </a:r>
          </a:p>
          <a:p>
            <a:r>
              <a:rPr lang="en-US" altLang="en-US" smtClean="0"/>
              <a:t>Value neutral:</a:t>
            </a:r>
          </a:p>
          <a:p>
            <a:r>
              <a:rPr lang="en-US" altLang="en-US" smtClean="0"/>
              <a:t> - no specific value mentioned in an FD</a:t>
            </a:r>
          </a:p>
          <a:p>
            <a:r>
              <a:rPr lang="en-US" altLang="en-US" smtClean="0"/>
              <a:t> - PK: can be any value but it must be unique</a:t>
            </a:r>
          </a:p>
          <a:p>
            <a:r>
              <a:rPr lang="en-US" altLang="en-US" smtClean="0"/>
              <a:t> - FK: can be any value that matches a row in the PK table</a:t>
            </a:r>
          </a:p>
        </p:txBody>
      </p:sp>
    </p:spTree>
    <p:extLst>
      <p:ext uri="{BB962C8B-B14F-4D97-AF65-F5344CB8AC3E}">
        <p14:creationId xmlns:p14="http://schemas.microsoft.com/office/powerpoint/2010/main" val="144391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07DD3B-75D9-478A-B347-E2210D36AD3F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Notation:</a:t>
            </a:r>
          </a:p>
          <a:p>
            <a:r>
              <a:rPr lang="en-US" altLang="en-US" dirty="0" smtClean="0"/>
              <a:t> - X-&gt;Y</a:t>
            </a:r>
          </a:p>
          <a:p>
            <a:r>
              <a:rPr lang="en-US" altLang="en-US" dirty="0" smtClean="0"/>
              <a:t> - X determines Y (more properly X functionally determines Y)</a:t>
            </a:r>
          </a:p>
          <a:p>
            <a:r>
              <a:rPr lang="en-US" altLang="en-US" dirty="0" smtClean="0"/>
              <a:t> - Refer to X as the LHS or determinant</a:t>
            </a:r>
          </a:p>
          <a:p>
            <a:r>
              <a:rPr lang="en-US" altLang="en-US" dirty="0" smtClean="0"/>
              <a:t> - Each X has at most one Y</a:t>
            </a:r>
          </a:p>
          <a:p>
            <a:r>
              <a:rPr lang="en-US" altLang="en-US" dirty="0" smtClean="0"/>
              <a:t> - Like a mathematical function: f(X) = Y</a:t>
            </a:r>
          </a:p>
        </p:txBody>
      </p:sp>
    </p:spTree>
    <p:extLst>
      <p:ext uri="{BB962C8B-B14F-4D97-AF65-F5344CB8AC3E}">
        <p14:creationId xmlns:p14="http://schemas.microsoft.com/office/powerpoint/2010/main" val="22885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07DD3B-75D9-478A-B347-E2210D36AD3F}" type="slidenum">
              <a:rPr kumimoji="0" lang="en-US" altLang="en-US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 -&gt; </a:t>
            </a:r>
            <a:r>
              <a:rPr lang="en-US" altLang="en-US" dirty="0" err="1" smtClean="0"/>
              <a:t>OffYear</a:t>
            </a:r>
            <a:endParaRPr lang="en-US" altLang="en-US" dirty="0" smtClean="0"/>
          </a:p>
          <a:p>
            <a:r>
              <a:rPr lang="en-US" altLang="en-US" dirty="0" smtClean="0"/>
              <a:t> - There is at most one year for each offering</a:t>
            </a:r>
          </a:p>
          <a:p>
            <a:r>
              <a:rPr lang="en-US" altLang="en-US" dirty="0" smtClean="0"/>
              <a:t> - Place 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OffYear</a:t>
            </a:r>
            <a:r>
              <a:rPr lang="en-US" altLang="en-US" dirty="0" smtClean="0"/>
              <a:t> in the same table: 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 is unique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 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 -&gt; </a:t>
            </a:r>
            <a:r>
              <a:rPr lang="en-US" altLang="en-US" dirty="0" err="1" smtClean="0"/>
              <a:t>EnrGrade</a:t>
            </a:r>
            <a:endParaRPr lang="en-US" altLang="en-US" dirty="0" smtClean="0"/>
          </a:p>
          <a:p>
            <a:r>
              <a:rPr lang="en-US" altLang="en-US" dirty="0" smtClean="0"/>
              <a:t> - There is at most one grade for each combination</a:t>
            </a:r>
            <a:r>
              <a:rPr lang="en-US" altLang="en-US" baseline="0" dirty="0" smtClean="0"/>
              <a:t> of </a:t>
            </a:r>
            <a:r>
              <a:rPr lang="en-US" altLang="en-US" baseline="0" dirty="0" err="1" smtClean="0"/>
              <a:t>OfferNo</a:t>
            </a:r>
            <a:r>
              <a:rPr lang="en-US" altLang="en-US" baseline="0" dirty="0" smtClean="0"/>
              <a:t> and </a:t>
            </a:r>
            <a:r>
              <a:rPr lang="en-US" altLang="en-US" baseline="0" dirty="0" err="1" smtClean="0"/>
              <a:t>StdNo</a:t>
            </a:r>
            <a:endParaRPr lang="en-US" altLang="en-US" dirty="0" smtClean="0"/>
          </a:p>
          <a:p>
            <a:r>
              <a:rPr lang="en-US" altLang="en-US" dirty="0" smtClean="0"/>
              <a:t> - Place 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 in the same table</a:t>
            </a:r>
            <a:r>
              <a:rPr lang="en-US" altLang="en-US" baseline="0" dirty="0" smtClean="0"/>
              <a:t> with </a:t>
            </a:r>
            <a:r>
              <a:rPr lang="en-US" altLang="en-US" baseline="0" dirty="0" err="1" smtClean="0"/>
              <a:t>EnrGrade</a:t>
            </a:r>
            <a:r>
              <a:rPr lang="en-US" altLang="en-US" dirty="0" smtClean="0"/>
              <a:t>: &lt;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&gt; is unique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58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C1A229-4144-4747-8F99-73ADE76FE812}" type="slidenum">
              <a:rPr kumimoji="0" lang="en-US" altLang="en-US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FD diagram:</a:t>
            </a:r>
          </a:p>
          <a:p>
            <a:r>
              <a:rPr lang="en-US" altLang="en-US" dirty="0" smtClean="0"/>
              <a:t> - See related FDs (same LHS) by line height</a:t>
            </a:r>
          </a:p>
          <a:p>
            <a:r>
              <a:rPr lang="en-US" altLang="en-US" dirty="0" smtClean="0"/>
              <a:t> - Useful for small sets of FDs</a:t>
            </a:r>
          </a:p>
          <a:p>
            <a:r>
              <a:rPr lang="en-US" altLang="en-US" dirty="0" smtClean="0"/>
              <a:t> - Unwieldy for large sets of FDs</a:t>
            </a:r>
          </a:p>
          <a:p>
            <a:r>
              <a:rPr lang="en-US" altLang="en-US" dirty="0" smtClean="0"/>
              <a:t>FD list:</a:t>
            </a:r>
          </a:p>
          <a:p>
            <a:r>
              <a:rPr lang="en-US" altLang="en-US" dirty="0" smtClean="0"/>
              <a:t> - Group by LHS</a:t>
            </a:r>
          </a:p>
          <a:p>
            <a:r>
              <a:rPr lang="en-US" altLang="en-US" dirty="0" smtClean="0"/>
              <a:t> - Shortcut notation: X -&gt; Y, Z is a shortcut for X -&gt; Y and X -&gt; Z</a:t>
            </a:r>
          </a:p>
          <a:p>
            <a:r>
              <a:rPr lang="en-US" altLang="en-US" dirty="0" smtClean="0"/>
              <a:t>Compound LHS:</a:t>
            </a:r>
          </a:p>
          <a:p>
            <a:r>
              <a:rPr lang="en-US" altLang="en-US" dirty="0" smtClean="0"/>
              <a:t> - Similar to a combined PK</a:t>
            </a:r>
          </a:p>
          <a:p>
            <a:r>
              <a:rPr lang="en-US" altLang="en-US" dirty="0" smtClean="0"/>
              <a:t> - Compound LHS is not a shortcut (as is a compound RHS)</a:t>
            </a:r>
          </a:p>
          <a:p>
            <a:r>
              <a:rPr lang="en-US" altLang="en-US" dirty="0" smtClean="0"/>
              <a:t> - Combination of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 determine </a:t>
            </a:r>
            <a:r>
              <a:rPr lang="en-US" altLang="en-US" dirty="0" err="1" smtClean="0"/>
              <a:t>EnrGrade</a:t>
            </a:r>
            <a:r>
              <a:rPr lang="en-US" altLang="en-US" dirty="0" smtClean="0"/>
              <a:t> (not either column alone)</a:t>
            </a:r>
          </a:p>
          <a:p>
            <a:r>
              <a:rPr lang="en-US" altLang="en-US" dirty="0" err="1" smtClean="0"/>
              <a:t>Minimality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 - LHS must be minimal</a:t>
            </a:r>
          </a:p>
          <a:p>
            <a:r>
              <a:rPr lang="en-US" altLang="en-US" dirty="0" smtClean="0"/>
              <a:t> - Cannot remove columns from LHS without making the FD invalid</a:t>
            </a:r>
          </a:p>
          <a:p>
            <a:r>
              <a:rPr lang="en-US" altLang="en-US" dirty="0" smtClean="0"/>
              <a:t> - Usually non minimal LHS is not a problem: important that LHS does not have</a:t>
            </a:r>
          </a:p>
          <a:p>
            <a:r>
              <a:rPr lang="en-US" altLang="en-US" dirty="0" smtClean="0"/>
              <a:t>   extraneous columns</a:t>
            </a:r>
          </a:p>
          <a:p>
            <a:r>
              <a:rPr lang="en-US" altLang="en-US" dirty="0" smtClean="0"/>
              <a:t> - Properly known as full functional dependence: minimal LHS makes full functional dep.</a:t>
            </a:r>
          </a:p>
        </p:txBody>
      </p:sp>
    </p:spTree>
    <p:extLst>
      <p:ext uri="{BB962C8B-B14F-4D97-AF65-F5344CB8AC3E}">
        <p14:creationId xmlns:p14="http://schemas.microsoft.com/office/powerpoint/2010/main" val="59269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A47A51-743D-4BF4-BF41-C3012B0B5AA9}" type="slidenum">
              <a:rPr kumimoji="0" lang="en-US" altLang="en-US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Looking at data:</a:t>
            </a:r>
          </a:p>
          <a:p>
            <a:r>
              <a:rPr lang="en-US" altLang="en-US" dirty="0" smtClean="0"/>
              <a:t> - Useful when explaining to a user</a:t>
            </a:r>
          </a:p>
          <a:p>
            <a:r>
              <a:rPr lang="en-US" altLang="en-US" dirty="0" smtClean="0"/>
              <a:t> - Automated tools ask for example rows to eliminate FDs</a:t>
            </a:r>
          </a:p>
          <a:p>
            <a:r>
              <a:rPr lang="en-US" altLang="en-US" dirty="0" smtClean="0"/>
              <a:t>Example:</a:t>
            </a:r>
          </a:p>
          <a:p>
            <a:r>
              <a:rPr lang="en-US" altLang="en-US" dirty="0" smtClean="0"/>
              <a:t> - 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 -&gt;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: contradicting rows ( 2, 4) (same 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 but a different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 -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 -&gt; </a:t>
            </a:r>
            <a:r>
              <a:rPr lang="en-US" altLang="en-US" dirty="0" err="1" smtClean="0"/>
              <a:t>OfferNo</a:t>
            </a:r>
            <a:r>
              <a:rPr lang="en-US" altLang="en-US" dirty="0" smtClean="0"/>
              <a:t>: contradicting rows (&lt;1,2&gt;, &lt;3,4&gt;)</a:t>
            </a:r>
          </a:p>
          <a:p>
            <a:r>
              <a:rPr lang="en-US" altLang="en-US" dirty="0" smtClean="0"/>
              <a:t> -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 -&gt; </a:t>
            </a:r>
            <a:r>
              <a:rPr lang="en-US" altLang="en-US" dirty="0" err="1" smtClean="0"/>
              <a:t>OffYear</a:t>
            </a:r>
            <a:r>
              <a:rPr lang="en-US" altLang="en-US" dirty="0" smtClean="0"/>
              <a:t>: data has no contradictions</a:t>
            </a:r>
          </a:p>
          <a:p>
            <a:r>
              <a:rPr lang="en-US" altLang="en-US" dirty="0" smtClean="0"/>
              <a:t> - Add rows to provide contradiction (enroll S1 in a 2014 offering)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Similar</a:t>
            </a:r>
            <a:r>
              <a:rPr lang="en-US" altLang="en-US" baseline="0" dirty="0" smtClean="0"/>
              <a:t> to u</a:t>
            </a:r>
            <a:r>
              <a:rPr lang="en-US" altLang="en-US" dirty="0" smtClean="0"/>
              <a:t>ngraded</a:t>
            </a:r>
            <a:r>
              <a:rPr lang="en-US" altLang="en-US" baseline="0" dirty="0" smtClean="0"/>
              <a:t> and graded problems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4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36F44B-20A3-454C-A109-63DC4A9A8914}" type="slidenum">
              <a:rPr kumimoji="0" lang="en-US" altLang="en-US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FD:</a:t>
            </a:r>
          </a:p>
          <a:p>
            <a:r>
              <a:rPr lang="en-US" altLang="en-US" dirty="0" smtClean="0"/>
              <a:t> - Like a unique constraint</a:t>
            </a:r>
          </a:p>
          <a:p>
            <a:r>
              <a:rPr lang="en-US" altLang="en-US" dirty="0" smtClean="0"/>
              <a:t> - Must be able to assert FDs</a:t>
            </a:r>
          </a:p>
          <a:p>
            <a:r>
              <a:rPr lang="en-US" altLang="en-US" dirty="0" smtClean="0"/>
              <a:t> - Normalization can be performed by CASE tool: necessary for large databases</a:t>
            </a:r>
          </a:p>
        </p:txBody>
      </p:sp>
    </p:spTree>
    <p:extLst>
      <p:ext uri="{BB962C8B-B14F-4D97-AF65-F5344CB8AC3E}">
        <p14:creationId xmlns:p14="http://schemas.microsoft.com/office/powerpoint/2010/main" val="197601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51AF-69F7-45EE-92FB-899E3733D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50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11</a:t>
            </a:r>
            <a:br>
              <a:rPr lang="en-US" sz="3200" dirty="0" smtClean="0"/>
            </a:br>
            <a:r>
              <a:rPr lang="en-US" sz="3200" dirty="0" smtClean="0"/>
              <a:t>Normalization Concepts and Practice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2: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73914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Lesson Objectives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34874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Define functional dependency</a:t>
            </a:r>
          </a:p>
          <a:p>
            <a:pPr eaLnBrk="1" hangingPunct="1"/>
            <a:r>
              <a:rPr lang="en-US" altLang="en-US" dirty="0" smtClean="0"/>
              <a:t>Explain analogy of functional dependency to unique constraint</a:t>
            </a:r>
          </a:p>
          <a:p>
            <a:pPr eaLnBrk="1" hangingPunct="1"/>
            <a:r>
              <a:rPr lang="en-US" altLang="en-US" dirty="0" smtClean="0"/>
              <a:t>Falsify functional dependencies in sample rows</a:t>
            </a:r>
          </a:p>
          <a:p>
            <a:pPr eaLnBrk="1" hangingPunct="1"/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900213"/>
      </p:ext>
    </p:extLst>
  </p:cSld>
  <p:clrMapOvr>
    <a:masterClrMapping/>
  </p:clrMapOvr>
  <p:transition advTm="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Functional Dependency Basics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 on the possible rows in a table</a:t>
            </a:r>
          </a:p>
          <a:p>
            <a:pPr eaLnBrk="1" hangingPunct="1"/>
            <a:r>
              <a:rPr lang="en-US" altLang="en-US" smtClean="0"/>
              <a:t>Value neutral like FKs and PKs</a:t>
            </a:r>
          </a:p>
          <a:p>
            <a:pPr eaLnBrk="1" hangingPunct="1"/>
            <a:r>
              <a:rPr lang="en-US" altLang="en-US" smtClean="0"/>
              <a:t>Asserted</a:t>
            </a:r>
          </a:p>
          <a:p>
            <a:pPr eaLnBrk="1" hangingPunct="1"/>
            <a:r>
              <a:rPr lang="en-US" altLang="en-US" smtClean="0"/>
              <a:t>Understand business rules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624452"/>
      </p:ext>
    </p:extLst>
  </p:cSld>
  <p:clrMapOvr>
    <a:masterClrMapping/>
  </p:clrMapOvr>
  <p:transition advTm="10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FD Definition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Notation: X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Y</a:t>
            </a:r>
          </a:p>
          <a:p>
            <a:pPr eaLnBrk="1" hangingPunct="1"/>
            <a:r>
              <a:rPr lang="en-US" altLang="en-US" dirty="0" smtClean="0"/>
              <a:t>X (functionally) determines Y</a:t>
            </a:r>
          </a:p>
          <a:p>
            <a:pPr eaLnBrk="1" hangingPunct="1"/>
            <a:r>
              <a:rPr lang="en-US" altLang="en-US" dirty="0" smtClean="0"/>
              <a:t>For each X value, there is at most one Y value</a:t>
            </a:r>
          </a:p>
          <a:p>
            <a:r>
              <a:rPr lang="en-US" altLang="en-US" dirty="0" err="1" smtClean="0"/>
              <a:t>StdNo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StdCity</a:t>
            </a:r>
            <a:r>
              <a:rPr lang="en-US" altLang="en-US" dirty="0" smtClean="0"/>
              <a:t> if each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 value has at most one </a:t>
            </a:r>
            <a:r>
              <a:rPr lang="en-US" altLang="en-US" dirty="0" err="1" smtClean="0"/>
              <a:t>StdCity</a:t>
            </a:r>
            <a:r>
              <a:rPr lang="en-US" altLang="en-US" dirty="0" smtClean="0"/>
              <a:t> value</a:t>
            </a:r>
          </a:p>
          <a:p>
            <a:pPr eaLnBrk="1" hangingPunct="1"/>
            <a:r>
              <a:rPr lang="en-US" altLang="en-US" dirty="0" smtClean="0"/>
              <a:t>X: left-hand side (LHS) or determinant</a:t>
            </a:r>
          </a:p>
          <a:p>
            <a:pPr eaLnBrk="1" hangingPunct="1"/>
            <a:r>
              <a:rPr lang="en-US" altLang="en-US" dirty="0" smtClean="0"/>
              <a:t>Y: right-hand side (RHS)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4088639"/>
      </p:ext>
    </p:extLst>
  </p:cSld>
  <p:clrMapOvr>
    <a:masterClrMapping/>
  </p:clrMapOvr>
  <p:transition advTm="9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Unique Constraint Analogy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Similar to uniqueness constraint</a:t>
            </a:r>
          </a:p>
          <a:p>
            <a:pPr eaLnBrk="1" hangingPunct="1"/>
            <a:r>
              <a:rPr lang="en-US" altLang="en-US" dirty="0" smtClean="0"/>
              <a:t>Place RHS and LHS in a table by themselves</a:t>
            </a:r>
          </a:p>
          <a:p>
            <a:pPr eaLnBrk="1" hangingPunct="1"/>
            <a:r>
              <a:rPr lang="en-US" altLang="en-US" dirty="0" smtClean="0"/>
              <a:t>Examples</a:t>
            </a:r>
          </a:p>
          <a:p>
            <a:pPr lvl="1"/>
            <a:r>
              <a:rPr lang="en-US" altLang="en-US" dirty="0" err="1" smtClean="0"/>
              <a:t>OfferNo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err="1" smtClean="0"/>
              <a:t>OffYear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OfferNo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StdNo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err="1" smtClean="0"/>
              <a:t>EnrGrade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</p:txBody>
      </p:sp>
      <p:graphicFrame>
        <p:nvGraphicFramePr>
          <p:cNvPr id="4" name="Group 2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524908"/>
              </p:ext>
            </p:extLst>
          </p:nvPr>
        </p:nvGraphicFramePr>
        <p:xfrm>
          <a:off x="762000" y="3733800"/>
          <a:ext cx="7693025" cy="2133636"/>
        </p:xfrm>
        <a:graphic>
          <a:graphicData uri="http://schemas.openxmlformats.org/drawingml/2006/table">
            <a:tbl>
              <a:tblPr/>
              <a:tblGrid>
                <a:gridCol w="1077913"/>
                <a:gridCol w="1076325"/>
                <a:gridCol w="1077912"/>
                <a:gridCol w="1076325"/>
                <a:gridCol w="1144588"/>
                <a:gridCol w="1193800"/>
                <a:gridCol w="1046162"/>
              </a:tblGrid>
              <a:tr h="335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StdNo</a:t>
                      </a:r>
                      <a:endParaRPr kumimoji="0" 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StdClass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OffYear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EnrGrade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CrsDesc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24512823"/>
      </p:ext>
    </p:extLst>
  </p:cSld>
  <p:clrMapOvr>
    <a:masterClrMapping/>
  </p:clrMapOvr>
  <p:transition advTm="9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727075"/>
            <a:ext cx="6781800" cy="7254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FD Lists and Diagrams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81000" y="56388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14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31860"/>
              </p:ext>
            </p:extLst>
          </p:nvPr>
        </p:nvGraphicFramePr>
        <p:xfrm>
          <a:off x="393192" y="3995674"/>
          <a:ext cx="77724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5" imgW="5380101" imgH="1059275" progId="Visio.Drawing.11">
                  <p:embed/>
                </p:oleObj>
              </mc:Choice>
              <mc:Fallback>
                <p:oleObj name="Visio" r:id="rId5" imgW="5380101" imgH="10592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92" y="3995674"/>
                        <a:ext cx="77724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876300" y="1674812"/>
            <a:ext cx="7086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StdNo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StdCity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StdClass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OfferNo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OffTerm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OffYear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CourseNo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CrsDesc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CourseNo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CrsDesc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StdNo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OfferNo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EnrGrade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67035905"/>
      </p:ext>
    </p:extLst>
  </p:cSld>
  <p:clrMapOvr>
    <a:masterClrMapping/>
  </p:clrMapOvr>
  <p:transition advTm="26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Falsification of FDs </a:t>
            </a:r>
            <a:r>
              <a:rPr lang="en-US" altLang="en-US" dirty="0" smtClean="0"/>
              <a:t>using Sample </a:t>
            </a:r>
            <a:r>
              <a:rPr lang="en-US" altLang="en-US" dirty="0" smtClean="0"/>
              <a:t>Rows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229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66725" indent="-466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Prove non existence (but not existence) by looking at data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Two rows that have the same X value but a different Y value</a:t>
            </a:r>
          </a:p>
        </p:txBody>
      </p:sp>
      <p:graphicFrame>
        <p:nvGraphicFramePr>
          <p:cNvPr id="219377" name="Group 2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741906"/>
              </p:ext>
            </p:extLst>
          </p:nvPr>
        </p:nvGraphicFramePr>
        <p:xfrm>
          <a:off x="993775" y="3200400"/>
          <a:ext cx="7693025" cy="2133636"/>
        </p:xfrm>
        <a:graphic>
          <a:graphicData uri="http://schemas.openxmlformats.org/drawingml/2006/table">
            <a:tbl>
              <a:tblPr/>
              <a:tblGrid>
                <a:gridCol w="1077913"/>
                <a:gridCol w="1076325"/>
                <a:gridCol w="1077912"/>
                <a:gridCol w="1076325"/>
                <a:gridCol w="1144588"/>
                <a:gridCol w="1193800"/>
                <a:gridCol w="1046162"/>
              </a:tblGrid>
              <a:tr h="335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StdNo</a:t>
                      </a:r>
                      <a:endParaRPr kumimoji="0" lang="en-US" sz="16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StdClass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OffYear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EnrGrade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CrsDesc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6389963"/>
      </p:ext>
    </p:extLst>
  </p:cSld>
  <p:clrMapOvr>
    <a:masterClrMapping/>
  </p:clrMapOvr>
  <p:transition advTm="19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FDs are important constraints</a:t>
            </a:r>
          </a:p>
          <a:p>
            <a:pPr eaLnBrk="1" hangingPunct="1"/>
            <a:r>
              <a:rPr lang="en-US" altLang="en-US" dirty="0" smtClean="0"/>
              <a:t>Asserting FDs is essential for removing unwanted redundancy</a:t>
            </a:r>
          </a:p>
          <a:p>
            <a:pPr eaLnBrk="1" hangingPunct="1"/>
            <a:r>
              <a:rPr lang="en-US" altLang="en-US" dirty="0" smtClean="0"/>
              <a:t>Refinement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107054"/>
      </p:ext>
    </p:extLst>
  </p:cSld>
  <p:clrMapOvr>
    <a:masterClrMapping/>
  </p:clrMapOvr>
  <p:transition advTm="11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1 Normalization Concepts and Practice&amp;quot;&quot;/&gt;&lt;property id=&quot;20307&quot; value=&quot;256&quot;/&gt;&lt;/object&gt;&lt;object type=&quot;3&quot; unique_id=&quot;29891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29895&quot;&gt;&lt;property id=&quot;20148&quot; value=&quot;5&quot;/&gt;&lt;property id=&quot;20300&quot; value=&quot;Slide 3 - &amp;quot;Functional Dependencies&amp;quot;&quot;/&gt;&lt;property id=&quot;20307&quot; value=&quot;261&quot;/&gt;&lt;/object&gt;&lt;object type=&quot;3&quot; unique_id=&quot;29896&quot;&gt;&lt;property id=&quot;20148&quot; value=&quot;5&quot;/&gt;&lt;property id=&quot;20300&quot; value=&quot;Slide 4 - &amp;quot;FD Definition&amp;quot;&quot;/&gt;&lt;property id=&quot;20307&quot; value=&quot;262&quot;/&gt;&lt;/object&gt;&lt;object type=&quot;3&quot; unique_id=&quot;29897&quot;&gt;&lt;property id=&quot;20148&quot; value=&quot;5&quot;/&gt;&lt;property id=&quot;20300&quot; value=&quot;Slide 6 - &amp;quot;FD Diagrams and Lists&amp;quot;&quot;/&gt;&lt;property id=&quot;20307&quot; value=&quot;263&quot;/&gt;&lt;/object&gt;&lt;object type=&quot;3&quot; unique_id=&quot;29898&quot;&gt;&lt;property id=&quot;20148&quot; value=&quot;5&quot;/&gt;&lt;property id=&quot;20300&quot; value=&quot;Slide 7 - &amp;quot;FDs in Sample Rows&amp;quot;&quot;/&gt;&lt;property id=&quot;20307&quot; value=&quot;264&quot;/&gt;&lt;/object&gt;&lt;object type=&quot;3&quot; unique_id=&quot;29899&quot;&gt;&lt;property id=&quot;20148&quot; value=&quot;5&quot;/&gt;&lt;property id=&quot;20300&quot; value=&quot;Slide 8 - &amp;quot;Summary&amp;quot;&quot;/&gt;&lt;property id=&quot;20307&quot; value=&quot;265&quot;/&gt;&lt;/object&gt;&lt;object type=&quot;3&quot; unique_id=&quot;30127&quot;&gt;&lt;property id=&quot;20148&quot; value=&quot;5&quot;/&gt;&lt;property id=&quot;20300&quot; value=&quot;Slide 5 - &amp;quot;Unique Constraint Analogy&amp;quot;&quot;/&gt;&lt;property id=&quot;20307&quot; value=&quot;26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1.9|18.4|9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|5.3|51.7|1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7.7|5.1|12.9|2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7.7|5.1|12.9|23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3.3|47.7|5.6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39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2.3|20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856</Words>
  <Application>Microsoft Office PowerPoint</Application>
  <PresentationFormat>On-screen Show (4:3)</PresentationFormat>
  <Paragraphs>181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Symbol</vt:lpstr>
      <vt:lpstr>Times New Roman</vt:lpstr>
      <vt:lpstr>Wingdings</vt:lpstr>
      <vt:lpstr>Blank Presentation</vt:lpstr>
      <vt:lpstr>Visio</vt:lpstr>
      <vt:lpstr>Module 11 Normalization Concepts and Practice</vt:lpstr>
      <vt:lpstr>Lesson Objectives</vt:lpstr>
      <vt:lpstr>Functional Dependency Basics</vt:lpstr>
      <vt:lpstr>FD Definition</vt:lpstr>
      <vt:lpstr>Unique Constraint Analogy</vt:lpstr>
      <vt:lpstr>FD Lists and Diagrams</vt:lpstr>
      <vt:lpstr>Falsification of FDs using Sample Rows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11, Lesson 2: Functional dependencies</dc:title>
  <dc:subject>Query Formulation with SQL</dc:subject>
  <dc:creator>Michael Mannino</dc:creator>
  <cp:lastModifiedBy>Mike</cp:lastModifiedBy>
  <cp:revision>911</cp:revision>
  <cp:lastPrinted>1601-01-01T00:00:00Z</cp:lastPrinted>
  <dcterms:created xsi:type="dcterms:W3CDTF">2000-07-15T18:34:14Z</dcterms:created>
  <dcterms:modified xsi:type="dcterms:W3CDTF">2015-08-10T16:41:16Z</dcterms:modified>
</cp:coreProperties>
</file>