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3" r:id="rId4"/>
    <p:sldId id="259" r:id="rId5"/>
    <p:sldId id="262" r:id="rId6"/>
    <p:sldId id="261" r:id="rId7"/>
    <p:sldId id="260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53" d="100"/>
          <a:sy n="53" d="100"/>
        </p:scale>
        <p:origin x="130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60A88-C3C4-4DF4-9919-944F71D6B3FA}" type="doc">
      <dgm:prSet loTypeId="urn:microsoft.com/office/officeart/2005/8/layout/arrow3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03B39D-DE27-4C12-9AEF-B3398F18A7CF}">
      <dgm:prSet phldrT="[Text]"/>
      <dgm:spPr/>
      <dgm:t>
        <a:bodyPr/>
        <a:lstStyle/>
        <a:p>
          <a:r>
            <a:rPr lang="en-US" dirty="0" smtClean="0"/>
            <a:t>Refinement</a:t>
          </a:r>
          <a:endParaRPr lang="en-US" dirty="0"/>
        </a:p>
      </dgm:t>
    </dgm:pt>
    <dgm:pt modelId="{2CB009BB-31D6-46A4-A465-73F78B82CA2B}" type="parTrans" cxnId="{E8E038A8-C4FB-4ADA-A6E8-DF28CBE0BC76}">
      <dgm:prSet/>
      <dgm:spPr/>
      <dgm:t>
        <a:bodyPr/>
        <a:lstStyle/>
        <a:p>
          <a:endParaRPr lang="en-US"/>
        </a:p>
      </dgm:t>
    </dgm:pt>
    <dgm:pt modelId="{201D2B2C-EF77-475D-8BE0-8DCD6EF8234D}" type="sibTrans" cxnId="{E8E038A8-C4FB-4ADA-A6E8-DF28CBE0BC76}">
      <dgm:prSet/>
      <dgm:spPr/>
      <dgm:t>
        <a:bodyPr/>
        <a:lstStyle/>
        <a:p>
          <a:endParaRPr lang="en-US"/>
        </a:p>
      </dgm:t>
    </dgm:pt>
    <dgm:pt modelId="{76AAD237-96E7-4CA5-B6C2-7EDB447AB13C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63C1F8BF-8C34-40E4-BF0A-01E593BE9E11}" type="parTrans" cxnId="{2A54421A-E24A-42F0-934A-AFFA302AD719}">
      <dgm:prSet/>
      <dgm:spPr/>
      <dgm:t>
        <a:bodyPr/>
        <a:lstStyle/>
        <a:p>
          <a:endParaRPr lang="en-US"/>
        </a:p>
      </dgm:t>
    </dgm:pt>
    <dgm:pt modelId="{B29BC882-BCD1-484E-B89F-6A1D43FFA4A0}" type="sibTrans" cxnId="{2A54421A-E24A-42F0-934A-AFFA302AD719}">
      <dgm:prSet/>
      <dgm:spPr/>
      <dgm:t>
        <a:bodyPr/>
        <a:lstStyle/>
        <a:p>
          <a:endParaRPr lang="en-US"/>
        </a:p>
      </dgm:t>
    </dgm:pt>
    <dgm:pt modelId="{AB2C4A50-685D-45F9-A446-E5E795BC053A}">
      <dgm:prSet phldrT="[Text]"/>
      <dgm:spPr/>
      <dgm:t>
        <a:bodyPr/>
        <a:lstStyle/>
        <a:p>
          <a:r>
            <a:rPr lang="en-US" dirty="0" smtClean="0"/>
            <a:t>Use after ERD</a:t>
          </a:r>
          <a:endParaRPr lang="en-US" dirty="0"/>
        </a:p>
      </dgm:t>
    </dgm:pt>
    <dgm:pt modelId="{624B027E-82E9-49E7-8CCF-5A64F8722DCC}" type="parTrans" cxnId="{387E29B9-F59D-4E8C-BEE1-B95034E6C0FD}">
      <dgm:prSet/>
      <dgm:spPr/>
      <dgm:t>
        <a:bodyPr/>
        <a:lstStyle/>
        <a:p>
          <a:endParaRPr lang="en-US"/>
        </a:p>
      </dgm:t>
    </dgm:pt>
    <dgm:pt modelId="{C24BF0FC-0B18-4464-8047-3E9C10EABCD9}" type="sibTrans" cxnId="{387E29B9-F59D-4E8C-BEE1-B95034E6C0FD}">
      <dgm:prSet/>
      <dgm:spPr/>
      <dgm:t>
        <a:bodyPr/>
        <a:lstStyle/>
        <a:p>
          <a:endParaRPr lang="en-US"/>
        </a:p>
      </dgm:t>
    </dgm:pt>
    <dgm:pt modelId="{2941E475-FDB5-43FE-95C2-12DFFBDAA5BD}">
      <dgm:prSet phldrT="[Text]"/>
      <dgm:spPr/>
      <dgm:t>
        <a:bodyPr/>
        <a:lstStyle/>
        <a:p>
          <a:r>
            <a:rPr lang="en-US" dirty="0" smtClean="0"/>
            <a:t>Few FDs</a:t>
          </a:r>
          <a:endParaRPr lang="en-US" dirty="0"/>
        </a:p>
      </dgm:t>
    </dgm:pt>
    <dgm:pt modelId="{437E99D0-F7AA-4D20-AAB6-15368605E257}" type="parTrans" cxnId="{733D4135-E558-47FC-B8FD-FD1AFFE249BE}">
      <dgm:prSet/>
      <dgm:spPr/>
      <dgm:t>
        <a:bodyPr/>
        <a:lstStyle/>
        <a:p>
          <a:endParaRPr lang="en-US"/>
        </a:p>
      </dgm:t>
    </dgm:pt>
    <dgm:pt modelId="{8E3BB776-B3EC-41D9-9019-3ED7C72F4FD5}" type="sibTrans" cxnId="{733D4135-E558-47FC-B8FD-FD1AFFE249BE}">
      <dgm:prSet/>
      <dgm:spPr/>
      <dgm:t>
        <a:bodyPr/>
        <a:lstStyle/>
        <a:p>
          <a:endParaRPr lang="en-US"/>
        </a:p>
      </dgm:t>
    </dgm:pt>
    <dgm:pt modelId="{6FD7E8F5-F20B-4AA9-9F9D-0B3A8D741675}">
      <dgm:prSet phldrT="[Text]"/>
      <dgm:spPr/>
      <dgm:t>
        <a:bodyPr/>
        <a:lstStyle/>
        <a:p>
          <a:r>
            <a:rPr lang="en-US" dirty="0" smtClean="0"/>
            <a:t>FDs first</a:t>
          </a:r>
          <a:endParaRPr lang="en-US" dirty="0"/>
        </a:p>
      </dgm:t>
    </dgm:pt>
    <dgm:pt modelId="{B99FD1FA-74FF-414A-B468-85551744E9B9}" type="parTrans" cxnId="{9BF5A017-3A07-4787-BF50-1130B03A0C95}">
      <dgm:prSet/>
      <dgm:spPr/>
      <dgm:t>
        <a:bodyPr/>
        <a:lstStyle/>
        <a:p>
          <a:endParaRPr lang="en-US"/>
        </a:p>
      </dgm:t>
    </dgm:pt>
    <dgm:pt modelId="{D78FCE54-601D-4958-9932-8C3CB42A3144}" type="sibTrans" cxnId="{9BF5A017-3A07-4787-BF50-1130B03A0C95}">
      <dgm:prSet/>
      <dgm:spPr/>
      <dgm:t>
        <a:bodyPr/>
        <a:lstStyle/>
        <a:p>
          <a:endParaRPr lang="en-US"/>
        </a:p>
      </dgm:t>
    </dgm:pt>
    <dgm:pt modelId="{3CD1A96F-EF01-4D6F-814B-960CBEF0F544}">
      <dgm:prSet phldrT="[Text]"/>
      <dgm:spPr/>
      <dgm:t>
        <a:bodyPr/>
        <a:lstStyle/>
        <a:p>
          <a:r>
            <a:rPr lang="en-US" dirty="0" smtClean="0"/>
            <a:t>ERD after FDs</a:t>
          </a:r>
          <a:endParaRPr lang="en-US" dirty="0"/>
        </a:p>
      </dgm:t>
    </dgm:pt>
    <dgm:pt modelId="{6899846D-D75D-46D5-AA19-1A1096E542A9}" type="parTrans" cxnId="{E538F21C-58B9-455C-A715-0FE18C81A0C5}">
      <dgm:prSet/>
      <dgm:spPr/>
      <dgm:t>
        <a:bodyPr/>
        <a:lstStyle/>
        <a:p>
          <a:endParaRPr lang="en-US"/>
        </a:p>
      </dgm:t>
    </dgm:pt>
    <dgm:pt modelId="{11750721-B85C-4457-A0FF-D5583C15BD9B}" type="sibTrans" cxnId="{E538F21C-58B9-455C-A715-0FE18C81A0C5}">
      <dgm:prSet/>
      <dgm:spPr/>
      <dgm:t>
        <a:bodyPr/>
        <a:lstStyle/>
        <a:p>
          <a:endParaRPr lang="en-US"/>
        </a:p>
      </dgm:t>
    </dgm:pt>
    <dgm:pt modelId="{80BC4476-69C0-488A-9EE9-A80C090E8D64}" type="pres">
      <dgm:prSet presAssocID="{D8860A88-C3C4-4DF4-9919-944F71D6B3F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42AF7B-4B3E-4E64-861E-2FBA89A940CF}" type="pres">
      <dgm:prSet presAssocID="{D8860A88-C3C4-4DF4-9919-944F71D6B3FA}" presName="divider" presStyleLbl="fgShp" presStyleIdx="0" presStyleCnt="1"/>
      <dgm:spPr>
        <a:solidFill>
          <a:srgbClr val="FF0000"/>
        </a:solidFill>
      </dgm:spPr>
    </dgm:pt>
    <dgm:pt modelId="{A0E72205-E13A-47C9-89A0-381F2358EF3F}" type="pres">
      <dgm:prSet presAssocID="{DB03B39D-DE27-4C12-9AEF-B3398F18A7CF}" presName="downArrow" presStyleLbl="node1" presStyleIdx="0" presStyleCnt="2"/>
      <dgm:spPr/>
    </dgm:pt>
    <dgm:pt modelId="{AA259591-4545-4282-902F-773E5159D2D7}" type="pres">
      <dgm:prSet presAssocID="{DB03B39D-DE27-4C12-9AEF-B3398F18A7CF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5F9D6-91EA-483B-B904-6C96589FE11D}" type="pres">
      <dgm:prSet presAssocID="{76AAD237-96E7-4CA5-B6C2-7EDB447AB13C}" presName="upArrow" presStyleLbl="node1" presStyleIdx="1" presStyleCnt="2"/>
      <dgm:spPr/>
    </dgm:pt>
    <dgm:pt modelId="{29D2F74E-925C-405C-A463-0BF8F8202C1F}" type="pres">
      <dgm:prSet presAssocID="{76AAD237-96E7-4CA5-B6C2-7EDB447AB13C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8F21C-58B9-455C-A715-0FE18C81A0C5}" srcId="{76AAD237-96E7-4CA5-B6C2-7EDB447AB13C}" destId="{3CD1A96F-EF01-4D6F-814B-960CBEF0F544}" srcOrd="1" destOrd="0" parTransId="{6899846D-D75D-46D5-AA19-1A1096E542A9}" sibTransId="{11750721-B85C-4457-A0FF-D5583C15BD9B}"/>
    <dgm:cxn modelId="{9BF5A017-3A07-4787-BF50-1130B03A0C95}" srcId="{76AAD237-96E7-4CA5-B6C2-7EDB447AB13C}" destId="{6FD7E8F5-F20B-4AA9-9F9D-0B3A8D741675}" srcOrd="0" destOrd="0" parTransId="{B99FD1FA-74FF-414A-B468-85551744E9B9}" sibTransId="{D78FCE54-601D-4958-9932-8C3CB42A3144}"/>
    <dgm:cxn modelId="{A2028991-7D8A-485F-AC50-654E14B0AF62}" type="presOf" srcId="{AB2C4A50-685D-45F9-A446-E5E795BC053A}" destId="{AA259591-4545-4282-902F-773E5159D2D7}" srcOrd="0" destOrd="1" presId="urn:microsoft.com/office/officeart/2005/8/layout/arrow3"/>
    <dgm:cxn modelId="{DDD37D6A-E1CD-45CA-ACF3-0D0901050D00}" type="presOf" srcId="{6FD7E8F5-F20B-4AA9-9F9D-0B3A8D741675}" destId="{29D2F74E-925C-405C-A463-0BF8F8202C1F}" srcOrd="0" destOrd="1" presId="urn:microsoft.com/office/officeart/2005/8/layout/arrow3"/>
    <dgm:cxn modelId="{B0D6EA7C-A0C5-4F7D-B4BC-231995FD96D9}" type="presOf" srcId="{2941E475-FDB5-43FE-95C2-12DFFBDAA5BD}" destId="{AA259591-4545-4282-902F-773E5159D2D7}" srcOrd="0" destOrd="2" presId="urn:microsoft.com/office/officeart/2005/8/layout/arrow3"/>
    <dgm:cxn modelId="{733D4135-E558-47FC-B8FD-FD1AFFE249BE}" srcId="{DB03B39D-DE27-4C12-9AEF-B3398F18A7CF}" destId="{2941E475-FDB5-43FE-95C2-12DFFBDAA5BD}" srcOrd="1" destOrd="0" parTransId="{437E99D0-F7AA-4D20-AAB6-15368605E257}" sibTransId="{8E3BB776-B3EC-41D9-9019-3ED7C72F4FD5}"/>
    <dgm:cxn modelId="{2A54421A-E24A-42F0-934A-AFFA302AD719}" srcId="{D8860A88-C3C4-4DF4-9919-944F71D6B3FA}" destId="{76AAD237-96E7-4CA5-B6C2-7EDB447AB13C}" srcOrd="1" destOrd="0" parTransId="{63C1F8BF-8C34-40E4-BF0A-01E593BE9E11}" sibTransId="{B29BC882-BCD1-484E-B89F-6A1D43FFA4A0}"/>
    <dgm:cxn modelId="{50DEC5AE-241D-4CE1-99C8-A8CE4169B109}" type="presOf" srcId="{DB03B39D-DE27-4C12-9AEF-B3398F18A7CF}" destId="{AA259591-4545-4282-902F-773E5159D2D7}" srcOrd="0" destOrd="0" presId="urn:microsoft.com/office/officeart/2005/8/layout/arrow3"/>
    <dgm:cxn modelId="{387E29B9-F59D-4E8C-BEE1-B95034E6C0FD}" srcId="{DB03B39D-DE27-4C12-9AEF-B3398F18A7CF}" destId="{AB2C4A50-685D-45F9-A446-E5E795BC053A}" srcOrd="0" destOrd="0" parTransId="{624B027E-82E9-49E7-8CCF-5A64F8722DCC}" sibTransId="{C24BF0FC-0B18-4464-8047-3E9C10EABCD9}"/>
    <dgm:cxn modelId="{CBBDD248-B004-4D53-809F-FC3113241CC2}" type="presOf" srcId="{76AAD237-96E7-4CA5-B6C2-7EDB447AB13C}" destId="{29D2F74E-925C-405C-A463-0BF8F8202C1F}" srcOrd="0" destOrd="0" presId="urn:microsoft.com/office/officeart/2005/8/layout/arrow3"/>
    <dgm:cxn modelId="{4EEE4D4A-0CB7-4013-9643-D0D67C6F6627}" type="presOf" srcId="{D8860A88-C3C4-4DF4-9919-944F71D6B3FA}" destId="{80BC4476-69C0-488A-9EE9-A80C090E8D64}" srcOrd="0" destOrd="0" presId="urn:microsoft.com/office/officeart/2005/8/layout/arrow3"/>
    <dgm:cxn modelId="{D16BCD0F-196F-4683-BB9F-290A2DD043F2}" type="presOf" srcId="{3CD1A96F-EF01-4D6F-814B-960CBEF0F544}" destId="{29D2F74E-925C-405C-A463-0BF8F8202C1F}" srcOrd="0" destOrd="2" presId="urn:microsoft.com/office/officeart/2005/8/layout/arrow3"/>
    <dgm:cxn modelId="{E8E038A8-C4FB-4ADA-A6E8-DF28CBE0BC76}" srcId="{D8860A88-C3C4-4DF4-9919-944F71D6B3FA}" destId="{DB03B39D-DE27-4C12-9AEF-B3398F18A7CF}" srcOrd="0" destOrd="0" parTransId="{2CB009BB-31D6-46A4-A465-73F78B82CA2B}" sibTransId="{201D2B2C-EF77-475D-8BE0-8DCD6EF8234D}"/>
    <dgm:cxn modelId="{F3BB994C-A15C-4F9D-8623-15373CB71D10}" type="presParOf" srcId="{80BC4476-69C0-488A-9EE9-A80C090E8D64}" destId="{D842AF7B-4B3E-4E64-861E-2FBA89A940CF}" srcOrd="0" destOrd="0" presId="urn:microsoft.com/office/officeart/2005/8/layout/arrow3"/>
    <dgm:cxn modelId="{439E4006-9629-4CDB-9402-ADC189F489AC}" type="presParOf" srcId="{80BC4476-69C0-488A-9EE9-A80C090E8D64}" destId="{A0E72205-E13A-47C9-89A0-381F2358EF3F}" srcOrd="1" destOrd="0" presId="urn:microsoft.com/office/officeart/2005/8/layout/arrow3"/>
    <dgm:cxn modelId="{BB4B8123-7ED7-47F9-A0D7-9EFDE1443DAE}" type="presParOf" srcId="{80BC4476-69C0-488A-9EE9-A80C090E8D64}" destId="{AA259591-4545-4282-902F-773E5159D2D7}" srcOrd="2" destOrd="0" presId="urn:microsoft.com/office/officeart/2005/8/layout/arrow3"/>
    <dgm:cxn modelId="{695FA1C3-B047-42BA-9A42-0E2DFE54F6CA}" type="presParOf" srcId="{80BC4476-69C0-488A-9EE9-A80C090E8D64}" destId="{C865F9D6-91EA-483B-B904-6C96589FE11D}" srcOrd="3" destOrd="0" presId="urn:microsoft.com/office/officeart/2005/8/layout/arrow3"/>
    <dgm:cxn modelId="{1C7CB7C8-5792-4695-83BD-0552075A2399}" type="presParOf" srcId="{80BC4476-69C0-488A-9EE9-A80C090E8D64}" destId="{29D2F74E-925C-405C-A463-0BF8F8202C1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</a:t>
            </a:r>
            <a:r>
              <a:rPr lang="en-US" baseline="0" dirty="0" smtClean="0"/>
              <a:t>4 of Module 11 on Normalization Concepts and Practice</a:t>
            </a:r>
            <a:endParaRPr lang="en-US" altLang="en-US" baseline="0" dirty="0" smtClean="0"/>
          </a:p>
          <a:p>
            <a:pPr>
              <a:buFontTx/>
              <a:buNone/>
            </a:pPr>
            <a:r>
              <a:rPr lang="en-US" altLang="en-US" baseline="0" dirty="0" smtClean="0"/>
              <a:t> </a:t>
            </a:r>
          </a:p>
          <a:p>
            <a:pPr>
              <a:buFontTx/>
              <a:buNone/>
            </a:pPr>
            <a:r>
              <a:rPr lang="en-US" altLang="en-US" baseline="0" dirty="0" smtClean="0"/>
              <a:t>Opening question: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Why is normalization less important for business intelligence processing?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Why should you be careful in relaxing </a:t>
            </a:r>
            <a:r>
              <a:rPr lang="en-US" altLang="en-US" baseline="0" smtClean="0"/>
              <a:t>normalization requirements?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3B40D9-D718-43D0-A36A-21A45DE35F0E}" type="slidenum">
              <a:rPr kumimoji="0" lang="en-US" altLang="en-US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Reflective</a:t>
            </a:r>
            <a:r>
              <a:rPr lang="en-US" altLang="en-US" baseline="0" dirty="0" smtClean="0"/>
              <a:t> objectives on the role, objective, and importance of normalization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Importance depends on processing environment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77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Approach in course:</a:t>
            </a:r>
          </a:p>
          <a:p>
            <a:r>
              <a:rPr lang="en-US" altLang="en-US" dirty="0" smtClean="0"/>
              <a:t> - Refinement</a:t>
            </a:r>
          </a:p>
          <a:p>
            <a:r>
              <a:rPr lang="en-US" altLang="en-US" dirty="0" smtClean="0"/>
              <a:t> - Apply normalization after conversion</a:t>
            </a:r>
          </a:p>
          <a:p>
            <a:r>
              <a:rPr lang="en-US" altLang="en-US" dirty="0" smtClean="0"/>
              <a:t> - Normalization can be applied directly to an ERD</a:t>
            </a:r>
          </a:p>
          <a:p>
            <a:r>
              <a:rPr lang="en-US" altLang="en-US" dirty="0" smtClean="0"/>
              <a:t>Initial design approach:</a:t>
            </a:r>
          </a:p>
          <a:p>
            <a:r>
              <a:rPr lang="en-US" altLang="en-US" dirty="0" smtClean="0"/>
              <a:t> - Use attributes and FDs</a:t>
            </a:r>
          </a:p>
          <a:p>
            <a:r>
              <a:rPr lang="en-US" altLang="en-US" dirty="0" smtClean="0"/>
              <a:t> - May reverse engineer ERD later</a:t>
            </a:r>
          </a:p>
          <a:p>
            <a:r>
              <a:rPr lang="en-US" altLang="en-US" dirty="0" smtClean="0"/>
              <a:t> - Some strongly advocate this approach</a:t>
            </a:r>
          </a:p>
          <a:p>
            <a:r>
              <a:rPr lang="en-US" altLang="en-US" dirty="0" smtClean="0"/>
              <a:t>Advantages of refinement:</a:t>
            </a:r>
          </a:p>
          <a:p>
            <a:r>
              <a:rPr lang="en-US" altLang="en-US" dirty="0" smtClean="0"/>
              <a:t> - Much normalization is done intuitively</a:t>
            </a:r>
          </a:p>
          <a:p>
            <a:r>
              <a:rPr lang="en-US" altLang="en-US" dirty="0" smtClean="0"/>
              <a:t> - ERD helps focus on large picture, not details</a:t>
            </a:r>
          </a:p>
          <a:p>
            <a:r>
              <a:rPr lang="en-US" altLang="en-US" dirty="0" smtClean="0"/>
              <a:t> - M-N relationships without attributes can be easily missed</a:t>
            </a:r>
          </a:p>
          <a:p>
            <a:r>
              <a:rPr lang="en-US" altLang="en-US" dirty="0" smtClean="0"/>
              <a:t> - See footnote in Section 7.5.1 about FDs for M-N relationships without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BD9BDE-6DB5-4B45-B309-9C7108DF2461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Carefully analyze objective:</a:t>
            </a:r>
          </a:p>
          <a:p>
            <a:r>
              <a:rPr lang="en-US" altLang="en-US" dirty="0" smtClean="0"/>
              <a:t> - Ignore normalization for FDs that do not cause anomalies</a:t>
            </a:r>
          </a:p>
          <a:p>
            <a:r>
              <a:rPr lang="en-US" altLang="en-US" dirty="0" smtClean="0"/>
              <a:t> - Be careful: most FDs will lead to anomalies</a:t>
            </a:r>
          </a:p>
        </p:txBody>
      </p:sp>
    </p:spTree>
    <p:extLst>
      <p:ext uri="{BB962C8B-B14F-4D97-AF65-F5344CB8AC3E}">
        <p14:creationId xmlns:p14="http://schemas.microsoft.com/office/powerpoint/2010/main" val="410347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Carefully analyze objective:</a:t>
            </a:r>
          </a:p>
          <a:p>
            <a:r>
              <a:rPr lang="en-US" altLang="en-US" dirty="0" smtClean="0"/>
              <a:t> - Ignore normalization for FDs that do not cause anomalies</a:t>
            </a:r>
          </a:p>
          <a:p>
            <a:r>
              <a:rPr lang="en-US" altLang="en-US" dirty="0" smtClean="0"/>
              <a:t> - Be careful: most FDs will lead to anomalies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Classic example:</a:t>
            </a:r>
          </a:p>
          <a:p>
            <a:r>
              <a:rPr lang="en-US" altLang="en-US" dirty="0" smtClean="0"/>
              <a:t> - </a:t>
            </a:r>
            <a:r>
              <a:rPr lang="en-US" altLang="en-US" dirty="0" err="1" smtClean="0"/>
              <a:t>ZipCode</a:t>
            </a:r>
            <a:r>
              <a:rPr lang="en-US" altLang="en-US" dirty="0" smtClean="0"/>
              <a:t> -&gt; City</a:t>
            </a:r>
          </a:p>
          <a:p>
            <a:r>
              <a:rPr lang="en-US" altLang="en-US" dirty="0" smtClean="0"/>
              <a:t> -</a:t>
            </a:r>
            <a:r>
              <a:rPr lang="en-US" altLang="en-US" baseline="0" dirty="0" smtClean="0"/>
              <a:t> True for US Zip+4</a:t>
            </a:r>
          </a:p>
          <a:p>
            <a:r>
              <a:rPr lang="en-US" altLang="en-US" baseline="0" dirty="0" smtClean="0"/>
              <a:t> - Not true for US Zip (5 digit) unless post office city but generally city of residence, not post office</a:t>
            </a:r>
            <a:endParaRPr lang="en-US" altLang="en-US" dirty="0" smtClean="0"/>
          </a:p>
          <a:p>
            <a:r>
              <a:rPr lang="en-US" altLang="en-US" dirty="0" smtClean="0"/>
              <a:t> - Even when it holds, it may not lead to anomalies</a:t>
            </a:r>
          </a:p>
          <a:p>
            <a:r>
              <a:rPr lang="en-US" altLang="en-US" dirty="0" smtClean="0"/>
              <a:t> - Ecommerce order business: track tax rates by zip code (not really accurate)</a:t>
            </a:r>
          </a:p>
          <a:p>
            <a:r>
              <a:rPr lang="en-US" altLang="en-US" dirty="0" smtClean="0"/>
              <a:t> - Important for ecommerce order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4E4E4C-80C0-4A82-84F3-A778E0FCDBAB}" type="slidenum">
              <a:rPr kumimoji="0" lang="en-US" altLang="en-US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FD:</a:t>
            </a:r>
          </a:p>
          <a:p>
            <a:r>
              <a:rPr lang="en-US" altLang="en-US" smtClean="0"/>
              <a:t> - Like a candidate key constraint</a:t>
            </a:r>
          </a:p>
          <a:p>
            <a:r>
              <a:rPr lang="en-US" altLang="en-US" smtClean="0"/>
              <a:t> - Must be able to record FDs</a:t>
            </a:r>
          </a:p>
          <a:p>
            <a:r>
              <a:rPr lang="en-US" altLang="en-US" smtClean="0"/>
              <a:t> - BCNF: revised definition of 3NF; most important in practice</a:t>
            </a:r>
          </a:p>
          <a:p>
            <a:r>
              <a:rPr lang="en-US" altLang="en-US" smtClean="0"/>
              <a:t> - Normalization can be performed by CASE tool: necessary for large databases</a:t>
            </a:r>
          </a:p>
          <a:p>
            <a:r>
              <a:rPr lang="en-US" altLang="en-US" smtClean="0"/>
              <a:t> - Higher normal forms are not important enough to devote the serious study required</a:t>
            </a:r>
          </a:p>
          <a:p>
            <a:r>
              <a:rPr lang="en-US" altLang="en-US" smtClean="0"/>
              <a:t>   to understand them</a:t>
            </a:r>
          </a:p>
          <a:p>
            <a:r>
              <a:rPr lang="en-US" altLang="en-US" smtClean="0"/>
              <a:t>Role of normalization:</a:t>
            </a:r>
          </a:p>
          <a:p>
            <a:r>
              <a:rPr lang="en-US" altLang="en-US" smtClean="0"/>
              <a:t> - Refinement rather than initial design (my expert opinion)</a:t>
            </a:r>
          </a:p>
          <a:p>
            <a:r>
              <a:rPr lang="en-US" altLang="en-US" smtClean="0"/>
              <a:t> - Can be applied after conversion or directly to an ERD</a:t>
            </a:r>
          </a:p>
          <a:p>
            <a:r>
              <a:rPr lang="en-US" altLang="en-US" smtClean="0"/>
              <a:t>Normalization objective:</a:t>
            </a:r>
          </a:p>
          <a:p>
            <a:r>
              <a:rPr lang="en-US" altLang="en-US" smtClean="0"/>
              <a:t> - Update biased: make a db easier to change</a:t>
            </a:r>
          </a:p>
          <a:p>
            <a:r>
              <a:rPr lang="en-US" altLang="en-US" smtClean="0"/>
              <a:t> - Normalization makes many tables</a:t>
            </a:r>
          </a:p>
          <a:p>
            <a:r>
              <a:rPr lang="en-US" altLang="en-US" smtClean="0"/>
              <a:t> - Difficult and inefficient to query</a:t>
            </a:r>
          </a:p>
          <a:p>
            <a:r>
              <a:rPr lang="en-US" altLang="en-US" smtClean="0"/>
              <a:t> - If an FD does not cause a significant anomaly, perhaps relax from full BCNF</a:t>
            </a:r>
          </a:p>
          <a:p>
            <a:r>
              <a:rPr lang="en-US" altLang="en-US" smtClean="0"/>
              <a:t> - Denomalization can be done to improve performance (Chapter 8)</a:t>
            </a:r>
          </a:p>
        </p:txBody>
      </p:sp>
    </p:spTree>
    <p:extLst>
      <p:ext uri="{BB962C8B-B14F-4D97-AF65-F5344CB8AC3E}">
        <p14:creationId xmlns:p14="http://schemas.microsoft.com/office/powerpoint/2010/main" val="10228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11</a:t>
            </a:r>
            <a:br>
              <a:rPr lang="en-US" sz="3200" dirty="0" smtClean="0"/>
            </a:br>
            <a:r>
              <a:rPr lang="en-US" sz="3200" dirty="0" smtClean="0"/>
              <a:t>Normalization Concepts and Practice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4: Practical Concerns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73914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Lesson Objectives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34874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Reflect on role of normalization</a:t>
            </a:r>
          </a:p>
          <a:p>
            <a:pPr eaLnBrk="1" hangingPunct="1"/>
            <a:r>
              <a:rPr lang="en-US" altLang="en-US" dirty="0" smtClean="0"/>
              <a:t>Reflect on importance of normalization</a:t>
            </a:r>
          </a:p>
          <a:p>
            <a:pPr eaLnBrk="1" hangingPunct="1"/>
            <a:r>
              <a:rPr lang="en-US" altLang="en-US" dirty="0" smtClean="0"/>
              <a:t>Reflect on situations to relax normalization requirements</a:t>
            </a:r>
          </a:p>
          <a:p>
            <a:pPr eaLnBrk="1" hangingPunct="1"/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900213"/>
      </p:ext>
    </p:extLst>
  </p:cSld>
  <p:clrMapOvr>
    <a:masterClrMapping/>
  </p:clrMapOvr>
  <p:transition advTm="5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Roles of Normalization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78700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13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Normalization Importance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Update biased</a:t>
            </a:r>
          </a:p>
          <a:p>
            <a:pPr eaLnBrk="1" hangingPunct="1"/>
            <a:r>
              <a:rPr lang="en-US" altLang="en-US" dirty="0" smtClean="0"/>
              <a:t>Not a major concern for databases without updates (data warehouses)</a:t>
            </a:r>
          </a:p>
          <a:p>
            <a:pPr eaLnBrk="1" hangingPunct="1"/>
            <a:r>
              <a:rPr lang="en-US" altLang="en-US" dirty="0" smtClean="0"/>
              <a:t>Relax normalization sometimes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397678"/>
      </p:ext>
    </p:extLst>
  </p:cSld>
  <p:clrMapOvr>
    <a:masterClrMapping/>
  </p:clrMapOvr>
  <p:transition advTm="21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Purposeful violation of a normal form</a:t>
            </a:r>
          </a:p>
          <a:p>
            <a:r>
              <a:rPr lang="en-US" altLang="en-US" dirty="0"/>
              <a:t>Some FDs may not cause anomalies in practice</a:t>
            </a:r>
          </a:p>
          <a:p>
            <a:r>
              <a:rPr lang="en-US" altLang="en-US" dirty="0"/>
              <a:t>May improve </a:t>
            </a:r>
            <a:r>
              <a:rPr lang="en-US" altLang="en-US" dirty="0" smtClean="0"/>
              <a:t>performance</a:t>
            </a:r>
          </a:p>
          <a:p>
            <a:r>
              <a:rPr lang="en-US" altLang="en-US" dirty="0" smtClean="0"/>
              <a:t>Common for data warehouses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4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Denormalization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ZipCode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City, State</a:t>
            </a:r>
          </a:p>
          <a:p>
            <a:r>
              <a:rPr lang="en-US" dirty="0" smtClean="0"/>
              <a:t>Important for ecommerce business for sales tax</a:t>
            </a:r>
          </a:p>
          <a:p>
            <a:r>
              <a:rPr lang="en-US" dirty="0" smtClean="0"/>
              <a:t>May be important for ecommerce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6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Covered practical issues</a:t>
            </a:r>
          </a:p>
          <a:p>
            <a:pPr eaLnBrk="1" hangingPunct="1"/>
            <a:r>
              <a:rPr lang="en-US" altLang="en-US" dirty="0" smtClean="0"/>
              <a:t>Use normalization as a refinement approach</a:t>
            </a:r>
          </a:p>
          <a:p>
            <a:pPr eaLnBrk="1" hangingPunct="1"/>
            <a:r>
              <a:rPr lang="en-US" altLang="en-US" dirty="0" smtClean="0"/>
              <a:t>Do not lose context of normalization when performing details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07200"/>
      </p:ext>
    </p:extLst>
  </p:cSld>
  <p:clrMapOvr>
    <a:masterClrMapping/>
  </p:clrMapOvr>
  <p:transition advTm="14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1 Normalization Concepts and Practice&amp;quot;&quot;/&gt;&lt;property id=&quot;20307&quot; value=&quot;256&quot;/&gt;&lt;/object&gt;&lt;object type=&quot;3&quot; unique_id=&quot;30524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30526&quot;&gt;&lt;property id=&quot;20148&quot; value=&quot;5&quot;/&gt;&lt;property id=&quot;20300&quot; value=&quot;Slide 4 - &amp;quot;Normalization Importance&amp;quot;&quot;/&gt;&lt;property id=&quot;20307&quot; value=&quot;259&quot;/&gt;&lt;/object&gt;&lt;object type=&quot;3&quot; unique_id=&quot;30527&quot;&gt;&lt;property id=&quot;20148&quot; value=&quot;5&quot;/&gt;&lt;property id=&quot;20300&quot; value=&quot;Slide 6 - &amp;quot;Denormalization Example&amp;quot;&quot;/&gt;&lt;property id=&quot;20307&quot; value=&quot;261&quot;/&gt;&lt;/object&gt;&lt;object type=&quot;3&quot; unique_id=&quot;30528&quot;&gt;&lt;property id=&quot;20148&quot; value=&quot;5&quot;/&gt;&lt;property id=&quot;20300&quot; value=&quot;Slide 7 - &amp;quot;Summary&amp;quot;&quot;/&gt;&lt;property id=&quot;20307&quot; value=&quot;260&quot;/&gt;&lt;/object&gt;&lt;object type=&quot;3&quot; unique_id=&quot;30529&quot;&gt;&lt;property id=&quot;20148&quot; value=&quot;5&quot;/&gt;&lt;property id=&quot;20300&quot; value=&quot;Slide 3 - &amp;quot;Competing Roles of Normalization&amp;quot;&quot;/&gt;&lt;property id=&quot;20307&quot; value=&quot;263&quot;/&gt;&lt;/object&gt;&lt;object type=&quot;3&quot; unique_id=&quot;30530&quot;&gt;&lt;property id=&quot;20148&quot; value=&quot;5&quot;/&gt;&lt;property id=&quot;20300&quot; value=&quot;Slide 5 - &amp;quot;Denormalization&amp;quot;&quot;/&gt;&lt;property id=&quot;20307&quot; value=&quot;262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1.9|18.4|9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1.7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2.8|21.8|24.4|19.2|16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4707</TotalTime>
  <Words>551</Words>
  <Application>Microsoft Office PowerPoint</Application>
  <PresentationFormat>On-screen Show (4:3)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Symbol</vt:lpstr>
      <vt:lpstr>Times New Roman</vt:lpstr>
      <vt:lpstr>Blank Presentation</vt:lpstr>
      <vt:lpstr>Module 11 Normalization Concepts and Practice</vt:lpstr>
      <vt:lpstr>Lesson Objectives</vt:lpstr>
      <vt:lpstr>Competing Roles of Normalization</vt:lpstr>
      <vt:lpstr>Normalization Importance</vt:lpstr>
      <vt:lpstr>Denormalization</vt:lpstr>
      <vt:lpstr>Denormalization Example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11, Lesson 4: Practical Concerns</dc:title>
  <dc:subject>Query Formulation with SQL</dc:subject>
  <dc:creator>Michael Mannino</dc:creator>
  <cp:lastModifiedBy>Kai Zi</cp:lastModifiedBy>
  <cp:revision>912</cp:revision>
  <cp:lastPrinted>1601-01-01T00:00:00Z</cp:lastPrinted>
  <dcterms:created xsi:type="dcterms:W3CDTF">2000-07-15T18:34:14Z</dcterms:created>
  <dcterms:modified xsi:type="dcterms:W3CDTF">2016-05-12T00:13:19Z</dcterms:modified>
</cp:coreProperties>
</file>