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60" r:id="rId2"/>
    <p:sldId id="284" r:id="rId3"/>
    <p:sldId id="286" r:id="rId4"/>
    <p:sldId id="261" r:id="rId5"/>
    <p:sldId id="285" r:id="rId6"/>
    <p:sldId id="289" r:id="rId7"/>
    <p:sldId id="287" r:id="rId8"/>
    <p:sldId id="288" r:id="rId9"/>
    <p:sldId id="283" r:id="rId10"/>
    <p:sldId id="340" r:id="rId11"/>
    <p:sldId id="282" r:id="rId12"/>
    <p:sldId id="339" r:id="rId13"/>
    <p:sldId id="276" r:id="rId14"/>
    <p:sldId id="290" r:id="rId15"/>
    <p:sldId id="292" r:id="rId16"/>
    <p:sldId id="291" r:id="rId17"/>
    <p:sldId id="293" r:id="rId18"/>
    <p:sldId id="294" r:id="rId19"/>
    <p:sldId id="295" r:id="rId20"/>
    <p:sldId id="296" r:id="rId21"/>
    <p:sldId id="297" r:id="rId22"/>
    <p:sldId id="341" r:id="rId23"/>
    <p:sldId id="298" r:id="rId24"/>
    <p:sldId id="301" r:id="rId25"/>
    <p:sldId id="302" r:id="rId26"/>
    <p:sldId id="342" r:id="rId27"/>
    <p:sldId id="304" r:id="rId28"/>
    <p:sldId id="343" r:id="rId29"/>
    <p:sldId id="307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279" r:id="rId6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5" autoAdjust="0"/>
    <p:restoredTop sz="94660"/>
  </p:normalViewPr>
  <p:slideViewPr>
    <p:cSldViewPr>
      <p:cViewPr varScale="1">
        <p:scale>
          <a:sx n="62" d="100"/>
          <a:sy n="62" d="100"/>
        </p:scale>
        <p:origin x="9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21969C2-3E3F-472B-B33E-0208414391A9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545FD69-1148-4B59-92D4-270D042EF1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BBDD4-C6C5-E148-85F5-CC6F40F55FB2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EDD0-F296-BF44-9F28-F1924213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922D4-9468-664B-A3FF-D38C3172A2AB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7FE31-35A0-E142-BFB6-B63EB672E97F}" type="slidenum">
              <a:rPr lang="en-US"/>
              <a:pPr/>
              <a:t>25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8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37126-C5F4-0146-A4E9-98FD0B3D3F7E}" type="slidenum">
              <a:rPr lang="en-US"/>
              <a:pPr/>
              <a:t>27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9292C-F238-C549-AA07-DBD2859CE568}" type="slidenum">
              <a:rPr lang="en-US"/>
              <a:pPr/>
              <a:t>28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17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7DE64-CBA0-0B40-B0E7-CF2D945938B6}" type="slidenum">
              <a:rPr lang="en-US"/>
              <a:pPr/>
              <a:t>29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16143-F026-864E-9D9E-8D69EB6C6F5E}" type="slidenum">
              <a:rPr lang="en-US"/>
              <a:pPr/>
              <a:t>30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E5C33-AF72-E748-9423-C53610C516A1}" type="slidenum">
              <a:rPr lang="en-US"/>
              <a:pPr/>
              <a:t>31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5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3EA71-B131-E343-8C06-76DB6B3D2727}" type="slidenum">
              <a:rPr lang="en-US"/>
              <a:pPr/>
              <a:t>32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4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66348-C41F-8149-B932-5D1E6A4F458A}" type="slidenum">
              <a:rPr lang="en-US"/>
              <a:pPr/>
              <a:t>33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58128-62AF-3549-9509-38541BB2CE66}" type="slidenum">
              <a:rPr lang="en-US"/>
              <a:pPr/>
              <a:t>34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9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DD07C-F72E-B441-B7A6-C6140B04879F}" type="slidenum">
              <a:rPr lang="en-US"/>
              <a:pPr/>
              <a:t>35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5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8C5B0-9A0F-594C-92D1-2B1AD12FA4D0}" type="slidenum">
              <a:rPr lang="en-US"/>
              <a:pPr/>
              <a:t>16</a:t>
            </a:fld>
            <a:endParaRPr lang="en-US"/>
          </a:p>
        </p:txBody>
      </p:sp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/>
        <p:txBody>
          <a:bodyPr lIns="87444" tIns="43723" rIns="87444" bIns="43723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44" tIns="43723" rIns="87444" bIns="43723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03263" indent="-271463" defTabSz="8651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088" indent="-215900" defTabSz="8651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2888" indent="-215900" defTabSz="8651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275" indent="-215900" defTabSz="8651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03475" indent="-2159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0675" indent="-2159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7875" indent="-2159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75075" indent="-2159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F988825-2543-6D4A-B1C2-72E2DA27EA82}" type="slidenum">
              <a:rPr lang="en-US" sz="1100">
                <a:latin typeface="Comic Sans MS" charset="0"/>
              </a:rPr>
              <a:pPr algn="r"/>
              <a:t>16</a:t>
            </a:fld>
            <a:endParaRPr lang="en-US" sz="11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1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D162C-468C-B249-8128-F9013D745E51}" type="slidenum">
              <a:rPr lang="en-US"/>
              <a:pPr/>
              <a:t>36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7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363EE-1651-E140-9DC8-D7A0FE7D8B0F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4F0B3-0286-C645-AC35-97EE29574C6D}" type="slidenum">
              <a:rPr lang="en-US"/>
              <a:pPr/>
              <a:t>38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3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D4FB0-9DD1-D648-9ED8-80EFF9B8494C}" type="slidenum">
              <a:rPr lang="en-US"/>
              <a:pPr/>
              <a:t>39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2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89B1B-2AEF-5B4B-BFF2-DA9E4DEB3830}" type="slidenum">
              <a:rPr lang="en-US"/>
              <a:pPr/>
              <a:t>40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9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A4ACD-38D2-4047-9DE1-61DB1D464772}" type="slidenum">
              <a:rPr lang="en-US"/>
              <a:pPr/>
              <a:t>41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8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C2539-BBFF-164A-AA0D-EE3440891392}" type="slidenum">
              <a:rPr lang="en-US"/>
              <a:pPr/>
              <a:t>42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5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8576D-B241-1445-BFA8-8C1F66D2FDF7}" type="slidenum">
              <a:rPr lang="en-US"/>
              <a:pPr/>
              <a:t>43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4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83661-271A-CD45-BB91-85CC6787111F}" type="slidenum">
              <a:rPr lang="en-US"/>
              <a:pPr/>
              <a:t>44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86527-AE7E-0D42-A14D-7626DA1C0C59}" type="slidenum">
              <a:rPr lang="en-US"/>
              <a:pPr/>
              <a:t>45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75BD3-760D-BB44-BB65-C1A096C54BF9}" type="slidenum">
              <a:rPr lang="en-US"/>
              <a:pPr/>
              <a:t>17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1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E1F1F-9D69-B242-9B57-5C9AEFF54BF0}" type="slidenum">
              <a:rPr lang="en-US"/>
              <a:pPr/>
              <a:t>46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3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8E82-4D8E-AF4F-8B7E-F809B786DBB7}" type="slidenum">
              <a:rPr lang="en-US"/>
              <a:pPr/>
              <a:t>47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0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0B322-4B4C-754D-8383-726328F54C58}" type="slidenum">
              <a:rPr lang="en-US"/>
              <a:pPr/>
              <a:t>48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1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DFEC-170A-5B48-AF03-DA18DB0EEF32}" type="slidenum">
              <a:rPr lang="en-US"/>
              <a:pPr/>
              <a:t>49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6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58B18-D282-5943-A3D1-86170380C9F1}" type="slidenum">
              <a:rPr lang="en-US"/>
              <a:pPr/>
              <a:t>50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2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34315-601A-AF45-85D5-6EA57A27EB5B}" type="slidenum">
              <a:rPr lang="en-US"/>
              <a:pPr/>
              <a:t>51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3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6E34F-0195-154B-A1DE-A44C2958AAE3}" type="slidenum">
              <a:rPr lang="en-US"/>
              <a:pPr/>
              <a:t>52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28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E46C7-B348-A04C-A454-76FC0C78B32C}" type="slidenum">
              <a:rPr lang="en-US"/>
              <a:pPr/>
              <a:t>53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3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6EE88-F6DA-C341-8581-2866FA7FDB5C}" type="slidenum">
              <a:rPr lang="en-US"/>
              <a:pPr/>
              <a:t>54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981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D5940-6F35-764D-8522-7B73D1468EDF}" type="slidenum">
              <a:rPr lang="en-US"/>
              <a:pPr/>
              <a:t>55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57337-89F6-CA4F-9F11-536387D95BA2}" type="slidenum">
              <a:rPr lang="en-US"/>
              <a:pPr/>
              <a:t>18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8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3F351-B319-AE41-818F-EB337F311D10}" type="slidenum">
              <a:rPr lang="en-US"/>
              <a:pPr/>
              <a:t>56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46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99B2C-11DF-1B4C-9548-FE007E3060AA}" type="slidenum">
              <a:rPr lang="en-US"/>
              <a:pPr/>
              <a:t>57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57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DC0D3-8867-4144-8EE9-809E538EB70A}" type="slidenum">
              <a:rPr lang="en-US"/>
              <a:pPr/>
              <a:t>58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55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AB51F-B406-7346-84C6-295C8E777382}" type="slidenum">
              <a:rPr lang="en-US"/>
              <a:pPr/>
              <a:t>59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9414E-6577-564B-B0BA-3A84BDEA2373}" type="slidenum">
              <a:rPr lang="en-US"/>
              <a:pPr/>
              <a:t>19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731F1-9492-B84D-9C6D-A8A43172B90D}" type="slidenum">
              <a:rPr lang="en-US"/>
              <a:pPr/>
              <a:t>20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17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5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9FB9D-D76A-A34E-B0C9-125E2AAE2D0D}" type="slidenum">
              <a:rPr lang="en-US"/>
              <a:pPr/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17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60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DF51C-D8C9-B040-9FE6-B15A1D8D5853}" type="slidenum">
              <a:rPr lang="en-US"/>
              <a:pPr/>
              <a:t>23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E29E9-E32C-FC48-969A-009D71BBEEDF}" type="slidenum">
              <a:rPr lang="en-US"/>
              <a:pPr/>
              <a:t>24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4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A0287D-DF39-6341-9255-8925560D6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D746B2-E297-BF4E-8AC3-3547029A08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4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F36C-5861-4CF6-93A1-AB1E23224B73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3488-B596-4CE1-BFE6-A62C4758A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rcsb.org/pdb/101/motm.do?momID=15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8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Prof. William Stafford Noble</a:t>
            </a:r>
          </a:p>
          <a:p>
            <a:r>
              <a:rPr lang="en-US" dirty="0" smtClean="0"/>
              <a:t>Department of Genome Sciences</a:t>
            </a:r>
            <a:br>
              <a:rPr lang="en-US" dirty="0" smtClean="0"/>
            </a:br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University of Washington</a:t>
            </a:r>
          </a:p>
          <a:p>
            <a:endParaRPr lang="en-US" dirty="0" smtClean="0"/>
          </a:p>
          <a:p>
            <a:r>
              <a:rPr lang="en-US" dirty="0" smtClean="0"/>
              <a:t>thabangh@gmail.com</a:t>
            </a:r>
            <a:endParaRPr lang="en-US" dirty="0"/>
          </a:p>
        </p:txBody>
      </p:sp>
      <p:pic>
        <p:nvPicPr>
          <p:cNvPr id="1026" name="Picture 2" descr="http://noble.gs.washington.edu/~wnoble/aims2013/AIMS_web_bann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9550"/>
            <a:ext cx="30003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38" y="533400"/>
            <a:ext cx="8557551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#!/</a:t>
            </a:r>
            <a:r>
              <a:rPr lang="en-US" sz="1600" b="1" dirty="0" err="1">
                <a:latin typeface="Courier New"/>
                <a:cs typeface="Courier New"/>
              </a:rPr>
              <a:t>usr</a:t>
            </a:r>
            <a:r>
              <a:rPr lang="en-US" sz="1600" b="1" dirty="0">
                <a:latin typeface="Courier New"/>
                <a:cs typeface="Courier New"/>
              </a:rPr>
              <a:t>/bin/python</a:t>
            </a:r>
          </a:p>
          <a:p>
            <a:r>
              <a:rPr lang="en-US" sz="1600" b="1" dirty="0">
                <a:latin typeface="Courier New"/>
                <a:cs typeface="Courier New"/>
              </a:rPr>
              <a:t>import sys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USAGE = """USAGE: dna2rna.py &lt;string&gt;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An RNA string is a string formed from the alphabet containing 'A',</a:t>
            </a:r>
          </a:p>
          <a:p>
            <a:r>
              <a:rPr lang="en-US" sz="1600" b="1" dirty="0">
                <a:latin typeface="Courier New"/>
                <a:cs typeface="Courier New"/>
              </a:rPr>
              <a:t>  'C', 'G', and 'U'.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Given a DNA string t corresponding to a coding strand, its</a:t>
            </a:r>
          </a:p>
          <a:p>
            <a:r>
              <a:rPr lang="en-US" sz="1600" b="1" dirty="0">
                <a:latin typeface="Courier New"/>
                <a:cs typeface="Courier New"/>
              </a:rPr>
              <a:t>  transcribed RNA string u is formed by replacing all occurrences of</a:t>
            </a:r>
          </a:p>
          <a:p>
            <a:r>
              <a:rPr lang="en-US" sz="1600" b="1" dirty="0">
                <a:latin typeface="Courier New"/>
                <a:cs typeface="Courier New"/>
              </a:rPr>
              <a:t>  'T' in t with 'U' in u.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Given: A DNA string t having length at most 1000 nt.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Return: The transcribed RNA string of t.</a:t>
            </a:r>
          </a:p>
          <a:p>
            <a:r>
              <a:rPr lang="en-US" sz="1600" b="1" dirty="0">
                <a:latin typeface="Courier New"/>
                <a:cs typeface="Courier New"/>
              </a:rPr>
              <a:t>"""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print(</a:t>
            </a:r>
            <a:r>
              <a:rPr lang="en-US" sz="1600" b="1" dirty="0" err="1" smtClean="0">
                <a:latin typeface="Courier New"/>
                <a:cs typeface="Courier New"/>
              </a:rPr>
              <a:t>sys.argv</a:t>
            </a:r>
            <a:r>
              <a:rPr lang="en-US" sz="1600" b="1" dirty="0">
                <a:latin typeface="Courier New"/>
                <a:cs typeface="Courier New"/>
              </a:rPr>
              <a:t>[1].replace("T","U"))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040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complement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362200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TCAGGTCACAGTT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|||||||||||||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AACTGTGACCTGA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36700"/>
            <a:ext cx="3556000" cy="4635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48200" y="21336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324600" y="3658736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17691"/>
            <a:ext cx="8680681" cy="6740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#!/</a:t>
            </a:r>
            <a:r>
              <a:rPr lang="en-US" sz="1600" b="1" dirty="0" err="1">
                <a:latin typeface="Courier New"/>
                <a:cs typeface="Courier New"/>
              </a:rPr>
              <a:t>usr</a:t>
            </a:r>
            <a:r>
              <a:rPr lang="en-US" sz="1600" b="1" dirty="0">
                <a:latin typeface="Courier New"/>
                <a:cs typeface="Courier New"/>
              </a:rPr>
              <a:t>/bin/python</a:t>
            </a:r>
          </a:p>
          <a:p>
            <a:r>
              <a:rPr lang="en-US" sz="1600" b="1" dirty="0">
                <a:latin typeface="Courier New"/>
                <a:cs typeface="Courier New"/>
              </a:rPr>
              <a:t>import sys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USAGE = """USAGE: </a:t>
            </a:r>
            <a:r>
              <a:rPr lang="en-US" sz="1600" b="1" dirty="0" err="1">
                <a:latin typeface="Courier New"/>
                <a:cs typeface="Courier New"/>
              </a:rPr>
              <a:t>revcomp.py</a:t>
            </a:r>
            <a:r>
              <a:rPr lang="en-US" sz="1600" b="1" dirty="0">
                <a:latin typeface="Courier New"/>
                <a:cs typeface="Courier New"/>
              </a:rPr>
              <a:t> &lt;string&gt;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In DNA strings, symbols 'A' and 'T' are complements of each other,</a:t>
            </a:r>
          </a:p>
          <a:p>
            <a:r>
              <a:rPr lang="en-US" sz="1600" b="1" dirty="0">
                <a:latin typeface="Courier New"/>
                <a:cs typeface="Courier New"/>
              </a:rPr>
              <a:t>  as are 'C' and 'G'.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The reverse complement of a DNA string s is the string </a:t>
            </a:r>
            <a:r>
              <a:rPr lang="en-US" sz="1600" b="1" dirty="0" err="1">
                <a:latin typeface="Courier New"/>
                <a:cs typeface="Courier New"/>
              </a:rPr>
              <a:t>sc</a:t>
            </a:r>
            <a:r>
              <a:rPr lang="en-US" sz="1600" b="1" dirty="0">
                <a:latin typeface="Courier New"/>
                <a:cs typeface="Courier New"/>
              </a:rPr>
              <a:t> formed by</a:t>
            </a:r>
          </a:p>
          <a:p>
            <a:r>
              <a:rPr lang="en-US" sz="1600" b="1" dirty="0">
                <a:latin typeface="Courier New"/>
                <a:cs typeface="Courier New"/>
              </a:rPr>
              <a:t>  reversing the symbols of s, then taking the complement of each</a:t>
            </a:r>
          </a:p>
          <a:p>
            <a:r>
              <a:rPr lang="en-US" sz="1600" b="1" dirty="0">
                <a:latin typeface="Courier New"/>
                <a:cs typeface="Courier New"/>
              </a:rPr>
              <a:t>  symbol (e.g., the reverse complement of "GTCA" is "TGAC").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Given: A DNA string s of length at most 1000 </a:t>
            </a:r>
            <a:r>
              <a:rPr lang="en-US" sz="1600" b="1" dirty="0" err="1">
                <a:latin typeface="Courier New"/>
                <a:cs typeface="Courier New"/>
              </a:rPr>
              <a:t>bp.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Return: The reverse complement </a:t>
            </a:r>
            <a:r>
              <a:rPr lang="en-US" sz="1600" b="1" dirty="0" err="1">
                <a:latin typeface="Courier New"/>
                <a:cs typeface="Courier New"/>
              </a:rPr>
              <a:t>sc</a:t>
            </a:r>
            <a:r>
              <a:rPr lang="en-US" sz="1600" b="1" dirty="0">
                <a:latin typeface="Courier New"/>
                <a:cs typeface="Courier New"/>
              </a:rPr>
              <a:t> of s.</a:t>
            </a:r>
          </a:p>
          <a:p>
            <a:r>
              <a:rPr lang="en-US" sz="1600" b="1" dirty="0">
                <a:latin typeface="Courier New"/>
                <a:cs typeface="Courier New"/>
              </a:rPr>
              <a:t>"""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revComp</a:t>
            </a:r>
            <a:r>
              <a:rPr lang="en-US" sz="1600" b="1" dirty="0">
                <a:latin typeface="Courier New"/>
                <a:cs typeface="Courier New"/>
              </a:rPr>
              <a:t> = { "A":"T", "T":"A", "G":"C", "C":"G" 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dna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sys.argv</a:t>
            </a:r>
            <a:r>
              <a:rPr lang="en-US" sz="1600" b="1" dirty="0">
                <a:latin typeface="Courier New"/>
                <a:cs typeface="Courier New"/>
              </a:rPr>
              <a:t>[1]</a:t>
            </a:r>
          </a:p>
          <a:p>
            <a:r>
              <a:rPr lang="en-US" sz="1600" b="1" dirty="0">
                <a:latin typeface="Courier New"/>
                <a:cs typeface="Courier New"/>
              </a:rPr>
              <a:t>for index in range(</a:t>
            </a:r>
            <a:r>
              <a:rPr lang="en-US" sz="1600" b="1" dirty="0" err="1">
                <a:latin typeface="Courier New"/>
                <a:cs typeface="Courier New"/>
              </a:rPr>
              <a:t>len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dna</a:t>
            </a:r>
            <a:r>
              <a:rPr lang="en-US" sz="1600" b="1" dirty="0">
                <a:latin typeface="Courier New"/>
                <a:cs typeface="Courier New"/>
              </a:rPr>
              <a:t>) - 1, -1, -1):</a:t>
            </a:r>
          </a:p>
          <a:p>
            <a:r>
              <a:rPr lang="en-US" sz="1600" b="1" dirty="0">
                <a:latin typeface="Courier New"/>
                <a:cs typeface="Courier New"/>
              </a:rPr>
              <a:t>  char = </a:t>
            </a:r>
            <a:r>
              <a:rPr lang="en-US" sz="1600" b="1" dirty="0" err="1">
                <a:latin typeface="Courier New"/>
                <a:cs typeface="Courier New"/>
              </a:rPr>
              <a:t>dna</a:t>
            </a:r>
            <a:r>
              <a:rPr lang="en-US" sz="1600" b="1" dirty="0">
                <a:latin typeface="Courier New"/>
                <a:cs typeface="Courier New"/>
              </a:rPr>
              <a:t>[index]</a:t>
            </a:r>
          </a:p>
          <a:p>
            <a:r>
              <a:rPr lang="en-US" sz="1600" b="1" dirty="0">
                <a:latin typeface="Courier New"/>
                <a:cs typeface="Courier New"/>
              </a:rPr>
              <a:t>  if char in </a:t>
            </a:r>
            <a:r>
              <a:rPr lang="en-US" sz="1600" b="1" dirty="0" err="1">
                <a:latin typeface="Courier New"/>
                <a:cs typeface="Courier New"/>
              </a:rPr>
              <a:t>revComp</a:t>
            </a:r>
            <a:r>
              <a:rPr lang="en-US" sz="1600" b="1" dirty="0">
                <a:latin typeface="Courier New"/>
                <a:cs typeface="Courier New"/>
              </a:rPr>
              <a:t>: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err="1">
                <a:latin typeface="Courier New"/>
                <a:cs typeface="Courier New"/>
              </a:rPr>
              <a:t>sys.stdout.write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revComp</a:t>
            </a:r>
            <a:r>
              <a:rPr lang="en-US" sz="1600" b="1" dirty="0">
                <a:latin typeface="Courier New"/>
                <a:cs typeface="Courier New"/>
              </a:rPr>
              <a:t>[char])</a:t>
            </a:r>
          </a:p>
          <a:p>
            <a:r>
              <a:rPr lang="en-US" sz="1600" b="1" dirty="0" err="1">
                <a:latin typeface="Courier New"/>
                <a:cs typeface="Courier New"/>
              </a:rPr>
              <a:t>sys.stdout.write</a:t>
            </a:r>
            <a:r>
              <a:rPr lang="en-US" sz="1600" b="1" dirty="0">
                <a:latin typeface="Courier New"/>
                <a:cs typeface="Courier New"/>
              </a:rPr>
              <a:t>("\n")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21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genetic code</a:t>
            </a:r>
            <a:endParaRPr lang="en-US" dirty="0"/>
          </a:p>
        </p:txBody>
      </p:sp>
      <p:pic>
        <p:nvPicPr>
          <p:cNvPr id="10242" name="Picture 2" descr="http://2.bp.blogspot.com/-i-CYqAFf61o/TZXYoBQmXrI/AAAAAAAAB5g/5PmMdfOP1PQ/s1600/genetic-code-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9213"/>
            <a:ext cx="4038600" cy="406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upload.wikimedia.org/wikipedia/commons/thumb/d/d4/RNA-codons.png/220px-RNA-codon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34" y="1600200"/>
            <a:ext cx="266233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81800" y="6148038"/>
            <a:ext cx="1811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Protein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75" t="10844" b="4901"/>
          <a:stretch/>
        </p:blipFill>
        <p:spPr>
          <a:xfrm>
            <a:off x="83868" y="0"/>
            <a:ext cx="8721334" cy="685800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274638"/>
            <a:ext cx="8229600" cy="1143000"/>
          </a:xfrm>
        </p:spPr>
        <p:txBody>
          <a:bodyPr/>
          <a:lstStyle/>
          <a:p>
            <a:r>
              <a:rPr lang="en-US" dirty="0"/>
              <a:t>Moore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law</a:t>
            </a:r>
          </a:p>
        </p:txBody>
      </p:sp>
    </p:spTree>
    <p:extLst>
      <p:ext uri="{BB962C8B-B14F-4D97-AF65-F5344CB8AC3E}">
        <p14:creationId xmlns:p14="http://schemas.microsoft.com/office/powerpoint/2010/main" val="12884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Genome Sequence Milestones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1977: First </a:t>
            </a:r>
            <a:r>
              <a:rPr lang="en-US" sz="2400" dirty="0"/>
              <a:t>complete viral genome </a:t>
            </a:r>
            <a:r>
              <a:rPr lang="en-US" sz="2400" dirty="0" smtClean="0"/>
              <a:t>(</a:t>
            </a:r>
            <a:r>
              <a:rPr lang="en-US" sz="2400" dirty="0"/>
              <a:t>5.4 Kb).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1995: First </a:t>
            </a:r>
            <a:r>
              <a:rPr lang="en-US" sz="2400" dirty="0"/>
              <a:t>complete non-viral </a:t>
            </a:r>
            <a:r>
              <a:rPr lang="en-US" sz="2400" dirty="0" smtClean="0"/>
              <a:t>genomes: </a:t>
            </a:r>
            <a:r>
              <a:rPr lang="en-US" sz="2400" dirty="0"/>
              <a:t>the bacteria </a:t>
            </a:r>
            <a:r>
              <a:rPr lang="en-US" sz="2400" i="1" dirty="0" err="1"/>
              <a:t>Haemophilus</a:t>
            </a:r>
            <a:r>
              <a:rPr lang="en-US" sz="2400" i="1" dirty="0"/>
              <a:t> </a:t>
            </a:r>
            <a:r>
              <a:rPr lang="en-US" sz="2400" i="1" dirty="0" err="1"/>
              <a:t>influenzae</a:t>
            </a:r>
            <a:r>
              <a:rPr lang="en-US" sz="2400" dirty="0"/>
              <a:t> (1.8 Mb) and </a:t>
            </a:r>
            <a:r>
              <a:rPr lang="en-US" sz="2400" i="1" dirty="0"/>
              <a:t>Mycoplasma </a:t>
            </a:r>
            <a:r>
              <a:rPr lang="en-US" sz="2400" i="1" dirty="0" err="1"/>
              <a:t>genitalium</a:t>
            </a:r>
            <a:r>
              <a:rPr lang="en-US" sz="2400" dirty="0"/>
              <a:t> (0.6 Mb)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1997: First </a:t>
            </a:r>
            <a:r>
              <a:rPr lang="en-US" sz="2400" dirty="0"/>
              <a:t>complete eukaryotic </a:t>
            </a:r>
            <a:r>
              <a:rPr lang="en-US" sz="2400" dirty="0" smtClean="0"/>
              <a:t>genome: yeast (</a:t>
            </a:r>
            <a:r>
              <a:rPr lang="en-US" sz="2400" dirty="0"/>
              <a:t>12 Mb).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1998: First </a:t>
            </a:r>
            <a:r>
              <a:rPr lang="en-US" sz="2400" dirty="0"/>
              <a:t>complete </a:t>
            </a:r>
            <a:r>
              <a:rPr lang="en-US" sz="2400" dirty="0" smtClean="0"/>
              <a:t>multi-cellular organism genome reported: roundworm </a:t>
            </a:r>
            <a:r>
              <a:rPr lang="en-US" sz="2400" dirty="0"/>
              <a:t>(98 Mb).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2001: First complete human</a:t>
            </a:r>
            <a:r>
              <a:rPr lang="en-US" sz="2400" i="1" dirty="0" smtClean="0"/>
              <a:t> </a:t>
            </a:r>
            <a:r>
              <a:rPr lang="en-US" sz="2400" dirty="0" smtClean="0"/>
              <a:t>genome </a:t>
            </a:r>
            <a:r>
              <a:rPr lang="en-US" sz="2400" dirty="0"/>
              <a:t>report </a:t>
            </a:r>
            <a:r>
              <a:rPr lang="en-US" sz="2400" dirty="0" smtClean="0"/>
              <a:t>(3 Gb</a:t>
            </a:r>
            <a:r>
              <a:rPr lang="en-US" sz="2400" dirty="0"/>
              <a:t>).</a:t>
            </a:r>
          </a:p>
          <a:p>
            <a:pPr>
              <a:lnSpc>
                <a:spcPct val="80000"/>
              </a:lnSpc>
            </a:pPr>
            <a:r>
              <a:rPr lang="en-US" sz="2400" i="1" dirty="0" smtClean="0"/>
              <a:t>2005: </a:t>
            </a:r>
            <a:r>
              <a:rPr lang="en-US" sz="2400" dirty="0" smtClean="0"/>
              <a:t>First complete chimp genome (~</a:t>
            </a:r>
            <a:r>
              <a:rPr lang="en-US" sz="2400" dirty="0"/>
              <a:t>99% identical to </a:t>
            </a:r>
            <a:r>
              <a:rPr lang="en-US" sz="2400" dirty="0" smtClean="0"/>
              <a:t>human).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0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learning?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chemeClr val="hlink"/>
              </a:buClr>
            </a:pPr>
            <a:r>
              <a:rPr lang="en-US" sz="1800" dirty="0"/>
              <a:t>Completing the dream of Linnaean-Darwinian biology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There are THREE kingdoms (not five or two).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Two of the three kingdoms (eubacteria and </a:t>
            </a:r>
            <a:r>
              <a:rPr lang="en-US" sz="1600" dirty="0" err="1"/>
              <a:t>archaea</a:t>
            </a:r>
            <a:r>
              <a:rPr lang="en-US" sz="1600" dirty="0"/>
              <a:t>) were lumped together just 20 years ago.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Eukaryotic cells are amalgams of symbiotic bacteria.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Demoted the human gene number from ~200,000 to about 20,000.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Establishing the evolutionary relations among our closest relatives.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Discovering the genetic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parts list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for a variety of organisms</a:t>
            </a:r>
            <a:r>
              <a:rPr lang="en-US" sz="1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Discovering the genetic basis for many heritable diseases.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24581" name="Picture 1044" descr="portraitLinnae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29654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046"/>
          <p:cNvSpPr txBox="1">
            <a:spLocks noChangeArrowheads="1"/>
          </p:cNvSpPr>
          <p:nvPr/>
        </p:nvSpPr>
        <p:spPr bwMode="auto">
          <a:xfrm>
            <a:off x="5334000" y="55626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Carl Linnaeus, father of systematic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1032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align two protein or DNA sequences?</a:t>
            </a:r>
          </a:p>
        </p:txBody>
      </p:sp>
    </p:spTree>
    <p:extLst>
      <p:ext uri="{BB962C8B-B14F-4D97-AF65-F5344CB8AC3E}">
        <p14:creationId xmlns:p14="http://schemas.microsoft.com/office/powerpoint/2010/main" val="197569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align two protein or DNA sequences?</a:t>
            </a:r>
          </a:p>
          <a:p>
            <a:pPr lvl="1"/>
            <a:r>
              <a:rPr lang="en-US" dirty="0"/>
              <a:t>Determine whether they are descended from a common ancestor (</a:t>
            </a:r>
            <a:r>
              <a:rPr lang="en-US" i="1" dirty="0"/>
              <a:t>homologous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Infer a common function.</a:t>
            </a:r>
          </a:p>
          <a:p>
            <a:pPr lvl="1"/>
            <a:r>
              <a:rPr lang="en-US" dirty="0"/>
              <a:t>Locate functional elements (motifs or domains).</a:t>
            </a:r>
          </a:p>
          <a:p>
            <a:pPr lvl="1"/>
            <a:r>
              <a:rPr lang="en-US" dirty="0"/>
              <a:t>Infer protein structure, if the structure of one of the sequences is known.</a:t>
            </a:r>
          </a:p>
        </p:txBody>
      </p:sp>
    </p:spTree>
    <p:extLst>
      <p:ext uri="{BB962C8B-B14F-4D97-AF65-F5344CB8AC3E}">
        <p14:creationId xmlns:p14="http://schemas.microsoft.com/office/powerpoint/2010/main" val="3799329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One-minute responses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 patient with us.</a:t>
            </a:r>
          </a:p>
          <a:p>
            <a:r>
              <a:rPr lang="en-US" dirty="0" smtClean="0"/>
              <a:t>Go a bit slower. </a:t>
            </a:r>
          </a:p>
          <a:p>
            <a:r>
              <a:rPr lang="en-US" dirty="0" smtClean="0"/>
              <a:t>It will be good to see some Python revision.</a:t>
            </a:r>
          </a:p>
          <a:p>
            <a:r>
              <a:rPr lang="en-US" dirty="0" smtClean="0"/>
              <a:t>Coding aspect wasn’t clear enough.</a:t>
            </a:r>
          </a:p>
          <a:p>
            <a:r>
              <a:rPr lang="en-US" dirty="0"/>
              <a:t>What about if we don’t spend a lot of time on programming?</a:t>
            </a:r>
          </a:p>
          <a:p>
            <a:r>
              <a:rPr lang="en-US" dirty="0"/>
              <a:t>I like the Python part of the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Explain the second problem again.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about </a:t>
            </a:r>
            <a:r>
              <a:rPr lang="en-US" dirty="0"/>
              <a:t>software design and computation.</a:t>
            </a:r>
          </a:p>
          <a:p>
            <a:r>
              <a:rPr lang="en-US" dirty="0"/>
              <a:t>I don’t know what question we are trying to solve.</a:t>
            </a:r>
          </a:p>
          <a:p>
            <a:r>
              <a:rPr lang="en-US" dirty="0"/>
              <a:t>I didn’t understand anything.</a:t>
            </a:r>
          </a:p>
          <a:p>
            <a:r>
              <a:rPr lang="en-US" dirty="0" smtClean="0"/>
              <a:t>More </a:t>
            </a:r>
            <a:r>
              <a:rPr lang="en-US" dirty="0"/>
              <a:t>about how bioinformatics helps in the study of diseases and of life in general.</a:t>
            </a:r>
          </a:p>
          <a:p>
            <a:r>
              <a:rPr lang="en-US" dirty="0"/>
              <a:t>I am confused with the biological </a:t>
            </a:r>
            <a:r>
              <a:rPr lang="en-US" dirty="0" smtClean="0"/>
              <a:t>terms</a:t>
            </a:r>
          </a:p>
          <a:p>
            <a:r>
              <a:rPr lang="en-US" dirty="0"/>
              <a:t>We didn’t have a 10-minute break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7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t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675"/>
            <a:ext cx="9140825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585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inis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2" r="24062" b="2996"/>
          <a:stretch/>
        </p:blipFill>
        <p:spPr bwMode="auto">
          <a:xfrm>
            <a:off x="76200" y="2225"/>
            <a:ext cx="8525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618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297" r="18798"/>
          <a:stretch/>
        </p:blipFill>
        <p:spPr>
          <a:xfrm>
            <a:off x="-1" y="381000"/>
            <a:ext cx="9144000" cy="586171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47800" y="1905000"/>
            <a:ext cx="1219200" cy="6858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comparison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Problem: Find the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best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alignment between a query sequence and a target sequence.</a:t>
            </a:r>
          </a:p>
          <a:p>
            <a:pPr>
              <a:lnSpc>
                <a:spcPct val="80000"/>
              </a:lnSpc>
            </a:pPr>
            <a:r>
              <a:rPr lang="en-US" sz="2800"/>
              <a:t>To solve this problem, we need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 method for scoring alignments, and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an algorithm for finding the alignment with the best score.</a:t>
            </a:r>
          </a:p>
          <a:p>
            <a:pPr>
              <a:lnSpc>
                <a:spcPct val="80000"/>
              </a:lnSpc>
            </a:pPr>
            <a:r>
              <a:rPr lang="en-US" sz="2800"/>
              <a:t>The alignment score is calculated using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 substitution matrix, and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gap penalties.</a:t>
            </a:r>
          </a:p>
          <a:p>
            <a:pPr>
              <a:lnSpc>
                <a:spcPct val="80000"/>
              </a:lnSpc>
            </a:pPr>
            <a:r>
              <a:rPr lang="en-US" sz="2800"/>
              <a:t>The algorithm for finding the best alignment is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177166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alignment problem.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Problem: find the best pairwise alignment of </a:t>
            </a:r>
            <a:r>
              <a:rPr lang="en-US">
                <a:latin typeface="Courier New" charset="0"/>
              </a:rPr>
              <a:t>GAATC</a:t>
            </a:r>
            <a:r>
              <a:rPr lang="en-US"/>
              <a:t> and </a:t>
            </a:r>
            <a:r>
              <a:rPr lang="en-US">
                <a:latin typeface="Courier New" charset="0"/>
              </a:rPr>
              <a:t>CATAC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alignments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14800"/>
            <a:ext cx="8229600" cy="2011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need a way to measure the quality of a candidate alignment.</a:t>
            </a:r>
          </a:p>
          <a:p>
            <a:pPr>
              <a:lnSpc>
                <a:spcPct val="90000"/>
              </a:lnSpc>
            </a:pPr>
            <a:r>
              <a:rPr lang="en-US"/>
              <a:t>Alignment scores consist of two parts: a </a:t>
            </a:r>
            <a:r>
              <a:rPr lang="en-US">
                <a:solidFill>
                  <a:schemeClr val="hlink"/>
                </a:solidFill>
              </a:rPr>
              <a:t>substitution matrix</a:t>
            </a:r>
            <a:r>
              <a:rPr lang="en-US"/>
              <a:t>, and a </a:t>
            </a:r>
            <a:r>
              <a:rPr lang="en-US">
                <a:solidFill>
                  <a:schemeClr val="hlink"/>
                </a:solidFill>
              </a:rPr>
              <a:t>gap penalty</a:t>
            </a:r>
            <a:r>
              <a:rPr lang="en-US"/>
              <a:t>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1406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GAATC</a:t>
            </a:r>
          </a:p>
          <a:p>
            <a:r>
              <a:rPr lang="en-US" sz="3200">
                <a:latin typeface="Courier New" charset="0"/>
              </a:rPr>
              <a:t>CATAC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GAATC-</a:t>
            </a:r>
          </a:p>
          <a:p>
            <a:r>
              <a:rPr lang="en-US" sz="3200">
                <a:latin typeface="Courier New" charset="0"/>
              </a:rPr>
              <a:t>CA-TAC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13075" y="12954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GAAT-C</a:t>
            </a:r>
          </a:p>
          <a:p>
            <a:r>
              <a:rPr lang="en-US" sz="3200">
                <a:latin typeface="Courier New" charset="0"/>
              </a:rPr>
              <a:t>C-ATAC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0480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GAAT-C</a:t>
            </a:r>
          </a:p>
          <a:p>
            <a:r>
              <a:rPr lang="en-US" sz="3200">
                <a:latin typeface="Courier New" charset="0"/>
              </a:rPr>
              <a:t>CA-TAC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334000" y="1295400"/>
            <a:ext cx="1895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-GAAT-C</a:t>
            </a:r>
          </a:p>
          <a:p>
            <a:r>
              <a:rPr lang="en-US" sz="3200">
                <a:latin typeface="Courier New" charset="0"/>
              </a:rPr>
              <a:t>C-A-TAC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4102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GA-ATC</a:t>
            </a:r>
          </a:p>
          <a:p>
            <a:r>
              <a:rPr lang="en-US" sz="3200">
                <a:latin typeface="Courier New" charset="0"/>
              </a:rPr>
              <a:t>CATA-C</a:t>
            </a:r>
          </a:p>
        </p:txBody>
      </p:sp>
    </p:spTree>
    <p:extLst>
      <p:ext uri="{BB962C8B-B14F-4D97-AF65-F5344CB8AC3E}">
        <p14:creationId xmlns:p14="http://schemas.microsoft.com/office/powerpoint/2010/main" val="165251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63500"/>
            <a:ext cx="6731000" cy="673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6" y="6488668"/>
            <a:ext cx="96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rosalind.info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77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48200" y="685800"/>
            <a:ext cx="4191000" cy="4051300"/>
            <a:chOff x="4648200" y="1371600"/>
            <a:chExt cx="4191000" cy="40513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1371600"/>
              <a:ext cx="4051300" cy="4051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648200" y="4038600"/>
              <a:ext cx="990600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8200" y="1524000"/>
              <a:ext cx="990600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96200" y="1524000"/>
              <a:ext cx="1143000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72400" y="4038600"/>
              <a:ext cx="990600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aligned bases</a:t>
            </a:r>
          </a:p>
        </p:txBody>
      </p:sp>
      <p:graphicFrame>
        <p:nvGraphicFramePr>
          <p:cNvPr id="28693" name="Group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8476696"/>
              </p:ext>
            </p:extLst>
          </p:nvPr>
        </p:nvGraphicFramePr>
        <p:xfrm>
          <a:off x="396875" y="1893887"/>
          <a:ext cx="4038600" cy="2590799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6450"/>
                <a:gridCol w="808038"/>
                <a:gridCol w="80803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31" name="Text Box 59"/>
          <p:cNvSpPr txBox="1">
            <a:spLocks noChangeArrowheads="1"/>
          </p:cNvSpPr>
          <p:nvPr/>
        </p:nvSpPr>
        <p:spPr bwMode="auto">
          <a:xfrm>
            <a:off x="304800" y="1371600"/>
            <a:ext cx="358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hypothetical substitution matrix: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43600" y="4191000"/>
            <a:ext cx="2429308" cy="2308880"/>
            <a:chOff x="517525" y="3307140"/>
            <a:chExt cx="2429308" cy="2308880"/>
          </a:xfrm>
        </p:grpSpPr>
        <p:sp>
          <p:nvSpPr>
            <p:cNvPr id="28732" name="Text Box 60"/>
            <p:cNvSpPr txBox="1">
              <a:spLocks noChangeArrowheads="1"/>
            </p:cNvSpPr>
            <p:nvPr/>
          </p:nvSpPr>
          <p:spPr bwMode="auto">
            <a:xfrm>
              <a:off x="533400" y="3307140"/>
              <a:ext cx="1415973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Courier New" charset="0"/>
                </a:rPr>
                <a:t>GAATC</a:t>
              </a:r>
            </a:p>
            <a:p>
              <a:r>
                <a:rPr lang="en-US" sz="3200" dirty="0" smtClean="0">
                  <a:latin typeface="Courier New" charset="0"/>
                </a:rPr>
                <a:t> |  |</a:t>
              </a:r>
              <a:endParaRPr lang="en-US" sz="3200" dirty="0">
                <a:latin typeface="Courier New" charset="0"/>
              </a:endParaRPr>
            </a:p>
            <a:p>
              <a:r>
                <a:rPr lang="en-US" sz="3200" dirty="0">
                  <a:latin typeface="Courier New" charset="0"/>
                </a:rPr>
                <a:t>CATAC</a:t>
              </a:r>
            </a:p>
          </p:txBody>
        </p:sp>
        <p:sp>
          <p:nvSpPr>
            <p:cNvPr id="28733" name="Text Box 61"/>
            <p:cNvSpPr txBox="1">
              <a:spLocks noChangeArrowheads="1"/>
            </p:cNvSpPr>
            <p:nvPr/>
          </p:nvSpPr>
          <p:spPr bwMode="auto">
            <a:xfrm>
              <a:off x="517525" y="5246688"/>
              <a:ext cx="24293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-5 + 10 + -5 + -5 + 10 = 5</a:t>
              </a:r>
            </a:p>
          </p:txBody>
        </p:sp>
        <p:sp>
          <p:nvSpPr>
            <p:cNvPr id="28734" name="Line 62"/>
            <p:cNvSpPr>
              <a:spLocks noChangeShapeType="1"/>
            </p:cNvSpPr>
            <p:nvPr/>
          </p:nvSpPr>
          <p:spPr bwMode="auto">
            <a:xfrm>
              <a:off x="762000" y="4953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Line 63"/>
            <p:cNvSpPr>
              <a:spLocks noChangeShapeType="1"/>
            </p:cNvSpPr>
            <p:nvPr/>
          </p:nvSpPr>
          <p:spPr bwMode="auto">
            <a:xfrm>
              <a:off x="990600" y="48768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Line 64"/>
            <p:cNvSpPr>
              <a:spLocks noChangeShapeType="1"/>
            </p:cNvSpPr>
            <p:nvPr/>
          </p:nvSpPr>
          <p:spPr bwMode="auto">
            <a:xfrm>
              <a:off x="1219200" y="4876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Line 65"/>
            <p:cNvSpPr>
              <a:spLocks noChangeShapeType="1"/>
            </p:cNvSpPr>
            <p:nvPr/>
          </p:nvSpPr>
          <p:spPr bwMode="auto">
            <a:xfrm>
              <a:off x="1447800" y="48768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Line 66"/>
            <p:cNvSpPr>
              <a:spLocks noChangeShapeType="1"/>
            </p:cNvSpPr>
            <p:nvPr/>
          </p:nvSpPr>
          <p:spPr bwMode="auto">
            <a:xfrm>
              <a:off x="1752600" y="4876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53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90600" y="1241425"/>
            <a:ext cx="6781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1200">
                <a:latin typeface="Courier New" charset="0"/>
              </a:rPr>
              <a:t>   A  R  N  D  C  Q  E  G  H  I  L  K  M  F  P  S  T  W  Y  V  B  Z  X</a:t>
            </a:r>
          </a:p>
          <a:p>
            <a:r>
              <a:rPr lang="pt-BR" sz="1200">
                <a:latin typeface="Courier New" charset="0"/>
              </a:rPr>
              <a:t>A  4 -1 -2 -2  0 -1 -1  0 -2 -1 -1 -1 -1 -2 -1  1  0 -3 -2  0 -2 -1  0 </a:t>
            </a:r>
          </a:p>
          <a:p>
            <a:r>
              <a:rPr lang="pt-BR" sz="1200">
                <a:latin typeface="Courier New" charset="0"/>
              </a:rPr>
              <a:t>R -1  5  0 -2 -3  1  0 -2  0 -3 -2  2 -1 -3 -2 -1 -1 -3 -2 -3 -1  0 -1 </a:t>
            </a:r>
          </a:p>
          <a:p>
            <a:r>
              <a:rPr lang="pt-BR" sz="1200">
                <a:latin typeface="Courier New" charset="0"/>
              </a:rPr>
              <a:t>N -2  0  6  1 -3  0  0  0  1 -3 -3  0 -2 -3 -2  1  0 -4 -2 -3  3  0 -1 </a:t>
            </a:r>
          </a:p>
          <a:p>
            <a:r>
              <a:rPr lang="pt-BR" sz="1200">
                <a:latin typeface="Courier New" charset="0"/>
              </a:rPr>
              <a:t>D -2 -2  1  6 -3  0  2 -1 -1 -3 -4 -1 -3 -3 -1  0 -1 -4 -3 -3  4  1 -1 </a:t>
            </a:r>
          </a:p>
          <a:p>
            <a:r>
              <a:rPr lang="pt-BR" sz="1200">
                <a:latin typeface="Courier New" charset="0"/>
              </a:rPr>
              <a:t>C  0 -3 -3 -3  9 -3 -4 -3 -3 -1 -1 -3 -1 -2 -3 -1 -1 -2 -2 -1 -3 -3 -2 </a:t>
            </a:r>
          </a:p>
          <a:p>
            <a:r>
              <a:rPr lang="pt-BR" sz="1200">
                <a:latin typeface="Courier New" charset="0"/>
              </a:rPr>
              <a:t>Q -1  1  0  0 -3  5  2 -2  0 -3 -2  1  0 -3 -1  0 -1 -2 -1 -2  0  3 -1 </a:t>
            </a:r>
          </a:p>
          <a:p>
            <a:r>
              <a:rPr lang="pt-BR" sz="1200">
                <a:latin typeface="Courier New" charset="0"/>
              </a:rPr>
              <a:t>E -1  0  0  2 -4  2  5 -2  0 -3 -3  1 -2 -3 -1  0 -1 -3 -2 -2  1  4 -1</a:t>
            </a:r>
          </a:p>
          <a:p>
            <a:r>
              <a:rPr lang="pt-BR" sz="1200">
                <a:latin typeface="Courier New" charset="0"/>
              </a:rPr>
              <a:t>G  0 -2  0 -1 -3 -2 -2  6 -2 -4 -4 -2 -3 -3 -2  0 -2 -2 -3 -3 -1 -2 -1 </a:t>
            </a:r>
          </a:p>
          <a:p>
            <a:r>
              <a:rPr lang="pt-BR" sz="1200">
                <a:latin typeface="Courier New" charset="0"/>
              </a:rPr>
              <a:t>H -2  0  1 -1 -3  0  0 -2  8 -3 -3 -1 -2 -1 -2 -1 -2 -2  2 -3  0  0 -1 </a:t>
            </a:r>
          </a:p>
          <a:p>
            <a:r>
              <a:rPr lang="pt-BR" sz="1200">
                <a:latin typeface="Courier New" charset="0"/>
              </a:rPr>
              <a:t>I -1 -3 -3 -3 -1 -3 -3 -4 -3  4  2 -3  1  0 -3 -2 -1 -3 -1  3 -3 -3 -1 </a:t>
            </a:r>
          </a:p>
          <a:p>
            <a:r>
              <a:rPr lang="pt-BR" sz="1200">
                <a:latin typeface="Courier New" charset="0"/>
              </a:rPr>
              <a:t>L -1 -2 -3 -4 -1 -2 -3 -4 -3  2  4 -2  2  0 -3 -2 -1 -2 -1  1 -4 -3 -1 </a:t>
            </a:r>
          </a:p>
          <a:p>
            <a:r>
              <a:rPr lang="pt-BR" sz="1200">
                <a:latin typeface="Courier New" charset="0"/>
              </a:rPr>
              <a:t>K -1  2  0 -1 -3  1  1 -2 -1 -3 -2  5 -1 -3 -1  0 -1 -3 -2 -2  0  1 -1 </a:t>
            </a:r>
          </a:p>
          <a:p>
            <a:r>
              <a:rPr lang="pt-BR" sz="1200">
                <a:latin typeface="Courier New" charset="0"/>
              </a:rPr>
              <a:t>M -1 -1 -2 -3 -1  0 -2 -3 -2  1  2 -1  5  0 -2 -1 -1 -1 -1  1 -3 -1 -1 </a:t>
            </a:r>
          </a:p>
          <a:p>
            <a:r>
              <a:rPr lang="pt-BR" sz="1200">
                <a:latin typeface="Courier New" charset="0"/>
              </a:rPr>
              <a:t>F -2 -3 -3 -3 -2 -3 -3 -3 -1  0  0 -3  0  6 -4 -2 -2  1  3 -1 -3 -3 -1 </a:t>
            </a:r>
          </a:p>
          <a:p>
            <a:r>
              <a:rPr lang="pt-BR" sz="1200">
                <a:latin typeface="Courier New" charset="0"/>
              </a:rPr>
              <a:t>P -1 -2 -2 -1 -3 -1 -1 -2 -2 -3 -3 -1 -2 -4  7 -1 -1 -4 -3 -2 -2 -1 -2 </a:t>
            </a:r>
          </a:p>
          <a:p>
            <a:r>
              <a:rPr lang="pt-BR" sz="1200">
                <a:latin typeface="Courier New" charset="0"/>
              </a:rPr>
              <a:t>S  1 -1  1  0 -1  0  0  0 -1 -2 -2  0 -1 -2 -1  4  1 -3 -2 -2  0  0  0 </a:t>
            </a:r>
          </a:p>
          <a:p>
            <a:r>
              <a:rPr lang="pt-BR" sz="1200">
                <a:latin typeface="Courier New" charset="0"/>
              </a:rPr>
              <a:t>T  0 -1  0 -1 -1 -1 -1 -2 -2 -1 -1 -1 -1 -2 -1  1  5 -2 -2  0 -1 -1  0 </a:t>
            </a:r>
          </a:p>
          <a:p>
            <a:r>
              <a:rPr lang="pt-BR" sz="1200">
                <a:latin typeface="Courier New" charset="0"/>
              </a:rPr>
              <a:t>W -3 -3 -4 -4 -2 -2 -3 -2 -2 -3 -2 -3 -1  1 -4 -3 -2 11  2 -3 -4 -3 -2 </a:t>
            </a:r>
          </a:p>
          <a:p>
            <a:r>
              <a:rPr lang="pt-BR" sz="1200">
                <a:latin typeface="Courier New" charset="0"/>
              </a:rPr>
              <a:t>Y -2 -2 -2 -3 -2 -1 -2 -3  2 -1 -1 -2 -1  3 -3 -2 -2  2  7 -1 -3 -2 -1 </a:t>
            </a:r>
          </a:p>
          <a:p>
            <a:r>
              <a:rPr lang="pt-BR" sz="1200">
                <a:latin typeface="Courier New" charset="0"/>
              </a:rPr>
              <a:t>V  0 -3 -3 -3 -1 -2 -2 -3 -3  3  1 -2  1 -1 -2 -2  0 -3 -1  4 -3 -2 -1 </a:t>
            </a:r>
          </a:p>
          <a:p>
            <a:r>
              <a:rPr lang="pt-BR" sz="1200">
                <a:latin typeface="Courier New" charset="0"/>
              </a:rPr>
              <a:t>B -2 -1  3  4 -3  0  1 -1  0 -3 -4  0 -3 -3 -2  0 -1 -4 -3 -3  4  1 -1 </a:t>
            </a:r>
          </a:p>
          <a:p>
            <a:r>
              <a:rPr lang="pt-BR" sz="1200">
                <a:latin typeface="Courier New" charset="0"/>
              </a:rPr>
              <a:t>Z -1  0  0  1 -3  3  4 -2  0 -3 -3  1 -1 -3 -1  0 -1 -3 -2 -2  1  4 -1 </a:t>
            </a:r>
          </a:p>
          <a:p>
            <a:r>
              <a:rPr lang="pt-BR" sz="1200">
                <a:latin typeface="Courier New" charset="0"/>
              </a:rPr>
              <a:t>X  0 -1 -1 -1 -2 -1 -1 -1 -1 -1 -1 -1 -1 -1 -2  0  0 -2 -1 -1 -1 -1 -1</a:t>
            </a:r>
            <a:endParaRPr lang="en-US" sz="1200">
              <a:latin typeface="Courier New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88925" y="346075"/>
            <a:ext cx="183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BLOSUM 62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038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7338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524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7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gap penalty: every gap receives a score of d.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Affine gap penalty: opening a gap receives a score of d; extending a gap receives a score of e.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gaps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938588" y="2082800"/>
            <a:ext cx="3362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GAAT-C   d=-4</a:t>
            </a:r>
          </a:p>
          <a:p>
            <a:r>
              <a:rPr lang="en-US" sz="3200">
                <a:latin typeface="Courier New" charset="0"/>
              </a:rPr>
              <a:t>CA-TAC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352800" y="3268663"/>
            <a:ext cx="4602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-5 + 10 + </a:t>
            </a:r>
            <a:r>
              <a:rPr lang="en-US" sz="2400">
                <a:solidFill>
                  <a:schemeClr val="hlink"/>
                </a:solidFill>
              </a:rPr>
              <a:t>-4</a:t>
            </a:r>
            <a:r>
              <a:rPr lang="en-US" sz="2400"/>
              <a:t> + 10 + </a:t>
            </a:r>
            <a:r>
              <a:rPr lang="en-US" sz="2400">
                <a:solidFill>
                  <a:schemeClr val="hlink"/>
                </a:solidFill>
              </a:rPr>
              <a:t>-4</a:t>
            </a:r>
            <a:r>
              <a:rPr lang="en-US" sz="2400"/>
              <a:t> + 10 = </a:t>
            </a:r>
            <a:r>
              <a:rPr lang="en-US" sz="3600">
                <a:solidFill>
                  <a:schemeClr val="hlink"/>
                </a:solidFill>
              </a:rPr>
              <a:t>17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3657600" y="3073400"/>
            <a:ext cx="509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H="1">
            <a:off x="4267200" y="3048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624388" y="2997200"/>
            <a:ext cx="252412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852988" y="2997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157788" y="2997200"/>
            <a:ext cx="9382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5538788" y="2997200"/>
            <a:ext cx="11668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405188" y="4826000"/>
            <a:ext cx="3851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G--AATC    d=-4</a:t>
            </a:r>
          </a:p>
          <a:p>
            <a:r>
              <a:rPr lang="en-US" sz="3200">
                <a:latin typeface="Courier New" charset="0"/>
              </a:rPr>
              <a:t>CATA--C    e=-1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362200" y="5962650"/>
            <a:ext cx="5681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-5 + </a:t>
            </a:r>
            <a:r>
              <a:rPr lang="en-US" sz="2800">
                <a:solidFill>
                  <a:schemeClr val="hlink"/>
                </a:solidFill>
              </a:rPr>
              <a:t>-4</a:t>
            </a:r>
            <a:r>
              <a:rPr lang="en-US" sz="2800"/>
              <a:t> + </a:t>
            </a:r>
            <a:r>
              <a:rPr lang="en-US" sz="2800">
                <a:solidFill>
                  <a:schemeClr val="hlink"/>
                </a:solidFill>
              </a:rPr>
              <a:t>-1</a:t>
            </a:r>
            <a:r>
              <a:rPr lang="en-US" sz="2800"/>
              <a:t> + 10 + </a:t>
            </a:r>
            <a:r>
              <a:rPr lang="en-US" sz="2800">
                <a:solidFill>
                  <a:schemeClr val="hlink"/>
                </a:solidFill>
              </a:rPr>
              <a:t>-4</a:t>
            </a:r>
            <a:r>
              <a:rPr lang="en-US" sz="2800"/>
              <a:t> + </a:t>
            </a:r>
            <a:r>
              <a:rPr lang="en-US" sz="2800">
                <a:solidFill>
                  <a:schemeClr val="hlink"/>
                </a:solidFill>
              </a:rPr>
              <a:t>-1</a:t>
            </a:r>
            <a:r>
              <a:rPr lang="en-US" sz="2800"/>
              <a:t> + 10 = </a:t>
            </a:r>
            <a:r>
              <a:rPr lang="en-US" sz="4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2743200" y="5816600"/>
            <a:ext cx="890588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>
            <a:off x="3505200" y="5740400"/>
            <a:ext cx="357188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4090988" y="5740400"/>
            <a:ext cx="238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4319588" y="5740400"/>
            <a:ext cx="4048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4624388" y="574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4876800" y="5715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257800" y="57912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4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survey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2.34	Python dictionary</a:t>
            </a:r>
          </a:p>
          <a:p>
            <a:pPr marL="0" indent="0">
              <a:buNone/>
            </a:pPr>
            <a:r>
              <a:rPr lang="en-US" sz="2400" dirty="0"/>
              <a:t>2.28	Python tuple</a:t>
            </a:r>
          </a:p>
          <a:p>
            <a:pPr marL="0" indent="0">
              <a:buNone/>
            </a:pPr>
            <a:r>
              <a:rPr lang="en-US" sz="2400" dirty="0" smtClean="0"/>
              <a:t>2.22	p-value</a:t>
            </a:r>
          </a:p>
          <a:p>
            <a:pPr marL="0" indent="0">
              <a:buNone/>
            </a:pPr>
            <a:r>
              <a:rPr lang="en-US" sz="2400" dirty="0"/>
              <a:t>2.12	recursion</a:t>
            </a:r>
          </a:p>
          <a:p>
            <a:pPr marL="0" indent="0">
              <a:buNone/>
            </a:pPr>
            <a:r>
              <a:rPr lang="en-US" sz="2400" dirty="0" smtClean="0"/>
              <a:t>2.03	t test</a:t>
            </a:r>
          </a:p>
          <a:p>
            <a:pPr marL="0" indent="0">
              <a:buNone/>
            </a:pPr>
            <a:r>
              <a:rPr lang="en-US" sz="2400" dirty="0" smtClean="0"/>
              <a:t>1.44	Python </a:t>
            </a:r>
            <a:r>
              <a:rPr lang="en-US" sz="2400" dirty="0" err="1" smtClean="0"/>
              <a:t>sys.argv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1.28	dynamic programming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1.16	hierarchical clustering</a:t>
            </a:r>
          </a:p>
          <a:p>
            <a:pPr marL="0" indent="0">
              <a:buNone/>
            </a:pPr>
            <a:r>
              <a:rPr lang="en-US" sz="2400" dirty="0" smtClean="0"/>
              <a:t>1.22	Wilcoxon test</a:t>
            </a:r>
          </a:p>
          <a:p>
            <a:pPr marL="0" indent="0">
              <a:buNone/>
            </a:pPr>
            <a:r>
              <a:rPr lang="en-US" sz="2400" dirty="0"/>
              <a:t>1.03	BLAST</a:t>
            </a:r>
          </a:p>
          <a:p>
            <a:pPr marL="0" indent="0">
              <a:buNone/>
            </a:pPr>
            <a:r>
              <a:rPr lang="en-US" sz="2400" dirty="0" smtClean="0"/>
              <a:t>1.00</a:t>
            </a:r>
            <a:r>
              <a:rPr lang="en-US" sz="2400" dirty="0"/>
              <a:t>	support vector machine</a:t>
            </a:r>
          </a:p>
          <a:p>
            <a:pPr marL="0" indent="0">
              <a:buNone/>
            </a:pPr>
            <a:r>
              <a:rPr lang="en-US" sz="2400" dirty="0"/>
              <a:t>1.00	false discovery rate</a:t>
            </a:r>
          </a:p>
          <a:p>
            <a:pPr marL="0" indent="0">
              <a:buNone/>
            </a:pPr>
            <a:r>
              <a:rPr lang="en-US" sz="2400" dirty="0" smtClean="0"/>
              <a:t>1.00	Smith-Waterman</a:t>
            </a:r>
          </a:p>
          <a:p>
            <a:pPr marL="0" indent="0">
              <a:buNone/>
            </a:pPr>
            <a:r>
              <a:rPr lang="en-US" sz="2400" dirty="0" smtClean="0"/>
              <a:t>1.00	</a:t>
            </a:r>
            <a:r>
              <a:rPr lang="en-US" sz="2400" dirty="0" err="1" smtClean="0"/>
              <a:t>Bonferroni</a:t>
            </a:r>
            <a:r>
              <a:rPr lang="en-US" sz="2400" dirty="0" smtClean="0"/>
              <a:t> correction</a:t>
            </a:r>
          </a:p>
        </p:txBody>
      </p:sp>
    </p:spTree>
    <p:extLst>
      <p:ext uri="{BB962C8B-B14F-4D97-AF65-F5344CB8AC3E}">
        <p14:creationId xmlns:p14="http://schemas.microsoft.com/office/powerpoint/2010/main" val="25075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alignment problem.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Problem: find the best pairwise alignment of </a:t>
            </a:r>
            <a:r>
              <a:rPr lang="en-US">
                <a:latin typeface="Courier New" charset="0"/>
              </a:rPr>
              <a:t>GAATC</a:t>
            </a:r>
            <a:r>
              <a:rPr lang="en-US"/>
              <a:t> and </a:t>
            </a:r>
            <a:r>
              <a:rPr lang="en-US">
                <a:latin typeface="Courier New" charset="0"/>
              </a:rPr>
              <a:t>CATAC</a:t>
            </a:r>
            <a:r>
              <a:rPr lang="en-US"/>
              <a:t>.</a:t>
            </a:r>
          </a:p>
          <a:p>
            <a:r>
              <a:rPr lang="en-US"/>
              <a:t>Use a linear gap penalty of -4.</a:t>
            </a:r>
          </a:p>
          <a:p>
            <a:r>
              <a:rPr lang="en-US"/>
              <a:t>Use the following substitution matrix:</a:t>
            </a:r>
          </a:p>
        </p:txBody>
      </p:sp>
      <p:graphicFrame>
        <p:nvGraphicFramePr>
          <p:cNvPr id="3076" name="Group 4"/>
          <p:cNvGraphicFramePr>
            <a:graphicFrameLocks noGrp="1"/>
          </p:cNvGraphicFramePr>
          <p:nvPr>
            <p:ph type="tbl" idx="1"/>
          </p:nvPr>
        </p:nvGraphicFramePr>
        <p:xfrm>
          <a:off x="4648200" y="3965575"/>
          <a:ext cx="4038600" cy="2590799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6450"/>
                <a:gridCol w="808038"/>
                <a:gridCol w="80803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1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possibilities?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/>
              <a:t>How many different alignments of two sequences of length N exist?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1406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GAATC</a:t>
            </a:r>
          </a:p>
          <a:p>
            <a:r>
              <a:rPr lang="en-US" sz="3200">
                <a:latin typeface="Courier New" charset="0"/>
              </a:rPr>
              <a:t>CATAC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GAATC-</a:t>
            </a:r>
          </a:p>
          <a:p>
            <a:r>
              <a:rPr lang="en-US" sz="3200">
                <a:latin typeface="Courier New" charset="0"/>
              </a:rPr>
              <a:t>CA-TAC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13075" y="12954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GAAT-C</a:t>
            </a:r>
          </a:p>
          <a:p>
            <a:r>
              <a:rPr lang="en-US" sz="3200">
                <a:latin typeface="Courier New" charset="0"/>
              </a:rPr>
              <a:t>C-ATAC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0480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GAAT-C</a:t>
            </a:r>
          </a:p>
          <a:p>
            <a:r>
              <a:rPr lang="en-US" sz="3200">
                <a:latin typeface="Courier New" charset="0"/>
              </a:rPr>
              <a:t>CA-TAC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34000" y="1295400"/>
            <a:ext cx="1895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-GAAT-C</a:t>
            </a:r>
          </a:p>
          <a:p>
            <a:r>
              <a:rPr lang="en-US" sz="3200">
                <a:latin typeface="Courier New" charset="0"/>
              </a:rPr>
              <a:t>C-A-TAC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102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GA-ATC</a:t>
            </a:r>
          </a:p>
          <a:p>
            <a:r>
              <a:rPr lang="en-US" sz="3200">
                <a:latin typeface="Courier New" charset="0"/>
              </a:rPr>
              <a:t>CATA-C</a:t>
            </a:r>
          </a:p>
        </p:txBody>
      </p:sp>
    </p:spTree>
    <p:extLst>
      <p:ext uri="{BB962C8B-B14F-4D97-AF65-F5344CB8AC3E}">
        <p14:creationId xmlns:p14="http://schemas.microsoft.com/office/powerpoint/2010/main" val="3259435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possibilities?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/>
              <a:t>How many different alignments of two sequences of length n exist?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1406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GAATC</a:t>
            </a:r>
          </a:p>
          <a:p>
            <a:r>
              <a:rPr lang="en-US" sz="3200">
                <a:latin typeface="Courier New" charset="0"/>
              </a:rPr>
              <a:t>CATAC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GAATC-</a:t>
            </a:r>
          </a:p>
          <a:p>
            <a:r>
              <a:rPr lang="en-US" sz="3200">
                <a:latin typeface="Courier New" charset="0"/>
              </a:rPr>
              <a:t>CA-TAC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013075" y="12954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GAAT-C</a:t>
            </a:r>
          </a:p>
          <a:p>
            <a:r>
              <a:rPr lang="en-US" sz="3200">
                <a:latin typeface="Courier New" charset="0"/>
              </a:rPr>
              <a:t>C-ATAC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GAAT-C</a:t>
            </a:r>
          </a:p>
          <a:p>
            <a:r>
              <a:rPr lang="en-US" sz="3200">
                <a:latin typeface="Courier New" charset="0"/>
              </a:rPr>
              <a:t>CA-TAC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334000" y="1295400"/>
            <a:ext cx="1895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-GAAT-C</a:t>
            </a:r>
          </a:p>
          <a:p>
            <a:r>
              <a:rPr lang="en-US" sz="3200">
                <a:latin typeface="Courier New" charset="0"/>
              </a:rPr>
              <a:t>C-A-TAC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410200" y="2514600"/>
            <a:ext cx="165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Courier New" charset="0"/>
              </a:rPr>
              <a:t>GA-ATC</a:t>
            </a:r>
          </a:p>
          <a:p>
            <a:r>
              <a:rPr lang="en-US" sz="3200">
                <a:latin typeface="Courier New" charset="0"/>
              </a:rPr>
              <a:t>CATA-C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514600" y="4876800"/>
          <a:ext cx="38100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2" name="Equation" r:id="rId4" imgW="1244520" imgH="457200" progId="Equation.3">
                  <p:embed/>
                </p:oleObj>
              </mc:Choice>
              <mc:Fallback>
                <p:oleObj name="Equation" r:id="rId4" imgW="124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38100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6248400" y="4343400"/>
            <a:ext cx="2209800" cy="8382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/>
              <a:t>Too many to enumerate!</a:t>
            </a:r>
          </a:p>
        </p:txBody>
      </p:sp>
    </p:spTree>
    <p:extLst>
      <p:ext uri="{BB962C8B-B14F-4D97-AF65-F5344CB8AC3E}">
        <p14:creationId xmlns:p14="http://schemas.microsoft.com/office/powerpoint/2010/main" val="2880369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9" name="Rectangle 69"/>
          <p:cNvSpPr>
            <a:spLocks noChangeArrowheads="1"/>
          </p:cNvSpPr>
          <p:nvPr/>
        </p:nvSpPr>
        <p:spPr bwMode="auto">
          <a:xfrm>
            <a:off x="2743200" y="4191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-8</a:t>
            </a:r>
          </a:p>
        </p:txBody>
      </p:sp>
      <p:sp>
        <p:nvSpPr>
          <p:cNvPr id="10310" name="AutoShape 70"/>
          <p:cNvSpPr>
            <a:spLocks noChangeArrowheads="1"/>
          </p:cNvSpPr>
          <p:nvPr/>
        </p:nvSpPr>
        <p:spPr bwMode="auto">
          <a:xfrm>
            <a:off x="3276600" y="2209800"/>
            <a:ext cx="5181600" cy="1828800"/>
          </a:xfrm>
          <a:prstGeom prst="wedgeRectCallout">
            <a:avLst>
              <a:gd name="adj1" fmla="val -34375"/>
              <a:gd name="adj2" fmla="val 73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/>
              <a:t>The value in position (i,j) is the score of the best alignment of the first i positions of the first sequence versus the first j positions of the second sequence.</a:t>
            </a:r>
          </a:p>
        </p:txBody>
      </p:sp>
      <p:sp>
        <p:nvSpPr>
          <p:cNvPr id="10311" name="Text Box 71"/>
          <p:cNvSpPr txBox="1">
            <a:spLocks noChangeArrowheads="1"/>
          </p:cNvSpPr>
          <p:nvPr/>
        </p:nvSpPr>
        <p:spPr bwMode="auto">
          <a:xfrm>
            <a:off x="1050925" y="142875"/>
            <a:ext cx="731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-G-</a:t>
            </a:r>
          </a:p>
          <a:p>
            <a:r>
              <a:rPr lang="en-US" sz="2400">
                <a:latin typeface="Courier New" charset="0"/>
              </a:rPr>
              <a:t>CAT</a:t>
            </a:r>
          </a:p>
        </p:txBody>
      </p:sp>
      <p:sp>
        <p:nvSpPr>
          <p:cNvPr id="10312" name="Line 72"/>
          <p:cNvSpPr>
            <a:spLocks noChangeShapeType="1"/>
          </p:cNvSpPr>
          <p:nvPr/>
        </p:nvSpPr>
        <p:spPr bwMode="auto">
          <a:xfrm>
            <a:off x="1600200" y="1066800"/>
            <a:ext cx="14478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</a:t>
                      </a: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7" name="AutoShape 69"/>
          <p:cNvSpPr>
            <a:spLocks noChangeArrowheads="1"/>
          </p:cNvSpPr>
          <p:nvPr/>
        </p:nvSpPr>
        <p:spPr bwMode="auto">
          <a:xfrm>
            <a:off x="3352800" y="4419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AutoShape 70"/>
          <p:cNvSpPr>
            <a:spLocks noChangeArrowheads="1"/>
          </p:cNvSpPr>
          <p:nvPr/>
        </p:nvSpPr>
        <p:spPr bwMode="auto">
          <a:xfrm>
            <a:off x="4876800" y="2286000"/>
            <a:ext cx="3352800" cy="1524000"/>
          </a:xfrm>
          <a:prstGeom prst="wedgeRectCallout">
            <a:avLst>
              <a:gd name="adj1" fmla="val -57574"/>
              <a:gd name="adj2" fmla="val 821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/>
              <a:t>Moving horizontally in the matrix introduces a gap in the sequence along the left edge.</a:t>
            </a:r>
          </a:p>
        </p:txBody>
      </p: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1050925" y="142875"/>
            <a:ext cx="91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-G-A</a:t>
            </a:r>
          </a:p>
          <a:p>
            <a:r>
              <a:rPr lang="en-US" sz="2400">
                <a:latin typeface="Courier New" charset="0"/>
              </a:rPr>
              <a:t>CAT-</a:t>
            </a:r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>
            <a:off x="1905000" y="1143000"/>
            <a:ext cx="2286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1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</a:t>
                      </a: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05" name="AutoShape 69"/>
          <p:cNvSpPr>
            <a:spLocks noChangeArrowheads="1"/>
          </p:cNvSpPr>
          <p:nvPr/>
        </p:nvSpPr>
        <p:spPr bwMode="auto">
          <a:xfrm>
            <a:off x="3962400" y="2438400"/>
            <a:ext cx="3352800" cy="1524000"/>
          </a:xfrm>
          <a:prstGeom prst="wedgeRectCallout">
            <a:avLst>
              <a:gd name="adj1" fmla="val -57574"/>
              <a:gd name="adj2" fmla="val 821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/>
              <a:t>Moving vertically in the matrix introduces a gap in the sequence along the top edge.</a:t>
            </a: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1050925" y="142875"/>
            <a:ext cx="91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-G--</a:t>
            </a:r>
          </a:p>
          <a:p>
            <a:r>
              <a:rPr lang="en-US" sz="2400">
                <a:latin typeface="Courier New" charset="0"/>
              </a:rPr>
              <a:t>CATA</a:t>
            </a:r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1905000" y="1143000"/>
            <a:ext cx="99060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8" name="AutoShape 72"/>
          <p:cNvSpPr>
            <a:spLocks noChangeArrowheads="1"/>
          </p:cNvSpPr>
          <p:nvPr/>
        </p:nvSpPr>
        <p:spPr bwMode="auto">
          <a:xfrm>
            <a:off x="3429000" y="4495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6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70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a gap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1050925" y="142875"/>
            <a:ext cx="36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G</a:t>
            </a:r>
          </a:p>
          <a:p>
            <a:r>
              <a:rPr lang="en-US" sz="2400">
                <a:latin typeface="Courier New" charset="0"/>
              </a:rPr>
              <a:t>-</a:t>
            </a:r>
          </a:p>
        </p:txBody>
      </p:sp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1524000" y="6858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2133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4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49" name="Text Box 69"/>
          <p:cNvSpPr txBox="1">
            <a:spLocks noChangeArrowheads="1"/>
          </p:cNvSpPr>
          <p:nvPr/>
        </p:nvSpPr>
        <p:spPr bwMode="auto">
          <a:xfrm>
            <a:off x="1050925" y="142875"/>
            <a:ext cx="36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-</a:t>
            </a:r>
          </a:p>
          <a:p>
            <a:r>
              <a:rPr lang="en-US" sz="2400">
                <a:latin typeface="Courier New" charset="0"/>
              </a:rPr>
              <a:t>C</a:t>
            </a:r>
          </a:p>
        </p:txBody>
      </p:sp>
      <p:sp>
        <p:nvSpPr>
          <p:cNvPr id="20550" name="Line 70"/>
          <p:cNvSpPr>
            <a:spLocks noChangeShapeType="1"/>
          </p:cNvSpPr>
          <p:nvPr/>
        </p:nvSpPr>
        <p:spPr bwMode="auto">
          <a:xfrm>
            <a:off x="1371600" y="838200"/>
            <a:ext cx="457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2" name="Line 72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13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2253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22860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0"/>
          <p:cNvSpPr>
            <a:spLocks noChangeShapeType="1"/>
          </p:cNvSpPr>
          <p:nvPr/>
        </p:nvSpPr>
        <p:spPr bwMode="auto">
          <a:xfrm>
            <a:off x="31242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and revisions from last class</a:t>
            </a:r>
          </a:p>
          <a:p>
            <a:r>
              <a:rPr lang="en-US" dirty="0" smtClean="0"/>
              <a:t>Sequence alignment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Scoring alignments</a:t>
            </a:r>
          </a:p>
          <a:p>
            <a:r>
              <a:rPr lang="en-US" dirty="0" smtClean="0"/>
              <a:t>Some Python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2457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1981200" y="2590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050925" y="142875"/>
            <a:ext cx="36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G</a:t>
            </a:r>
          </a:p>
          <a:p>
            <a:r>
              <a:rPr lang="en-US" sz="2400">
                <a:latin typeface="Courier New" charset="0"/>
              </a:rPr>
              <a:t>C</a:t>
            </a:r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>
            <a:off x="1524000" y="685800"/>
            <a:ext cx="1447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93" name="Text Box 69"/>
          <p:cNvSpPr txBox="1">
            <a:spLocks noChangeArrowheads="1"/>
          </p:cNvSpPr>
          <p:nvPr/>
        </p:nvSpPr>
        <p:spPr bwMode="auto">
          <a:xfrm>
            <a:off x="1050925" y="142875"/>
            <a:ext cx="1096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-----</a:t>
            </a:r>
          </a:p>
          <a:p>
            <a:r>
              <a:rPr lang="en-US" sz="2400">
                <a:latin typeface="Courier New" charset="0"/>
              </a:rPr>
              <a:t>CATAC</a:t>
            </a:r>
          </a:p>
        </p:txBody>
      </p:sp>
      <p:sp>
        <p:nvSpPr>
          <p:cNvPr id="26694" name="Line 70"/>
          <p:cNvSpPr>
            <a:spLocks noChangeShapeType="1"/>
          </p:cNvSpPr>
          <p:nvPr/>
        </p:nvSpPr>
        <p:spPr bwMode="auto">
          <a:xfrm>
            <a:off x="1295400" y="1066800"/>
            <a:ext cx="53340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5" name="Line 71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7" name="Line 73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9" name="Line 75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0" name="Line 76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2" name="Line 78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3" name="Line 79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4" name="Line 80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5" name="Line 81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9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2867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1" name="Line 69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2" name="Line 70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5" name="Line 73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6" name="Line 74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7" name="Line 75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8" name="Line 76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0" name="Line 78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1" name="Line 79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5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9" name="Line 69"/>
          <p:cNvSpPr>
            <a:spLocks noChangeShapeType="1"/>
          </p:cNvSpPr>
          <p:nvPr/>
        </p:nvSpPr>
        <p:spPr bwMode="auto">
          <a:xfrm>
            <a:off x="21336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Line 7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Line 71"/>
          <p:cNvSpPr>
            <a:spLocks noChangeShapeType="1"/>
          </p:cNvSpPr>
          <p:nvPr/>
        </p:nvSpPr>
        <p:spPr bwMode="auto">
          <a:xfrm>
            <a:off x="3124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Text Box 72"/>
          <p:cNvSpPr txBox="1">
            <a:spLocks noChangeArrowheads="1"/>
          </p:cNvSpPr>
          <p:nvPr/>
        </p:nvSpPr>
        <p:spPr bwMode="auto">
          <a:xfrm>
            <a:off x="2193925" y="35417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30793" name="Text Box 73"/>
          <p:cNvSpPr txBox="1">
            <a:spLocks noChangeArrowheads="1"/>
          </p:cNvSpPr>
          <p:nvPr/>
        </p:nvSpPr>
        <p:spPr bwMode="auto">
          <a:xfrm>
            <a:off x="2422525" y="3160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794" name="Text Box 74"/>
          <p:cNvSpPr txBox="1">
            <a:spLocks noChangeArrowheads="1"/>
          </p:cNvSpPr>
          <p:nvPr/>
        </p:nvSpPr>
        <p:spPr bwMode="auto">
          <a:xfrm>
            <a:off x="3032125" y="32369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30795" name="Text Box 75"/>
          <p:cNvSpPr txBox="1">
            <a:spLocks noChangeArrowheads="1"/>
          </p:cNvSpPr>
          <p:nvPr/>
        </p:nvSpPr>
        <p:spPr bwMode="auto">
          <a:xfrm>
            <a:off x="381000" y="142875"/>
            <a:ext cx="54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-G</a:t>
            </a:r>
          </a:p>
          <a:p>
            <a:r>
              <a:rPr lang="en-US" sz="2400">
                <a:latin typeface="Courier New" charset="0"/>
              </a:rPr>
              <a:t>CA</a:t>
            </a:r>
          </a:p>
        </p:txBody>
      </p:sp>
      <p:sp>
        <p:nvSpPr>
          <p:cNvPr id="30796" name="Text Box 76"/>
          <p:cNvSpPr txBox="1">
            <a:spLocks noChangeArrowheads="1"/>
          </p:cNvSpPr>
          <p:nvPr/>
        </p:nvSpPr>
        <p:spPr bwMode="auto">
          <a:xfrm>
            <a:off x="1311275" y="152400"/>
            <a:ext cx="54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G-</a:t>
            </a:r>
          </a:p>
          <a:p>
            <a:r>
              <a:rPr lang="en-US" sz="2400">
                <a:latin typeface="Courier New" charset="0"/>
              </a:rPr>
              <a:t>CA</a:t>
            </a:r>
          </a:p>
        </p:txBody>
      </p:sp>
      <p:sp>
        <p:nvSpPr>
          <p:cNvPr id="30797" name="Text Box 77"/>
          <p:cNvSpPr txBox="1">
            <a:spLocks noChangeArrowheads="1"/>
          </p:cNvSpPr>
          <p:nvPr/>
        </p:nvSpPr>
        <p:spPr bwMode="auto">
          <a:xfrm>
            <a:off x="2239963" y="152400"/>
            <a:ext cx="731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--G</a:t>
            </a:r>
          </a:p>
          <a:p>
            <a:r>
              <a:rPr lang="en-US" sz="2400">
                <a:latin typeface="Courier New" charset="0"/>
              </a:rPr>
              <a:t>CA-</a:t>
            </a:r>
          </a:p>
        </p:txBody>
      </p:sp>
      <p:sp>
        <p:nvSpPr>
          <p:cNvPr id="30798" name="Line 78"/>
          <p:cNvSpPr>
            <a:spLocks noChangeShapeType="1"/>
          </p:cNvSpPr>
          <p:nvPr/>
        </p:nvSpPr>
        <p:spPr bwMode="auto">
          <a:xfrm>
            <a:off x="2286000" y="228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9" name="Line 79"/>
          <p:cNvSpPr>
            <a:spLocks noChangeShapeType="1"/>
          </p:cNvSpPr>
          <p:nvPr/>
        </p:nvSpPr>
        <p:spPr bwMode="auto">
          <a:xfrm flipH="1">
            <a:off x="2286000" y="228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0" name="Line 80"/>
          <p:cNvSpPr>
            <a:spLocks noChangeShapeType="1"/>
          </p:cNvSpPr>
          <p:nvPr/>
        </p:nvSpPr>
        <p:spPr bwMode="auto">
          <a:xfrm>
            <a:off x="1295400" y="228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1" name="Line 81"/>
          <p:cNvSpPr>
            <a:spLocks noChangeShapeType="1"/>
          </p:cNvSpPr>
          <p:nvPr/>
        </p:nvSpPr>
        <p:spPr bwMode="auto">
          <a:xfrm flipH="1">
            <a:off x="1295400" y="228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Text Box 82"/>
          <p:cNvSpPr txBox="1">
            <a:spLocks noChangeArrowheads="1"/>
          </p:cNvSpPr>
          <p:nvPr/>
        </p:nvSpPr>
        <p:spPr bwMode="auto">
          <a:xfrm>
            <a:off x="527050" y="9286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30803" name="Text Box 83"/>
          <p:cNvSpPr txBox="1">
            <a:spLocks noChangeArrowheads="1"/>
          </p:cNvSpPr>
          <p:nvPr/>
        </p:nvSpPr>
        <p:spPr bwMode="auto">
          <a:xfrm>
            <a:off x="1279525" y="9509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-9</a:t>
            </a:r>
          </a:p>
        </p:txBody>
      </p:sp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2346325" y="9509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-12</a:t>
            </a:r>
          </a:p>
        </p:txBody>
      </p:sp>
      <p:sp>
        <p:nvSpPr>
          <p:cNvPr id="30805" name="Line 85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6" name="Line 86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7" name="Line 87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Line 88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9" name="Line 89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0" name="Line 90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1" name="Line 91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2" name="Line 92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3" name="Line 93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4" name="Line 94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5" name="Line 95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5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37" name="Line 69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Line 70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9" name="Line 71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0" name="Line 72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1" name="Line 73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2" name="Line 74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3" name="Line 75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Line 76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5" name="Line 77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6" name="Line 78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6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7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8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9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Line 84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3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3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8" name="Line 84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81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2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3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4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5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6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7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8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9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0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1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2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3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>
            <a:off x="3352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8" name="Line 86"/>
          <p:cNvSpPr>
            <a:spLocks noChangeShapeType="1"/>
          </p:cNvSpPr>
          <p:nvPr/>
        </p:nvSpPr>
        <p:spPr bwMode="auto">
          <a:xfrm>
            <a:off x="3352800" y="3352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9" name="Line 87"/>
          <p:cNvSpPr>
            <a:spLocks noChangeShapeType="1"/>
          </p:cNvSpPr>
          <p:nvPr/>
        </p:nvSpPr>
        <p:spPr bwMode="auto">
          <a:xfrm>
            <a:off x="4191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0" name="Line 88"/>
          <p:cNvSpPr>
            <a:spLocks noChangeShapeType="1"/>
          </p:cNvSpPr>
          <p:nvPr/>
        </p:nvSpPr>
        <p:spPr bwMode="auto">
          <a:xfrm>
            <a:off x="33528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1" name="Line 89"/>
          <p:cNvSpPr>
            <a:spLocks noChangeShapeType="1"/>
          </p:cNvSpPr>
          <p:nvPr/>
        </p:nvSpPr>
        <p:spPr bwMode="auto">
          <a:xfrm>
            <a:off x="4267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2" name="AutoShape 90"/>
          <p:cNvSpPr>
            <a:spLocks noChangeArrowheads="1"/>
          </p:cNvSpPr>
          <p:nvPr/>
        </p:nvSpPr>
        <p:spPr bwMode="auto">
          <a:xfrm>
            <a:off x="4419600" y="3810000"/>
            <a:ext cx="2590800" cy="990600"/>
          </a:xfrm>
          <a:prstGeom prst="wedgeRectCallout">
            <a:avLst>
              <a:gd name="adj1" fmla="val -52634"/>
              <a:gd name="adj2" fmla="val 78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What is the alignment associated with this entry?</a:t>
            </a:r>
          </a:p>
        </p:txBody>
      </p:sp>
      <p:sp>
        <p:nvSpPr>
          <p:cNvPr id="39003" name="Line 91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29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0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1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2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3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4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5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7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8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9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0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1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2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4" name="Line 84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>
            <a:off x="3352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6" name="Line 86"/>
          <p:cNvSpPr>
            <a:spLocks noChangeShapeType="1"/>
          </p:cNvSpPr>
          <p:nvPr/>
        </p:nvSpPr>
        <p:spPr bwMode="auto">
          <a:xfrm>
            <a:off x="3352800" y="3352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>
            <a:off x="4191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8" name="Line 88"/>
          <p:cNvSpPr>
            <a:spLocks noChangeShapeType="1"/>
          </p:cNvSpPr>
          <p:nvPr/>
        </p:nvSpPr>
        <p:spPr bwMode="auto">
          <a:xfrm>
            <a:off x="33528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>
            <a:off x="4267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0" name="Line 9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1" name="AutoShape 91"/>
          <p:cNvSpPr>
            <a:spLocks noChangeArrowheads="1"/>
          </p:cNvSpPr>
          <p:nvPr/>
        </p:nvSpPr>
        <p:spPr bwMode="auto">
          <a:xfrm>
            <a:off x="4648200" y="3810000"/>
            <a:ext cx="1295400" cy="990600"/>
          </a:xfrm>
          <a:prstGeom prst="wedgeRectCallout">
            <a:avLst>
              <a:gd name="adj1" fmla="val -72917"/>
              <a:gd name="adj2" fmla="val 78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800">
                <a:latin typeface="Courier New" charset="0"/>
              </a:rPr>
              <a:t>-G-A</a:t>
            </a:r>
          </a:p>
          <a:p>
            <a:pPr algn="ctr"/>
            <a:r>
              <a:rPr lang="en-US" sz="2800">
                <a:latin typeface="Courier New" charset="0"/>
              </a:rPr>
              <a:t>CATA</a:t>
            </a:r>
          </a:p>
        </p:txBody>
      </p:sp>
    </p:spTree>
    <p:extLst>
      <p:ext uri="{BB962C8B-B14F-4D97-AF65-F5344CB8AC3E}">
        <p14:creationId xmlns:p14="http://schemas.microsoft.com/office/powerpoint/2010/main" val="111245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77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9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0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1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2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3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4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5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6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7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9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0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1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2" name="Line 84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3" name="Line 85"/>
          <p:cNvSpPr>
            <a:spLocks noChangeShapeType="1"/>
          </p:cNvSpPr>
          <p:nvPr/>
        </p:nvSpPr>
        <p:spPr bwMode="auto">
          <a:xfrm>
            <a:off x="3352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4" name="Line 86"/>
          <p:cNvSpPr>
            <a:spLocks noChangeShapeType="1"/>
          </p:cNvSpPr>
          <p:nvPr/>
        </p:nvSpPr>
        <p:spPr bwMode="auto">
          <a:xfrm>
            <a:off x="3352800" y="3352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4191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6" name="Line 88"/>
          <p:cNvSpPr>
            <a:spLocks noChangeShapeType="1"/>
          </p:cNvSpPr>
          <p:nvPr/>
        </p:nvSpPr>
        <p:spPr bwMode="auto">
          <a:xfrm>
            <a:off x="33528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7" name="Line 89"/>
          <p:cNvSpPr>
            <a:spLocks noChangeShapeType="1"/>
          </p:cNvSpPr>
          <p:nvPr/>
        </p:nvSpPr>
        <p:spPr bwMode="auto">
          <a:xfrm>
            <a:off x="4267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8" name="Line 9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9" name="AutoShape 91"/>
          <p:cNvSpPr>
            <a:spLocks noChangeArrowheads="1"/>
          </p:cNvSpPr>
          <p:nvPr/>
        </p:nvSpPr>
        <p:spPr bwMode="auto">
          <a:xfrm>
            <a:off x="5562600" y="4191000"/>
            <a:ext cx="1905000" cy="1066800"/>
          </a:xfrm>
          <a:prstGeom prst="wedgeRectCallout">
            <a:avLst>
              <a:gd name="adj1" fmla="val 5225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Find the optimal alignment, and its score.</a:t>
            </a:r>
          </a:p>
        </p:txBody>
      </p:sp>
    </p:spTree>
    <p:extLst>
      <p:ext uri="{BB962C8B-B14F-4D97-AF65-F5344CB8AC3E}">
        <p14:creationId xmlns:p14="http://schemas.microsoft.com/office/powerpoint/2010/main" val="2395652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are the four major types of macromolecules in the cell?</a:t>
            </a:r>
          </a:p>
          <a:p>
            <a:pPr lvl="1"/>
            <a:r>
              <a:rPr lang="en-US" dirty="0" smtClean="0"/>
              <a:t>Lipids, carbohydrates, nucleic acids, proteins</a:t>
            </a:r>
          </a:p>
          <a:p>
            <a:r>
              <a:rPr lang="en-US" dirty="0" smtClean="0"/>
              <a:t>Which two are the focus of study in bioinformatics?</a:t>
            </a:r>
          </a:p>
          <a:p>
            <a:pPr lvl="1"/>
            <a:r>
              <a:rPr lang="en-US" dirty="0" smtClean="0"/>
              <a:t>Nucleic acids, proteins</a:t>
            </a:r>
          </a:p>
          <a:p>
            <a:r>
              <a:rPr lang="en-US" dirty="0" smtClean="0"/>
              <a:t>What is the central dogma of molecular biology?</a:t>
            </a:r>
          </a:p>
          <a:p>
            <a:pPr lvl="1"/>
            <a:r>
              <a:rPr lang="en-US" dirty="0" smtClean="0"/>
              <a:t>DNA is transcribed to RNA which is translated to proteins</a:t>
            </a:r>
          </a:p>
          <a:p>
            <a:r>
              <a:rPr lang="en-US" dirty="0" smtClean="0"/>
              <a:t>What is the primary job of DNA?</a:t>
            </a:r>
          </a:p>
          <a:p>
            <a:pPr lvl="1"/>
            <a:r>
              <a:rPr lang="en-US" dirty="0" smtClean="0"/>
              <a:t>Information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4505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7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8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9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0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1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2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3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4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5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6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7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9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0" name="Line 84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1" name="Line 85"/>
          <p:cNvSpPr>
            <a:spLocks noChangeShapeType="1"/>
          </p:cNvSpPr>
          <p:nvPr/>
        </p:nvSpPr>
        <p:spPr bwMode="auto">
          <a:xfrm>
            <a:off x="3352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2" name="Line 86"/>
          <p:cNvSpPr>
            <a:spLocks noChangeShapeType="1"/>
          </p:cNvSpPr>
          <p:nvPr/>
        </p:nvSpPr>
        <p:spPr bwMode="auto">
          <a:xfrm>
            <a:off x="3352800" y="3352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3" name="Line 87"/>
          <p:cNvSpPr>
            <a:spLocks noChangeShapeType="1"/>
          </p:cNvSpPr>
          <p:nvPr/>
        </p:nvSpPr>
        <p:spPr bwMode="auto">
          <a:xfrm>
            <a:off x="4191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4" name="Line 88"/>
          <p:cNvSpPr>
            <a:spLocks noChangeShapeType="1"/>
          </p:cNvSpPr>
          <p:nvPr/>
        </p:nvSpPr>
        <p:spPr bwMode="auto">
          <a:xfrm>
            <a:off x="33528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5" name="Line 89"/>
          <p:cNvSpPr>
            <a:spLocks noChangeShapeType="1"/>
          </p:cNvSpPr>
          <p:nvPr/>
        </p:nvSpPr>
        <p:spPr bwMode="auto">
          <a:xfrm>
            <a:off x="4267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6" name="Line 9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7" name="Line 91"/>
          <p:cNvSpPr>
            <a:spLocks noChangeShapeType="1"/>
          </p:cNvSpPr>
          <p:nvPr/>
        </p:nvSpPr>
        <p:spPr bwMode="auto">
          <a:xfrm>
            <a:off x="46482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8" name="Line 92"/>
          <p:cNvSpPr>
            <a:spLocks noChangeShapeType="1"/>
          </p:cNvSpPr>
          <p:nvPr/>
        </p:nvSpPr>
        <p:spPr bwMode="auto">
          <a:xfrm>
            <a:off x="4572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49" name="Line 93"/>
          <p:cNvSpPr>
            <a:spLocks noChangeShapeType="1"/>
          </p:cNvSpPr>
          <p:nvPr/>
        </p:nvSpPr>
        <p:spPr bwMode="auto">
          <a:xfrm>
            <a:off x="4572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0" name="Line 94"/>
          <p:cNvSpPr>
            <a:spLocks noChangeShapeType="1"/>
          </p:cNvSpPr>
          <p:nvPr/>
        </p:nvSpPr>
        <p:spPr bwMode="auto">
          <a:xfrm>
            <a:off x="4495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1" name="Line 95"/>
          <p:cNvSpPr>
            <a:spLocks noChangeShapeType="1"/>
          </p:cNvSpPr>
          <p:nvPr/>
        </p:nvSpPr>
        <p:spPr bwMode="auto">
          <a:xfrm>
            <a:off x="4495800" y="3962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2" name="Line 96"/>
          <p:cNvSpPr>
            <a:spLocks noChangeShapeType="1"/>
          </p:cNvSpPr>
          <p:nvPr/>
        </p:nvSpPr>
        <p:spPr bwMode="auto">
          <a:xfrm>
            <a:off x="4419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3" name="Line 97"/>
          <p:cNvSpPr>
            <a:spLocks noChangeShapeType="1"/>
          </p:cNvSpPr>
          <p:nvPr/>
        </p:nvSpPr>
        <p:spPr bwMode="auto">
          <a:xfrm>
            <a:off x="5334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4" name="Line 98"/>
          <p:cNvSpPr>
            <a:spLocks noChangeShapeType="1"/>
          </p:cNvSpPr>
          <p:nvPr/>
        </p:nvSpPr>
        <p:spPr bwMode="auto">
          <a:xfrm>
            <a:off x="5867400" y="2667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5" name="Line 99"/>
          <p:cNvSpPr>
            <a:spLocks noChangeShapeType="1"/>
          </p:cNvSpPr>
          <p:nvPr/>
        </p:nvSpPr>
        <p:spPr bwMode="auto">
          <a:xfrm>
            <a:off x="5638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6" name="Line 100"/>
          <p:cNvSpPr>
            <a:spLocks noChangeShapeType="1"/>
          </p:cNvSpPr>
          <p:nvPr/>
        </p:nvSpPr>
        <p:spPr bwMode="auto">
          <a:xfrm>
            <a:off x="5638800" y="3962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7" name="Line 101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8" name="Line 102"/>
          <p:cNvSpPr>
            <a:spLocks noChangeShapeType="1"/>
          </p:cNvSpPr>
          <p:nvPr/>
        </p:nvSpPr>
        <p:spPr bwMode="auto">
          <a:xfrm>
            <a:off x="6553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59" name="Line 103"/>
          <p:cNvSpPr>
            <a:spLocks noChangeShapeType="1"/>
          </p:cNvSpPr>
          <p:nvPr/>
        </p:nvSpPr>
        <p:spPr bwMode="auto">
          <a:xfrm>
            <a:off x="5791200" y="5257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0" name="Line 104"/>
          <p:cNvSpPr>
            <a:spLocks noChangeShapeType="1"/>
          </p:cNvSpPr>
          <p:nvPr/>
        </p:nvSpPr>
        <p:spPr bwMode="auto">
          <a:xfrm>
            <a:off x="7086600" y="2667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1" name="Line 105"/>
          <p:cNvSpPr>
            <a:spLocks noChangeShapeType="1"/>
          </p:cNvSpPr>
          <p:nvPr/>
        </p:nvSpPr>
        <p:spPr bwMode="auto">
          <a:xfrm>
            <a:off x="6934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2" name="Line 106"/>
          <p:cNvSpPr>
            <a:spLocks noChangeShapeType="1"/>
          </p:cNvSpPr>
          <p:nvPr/>
        </p:nvSpPr>
        <p:spPr bwMode="auto">
          <a:xfrm>
            <a:off x="69342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69342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4" name="Line 108"/>
          <p:cNvSpPr>
            <a:spLocks noChangeShapeType="1"/>
          </p:cNvSpPr>
          <p:nvPr/>
        </p:nvSpPr>
        <p:spPr bwMode="auto">
          <a:xfrm>
            <a:off x="6781800" y="510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73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5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6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7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8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3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5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6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9" name="Line 85"/>
          <p:cNvSpPr>
            <a:spLocks noChangeShapeType="1"/>
          </p:cNvSpPr>
          <p:nvPr/>
        </p:nvSpPr>
        <p:spPr bwMode="auto">
          <a:xfrm>
            <a:off x="3352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0" name="Line 86"/>
          <p:cNvSpPr>
            <a:spLocks noChangeShapeType="1"/>
          </p:cNvSpPr>
          <p:nvPr/>
        </p:nvSpPr>
        <p:spPr bwMode="auto">
          <a:xfrm>
            <a:off x="3352800" y="3352800"/>
            <a:ext cx="6858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4191000" y="4038600"/>
            <a:ext cx="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33528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3" name="Line 89"/>
          <p:cNvSpPr>
            <a:spLocks noChangeShapeType="1"/>
          </p:cNvSpPr>
          <p:nvPr/>
        </p:nvSpPr>
        <p:spPr bwMode="auto">
          <a:xfrm>
            <a:off x="4267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4" name="Line 9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5" name="Line 91"/>
          <p:cNvSpPr>
            <a:spLocks noChangeShapeType="1"/>
          </p:cNvSpPr>
          <p:nvPr/>
        </p:nvSpPr>
        <p:spPr bwMode="auto">
          <a:xfrm>
            <a:off x="46482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6" name="Line 92"/>
          <p:cNvSpPr>
            <a:spLocks noChangeShapeType="1"/>
          </p:cNvSpPr>
          <p:nvPr/>
        </p:nvSpPr>
        <p:spPr bwMode="auto">
          <a:xfrm>
            <a:off x="4572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7" name="Line 93"/>
          <p:cNvSpPr>
            <a:spLocks noChangeShapeType="1"/>
          </p:cNvSpPr>
          <p:nvPr/>
        </p:nvSpPr>
        <p:spPr bwMode="auto">
          <a:xfrm>
            <a:off x="4572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8" name="Line 94"/>
          <p:cNvSpPr>
            <a:spLocks noChangeShapeType="1"/>
          </p:cNvSpPr>
          <p:nvPr/>
        </p:nvSpPr>
        <p:spPr bwMode="auto">
          <a:xfrm>
            <a:off x="4495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9" name="Line 95"/>
          <p:cNvSpPr>
            <a:spLocks noChangeShapeType="1"/>
          </p:cNvSpPr>
          <p:nvPr/>
        </p:nvSpPr>
        <p:spPr bwMode="auto">
          <a:xfrm>
            <a:off x="4495800" y="3962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0" name="Line 96"/>
          <p:cNvSpPr>
            <a:spLocks noChangeShapeType="1"/>
          </p:cNvSpPr>
          <p:nvPr/>
        </p:nvSpPr>
        <p:spPr bwMode="auto">
          <a:xfrm>
            <a:off x="4419600" y="4572000"/>
            <a:ext cx="7620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1" name="Line 97"/>
          <p:cNvSpPr>
            <a:spLocks noChangeShapeType="1"/>
          </p:cNvSpPr>
          <p:nvPr/>
        </p:nvSpPr>
        <p:spPr bwMode="auto">
          <a:xfrm>
            <a:off x="5334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2" name="Line 98"/>
          <p:cNvSpPr>
            <a:spLocks noChangeShapeType="1"/>
          </p:cNvSpPr>
          <p:nvPr/>
        </p:nvSpPr>
        <p:spPr bwMode="auto">
          <a:xfrm>
            <a:off x="5867400" y="2667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3" name="Line 99"/>
          <p:cNvSpPr>
            <a:spLocks noChangeShapeType="1"/>
          </p:cNvSpPr>
          <p:nvPr/>
        </p:nvSpPr>
        <p:spPr bwMode="auto">
          <a:xfrm>
            <a:off x="5638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4" name="Line 100"/>
          <p:cNvSpPr>
            <a:spLocks noChangeShapeType="1"/>
          </p:cNvSpPr>
          <p:nvPr/>
        </p:nvSpPr>
        <p:spPr bwMode="auto">
          <a:xfrm>
            <a:off x="5638800" y="3962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6553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7" name="Line 103"/>
          <p:cNvSpPr>
            <a:spLocks noChangeShapeType="1"/>
          </p:cNvSpPr>
          <p:nvPr/>
        </p:nvSpPr>
        <p:spPr bwMode="auto">
          <a:xfrm>
            <a:off x="5791200" y="5257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8" name="Line 104"/>
          <p:cNvSpPr>
            <a:spLocks noChangeShapeType="1"/>
          </p:cNvSpPr>
          <p:nvPr/>
        </p:nvSpPr>
        <p:spPr bwMode="auto">
          <a:xfrm>
            <a:off x="7086600" y="2667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09" name="Line 105"/>
          <p:cNvSpPr>
            <a:spLocks noChangeShapeType="1"/>
          </p:cNvSpPr>
          <p:nvPr/>
        </p:nvSpPr>
        <p:spPr bwMode="auto">
          <a:xfrm>
            <a:off x="6934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10" name="Line 106"/>
          <p:cNvSpPr>
            <a:spLocks noChangeShapeType="1"/>
          </p:cNvSpPr>
          <p:nvPr/>
        </p:nvSpPr>
        <p:spPr bwMode="auto">
          <a:xfrm>
            <a:off x="69342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11" name="Line 107"/>
          <p:cNvSpPr>
            <a:spLocks noChangeShapeType="1"/>
          </p:cNvSpPr>
          <p:nvPr/>
        </p:nvSpPr>
        <p:spPr bwMode="auto">
          <a:xfrm>
            <a:off x="69342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12" name="Line 108"/>
          <p:cNvSpPr>
            <a:spLocks noChangeShapeType="1"/>
          </p:cNvSpPr>
          <p:nvPr/>
        </p:nvSpPr>
        <p:spPr bwMode="auto">
          <a:xfrm>
            <a:off x="6781800" y="5105400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13" name="Text Box 109"/>
          <p:cNvSpPr txBox="1">
            <a:spLocks noChangeArrowheads="1"/>
          </p:cNvSpPr>
          <p:nvPr/>
        </p:nvSpPr>
        <p:spPr bwMode="auto">
          <a:xfrm>
            <a:off x="593725" y="273050"/>
            <a:ext cx="1460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</a:rPr>
              <a:t>GA-ATC</a:t>
            </a:r>
          </a:p>
          <a:p>
            <a:r>
              <a:rPr lang="en-US" sz="2800">
                <a:latin typeface="Courier New" charset="0"/>
              </a:rPr>
              <a:t>CATA-C</a:t>
            </a:r>
          </a:p>
        </p:txBody>
      </p:sp>
    </p:spTree>
    <p:extLst>
      <p:ext uri="{BB962C8B-B14F-4D97-AF65-F5344CB8AC3E}">
        <p14:creationId xmlns:p14="http://schemas.microsoft.com/office/powerpoint/2010/main" val="214386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21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2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3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4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5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6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7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8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9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0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1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2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3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4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5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6" name="Line 84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7" name="Line 85"/>
          <p:cNvSpPr>
            <a:spLocks noChangeShapeType="1"/>
          </p:cNvSpPr>
          <p:nvPr/>
        </p:nvSpPr>
        <p:spPr bwMode="auto">
          <a:xfrm>
            <a:off x="3352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8" name="Line 86"/>
          <p:cNvSpPr>
            <a:spLocks noChangeShapeType="1"/>
          </p:cNvSpPr>
          <p:nvPr/>
        </p:nvSpPr>
        <p:spPr bwMode="auto">
          <a:xfrm>
            <a:off x="3352800" y="3352800"/>
            <a:ext cx="6858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39" name="Line 87"/>
          <p:cNvSpPr>
            <a:spLocks noChangeShapeType="1"/>
          </p:cNvSpPr>
          <p:nvPr/>
        </p:nvSpPr>
        <p:spPr bwMode="auto">
          <a:xfrm>
            <a:off x="4191000" y="4038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0" name="Line 88"/>
          <p:cNvSpPr>
            <a:spLocks noChangeShapeType="1"/>
          </p:cNvSpPr>
          <p:nvPr/>
        </p:nvSpPr>
        <p:spPr bwMode="auto">
          <a:xfrm>
            <a:off x="33528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1" name="Line 89"/>
          <p:cNvSpPr>
            <a:spLocks noChangeShapeType="1"/>
          </p:cNvSpPr>
          <p:nvPr/>
        </p:nvSpPr>
        <p:spPr bwMode="auto">
          <a:xfrm>
            <a:off x="4267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2" name="Line 9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3" name="Line 91"/>
          <p:cNvSpPr>
            <a:spLocks noChangeShapeType="1"/>
          </p:cNvSpPr>
          <p:nvPr/>
        </p:nvSpPr>
        <p:spPr bwMode="auto">
          <a:xfrm>
            <a:off x="46482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4" name="Line 92"/>
          <p:cNvSpPr>
            <a:spLocks noChangeShapeType="1"/>
          </p:cNvSpPr>
          <p:nvPr/>
        </p:nvSpPr>
        <p:spPr bwMode="auto">
          <a:xfrm>
            <a:off x="4572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5" name="Line 93"/>
          <p:cNvSpPr>
            <a:spLocks noChangeShapeType="1"/>
          </p:cNvSpPr>
          <p:nvPr/>
        </p:nvSpPr>
        <p:spPr bwMode="auto">
          <a:xfrm>
            <a:off x="4572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6" name="Line 94"/>
          <p:cNvSpPr>
            <a:spLocks noChangeShapeType="1"/>
          </p:cNvSpPr>
          <p:nvPr/>
        </p:nvSpPr>
        <p:spPr bwMode="auto">
          <a:xfrm>
            <a:off x="4495800" y="3810000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7" name="Line 95"/>
          <p:cNvSpPr>
            <a:spLocks noChangeShapeType="1"/>
          </p:cNvSpPr>
          <p:nvPr/>
        </p:nvSpPr>
        <p:spPr bwMode="auto">
          <a:xfrm>
            <a:off x="4495800" y="3962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8" name="Line 96"/>
          <p:cNvSpPr>
            <a:spLocks noChangeShapeType="1"/>
          </p:cNvSpPr>
          <p:nvPr/>
        </p:nvSpPr>
        <p:spPr bwMode="auto">
          <a:xfrm>
            <a:off x="4419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9" name="Line 97"/>
          <p:cNvSpPr>
            <a:spLocks noChangeShapeType="1"/>
          </p:cNvSpPr>
          <p:nvPr/>
        </p:nvSpPr>
        <p:spPr bwMode="auto">
          <a:xfrm>
            <a:off x="5334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0" name="Line 98"/>
          <p:cNvSpPr>
            <a:spLocks noChangeShapeType="1"/>
          </p:cNvSpPr>
          <p:nvPr/>
        </p:nvSpPr>
        <p:spPr bwMode="auto">
          <a:xfrm>
            <a:off x="5867400" y="2667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1" name="Line 99"/>
          <p:cNvSpPr>
            <a:spLocks noChangeShapeType="1"/>
          </p:cNvSpPr>
          <p:nvPr/>
        </p:nvSpPr>
        <p:spPr bwMode="auto">
          <a:xfrm>
            <a:off x="5638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2" name="Line 100"/>
          <p:cNvSpPr>
            <a:spLocks noChangeShapeType="1"/>
          </p:cNvSpPr>
          <p:nvPr/>
        </p:nvSpPr>
        <p:spPr bwMode="auto">
          <a:xfrm>
            <a:off x="5638800" y="3962400"/>
            <a:ext cx="7620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3" name="Line 101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4" name="Line 102"/>
          <p:cNvSpPr>
            <a:spLocks noChangeShapeType="1"/>
          </p:cNvSpPr>
          <p:nvPr/>
        </p:nvSpPr>
        <p:spPr bwMode="auto">
          <a:xfrm>
            <a:off x="6553200" y="4724400"/>
            <a:ext cx="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5" name="Line 103"/>
          <p:cNvSpPr>
            <a:spLocks noChangeShapeType="1"/>
          </p:cNvSpPr>
          <p:nvPr/>
        </p:nvSpPr>
        <p:spPr bwMode="auto">
          <a:xfrm>
            <a:off x="5791200" y="5257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6" name="Line 104"/>
          <p:cNvSpPr>
            <a:spLocks noChangeShapeType="1"/>
          </p:cNvSpPr>
          <p:nvPr/>
        </p:nvSpPr>
        <p:spPr bwMode="auto">
          <a:xfrm>
            <a:off x="7086600" y="2667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7" name="Line 105"/>
          <p:cNvSpPr>
            <a:spLocks noChangeShapeType="1"/>
          </p:cNvSpPr>
          <p:nvPr/>
        </p:nvSpPr>
        <p:spPr bwMode="auto">
          <a:xfrm>
            <a:off x="6934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8" name="Line 106"/>
          <p:cNvSpPr>
            <a:spLocks noChangeShapeType="1"/>
          </p:cNvSpPr>
          <p:nvPr/>
        </p:nvSpPr>
        <p:spPr bwMode="auto">
          <a:xfrm>
            <a:off x="69342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9" name="Line 107"/>
          <p:cNvSpPr>
            <a:spLocks noChangeShapeType="1"/>
          </p:cNvSpPr>
          <p:nvPr/>
        </p:nvSpPr>
        <p:spPr bwMode="auto">
          <a:xfrm>
            <a:off x="69342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60" name="Line 108"/>
          <p:cNvSpPr>
            <a:spLocks noChangeShapeType="1"/>
          </p:cNvSpPr>
          <p:nvPr/>
        </p:nvSpPr>
        <p:spPr bwMode="auto">
          <a:xfrm>
            <a:off x="6781800" y="5105400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61" name="Text Box 109"/>
          <p:cNvSpPr txBox="1">
            <a:spLocks noChangeArrowheads="1"/>
          </p:cNvSpPr>
          <p:nvPr/>
        </p:nvSpPr>
        <p:spPr bwMode="auto">
          <a:xfrm>
            <a:off x="593725" y="273050"/>
            <a:ext cx="1460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</a:rPr>
              <a:t>GAAT-C</a:t>
            </a:r>
          </a:p>
          <a:p>
            <a:r>
              <a:rPr lang="en-US" sz="2800">
                <a:latin typeface="Courier New" charset="0"/>
              </a:rPr>
              <a:t>CA-TAC</a:t>
            </a:r>
          </a:p>
        </p:txBody>
      </p:sp>
    </p:spTree>
    <p:extLst>
      <p:ext uri="{BB962C8B-B14F-4D97-AF65-F5344CB8AC3E}">
        <p14:creationId xmlns:p14="http://schemas.microsoft.com/office/powerpoint/2010/main" val="365199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69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0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1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2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3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4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5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6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7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8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9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0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1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2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3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4" name="Line 84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5" name="Line 85"/>
          <p:cNvSpPr>
            <a:spLocks noChangeShapeType="1"/>
          </p:cNvSpPr>
          <p:nvPr/>
        </p:nvSpPr>
        <p:spPr bwMode="auto">
          <a:xfrm>
            <a:off x="3352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6" name="Line 86"/>
          <p:cNvSpPr>
            <a:spLocks noChangeShapeType="1"/>
          </p:cNvSpPr>
          <p:nvPr/>
        </p:nvSpPr>
        <p:spPr bwMode="auto">
          <a:xfrm>
            <a:off x="3352800" y="3352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7" name="Line 87"/>
          <p:cNvSpPr>
            <a:spLocks noChangeShapeType="1"/>
          </p:cNvSpPr>
          <p:nvPr/>
        </p:nvSpPr>
        <p:spPr bwMode="auto">
          <a:xfrm>
            <a:off x="4191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8" name="Line 88"/>
          <p:cNvSpPr>
            <a:spLocks noChangeShapeType="1"/>
          </p:cNvSpPr>
          <p:nvPr/>
        </p:nvSpPr>
        <p:spPr bwMode="auto">
          <a:xfrm>
            <a:off x="33528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9" name="Line 89"/>
          <p:cNvSpPr>
            <a:spLocks noChangeShapeType="1"/>
          </p:cNvSpPr>
          <p:nvPr/>
        </p:nvSpPr>
        <p:spPr bwMode="auto">
          <a:xfrm>
            <a:off x="4267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0" name="Line 9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1" name="Line 91"/>
          <p:cNvSpPr>
            <a:spLocks noChangeShapeType="1"/>
          </p:cNvSpPr>
          <p:nvPr/>
        </p:nvSpPr>
        <p:spPr bwMode="auto">
          <a:xfrm>
            <a:off x="46482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2" name="Line 92"/>
          <p:cNvSpPr>
            <a:spLocks noChangeShapeType="1"/>
          </p:cNvSpPr>
          <p:nvPr/>
        </p:nvSpPr>
        <p:spPr bwMode="auto">
          <a:xfrm>
            <a:off x="4572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3" name="Line 93"/>
          <p:cNvSpPr>
            <a:spLocks noChangeShapeType="1"/>
          </p:cNvSpPr>
          <p:nvPr/>
        </p:nvSpPr>
        <p:spPr bwMode="auto">
          <a:xfrm>
            <a:off x="4572000" y="3276600"/>
            <a:ext cx="6858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4" name="Line 94"/>
          <p:cNvSpPr>
            <a:spLocks noChangeShapeType="1"/>
          </p:cNvSpPr>
          <p:nvPr/>
        </p:nvSpPr>
        <p:spPr bwMode="auto">
          <a:xfrm>
            <a:off x="4495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5" name="Line 95"/>
          <p:cNvSpPr>
            <a:spLocks noChangeShapeType="1"/>
          </p:cNvSpPr>
          <p:nvPr/>
        </p:nvSpPr>
        <p:spPr bwMode="auto">
          <a:xfrm>
            <a:off x="4495800" y="3962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6" name="Line 96"/>
          <p:cNvSpPr>
            <a:spLocks noChangeShapeType="1"/>
          </p:cNvSpPr>
          <p:nvPr/>
        </p:nvSpPr>
        <p:spPr bwMode="auto">
          <a:xfrm>
            <a:off x="4419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7" name="Line 97"/>
          <p:cNvSpPr>
            <a:spLocks noChangeShapeType="1"/>
          </p:cNvSpPr>
          <p:nvPr/>
        </p:nvSpPr>
        <p:spPr bwMode="auto">
          <a:xfrm>
            <a:off x="5334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8" name="Line 98"/>
          <p:cNvSpPr>
            <a:spLocks noChangeShapeType="1"/>
          </p:cNvSpPr>
          <p:nvPr/>
        </p:nvSpPr>
        <p:spPr bwMode="auto">
          <a:xfrm>
            <a:off x="5867400" y="2667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9" name="Line 99"/>
          <p:cNvSpPr>
            <a:spLocks noChangeShapeType="1"/>
          </p:cNvSpPr>
          <p:nvPr/>
        </p:nvSpPr>
        <p:spPr bwMode="auto">
          <a:xfrm>
            <a:off x="5638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0" name="Line 100"/>
          <p:cNvSpPr>
            <a:spLocks noChangeShapeType="1"/>
          </p:cNvSpPr>
          <p:nvPr/>
        </p:nvSpPr>
        <p:spPr bwMode="auto">
          <a:xfrm>
            <a:off x="5638800" y="3962400"/>
            <a:ext cx="7620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1" name="Line 101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2" name="Line 102"/>
          <p:cNvSpPr>
            <a:spLocks noChangeShapeType="1"/>
          </p:cNvSpPr>
          <p:nvPr/>
        </p:nvSpPr>
        <p:spPr bwMode="auto">
          <a:xfrm>
            <a:off x="6553200" y="4724400"/>
            <a:ext cx="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" name="Line 103"/>
          <p:cNvSpPr>
            <a:spLocks noChangeShapeType="1"/>
          </p:cNvSpPr>
          <p:nvPr/>
        </p:nvSpPr>
        <p:spPr bwMode="auto">
          <a:xfrm>
            <a:off x="5791200" y="5257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" name="Line 104"/>
          <p:cNvSpPr>
            <a:spLocks noChangeShapeType="1"/>
          </p:cNvSpPr>
          <p:nvPr/>
        </p:nvSpPr>
        <p:spPr bwMode="auto">
          <a:xfrm>
            <a:off x="7086600" y="2667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5" name="Line 105"/>
          <p:cNvSpPr>
            <a:spLocks noChangeShapeType="1"/>
          </p:cNvSpPr>
          <p:nvPr/>
        </p:nvSpPr>
        <p:spPr bwMode="auto">
          <a:xfrm>
            <a:off x="6934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6" name="Line 106"/>
          <p:cNvSpPr>
            <a:spLocks noChangeShapeType="1"/>
          </p:cNvSpPr>
          <p:nvPr/>
        </p:nvSpPr>
        <p:spPr bwMode="auto">
          <a:xfrm>
            <a:off x="69342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7" name="Line 107"/>
          <p:cNvSpPr>
            <a:spLocks noChangeShapeType="1"/>
          </p:cNvSpPr>
          <p:nvPr/>
        </p:nvSpPr>
        <p:spPr bwMode="auto">
          <a:xfrm>
            <a:off x="69342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8" name="Line 108"/>
          <p:cNvSpPr>
            <a:spLocks noChangeShapeType="1"/>
          </p:cNvSpPr>
          <p:nvPr/>
        </p:nvSpPr>
        <p:spPr bwMode="auto">
          <a:xfrm>
            <a:off x="6781800" y="5105400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9" name="Text Box 109"/>
          <p:cNvSpPr txBox="1">
            <a:spLocks noChangeArrowheads="1"/>
          </p:cNvSpPr>
          <p:nvPr/>
        </p:nvSpPr>
        <p:spPr bwMode="auto">
          <a:xfrm>
            <a:off x="593725" y="273050"/>
            <a:ext cx="1460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</a:rPr>
              <a:t>GAAT-C</a:t>
            </a:r>
          </a:p>
          <a:p>
            <a:r>
              <a:rPr lang="en-US" sz="2800">
                <a:latin typeface="Courier New" charset="0"/>
              </a:rPr>
              <a:t>C-ATAC</a:t>
            </a:r>
          </a:p>
        </p:txBody>
      </p:sp>
    </p:spTree>
    <p:extLst>
      <p:ext uri="{BB962C8B-B14F-4D97-AF65-F5344CB8AC3E}">
        <p14:creationId xmlns:p14="http://schemas.microsoft.com/office/powerpoint/2010/main" val="418042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matrix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17" name="Line 69"/>
          <p:cNvSpPr>
            <a:spLocks noChangeShapeType="1"/>
          </p:cNvSpPr>
          <p:nvPr/>
        </p:nvSpPr>
        <p:spPr bwMode="auto">
          <a:xfrm>
            <a:off x="3048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8" name="Line 70"/>
          <p:cNvSpPr>
            <a:spLocks noChangeShapeType="1"/>
          </p:cNvSpPr>
          <p:nvPr/>
        </p:nvSpPr>
        <p:spPr bwMode="auto">
          <a:xfrm>
            <a:off x="2209800" y="2514600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9" name="Line 71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0" name="Line 72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1" name="Line 73"/>
          <p:cNvSpPr>
            <a:spLocks noChangeShapeType="1"/>
          </p:cNvSpPr>
          <p:nvPr/>
        </p:nvSpPr>
        <p:spPr bwMode="auto">
          <a:xfrm>
            <a:off x="1981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2" name="Line 74"/>
          <p:cNvSpPr>
            <a:spLocks noChangeShapeType="1"/>
          </p:cNvSpPr>
          <p:nvPr/>
        </p:nvSpPr>
        <p:spPr bwMode="auto">
          <a:xfrm>
            <a:off x="19812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3" name="Line 75"/>
          <p:cNvSpPr>
            <a:spLocks noChangeShapeType="1"/>
          </p:cNvSpPr>
          <p:nvPr/>
        </p:nvSpPr>
        <p:spPr bwMode="auto">
          <a:xfrm>
            <a:off x="1981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4" name="Line 76"/>
          <p:cNvSpPr>
            <a:spLocks noChangeShapeType="1"/>
          </p:cNvSpPr>
          <p:nvPr/>
        </p:nvSpPr>
        <p:spPr bwMode="auto">
          <a:xfrm>
            <a:off x="2133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5" name="Line 77"/>
          <p:cNvSpPr>
            <a:spLocks noChangeShapeType="1"/>
          </p:cNvSpPr>
          <p:nvPr/>
        </p:nvSpPr>
        <p:spPr bwMode="auto">
          <a:xfrm>
            <a:off x="3276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6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7" name="Line 79"/>
          <p:cNvSpPr>
            <a:spLocks noChangeShapeType="1"/>
          </p:cNvSpPr>
          <p:nvPr/>
        </p:nvSpPr>
        <p:spPr bwMode="auto">
          <a:xfrm>
            <a:off x="5791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8" name="Line 80"/>
          <p:cNvSpPr>
            <a:spLocks noChangeShapeType="1"/>
          </p:cNvSpPr>
          <p:nvPr/>
        </p:nvSpPr>
        <p:spPr bwMode="auto">
          <a:xfrm>
            <a:off x="701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>
            <a:off x="22860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>
            <a:off x="304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1" name="Line 83"/>
          <p:cNvSpPr>
            <a:spLocks noChangeShapeType="1"/>
          </p:cNvSpPr>
          <p:nvPr/>
        </p:nvSpPr>
        <p:spPr bwMode="auto">
          <a:xfrm>
            <a:off x="304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2" name="Line 84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>
            <a:off x="3352800" y="2667000"/>
            <a:ext cx="6858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>
            <a:off x="3352800" y="3352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>
            <a:off x="41910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6" name="Line 88"/>
          <p:cNvSpPr>
            <a:spLocks noChangeShapeType="1"/>
          </p:cNvSpPr>
          <p:nvPr/>
        </p:nvSpPr>
        <p:spPr bwMode="auto">
          <a:xfrm>
            <a:off x="33528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>
            <a:off x="4267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8" name="Line 90"/>
          <p:cNvSpPr>
            <a:spLocks noChangeShapeType="1"/>
          </p:cNvSpPr>
          <p:nvPr/>
        </p:nvSpPr>
        <p:spPr bwMode="auto">
          <a:xfrm>
            <a:off x="22860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9" name="Line 91"/>
          <p:cNvSpPr>
            <a:spLocks noChangeShapeType="1"/>
          </p:cNvSpPr>
          <p:nvPr/>
        </p:nvSpPr>
        <p:spPr bwMode="auto">
          <a:xfrm>
            <a:off x="46482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0" name="Line 92"/>
          <p:cNvSpPr>
            <a:spLocks noChangeShapeType="1"/>
          </p:cNvSpPr>
          <p:nvPr/>
        </p:nvSpPr>
        <p:spPr bwMode="auto">
          <a:xfrm>
            <a:off x="4572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1" name="Line 93"/>
          <p:cNvSpPr>
            <a:spLocks noChangeShapeType="1"/>
          </p:cNvSpPr>
          <p:nvPr/>
        </p:nvSpPr>
        <p:spPr bwMode="auto">
          <a:xfrm>
            <a:off x="4572000" y="3276600"/>
            <a:ext cx="6858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>
            <a:off x="4495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>
            <a:off x="4495800" y="3962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4" name="Line 96"/>
          <p:cNvSpPr>
            <a:spLocks noChangeShapeType="1"/>
          </p:cNvSpPr>
          <p:nvPr/>
        </p:nvSpPr>
        <p:spPr bwMode="auto">
          <a:xfrm>
            <a:off x="4419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5" name="Line 97"/>
          <p:cNvSpPr>
            <a:spLocks noChangeShapeType="1"/>
          </p:cNvSpPr>
          <p:nvPr/>
        </p:nvSpPr>
        <p:spPr bwMode="auto">
          <a:xfrm>
            <a:off x="5334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6" name="Line 98"/>
          <p:cNvSpPr>
            <a:spLocks noChangeShapeType="1"/>
          </p:cNvSpPr>
          <p:nvPr/>
        </p:nvSpPr>
        <p:spPr bwMode="auto">
          <a:xfrm>
            <a:off x="5867400" y="2667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7" name="Line 99"/>
          <p:cNvSpPr>
            <a:spLocks noChangeShapeType="1"/>
          </p:cNvSpPr>
          <p:nvPr/>
        </p:nvSpPr>
        <p:spPr bwMode="auto">
          <a:xfrm>
            <a:off x="5638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8" name="Line 100"/>
          <p:cNvSpPr>
            <a:spLocks noChangeShapeType="1"/>
          </p:cNvSpPr>
          <p:nvPr/>
        </p:nvSpPr>
        <p:spPr bwMode="auto">
          <a:xfrm>
            <a:off x="5638800" y="3962400"/>
            <a:ext cx="7620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9" name="Line 101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0" name="Line 102"/>
          <p:cNvSpPr>
            <a:spLocks noChangeShapeType="1"/>
          </p:cNvSpPr>
          <p:nvPr/>
        </p:nvSpPr>
        <p:spPr bwMode="auto">
          <a:xfrm>
            <a:off x="6553200" y="4724400"/>
            <a:ext cx="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>
            <a:off x="5791200" y="5257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2" name="Line 104"/>
          <p:cNvSpPr>
            <a:spLocks noChangeShapeType="1"/>
          </p:cNvSpPr>
          <p:nvPr/>
        </p:nvSpPr>
        <p:spPr bwMode="auto">
          <a:xfrm>
            <a:off x="7086600" y="2667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3" name="Line 105"/>
          <p:cNvSpPr>
            <a:spLocks noChangeShapeType="1"/>
          </p:cNvSpPr>
          <p:nvPr/>
        </p:nvSpPr>
        <p:spPr bwMode="auto">
          <a:xfrm>
            <a:off x="6934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4" name="Line 106"/>
          <p:cNvSpPr>
            <a:spLocks noChangeShapeType="1"/>
          </p:cNvSpPr>
          <p:nvPr/>
        </p:nvSpPr>
        <p:spPr bwMode="auto">
          <a:xfrm>
            <a:off x="69342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5" name="Line 107"/>
          <p:cNvSpPr>
            <a:spLocks noChangeShapeType="1"/>
          </p:cNvSpPr>
          <p:nvPr/>
        </p:nvSpPr>
        <p:spPr bwMode="auto">
          <a:xfrm>
            <a:off x="69342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6" name="Line 108"/>
          <p:cNvSpPr>
            <a:spLocks noChangeShapeType="1"/>
          </p:cNvSpPr>
          <p:nvPr/>
        </p:nvSpPr>
        <p:spPr bwMode="auto">
          <a:xfrm>
            <a:off x="6781800" y="5105400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7" name="Text Box 109"/>
          <p:cNvSpPr txBox="1">
            <a:spLocks noChangeArrowheads="1"/>
          </p:cNvSpPr>
          <p:nvPr/>
        </p:nvSpPr>
        <p:spPr bwMode="auto">
          <a:xfrm>
            <a:off x="593725" y="273050"/>
            <a:ext cx="1460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</a:rPr>
              <a:t>GAAT-C</a:t>
            </a:r>
          </a:p>
          <a:p>
            <a:r>
              <a:rPr lang="en-US" sz="2800">
                <a:latin typeface="Courier New" charset="0"/>
              </a:rPr>
              <a:t>-CATAC</a:t>
            </a:r>
          </a:p>
        </p:txBody>
      </p:sp>
    </p:spTree>
    <p:extLst>
      <p:ext uri="{BB962C8B-B14F-4D97-AF65-F5344CB8AC3E}">
        <p14:creationId xmlns:p14="http://schemas.microsoft.com/office/powerpoint/2010/main" val="323702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solutions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600200"/>
            <a:ext cx="6019800" cy="4525963"/>
          </a:xfrm>
        </p:spPr>
        <p:txBody>
          <a:bodyPr/>
          <a:lstStyle/>
          <a:p>
            <a:r>
              <a:rPr lang="en-US"/>
              <a:t>When a program returns a sequence alignment, it may not be the </a:t>
            </a:r>
            <a:r>
              <a:rPr lang="en-US" b="1"/>
              <a:t>only</a:t>
            </a:r>
            <a:r>
              <a:rPr lang="en-US"/>
              <a:t> best alignment.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93725" y="1644650"/>
            <a:ext cx="1460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</a:rPr>
              <a:t>GA-ATC</a:t>
            </a:r>
          </a:p>
          <a:p>
            <a:r>
              <a:rPr lang="en-US" sz="2800">
                <a:latin typeface="Courier New" charset="0"/>
              </a:rPr>
              <a:t>CATA-C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93725" y="2787650"/>
            <a:ext cx="1460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</a:rPr>
              <a:t>GAAT-C</a:t>
            </a:r>
          </a:p>
          <a:p>
            <a:r>
              <a:rPr lang="en-US" sz="2800">
                <a:latin typeface="Courier New" charset="0"/>
              </a:rPr>
              <a:t>CA-TAC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93725" y="4006850"/>
            <a:ext cx="1460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</a:rPr>
              <a:t>GAAT-C</a:t>
            </a:r>
          </a:p>
          <a:p>
            <a:r>
              <a:rPr lang="en-US" sz="2800">
                <a:latin typeface="Courier New" charset="0"/>
              </a:rPr>
              <a:t>C-ATAC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93725" y="5257800"/>
            <a:ext cx="1460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</a:rPr>
              <a:t>GAAT-C</a:t>
            </a:r>
          </a:p>
          <a:p>
            <a:r>
              <a:rPr lang="en-US" sz="2800">
                <a:latin typeface="Courier New" charset="0"/>
              </a:rPr>
              <a:t>-CATAC</a:t>
            </a:r>
          </a:p>
        </p:txBody>
      </p:sp>
    </p:spTree>
    <p:extLst>
      <p:ext uri="{BB962C8B-B14F-4D97-AF65-F5344CB8AC3E}">
        <p14:creationId xmlns:p14="http://schemas.microsoft.com/office/powerpoint/2010/main" val="324422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in equation form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Align sequence x and y.</a:t>
            </a:r>
          </a:p>
          <a:p>
            <a:r>
              <a:rPr lang="en-US"/>
              <a:t>F is the DP matrix; s is the substitution matrix; d is the linear gap penalty.</a:t>
            </a:r>
          </a:p>
          <a:p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838200" y="3338513"/>
          <a:ext cx="6858000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4" name="Equation" r:id="rId4" imgW="2273040" imgH="939600" progId="Equation.3">
                  <p:embed/>
                </p:oleObj>
              </mc:Choice>
              <mc:Fallback>
                <p:oleObj name="Equation" r:id="rId4" imgW="2273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8513"/>
                        <a:ext cx="6858000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564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 in equation form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371600" y="2514600"/>
          <a:ext cx="2374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0" name="Equation" r:id="rId4" imgW="787320" imgH="215640" progId="Equation.3">
                  <p:embed/>
                </p:oleObj>
              </mc:Choice>
              <mc:Fallback>
                <p:oleObj name="Equation" r:id="rId4" imgW="787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23749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6172200" y="4648200"/>
          <a:ext cx="1301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1" name="Equation" r:id="rId6" imgW="431640" imgH="215640" progId="Equation.3">
                  <p:embed/>
                </p:oleObj>
              </mc:Choice>
              <mc:Fallback>
                <p:oleObj name="Equation" r:id="rId6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1301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447800" y="4572000"/>
          <a:ext cx="18383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2" name="Equation" r:id="rId8" imgW="609480" imgH="215640" progId="Equation.3">
                  <p:embed/>
                </p:oleObj>
              </mc:Choice>
              <mc:Fallback>
                <p:oleObj name="Equation" r:id="rId8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18383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5791200" y="2362200"/>
          <a:ext cx="18383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3" name="Equation" r:id="rId10" imgW="609480" imgH="215640" progId="Equation.3">
                  <p:embed/>
                </p:oleObj>
              </mc:Choice>
              <mc:Fallback>
                <p:oleObj name="Equation" r:id="rId10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62200"/>
                        <a:ext cx="18383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4508500" y="4629150"/>
          <a:ext cx="4206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4" name="Equation" r:id="rId12" imgW="139680" imgH="177480" progId="Equation.3">
                  <p:embed/>
                </p:oleObj>
              </mc:Choice>
              <mc:Fallback>
                <p:oleObj name="Equation" r:id="rId12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629150"/>
                        <a:ext cx="4206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6513513" y="3429000"/>
          <a:ext cx="4206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5" name="Equation" r:id="rId14" imgW="139680" imgH="177480" progId="Equation.3">
                  <p:embed/>
                </p:oleObj>
              </mc:Choice>
              <mc:Fallback>
                <p:oleObj name="Equation" r:id="rId14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3429000"/>
                        <a:ext cx="4206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992563" y="3502025"/>
          <a:ext cx="157003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6" name="Equation" r:id="rId15" imgW="520560" imgH="241200" progId="Equation.3">
                  <p:embed/>
                </p:oleObj>
              </mc:Choice>
              <mc:Fallback>
                <p:oleObj name="Equation" r:id="rId15" imgW="52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502025"/>
                        <a:ext cx="157003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5052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4876800" y="4876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67056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67056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733800" y="3124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5486400" y="4114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27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</a:t>
            </a:r>
            <a:r>
              <a:rPr lang="en-US" dirty="0" smtClean="0"/>
              <a:t>it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 weird name.</a:t>
            </a:r>
          </a:p>
          <a:p>
            <a:r>
              <a:rPr lang="en-US" dirty="0"/>
              <a:t>DP is closely related to recursion and to mathematical induction.</a:t>
            </a:r>
          </a:p>
          <a:p>
            <a:r>
              <a:rPr lang="en-US" dirty="0"/>
              <a:t>We can prove that the resulting score is optimal.</a:t>
            </a:r>
          </a:p>
        </p:txBody>
      </p:sp>
    </p:spTree>
    <p:extLst>
      <p:ext uri="{BB962C8B-B14F-4D97-AF65-F5344CB8AC3E}">
        <p14:creationId xmlns:p14="http://schemas.microsoft.com/office/powerpoint/2010/main" val="249038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Scoring a pairwise alignment requires a substition matrix and gap penalties.</a:t>
            </a:r>
          </a:p>
          <a:p>
            <a:pPr>
              <a:lnSpc>
                <a:spcPct val="90000"/>
              </a:lnSpc>
            </a:pPr>
            <a:r>
              <a:rPr lang="en-US"/>
              <a:t>Dynamic programming is an efficient algorithm for finding the optimal alignment.</a:t>
            </a:r>
          </a:p>
          <a:p>
            <a:pPr>
              <a:lnSpc>
                <a:spcPct val="90000"/>
              </a:lnSpc>
            </a:pPr>
            <a:r>
              <a:rPr lang="en-US"/>
              <a:t>Entry (i,j) in the DP matrix stores the score of the best-scoring alignment up to those positions.</a:t>
            </a:r>
          </a:p>
          <a:p>
            <a:pPr>
              <a:lnSpc>
                <a:spcPct val="90000"/>
              </a:lnSpc>
            </a:pPr>
            <a:r>
              <a:rPr lang="en-US"/>
              <a:t>DP iteratively fills in the matrix using a simple mathematical rule.</a:t>
            </a:r>
          </a:p>
        </p:txBody>
      </p:sp>
    </p:spTree>
    <p:extLst>
      <p:ext uri="{BB962C8B-B14F-4D97-AF65-F5344CB8AC3E}">
        <p14:creationId xmlns:p14="http://schemas.microsoft.com/office/powerpoint/2010/main" val="256384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provide input to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the input to your code.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DNA = “AGTACGTCGCTACGTAG”</a:t>
            </a:r>
          </a:p>
          <a:p>
            <a:r>
              <a:rPr lang="en-US" dirty="0" smtClean="0"/>
              <a:t>Read the input from hard-coded filename.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dnaFile</a:t>
            </a:r>
            <a:r>
              <a:rPr lang="en-US" dirty="0" smtClean="0">
                <a:latin typeface="Courier New"/>
                <a:cs typeface="Courier New"/>
              </a:rPr>
              <a:t> = open(“</a:t>
            </a:r>
            <a:r>
              <a:rPr lang="en-US" dirty="0" err="1" smtClean="0">
                <a:latin typeface="Courier New"/>
                <a:cs typeface="Courier New"/>
              </a:rPr>
              <a:t>dna.txt</a:t>
            </a:r>
            <a:r>
              <a:rPr lang="en-US" dirty="0" smtClean="0">
                <a:latin typeface="Courier New"/>
                <a:cs typeface="Courier New"/>
              </a:rPr>
              <a:t>”, “r”)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DNA = </a:t>
            </a:r>
            <a:r>
              <a:rPr lang="en-US" dirty="0" err="1" smtClean="0">
                <a:latin typeface="Courier New"/>
                <a:cs typeface="Courier New"/>
              </a:rPr>
              <a:t>readline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dnaFile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Read the input from a filename that you specify interactively.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dnaFilename</a:t>
            </a:r>
            <a:r>
              <a:rPr lang="en-US" dirty="0" smtClean="0">
                <a:latin typeface="Courier New"/>
                <a:cs typeface="Courier New"/>
              </a:rPr>
              <a:t> = input(“Enter filename”)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Read the input from a filename that you provide on the command line.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dnaFileName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sys.argv</a:t>
            </a:r>
            <a:r>
              <a:rPr lang="en-US" dirty="0" smtClean="0">
                <a:latin typeface="Courier New"/>
                <a:cs typeface="Courier New"/>
              </a:rPr>
              <a:t>[1]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79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One-minute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At the end of each class</a:t>
            </a:r>
          </a:p>
          <a:p>
            <a:r>
              <a:rPr lang="en-US" dirty="0" smtClean="0"/>
              <a:t>Write for about one minute.</a:t>
            </a:r>
          </a:p>
          <a:p>
            <a:r>
              <a:rPr lang="en-US" dirty="0" smtClean="0"/>
              <a:t>Provide feedback about the class.</a:t>
            </a:r>
          </a:p>
          <a:p>
            <a:r>
              <a:rPr lang="en-US" dirty="0" smtClean="0"/>
              <a:t>Was part of the lecture unclear?</a:t>
            </a:r>
          </a:p>
          <a:p>
            <a:r>
              <a:rPr lang="en-US" dirty="0" smtClean="0"/>
              <a:t>What did you like about the class?</a:t>
            </a:r>
          </a:p>
          <a:p>
            <a:r>
              <a:rPr lang="en-US" dirty="0" smtClean="0"/>
              <a:t>Do you have unanswered questions?</a:t>
            </a:r>
          </a:p>
          <a:p>
            <a:r>
              <a:rPr lang="en-US" dirty="0" smtClean="0"/>
              <a:t>Sign your name</a:t>
            </a:r>
          </a:p>
          <a:p>
            <a:pPr marL="0" indent="0">
              <a:buNone/>
            </a:pPr>
            <a:r>
              <a:rPr lang="en-US" dirty="0" smtClean="0"/>
              <a:t>I will begin the next class by responding to the one-minute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command 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1535113"/>
            <a:ext cx="4040188" cy="639762"/>
          </a:xfrm>
        </p:spPr>
        <p:txBody>
          <a:bodyPr/>
          <a:lstStyle/>
          <a:p>
            <a:r>
              <a:rPr lang="en-US" dirty="0" smtClean="0"/>
              <a:t>Sample python program: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2174875"/>
            <a:ext cx="4040188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#!/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/bin/python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import sys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</a:t>
            </a:r>
            <a:r>
              <a:rPr lang="en-US" dirty="0" err="1">
                <a:latin typeface="Courier New"/>
                <a:cs typeface="Courier New"/>
              </a:rPr>
              <a:t>arg</a:t>
            </a:r>
            <a:r>
              <a:rPr lang="en-US" dirty="0">
                <a:latin typeface="Courier New"/>
                <a:cs typeface="Courier New"/>
              </a:rPr>
              <a:t> in </a:t>
            </a:r>
            <a:r>
              <a:rPr lang="en-US" dirty="0" err="1">
                <a:latin typeface="Courier New"/>
                <a:cs typeface="Courier New"/>
              </a:rPr>
              <a:t>sys.argv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print(</a:t>
            </a:r>
            <a:r>
              <a:rPr lang="en-US" dirty="0" err="1">
                <a:latin typeface="Courier New"/>
                <a:cs typeface="Courier New"/>
              </a:rPr>
              <a:t>arg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114800" y="1535113"/>
            <a:ext cx="4041775" cy="639762"/>
          </a:xfrm>
        </p:spPr>
        <p:txBody>
          <a:bodyPr/>
          <a:lstStyle/>
          <a:p>
            <a:r>
              <a:rPr lang="en-US" dirty="0" smtClean="0"/>
              <a:t>What will it do?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114800" y="2174875"/>
            <a:ext cx="502920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 python </a:t>
            </a:r>
            <a:r>
              <a:rPr lang="en-US" sz="2000" dirty="0">
                <a:latin typeface="Courier New"/>
                <a:cs typeface="Courier New"/>
              </a:rPr>
              <a:t>print-</a:t>
            </a:r>
            <a:r>
              <a:rPr lang="en-US" sz="2000" dirty="0" err="1">
                <a:latin typeface="Courier New"/>
                <a:cs typeface="Courier New"/>
              </a:rPr>
              <a:t>args.py</a:t>
            </a:r>
            <a:r>
              <a:rPr lang="en-US" sz="2000" dirty="0">
                <a:latin typeface="Courier New"/>
                <a:cs typeface="Courier New"/>
              </a:rPr>
              <a:t> a b </a:t>
            </a:r>
            <a:r>
              <a:rPr lang="en-US" sz="2000" dirty="0" smtClean="0">
                <a:latin typeface="Courier New"/>
                <a:cs typeface="Courier New"/>
              </a:rPr>
              <a:t>c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print-</a:t>
            </a:r>
            <a:r>
              <a:rPr lang="en-US" sz="2000" dirty="0" err="1">
                <a:latin typeface="Courier New"/>
                <a:cs typeface="Courier New"/>
              </a:rPr>
              <a:t>args.py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245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sys.argv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hard-coding filenames.</a:t>
            </a:r>
          </a:p>
          <a:p>
            <a:r>
              <a:rPr lang="en-US" dirty="0" smtClean="0"/>
              <a:t>Clearly separates the program from its input.</a:t>
            </a:r>
          </a:p>
          <a:p>
            <a:r>
              <a:rPr lang="en-US" dirty="0" smtClean="0"/>
              <a:t>Makes the program re-usable.</a:t>
            </a:r>
          </a:p>
        </p:txBody>
      </p:sp>
    </p:spTree>
    <p:extLst>
      <p:ext uri="{BB962C8B-B14F-4D97-AF65-F5344CB8AC3E}">
        <p14:creationId xmlns:p14="http://schemas.microsoft.com/office/powerpoint/2010/main" val="31007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→ 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DNA is transcribed into RNA, the nucleotide thymine (T) is changed to uracil (U).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Rosalind: Transcribing DNA into 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3498</Words>
  <Application>Microsoft Office PowerPoint</Application>
  <PresentationFormat>On-screen Show (4:3)</PresentationFormat>
  <Paragraphs>1022</Paragraphs>
  <Slides>60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ＭＳ Ｐゴシック</vt:lpstr>
      <vt:lpstr>Arial</vt:lpstr>
      <vt:lpstr>Calibri</vt:lpstr>
      <vt:lpstr>Comic Sans MS</vt:lpstr>
      <vt:lpstr>Courier New</vt:lpstr>
      <vt:lpstr>Times New Roman</vt:lpstr>
      <vt:lpstr>Office Theme</vt:lpstr>
      <vt:lpstr>Equation</vt:lpstr>
      <vt:lpstr>Bioinformatics</vt:lpstr>
      <vt:lpstr>One-minute responses</vt:lpstr>
      <vt:lpstr>Introductory survey</vt:lpstr>
      <vt:lpstr>Outline</vt:lpstr>
      <vt:lpstr>Revision</vt:lpstr>
      <vt:lpstr>How to provide input to your program</vt:lpstr>
      <vt:lpstr>Accessing the command line</vt:lpstr>
      <vt:lpstr>Why use sys.argv?</vt:lpstr>
      <vt:lpstr>DNA → RNA</vt:lpstr>
      <vt:lpstr>PowerPoint Presentation</vt:lpstr>
      <vt:lpstr>Reverse complement</vt:lpstr>
      <vt:lpstr>PowerPoint Presentation</vt:lpstr>
      <vt:lpstr>Universal genetic code</vt:lpstr>
      <vt:lpstr>Moore’s law</vt:lpstr>
      <vt:lpstr>PowerPoint Presentation</vt:lpstr>
      <vt:lpstr>Genome Sequence Milestones</vt:lpstr>
      <vt:lpstr>What are we learning?</vt:lpstr>
      <vt:lpstr>Motivation</vt:lpstr>
      <vt:lpstr>Motivation</vt:lpstr>
      <vt:lpstr>PowerPoint Presentation</vt:lpstr>
      <vt:lpstr>PowerPoint Presentation</vt:lpstr>
      <vt:lpstr>PowerPoint Presentation</vt:lpstr>
      <vt:lpstr>Sequence comparison overview</vt:lpstr>
      <vt:lpstr>A simple alignment problem.</vt:lpstr>
      <vt:lpstr>Scoring alignments</vt:lpstr>
      <vt:lpstr>PowerPoint Presentation</vt:lpstr>
      <vt:lpstr>Scoring aligned bases</vt:lpstr>
      <vt:lpstr>PowerPoint Presentation</vt:lpstr>
      <vt:lpstr>Scoring gaps</vt:lpstr>
      <vt:lpstr>A simple alignment problem.</vt:lpstr>
      <vt:lpstr>How many possibilities?</vt:lpstr>
      <vt:lpstr>How many possibilities?</vt:lpstr>
      <vt:lpstr>DP matrix</vt:lpstr>
      <vt:lpstr>DP matrix</vt:lpstr>
      <vt:lpstr>DP matrix</vt:lpstr>
      <vt:lpstr>Initialization</vt:lpstr>
      <vt:lpstr>Introducing a gap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DP matrix</vt:lpstr>
      <vt:lpstr>Multiple solutions</vt:lpstr>
      <vt:lpstr>DP in equation form</vt:lpstr>
      <vt:lpstr>DP in equation form</vt:lpstr>
      <vt:lpstr>Dynamic programming</vt:lpstr>
      <vt:lpstr>Summary</vt:lpstr>
      <vt:lpstr>One-minute response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</dc:title>
  <dc:creator>WILLIAM S. NOBLE</dc:creator>
  <cp:lastModifiedBy>Kai Zi</cp:lastModifiedBy>
  <cp:revision>25</cp:revision>
  <cp:lastPrinted>2013-02-18T18:48:40Z</cp:lastPrinted>
  <dcterms:created xsi:type="dcterms:W3CDTF">2013-02-18T20:56:42Z</dcterms:created>
  <dcterms:modified xsi:type="dcterms:W3CDTF">2016-03-12T23:24:16Z</dcterms:modified>
</cp:coreProperties>
</file>