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354" r:id="rId3"/>
    <p:sldId id="257" r:id="rId4"/>
    <p:sldId id="329" r:id="rId5"/>
    <p:sldId id="321" r:id="rId6"/>
    <p:sldId id="323" r:id="rId7"/>
    <p:sldId id="283" r:id="rId8"/>
    <p:sldId id="284" r:id="rId9"/>
    <p:sldId id="363" r:id="rId10"/>
    <p:sldId id="358" r:id="rId11"/>
    <p:sldId id="362" r:id="rId12"/>
    <p:sldId id="364" r:id="rId13"/>
    <p:sldId id="266" r:id="rId14"/>
    <p:sldId id="267" r:id="rId15"/>
    <p:sldId id="259" r:id="rId16"/>
    <p:sldId id="286" r:id="rId17"/>
    <p:sldId id="297" r:id="rId18"/>
    <p:sldId id="298" r:id="rId19"/>
    <p:sldId id="288" r:id="rId20"/>
    <p:sldId id="289" r:id="rId21"/>
    <p:sldId id="300" r:id="rId22"/>
    <p:sldId id="269" r:id="rId23"/>
    <p:sldId id="263" r:id="rId24"/>
    <p:sldId id="305" r:id="rId25"/>
    <p:sldId id="346" r:id="rId26"/>
    <p:sldId id="347" r:id="rId27"/>
    <p:sldId id="348" r:id="rId28"/>
    <p:sldId id="271" r:id="rId29"/>
    <p:sldId id="272" r:id="rId30"/>
    <p:sldId id="330" r:id="rId31"/>
    <p:sldId id="331" r:id="rId32"/>
    <p:sldId id="274" r:id="rId33"/>
    <p:sldId id="275" r:id="rId34"/>
    <p:sldId id="318" r:id="rId35"/>
    <p:sldId id="355" r:id="rId36"/>
    <p:sldId id="356" r:id="rId37"/>
    <p:sldId id="345" r:id="rId38"/>
    <p:sldId id="344" r:id="rId39"/>
    <p:sldId id="343" r:id="rId40"/>
    <p:sldId id="342" r:id="rId41"/>
    <p:sldId id="325" r:id="rId42"/>
    <p:sldId id="326" r:id="rId43"/>
    <p:sldId id="351" r:id="rId44"/>
    <p:sldId id="328" r:id="rId45"/>
    <p:sldId id="317" r:id="rId46"/>
  </p:sldIdLst>
  <p:sldSz cx="12192000" cy="6858000"/>
  <p:notesSz cx="6858000" cy="9107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3219"/>
    <a:srgbClr val="003300"/>
    <a:srgbClr val="FFCCFF"/>
    <a:srgbClr val="CCECFF"/>
    <a:srgbClr val="CCCCFF"/>
    <a:srgbClr val="CC99FF"/>
    <a:srgbClr val="DFC0FF"/>
    <a:srgbClr val="9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5" autoAdjust="0"/>
  </p:normalViewPr>
  <p:slideViewPr>
    <p:cSldViewPr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88"/>
    </p:cViewPr>
  </p:sorterViewPr>
  <p:notesViewPr>
    <p:cSldViewPr>
      <p:cViewPr>
        <p:scale>
          <a:sx n="75" d="100"/>
          <a:sy n="75" d="100"/>
        </p:scale>
        <p:origin x="2290" y="-58"/>
      </p:cViewPr>
      <p:guideLst>
        <p:guide orient="horz" pos="286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PMP Exam Preparation - Introduction</a:t>
            </a:r>
            <a:endParaRPr lang="en-US" sz="1000" i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33800" y="8501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9C7FCBF-015A-4298-9D03-AFABBAAAF0EA}" type="slidenum">
              <a:rPr lang="en-US"/>
              <a:pPr>
                <a:defRPr/>
              </a:pPr>
              <a:t>‹#›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0972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PMP Exam Preparation - Introduction</a:t>
            </a:r>
            <a:endParaRPr lang="en-US" sz="1000" i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8501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40A1580-A410-40ED-A361-7D18ED1CAAAD}" type="slidenum">
              <a:rPr lang="en-US"/>
              <a:pPr>
                <a:defRPr/>
              </a:pPr>
              <a:t>‹#›</a:t>
            </a:fld>
            <a:endParaRPr lang="en-US" sz="1000" i="1"/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688975"/>
            <a:ext cx="60483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356100"/>
            <a:ext cx="5049837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85156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750B8-C14C-4B27-8BAD-7123ADE44EB1}" type="slidenum">
              <a:rPr lang="en-US" smtClean="0"/>
              <a:pPr/>
              <a:t>1</a:t>
            </a:fld>
            <a:endParaRPr lang="en-US" sz="1000" i="1" dirty="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649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BD35D-299B-4148-9B00-AABBA5D11977}" type="slidenum">
              <a:rPr lang="en-US" smtClean="0"/>
              <a:pPr/>
              <a:t>11</a:t>
            </a:fld>
            <a:endParaRPr lang="en-US" sz="1000" i="1" dirty="0"/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92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854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ED517-66B3-43EE-82B9-16F777BB09A0}" type="slidenum">
              <a:rPr lang="en-US" smtClean="0"/>
              <a:pPr/>
              <a:t>12</a:t>
            </a:fld>
            <a:endParaRPr lang="en-US" sz="1000" i="1" dirty="0"/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00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1810C6-598A-41C2-8F1E-A700EE5CE200}" type="slidenum">
              <a:rPr lang="en-US" smtClean="0"/>
              <a:pPr/>
              <a:t>13</a:t>
            </a:fld>
            <a:endParaRPr lang="en-US" sz="1000" i="1" dirty="0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C4F7-496B-4A00-9503-7FB212AD6ECD}" type="slidenum">
              <a:rPr lang="en-US" smtClean="0"/>
              <a:pPr/>
              <a:t>14</a:t>
            </a:fld>
            <a:endParaRPr lang="en-US" sz="1000" i="1" dirty="0"/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39EB-EF63-4A16-8F8A-62F02F0F2E68}" type="slidenum">
              <a:rPr lang="en-US" smtClean="0"/>
              <a:pPr/>
              <a:t>15</a:t>
            </a:fld>
            <a:endParaRPr lang="en-US" sz="1000" i="1" dirty="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A0DF7-A909-4061-9485-17F88DBC3323}" type="slidenum">
              <a:rPr lang="en-US" smtClean="0"/>
              <a:pPr/>
              <a:t>16</a:t>
            </a:fld>
            <a:endParaRPr lang="en-US" sz="1000" i="1" dirty="0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7680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4299D-CB15-469F-A6C8-BA519216580C}" type="slidenum">
              <a:rPr lang="en-US" smtClean="0"/>
              <a:pPr/>
              <a:t>17</a:t>
            </a:fld>
            <a:endParaRPr lang="en-US" sz="1000" i="1" dirty="0"/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40533-9DF2-46FE-85C6-ECA6E537829B}" type="slidenum">
              <a:rPr lang="en-US" smtClean="0"/>
              <a:pPr/>
              <a:t>18</a:t>
            </a:fld>
            <a:endParaRPr lang="en-US" sz="1000" i="1" dirty="0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4372B-514A-49EB-B459-F526DA0C5A39}" type="slidenum">
              <a:rPr lang="en-US" smtClean="0"/>
              <a:pPr/>
              <a:t>19</a:t>
            </a:fld>
            <a:endParaRPr lang="en-US" sz="1000" i="1" dirty="0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8089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A9700-7F31-4535-9B2B-07ECEDF65FBF}" type="slidenum">
              <a:rPr lang="en-US" smtClean="0"/>
              <a:pPr/>
              <a:t>20</a:t>
            </a:fld>
            <a:endParaRPr lang="en-US" sz="1000" i="1" dirty="0"/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31E92-D703-41F0-8654-3F7A4FE82A16}" type="slidenum">
              <a:rPr lang="en-US" smtClean="0"/>
              <a:pPr/>
              <a:t>3</a:t>
            </a:fld>
            <a:endParaRPr lang="en-US" sz="1000" i="1" dirty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C3916-B254-4D1D-A5F3-AE17A0D0E44E}" type="slidenum">
              <a:rPr lang="en-US" smtClean="0"/>
              <a:pPr/>
              <a:t>21</a:t>
            </a:fld>
            <a:endParaRPr lang="en-US" sz="1000" i="1" dirty="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0A148-07F2-4CAD-A415-AC77FD8D1F81}" type="slidenum">
              <a:rPr lang="en-US" smtClean="0"/>
              <a:pPr/>
              <a:t>22</a:t>
            </a:fld>
            <a:endParaRPr lang="en-US" sz="1000" i="1" dirty="0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6EE16-FBB6-4C03-A775-B36A63DAD9FF}" type="slidenum">
              <a:rPr lang="en-US" smtClean="0"/>
              <a:pPr/>
              <a:t>23</a:t>
            </a:fld>
            <a:endParaRPr lang="en-US" sz="1000" i="1" dirty="0"/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1DD0F-87DC-47C6-B2A9-686AC3F9B7FF}" type="slidenum">
              <a:rPr lang="en-US" smtClean="0"/>
              <a:pPr/>
              <a:t>24</a:t>
            </a:fld>
            <a:endParaRPr lang="en-US" sz="1000" i="1" dirty="0"/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880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DE67F-D41F-443E-A3F9-B238C9D344A5}" type="slidenum">
              <a:rPr lang="en-US" smtClean="0"/>
              <a:pPr/>
              <a:t>25</a:t>
            </a:fld>
            <a:endParaRPr lang="en-US" sz="1000" i="1" dirty="0"/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8909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41385-D989-4A46-92D9-E52B2AC0F59B}" type="slidenum">
              <a:rPr lang="en-US" smtClean="0"/>
              <a:pPr/>
              <a:t>26</a:t>
            </a:fld>
            <a:endParaRPr lang="en-US" sz="1000" i="1" dirty="0"/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9011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F2303-7410-4EBF-9713-1D7A62B83FF4}" type="slidenum">
              <a:rPr lang="en-US" smtClean="0"/>
              <a:pPr/>
              <a:t>27</a:t>
            </a:fld>
            <a:endParaRPr lang="en-US" sz="1000" i="1" dirty="0"/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0D9BF-DB0C-4956-8FBA-6423D6D64645}" type="slidenum">
              <a:rPr lang="en-US" smtClean="0"/>
              <a:pPr/>
              <a:t>28</a:t>
            </a:fld>
            <a:endParaRPr lang="en-US" sz="1000" i="1" dirty="0"/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9318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DE8DC-FA5B-472C-8318-55F3D113C532}" type="slidenum">
              <a:rPr lang="en-US" smtClean="0"/>
              <a:pPr/>
              <a:t>29</a:t>
            </a:fld>
            <a:endParaRPr lang="en-US" sz="1000" i="1" dirty="0"/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9523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F32B8-A626-4AE2-99C3-9B9665D55EE5}" type="slidenum">
              <a:rPr lang="en-US" smtClean="0"/>
              <a:pPr/>
              <a:t>30</a:t>
            </a:fld>
            <a:endParaRPr lang="en-US" sz="1000" i="1" dirty="0"/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E467D-11D3-4D29-ACE5-BD7DAB080F90}" type="slidenum">
              <a:rPr lang="en-US" smtClean="0"/>
              <a:pPr/>
              <a:t>4</a:t>
            </a:fld>
            <a:endParaRPr lang="en-US" sz="1000" i="1" dirty="0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9625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CC87D-75CA-4A4D-9097-022C12A51DDA}" type="slidenum">
              <a:rPr lang="en-US" smtClean="0"/>
              <a:pPr/>
              <a:t>31</a:t>
            </a:fld>
            <a:endParaRPr lang="en-US" sz="1000" i="1" dirty="0"/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FD0A4-4359-488B-8070-3E6A0BFED75C}" type="slidenum">
              <a:rPr lang="en-US" smtClean="0"/>
              <a:pPr/>
              <a:t>32</a:t>
            </a:fld>
            <a:endParaRPr lang="en-US" sz="1000" i="1" dirty="0"/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CF735-814E-4A76-867C-1F4FEBAA6A07}" type="slidenum">
              <a:rPr lang="en-US" smtClean="0"/>
              <a:pPr/>
              <a:t>33</a:t>
            </a:fld>
            <a:endParaRPr lang="en-US" sz="1000" i="1" dirty="0"/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035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5487C-1DCD-4D47-A7C2-CAA5A162A223}" type="slidenum">
              <a:rPr lang="en-US" smtClean="0"/>
              <a:pPr/>
              <a:t>34</a:t>
            </a:fld>
            <a:endParaRPr lang="en-US" sz="1000" i="1" dirty="0"/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13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04654-2A2C-4F8E-8C00-6EC07222BC98}" type="slidenum">
              <a:rPr lang="en-US" smtClean="0"/>
              <a:pPr/>
              <a:t>35</a:t>
            </a:fld>
            <a:endParaRPr lang="en-US" sz="1000" i="1" dirty="0"/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240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EDF60-ECDC-4B17-8DB0-30887DA8FE07}" type="slidenum">
              <a:rPr lang="en-US" smtClean="0"/>
              <a:pPr/>
              <a:t>37</a:t>
            </a:fld>
            <a:endParaRPr lang="en-US" sz="1000" i="1" dirty="0"/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342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CA853-4427-4788-8295-8F956F17F827}" type="slidenum">
              <a:rPr lang="en-US" smtClean="0"/>
              <a:pPr/>
              <a:t>38</a:t>
            </a:fld>
            <a:endParaRPr lang="en-US" sz="1000" i="1" dirty="0"/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445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B87DB-9245-4C14-86D8-D77FE1508487}" type="slidenum">
              <a:rPr lang="en-US" smtClean="0"/>
              <a:pPr/>
              <a:t>39</a:t>
            </a:fld>
            <a:endParaRPr lang="en-US" sz="1000" i="1" dirty="0"/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54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9850A-BD4A-431C-9777-285F6B2F073A}" type="slidenum">
              <a:rPr lang="en-US" smtClean="0"/>
              <a:pPr/>
              <a:t>40</a:t>
            </a:fld>
            <a:endParaRPr lang="en-US" sz="1000" i="1" dirty="0"/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116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92FB2-8A7A-48D1-A6AE-351C90EE2B7B}" type="slidenum">
              <a:rPr lang="en-US" smtClean="0"/>
              <a:pPr/>
              <a:t>41</a:t>
            </a:fld>
            <a:endParaRPr lang="en-US" sz="1000" i="1" dirty="0"/>
          </a:p>
        </p:txBody>
      </p:sp>
      <p:sp>
        <p:nvSpPr>
          <p:cNvPr id="111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116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91CF4-D7E5-44F0-B311-3B6BE02B32B2}" type="slidenum">
              <a:rPr lang="en-US" smtClean="0"/>
              <a:pPr/>
              <a:t>5</a:t>
            </a:fld>
            <a:endParaRPr lang="en-US" sz="1000" i="1" dirty="0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1264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4CF32-C831-4D68-8B43-5484DA411581}" type="slidenum">
              <a:rPr lang="en-US" smtClean="0"/>
              <a:pPr/>
              <a:t>42</a:t>
            </a:fld>
            <a:endParaRPr lang="en-US" sz="1000" i="1" dirty="0"/>
          </a:p>
        </p:txBody>
      </p:sp>
      <p:sp>
        <p:nvSpPr>
          <p:cNvPr id="112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136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6661C-BCC4-4A5B-99FC-6A9F65E9D4E6}" type="slidenum">
              <a:rPr lang="en-US" smtClean="0"/>
              <a:pPr/>
              <a:t>43</a:t>
            </a:fld>
            <a:endParaRPr lang="en-US" sz="1000" i="1" dirty="0"/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PMP Exam Preparation - Introduction</a:t>
            </a:r>
            <a:endParaRPr lang="en-US" sz="1000" i="1"/>
          </a:p>
        </p:txBody>
      </p:sp>
      <p:sp>
        <p:nvSpPr>
          <p:cNvPr id="11469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9E60C-3C9D-4C99-81EC-8CCFB1B58B58}" type="slidenum">
              <a:rPr lang="en-US" smtClean="0"/>
              <a:pPr/>
              <a:t>44</a:t>
            </a:fld>
            <a:endParaRPr lang="en-US" sz="1000" i="1"/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PMP Exam Preparation - Introduction</a:t>
            </a:r>
            <a:endParaRPr lang="en-US" sz="1000" i="1"/>
          </a:p>
        </p:txBody>
      </p:sp>
      <p:sp>
        <p:nvSpPr>
          <p:cNvPr id="11673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F359B-DE1C-4CC0-A01C-10C3FB7EB1A5}" type="slidenum">
              <a:rPr lang="en-US" smtClean="0"/>
              <a:pPr/>
              <a:t>45</a:t>
            </a:fld>
            <a:endParaRPr lang="en-US" sz="1000" i="1"/>
          </a:p>
        </p:txBody>
      </p:sp>
      <p:sp>
        <p:nvSpPr>
          <p:cNvPr id="116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5B5BF-1F31-4067-8E31-BCD23679EC38}" type="slidenum">
              <a:rPr lang="en-US" smtClean="0"/>
              <a:pPr/>
              <a:t>6</a:t>
            </a:fld>
            <a:endParaRPr lang="en-US" sz="1000" i="1" dirty="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77B4B-BBEC-4D92-8E58-8CE79F3415DE}" type="slidenum">
              <a:rPr lang="en-US" smtClean="0"/>
              <a:pPr/>
              <a:t>7</a:t>
            </a:fld>
            <a:endParaRPr lang="en-US" sz="1000" i="1" dirty="0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D9AA7-95C1-4280-A4B8-CF32CFEB144B}" type="slidenum">
              <a:rPr lang="en-US" smtClean="0"/>
              <a:pPr/>
              <a:t>8</a:t>
            </a:fld>
            <a:endParaRPr lang="en-US" sz="1000" i="1" dirty="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75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73B30-83A6-4A41-A64A-6558F5381F37}" type="slidenum">
              <a:rPr lang="en-US" smtClean="0"/>
              <a:pPr/>
              <a:t>9</a:t>
            </a:fld>
            <a:endParaRPr lang="en-US" sz="1000" i="1" dirty="0"/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1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PMP Exam Preparation - Introduction</a:t>
            </a:r>
            <a:endParaRPr lang="en-US" sz="1000" i="1" dirty="0"/>
          </a:p>
        </p:txBody>
      </p:sp>
      <p:sp>
        <p:nvSpPr>
          <p:cNvPr id="10649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BD35D-299B-4148-9B00-AABBA5D11977}" type="slidenum">
              <a:rPr lang="en-US" smtClean="0"/>
              <a:pPr/>
              <a:t>10</a:t>
            </a:fld>
            <a:endParaRPr lang="en-US" sz="1000" i="1" dirty="0"/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88975"/>
            <a:ext cx="6048375" cy="3403600"/>
          </a:xfrm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8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202F-C3D8-48A0-8D82-6D20BA3F3572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DEEF-D731-4898-B37D-303A25C8D92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8DA7-F9F6-4D6F-B68E-D610D0D32CB4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03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8CC3-695B-4B84-B4C0-0295301F686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5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7496-18B0-4702-82A2-0DE50173879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46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C77-415E-4A61-8BB5-0AC0EBEA57FB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9243-7083-4877-9B93-DC6BA9DB8EC8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E971-E9C9-4ACB-AA15-236742E75B66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05000"/>
            <a:ext cx="10363200" cy="41148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67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17D7-3B2E-4E11-A16A-B1CBE3ED8AB4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7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A4FD-AD57-4E45-BB57-3CE752519535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3F78-7C94-4680-80EC-F60B646D39DA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B0FA-7800-48AB-B1EB-A7EC97B9A272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847-68C9-4521-9771-0C8E011D493B}" type="datetime1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1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D606-BA1E-4C4A-BBF9-A2893E018F01}" type="datetime1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4437-E480-4C4C-A8AE-399EAE6CFAF8}" type="datetime1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2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10DD-B1B3-4821-A773-2058462C2D1C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A16F-FCC6-4413-9C66-95FE25C5082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1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F89C-B35D-42DA-B816-F8E2E13DD00B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9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676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600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143672" y="332656"/>
            <a:ext cx="7772400" cy="35283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PMP</a:t>
            </a:r>
            <a:r>
              <a:rPr lang="en-GB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®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Exam Preparation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PMP 250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5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Introductions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auto">
          <a:xfrm>
            <a:off x="10240963" y="65182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CA" sz="2400" dirty="0"/>
          </a:p>
        </p:txBody>
      </p:sp>
      <p:pic>
        <p:nvPicPr>
          <p:cNvPr id="3075" name="Picture 3" descr="C:\Users\Isaac\AppData\Local\Microsoft\Windows\Temporary Internet Files\Content.IE5\3MBCDI18\MC90006032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204864"/>
            <a:ext cx="338437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26732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Integration</a:t>
            </a:r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1291363" y="1095846"/>
            <a:ext cx="11069333" cy="54294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This topic addresses the seven processes of project integration management: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(1) Develop Project Charter,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(2) Develop Project Management Plan, 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(3) Direct &amp; Manage Project Work,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(4) Manage Project Knowledge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(5) Monitor &amp; Control Project Work,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(6)Perform Integrated Change Control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(7) Close Project or Phase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057828" y="6381328"/>
            <a:ext cx="199462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7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26732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Integration</a:t>
            </a:r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1291363" y="1095846"/>
            <a:ext cx="11069333" cy="54294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This topic addresses the seven processes of project integration management: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(1) Develop Project Charter,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(2) Develop Project Management Plan, 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(3) Direct &amp; Manage Project Work,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(4) Manage Project Knowledge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(5) Monitor &amp; Control Project Work, 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(6)Perform Integrated Change Control</a:t>
            </a:r>
          </a:p>
          <a:p>
            <a:pPr marL="457200" lvl="1" indent="0">
              <a:lnSpc>
                <a:spcPct val="90000"/>
              </a:lnSpc>
              <a:buSzPct val="77000"/>
              <a:buNone/>
            </a:pPr>
            <a:r>
              <a:rPr lang="en-US" sz="3200" dirty="0"/>
              <a:t>	(7) Close Project or Phase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057828" y="6381328"/>
            <a:ext cx="199462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260648"/>
            <a:ext cx="9577064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Integration</a:t>
            </a:r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1628800"/>
            <a:ext cx="8928992" cy="4464496"/>
          </a:xfrm>
        </p:spPr>
        <p:txBody>
          <a:bodyPr>
            <a:normAutofit fontScale="70000" lnSpcReduction="20000"/>
          </a:bodyPr>
          <a:lstStyle/>
          <a:p>
            <a:pPr marL="693420" indent="-533400">
              <a:buSzPct val="77000"/>
            </a:pPr>
            <a:r>
              <a:rPr lang="en-US" sz="3600" b="1" dirty="0">
                <a:solidFill>
                  <a:srgbClr val="C00000"/>
                </a:solidFill>
              </a:rPr>
              <a:t>Areas to Focus on include:</a:t>
            </a:r>
          </a:p>
          <a:p>
            <a:pPr marL="990600" lvl="1" indent="-533400">
              <a:buSzPct val="77000"/>
            </a:pPr>
            <a:endParaRPr lang="en-US" sz="3200" b="1" dirty="0"/>
          </a:p>
          <a:p>
            <a:pPr marL="990600" lvl="1" indent="-533400">
              <a:buSzPct val="77000"/>
            </a:pPr>
            <a:r>
              <a:rPr lang="en-US" sz="3200" dirty="0"/>
              <a:t>Historical Information</a:t>
            </a:r>
          </a:p>
          <a:p>
            <a:pPr marL="990600" lvl="1" indent="-533400">
              <a:buSzPct val="77000"/>
            </a:pPr>
            <a:r>
              <a:rPr lang="en-US" sz="3200" dirty="0"/>
              <a:t>Organizational Policies</a:t>
            </a:r>
          </a:p>
          <a:p>
            <a:pPr marL="990600" lvl="1" indent="-533400">
              <a:buSzPct val="77000"/>
            </a:pPr>
            <a:r>
              <a:rPr lang="en-US" sz="3200" dirty="0"/>
              <a:t>Project Planning Methodology</a:t>
            </a:r>
          </a:p>
          <a:p>
            <a:pPr marL="990600" lvl="1" indent="-533400">
              <a:buSzPct val="77000"/>
            </a:pPr>
            <a:r>
              <a:rPr lang="en-US" sz="3200" dirty="0"/>
              <a:t>Stakeholder Skills and Knowledge</a:t>
            </a:r>
          </a:p>
          <a:p>
            <a:pPr marL="990600" lvl="1" indent="-533400">
              <a:buSzPct val="77000"/>
            </a:pPr>
            <a:r>
              <a:rPr lang="en-US" sz="3200" dirty="0"/>
              <a:t>Status Reporting</a:t>
            </a:r>
          </a:p>
          <a:p>
            <a:pPr marL="990600" lvl="1" indent="-533400">
              <a:buSzPct val="77000"/>
            </a:pPr>
            <a:r>
              <a:rPr lang="en-US" sz="3200" dirty="0"/>
              <a:t>Performance Reports</a:t>
            </a:r>
          </a:p>
          <a:p>
            <a:pPr marL="990600" lvl="1" indent="-533400">
              <a:buSzPct val="77000"/>
            </a:pPr>
            <a:r>
              <a:rPr lang="en-US" sz="3200" dirty="0"/>
              <a:t>Change Control System</a:t>
            </a:r>
          </a:p>
          <a:p>
            <a:pPr marL="990600" lvl="1" indent="-533400">
              <a:buSzPct val="77000"/>
            </a:pPr>
            <a:r>
              <a:rPr lang="en-US" sz="3200" dirty="0"/>
              <a:t>Configuration Management (related to nature, aspects of the product, to be share with team)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089704" y="6463667"/>
            <a:ext cx="20666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-24964"/>
            <a:ext cx="8458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Scope</a:t>
            </a: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</a:t>
            </a:r>
            <a:r>
              <a:rPr lang="en-US" sz="3100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sz="3100" b="1" i="1" dirty="0">
                <a:latin typeface="Calibri"/>
                <a:ea typeface="Calibri"/>
                <a:cs typeface="Calibri"/>
              </a:rPr>
              <a:t>®</a:t>
            </a:r>
            <a:r>
              <a:rPr lang="en-US" sz="3100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sz="3100" dirty="0"/>
              <a:t>-  Chapter 5</a:t>
            </a:r>
            <a:br>
              <a:rPr lang="en-US" sz="3100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781266" y="1628800"/>
            <a:ext cx="9577064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79000"/>
            </a:pPr>
            <a:r>
              <a:rPr lang="en-US" sz="3400" dirty="0">
                <a:solidFill>
                  <a:srgbClr val="C00000"/>
                </a:solidFill>
              </a:rPr>
              <a:t>Topic Overview: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400" dirty="0"/>
              <a:t>Questions are generally straightforward 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400" dirty="0"/>
              <a:t>Terminology is key in this knowledge area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400" dirty="0"/>
              <a:t>Typically this topic is diverse and provides the foundation for the rest of the topics  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400" dirty="0"/>
              <a:t>Scope based questions appear through-out the examination and are referenced by most other knowledge areas.</a:t>
            </a:r>
          </a:p>
          <a:p>
            <a:pPr>
              <a:lnSpc>
                <a:spcPct val="90000"/>
              </a:lnSpc>
              <a:buSzPct val="77000"/>
            </a:pPr>
            <a:r>
              <a:rPr lang="en-US" sz="2000" dirty="0">
                <a:solidFill>
                  <a:srgbClr val="FF0000"/>
                </a:solidFill>
              </a:rPr>
              <a:t>Scope – deliverables (outcomes, both product and project)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341396" y="6492875"/>
            <a:ext cx="185060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84582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Scope Management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787782"/>
            <a:ext cx="10632504" cy="4114800"/>
          </a:xfrm>
        </p:spPr>
        <p:txBody>
          <a:bodyPr>
            <a:noAutofit/>
          </a:bodyPr>
          <a:lstStyle/>
          <a:p>
            <a:pPr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Areas to Focus on include:</a:t>
            </a:r>
          </a:p>
          <a:p>
            <a:pPr lvl="1">
              <a:buSzPct val="77000"/>
            </a:pPr>
            <a:r>
              <a:rPr lang="en-US" sz="3200" dirty="0"/>
              <a:t>The Six functional areas : (1) Plan Scope Management, (2) Collect Requirements,            (3) Define Scope, (4) Create WBS,                       (5) Validate Scope, (6) Control Scope.</a:t>
            </a:r>
          </a:p>
          <a:p>
            <a:pPr lvl="1">
              <a:buSzPct val="77000"/>
            </a:pPr>
            <a:r>
              <a:rPr lang="en-US" sz="3200" dirty="0"/>
              <a:t>Trends and practices in Project Scope Management</a:t>
            </a:r>
          </a:p>
          <a:p>
            <a:pPr lvl="1">
              <a:buSzPct val="77000"/>
            </a:pPr>
            <a:r>
              <a:rPr lang="en-US" sz="3200" dirty="0"/>
              <a:t>Project Scope Statement</a:t>
            </a:r>
          </a:p>
          <a:p>
            <a:pPr lvl="1">
              <a:buSzPct val="77000"/>
            </a:pPr>
            <a:r>
              <a:rPr lang="en-US" sz="3200" dirty="0"/>
              <a:t>Project Selection Methods</a:t>
            </a:r>
          </a:p>
          <a:p>
            <a:pPr lvl="1">
              <a:buSzPct val="77000"/>
            </a:pPr>
            <a:r>
              <a:rPr lang="en-US" sz="3200" dirty="0"/>
              <a:t>Work Breakdown Structures (WBS) benefits &amp; uses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341396" y="6453336"/>
            <a:ext cx="185060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672" y="-10751"/>
            <a:ext cx="77724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Schedule Management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3100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sz="3100" b="1" i="1" dirty="0">
                <a:latin typeface="Calibri"/>
                <a:ea typeface="Calibri"/>
                <a:cs typeface="Calibri"/>
              </a:rPr>
              <a:t>®</a:t>
            </a:r>
            <a:r>
              <a:rPr lang="en-US" sz="3100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sz="3100" dirty="0"/>
              <a:t>-  Chapter 6</a:t>
            </a:r>
            <a:br>
              <a:rPr lang="en-US" sz="3100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275928" y="1102306"/>
            <a:ext cx="10945216" cy="46085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9000"/>
            </a:pPr>
            <a:r>
              <a:rPr lang="en-US" sz="28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7000"/>
            </a:pPr>
            <a:r>
              <a:rPr lang="en-US" sz="2800" dirty="0"/>
              <a:t>Trends and Emerging Practices in Project Schedule Management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7000"/>
            </a:pPr>
            <a:r>
              <a:rPr lang="en-US" sz="2800" dirty="0"/>
              <a:t>Activity On Node  (AON) Diagramming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7000"/>
            </a:pPr>
            <a:r>
              <a:rPr lang="en-US" sz="2800" dirty="0"/>
              <a:t>PERT (Program Review and Evaluation Technique)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7000"/>
            </a:pPr>
            <a:r>
              <a:rPr lang="en-US" sz="2800" dirty="0"/>
              <a:t>CPM (Critical Path Method)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7000"/>
            </a:pPr>
            <a:r>
              <a:rPr lang="en-US" sz="2800" dirty="0"/>
              <a:t>PDM (Precedence Diagramming Method)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7000"/>
            </a:pPr>
            <a:r>
              <a:rPr lang="en-US" sz="2800" dirty="0"/>
              <a:t>The six processes of: (1) Plan Schedule Management,      (2) Define Activities (3) Sequence  Activities, (4) Estimate Activity Duration (5) Develop Schedule (6) Control Schedule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7000"/>
            </a:pPr>
            <a:r>
              <a:rPr lang="en-US" sz="1800" b="1" dirty="0">
                <a:solidFill>
                  <a:srgbClr val="FF0000"/>
                </a:solidFill>
              </a:rPr>
              <a:t>Once there is a agreement of project charter, the project can start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72464" y="6381328"/>
            <a:ext cx="20666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7772400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Schedule Management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423592" y="1340768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buSzPct val="79000"/>
            </a:pPr>
            <a:r>
              <a:rPr lang="en-US" sz="3600" dirty="0">
                <a:solidFill>
                  <a:srgbClr val="C00000"/>
                </a:solidFill>
              </a:rPr>
              <a:t>Areas to Focus on include:</a:t>
            </a:r>
          </a:p>
          <a:p>
            <a:pPr lvl="1">
              <a:buSzPct val="77000"/>
            </a:pPr>
            <a:r>
              <a:rPr lang="en-US" sz="3600" dirty="0"/>
              <a:t>WBS</a:t>
            </a:r>
          </a:p>
          <a:p>
            <a:pPr lvl="1">
              <a:buSzPct val="77000"/>
            </a:pPr>
            <a:r>
              <a:rPr lang="en-US" sz="3600" dirty="0"/>
              <a:t>Development of Activity Lists</a:t>
            </a:r>
          </a:p>
          <a:p>
            <a:pPr lvl="1">
              <a:buSzPct val="77000"/>
            </a:pPr>
            <a:r>
              <a:rPr lang="en-US" sz="3600" dirty="0"/>
              <a:t>Activity Sequencing</a:t>
            </a:r>
          </a:p>
          <a:p>
            <a:pPr lvl="1">
              <a:buSzPct val="77000"/>
            </a:pPr>
            <a:r>
              <a:rPr lang="en-US" sz="3600" dirty="0"/>
              <a:t>Dependency Types</a:t>
            </a:r>
          </a:p>
          <a:p>
            <a:pPr lvl="1">
              <a:buSzPct val="77000"/>
            </a:pPr>
            <a:r>
              <a:rPr lang="en-US" sz="3600" dirty="0"/>
              <a:t>PERT and CPM Networks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004174" y="6381328"/>
            <a:ext cx="199462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Schedule Management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703512" y="1340768"/>
            <a:ext cx="8915400" cy="3777622"/>
          </a:xfrm>
        </p:spPr>
        <p:txBody>
          <a:bodyPr>
            <a:noAutofit/>
          </a:bodyPr>
          <a:lstStyle/>
          <a:p>
            <a:pPr lvl="1">
              <a:buSzPct val="77000"/>
            </a:pPr>
            <a:r>
              <a:rPr lang="en-US" sz="3200" dirty="0"/>
              <a:t>Activity on Node Diagramming (AON)</a:t>
            </a:r>
          </a:p>
          <a:p>
            <a:pPr lvl="1">
              <a:buSzPct val="77000"/>
            </a:pPr>
            <a:r>
              <a:rPr lang="en-US" sz="3200" dirty="0"/>
              <a:t>PDM</a:t>
            </a:r>
          </a:p>
          <a:p>
            <a:pPr lvl="1">
              <a:buSzPct val="77000"/>
            </a:pPr>
            <a:r>
              <a:rPr lang="en-US" sz="3200" dirty="0"/>
              <a:t>Leads and Lags</a:t>
            </a:r>
          </a:p>
          <a:p>
            <a:pPr lvl="1">
              <a:buSzPct val="77000"/>
            </a:pPr>
            <a:r>
              <a:rPr lang="en-US" sz="3200" dirty="0"/>
              <a:t>The relationships of Start-to-Start, Start-to-Finish, Finish-to-Finish, Finish-to-Start</a:t>
            </a:r>
          </a:p>
          <a:p>
            <a:pPr lvl="1">
              <a:buSzPct val="77000"/>
            </a:pPr>
            <a:r>
              <a:rPr lang="en-US" sz="3200" dirty="0"/>
              <a:t>Duration Estimating</a:t>
            </a:r>
          </a:p>
          <a:p>
            <a:pPr lvl="1">
              <a:buSzPct val="77000"/>
            </a:pPr>
            <a:r>
              <a:rPr lang="en-US" sz="3200" dirty="0"/>
              <a:t>Considerations in Estimating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77163" y="6381328"/>
            <a:ext cx="1994620" cy="365125"/>
          </a:xfrm>
        </p:spPr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7772400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Schedule Management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84784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lvl="1">
              <a:buSzPct val="77000"/>
            </a:pPr>
            <a:r>
              <a:rPr lang="en-US" sz="3600" dirty="0"/>
              <a:t>Critical Path Analysis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activities that collectively make up the time-line of the project, delay in critical path leads to delay of conclusion of the project</a:t>
            </a:r>
            <a:r>
              <a:rPr lang="en-US" sz="2400" dirty="0"/>
              <a:t>)</a:t>
            </a:r>
          </a:p>
          <a:p>
            <a:pPr lvl="1">
              <a:buSzPct val="77000"/>
            </a:pPr>
            <a:r>
              <a:rPr lang="en-US" sz="3600" dirty="0"/>
              <a:t>Calculating the Forward Pass and the Backward Pass</a:t>
            </a:r>
          </a:p>
          <a:p>
            <a:pPr lvl="1">
              <a:buSzPct val="77000"/>
            </a:pPr>
            <a:r>
              <a:rPr lang="en-US" sz="3600" dirty="0"/>
              <a:t>Identifying float (float = slag time)</a:t>
            </a:r>
          </a:p>
          <a:p>
            <a:pPr lvl="1">
              <a:buSzPct val="77000"/>
            </a:pPr>
            <a:r>
              <a:rPr lang="en-US" sz="3600" dirty="0"/>
              <a:t>Resource Leveling and Allocation </a:t>
            </a:r>
            <a:r>
              <a:rPr lang="en-US" sz="2300" dirty="0">
                <a:solidFill>
                  <a:srgbClr val="FF0000"/>
                </a:solidFill>
              </a:rPr>
              <a:t>(without understanding of resource available, we cannot develop a schedule)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63894" y="6381328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-142875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Cost Management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3100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sz="3100" b="1" i="1" dirty="0">
                <a:latin typeface="Calibri"/>
                <a:ea typeface="Calibri"/>
                <a:cs typeface="Calibri"/>
              </a:rPr>
              <a:t>®</a:t>
            </a:r>
            <a:r>
              <a:rPr lang="en-US" sz="3100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sz="3100" dirty="0"/>
              <a:t>-  Chapter 7</a:t>
            </a:r>
            <a:br>
              <a:rPr lang="en-US" sz="3100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idx="1"/>
          </p:nvPr>
        </p:nvSpPr>
        <p:spPr>
          <a:xfrm>
            <a:off x="1703512" y="1196752"/>
            <a:ext cx="10225136" cy="4114800"/>
          </a:xfrm>
        </p:spPr>
        <p:txBody>
          <a:bodyPr>
            <a:noAutofit/>
          </a:bodyPr>
          <a:lstStyle/>
          <a:p>
            <a:pPr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buSzPct val="77000"/>
            </a:pPr>
            <a:r>
              <a:rPr lang="en-US" sz="3200" dirty="0"/>
              <a:t>Costs are viewed from the Project Implementing Organization’s perspective. </a:t>
            </a:r>
          </a:p>
          <a:p>
            <a:pPr lvl="1">
              <a:buSzPct val="77000"/>
            </a:pPr>
            <a:r>
              <a:rPr lang="en-US" sz="3200" dirty="0"/>
              <a:t>The topics covered are diverse in nature and there is generally some computations to be done during the exam</a:t>
            </a:r>
          </a:p>
          <a:p>
            <a:pPr lvl="1">
              <a:buSzPct val="77000"/>
            </a:pPr>
            <a:r>
              <a:rPr lang="en-US" sz="3200" dirty="0"/>
              <a:t>A basic level of financial accounting terms is often helpful when preparing for the exam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321179" y="6381328"/>
            <a:ext cx="1850604" cy="365125"/>
          </a:xfrm>
        </p:spPr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1624" y="1556793"/>
            <a:ext cx="6984776" cy="387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Calibri"/>
                <a:ea typeface="Calibri"/>
                <a:cs typeface="Times New Roman"/>
              </a:rPr>
              <a:t>The contents of this lesson are based on: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i="1" dirty="0">
                <a:latin typeface="Calibri"/>
                <a:ea typeface="Calibri"/>
                <a:cs typeface="Times New Roman"/>
              </a:rPr>
              <a:t>A Guide to Project Management Body of Knowledge (PMBOK® Guide)                   Sixth  Edition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Calibri"/>
                <a:ea typeface="Calibri"/>
                <a:cs typeface="Times New Roman"/>
              </a:rPr>
              <a:t>Published and Owned by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Calibri"/>
                <a:ea typeface="Calibri"/>
                <a:cs typeface="Times New Roman"/>
              </a:rPr>
              <a:t>Project Management Institute, PMI</a:t>
            </a:r>
            <a:r>
              <a:rPr lang="en-US" sz="3200" dirty="0">
                <a:latin typeface="Calibri"/>
                <a:ea typeface="Calibri"/>
                <a:cs typeface="Calibri"/>
              </a:rPr>
              <a:t>®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5601" y="6237313"/>
            <a:ext cx="837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PMBOK, PMP, CAPM and PMI are registered trade marks of Project Management Institute, Inc.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333151" y="6545090"/>
            <a:ext cx="187220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2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7772400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Cost Management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idx="1"/>
          </p:nvPr>
        </p:nvSpPr>
        <p:spPr>
          <a:xfrm>
            <a:off x="1703512" y="1196752"/>
            <a:ext cx="9801100" cy="4939056"/>
          </a:xfrm>
        </p:spPr>
        <p:txBody>
          <a:bodyPr>
            <a:normAutofit lnSpcReduction="10000"/>
          </a:bodyPr>
          <a:lstStyle/>
          <a:p>
            <a:pPr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Areas to Focus on include:</a:t>
            </a:r>
          </a:p>
          <a:p>
            <a:pPr lvl="1">
              <a:buSzPct val="77000"/>
            </a:pPr>
            <a:r>
              <a:rPr lang="en-US" sz="3200" dirty="0"/>
              <a:t>The four processes: (1) Plan Cost Management (2) Estimate Costs,                  (3) Determine Budget (4) Control Costs.</a:t>
            </a:r>
          </a:p>
          <a:p>
            <a:pPr lvl="1">
              <a:buSzPct val="77000"/>
            </a:pPr>
            <a:r>
              <a:rPr lang="en-US" sz="3200" dirty="0"/>
              <a:t>Trends &amp; Emerging Practices in Project Cost Management</a:t>
            </a:r>
          </a:p>
          <a:p>
            <a:pPr lvl="1">
              <a:buSzPct val="77000"/>
            </a:pPr>
            <a:r>
              <a:rPr lang="en-US" sz="3200" dirty="0"/>
              <a:t>Time Value of Money</a:t>
            </a:r>
          </a:p>
          <a:p>
            <a:pPr lvl="1">
              <a:buSzPct val="77000"/>
            </a:pPr>
            <a:r>
              <a:rPr lang="en-US" sz="3200" dirty="0"/>
              <a:t>Cost Benefit Analysis</a:t>
            </a:r>
          </a:p>
          <a:p>
            <a:pPr lvl="1">
              <a:buSzPct val="77000"/>
            </a:pPr>
            <a:r>
              <a:rPr lang="en-US" sz="3200" dirty="0"/>
              <a:t>Internal Rate of Return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341396" y="6466422"/>
            <a:ext cx="185060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7772400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Cost Management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1071563"/>
            <a:ext cx="8915400" cy="4839659"/>
          </a:xfrm>
        </p:spPr>
        <p:txBody>
          <a:bodyPr>
            <a:normAutofit/>
          </a:bodyPr>
          <a:lstStyle/>
          <a:p>
            <a:pPr lvl="1">
              <a:buSzPct val="77000"/>
            </a:pPr>
            <a:r>
              <a:rPr lang="en-US" sz="3600" dirty="0"/>
              <a:t>Payback Period</a:t>
            </a:r>
          </a:p>
          <a:p>
            <a:pPr lvl="1">
              <a:buSzPct val="77000"/>
            </a:pPr>
            <a:r>
              <a:rPr lang="en-US" sz="3600" dirty="0"/>
              <a:t>Sunk costs</a:t>
            </a:r>
          </a:p>
          <a:p>
            <a:pPr lvl="1">
              <a:buSzPct val="77000"/>
            </a:pPr>
            <a:r>
              <a:rPr lang="en-US" sz="3600" dirty="0"/>
              <a:t>Cost Budgeting with </a:t>
            </a:r>
          </a:p>
          <a:p>
            <a:pPr lvl="2">
              <a:buSzPct val="77000"/>
            </a:pPr>
            <a:r>
              <a:rPr lang="en-US" sz="3200" dirty="0"/>
              <a:t>Earned Value Analysis</a:t>
            </a:r>
          </a:p>
          <a:p>
            <a:pPr lvl="2">
              <a:buSzPct val="77000"/>
            </a:pPr>
            <a:r>
              <a:rPr lang="en-US" sz="3200" dirty="0"/>
              <a:t>Trend Analysis</a:t>
            </a:r>
          </a:p>
          <a:p>
            <a:pPr lvl="2">
              <a:buSzPct val="77000"/>
            </a:pPr>
            <a:r>
              <a:rPr lang="en-US" sz="3200" dirty="0"/>
              <a:t>Cost Baseline</a:t>
            </a:r>
          </a:p>
          <a:p>
            <a:pPr lvl="2">
              <a:buSzPct val="77000"/>
            </a:pPr>
            <a:r>
              <a:rPr lang="en-US" sz="3200" dirty="0"/>
              <a:t>S-Curve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28448" y="6492875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7568" y="-33508"/>
            <a:ext cx="842962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Quality Management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3100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sz="3100" b="1" i="1" dirty="0">
                <a:latin typeface="Calibri"/>
                <a:ea typeface="Calibri"/>
                <a:cs typeface="Calibri"/>
              </a:rPr>
              <a:t>®</a:t>
            </a:r>
            <a:r>
              <a:rPr lang="en-US" sz="3100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sz="3100" dirty="0"/>
              <a:t>-  Chapter 8</a:t>
            </a:r>
            <a:br>
              <a:rPr lang="en-US" sz="3100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idx="1"/>
          </p:nvPr>
        </p:nvSpPr>
        <p:spPr>
          <a:xfrm>
            <a:off x="923263" y="970344"/>
            <a:ext cx="11089232" cy="4114800"/>
          </a:xfrm>
        </p:spPr>
        <p:txBody>
          <a:bodyPr>
            <a:noAutofit/>
          </a:bodyPr>
          <a:lstStyle/>
          <a:p>
            <a:pPr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buSzPct val="77000"/>
            </a:pPr>
            <a:r>
              <a:rPr lang="en-US" sz="3200" dirty="0"/>
              <a:t> Trends and Emerging Practices in Project Quality Management</a:t>
            </a:r>
          </a:p>
          <a:p>
            <a:pPr lvl="1">
              <a:buSzPct val="77000"/>
            </a:pPr>
            <a:r>
              <a:rPr lang="en-US" sz="3200" dirty="0"/>
              <a:t>Understanding statistical process control (SPC)</a:t>
            </a:r>
          </a:p>
          <a:p>
            <a:pPr lvl="1">
              <a:buSzPct val="77000"/>
            </a:pPr>
            <a:r>
              <a:rPr lang="en-US" sz="3200" dirty="0"/>
              <a:t>Quality Definitions and Terms are important</a:t>
            </a:r>
          </a:p>
          <a:p>
            <a:pPr lvl="1">
              <a:buSzPct val="77000"/>
            </a:pPr>
            <a:r>
              <a:rPr lang="en-US" sz="3200" dirty="0"/>
              <a:t>Knowledge of the three phases of Quality Management: (1) Plan Quality Management        (2) Manage Quality, (3) Control Quality</a:t>
            </a:r>
          </a:p>
          <a:p>
            <a:pPr lvl="1">
              <a:buSzPct val="77000"/>
            </a:pPr>
            <a:r>
              <a:rPr lang="en-US" sz="2400" dirty="0"/>
              <a:t>It is not likely that questions requiring  mathematical calculation will appear </a:t>
            </a:r>
          </a:p>
          <a:p>
            <a:pPr lvl="1">
              <a:buSzPct val="77000"/>
            </a:pPr>
            <a:r>
              <a:rPr lang="en-US" sz="2000" dirty="0">
                <a:solidFill>
                  <a:srgbClr val="FF0000"/>
                </a:solidFill>
              </a:rPr>
              <a:t>Quality: quality of product + quality of 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69050" y="6465898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42875"/>
            <a:ext cx="84582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Quality Management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963852"/>
            <a:ext cx="8915400" cy="5273459"/>
          </a:xfrm>
        </p:spPr>
        <p:txBody>
          <a:bodyPr>
            <a:normAutofit lnSpcReduction="10000"/>
          </a:bodyPr>
          <a:lstStyle/>
          <a:p>
            <a:pPr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Areas to Focus on include:</a:t>
            </a:r>
          </a:p>
          <a:p>
            <a:pPr lvl="1">
              <a:buSzPct val="77000"/>
            </a:pPr>
            <a:r>
              <a:rPr lang="en-US" sz="3200" dirty="0"/>
              <a:t>Quality Planning</a:t>
            </a:r>
          </a:p>
          <a:p>
            <a:pPr lvl="1">
              <a:buSzPct val="77000"/>
            </a:pPr>
            <a:r>
              <a:rPr lang="en-US" sz="3200" dirty="0"/>
              <a:t>Just-in-time</a:t>
            </a:r>
          </a:p>
          <a:p>
            <a:pPr lvl="1">
              <a:buSzPct val="77000"/>
            </a:pPr>
            <a:r>
              <a:rPr lang="en-US" sz="3200" dirty="0"/>
              <a:t>Benchmarking</a:t>
            </a:r>
          </a:p>
          <a:p>
            <a:pPr lvl="1">
              <a:buSzPct val="77000"/>
            </a:pPr>
            <a:r>
              <a:rPr lang="en-US" sz="3200" dirty="0"/>
              <a:t>Auditing</a:t>
            </a:r>
          </a:p>
          <a:p>
            <a:pPr lvl="1">
              <a:buSzPct val="77000"/>
            </a:pPr>
            <a:r>
              <a:rPr lang="en-US" sz="3200" dirty="0"/>
              <a:t>Quality Management</a:t>
            </a:r>
          </a:p>
          <a:p>
            <a:pPr lvl="1">
              <a:buSzPct val="77000"/>
            </a:pPr>
            <a:r>
              <a:rPr lang="en-US" sz="3200" dirty="0"/>
              <a:t>Continuous Improvement</a:t>
            </a:r>
          </a:p>
          <a:p>
            <a:pPr lvl="1">
              <a:buSzPct val="77000"/>
            </a:pPr>
            <a:r>
              <a:rPr lang="en-US" sz="3200" dirty="0"/>
              <a:t>Quality Assurance</a:t>
            </a:r>
          </a:p>
          <a:p>
            <a:pPr lvl="1">
              <a:buSzPct val="77000"/>
            </a:pPr>
            <a:r>
              <a:rPr lang="en-US" sz="3200" dirty="0"/>
              <a:t>Quality Responsibility</a:t>
            </a:r>
          </a:p>
          <a:p>
            <a:pPr marL="457200" lvl="1" indent="0">
              <a:buSzPct val="77000"/>
              <a:buNone/>
            </a:pP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49171" y="6473606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8458200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Quality Management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1152907"/>
            <a:ext cx="8915400" cy="4982901"/>
          </a:xfrm>
        </p:spPr>
        <p:txBody>
          <a:bodyPr>
            <a:normAutofit/>
          </a:bodyPr>
          <a:lstStyle/>
          <a:p>
            <a:pPr lvl="1">
              <a:buSzPct val="77000"/>
            </a:pPr>
            <a:r>
              <a:rPr lang="en-US" sz="3200" dirty="0"/>
              <a:t>Cost of Quality</a:t>
            </a:r>
          </a:p>
          <a:p>
            <a:pPr lvl="1">
              <a:buSzPct val="77000"/>
            </a:pPr>
            <a:r>
              <a:rPr lang="en-US" sz="3200" dirty="0"/>
              <a:t>Quality Control</a:t>
            </a:r>
          </a:p>
          <a:p>
            <a:pPr lvl="1">
              <a:buSzPct val="77000"/>
            </a:pPr>
            <a:r>
              <a:rPr lang="en-US" sz="3200" dirty="0"/>
              <a:t>Process Control</a:t>
            </a:r>
          </a:p>
          <a:p>
            <a:pPr lvl="1">
              <a:buSzPct val="77000"/>
            </a:pPr>
            <a:r>
              <a:rPr lang="en-US" sz="3200" dirty="0"/>
              <a:t>Inspection</a:t>
            </a:r>
          </a:p>
          <a:p>
            <a:pPr lvl="1">
              <a:buSzPct val="77000"/>
            </a:pPr>
            <a:r>
              <a:rPr lang="en-US" sz="3200" dirty="0"/>
              <a:t>Flowcharts</a:t>
            </a:r>
          </a:p>
          <a:p>
            <a:pPr lvl="1">
              <a:buSzPct val="77000"/>
            </a:pPr>
            <a:r>
              <a:rPr lang="en-US" sz="3200" dirty="0"/>
              <a:t>Pareto Diagrams</a:t>
            </a:r>
          </a:p>
          <a:p>
            <a:pPr lvl="1">
              <a:buSzPct val="77000"/>
            </a:pPr>
            <a:r>
              <a:rPr lang="en-US" sz="3200" dirty="0"/>
              <a:t>Graphs</a:t>
            </a:r>
          </a:p>
          <a:p>
            <a:pPr lvl="1">
              <a:buSzPct val="77000"/>
            </a:pPr>
            <a:r>
              <a:rPr lang="en-US" sz="3200" dirty="0"/>
              <a:t>Checklists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00456" y="6381328"/>
            <a:ext cx="1850604" cy="365125"/>
          </a:xfrm>
        </p:spPr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7620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Resource Management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3100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sz="3100" b="1" i="1" dirty="0">
                <a:latin typeface="Calibri"/>
                <a:ea typeface="Calibri"/>
                <a:cs typeface="Calibri"/>
              </a:rPr>
              <a:t>®</a:t>
            </a:r>
            <a:r>
              <a:rPr lang="en-US" sz="3100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sz="3100" dirty="0"/>
              <a:t>-  Chapter 9</a:t>
            </a:r>
            <a:br>
              <a:rPr lang="en-US" sz="3100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1412776"/>
            <a:ext cx="8915400" cy="4498446"/>
          </a:xfrm>
        </p:spPr>
        <p:txBody>
          <a:bodyPr>
            <a:normAutofit lnSpcReduction="10000"/>
          </a:bodyPr>
          <a:lstStyle/>
          <a:p>
            <a:pPr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buSzPct val="77000"/>
            </a:pPr>
            <a:r>
              <a:rPr lang="en-US" sz="3200" dirty="0"/>
              <a:t>Organizational Structures will be questioned heavily through-out the exam</a:t>
            </a:r>
          </a:p>
          <a:p>
            <a:pPr lvl="1">
              <a:buSzPct val="77000"/>
            </a:pPr>
            <a:r>
              <a:rPr lang="en-US" sz="3200" dirty="0"/>
              <a:t>The terminology will require a fair degree of review since it is specific to PMI®</a:t>
            </a:r>
          </a:p>
          <a:p>
            <a:pPr lvl="1">
              <a:buSzPct val="77000"/>
            </a:pPr>
            <a:r>
              <a:rPr lang="en-US" sz="3200" dirty="0"/>
              <a:t>A knowledge of Conflict Management for Project Managers is essential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44303" y="6423108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098"/>
          <p:cNvSpPr>
            <a:spLocks noGrp="1" noChangeArrowheads="1"/>
          </p:cNvSpPr>
          <p:nvPr>
            <p:ph type="title"/>
          </p:nvPr>
        </p:nvSpPr>
        <p:spPr>
          <a:xfrm>
            <a:off x="1981200" y="44624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Resource Management</a:t>
            </a:r>
          </a:p>
        </p:txBody>
      </p:sp>
      <p:sp>
        <p:nvSpPr>
          <p:cNvPr id="32772" name="Rectangle 4099"/>
          <p:cNvSpPr>
            <a:spLocks noGrp="1" noChangeArrowheads="1"/>
          </p:cNvSpPr>
          <p:nvPr>
            <p:ph idx="1"/>
          </p:nvPr>
        </p:nvSpPr>
        <p:spPr>
          <a:xfrm>
            <a:off x="1775520" y="908720"/>
            <a:ext cx="10729192" cy="4114800"/>
          </a:xfrm>
        </p:spPr>
        <p:txBody>
          <a:bodyPr>
            <a:noAutofit/>
          </a:bodyPr>
          <a:lstStyle/>
          <a:p>
            <a:pPr>
              <a:buSzPct val="79000"/>
            </a:pPr>
            <a:r>
              <a:rPr lang="en-US" sz="3000" dirty="0">
                <a:solidFill>
                  <a:srgbClr val="C00000"/>
                </a:solidFill>
              </a:rPr>
              <a:t>Areas to Focus on include:</a:t>
            </a:r>
          </a:p>
          <a:p>
            <a:pPr lvl="1">
              <a:buSzPct val="77000"/>
            </a:pPr>
            <a:r>
              <a:rPr lang="en-US" sz="3000" dirty="0"/>
              <a:t>The</a:t>
            </a:r>
            <a:r>
              <a:rPr lang="en-US" sz="3000" b="1" i="1" dirty="0">
                <a:latin typeface="Calibri"/>
                <a:ea typeface="Calibri"/>
                <a:cs typeface="Times New Roman"/>
              </a:rPr>
              <a:t> PMBOK</a:t>
            </a:r>
            <a:r>
              <a:rPr lang="en-US" sz="3000" b="1" i="1" dirty="0">
                <a:latin typeface="Calibri"/>
                <a:ea typeface="Calibri"/>
                <a:cs typeface="Calibri"/>
              </a:rPr>
              <a:t>®</a:t>
            </a:r>
            <a:r>
              <a:rPr lang="en-US" sz="3000" b="1" i="1" dirty="0">
                <a:latin typeface="Calibri"/>
                <a:ea typeface="Calibri"/>
                <a:cs typeface="Times New Roman"/>
              </a:rPr>
              <a:t> Guide </a:t>
            </a:r>
            <a:r>
              <a:rPr lang="en-US" sz="3000" dirty="0"/>
              <a:t>processes: (1) Plan Resource  Management, (2) Estimate Activity Resources,         </a:t>
            </a:r>
          </a:p>
          <a:p>
            <a:pPr marL="625475" lvl="1" indent="-214313">
              <a:buSzPct val="77000"/>
              <a:buNone/>
            </a:pPr>
            <a:r>
              <a:rPr lang="en-US" sz="3000" dirty="0"/>
              <a:t>  (3) Acquire Resources, (4) Develop Team, (5) 			     Manage Team, (6) Control Resources</a:t>
            </a:r>
          </a:p>
          <a:p>
            <a:pPr lvl="1">
              <a:buSzPct val="77000"/>
            </a:pPr>
            <a:r>
              <a:rPr lang="en-US" sz="3000" dirty="0"/>
              <a:t>Forms of Organizational Structures</a:t>
            </a:r>
          </a:p>
          <a:p>
            <a:pPr lvl="1">
              <a:buSzPct val="77000"/>
            </a:pPr>
            <a:r>
              <a:rPr lang="en-US" sz="3000" dirty="0"/>
              <a:t>Resource Allocation</a:t>
            </a:r>
          </a:p>
          <a:p>
            <a:pPr lvl="1">
              <a:buSzPct val="77000"/>
            </a:pPr>
            <a:r>
              <a:rPr lang="en-US" sz="3000" dirty="0"/>
              <a:t>Responsibility Matrix</a:t>
            </a:r>
          </a:p>
          <a:p>
            <a:pPr lvl="1">
              <a:buSzPct val="77000"/>
            </a:pPr>
            <a:r>
              <a:rPr lang="en-US" sz="3000" dirty="0"/>
              <a:t>Resource Spreadsheets</a:t>
            </a:r>
          </a:p>
          <a:p>
            <a:pPr lvl="1">
              <a:buSzPct val="77000"/>
            </a:pPr>
            <a:r>
              <a:rPr lang="en-US" sz="3000" dirty="0"/>
              <a:t>Resource Histograms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59753" y="6453336"/>
            <a:ext cx="223224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495600" y="116632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Resource Management</a:t>
            </a:r>
          </a:p>
        </p:txBody>
      </p:sp>
      <p:sp>
        <p:nvSpPr>
          <p:cNvPr id="33796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77000"/>
            </a:pPr>
            <a:r>
              <a:rPr lang="en-US" sz="3600" dirty="0"/>
              <a:t>Roles and Responsibilities of the Project Manger</a:t>
            </a:r>
          </a:p>
          <a:p>
            <a:pPr lvl="1">
              <a:buSzPct val="77000"/>
            </a:pPr>
            <a:r>
              <a:rPr lang="en-US" sz="3600" dirty="0"/>
              <a:t>Team Development Theory</a:t>
            </a:r>
          </a:p>
          <a:p>
            <a:pPr lvl="1">
              <a:buSzPct val="77000"/>
            </a:pPr>
            <a:r>
              <a:rPr lang="en-US" sz="3600" dirty="0"/>
              <a:t>Types of Power</a:t>
            </a:r>
          </a:p>
          <a:p>
            <a:pPr lvl="1">
              <a:buSzPct val="77000"/>
            </a:pPr>
            <a:r>
              <a:rPr lang="en-US" sz="3600" dirty="0"/>
              <a:t>Conflict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51605" y="6453336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Communications Management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b="1" i="1" dirty="0">
                <a:latin typeface="Calibri"/>
                <a:ea typeface="Calibri"/>
                <a:cs typeface="Calibri"/>
              </a:rPr>
              <a:t>®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dirty="0"/>
              <a:t>-  Chapter 10</a:t>
            </a:r>
            <a:br>
              <a:rPr lang="en-US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1905000"/>
            <a:ext cx="8643938" cy="4114800"/>
          </a:xfrm>
        </p:spPr>
        <p:txBody>
          <a:bodyPr>
            <a:normAutofit/>
          </a:bodyPr>
          <a:lstStyle/>
          <a:p>
            <a:pPr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buSzPct val="77000"/>
            </a:pPr>
            <a:r>
              <a:rPr lang="en-US" sz="3200" dirty="0"/>
              <a:t>Formal and informal communications</a:t>
            </a:r>
          </a:p>
          <a:p>
            <a:pPr lvl="1">
              <a:buSzPct val="77000"/>
            </a:pPr>
            <a:r>
              <a:rPr lang="en-US" sz="3200" dirty="0"/>
              <a:t>Trends and Emerging Practices in Project Communication Management</a:t>
            </a:r>
          </a:p>
          <a:p>
            <a:pPr lvl="1">
              <a:buSzPct val="77000"/>
            </a:pPr>
            <a:r>
              <a:rPr lang="en-US" sz="3200" dirty="0"/>
              <a:t>Considerations for Agile Environments </a:t>
            </a:r>
          </a:p>
          <a:p>
            <a:pPr marL="457200" lvl="1" indent="0">
              <a:buSzPct val="77000"/>
              <a:buNone/>
            </a:pPr>
            <a:r>
              <a:rPr lang="en-US" sz="3200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03434" y="6381328"/>
            <a:ext cx="1850604" cy="365125"/>
          </a:xfrm>
        </p:spPr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6632"/>
            <a:ext cx="8929688" cy="114300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Communications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970344"/>
            <a:ext cx="10297144" cy="4114800"/>
          </a:xfrm>
        </p:spPr>
        <p:txBody>
          <a:bodyPr>
            <a:noAutofit/>
          </a:bodyPr>
          <a:lstStyle/>
          <a:p>
            <a:pPr>
              <a:buSzPct val="79000"/>
            </a:pPr>
            <a:r>
              <a:rPr lang="en-US" sz="2800" dirty="0">
                <a:solidFill>
                  <a:srgbClr val="C00000"/>
                </a:solidFill>
              </a:rPr>
              <a:t>Areas to Focus on include:</a:t>
            </a:r>
          </a:p>
          <a:p>
            <a:pPr lvl="1">
              <a:buSzPct val="77000"/>
            </a:pPr>
            <a:r>
              <a:rPr lang="en-US" sz="2800" dirty="0"/>
              <a:t>The three processes of Communications Management: (1) Plan Communications Management, (2) Manage Communications </a:t>
            </a:r>
          </a:p>
          <a:p>
            <a:pPr marL="411480" lvl="1" indent="0">
              <a:buSzPct val="77000"/>
              <a:buNone/>
            </a:pPr>
            <a:r>
              <a:rPr lang="en-US" sz="2800" dirty="0"/>
              <a:t>   (3) Monitor Communications</a:t>
            </a:r>
          </a:p>
          <a:p>
            <a:pPr lvl="1">
              <a:buSzPct val="77000"/>
            </a:pPr>
            <a:r>
              <a:rPr lang="en-US" sz="2800" dirty="0"/>
              <a:t>The Communications Model</a:t>
            </a:r>
          </a:p>
          <a:p>
            <a:pPr lvl="1">
              <a:buSzPct val="77000"/>
            </a:pPr>
            <a:r>
              <a:rPr lang="en-US" sz="2800" dirty="0"/>
              <a:t>Communications within the Organization</a:t>
            </a:r>
          </a:p>
          <a:p>
            <a:pPr lvl="1">
              <a:buSzPct val="77000"/>
            </a:pPr>
            <a:r>
              <a:rPr lang="en-US" sz="2800" dirty="0"/>
              <a:t>Leadership styles and Communication</a:t>
            </a:r>
          </a:p>
          <a:p>
            <a:pPr lvl="1">
              <a:buSzPct val="77000"/>
            </a:pPr>
            <a:r>
              <a:rPr lang="en-US" sz="2800" dirty="0"/>
              <a:t>The Communications Management Plan</a:t>
            </a:r>
          </a:p>
          <a:p>
            <a:pPr lvl="1">
              <a:buSzPct val="77000"/>
            </a:pPr>
            <a:r>
              <a:rPr lang="en-US" sz="2800" dirty="0"/>
              <a:t>Reporting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69388" y="6381328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542143" y="6400800"/>
            <a:ext cx="260964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7772400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Session Objectives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idx="1"/>
          </p:nvPr>
        </p:nvSpPr>
        <p:spPr>
          <a:xfrm>
            <a:off x="2004179" y="1552952"/>
            <a:ext cx="8640960" cy="4847848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>
                <a:solidFill>
                  <a:schemeClr val="tx1"/>
                </a:solidFill>
              </a:rPr>
              <a:t>To review the overall content of the PMP250 Review Sessions</a:t>
            </a:r>
          </a:p>
          <a:p>
            <a:pPr>
              <a:buSzPct val="80000"/>
            </a:pPr>
            <a:r>
              <a:rPr lang="en-US" sz="3200" dirty="0">
                <a:solidFill>
                  <a:schemeClr val="tx1"/>
                </a:solidFill>
              </a:rPr>
              <a:t>To review the session reading requirements</a:t>
            </a:r>
          </a:p>
          <a:p>
            <a:pPr>
              <a:buSzPct val="80000"/>
            </a:pPr>
            <a:r>
              <a:rPr lang="en-US" sz="3200" dirty="0">
                <a:solidFill>
                  <a:schemeClr val="tx1"/>
                </a:solidFill>
              </a:rPr>
              <a:t>To review the PMP® Certification Requirements</a:t>
            </a:r>
          </a:p>
          <a:p>
            <a:pPr>
              <a:buSzPct val="80000"/>
            </a:pPr>
            <a:r>
              <a:rPr lang="en-US" sz="3200" dirty="0">
                <a:solidFill>
                  <a:schemeClr val="tx1"/>
                </a:solidFill>
              </a:rPr>
              <a:t>To answer any questions regarding the testing and certification process</a:t>
            </a:r>
          </a:p>
          <a:p>
            <a:pPr>
              <a:buSzPct val="80000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39232" y="6433661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074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Risk Management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   </a:t>
            </a:r>
            <a:r>
              <a:rPr lang="en-US" sz="3100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sz="3100" b="1" i="1" dirty="0">
                <a:latin typeface="Calibri"/>
                <a:ea typeface="Calibri"/>
                <a:cs typeface="Calibri"/>
              </a:rPr>
              <a:t>®</a:t>
            </a:r>
            <a:r>
              <a:rPr lang="en-US" sz="3100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sz="3100" dirty="0"/>
              <a:t>-  Chapter 11</a:t>
            </a:r>
            <a:br>
              <a:rPr lang="en-US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8916" name="Rectangle 3075"/>
          <p:cNvSpPr>
            <a:spLocks noGrp="1" noChangeArrowheads="1"/>
          </p:cNvSpPr>
          <p:nvPr>
            <p:ph idx="1"/>
          </p:nvPr>
        </p:nvSpPr>
        <p:spPr>
          <a:xfrm>
            <a:off x="1631504" y="1340768"/>
            <a:ext cx="10297144" cy="4114800"/>
          </a:xfrm>
        </p:spPr>
        <p:txBody>
          <a:bodyPr>
            <a:noAutofit/>
          </a:bodyPr>
          <a:lstStyle/>
          <a:p>
            <a:pPr>
              <a:buSzPct val="79000"/>
            </a:pPr>
            <a:r>
              <a:rPr lang="en-US" sz="28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buSzPct val="77000"/>
            </a:pPr>
            <a:r>
              <a:rPr lang="en-US" sz="2800" dirty="0"/>
              <a:t>This topic is said to be the most difficult </a:t>
            </a:r>
          </a:p>
          <a:p>
            <a:pPr lvl="1">
              <a:buSzPct val="77000"/>
            </a:pPr>
            <a:r>
              <a:rPr lang="en-US" sz="2800" dirty="0"/>
              <a:t>There are many diverse topics addressed </a:t>
            </a:r>
          </a:p>
          <a:p>
            <a:pPr lvl="1">
              <a:buSzPct val="77000"/>
            </a:pPr>
            <a:r>
              <a:rPr lang="en-US" sz="2800" dirty="0"/>
              <a:t>A thorough knowledge of </a:t>
            </a:r>
            <a:r>
              <a:rPr lang="en-US" sz="2800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sz="2800" b="1" i="1" dirty="0">
                <a:latin typeface="Calibri"/>
                <a:ea typeface="Calibri"/>
                <a:cs typeface="Calibri"/>
              </a:rPr>
              <a:t>®</a:t>
            </a:r>
            <a:r>
              <a:rPr lang="en-US" sz="2800" b="1" i="1" dirty="0">
                <a:latin typeface="Calibri"/>
                <a:ea typeface="Calibri"/>
                <a:cs typeface="Times New Roman"/>
              </a:rPr>
              <a:t> Guide              </a:t>
            </a:r>
            <a:r>
              <a:rPr lang="en-US" sz="2800" dirty="0"/>
              <a:t>terminology is a requirement</a:t>
            </a:r>
          </a:p>
          <a:p>
            <a:pPr lvl="1">
              <a:buSzPct val="77000"/>
            </a:pPr>
            <a:r>
              <a:rPr lang="en-US" sz="2800" dirty="0"/>
              <a:t>Knowledge of the </a:t>
            </a:r>
            <a:r>
              <a:rPr lang="en-US" sz="2800" b="1" dirty="0"/>
              <a:t>seven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/>
              <a:t>processes of Risk is a “must”                     for the exam: (1) Plan Risk Management,                                    (2) Identify Risks, (3) Perform Qualitative Risk Analysis,                  (4) Perform Quantitative Risk Analysis, (5) Plan Risk Response, (6)Implement Risk Responses, (7)Monitor Risks</a:t>
            </a:r>
          </a:p>
          <a:p>
            <a:pPr marL="0" indent="0">
              <a:buSzPct val="77000"/>
              <a:buNone/>
            </a:pPr>
            <a:r>
              <a:rPr lang="en-US" sz="2800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97380" y="6501219"/>
            <a:ext cx="199462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7772400" cy="1143001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Risk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</a:p>
        </p:txBody>
      </p:sp>
      <p:sp>
        <p:nvSpPr>
          <p:cNvPr id="39940" name="Rectangle 2051"/>
          <p:cNvSpPr>
            <a:spLocks noGrp="1" noChangeArrowheads="1"/>
          </p:cNvSpPr>
          <p:nvPr>
            <p:ph idx="1"/>
          </p:nvPr>
        </p:nvSpPr>
        <p:spPr>
          <a:xfrm>
            <a:off x="1524000" y="787782"/>
            <a:ext cx="106680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79000"/>
            </a:pPr>
            <a:r>
              <a:rPr lang="en-US" sz="3200" b="1" dirty="0">
                <a:solidFill>
                  <a:srgbClr val="C00000"/>
                </a:solidFill>
              </a:rPr>
              <a:t>Areas to Focus on include: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Risk Management Planning, Risk Register </a:t>
            </a:r>
            <a:r>
              <a:rPr lang="en-US" sz="3200" dirty="0">
                <a:solidFill>
                  <a:srgbClr val="FF0000"/>
                </a:solidFill>
              </a:rPr>
              <a:t>(list of risks)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Risk Identification Techniques 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Qualitative Risk Analysis Techniques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Quantitative Risk Analysis tools &amp; Techniques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Risk Response Planning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Risk Monitoring and Control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Types of Risk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Sources of Risk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3200" dirty="0"/>
              <a:t>Decision Tree Analysis, Monte Carlo Simulation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88690" y="6492875"/>
            <a:ext cx="1967880" cy="365125"/>
          </a:xfrm>
          <a:noFill/>
        </p:spPr>
        <p:txBody>
          <a:bodyPr/>
          <a:lstStyle/>
          <a:p>
            <a:r>
              <a:rPr lang="en-US" dirty="0"/>
              <a:t>PMBOK® Guide® Sixth Edition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38314" y="228600"/>
            <a:ext cx="824388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Procurement</a:t>
            </a: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3100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sz="3100" b="1" i="1" dirty="0">
                <a:latin typeface="Calibri"/>
                <a:ea typeface="Calibri"/>
                <a:cs typeface="Calibri"/>
              </a:rPr>
              <a:t>®</a:t>
            </a:r>
            <a:r>
              <a:rPr lang="en-US" sz="3100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sz="3100" dirty="0"/>
              <a:t>-  Chapter 12</a:t>
            </a:r>
            <a:br>
              <a:rPr lang="en-US" sz="4000" dirty="0"/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1988" name="Rectangle 1027"/>
          <p:cNvSpPr>
            <a:spLocks noGrp="1" noChangeArrowheads="1"/>
          </p:cNvSpPr>
          <p:nvPr>
            <p:ph idx="1"/>
          </p:nvPr>
        </p:nvSpPr>
        <p:spPr>
          <a:xfrm>
            <a:off x="1746699" y="1556792"/>
            <a:ext cx="8572500" cy="4114800"/>
          </a:xfrm>
        </p:spPr>
        <p:txBody>
          <a:bodyPr>
            <a:noAutofit/>
          </a:bodyPr>
          <a:lstStyle/>
          <a:p>
            <a:pPr>
              <a:buSzPct val="79000"/>
            </a:pPr>
            <a:r>
              <a:rPr lang="en-US" sz="36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buSzPct val="77000"/>
            </a:pPr>
            <a:r>
              <a:rPr lang="en-US" sz="3600" dirty="0"/>
              <a:t>The different types of contracts</a:t>
            </a:r>
          </a:p>
          <a:p>
            <a:pPr lvl="1">
              <a:buSzPct val="77000"/>
            </a:pPr>
            <a:r>
              <a:rPr lang="en-US" sz="3600" dirty="0"/>
              <a:t>The inherent risks associated with the contract types </a:t>
            </a:r>
          </a:p>
          <a:p>
            <a:pPr lvl="1">
              <a:buSzPct val="77000"/>
            </a:pPr>
            <a:r>
              <a:rPr lang="en-US" sz="3600" dirty="0"/>
              <a:t>An in-depth knowledge of the three processes of Procurement management and the activities that take place in each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51606" y="6381328"/>
            <a:ext cx="1922611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16632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Procurement</a:t>
            </a: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1487488" y="1248475"/>
            <a:ext cx="91440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79000"/>
            </a:pPr>
            <a:r>
              <a:rPr lang="en-US" sz="2800" dirty="0">
                <a:solidFill>
                  <a:srgbClr val="C00000"/>
                </a:solidFill>
              </a:rPr>
              <a:t>Areas to Focus on include: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sz="2800" dirty="0"/>
          </a:p>
          <a:p>
            <a:pPr lvl="1">
              <a:lnSpc>
                <a:spcPct val="90000"/>
              </a:lnSpc>
              <a:buSzPct val="77000"/>
            </a:pPr>
            <a:r>
              <a:rPr lang="en-US" sz="2800" dirty="0"/>
              <a:t>The Procurement activities associated with                  each of the three processes: (1) Plan Procurement Management, (2) Conduct Procurements, (3) Control Procurements. </a:t>
            </a:r>
          </a:p>
          <a:p>
            <a:pPr lvl="1">
              <a:lnSpc>
                <a:spcPct val="90000"/>
              </a:lnSpc>
              <a:buSzPct val="77000"/>
            </a:pPr>
            <a:r>
              <a:rPr lang="en-US" sz="2800" dirty="0"/>
              <a:t>Specification Development</a:t>
            </a:r>
          </a:p>
          <a:p>
            <a:pPr lvl="1">
              <a:lnSpc>
                <a:spcPct val="90000"/>
              </a:lnSpc>
              <a:buSzPct val="79000"/>
            </a:pPr>
            <a:r>
              <a:rPr lang="en-US" sz="2800" dirty="0"/>
              <a:t>Scope of Work  </a:t>
            </a:r>
          </a:p>
          <a:p>
            <a:pPr lvl="1">
              <a:lnSpc>
                <a:spcPct val="90000"/>
              </a:lnSpc>
              <a:buSzPct val="79000"/>
            </a:pPr>
            <a:r>
              <a:rPr lang="en-US" sz="2800" dirty="0"/>
              <a:t>Contract Types and Risks</a:t>
            </a:r>
          </a:p>
          <a:p>
            <a:pPr lvl="1">
              <a:lnSpc>
                <a:spcPct val="90000"/>
              </a:lnSpc>
              <a:buSzPct val="79000"/>
            </a:pPr>
            <a:r>
              <a:rPr lang="en-US" sz="2800" dirty="0"/>
              <a:t>Procurement documents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44303" y="6492875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72792-11F3-431D-86B9-0497B396050B}"/>
              </a:ext>
            </a:extLst>
          </p:cNvPr>
          <p:cNvSpPr txBox="1"/>
          <p:nvPr/>
        </p:nvSpPr>
        <p:spPr>
          <a:xfrm>
            <a:off x="2341240" y="616530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Procurement  = with external party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260648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Procurement</a:t>
            </a: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797495" y="1393677"/>
            <a:ext cx="9595454" cy="4114800"/>
          </a:xfrm>
        </p:spPr>
        <p:txBody>
          <a:bodyPr>
            <a:noAutofit/>
          </a:bodyPr>
          <a:lstStyle/>
          <a:p>
            <a:pPr lvl="1">
              <a:buSzPct val="77000"/>
            </a:pPr>
            <a:r>
              <a:rPr lang="en-US" sz="3600" dirty="0"/>
              <a:t>Development of Evaluation Criteria</a:t>
            </a:r>
          </a:p>
          <a:p>
            <a:pPr lvl="1">
              <a:buSzPct val="77000"/>
            </a:pPr>
            <a:r>
              <a:rPr lang="en-US" sz="3600" dirty="0"/>
              <a:t>Evaluation and Selection of prospective contractors</a:t>
            </a:r>
          </a:p>
          <a:p>
            <a:pPr lvl="1">
              <a:buSzPct val="77000"/>
            </a:pPr>
            <a:r>
              <a:rPr lang="en-US" sz="3600" dirty="0"/>
              <a:t>Five Stages of Contract Negotiation</a:t>
            </a:r>
          </a:p>
          <a:p>
            <a:pPr lvl="1">
              <a:buSzPct val="77000"/>
            </a:pPr>
            <a:r>
              <a:rPr lang="en-US" sz="3600" dirty="0"/>
              <a:t>Tactics for Contract Negotiation</a:t>
            </a:r>
          </a:p>
          <a:p>
            <a:pPr lvl="1">
              <a:buSzPct val="77000"/>
            </a:pPr>
            <a:r>
              <a:rPr lang="en-US" sz="3600" dirty="0"/>
              <a:t>Non-competitive Selection Guidelines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318745" y="6458943"/>
            <a:ext cx="1850604" cy="365125"/>
          </a:xfrm>
        </p:spPr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921702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Stakeholder</a:t>
            </a: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b="1" i="1" dirty="0">
                <a:latin typeface="Calibri"/>
                <a:ea typeface="Calibri"/>
                <a:cs typeface="Calibri"/>
              </a:rPr>
              <a:t>®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dirty="0"/>
              <a:t>-  Chapter 13</a:t>
            </a:r>
            <a:br>
              <a:rPr lang="en-US" sz="4000" dirty="0"/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559495" y="1316021"/>
            <a:ext cx="9649072" cy="4751387"/>
          </a:xfrm>
        </p:spPr>
        <p:txBody>
          <a:bodyPr>
            <a:noAutofit/>
          </a:bodyPr>
          <a:lstStyle/>
          <a:p>
            <a:pPr>
              <a:spcAft>
                <a:spcPct val="20000"/>
              </a:spcAft>
              <a:buSzPct val="79000"/>
            </a:pPr>
            <a:r>
              <a:rPr lang="en-US" sz="36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spcAft>
                <a:spcPct val="20000"/>
              </a:spcAft>
              <a:buSzPct val="79000"/>
            </a:pPr>
            <a:r>
              <a:rPr lang="en-US" sz="2400" dirty="0"/>
              <a:t>Stakeholders (</a:t>
            </a:r>
            <a:r>
              <a:rPr lang="en-US" sz="2400" b="1" dirty="0">
                <a:solidFill>
                  <a:srgbClr val="FF0000"/>
                </a:solidFill>
              </a:rPr>
              <a:t>have expectations</a:t>
            </a:r>
            <a:r>
              <a:rPr lang="en-US" sz="2400" dirty="0"/>
              <a:t>) could be individuals, groups or organizations who may affect, be affected by, or have positive or negative expectations from the project.  </a:t>
            </a:r>
          </a:p>
          <a:p>
            <a:pPr lvl="1">
              <a:spcAft>
                <a:spcPct val="20000"/>
              </a:spcAft>
              <a:buSzPct val="79000"/>
            </a:pPr>
            <a:r>
              <a:rPr lang="en-US" sz="2400" dirty="0"/>
              <a:t>The ability of the project manager to correctly identify and appropriately mange these stakeholders, will make a difference between project success or failure.  </a:t>
            </a:r>
          </a:p>
          <a:p>
            <a:pPr lvl="1">
              <a:spcAft>
                <a:spcPct val="20000"/>
              </a:spcAft>
              <a:buSzPct val="79000"/>
            </a:pPr>
            <a:r>
              <a:rPr lang="en-US" sz="2400" dirty="0"/>
              <a:t>A thorough understanding of the four processes of Project Stakeholder Management; (1) Identify Stakeholders,        (2) Plan Stakeholder Engagement,  (3) Manage Stakeholder Engagement, (4) Monitor Stakeholder Engagement  </a:t>
            </a:r>
          </a:p>
          <a:p>
            <a:pPr marL="457200" lvl="1" indent="0">
              <a:spcAft>
                <a:spcPct val="20000"/>
              </a:spcAft>
              <a:buSzPct val="79000"/>
              <a:buNone/>
            </a:pPr>
            <a:r>
              <a:rPr lang="en-US" sz="2400" dirty="0"/>
              <a:t> </a:t>
            </a:r>
          </a:p>
          <a:p>
            <a:pPr marL="411480" lvl="1" indent="0">
              <a:spcAft>
                <a:spcPct val="20000"/>
              </a:spcAft>
              <a:buSzPct val="77000"/>
              <a:buNone/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72464" y="6439745"/>
            <a:ext cx="187220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78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-31898"/>
            <a:ext cx="8856984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Stakeholder</a:t>
            </a: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88" y="1052736"/>
            <a:ext cx="9865096" cy="480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rgbClr val="C00000"/>
                </a:solidFill>
              </a:rPr>
              <a:t>reas to Focus on include:</a:t>
            </a:r>
          </a:p>
          <a:p>
            <a:pPr lvl="1"/>
            <a:r>
              <a:rPr lang="en-US" sz="2100" dirty="0"/>
              <a:t>Stakeholder Analysis, in terms of their interests, expectations, and influences, relevant to the purpose of the project.</a:t>
            </a:r>
          </a:p>
          <a:p>
            <a:pPr lvl="1"/>
            <a:r>
              <a:rPr lang="en-US" sz="2100" dirty="0"/>
              <a:t>Classification of stakeholders, using the appropriate model to position each stakeholder on a matrix of (1) power/interest, or (2) Power/influence, or (3) Influence/Impact, or (4) Salience Model.</a:t>
            </a:r>
          </a:p>
          <a:p>
            <a:pPr lvl="1"/>
            <a:r>
              <a:rPr lang="en-US" sz="2100" dirty="0"/>
              <a:t>Stakeholder Register, detailing  (1) identification information,            (2) Assessment information, (3) Classification , for each stakeholder. </a:t>
            </a:r>
          </a:p>
          <a:p>
            <a:pPr lvl="1"/>
            <a:r>
              <a:rPr lang="en-US" sz="2100" dirty="0"/>
              <a:t>Stakeholder Engagement Assessment Matrix; used to develop actions and communications required to close gaps between current and desired engagement levels  </a:t>
            </a:r>
          </a:p>
          <a:p>
            <a:pPr lvl="1"/>
            <a:r>
              <a:rPr lang="en-US" sz="2100" dirty="0"/>
              <a:t>Communication Management Plan, and methods </a:t>
            </a:r>
          </a:p>
          <a:p>
            <a:pPr lvl="1"/>
            <a:r>
              <a:rPr lang="en-US" sz="2100" dirty="0"/>
              <a:t>Change logs and Issue logs 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43492" y="6492875"/>
            <a:ext cx="185060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44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1" y="-71438"/>
            <a:ext cx="8315325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Professional Responsibility </a:t>
            </a:r>
          </a:p>
        </p:txBody>
      </p:sp>
      <p:sp>
        <p:nvSpPr>
          <p:cNvPr id="46084" name="Rectangle 1027"/>
          <p:cNvSpPr>
            <a:spLocks noGrp="1" noChangeArrowheads="1"/>
          </p:cNvSpPr>
          <p:nvPr>
            <p:ph idx="1"/>
          </p:nvPr>
        </p:nvSpPr>
        <p:spPr>
          <a:xfrm>
            <a:off x="1703512" y="1412776"/>
            <a:ext cx="8458200" cy="4114800"/>
          </a:xfrm>
        </p:spPr>
        <p:txBody>
          <a:bodyPr>
            <a:noAutofit/>
          </a:bodyPr>
          <a:lstStyle/>
          <a:p>
            <a:pPr>
              <a:buSzPct val="79000"/>
            </a:pPr>
            <a:r>
              <a:rPr lang="en-US" sz="3600" dirty="0">
                <a:solidFill>
                  <a:srgbClr val="C00000"/>
                </a:solidFill>
              </a:rPr>
              <a:t>Topic Overview</a:t>
            </a:r>
          </a:p>
          <a:p>
            <a:pPr lvl="1">
              <a:buSzPct val="77000"/>
            </a:pPr>
            <a:r>
              <a:rPr lang="en-US" sz="3600" dirty="0"/>
              <a:t>Applicable to Members of all Professional Organizations</a:t>
            </a:r>
          </a:p>
          <a:p>
            <a:pPr lvl="1">
              <a:buSzPct val="77000"/>
            </a:pPr>
            <a:r>
              <a:rPr lang="en-US" sz="3600" dirty="0"/>
              <a:t>Personal Ethical Conduct</a:t>
            </a:r>
          </a:p>
          <a:p>
            <a:pPr lvl="1">
              <a:buSzPct val="77000"/>
            </a:pPr>
            <a:r>
              <a:rPr lang="en-US" sz="3600" dirty="0"/>
              <a:t>Responsibility to Others </a:t>
            </a:r>
          </a:p>
          <a:p>
            <a:pPr lvl="1">
              <a:buSzPct val="77000"/>
            </a:pPr>
            <a:r>
              <a:rPr lang="en-US" sz="3600" dirty="0"/>
              <a:t>Practicing Project Management around the world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82031" y="6463667"/>
            <a:ext cx="199462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8458200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Professional Responsibility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57313"/>
            <a:ext cx="10332640" cy="4114800"/>
          </a:xfrm>
        </p:spPr>
        <p:txBody>
          <a:bodyPr>
            <a:noAutofit/>
          </a:bodyPr>
          <a:lstStyle/>
          <a:p>
            <a:pPr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Areas to Focus on include:</a:t>
            </a:r>
          </a:p>
          <a:p>
            <a:pPr lvl="1">
              <a:buSzPct val="77000"/>
            </a:pPr>
            <a:r>
              <a:rPr lang="en-US" sz="3200" dirty="0"/>
              <a:t>Individual Integrity &amp; Professionalism</a:t>
            </a:r>
          </a:p>
          <a:p>
            <a:pPr lvl="1">
              <a:buSzPct val="77000"/>
            </a:pPr>
            <a:r>
              <a:rPr lang="en-US" sz="3200" dirty="0"/>
              <a:t>Legal Requirements and Ethical Standards</a:t>
            </a:r>
          </a:p>
          <a:p>
            <a:pPr lvl="1">
              <a:buSzPct val="77000"/>
            </a:pPr>
            <a:r>
              <a:rPr lang="en-US" sz="3200" dirty="0"/>
              <a:t>Contributing to the Project Management Knowledge Base</a:t>
            </a:r>
          </a:p>
          <a:p>
            <a:pPr lvl="1">
              <a:buSzPct val="77000"/>
            </a:pPr>
            <a:r>
              <a:rPr lang="en-US" sz="3200" dirty="0"/>
              <a:t>Enhancing Individual Competence</a:t>
            </a:r>
          </a:p>
          <a:p>
            <a:pPr lvl="1">
              <a:buSzPct val="77000"/>
            </a:pPr>
            <a:r>
              <a:rPr lang="en-US" sz="3200" dirty="0"/>
              <a:t>Balancing Stakeholders’ Interests</a:t>
            </a:r>
          </a:p>
          <a:p>
            <a:pPr lvl="1">
              <a:buSzPct val="77000"/>
            </a:pPr>
            <a:r>
              <a:rPr lang="en-US" sz="3200" dirty="0"/>
              <a:t>Respecting Personal, Ethnic and Cultural Differences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28448" y="6492875"/>
            <a:ext cx="206355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84582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Professional Responsibility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1412776"/>
            <a:ext cx="10369152" cy="4498446"/>
          </a:xfrm>
        </p:spPr>
        <p:txBody>
          <a:bodyPr>
            <a:normAutofit/>
          </a:bodyPr>
          <a:lstStyle/>
          <a:p>
            <a:pPr lvl="1">
              <a:buSzPct val="77000"/>
            </a:pPr>
            <a:r>
              <a:rPr lang="en-US" sz="4400" dirty="0"/>
              <a:t>PMI® Member Ethical Standards</a:t>
            </a:r>
          </a:p>
          <a:p>
            <a:pPr lvl="1">
              <a:buSzPct val="77000"/>
            </a:pPr>
            <a:r>
              <a:rPr lang="en-US" sz="4400" dirty="0"/>
              <a:t>PMP® Code of Professional Conduct</a:t>
            </a:r>
          </a:p>
          <a:p>
            <a:pPr lvl="1">
              <a:buSzPct val="77000"/>
            </a:pPr>
            <a:r>
              <a:rPr lang="en-US" sz="4400" dirty="0"/>
              <a:t>Conflict of Interest</a:t>
            </a:r>
          </a:p>
          <a:p>
            <a:pPr lvl="1">
              <a:buSzPct val="77000"/>
            </a:pPr>
            <a:r>
              <a:rPr lang="en-US" sz="4400" dirty="0"/>
              <a:t>Duties to Others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22060" y="6492875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7170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Session Schedule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95214" y="6465898"/>
            <a:ext cx="183569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9220" name="Text Box 7175"/>
          <p:cNvSpPr txBox="1">
            <a:spLocks noChangeArrowheads="1"/>
          </p:cNvSpPr>
          <p:nvPr/>
        </p:nvSpPr>
        <p:spPr bwMode="auto">
          <a:xfrm>
            <a:off x="1866107" y="980729"/>
            <a:ext cx="8459787" cy="55830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     	</a:t>
            </a: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</a:rPr>
              <a:t>SESSION</a:t>
            </a:r>
            <a:r>
              <a:rPr lang="en-US" sz="2400" b="1" dirty="0">
                <a:latin typeface="Arial" pitchFamily="34" charset="0"/>
              </a:rPr>
              <a:t>		</a:t>
            </a: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</a:rPr>
              <a:t>TOPIC</a:t>
            </a:r>
          </a:p>
          <a:p>
            <a:pPr marL="404813">
              <a:spcAft>
                <a:spcPct val="10000"/>
              </a:spcAft>
            </a:pPr>
            <a:r>
              <a:rPr lang="en-US" sz="2400" b="1" dirty="0">
                <a:latin typeface="Arial" pitchFamily="34" charset="0"/>
              </a:rPr>
              <a:t>		</a:t>
            </a:r>
            <a:r>
              <a:rPr lang="en-US" sz="2000" b="1" dirty="0">
                <a:latin typeface="Arial" pitchFamily="34" charset="0"/>
              </a:rPr>
              <a:t>	</a:t>
            </a: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1</a:t>
            </a:r>
            <a:r>
              <a:rPr lang="en-US" sz="2000" b="1" baseline="30000" dirty="0">
                <a:latin typeface="Arial" pitchFamily="34" charset="0"/>
              </a:rPr>
              <a:t>st</a:t>
            </a:r>
            <a:r>
              <a:rPr lang="en-US" sz="2000" b="1" dirty="0">
                <a:latin typeface="Arial" pitchFamily="34" charset="0"/>
              </a:rPr>
              <a:t>   Session		Introduction to </a:t>
            </a:r>
            <a:r>
              <a:rPr lang="en-US" sz="2000" b="1">
                <a:latin typeface="Arial" pitchFamily="34" charset="0"/>
              </a:rPr>
              <a:t>the course </a:t>
            </a:r>
            <a:endParaRPr lang="en-US" sz="2000" b="1" dirty="0">
              <a:latin typeface="Arial" pitchFamily="34" charset="0"/>
            </a:endParaRP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2</a:t>
            </a:r>
            <a:r>
              <a:rPr lang="en-US" sz="2000" b="1" baseline="30000" dirty="0">
                <a:latin typeface="Arial" pitchFamily="34" charset="0"/>
              </a:rPr>
              <a:t>nd</a:t>
            </a:r>
            <a:r>
              <a:rPr lang="en-US" sz="2000" b="1" dirty="0">
                <a:latin typeface="Arial" pitchFamily="34" charset="0"/>
              </a:rPr>
              <a:t>  Session		The Environment in Which Projects Operate						   	The Role of the Project Manager</a:t>
            </a: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3</a:t>
            </a:r>
            <a:r>
              <a:rPr lang="en-US" sz="2000" b="1" baseline="30000" dirty="0">
                <a:latin typeface="Arial" pitchFamily="34" charset="0"/>
              </a:rPr>
              <a:t>rd</a:t>
            </a:r>
            <a:r>
              <a:rPr lang="en-US" sz="2000" b="1" dirty="0">
                <a:latin typeface="Arial" pitchFamily="34" charset="0"/>
              </a:rPr>
              <a:t>   Session		Project Scope Management</a:t>
            </a: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4</a:t>
            </a:r>
            <a:r>
              <a:rPr lang="en-US" sz="2000" b="1" baseline="30000" dirty="0">
                <a:latin typeface="Arial" pitchFamily="34" charset="0"/>
              </a:rPr>
              <a:t>th</a:t>
            </a:r>
            <a:r>
              <a:rPr lang="en-US" sz="2000" b="1" dirty="0">
                <a:latin typeface="Arial" pitchFamily="34" charset="0"/>
              </a:rPr>
              <a:t>   Session   		Project Schedule Management</a:t>
            </a: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5</a:t>
            </a:r>
            <a:r>
              <a:rPr lang="en-US" sz="2000" b="1" baseline="30000" dirty="0">
                <a:latin typeface="Arial" pitchFamily="34" charset="0"/>
              </a:rPr>
              <a:t>th</a:t>
            </a:r>
            <a:r>
              <a:rPr lang="en-US" sz="2000" b="1" dirty="0">
                <a:latin typeface="Arial" pitchFamily="34" charset="0"/>
              </a:rPr>
              <a:t>   Session		Project Cost Management</a:t>
            </a:r>
            <a:endParaRPr lang="en-US" sz="2000" b="1" i="1" u="sng" dirty="0">
              <a:latin typeface="Arial" pitchFamily="34" charset="0"/>
            </a:endParaRP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6</a:t>
            </a:r>
            <a:r>
              <a:rPr lang="en-US" sz="2000" b="1" baseline="30000" dirty="0">
                <a:latin typeface="Arial" pitchFamily="34" charset="0"/>
              </a:rPr>
              <a:t>th</a:t>
            </a:r>
            <a:r>
              <a:rPr lang="en-US" sz="2000" b="1" dirty="0">
                <a:latin typeface="Arial" pitchFamily="34" charset="0"/>
              </a:rPr>
              <a:t>   Session 		Project Quality Management</a:t>
            </a:r>
            <a:endParaRPr lang="en-US" sz="2000" b="1" i="1" u="sng" dirty="0">
              <a:latin typeface="Arial" pitchFamily="34" charset="0"/>
            </a:endParaRP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7</a:t>
            </a:r>
            <a:r>
              <a:rPr lang="en-US" sz="2000" b="1" baseline="30000" dirty="0">
                <a:latin typeface="Arial" pitchFamily="34" charset="0"/>
              </a:rPr>
              <a:t>th</a:t>
            </a:r>
            <a:r>
              <a:rPr lang="en-US" sz="2000" b="1" dirty="0">
                <a:latin typeface="Arial" pitchFamily="34" charset="0"/>
              </a:rPr>
              <a:t>   Session		Project Resource Management</a:t>
            </a: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8</a:t>
            </a:r>
            <a:r>
              <a:rPr lang="en-US" sz="2000" b="1" baseline="30000" dirty="0">
                <a:latin typeface="Arial" pitchFamily="34" charset="0"/>
              </a:rPr>
              <a:t>th</a:t>
            </a:r>
            <a:r>
              <a:rPr lang="en-US" sz="2000" b="1" dirty="0">
                <a:latin typeface="Arial" pitchFamily="34" charset="0"/>
              </a:rPr>
              <a:t>   Session		Project Communications Management</a:t>
            </a: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9</a:t>
            </a:r>
            <a:r>
              <a:rPr lang="en-US" sz="2000" b="1" baseline="30000" dirty="0">
                <a:latin typeface="Arial" pitchFamily="34" charset="0"/>
              </a:rPr>
              <a:t>th</a:t>
            </a:r>
            <a:r>
              <a:rPr lang="en-US" sz="2000" b="1" dirty="0">
                <a:latin typeface="Arial" pitchFamily="34" charset="0"/>
              </a:rPr>
              <a:t>   Session		Project Risk management</a:t>
            </a: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10</a:t>
            </a:r>
            <a:r>
              <a:rPr lang="en-US" sz="2000" b="1" baseline="30000" dirty="0">
                <a:latin typeface="Arial" pitchFamily="34" charset="0"/>
              </a:rPr>
              <a:t>th</a:t>
            </a:r>
            <a:r>
              <a:rPr lang="en-US" sz="2000" b="1" dirty="0">
                <a:latin typeface="Arial" pitchFamily="34" charset="0"/>
              </a:rPr>
              <a:t>  Session		Project Procurement Management</a:t>
            </a: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11</a:t>
            </a:r>
            <a:r>
              <a:rPr lang="en-US" sz="2000" b="1" baseline="30000" dirty="0">
                <a:latin typeface="Arial" pitchFamily="34" charset="0"/>
              </a:rPr>
              <a:t>th</a:t>
            </a:r>
            <a:r>
              <a:rPr lang="en-US" sz="2000" b="1" dirty="0">
                <a:latin typeface="Arial" pitchFamily="34" charset="0"/>
              </a:rPr>
              <a:t>  Session		Project Stakeholder Management</a:t>
            </a:r>
          </a:p>
          <a:p>
            <a:pPr marL="404813">
              <a:spcAft>
                <a:spcPct val="10000"/>
              </a:spcAft>
            </a:pPr>
            <a:r>
              <a:rPr lang="en-US" sz="2000" b="1" dirty="0">
                <a:latin typeface="Arial" pitchFamily="34" charset="0"/>
              </a:rPr>
              <a:t>12</a:t>
            </a:r>
            <a:r>
              <a:rPr lang="en-US" sz="2000" b="1" baseline="30000" dirty="0">
                <a:latin typeface="Arial" pitchFamily="34" charset="0"/>
              </a:rPr>
              <a:t>th</a:t>
            </a:r>
            <a:r>
              <a:rPr lang="en-US" sz="2000" b="1" dirty="0">
                <a:latin typeface="Arial" pitchFamily="34" charset="0"/>
              </a:rPr>
              <a:t>  Session</a:t>
            </a:r>
            <a:r>
              <a:rPr lang="en-US" sz="2000" b="1" dirty="0">
                <a:solidFill>
                  <a:srgbClr val="0066FF"/>
                </a:solidFill>
                <a:latin typeface="Arial" pitchFamily="34" charset="0"/>
              </a:rPr>
              <a:t>	</a:t>
            </a:r>
            <a:r>
              <a:rPr lang="en-US" sz="2000" b="1" dirty="0">
                <a:latin typeface="Arial" pitchFamily="34" charset="0"/>
              </a:rPr>
              <a:t>	Project Integration Management</a:t>
            </a:r>
            <a:endParaRPr lang="en-US" sz="2000" dirty="0">
              <a:latin typeface="Arial" pitchFamily="34" charset="0"/>
            </a:endParaRPr>
          </a:p>
          <a:p>
            <a:pPr>
              <a:spcAft>
                <a:spcPct val="10000"/>
              </a:spcAft>
            </a:pPr>
            <a:r>
              <a:rPr lang="en-US" sz="20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8458200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Professional Responsibility</a:t>
            </a:r>
          </a:p>
        </p:txBody>
      </p:sp>
      <p:sp>
        <p:nvSpPr>
          <p:cNvPr id="49156" name="Rectangle 2051"/>
          <p:cNvSpPr>
            <a:spLocks noGrp="1" noChangeArrowheads="1"/>
          </p:cNvSpPr>
          <p:nvPr>
            <p:ph idx="1"/>
          </p:nvPr>
        </p:nvSpPr>
        <p:spPr>
          <a:xfrm>
            <a:off x="1631504" y="939512"/>
            <a:ext cx="10297144" cy="44719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79000"/>
            </a:pPr>
            <a:r>
              <a:rPr lang="en-US" sz="4000" dirty="0">
                <a:solidFill>
                  <a:srgbClr val="C00000"/>
                </a:solidFill>
              </a:rPr>
              <a:t>Suggested Reading</a:t>
            </a:r>
          </a:p>
          <a:p>
            <a:pPr>
              <a:lnSpc>
                <a:spcPct val="90000"/>
              </a:lnSpc>
              <a:buSzPct val="79000"/>
            </a:pPr>
            <a:endParaRPr lang="en-US" sz="4000" dirty="0"/>
          </a:p>
          <a:p>
            <a:pPr marL="850900" lvl="1" indent="-292100">
              <a:lnSpc>
                <a:spcPct val="60000"/>
              </a:lnSpc>
            </a:pPr>
            <a:r>
              <a:rPr lang="en-US" sz="2800" dirty="0"/>
              <a:t>PMI® Member Ethical Standards</a:t>
            </a:r>
          </a:p>
          <a:p>
            <a:pPr marL="850900" lvl="1" indent="-292100">
              <a:lnSpc>
                <a:spcPct val="90000"/>
              </a:lnSpc>
              <a:buSzPct val="77000"/>
            </a:pPr>
            <a:r>
              <a:rPr lang="en-US" sz="2800" dirty="0"/>
              <a:t>Project Management Professional Code of Professional Conduct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72295" y="6423058"/>
            <a:ext cx="199462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512462"/>
            <a:ext cx="8911687" cy="1280890"/>
          </a:xfrm>
        </p:spPr>
        <p:txBody>
          <a:bodyPr/>
          <a:lstStyle/>
          <a:p>
            <a:pPr algn="ctr" eaLnBrk="1" hangingPunct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PMP® Certification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7772400" cy="33528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Requires a combination of:</a:t>
            </a:r>
          </a:p>
          <a:p>
            <a:pPr lvl="1" eaLnBrk="1" hangingPunct="1"/>
            <a:r>
              <a:rPr lang="en-US" sz="3600" dirty="0"/>
              <a:t>education</a:t>
            </a:r>
          </a:p>
          <a:p>
            <a:pPr lvl="1" eaLnBrk="1" hangingPunct="1"/>
            <a:r>
              <a:rPr lang="en-US" sz="3600" dirty="0"/>
              <a:t>experience</a:t>
            </a:r>
          </a:p>
          <a:p>
            <a:pPr lvl="1" eaLnBrk="1" hangingPunct="1"/>
            <a:r>
              <a:rPr lang="en-US" sz="3600" dirty="0"/>
              <a:t>passing a written exam</a:t>
            </a:r>
          </a:p>
          <a:p>
            <a:pPr lvl="1" eaLnBrk="1" hangingPunct="1"/>
            <a:endParaRPr lang="en-US" sz="3600" dirty="0"/>
          </a:p>
          <a:p>
            <a:pPr eaLnBrk="1" hangingPunct="1"/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91971" y="6492875"/>
            <a:ext cx="199462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608" y="353386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Options for PMP® Certification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1559497" y="1628800"/>
            <a:ext cx="9793087" cy="47815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>
                <a:solidFill>
                  <a:srgbClr val="C00000"/>
                </a:solidFill>
              </a:rPr>
              <a:t>Bachelor’s Degree or Higher </a:t>
            </a:r>
          </a:p>
          <a:p>
            <a:pPr lvl="2" eaLnBrk="1" hangingPunct="1"/>
            <a:r>
              <a:rPr lang="en-US" sz="2800" dirty="0"/>
              <a:t>4500 hours of PM experience working in the field for at least 3 years within the last 8 years of submitting the application.</a:t>
            </a:r>
          </a:p>
          <a:p>
            <a:pPr lvl="2" eaLnBrk="1" hangingPunct="1"/>
            <a:r>
              <a:rPr lang="en-US" sz="2800" dirty="0"/>
              <a:t>35 hours of Project Management education </a:t>
            </a:r>
          </a:p>
          <a:p>
            <a:pPr eaLnBrk="1" hangingPunct="1"/>
            <a:r>
              <a:rPr lang="en-US" sz="2800" b="1" dirty="0">
                <a:solidFill>
                  <a:srgbClr val="C00000"/>
                </a:solidFill>
              </a:rPr>
              <a:t>High School Diploma </a:t>
            </a:r>
          </a:p>
          <a:p>
            <a:pPr lvl="2" eaLnBrk="1" hangingPunct="1"/>
            <a:r>
              <a:rPr lang="en-US" sz="2800" dirty="0"/>
              <a:t>7500 hours of PM experience working in the field for at least 5 years within the last 8 years of submitting application.</a:t>
            </a:r>
          </a:p>
          <a:p>
            <a:pPr lvl="2" eaLnBrk="1" hangingPunct="1"/>
            <a:r>
              <a:rPr lang="en-US" sz="2800" dirty="0"/>
              <a:t>35 hours of Project Management education</a:t>
            </a:r>
          </a:p>
          <a:p>
            <a:pPr marL="914400" lvl="2" indent="0">
              <a:buNone/>
            </a:pPr>
            <a:endParaRPr lang="en-US" sz="2800" dirty="0"/>
          </a:p>
          <a:p>
            <a:pPr lvl="1"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69388" y="6433271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Options for CAPM® Certification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1571625"/>
            <a:ext cx="9073008" cy="4114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b="1" dirty="0">
                <a:solidFill>
                  <a:srgbClr val="C00000"/>
                </a:solidFill>
              </a:rPr>
              <a:t>High School Diploma ….PLUS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3000" b="1" dirty="0">
              <a:solidFill>
                <a:srgbClr val="C00000"/>
              </a:solidFill>
            </a:endParaRPr>
          </a:p>
          <a:p>
            <a:pPr marL="1262063" lvl="2" indent="-339725">
              <a:lnSpc>
                <a:spcPct val="90000"/>
              </a:lnSpc>
            </a:pPr>
            <a:r>
              <a:rPr lang="en-US" sz="3200" dirty="0"/>
              <a:t>1500 hours of PM experience working in the  field for at least 2 years within the last 3 years of submitting the application.</a:t>
            </a:r>
          </a:p>
          <a:p>
            <a:pPr marL="1262063" lvl="2" indent="-339725">
              <a:lnSpc>
                <a:spcPct val="90000"/>
              </a:lnSpc>
            </a:pPr>
            <a:endParaRPr lang="en-US" sz="3200" dirty="0"/>
          </a:p>
          <a:p>
            <a:pPr marL="1262063" lvl="2" indent="-339725">
              <a:lnSpc>
                <a:spcPct val="90000"/>
              </a:lnSpc>
              <a:buNone/>
            </a:pPr>
            <a:r>
              <a:rPr lang="en-US" sz="2400" dirty="0"/>
              <a:t>				</a:t>
            </a:r>
            <a:r>
              <a:rPr lang="en-US" sz="2400" b="1" dirty="0"/>
              <a:t>OR</a:t>
            </a:r>
          </a:p>
          <a:p>
            <a:pPr marL="1262063" lvl="2" indent="-339725">
              <a:lnSpc>
                <a:spcPct val="90000"/>
              </a:lnSpc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3300" b="1" dirty="0">
                <a:solidFill>
                  <a:srgbClr val="C00000"/>
                </a:solidFill>
              </a:rPr>
              <a:t>High School Diploma ….. PLUS</a:t>
            </a:r>
          </a:p>
          <a:p>
            <a:pPr marL="1262063" lvl="2" indent="-339725">
              <a:lnSpc>
                <a:spcPct val="90000"/>
              </a:lnSpc>
            </a:pPr>
            <a:r>
              <a:rPr lang="en-US" sz="3200" dirty="0"/>
              <a:t>23 hours of Project Management education </a:t>
            </a:r>
          </a:p>
          <a:p>
            <a:pPr eaLnBrk="1" hangingPunct="1">
              <a:lnSpc>
                <a:spcPct val="90000"/>
              </a:lnSpc>
            </a:pPr>
            <a:endParaRPr lang="en-CA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053364" y="6451377"/>
            <a:ext cx="213863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7772400" cy="1143001"/>
          </a:xfrm>
        </p:spPr>
        <p:txBody>
          <a:bodyPr/>
          <a:lstStyle/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The Exam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783117"/>
            <a:ext cx="10081120" cy="4492625"/>
          </a:xfrm>
          <a:ln>
            <a:solidFill>
              <a:srgbClr val="0066FF"/>
            </a:solidFill>
          </a:ln>
        </p:spPr>
        <p:txBody>
          <a:bodyPr>
            <a:noAutofit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2600" dirty="0">
                <a:solidFill>
                  <a:srgbClr val="C00000"/>
                </a:solidFill>
              </a:rPr>
              <a:t>200 multiple choice questions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2600" dirty="0"/>
              <a:t>175 </a:t>
            </a:r>
            <a:r>
              <a:rPr lang="en-US" sz="2600" dirty="0" err="1"/>
              <a:t>scoreable</a:t>
            </a:r>
            <a:r>
              <a:rPr lang="en-US" sz="2600" dirty="0"/>
              <a:t> Questions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2600" dirty="0"/>
              <a:t>25 Control Questions </a:t>
            </a:r>
            <a:r>
              <a:rPr lang="en-US" sz="2600" i="1" dirty="0"/>
              <a:t>(you can not recognize these!)</a:t>
            </a:r>
          </a:p>
          <a:p>
            <a:pPr marL="381000" indent="-381000">
              <a:lnSpc>
                <a:spcPct val="80000"/>
              </a:lnSpc>
            </a:pPr>
            <a:r>
              <a:rPr lang="en-US" sz="2600" dirty="0">
                <a:solidFill>
                  <a:srgbClr val="C00000"/>
                </a:solidFill>
              </a:rPr>
              <a:t>4 hours</a:t>
            </a:r>
          </a:p>
          <a:p>
            <a:pPr marL="381000" indent="-381000">
              <a:lnSpc>
                <a:spcPct val="80000"/>
              </a:lnSpc>
            </a:pPr>
            <a:r>
              <a:rPr lang="en-US" sz="2600" dirty="0">
                <a:solidFill>
                  <a:srgbClr val="C00000"/>
                </a:solidFill>
              </a:rPr>
              <a:t>written at any </a:t>
            </a:r>
            <a:r>
              <a:rPr lang="en-US" sz="2600" dirty="0" err="1">
                <a:solidFill>
                  <a:srgbClr val="C00000"/>
                </a:solidFill>
              </a:rPr>
              <a:t>Prometric</a:t>
            </a:r>
            <a:r>
              <a:rPr lang="en-US" sz="2600" dirty="0">
                <a:solidFill>
                  <a:srgbClr val="C00000"/>
                </a:solidFill>
              </a:rPr>
              <a:t> Learning Centre</a:t>
            </a:r>
          </a:p>
          <a:p>
            <a:pPr marL="381000" indent="-381000">
              <a:lnSpc>
                <a:spcPct val="80000"/>
              </a:lnSpc>
            </a:pPr>
            <a:r>
              <a:rPr lang="en-US" sz="2600" dirty="0">
                <a:solidFill>
                  <a:srgbClr val="C00000"/>
                </a:solidFill>
              </a:rPr>
              <a:t>Scoring:  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2600" dirty="0"/>
              <a:t>61% (106/175) Minimum to Pass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2600" dirty="0"/>
              <a:t>The 25 pretest questions are not scored.</a:t>
            </a:r>
          </a:p>
          <a:p>
            <a:pPr marL="381000" indent="-381000">
              <a:lnSpc>
                <a:spcPct val="80000"/>
              </a:lnSpc>
            </a:pPr>
            <a:r>
              <a:rPr lang="en-US" sz="2600" dirty="0">
                <a:solidFill>
                  <a:srgbClr val="C00000"/>
                </a:solidFill>
              </a:rPr>
              <a:t>Focus is: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2600" dirty="0"/>
              <a:t>6 Domains: Initiation, Planning, Execution, Monitoring &amp; Control, Closing and Professional Responsibility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2600" dirty="0"/>
              <a:t>10 knowledge areas: Integration, Scope, Time, Cost, Quality, Risk, Communications, Resources, Procurement and Stakeholders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03768" y="6492875"/>
            <a:ext cx="208823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1438"/>
            <a:ext cx="7772400" cy="11430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GOOD LUCK!!!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PMBOK® Guide® Sixth Edition  </a:t>
            </a:r>
            <a:endParaRPr lang="en-US" dirty="0"/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3667126" y="1340768"/>
          <a:ext cx="4429125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Clip" r:id="rId4" imgW="3441600" imgH="4189320" progId="">
                  <p:embed/>
                </p:oleObj>
              </mc:Choice>
              <mc:Fallback>
                <p:oleObj name="Clip" r:id="rId4" imgW="3441600" imgH="418932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6" y="1340768"/>
                        <a:ext cx="4429125" cy="5112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6310314" y="1339321"/>
            <a:ext cx="15138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 spc="300" dirty="0">
                <a:solidFill>
                  <a:srgbClr val="003300"/>
                </a:solidFill>
              </a:rPr>
              <a:t>PMP®</a:t>
            </a:r>
            <a:endParaRPr lang="en-CA" b="1" i="1" spc="300" dirty="0">
              <a:solidFill>
                <a:srgbClr val="003300"/>
              </a:solidFill>
            </a:endParaRPr>
          </a:p>
        </p:txBody>
      </p:sp>
      <p:pic>
        <p:nvPicPr>
          <p:cNvPr id="2111" name="Picture 63" descr="C:\Users\Isaac\AppData\Local\Microsoft\Windows\Temporary Internet Files\Content.IE5\TYMLMU2R\MC90024563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2" y="1556793"/>
            <a:ext cx="922337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1438"/>
            <a:ext cx="7772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Session Logistics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351585" y="1231110"/>
            <a:ext cx="8424936" cy="471817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SzPct val="79000"/>
            </a:pPr>
            <a:r>
              <a:rPr lang="en-US" sz="3200" dirty="0">
                <a:solidFill>
                  <a:schemeClr val="tx1"/>
                </a:solidFill>
              </a:rPr>
              <a:t>You will have “Blackboard” access to view the presentation material for all sessions</a:t>
            </a:r>
          </a:p>
          <a:p>
            <a:pPr>
              <a:lnSpc>
                <a:spcPct val="90000"/>
              </a:lnSpc>
              <a:spcAft>
                <a:spcPct val="20000"/>
              </a:spcAft>
              <a:buSzPct val="79000"/>
            </a:pPr>
            <a:r>
              <a:rPr lang="en-US" sz="3200" dirty="0">
                <a:solidFill>
                  <a:schemeClr val="tx1"/>
                </a:solidFill>
              </a:rPr>
              <a:t>The facilitator will lead you through the material and attempt to answer your questions</a:t>
            </a:r>
          </a:p>
          <a:p>
            <a:pPr>
              <a:lnSpc>
                <a:spcPct val="90000"/>
              </a:lnSpc>
              <a:spcAft>
                <a:spcPct val="20000"/>
              </a:spcAft>
              <a:buSzPct val="79000"/>
            </a:pPr>
            <a:r>
              <a:rPr lang="en-US" sz="3200" dirty="0">
                <a:solidFill>
                  <a:schemeClr val="tx1"/>
                </a:solidFill>
              </a:rPr>
              <a:t>The facilitator will provide and discuss some sample multiple choice questions on the topic covered during each session.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72464" y="6381328"/>
            <a:ext cx="183749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116632"/>
            <a:ext cx="7772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Session Logistics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487488" y="764704"/>
            <a:ext cx="10369152" cy="48245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9000"/>
            </a:pPr>
            <a:r>
              <a:rPr lang="en-US" sz="2800" dirty="0">
                <a:solidFill>
                  <a:schemeClr val="tx1"/>
                </a:solidFill>
              </a:rPr>
              <a:t>You are encouraged to prepare for each session by reading ahead the topics as outlined in the weekly schedule. </a:t>
            </a:r>
          </a:p>
          <a:p>
            <a:pPr>
              <a:lnSpc>
                <a:spcPct val="150000"/>
              </a:lnSpc>
              <a:buSzPct val="79000"/>
            </a:pPr>
            <a:r>
              <a:rPr lang="en-US" sz="2800" dirty="0">
                <a:solidFill>
                  <a:schemeClr val="tx1"/>
                </a:solidFill>
              </a:rPr>
              <a:t>Each session will start on time; please try to be punctual. </a:t>
            </a:r>
          </a:p>
          <a:p>
            <a:pPr>
              <a:lnSpc>
                <a:spcPct val="150000"/>
              </a:lnSpc>
              <a:buSzPct val="79000"/>
            </a:pPr>
            <a:r>
              <a:rPr lang="en-US" sz="2800" dirty="0">
                <a:solidFill>
                  <a:schemeClr val="tx1"/>
                </a:solidFill>
              </a:rPr>
              <a:t>If you miss more than one session, you will not receive a certificate of achievement for the course.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52182" y="6471520"/>
            <a:ext cx="21975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274638"/>
            <a:ext cx="8435280" cy="1143000"/>
          </a:xfrm>
        </p:spPr>
        <p:txBody>
          <a:bodyPr>
            <a:normAutofit fontScale="90000"/>
          </a:bodyPr>
          <a:lstStyle/>
          <a:p>
            <a:pPr lvl="1" algn="ctr">
              <a:buSzPct val="77000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Management Introduction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3200" b="1" i="1" dirty="0">
                <a:latin typeface="Calibri"/>
                <a:ea typeface="Calibri"/>
                <a:cs typeface="Times New Roman"/>
              </a:rPr>
              <a:t>PMBOK® Guide Part 1</a:t>
            </a:r>
            <a:r>
              <a:rPr lang="en-US" sz="3200" dirty="0"/>
              <a:t>  -  Chapters 1 - 3 </a:t>
            </a:r>
            <a:br>
              <a:rPr lang="en-US" sz="3200" dirty="0"/>
            </a:br>
            <a:br>
              <a:rPr lang="en-US" sz="3200" dirty="0"/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79000"/>
            </a:pPr>
            <a:r>
              <a:rPr lang="en-US" sz="3200" dirty="0">
                <a:solidFill>
                  <a:srgbClr val="C00000"/>
                </a:solidFill>
              </a:rPr>
              <a:t>Topic Overview: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  <a:p>
            <a:pPr lvl="1">
              <a:buSzPct val="77000"/>
            </a:pPr>
            <a:r>
              <a:rPr lang="en-US" sz="3200" dirty="0"/>
              <a:t>Project Management Terminology and Definitions.   </a:t>
            </a:r>
          </a:p>
          <a:p>
            <a:pPr lvl="1">
              <a:buSzPct val="77000"/>
            </a:pPr>
            <a:r>
              <a:rPr lang="en-US" sz="3200" dirty="0"/>
              <a:t>Diverse questions will be in the test relevant to these topics</a:t>
            </a:r>
          </a:p>
          <a:p>
            <a:pPr lvl="1">
              <a:buSzPct val="77000"/>
            </a:pPr>
            <a:r>
              <a:rPr lang="en-US" sz="3200" dirty="0"/>
              <a:t>Questions will be worded so that the other knowledge areas will also be included.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13800" y="6444621"/>
            <a:ext cx="1909505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260648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Management Introduction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919536" y="1268760"/>
            <a:ext cx="8786812" cy="460851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SzPct val="79000"/>
            </a:pPr>
            <a:r>
              <a:rPr lang="en-US" sz="2800" dirty="0">
                <a:solidFill>
                  <a:srgbClr val="C00000"/>
                </a:solidFill>
              </a:rPr>
              <a:t>Topics will include:</a:t>
            </a:r>
          </a:p>
          <a:p>
            <a:pPr lvl="1">
              <a:spcAft>
                <a:spcPts val="1200"/>
              </a:spcAft>
              <a:buSzPct val="77000"/>
            </a:pPr>
            <a:r>
              <a:rPr lang="en-US" sz="2800" dirty="0"/>
              <a:t>Overview and purpose of PMBOK® Guide</a:t>
            </a:r>
          </a:p>
          <a:p>
            <a:pPr lvl="1">
              <a:spcAft>
                <a:spcPts val="1200"/>
              </a:spcAft>
              <a:buSzPct val="77000"/>
            </a:pPr>
            <a:r>
              <a:rPr lang="en-US" sz="2800" dirty="0"/>
              <a:t>Foundational elements</a:t>
            </a:r>
          </a:p>
          <a:p>
            <a:pPr lvl="1">
              <a:spcAft>
                <a:spcPts val="1200"/>
              </a:spcAft>
              <a:buSzPct val="77000"/>
            </a:pPr>
            <a:r>
              <a:rPr lang="en-US" sz="2800" dirty="0"/>
              <a:t>Relationship of projects, programs and portfolio management </a:t>
            </a:r>
          </a:p>
          <a:p>
            <a:pPr lvl="1">
              <a:spcAft>
                <a:spcPts val="1200"/>
              </a:spcAft>
              <a:buSzPct val="77000"/>
            </a:pPr>
            <a:r>
              <a:rPr lang="en-US" sz="2800" dirty="0"/>
              <a:t>Project and Development Life Cycle</a:t>
            </a:r>
          </a:p>
          <a:p>
            <a:pPr lvl="1">
              <a:spcAft>
                <a:spcPts val="1200"/>
              </a:spcAft>
              <a:buSzPct val="77000"/>
            </a:pPr>
            <a:r>
              <a:rPr lang="en-US" sz="2800" dirty="0"/>
              <a:t>Project Management Process Groups</a:t>
            </a:r>
          </a:p>
          <a:p>
            <a:pPr lvl="1">
              <a:spcAft>
                <a:spcPts val="1200"/>
              </a:spcAft>
              <a:buSzPct val="77000"/>
            </a:pPr>
            <a:r>
              <a:rPr lang="en-US" sz="2800" dirty="0"/>
              <a:t>Project Management Business Documents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128448" y="6480756"/>
            <a:ext cx="1944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260648"/>
            <a:ext cx="828092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Project Integration Management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i="1" dirty="0">
                <a:latin typeface="Calibri"/>
                <a:ea typeface="Calibri"/>
                <a:cs typeface="Times New Roman"/>
              </a:rPr>
              <a:t>PMBOK</a:t>
            </a:r>
            <a:r>
              <a:rPr lang="en-US" b="1" i="1" dirty="0">
                <a:latin typeface="Calibri"/>
                <a:ea typeface="Calibri"/>
                <a:cs typeface="Calibri"/>
              </a:rPr>
              <a:t>®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 Guide Part 1 </a:t>
            </a:r>
            <a:r>
              <a:rPr lang="en-US" dirty="0"/>
              <a:t>-  Chapter 4</a:t>
            </a:r>
            <a:br>
              <a:rPr lang="en-US" dirty="0"/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1487488" y="1690464"/>
            <a:ext cx="8572500" cy="4114800"/>
          </a:xfrm>
        </p:spPr>
        <p:txBody>
          <a:bodyPr>
            <a:normAutofit lnSpcReduction="10000"/>
          </a:bodyPr>
          <a:lstStyle/>
          <a:p>
            <a:pPr marL="533400" lvl="1" indent="-533400">
              <a:buSzPct val="79000"/>
            </a:pPr>
            <a:r>
              <a:rPr lang="en-US" sz="3600" dirty="0"/>
              <a:t>It is necessary to have a thorough knowledge of what activities take place during the project scope statement development, project plan development, execution, monitoring and control of project work, integrated change control and  project closeout. </a:t>
            </a:r>
          </a:p>
          <a:p>
            <a:pPr marL="533400" indent="-533400">
              <a:buSzPct val="79000"/>
              <a:buNone/>
            </a:pP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254242" y="6492875"/>
            <a:ext cx="1922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PMBOK® Guide® Sixth Edition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165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6154</TotalTime>
  <Words>2518</Words>
  <Application>Microsoft Office PowerPoint</Application>
  <PresentationFormat>Widescreen</PresentationFormat>
  <Paragraphs>489</Paragraphs>
  <Slides>45</Slides>
  <Notes>43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Wingdings</vt:lpstr>
      <vt:lpstr>Wingdings 3</vt:lpstr>
      <vt:lpstr>Wisp</vt:lpstr>
      <vt:lpstr>Clip</vt:lpstr>
      <vt:lpstr>PMP® Exam Preparation PMP 250  Introductions</vt:lpstr>
      <vt:lpstr>PowerPoint Presentation</vt:lpstr>
      <vt:lpstr>Session Objectives</vt:lpstr>
      <vt:lpstr>Session Schedule</vt:lpstr>
      <vt:lpstr>Session Logistics</vt:lpstr>
      <vt:lpstr>Session Logistics</vt:lpstr>
      <vt:lpstr>Project Management Introduction  PMBOK® Guide Part 1  -  Chapters 1 - 3   </vt:lpstr>
      <vt:lpstr>Project Management Introduction</vt:lpstr>
      <vt:lpstr>Project Integration Management PMBOK® Guide Part 1 -  Chapter 4 </vt:lpstr>
      <vt:lpstr>Project Integration Management</vt:lpstr>
      <vt:lpstr>Project Integration Management</vt:lpstr>
      <vt:lpstr>Project Integration Management</vt:lpstr>
      <vt:lpstr> Project Scope Management   PMBOK® Guide Part 1 -  Chapter 5 </vt:lpstr>
      <vt:lpstr>Project Scope Management</vt:lpstr>
      <vt:lpstr>Project Schedule Management PMBOK® Guide Part 1 -  Chapter 6 </vt:lpstr>
      <vt:lpstr>Project Schedule Management</vt:lpstr>
      <vt:lpstr>Project Schedule Management</vt:lpstr>
      <vt:lpstr>Project Schedule Management</vt:lpstr>
      <vt:lpstr>Project Cost Management PMBOK® Guide Part 1 -  Chapter 7 </vt:lpstr>
      <vt:lpstr>Project Cost Management</vt:lpstr>
      <vt:lpstr>Project Cost Management</vt:lpstr>
      <vt:lpstr>   Project Quality Management PMBOK® Guide Part 1 -  Chapter 8 </vt:lpstr>
      <vt:lpstr>Project Quality Management</vt:lpstr>
      <vt:lpstr>Project Quality Management</vt:lpstr>
      <vt:lpstr>  Project Resource Management PMBOK® Guide Part 1 -  Chapter 9 </vt:lpstr>
      <vt:lpstr>Project Resource Management</vt:lpstr>
      <vt:lpstr>Project Resource Management</vt:lpstr>
      <vt:lpstr>Project Communications Management PMBOK® Guide Part 1 -  Chapter 10 </vt:lpstr>
      <vt:lpstr>Project Communications Management</vt:lpstr>
      <vt:lpstr>       Project Risk Management          PMBOK® Guide Part 1 -  Chapter 11 </vt:lpstr>
      <vt:lpstr>Project Risk Management</vt:lpstr>
      <vt:lpstr>Project Procurement Management PMBOK® Guide Part 1 -  Chapter 12 </vt:lpstr>
      <vt:lpstr>Project Procurement Management</vt:lpstr>
      <vt:lpstr>Project Procurement Management</vt:lpstr>
      <vt:lpstr>Project Stakeholder Management PMBOK® Guide Part 1 -  Chapter 13 </vt:lpstr>
      <vt:lpstr>Project Stakeholder Management</vt:lpstr>
      <vt:lpstr>      Professional Responsibility </vt:lpstr>
      <vt:lpstr>Professional Responsibility</vt:lpstr>
      <vt:lpstr>Professional Responsibility</vt:lpstr>
      <vt:lpstr>Professional Responsibility</vt:lpstr>
      <vt:lpstr>PMP® Certification</vt:lpstr>
      <vt:lpstr>Options for PMP® Certification</vt:lpstr>
      <vt:lpstr>Options for CAPM® Certification</vt:lpstr>
      <vt:lpstr>The Exam</vt:lpstr>
      <vt:lpstr>GOOD LUCK!!!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Project Management</dc:subject>
  <dc:creator>PMI Southern Ontario Chapter</dc:creator>
  <cp:lastModifiedBy>Kai Zi</cp:lastModifiedBy>
  <cp:revision>7687319</cp:revision>
  <cp:lastPrinted>1999-01-13T21:11:09Z</cp:lastPrinted>
  <dcterms:created xsi:type="dcterms:W3CDTF">1998-03-16T21:21:06Z</dcterms:created>
  <dcterms:modified xsi:type="dcterms:W3CDTF">2020-01-25T16:36:14Z</dcterms:modified>
</cp:coreProperties>
</file>