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2"/>
  </p:notesMasterIdLst>
  <p:sldIdLst>
    <p:sldId id="257" r:id="rId2"/>
    <p:sldId id="397" r:id="rId3"/>
    <p:sldId id="258" r:id="rId4"/>
    <p:sldId id="283" r:id="rId5"/>
    <p:sldId id="284" r:id="rId6"/>
    <p:sldId id="406" r:id="rId7"/>
    <p:sldId id="407" r:id="rId8"/>
    <p:sldId id="408" r:id="rId9"/>
    <p:sldId id="289" r:id="rId10"/>
    <p:sldId id="409" r:id="rId11"/>
    <p:sldId id="291" r:id="rId12"/>
    <p:sldId id="292" r:id="rId13"/>
    <p:sldId id="377" r:id="rId14"/>
    <p:sldId id="294" r:id="rId15"/>
    <p:sldId id="379" r:id="rId16"/>
    <p:sldId id="295" r:id="rId17"/>
    <p:sldId id="297" r:id="rId18"/>
    <p:sldId id="298" r:id="rId19"/>
    <p:sldId id="300" r:id="rId20"/>
    <p:sldId id="398" r:id="rId21"/>
    <p:sldId id="410" r:id="rId22"/>
    <p:sldId id="302" r:id="rId23"/>
    <p:sldId id="411" r:id="rId24"/>
    <p:sldId id="380" r:id="rId25"/>
    <p:sldId id="314" r:id="rId26"/>
    <p:sldId id="315" r:id="rId27"/>
    <p:sldId id="382" r:id="rId28"/>
    <p:sldId id="320" r:id="rId29"/>
    <p:sldId id="412" r:id="rId30"/>
    <p:sldId id="413" r:id="rId31"/>
    <p:sldId id="414" r:id="rId32"/>
    <p:sldId id="321" r:id="rId33"/>
    <p:sldId id="385" r:id="rId34"/>
    <p:sldId id="400" r:id="rId35"/>
    <p:sldId id="322" r:id="rId36"/>
    <p:sldId id="323" r:id="rId37"/>
    <p:sldId id="324" r:id="rId38"/>
    <p:sldId id="325" r:id="rId39"/>
    <p:sldId id="415" r:id="rId40"/>
    <p:sldId id="326" r:id="rId41"/>
    <p:sldId id="388" r:id="rId42"/>
    <p:sldId id="401" r:id="rId43"/>
    <p:sldId id="328" r:id="rId44"/>
    <p:sldId id="416" r:id="rId45"/>
    <p:sldId id="329" r:id="rId46"/>
    <p:sldId id="389" r:id="rId47"/>
    <p:sldId id="417" r:id="rId48"/>
    <p:sldId id="420" r:id="rId49"/>
    <p:sldId id="421" r:id="rId50"/>
    <p:sldId id="419" r:id="rId51"/>
    <p:sldId id="418" r:id="rId52"/>
    <p:sldId id="422" r:id="rId53"/>
    <p:sldId id="425" r:id="rId54"/>
    <p:sldId id="424" r:id="rId55"/>
    <p:sldId id="423" r:id="rId56"/>
    <p:sldId id="426" r:id="rId57"/>
    <p:sldId id="330" r:id="rId58"/>
    <p:sldId id="331" r:id="rId59"/>
    <p:sldId id="402" r:id="rId60"/>
    <p:sldId id="427" r:id="rId61"/>
    <p:sldId id="332" r:id="rId62"/>
    <p:sldId id="333" r:id="rId63"/>
    <p:sldId id="403" r:id="rId64"/>
    <p:sldId id="428" r:id="rId65"/>
    <p:sldId id="391" r:id="rId66"/>
    <p:sldId id="334" r:id="rId67"/>
    <p:sldId id="405" r:id="rId68"/>
    <p:sldId id="335" r:id="rId69"/>
    <p:sldId id="392" r:id="rId70"/>
    <p:sldId id="336" r:id="rId71"/>
    <p:sldId id="337" r:id="rId72"/>
    <p:sldId id="429" r:id="rId73"/>
    <p:sldId id="393" r:id="rId74"/>
    <p:sldId id="339" r:id="rId75"/>
    <p:sldId id="340" r:id="rId76"/>
    <p:sldId id="341" r:id="rId77"/>
    <p:sldId id="430" r:id="rId78"/>
    <p:sldId id="342" r:id="rId79"/>
    <p:sldId id="343" r:id="rId80"/>
    <p:sldId id="431" r:id="rId81"/>
    <p:sldId id="344" r:id="rId82"/>
    <p:sldId id="432" r:id="rId83"/>
    <p:sldId id="346" r:id="rId84"/>
    <p:sldId id="433" r:id="rId85"/>
    <p:sldId id="347" r:id="rId86"/>
    <p:sldId id="348" r:id="rId87"/>
    <p:sldId id="434" r:id="rId88"/>
    <p:sldId id="349" r:id="rId89"/>
    <p:sldId id="396" r:id="rId90"/>
    <p:sldId id="350" r:id="rId9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0" autoAdjust="0"/>
    <p:restoredTop sz="95196" autoAdjust="0"/>
  </p:normalViewPr>
  <p:slideViewPr>
    <p:cSldViewPr>
      <p:cViewPr varScale="1">
        <p:scale>
          <a:sx n="67" d="100"/>
          <a:sy n="67" d="100"/>
        </p:scale>
        <p:origin x="1260" y="4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3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B15F97-2586-4D73-BF90-EBEB3E3E568C}" type="doc">
      <dgm:prSet loTypeId="urn:microsoft.com/office/officeart/2005/8/layout/equation2" loCatId="process" qsTypeId="urn:microsoft.com/office/officeart/2005/8/quickstyle/simple1" qsCatId="simple" csTypeId="urn:microsoft.com/office/officeart/2005/8/colors/accent2_4" csCatId="accent2" phldr="1"/>
      <dgm:spPr/>
    </dgm:pt>
    <dgm:pt modelId="{486EAB76-E868-4230-9FDC-5B71D846AF43}">
      <dgm:prSet phldrT="[Text]" custT="1"/>
      <dgm:spPr>
        <a:solidFill>
          <a:srgbClr val="002060"/>
        </a:solidFill>
      </dgm:spPr>
      <dgm:t>
        <a:bodyPr/>
        <a:lstStyle/>
        <a:p>
          <a:pPr algn="l"/>
          <a:r>
            <a:rPr lang="en-US" sz="2000" b="1" dirty="0"/>
            <a:t>EXPLICIT KNOWLEDGE</a:t>
          </a:r>
        </a:p>
        <a:p>
          <a:pPr algn="l"/>
          <a:r>
            <a:rPr lang="en-US" sz="1800" b="0" i="1" dirty="0"/>
            <a:t>Can be codified using words, pictures numbers</a:t>
          </a:r>
          <a:endParaRPr lang="en-US" sz="1400" b="0" i="1" dirty="0"/>
        </a:p>
      </dgm:t>
    </dgm:pt>
    <dgm:pt modelId="{EB45A604-EAF1-44FC-988B-4F9875C007B5}" type="parTrans" cxnId="{A00D50B3-2278-432B-8F29-39C8C8140C53}">
      <dgm:prSet/>
      <dgm:spPr/>
      <dgm:t>
        <a:bodyPr/>
        <a:lstStyle/>
        <a:p>
          <a:pPr algn="l"/>
          <a:endParaRPr lang="en-US"/>
        </a:p>
      </dgm:t>
    </dgm:pt>
    <dgm:pt modelId="{C42925B1-CB5B-4463-BD02-7BE29EE564F5}" type="sibTrans" cxnId="{A00D50B3-2278-432B-8F29-39C8C8140C53}">
      <dgm:prSet/>
      <dgm:spPr>
        <a:solidFill>
          <a:srgbClr val="B9560B"/>
        </a:solidFill>
      </dgm:spPr>
      <dgm:t>
        <a:bodyPr/>
        <a:lstStyle/>
        <a:p>
          <a:pPr algn="l"/>
          <a:endParaRPr lang="en-US"/>
        </a:p>
      </dgm:t>
    </dgm:pt>
    <dgm:pt modelId="{804F5A9E-170C-4BEE-9185-3A51EFD05E4C}">
      <dgm:prSet phldrT="[Text]" custT="1"/>
      <dgm:spPr>
        <a:solidFill>
          <a:schemeClr val="bg2">
            <a:lumMod val="75000"/>
          </a:schemeClr>
        </a:solidFill>
      </dgm:spPr>
      <dgm:t>
        <a:bodyPr/>
        <a:lstStyle/>
        <a:p>
          <a:pPr algn="l"/>
          <a:r>
            <a:rPr lang="en-US" sz="2000" b="1" dirty="0"/>
            <a:t>TACIT KNOWLEDGE </a:t>
          </a:r>
        </a:p>
        <a:p>
          <a:pPr algn="l"/>
          <a:r>
            <a:rPr lang="en-US" sz="1800" b="0" i="1" dirty="0"/>
            <a:t>Personal insights, believes, experience “know-how”</a:t>
          </a:r>
        </a:p>
      </dgm:t>
    </dgm:pt>
    <dgm:pt modelId="{103A96EA-DE67-40CB-801D-B553AC3DA109}" type="parTrans" cxnId="{6CDFC578-D532-4254-9340-3360A742ABF8}">
      <dgm:prSet/>
      <dgm:spPr/>
      <dgm:t>
        <a:bodyPr/>
        <a:lstStyle/>
        <a:p>
          <a:pPr algn="l"/>
          <a:endParaRPr lang="en-US"/>
        </a:p>
      </dgm:t>
    </dgm:pt>
    <dgm:pt modelId="{9D848AED-F82B-4F77-A76D-E37B0228DD91}" type="sibTrans" cxnId="{6CDFC578-D532-4254-9340-3360A742ABF8}">
      <dgm:prSet custT="1"/>
      <dgm:spPr>
        <a:solidFill>
          <a:srgbClr val="848D15"/>
        </a:solidFill>
      </dgm:spPr>
      <dgm:t>
        <a:bodyPr/>
        <a:lstStyle/>
        <a:p>
          <a:pPr algn="ctr"/>
          <a:r>
            <a:rPr lang="en-US" sz="1800" b="1" dirty="0"/>
            <a:t>Knowledge Management</a:t>
          </a:r>
        </a:p>
      </dgm:t>
    </dgm:pt>
    <dgm:pt modelId="{EC2B60BA-561F-40EC-9625-B6C5C76515D5}">
      <dgm:prSet phldrT="[Text]" custT="1"/>
      <dgm:spPr>
        <a:solidFill>
          <a:srgbClr val="852005"/>
        </a:solidFill>
      </dgm:spPr>
      <dgm:t>
        <a:bodyPr/>
        <a:lstStyle/>
        <a:p>
          <a:pPr algn="l">
            <a:spcAft>
              <a:spcPct val="35000"/>
            </a:spcAft>
          </a:pPr>
          <a:endParaRPr lang="en-US" sz="2400" dirty="0"/>
        </a:p>
        <a:p>
          <a:pPr algn="l">
            <a:spcAft>
              <a:spcPct val="35000"/>
            </a:spcAft>
          </a:pPr>
          <a:r>
            <a:rPr lang="en-US" sz="2400" dirty="0"/>
            <a:t>   </a:t>
          </a:r>
        </a:p>
        <a:p>
          <a:pPr algn="ctr">
            <a:spcAft>
              <a:spcPts val="600"/>
            </a:spcAft>
          </a:pPr>
          <a:r>
            <a:rPr lang="en-US" sz="2000" b="1" dirty="0">
              <a:effectLst>
                <a:outerShdw blurRad="38100" dist="38100" dir="2700000" algn="tl">
                  <a:srgbClr val="000000">
                    <a:alpha val="43137"/>
                  </a:srgbClr>
                </a:outerShdw>
              </a:effectLst>
            </a:rPr>
            <a:t>KNOWLEDGE   SHARING &amp;   INTEGRATION</a:t>
          </a:r>
        </a:p>
        <a:p>
          <a:pPr algn="ctr">
            <a:spcAft>
              <a:spcPts val="600"/>
            </a:spcAft>
          </a:pPr>
          <a:r>
            <a:rPr lang="en-US" sz="2200" dirty="0"/>
            <a:t> </a:t>
          </a:r>
        </a:p>
        <a:p>
          <a:pPr algn="l">
            <a:spcAft>
              <a:spcPts val="0"/>
            </a:spcAft>
          </a:pPr>
          <a:r>
            <a:rPr lang="en-US" sz="2200" dirty="0"/>
            <a:t>  </a:t>
          </a:r>
          <a:r>
            <a:rPr lang="en-US" sz="2200" i="1" dirty="0"/>
            <a:t>1. Reusing  </a:t>
          </a:r>
        </a:p>
        <a:p>
          <a:pPr algn="l">
            <a:spcAft>
              <a:spcPts val="0"/>
            </a:spcAft>
          </a:pPr>
          <a:r>
            <a:rPr lang="en-US" sz="2200" i="1" dirty="0"/>
            <a:t>     Existing    </a:t>
          </a:r>
        </a:p>
        <a:p>
          <a:pPr algn="l">
            <a:spcAft>
              <a:spcPts val="0"/>
            </a:spcAft>
          </a:pPr>
          <a:r>
            <a:rPr lang="en-US" sz="2200" i="1" dirty="0"/>
            <a:t>     Knowledge</a:t>
          </a:r>
        </a:p>
        <a:p>
          <a:pPr algn="l">
            <a:spcAft>
              <a:spcPts val="0"/>
            </a:spcAft>
          </a:pPr>
          <a:endParaRPr lang="en-US" sz="2200" i="1" dirty="0"/>
        </a:p>
        <a:p>
          <a:pPr algn="l">
            <a:spcAft>
              <a:spcPts val="0"/>
            </a:spcAft>
          </a:pPr>
          <a:r>
            <a:rPr lang="en-US" sz="2200" i="1" dirty="0"/>
            <a:t>  2. Creating </a:t>
          </a:r>
        </a:p>
        <a:p>
          <a:pPr algn="l">
            <a:spcAft>
              <a:spcPts val="0"/>
            </a:spcAft>
          </a:pPr>
          <a:r>
            <a:rPr lang="en-US" sz="2200" i="1" dirty="0"/>
            <a:t>      New </a:t>
          </a:r>
        </a:p>
        <a:p>
          <a:pPr algn="l">
            <a:spcAft>
              <a:spcPts val="0"/>
            </a:spcAft>
          </a:pPr>
          <a:r>
            <a:rPr lang="en-US" sz="2200" i="1" dirty="0"/>
            <a:t>      Knowledge</a:t>
          </a:r>
        </a:p>
        <a:p>
          <a:pPr algn="l">
            <a:spcAft>
              <a:spcPct val="35000"/>
            </a:spcAft>
          </a:pPr>
          <a:endParaRPr lang="en-US" sz="2400" dirty="0"/>
        </a:p>
      </dgm:t>
    </dgm:pt>
    <dgm:pt modelId="{CB2C75FF-5AB9-4292-B244-DEACB71A2B5C}" type="parTrans" cxnId="{DCFFC46E-9C6F-490D-A81E-A95EFAE833F9}">
      <dgm:prSet/>
      <dgm:spPr/>
      <dgm:t>
        <a:bodyPr/>
        <a:lstStyle/>
        <a:p>
          <a:pPr algn="l"/>
          <a:endParaRPr lang="en-US"/>
        </a:p>
      </dgm:t>
    </dgm:pt>
    <dgm:pt modelId="{C853C277-D2A1-443E-AAC4-6D87F8B8AC29}" type="sibTrans" cxnId="{DCFFC46E-9C6F-490D-A81E-A95EFAE833F9}">
      <dgm:prSet/>
      <dgm:spPr/>
      <dgm:t>
        <a:bodyPr/>
        <a:lstStyle/>
        <a:p>
          <a:pPr algn="l"/>
          <a:endParaRPr lang="en-US"/>
        </a:p>
      </dgm:t>
    </dgm:pt>
    <dgm:pt modelId="{A9268839-6C4C-41A0-BE51-5D24549894F2}" type="pres">
      <dgm:prSet presAssocID="{D6B15F97-2586-4D73-BF90-EBEB3E3E568C}" presName="Name0" presStyleCnt="0">
        <dgm:presLayoutVars>
          <dgm:dir/>
          <dgm:resizeHandles val="exact"/>
        </dgm:presLayoutVars>
      </dgm:prSet>
      <dgm:spPr/>
    </dgm:pt>
    <dgm:pt modelId="{55F42D4C-23DA-453C-A1F0-81525FDFD9F7}" type="pres">
      <dgm:prSet presAssocID="{D6B15F97-2586-4D73-BF90-EBEB3E3E568C}" presName="vNodes" presStyleCnt="0"/>
      <dgm:spPr/>
    </dgm:pt>
    <dgm:pt modelId="{5F3F406E-825E-4417-AE4E-422E140D78FD}" type="pres">
      <dgm:prSet presAssocID="{486EAB76-E868-4230-9FDC-5B71D846AF43}" presName="node" presStyleLbl="node1" presStyleIdx="0" presStyleCnt="3" custScaleX="271389" custScaleY="148943">
        <dgm:presLayoutVars>
          <dgm:bulletEnabled val="1"/>
        </dgm:presLayoutVars>
      </dgm:prSet>
      <dgm:spPr/>
    </dgm:pt>
    <dgm:pt modelId="{AC465583-C16E-49D3-974C-ABFF8CA43B1B}" type="pres">
      <dgm:prSet presAssocID="{C42925B1-CB5B-4463-BD02-7BE29EE564F5}" presName="spacerT" presStyleCnt="0"/>
      <dgm:spPr/>
    </dgm:pt>
    <dgm:pt modelId="{233DD950-D3B1-4FF9-ACA5-D1E810EA34F4}" type="pres">
      <dgm:prSet presAssocID="{C42925B1-CB5B-4463-BD02-7BE29EE564F5}" presName="sibTrans" presStyleLbl="sibTrans2D1" presStyleIdx="0" presStyleCnt="2" custLinFactNeighborX="-43792" custLinFactNeighborY="-14048"/>
      <dgm:spPr/>
    </dgm:pt>
    <dgm:pt modelId="{1110EEAD-4600-4D3D-A95A-1CA75670E34C}" type="pres">
      <dgm:prSet presAssocID="{C42925B1-CB5B-4463-BD02-7BE29EE564F5}" presName="spacerB" presStyleCnt="0"/>
      <dgm:spPr/>
    </dgm:pt>
    <dgm:pt modelId="{15E47A7B-D92B-4814-8779-C4300081DA98}" type="pres">
      <dgm:prSet presAssocID="{804F5A9E-170C-4BEE-9185-3A51EFD05E4C}" presName="node" presStyleLbl="node1" presStyleIdx="1" presStyleCnt="3" custScaleX="269071" custScaleY="151752" custLinFactNeighborX="2411" custLinFactNeighborY="-18295">
        <dgm:presLayoutVars>
          <dgm:bulletEnabled val="1"/>
        </dgm:presLayoutVars>
      </dgm:prSet>
      <dgm:spPr/>
    </dgm:pt>
    <dgm:pt modelId="{37058418-5D02-4068-A8A0-3847C3434B75}" type="pres">
      <dgm:prSet presAssocID="{D6B15F97-2586-4D73-BF90-EBEB3E3E568C}" presName="sibTransLast" presStyleLbl="sibTrans2D1" presStyleIdx="1" presStyleCnt="2" custScaleX="478464" custScaleY="254624" custLinFactX="-58309" custLinFactNeighborX="-100000" custLinFactNeighborY="-6019"/>
      <dgm:spPr/>
    </dgm:pt>
    <dgm:pt modelId="{2F5FE4AD-5ECF-41E8-907A-F8BD65EEBF24}" type="pres">
      <dgm:prSet presAssocID="{D6B15F97-2586-4D73-BF90-EBEB3E3E568C}" presName="connectorText" presStyleLbl="sibTrans2D1" presStyleIdx="1" presStyleCnt="2"/>
      <dgm:spPr/>
    </dgm:pt>
    <dgm:pt modelId="{B6BB1C82-D752-4ED8-8B36-EC45361EC456}" type="pres">
      <dgm:prSet presAssocID="{D6B15F97-2586-4D73-BF90-EBEB3E3E568C}" presName="lastNode" presStyleLbl="node1" presStyleIdx="2" presStyleCnt="3" custScaleX="112926" custScaleY="188168" custLinFactNeighborX="79135" custLinFactNeighborY="656">
        <dgm:presLayoutVars>
          <dgm:bulletEnabled val="1"/>
        </dgm:presLayoutVars>
      </dgm:prSet>
      <dgm:spPr/>
    </dgm:pt>
  </dgm:ptLst>
  <dgm:cxnLst>
    <dgm:cxn modelId="{CFC6E02A-8BDB-45A7-B920-924F8EABCD3D}" type="presOf" srcId="{D6B15F97-2586-4D73-BF90-EBEB3E3E568C}" destId="{A9268839-6C4C-41A0-BE51-5D24549894F2}" srcOrd="0" destOrd="0" presId="urn:microsoft.com/office/officeart/2005/8/layout/equation2"/>
    <dgm:cxn modelId="{8EA17762-F328-410C-95B5-A099362B6623}" type="presOf" srcId="{9D848AED-F82B-4F77-A76D-E37B0228DD91}" destId="{2F5FE4AD-5ECF-41E8-907A-F8BD65EEBF24}" srcOrd="1" destOrd="0" presId="urn:microsoft.com/office/officeart/2005/8/layout/equation2"/>
    <dgm:cxn modelId="{38EE606D-94E0-4397-A290-57833FE4F74A}" type="presOf" srcId="{486EAB76-E868-4230-9FDC-5B71D846AF43}" destId="{5F3F406E-825E-4417-AE4E-422E140D78FD}" srcOrd="0" destOrd="0" presId="urn:microsoft.com/office/officeart/2005/8/layout/equation2"/>
    <dgm:cxn modelId="{DCFFC46E-9C6F-490D-A81E-A95EFAE833F9}" srcId="{D6B15F97-2586-4D73-BF90-EBEB3E3E568C}" destId="{EC2B60BA-561F-40EC-9625-B6C5C76515D5}" srcOrd="2" destOrd="0" parTransId="{CB2C75FF-5AB9-4292-B244-DEACB71A2B5C}" sibTransId="{C853C277-D2A1-443E-AAC4-6D87F8B8AC29}"/>
    <dgm:cxn modelId="{6CDFC578-D532-4254-9340-3360A742ABF8}" srcId="{D6B15F97-2586-4D73-BF90-EBEB3E3E568C}" destId="{804F5A9E-170C-4BEE-9185-3A51EFD05E4C}" srcOrd="1" destOrd="0" parTransId="{103A96EA-DE67-40CB-801D-B553AC3DA109}" sibTransId="{9D848AED-F82B-4F77-A76D-E37B0228DD91}"/>
    <dgm:cxn modelId="{C3B899A0-1501-452C-9C9C-C0E92CFAF7A7}" type="presOf" srcId="{804F5A9E-170C-4BEE-9185-3A51EFD05E4C}" destId="{15E47A7B-D92B-4814-8779-C4300081DA98}" srcOrd="0" destOrd="0" presId="urn:microsoft.com/office/officeart/2005/8/layout/equation2"/>
    <dgm:cxn modelId="{A00D50B3-2278-432B-8F29-39C8C8140C53}" srcId="{D6B15F97-2586-4D73-BF90-EBEB3E3E568C}" destId="{486EAB76-E868-4230-9FDC-5B71D846AF43}" srcOrd="0" destOrd="0" parTransId="{EB45A604-EAF1-44FC-988B-4F9875C007B5}" sibTransId="{C42925B1-CB5B-4463-BD02-7BE29EE564F5}"/>
    <dgm:cxn modelId="{81ED57BA-7CC6-4D44-8BBA-6E8755279659}" type="presOf" srcId="{9D848AED-F82B-4F77-A76D-E37B0228DD91}" destId="{37058418-5D02-4068-A8A0-3847C3434B75}" srcOrd="0" destOrd="0" presId="urn:microsoft.com/office/officeart/2005/8/layout/equation2"/>
    <dgm:cxn modelId="{53C40FBB-F999-47BB-9554-0F772F11A3BE}" type="presOf" srcId="{EC2B60BA-561F-40EC-9625-B6C5C76515D5}" destId="{B6BB1C82-D752-4ED8-8B36-EC45361EC456}" srcOrd="0" destOrd="0" presId="urn:microsoft.com/office/officeart/2005/8/layout/equation2"/>
    <dgm:cxn modelId="{AA84C9C9-2154-4AC8-A0AD-C5CAD4113287}" type="presOf" srcId="{C42925B1-CB5B-4463-BD02-7BE29EE564F5}" destId="{233DD950-D3B1-4FF9-ACA5-D1E810EA34F4}" srcOrd="0" destOrd="0" presId="urn:microsoft.com/office/officeart/2005/8/layout/equation2"/>
    <dgm:cxn modelId="{E4B49E6C-D502-4F95-AED5-94573312A330}" type="presParOf" srcId="{A9268839-6C4C-41A0-BE51-5D24549894F2}" destId="{55F42D4C-23DA-453C-A1F0-81525FDFD9F7}" srcOrd="0" destOrd="0" presId="urn:microsoft.com/office/officeart/2005/8/layout/equation2"/>
    <dgm:cxn modelId="{737EBCF5-5373-4E0B-A668-65073B6D9FF5}" type="presParOf" srcId="{55F42D4C-23DA-453C-A1F0-81525FDFD9F7}" destId="{5F3F406E-825E-4417-AE4E-422E140D78FD}" srcOrd="0" destOrd="0" presId="urn:microsoft.com/office/officeart/2005/8/layout/equation2"/>
    <dgm:cxn modelId="{4FB13AB6-79BF-4206-B857-0581ED160EDE}" type="presParOf" srcId="{55F42D4C-23DA-453C-A1F0-81525FDFD9F7}" destId="{AC465583-C16E-49D3-974C-ABFF8CA43B1B}" srcOrd="1" destOrd="0" presId="urn:microsoft.com/office/officeart/2005/8/layout/equation2"/>
    <dgm:cxn modelId="{B9D71977-427A-4B8F-8B13-880E9B784DF7}" type="presParOf" srcId="{55F42D4C-23DA-453C-A1F0-81525FDFD9F7}" destId="{233DD950-D3B1-4FF9-ACA5-D1E810EA34F4}" srcOrd="2" destOrd="0" presId="urn:microsoft.com/office/officeart/2005/8/layout/equation2"/>
    <dgm:cxn modelId="{648B37F0-B696-4E18-980C-894B6363C79E}" type="presParOf" srcId="{55F42D4C-23DA-453C-A1F0-81525FDFD9F7}" destId="{1110EEAD-4600-4D3D-A95A-1CA75670E34C}" srcOrd="3" destOrd="0" presId="urn:microsoft.com/office/officeart/2005/8/layout/equation2"/>
    <dgm:cxn modelId="{906834EB-1100-4035-BDAC-F1346C602484}" type="presParOf" srcId="{55F42D4C-23DA-453C-A1F0-81525FDFD9F7}" destId="{15E47A7B-D92B-4814-8779-C4300081DA98}" srcOrd="4" destOrd="0" presId="urn:microsoft.com/office/officeart/2005/8/layout/equation2"/>
    <dgm:cxn modelId="{73F19BF2-338A-48B8-85E6-2B654359BBEB}" type="presParOf" srcId="{A9268839-6C4C-41A0-BE51-5D24549894F2}" destId="{37058418-5D02-4068-A8A0-3847C3434B75}" srcOrd="1" destOrd="0" presId="urn:microsoft.com/office/officeart/2005/8/layout/equation2"/>
    <dgm:cxn modelId="{22F3EB8C-5343-4528-A980-F79578817F4E}" type="presParOf" srcId="{37058418-5D02-4068-A8A0-3847C3434B75}" destId="{2F5FE4AD-5ECF-41E8-907A-F8BD65EEBF24}" srcOrd="0" destOrd="0" presId="urn:microsoft.com/office/officeart/2005/8/layout/equation2"/>
    <dgm:cxn modelId="{8B8F1DCB-1220-4147-945C-A96DCE951ABC}" type="presParOf" srcId="{A9268839-6C4C-41A0-BE51-5D24549894F2}" destId="{B6BB1C82-D752-4ED8-8B36-EC45361EC456}"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F406E-825E-4417-AE4E-422E140D78FD}">
      <dsp:nvSpPr>
        <dsp:cNvPr id="0" name=""/>
        <dsp:cNvSpPr/>
      </dsp:nvSpPr>
      <dsp:spPr>
        <a:xfrm>
          <a:off x="259425" y="11325"/>
          <a:ext cx="3458420" cy="1898041"/>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en-US" sz="2000" b="1" kern="1200" dirty="0"/>
            <a:t>EXPLICIT KNOWLEDGE</a:t>
          </a:r>
        </a:p>
        <a:p>
          <a:pPr marL="0" lvl="0" indent="0" algn="l" defTabSz="889000">
            <a:lnSpc>
              <a:spcPct val="90000"/>
            </a:lnSpc>
            <a:spcBef>
              <a:spcPct val="0"/>
            </a:spcBef>
            <a:spcAft>
              <a:spcPct val="35000"/>
            </a:spcAft>
            <a:buNone/>
          </a:pPr>
          <a:r>
            <a:rPr lang="en-US" sz="1800" b="0" i="1" kern="1200" dirty="0"/>
            <a:t>Can be codified using words, pictures numbers</a:t>
          </a:r>
          <a:endParaRPr lang="en-US" sz="1400" b="0" i="1" kern="1200" dirty="0"/>
        </a:p>
      </dsp:txBody>
      <dsp:txXfrm>
        <a:off x="765899" y="289287"/>
        <a:ext cx="2445472" cy="1342117"/>
      </dsp:txXfrm>
    </dsp:sp>
    <dsp:sp modelId="{233DD950-D3B1-4FF9-ACA5-D1E810EA34F4}">
      <dsp:nvSpPr>
        <dsp:cNvPr id="0" name=""/>
        <dsp:cNvSpPr/>
      </dsp:nvSpPr>
      <dsp:spPr>
        <a:xfrm>
          <a:off x="1295402" y="1998306"/>
          <a:ext cx="739117" cy="739117"/>
        </a:xfrm>
        <a:prstGeom prst="mathPlus">
          <a:avLst/>
        </a:prstGeom>
        <a:solidFill>
          <a:srgbClr val="B9560B"/>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endParaRPr lang="en-US" sz="1300" kern="1200"/>
        </a:p>
      </dsp:txBody>
      <dsp:txXfrm>
        <a:off x="1393372" y="2280944"/>
        <a:ext cx="543177" cy="173841"/>
      </dsp:txXfrm>
    </dsp:sp>
    <dsp:sp modelId="{15E47A7B-D92B-4814-8779-C4300081DA98}">
      <dsp:nvSpPr>
        <dsp:cNvPr id="0" name=""/>
        <dsp:cNvSpPr/>
      </dsp:nvSpPr>
      <dsp:spPr>
        <a:xfrm>
          <a:off x="304919" y="2836506"/>
          <a:ext cx="3428881" cy="1933837"/>
        </a:xfrm>
        <a:prstGeom prst="ellipse">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en-US" sz="2000" b="1" kern="1200" dirty="0"/>
            <a:t>TACIT KNOWLEDGE </a:t>
          </a:r>
        </a:p>
        <a:p>
          <a:pPr marL="0" lvl="0" indent="0" algn="l" defTabSz="889000">
            <a:lnSpc>
              <a:spcPct val="90000"/>
            </a:lnSpc>
            <a:spcBef>
              <a:spcPct val="0"/>
            </a:spcBef>
            <a:spcAft>
              <a:spcPct val="35000"/>
            </a:spcAft>
            <a:buNone/>
          </a:pPr>
          <a:r>
            <a:rPr lang="en-US" sz="1800" b="0" i="1" kern="1200" dirty="0"/>
            <a:t>Personal insights, believes, experience “know-how”</a:t>
          </a:r>
        </a:p>
      </dsp:txBody>
      <dsp:txXfrm>
        <a:off x="807067" y="3119710"/>
        <a:ext cx="2424585" cy="1367429"/>
      </dsp:txXfrm>
    </dsp:sp>
    <dsp:sp modelId="{37058418-5D02-4068-A8A0-3847C3434B75}">
      <dsp:nvSpPr>
        <dsp:cNvPr id="0" name=""/>
        <dsp:cNvSpPr/>
      </dsp:nvSpPr>
      <dsp:spPr>
        <a:xfrm rot="10067">
          <a:off x="2340641" y="1765179"/>
          <a:ext cx="2219172" cy="1207057"/>
        </a:xfrm>
        <a:prstGeom prst="rightArrow">
          <a:avLst>
            <a:gd name="adj1" fmla="val 60000"/>
            <a:gd name="adj2" fmla="val 50000"/>
          </a:avLst>
        </a:prstGeom>
        <a:solidFill>
          <a:srgbClr val="848D1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t>Knowledge Management</a:t>
          </a:r>
        </a:p>
      </dsp:txBody>
      <dsp:txXfrm>
        <a:off x="2340642" y="2006060"/>
        <a:ext cx="1857055" cy="724235"/>
      </dsp:txXfrm>
    </dsp:sp>
    <dsp:sp modelId="{B6BB1C82-D752-4ED8-8B36-EC45361EC456}">
      <dsp:nvSpPr>
        <dsp:cNvPr id="0" name=""/>
        <dsp:cNvSpPr/>
      </dsp:nvSpPr>
      <dsp:spPr>
        <a:xfrm>
          <a:off x="4608911" y="4796"/>
          <a:ext cx="2878124" cy="4795803"/>
        </a:xfrm>
        <a:prstGeom prst="ellipse">
          <a:avLst/>
        </a:prstGeom>
        <a:solidFill>
          <a:srgbClr val="85200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1066800">
            <a:lnSpc>
              <a:spcPct val="90000"/>
            </a:lnSpc>
            <a:spcBef>
              <a:spcPct val="0"/>
            </a:spcBef>
            <a:spcAft>
              <a:spcPct val="35000"/>
            </a:spcAft>
            <a:buNone/>
          </a:pPr>
          <a:endParaRPr lang="en-US" sz="2400" kern="1200" dirty="0"/>
        </a:p>
        <a:p>
          <a:pPr marL="0" lvl="0" indent="0" algn="l" defTabSz="1066800">
            <a:lnSpc>
              <a:spcPct val="90000"/>
            </a:lnSpc>
            <a:spcBef>
              <a:spcPct val="0"/>
            </a:spcBef>
            <a:spcAft>
              <a:spcPct val="35000"/>
            </a:spcAft>
            <a:buNone/>
          </a:pPr>
          <a:r>
            <a:rPr lang="en-US" sz="2400" kern="1200" dirty="0"/>
            <a:t>   </a:t>
          </a:r>
        </a:p>
        <a:p>
          <a:pPr marL="0" lvl="0" indent="0" algn="ctr" defTabSz="1066800">
            <a:lnSpc>
              <a:spcPct val="90000"/>
            </a:lnSpc>
            <a:spcBef>
              <a:spcPct val="0"/>
            </a:spcBef>
            <a:spcAft>
              <a:spcPts val="600"/>
            </a:spcAft>
            <a:buNone/>
          </a:pPr>
          <a:r>
            <a:rPr lang="en-US" sz="2000" b="1" kern="1200" dirty="0">
              <a:effectLst>
                <a:outerShdw blurRad="38100" dist="38100" dir="2700000" algn="tl">
                  <a:srgbClr val="000000">
                    <a:alpha val="43137"/>
                  </a:srgbClr>
                </a:outerShdw>
              </a:effectLst>
            </a:rPr>
            <a:t>KNOWLEDGE   SHARING &amp;   INTEGRATION</a:t>
          </a:r>
        </a:p>
        <a:p>
          <a:pPr marL="0" lvl="0" indent="0" algn="ctr" defTabSz="1066800">
            <a:lnSpc>
              <a:spcPct val="90000"/>
            </a:lnSpc>
            <a:spcBef>
              <a:spcPct val="0"/>
            </a:spcBef>
            <a:spcAft>
              <a:spcPts val="600"/>
            </a:spcAft>
            <a:buNone/>
          </a:pPr>
          <a:r>
            <a:rPr lang="en-US" sz="2200" kern="1200" dirty="0"/>
            <a:t> </a:t>
          </a:r>
        </a:p>
        <a:p>
          <a:pPr marL="0" lvl="0" indent="0" algn="l" defTabSz="1066800">
            <a:lnSpc>
              <a:spcPct val="90000"/>
            </a:lnSpc>
            <a:spcBef>
              <a:spcPct val="0"/>
            </a:spcBef>
            <a:spcAft>
              <a:spcPts val="0"/>
            </a:spcAft>
            <a:buNone/>
          </a:pPr>
          <a:r>
            <a:rPr lang="en-US" sz="2200" kern="1200" dirty="0"/>
            <a:t>  </a:t>
          </a:r>
          <a:r>
            <a:rPr lang="en-US" sz="2200" i="1" kern="1200" dirty="0"/>
            <a:t>1. Reusing  </a:t>
          </a:r>
        </a:p>
        <a:p>
          <a:pPr marL="0" lvl="0" indent="0" algn="l" defTabSz="1066800">
            <a:lnSpc>
              <a:spcPct val="90000"/>
            </a:lnSpc>
            <a:spcBef>
              <a:spcPct val="0"/>
            </a:spcBef>
            <a:spcAft>
              <a:spcPts val="0"/>
            </a:spcAft>
            <a:buNone/>
          </a:pPr>
          <a:r>
            <a:rPr lang="en-US" sz="2200" i="1" kern="1200" dirty="0"/>
            <a:t>     Existing    </a:t>
          </a:r>
        </a:p>
        <a:p>
          <a:pPr marL="0" lvl="0" indent="0" algn="l" defTabSz="1066800">
            <a:lnSpc>
              <a:spcPct val="90000"/>
            </a:lnSpc>
            <a:spcBef>
              <a:spcPct val="0"/>
            </a:spcBef>
            <a:spcAft>
              <a:spcPts val="0"/>
            </a:spcAft>
            <a:buNone/>
          </a:pPr>
          <a:r>
            <a:rPr lang="en-US" sz="2200" i="1" kern="1200" dirty="0"/>
            <a:t>     Knowledge</a:t>
          </a:r>
        </a:p>
        <a:p>
          <a:pPr marL="0" lvl="0" indent="0" algn="l" defTabSz="1066800">
            <a:lnSpc>
              <a:spcPct val="90000"/>
            </a:lnSpc>
            <a:spcBef>
              <a:spcPct val="0"/>
            </a:spcBef>
            <a:spcAft>
              <a:spcPts val="0"/>
            </a:spcAft>
            <a:buNone/>
          </a:pPr>
          <a:endParaRPr lang="en-US" sz="2200" i="1" kern="1200" dirty="0"/>
        </a:p>
        <a:p>
          <a:pPr marL="0" lvl="0" indent="0" algn="l" defTabSz="1066800">
            <a:lnSpc>
              <a:spcPct val="90000"/>
            </a:lnSpc>
            <a:spcBef>
              <a:spcPct val="0"/>
            </a:spcBef>
            <a:spcAft>
              <a:spcPts val="0"/>
            </a:spcAft>
            <a:buNone/>
          </a:pPr>
          <a:r>
            <a:rPr lang="en-US" sz="2200" i="1" kern="1200" dirty="0"/>
            <a:t>  2. Creating </a:t>
          </a:r>
        </a:p>
        <a:p>
          <a:pPr marL="0" lvl="0" indent="0" algn="l" defTabSz="1066800">
            <a:lnSpc>
              <a:spcPct val="90000"/>
            </a:lnSpc>
            <a:spcBef>
              <a:spcPct val="0"/>
            </a:spcBef>
            <a:spcAft>
              <a:spcPts val="0"/>
            </a:spcAft>
            <a:buNone/>
          </a:pPr>
          <a:r>
            <a:rPr lang="en-US" sz="2200" i="1" kern="1200" dirty="0"/>
            <a:t>      New </a:t>
          </a:r>
        </a:p>
        <a:p>
          <a:pPr marL="0" lvl="0" indent="0" algn="l" defTabSz="1066800">
            <a:lnSpc>
              <a:spcPct val="90000"/>
            </a:lnSpc>
            <a:spcBef>
              <a:spcPct val="0"/>
            </a:spcBef>
            <a:spcAft>
              <a:spcPts val="0"/>
            </a:spcAft>
            <a:buNone/>
          </a:pPr>
          <a:r>
            <a:rPr lang="en-US" sz="2200" i="1" kern="1200" dirty="0"/>
            <a:t>      Knowledge</a:t>
          </a:r>
        </a:p>
        <a:p>
          <a:pPr marL="0" lvl="0" indent="0" algn="l" defTabSz="1066800">
            <a:lnSpc>
              <a:spcPct val="90000"/>
            </a:lnSpc>
            <a:spcBef>
              <a:spcPct val="0"/>
            </a:spcBef>
            <a:spcAft>
              <a:spcPct val="35000"/>
            </a:spcAft>
            <a:buNone/>
          </a:pPr>
          <a:endParaRPr lang="en-US" sz="2400" kern="1200" dirty="0"/>
        </a:p>
      </dsp:txBody>
      <dsp:txXfrm>
        <a:off x="5030403" y="707125"/>
        <a:ext cx="2035140" cy="339114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D79FFE6-DFAC-4C60-8805-CBDC18ACA4EF}" type="datetimeFigureOut">
              <a:rPr lang="en-US" smtClean="0"/>
              <a:pPr/>
              <a:t>2/1/2020</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AD315E6-A2B0-45EF-A133-13B70929E5C7}" type="slidenum">
              <a:rPr lang="en-CA" smtClean="0"/>
              <a:pPr/>
              <a:t>‹#›</a:t>
            </a:fld>
            <a:endParaRPr lang="en-CA"/>
          </a:p>
        </p:txBody>
      </p:sp>
    </p:spTree>
    <p:extLst>
      <p:ext uri="{BB962C8B-B14F-4D97-AF65-F5344CB8AC3E}">
        <p14:creationId xmlns:p14="http://schemas.microsoft.com/office/powerpoint/2010/main" val="1546997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dirty="0"/>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74D84325-3BC1-43DD-8D58-207D9535EBCF}" type="slidenum">
              <a:rPr lang="en-US"/>
              <a:pPr/>
              <a:t>1</a:t>
            </a:fld>
            <a:endParaRPr lang="en-US" dirty="0"/>
          </a:p>
        </p:txBody>
      </p:sp>
      <p:sp>
        <p:nvSpPr>
          <p:cNvPr id="630786" name="Rectangle 2"/>
          <p:cNvSpPr>
            <a:spLocks noGrp="1" noRot="1" noChangeAspect="1" noChangeArrowheads="1" noTextEdit="1"/>
          </p:cNvSpPr>
          <p:nvPr>
            <p:ph type="sldImg"/>
          </p:nvPr>
        </p:nvSpPr>
        <p:spPr>
          <a:xfrm>
            <a:off x="1266825" y="727075"/>
            <a:ext cx="4781550" cy="3586163"/>
          </a:xfrm>
          <a:ln/>
        </p:spPr>
      </p:sp>
      <p:sp>
        <p:nvSpPr>
          <p:cNvPr id="63078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7855A054-DB82-41C2-A145-B83C6DACF3D5}" type="slidenum">
              <a:rPr lang="en-US"/>
              <a:pPr/>
              <a:t>14</a:t>
            </a:fld>
            <a:endParaRPr lang="en-US"/>
          </a:p>
        </p:txBody>
      </p:sp>
      <p:sp>
        <p:nvSpPr>
          <p:cNvPr id="643074" name="Rectangle 2"/>
          <p:cNvSpPr>
            <a:spLocks noGrp="1" noRot="1" noChangeAspect="1" noChangeArrowheads="1" noTextEdit="1"/>
          </p:cNvSpPr>
          <p:nvPr>
            <p:ph type="sldImg"/>
          </p:nvPr>
        </p:nvSpPr>
        <p:spPr>
          <a:xfrm>
            <a:off x="1266825" y="727075"/>
            <a:ext cx="4781550" cy="3586163"/>
          </a:xfrm>
          <a:ln/>
        </p:spPr>
      </p:sp>
      <p:sp>
        <p:nvSpPr>
          <p:cNvPr id="64307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CAD315E6-A2B0-45EF-A133-13B70929E5C7}" type="slidenum">
              <a:rPr lang="en-CA" smtClean="0"/>
              <a:pPr/>
              <a:t>15</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DA27D2F1-50A3-4CC1-8FB3-4C348B4E8E31}" type="slidenum">
              <a:rPr lang="en-US"/>
              <a:pPr/>
              <a:t>16</a:t>
            </a:fld>
            <a:endParaRPr lang="en-US"/>
          </a:p>
        </p:txBody>
      </p:sp>
      <p:sp>
        <p:nvSpPr>
          <p:cNvPr id="701442" name="Rectangle 2"/>
          <p:cNvSpPr>
            <a:spLocks noGrp="1" noRot="1" noChangeAspect="1" noChangeArrowheads="1" noTextEdit="1"/>
          </p:cNvSpPr>
          <p:nvPr>
            <p:ph type="sldImg"/>
          </p:nvPr>
        </p:nvSpPr>
        <p:spPr>
          <a:xfrm>
            <a:off x="1266825" y="727075"/>
            <a:ext cx="4781550" cy="3586163"/>
          </a:xfrm>
          <a:ln/>
        </p:spPr>
      </p:sp>
      <p:sp>
        <p:nvSpPr>
          <p:cNvPr id="70144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5DD7CA5B-1153-4A5C-B791-9BEB4761B745}" type="slidenum">
              <a:rPr lang="en-US"/>
              <a:pPr/>
              <a:t>17</a:t>
            </a:fld>
            <a:endParaRPr lang="en-US"/>
          </a:p>
        </p:txBody>
      </p:sp>
      <p:sp>
        <p:nvSpPr>
          <p:cNvPr id="710658" name="Rectangle 2"/>
          <p:cNvSpPr>
            <a:spLocks noGrp="1" noRot="1" noChangeAspect="1" noChangeArrowheads="1" noTextEdit="1"/>
          </p:cNvSpPr>
          <p:nvPr>
            <p:ph type="sldImg"/>
          </p:nvPr>
        </p:nvSpPr>
        <p:spPr>
          <a:xfrm>
            <a:off x="1266825" y="727075"/>
            <a:ext cx="4781550" cy="3586163"/>
          </a:xfrm>
          <a:ln/>
        </p:spPr>
      </p:sp>
      <p:sp>
        <p:nvSpPr>
          <p:cNvPr id="71065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821BDC0E-6462-464F-A1DA-EA8ED046F73D}" type="slidenum">
              <a:rPr lang="en-US"/>
              <a:pPr/>
              <a:t>18</a:t>
            </a:fld>
            <a:endParaRPr lang="en-US"/>
          </a:p>
        </p:txBody>
      </p:sp>
      <p:sp>
        <p:nvSpPr>
          <p:cNvPr id="711682" name="Rectangle 2"/>
          <p:cNvSpPr>
            <a:spLocks noGrp="1" noRot="1" noChangeAspect="1" noChangeArrowheads="1" noTextEdit="1"/>
          </p:cNvSpPr>
          <p:nvPr>
            <p:ph type="sldImg"/>
          </p:nvPr>
        </p:nvSpPr>
        <p:spPr>
          <a:xfrm>
            <a:off x="1266825" y="727075"/>
            <a:ext cx="4781550" cy="3586163"/>
          </a:xfrm>
          <a:ln/>
        </p:spPr>
      </p:sp>
      <p:sp>
        <p:nvSpPr>
          <p:cNvPr id="71168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7B99B8E5-9A17-444E-A839-7598AAC72EE2}" type="slidenum">
              <a:rPr lang="en-US"/>
              <a:pPr/>
              <a:t>19</a:t>
            </a:fld>
            <a:endParaRPr lang="en-US"/>
          </a:p>
        </p:txBody>
      </p:sp>
      <p:sp>
        <p:nvSpPr>
          <p:cNvPr id="712706" name="Rectangle 2"/>
          <p:cNvSpPr>
            <a:spLocks noGrp="1" noRot="1" noChangeAspect="1" noChangeArrowheads="1" noTextEdit="1"/>
          </p:cNvSpPr>
          <p:nvPr>
            <p:ph type="sldImg"/>
          </p:nvPr>
        </p:nvSpPr>
        <p:spPr>
          <a:xfrm>
            <a:off x="1266825" y="727075"/>
            <a:ext cx="4781550" cy="3586163"/>
          </a:xfrm>
          <a:ln/>
        </p:spPr>
      </p:sp>
      <p:sp>
        <p:nvSpPr>
          <p:cNvPr id="71270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EA1FEBFC-F32C-4B85-9FE5-C7147F6769E5}" type="slidenum">
              <a:rPr lang="en-US"/>
              <a:pPr/>
              <a:t>22</a:t>
            </a:fld>
            <a:endParaRPr lang="en-US"/>
          </a:p>
        </p:txBody>
      </p:sp>
      <p:sp>
        <p:nvSpPr>
          <p:cNvPr id="714754" name="Rectangle 2"/>
          <p:cNvSpPr>
            <a:spLocks noGrp="1" noRot="1" noChangeAspect="1" noChangeArrowheads="1" noTextEdit="1"/>
          </p:cNvSpPr>
          <p:nvPr>
            <p:ph type="sldImg"/>
          </p:nvPr>
        </p:nvSpPr>
        <p:spPr>
          <a:xfrm>
            <a:off x="1266825" y="727075"/>
            <a:ext cx="4781550" cy="3586163"/>
          </a:xfrm>
          <a:ln/>
        </p:spPr>
      </p:sp>
      <p:sp>
        <p:nvSpPr>
          <p:cNvPr id="71475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6618E20E-2E69-4364-A3C0-42F8B2F9DE18}" type="slidenum">
              <a:rPr lang="en-US"/>
              <a:pPr/>
              <a:t>23</a:t>
            </a:fld>
            <a:endParaRPr lang="en-US"/>
          </a:p>
        </p:txBody>
      </p:sp>
      <p:sp>
        <p:nvSpPr>
          <p:cNvPr id="635906" name="Rectangle 2"/>
          <p:cNvSpPr>
            <a:spLocks noGrp="1" noRot="1" noChangeAspect="1" noChangeArrowheads="1" noTextEdit="1"/>
          </p:cNvSpPr>
          <p:nvPr>
            <p:ph type="sldImg"/>
          </p:nvPr>
        </p:nvSpPr>
        <p:spPr>
          <a:xfrm>
            <a:off x="1266825" y="727075"/>
            <a:ext cx="4781550" cy="3586163"/>
          </a:xfrm>
          <a:ln/>
        </p:spPr>
      </p:sp>
      <p:sp>
        <p:nvSpPr>
          <p:cNvPr id="635907"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9254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CAD315E6-A2B0-45EF-A133-13B70929E5C7}" type="slidenum">
              <a:rPr lang="en-CA" smtClean="0"/>
              <a:pPr/>
              <a:t>24</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F10223D1-78C9-4144-BFD0-D9A1A01E28DB}" type="slidenum">
              <a:rPr lang="en-US"/>
              <a:pPr/>
              <a:t>25</a:t>
            </a:fld>
            <a:endParaRPr lang="en-US"/>
          </a:p>
        </p:txBody>
      </p:sp>
      <p:sp>
        <p:nvSpPr>
          <p:cNvPr id="746498" name="Rectangle 2"/>
          <p:cNvSpPr>
            <a:spLocks noGrp="1" noRot="1" noChangeAspect="1" noChangeArrowheads="1" noTextEdit="1"/>
          </p:cNvSpPr>
          <p:nvPr>
            <p:ph type="sldImg"/>
          </p:nvPr>
        </p:nvSpPr>
        <p:spPr>
          <a:xfrm>
            <a:off x="1266825" y="727075"/>
            <a:ext cx="4781550" cy="3586163"/>
          </a:xfrm>
          <a:ln/>
        </p:spPr>
      </p:sp>
      <p:sp>
        <p:nvSpPr>
          <p:cNvPr id="74649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dirty="0"/>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FF391C22-54A3-4FDE-B19D-C66863B5346D}" type="slidenum">
              <a:rPr lang="en-US"/>
              <a:pPr/>
              <a:t>3</a:t>
            </a:fld>
            <a:endParaRPr lang="en-US" dirty="0"/>
          </a:p>
        </p:txBody>
      </p:sp>
      <p:sp>
        <p:nvSpPr>
          <p:cNvPr id="631810" name="Rectangle 2"/>
          <p:cNvSpPr>
            <a:spLocks noGrp="1" noRot="1" noChangeAspect="1" noChangeArrowheads="1" noTextEdit="1"/>
          </p:cNvSpPr>
          <p:nvPr>
            <p:ph type="sldImg"/>
          </p:nvPr>
        </p:nvSpPr>
        <p:spPr>
          <a:xfrm>
            <a:off x="1266825" y="727075"/>
            <a:ext cx="4781550" cy="3586163"/>
          </a:xfrm>
          <a:ln/>
        </p:spPr>
      </p:sp>
      <p:sp>
        <p:nvSpPr>
          <p:cNvPr id="63181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CD4CCCA6-B83D-46E2-99B0-0137206D57F6}" type="slidenum">
              <a:rPr lang="en-US"/>
              <a:pPr/>
              <a:t>26</a:t>
            </a:fld>
            <a:endParaRPr lang="en-US"/>
          </a:p>
        </p:txBody>
      </p:sp>
      <p:sp>
        <p:nvSpPr>
          <p:cNvPr id="645122" name="Rectangle 2"/>
          <p:cNvSpPr>
            <a:spLocks noGrp="1" noRot="1" noChangeAspect="1" noChangeArrowheads="1" noTextEdit="1"/>
          </p:cNvSpPr>
          <p:nvPr>
            <p:ph type="sldImg"/>
          </p:nvPr>
        </p:nvSpPr>
        <p:spPr>
          <a:xfrm>
            <a:off x="1266825" y="727075"/>
            <a:ext cx="4781550" cy="3586163"/>
          </a:xfrm>
          <a:ln/>
        </p:spPr>
      </p:sp>
      <p:sp>
        <p:nvSpPr>
          <p:cNvPr id="64512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CAD315E6-A2B0-45EF-A133-13B70929E5C7}" type="slidenum">
              <a:rPr lang="en-CA" smtClean="0"/>
              <a:pPr/>
              <a:t>27</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6F81CB0C-6F2D-4E7B-8324-4BE3915CCF3C}" type="slidenum">
              <a:rPr lang="en-US"/>
              <a:pPr/>
              <a:t>28</a:t>
            </a:fld>
            <a:endParaRPr lang="en-US"/>
          </a:p>
        </p:txBody>
      </p:sp>
      <p:sp>
        <p:nvSpPr>
          <p:cNvPr id="671746" name="Rectangle 2"/>
          <p:cNvSpPr>
            <a:spLocks noGrp="1" noRot="1" noChangeAspect="1" noChangeArrowheads="1" noTextEdit="1"/>
          </p:cNvSpPr>
          <p:nvPr>
            <p:ph type="sldImg"/>
          </p:nvPr>
        </p:nvSpPr>
        <p:spPr>
          <a:xfrm>
            <a:off x="1266825" y="727075"/>
            <a:ext cx="4781550" cy="3586163"/>
          </a:xfrm>
          <a:ln/>
        </p:spPr>
      </p:sp>
      <p:sp>
        <p:nvSpPr>
          <p:cNvPr id="67174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D534527D-4F6A-4F76-9E6E-F798B4D279CC}" type="slidenum">
              <a:rPr lang="en-US"/>
              <a:pPr/>
              <a:t>32</a:t>
            </a:fld>
            <a:endParaRPr lang="en-US"/>
          </a:p>
        </p:txBody>
      </p:sp>
      <p:sp>
        <p:nvSpPr>
          <p:cNvPr id="652290" name="Rectangle 2"/>
          <p:cNvSpPr>
            <a:spLocks noGrp="1" noRot="1" noChangeAspect="1" noChangeArrowheads="1" noTextEdit="1"/>
          </p:cNvSpPr>
          <p:nvPr>
            <p:ph type="sldImg"/>
          </p:nvPr>
        </p:nvSpPr>
        <p:spPr>
          <a:xfrm>
            <a:off x="1266825" y="727075"/>
            <a:ext cx="4781550" cy="3586163"/>
          </a:xfrm>
          <a:ln/>
        </p:spPr>
      </p:sp>
      <p:sp>
        <p:nvSpPr>
          <p:cNvPr id="65229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C67766C1-B85C-4713-ADA8-427A214C2BD8}" type="slidenum">
              <a:rPr lang="en-US"/>
              <a:pPr/>
              <a:t>33</a:t>
            </a:fld>
            <a:endParaRPr lang="en-US"/>
          </a:p>
        </p:txBody>
      </p:sp>
      <p:sp>
        <p:nvSpPr>
          <p:cNvPr id="644098" name="Rectangle 2"/>
          <p:cNvSpPr>
            <a:spLocks noGrp="1" noRot="1" noChangeAspect="1" noChangeArrowheads="1" noTextEdit="1"/>
          </p:cNvSpPr>
          <p:nvPr>
            <p:ph type="sldImg"/>
          </p:nvPr>
        </p:nvSpPr>
        <p:spPr>
          <a:xfrm>
            <a:off x="1266825" y="727075"/>
            <a:ext cx="4781550" cy="3586163"/>
          </a:xfrm>
          <a:ln/>
        </p:spPr>
      </p:sp>
      <p:sp>
        <p:nvSpPr>
          <p:cNvPr id="64409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6FB59437-E5CD-42D0-982C-AB71B946F204}" type="slidenum">
              <a:rPr lang="en-US"/>
              <a:pPr/>
              <a:t>35</a:t>
            </a:fld>
            <a:endParaRPr lang="en-US"/>
          </a:p>
        </p:txBody>
      </p:sp>
      <p:sp>
        <p:nvSpPr>
          <p:cNvPr id="655362" name="Rectangle 2"/>
          <p:cNvSpPr>
            <a:spLocks noGrp="1" noRot="1" noChangeAspect="1" noChangeArrowheads="1" noTextEdit="1"/>
          </p:cNvSpPr>
          <p:nvPr>
            <p:ph type="sldImg"/>
          </p:nvPr>
        </p:nvSpPr>
        <p:spPr>
          <a:xfrm>
            <a:off x="1266825" y="727075"/>
            <a:ext cx="4781550" cy="3586163"/>
          </a:xfrm>
          <a:ln/>
        </p:spPr>
      </p:sp>
      <p:sp>
        <p:nvSpPr>
          <p:cNvPr id="65536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616D85D0-3074-4CD7-831C-C5483A570155}" type="slidenum">
              <a:rPr lang="en-US"/>
              <a:pPr/>
              <a:t>36</a:t>
            </a:fld>
            <a:endParaRPr lang="en-US"/>
          </a:p>
        </p:txBody>
      </p:sp>
      <p:sp>
        <p:nvSpPr>
          <p:cNvPr id="656386" name="Rectangle 2"/>
          <p:cNvSpPr>
            <a:spLocks noGrp="1" noRot="1" noChangeAspect="1" noChangeArrowheads="1" noTextEdit="1"/>
          </p:cNvSpPr>
          <p:nvPr>
            <p:ph type="sldImg"/>
          </p:nvPr>
        </p:nvSpPr>
        <p:spPr>
          <a:xfrm>
            <a:off x="1266825" y="727075"/>
            <a:ext cx="4781550" cy="3586163"/>
          </a:xfrm>
          <a:ln/>
        </p:spPr>
      </p:sp>
      <p:sp>
        <p:nvSpPr>
          <p:cNvPr id="65638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1ED477B9-BC59-4FA0-92DE-FD602A91A789}" type="slidenum">
              <a:rPr lang="en-US"/>
              <a:pPr/>
              <a:t>37</a:t>
            </a:fld>
            <a:endParaRPr lang="en-US"/>
          </a:p>
        </p:txBody>
      </p:sp>
      <p:sp>
        <p:nvSpPr>
          <p:cNvPr id="657410" name="Rectangle 2"/>
          <p:cNvSpPr>
            <a:spLocks noGrp="1" noRot="1" noChangeAspect="1" noChangeArrowheads="1" noTextEdit="1"/>
          </p:cNvSpPr>
          <p:nvPr>
            <p:ph type="sldImg"/>
          </p:nvPr>
        </p:nvSpPr>
        <p:spPr>
          <a:xfrm>
            <a:off x="1266825" y="727075"/>
            <a:ext cx="4781550" cy="3586163"/>
          </a:xfrm>
          <a:ln/>
        </p:spPr>
      </p:sp>
      <p:sp>
        <p:nvSpPr>
          <p:cNvPr id="65741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8A2217BD-E571-444C-A2D7-441FB40E19C0}" type="slidenum">
              <a:rPr lang="en-US"/>
              <a:pPr/>
              <a:t>38</a:t>
            </a:fld>
            <a:endParaRPr lang="en-US"/>
          </a:p>
        </p:txBody>
      </p:sp>
      <p:sp>
        <p:nvSpPr>
          <p:cNvPr id="658434" name="Rectangle 2"/>
          <p:cNvSpPr>
            <a:spLocks noGrp="1" noRot="1" noChangeAspect="1" noChangeArrowheads="1" noTextEdit="1"/>
          </p:cNvSpPr>
          <p:nvPr>
            <p:ph type="sldImg"/>
          </p:nvPr>
        </p:nvSpPr>
        <p:spPr>
          <a:xfrm>
            <a:off x="1266825" y="727075"/>
            <a:ext cx="4781550" cy="3586163"/>
          </a:xfrm>
          <a:ln/>
        </p:spPr>
      </p:sp>
      <p:sp>
        <p:nvSpPr>
          <p:cNvPr id="65843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039DCC4D-ED28-4820-82B1-F11F227F98EB}" type="slidenum">
              <a:rPr lang="en-US"/>
              <a:pPr/>
              <a:t>40</a:t>
            </a:fld>
            <a:endParaRPr lang="en-US"/>
          </a:p>
        </p:txBody>
      </p:sp>
      <p:sp>
        <p:nvSpPr>
          <p:cNvPr id="755714" name="Rectangle 2"/>
          <p:cNvSpPr>
            <a:spLocks noGrp="1" noRot="1" noChangeAspect="1" noChangeArrowheads="1" noTextEdit="1"/>
          </p:cNvSpPr>
          <p:nvPr>
            <p:ph type="sldImg"/>
          </p:nvPr>
        </p:nvSpPr>
        <p:spPr>
          <a:xfrm>
            <a:off x="1266825" y="727075"/>
            <a:ext cx="4781550" cy="3586163"/>
          </a:xfrm>
          <a:ln/>
        </p:spPr>
      </p:sp>
      <p:sp>
        <p:nvSpPr>
          <p:cNvPr id="75571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dirty="0"/>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C6103FF0-F844-40D0-A4D7-1642CDC46025}" type="slidenum">
              <a:rPr lang="en-US"/>
              <a:pPr/>
              <a:t>4</a:t>
            </a:fld>
            <a:endParaRPr lang="en-US" dirty="0"/>
          </a:p>
        </p:txBody>
      </p:sp>
      <p:sp>
        <p:nvSpPr>
          <p:cNvPr id="472066" name="Rectangle 2"/>
          <p:cNvSpPr>
            <a:spLocks noGrp="1" noRot="1" noChangeAspect="1" noChangeArrowheads="1" noTextEdit="1"/>
          </p:cNvSpPr>
          <p:nvPr>
            <p:ph type="sldImg"/>
          </p:nvPr>
        </p:nvSpPr>
        <p:spPr>
          <a:xfrm>
            <a:off x="1266825" y="727075"/>
            <a:ext cx="4781550" cy="3586163"/>
          </a:xfrm>
          <a:ln/>
        </p:spPr>
      </p:sp>
      <p:sp>
        <p:nvSpPr>
          <p:cNvPr id="472067" name="Rectangle 3"/>
          <p:cNvSpPr>
            <a:spLocks noGrp="1" noChangeArrowheads="1"/>
          </p:cNvSpPr>
          <p:nvPr>
            <p:ph type="body" idx="1"/>
          </p:nvPr>
        </p:nvSpPr>
        <p:spPr/>
        <p:txBody>
          <a:bodyPr/>
          <a:lstStyle/>
          <a:p>
            <a:r>
              <a:rPr lang="en-US" dirty="0"/>
              <a:t>PM managerial approach P 221</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CAD315E6-A2B0-45EF-A133-13B70929E5C7}" type="slidenum">
              <a:rPr lang="en-CA" smtClean="0"/>
              <a:pPr/>
              <a:t>41</a:t>
            </a:fld>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4F414876-50BB-472A-A618-AD0562D84D93}" type="slidenum">
              <a:rPr lang="en-US"/>
              <a:pPr/>
              <a:t>43</a:t>
            </a:fld>
            <a:endParaRPr lang="en-US"/>
          </a:p>
        </p:txBody>
      </p:sp>
      <p:sp>
        <p:nvSpPr>
          <p:cNvPr id="662530" name="Rectangle 2"/>
          <p:cNvSpPr>
            <a:spLocks noGrp="1" noRot="1" noChangeAspect="1" noChangeArrowheads="1" noTextEdit="1"/>
          </p:cNvSpPr>
          <p:nvPr>
            <p:ph type="sldImg"/>
          </p:nvPr>
        </p:nvSpPr>
        <p:spPr>
          <a:xfrm>
            <a:off x="1266825" y="727075"/>
            <a:ext cx="4781550" cy="3586163"/>
          </a:xfrm>
          <a:ln/>
        </p:spPr>
      </p:sp>
      <p:sp>
        <p:nvSpPr>
          <p:cNvPr id="66253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5F0CE87A-C8AB-4A87-A3A7-7E4F184790C7}" type="slidenum">
              <a:rPr lang="en-US"/>
              <a:pPr/>
              <a:t>45</a:t>
            </a:fld>
            <a:endParaRPr lang="en-US"/>
          </a:p>
        </p:txBody>
      </p:sp>
      <p:sp>
        <p:nvSpPr>
          <p:cNvPr id="760834" name="Rectangle 2"/>
          <p:cNvSpPr>
            <a:spLocks noGrp="1" noRot="1" noChangeAspect="1" noChangeArrowheads="1" noTextEdit="1"/>
          </p:cNvSpPr>
          <p:nvPr>
            <p:ph type="sldImg"/>
          </p:nvPr>
        </p:nvSpPr>
        <p:spPr>
          <a:xfrm>
            <a:off x="1266825" y="727075"/>
            <a:ext cx="4781550" cy="3586163"/>
          </a:xfrm>
          <a:ln/>
        </p:spPr>
      </p:sp>
      <p:sp>
        <p:nvSpPr>
          <p:cNvPr id="76083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CAD315E6-A2B0-45EF-A133-13B70929E5C7}" type="slidenum">
              <a:rPr lang="en-CA" smtClean="0"/>
              <a:pPr/>
              <a:t>46</a:t>
            </a:fld>
            <a:endParaRPr lang="en-CA"/>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1ED477B9-BC59-4FA0-92DE-FD602A91A789}" type="slidenum">
              <a:rPr lang="en-US"/>
              <a:pPr/>
              <a:t>49</a:t>
            </a:fld>
            <a:endParaRPr lang="en-US"/>
          </a:p>
        </p:txBody>
      </p:sp>
      <p:sp>
        <p:nvSpPr>
          <p:cNvPr id="657410" name="Rectangle 2"/>
          <p:cNvSpPr>
            <a:spLocks noGrp="1" noRot="1" noChangeAspect="1" noChangeArrowheads="1" noTextEdit="1"/>
          </p:cNvSpPr>
          <p:nvPr>
            <p:ph type="sldImg"/>
          </p:nvPr>
        </p:nvSpPr>
        <p:spPr>
          <a:xfrm>
            <a:off x="1266825" y="727075"/>
            <a:ext cx="4781550" cy="3586163"/>
          </a:xfrm>
          <a:ln/>
        </p:spPr>
      </p:sp>
      <p:sp>
        <p:nvSpPr>
          <p:cNvPr id="657411"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2634062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E392F23A-6E38-4B4B-9A36-96AFAE623A5F}" type="slidenum">
              <a:rPr lang="en-US"/>
              <a:pPr/>
              <a:t>57</a:t>
            </a:fld>
            <a:endParaRPr lang="en-US"/>
          </a:p>
        </p:txBody>
      </p:sp>
      <p:sp>
        <p:nvSpPr>
          <p:cNvPr id="663554" name="Rectangle 2"/>
          <p:cNvSpPr>
            <a:spLocks noGrp="1" noRot="1" noChangeAspect="1" noChangeArrowheads="1" noTextEdit="1"/>
          </p:cNvSpPr>
          <p:nvPr>
            <p:ph type="sldImg"/>
          </p:nvPr>
        </p:nvSpPr>
        <p:spPr>
          <a:xfrm>
            <a:off x="1266825" y="727075"/>
            <a:ext cx="4781550" cy="3586163"/>
          </a:xfrm>
          <a:ln/>
        </p:spPr>
      </p:sp>
      <p:sp>
        <p:nvSpPr>
          <p:cNvPr id="66355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F5F36AFB-C507-42DC-BD14-E4438610C0CD}" type="slidenum">
              <a:rPr lang="en-US"/>
              <a:pPr/>
              <a:t>58</a:t>
            </a:fld>
            <a:endParaRPr lang="en-US"/>
          </a:p>
        </p:txBody>
      </p:sp>
      <p:sp>
        <p:nvSpPr>
          <p:cNvPr id="768002" name="Rectangle 2"/>
          <p:cNvSpPr>
            <a:spLocks noGrp="1" noRot="1" noChangeAspect="1" noChangeArrowheads="1" noTextEdit="1"/>
          </p:cNvSpPr>
          <p:nvPr>
            <p:ph type="sldImg"/>
          </p:nvPr>
        </p:nvSpPr>
        <p:spPr>
          <a:xfrm>
            <a:off x="1266825" y="727075"/>
            <a:ext cx="4781550" cy="3586163"/>
          </a:xfrm>
          <a:ln/>
        </p:spPr>
      </p:sp>
      <p:sp>
        <p:nvSpPr>
          <p:cNvPr id="76800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278C50AF-F3E2-48D8-AA5E-8485B856B8EF}" type="slidenum">
              <a:rPr lang="en-US"/>
              <a:pPr/>
              <a:t>61</a:t>
            </a:fld>
            <a:endParaRPr lang="en-US"/>
          </a:p>
        </p:txBody>
      </p:sp>
      <p:sp>
        <p:nvSpPr>
          <p:cNvPr id="769026" name="Rectangle 2"/>
          <p:cNvSpPr>
            <a:spLocks noGrp="1" noRot="1" noChangeAspect="1" noChangeArrowheads="1" noTextEdit="1"/>
          </p:cNvSpPr>
          <p:nvPr>
            <p:ph type="sldImg"/>
          </p:nvPr>
        </p:nvSpPr>
        <p:spPr>
          <a:xfrm>
            <a:off x="1266825" y="727075"/>
            <a:ext cx="4781550" cy="3586163"/>
          </a:xfrm>
          <a:ln/>
        </p:spPr>
      </p:sp>
      <p:sp>
        <p:nvSpPr>
          <p:cNvPr id="76902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dirty="0"/>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06D121AB-0492-4B35-81E6-BED188C30895}" type="slidenum">
              <a:rPr lang="en-US"/>
              <a:pPr/>
              <a:t>62</a:t>
            </a:fld>
            <a:endParaRPr lang="en-US" dirty="0"/>
          </a:p>
        </p:txBody>
      </p:sp>
      <p:sp>
        <p:nvSpPr>
          <p:cNvPr id="770050" name="Rectangle 2"/>
          <p:cNvSpPr>
            <a:spLocks noGrp="1" noRot="1" noChangeAspect="1" noChangeArrowheads="1" noTextEdit="1"/>
          </p:cNvSpPr>
          <p:nvPr>
            <p:ph type="sldImg"/>
          </p:nvPr>
        </p:nvSpPr>
        <p:spPr>
          <a:xfrm>
            <a:off x="1266825" y="727075"/>
            <a:ext cx="4781550" cy="3586163"/>
          </a:xfrm>
          <a:ln/>
        </p:spPr>
      </p:sp>
      <p:sp>
        <p:nvSpPr>
          <p:cNvPr id="77005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CAD315E6-A2B0-45EF-A133-13B70929E5C7}" type="slidenum">
              <a:rPr lang="en-CA" smtClean="0"/>
              <a:pPr/>
              <a:t>65</a:t>
            </a:fld>
            <a:endParaRPr lang="en-CA"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dirty="0"/>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F6768678-F3F7-48E9-85C5-5CD5F84D526F}" type="slidenum">
              <a:rPr lang="en-US"/>
              <a:pPr/>
              <a:t>5</a:t>
            </a:fld>
            <a:endParaRPr lang="en-US" dirty="0"/>
          </a:p>
        </p:txBody>
      </p:sp>
      <p:sp>
        <p:nvSpPr>
          <p:cNvPr id="634882" name="Rectangle 2"/>
          <p:cNvSpPr>
            <a:spLocks noGrp="1" noRot="1" noChangeAspect="1" noChangeArrowheads="1" noTextEdit="1"/>
          </p:cNvSpPr>
          <p:nvPr>
            <p:ph type="sldImg"/>
          </p:nvPr>
        </p:nvSpPr>
        <p:spPr>
          <a:xfrm>
            <a:off x="1266825" y="727075"/>
            <a:ext cx="4781550" cy="3586163"/>
          </a:xfrm>
          <a:ln/>
        </p:spPr>
      </p:sp>
      <p:sp>
        <p:nvSpPr>
          <p:cNvPr id="63488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dirty="0"/>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76E0D6C0-2454-4952-9AD1-5BCB0C4D72E7}" type="slidenum">
              <a:rPr lang="en-US"/>
              <a:pPr/>
              <a:t>66</a:t>
            </a:fld>
            <a:endParaRPr lang="en-US" dirty="0"/>
          </a:p>
        </p:txBody>
      </p:sp>
      <p:sp>
        <p:nvSpPr>
          <p:cNvPr id="771074" name="Rectangle 2"/>
          <p:cNvSpPr>
            <a:spLocks noGrp="1" noRot="1" noChangeAspect="1" noChangeArrowheads="1" noTextEdit="1"/>
          </p:cNvSpPr>
          <p:nvPr>
            <p:ph type="sldImg"/>
          </p:nvPr>
        </p:nvSpPr>
        <p:spPr>
          <a:xfrm>
            <a:off x="1266825" y="727075"/>
            <a:ext cx="4781550" cy="3586163"/>
          </a:xfrm>
          <a:ln/>
        </p:spPr>
      </p:sp>
      <p:sp>
        <p:nvSpPr>
          <p:cNvPr id="77107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dirty="0"/>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7397FAC6-EFD8-42C4-8FBD-71A95EEB76B4}" type="slidenum">
              <a:rPr lang="en-US"/>
              <a:pPr/>
              <a:t>68</a:t>
            </a:fld>
            <a:endParaRPr lang="en-US" dirty="0"/>
          </a:p>
        </p:txBody>
      </p:sp>
      <p:sp>
        <p:nvSpPr>
          <p:cNvPr id="774146" name="Rectangle 2"/>
          <p:cNvSpPr>
            <a:spLocks noGrp="1" noRot="1" noChangeAspect="1" noChangeArrowheads="1" noTextEdit="1"/>
          </p:cNvSpPr>
          <p:nvPr>
            <p:ph type="sldImg"/>
          </p:nvPr>
        </p:nvSpPr>
        <p:spPr>
          <a:xfrm>
            <a:off x="1266825" y="727075"/>
            <a:ext cx="4781550" cy="3586163"/>
          </a:xfrm>
          <a:ln/>
        </p:spPr>
      </p:sp>
      <p:sp>
        <p:nvSpPr>
          <p:cNvPr id="77414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CAD315E6-A2B0-45EF-A133-13B70929E5C7}" type="slidenum">
              <a:rPr lang="en-CA" smtClean="0"/>
              <a:pPr/>
              <a:t>69</a:t>
            </a:fld>
            <a:endParaRPr lang="en-CA"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dirty="0"/>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4F27A0D7-86E1-47BA-AF6B-4B88147B87A3}" type="slidenum">
              <a:rPr lang="en-US"/>
              <a:pPr/>
              <a:t>70</a:t>
            </a:fld>
            <a:endParaRPr lang="en-US" dirty="0"/>
          </a:p>
        </p:txBody>
      </p:sp>
      <p:sp>
        <p:nvSpPr>
          <p:cNvPr id="775170" name="Rectangle 2"/>
          <p:cNvSpPr>
            <a:spLocks noGrp="1" noRot="1" noChangeAspect="1" noChangeArrowheads="1" noTextEdit="1"/>
          </p:cNvSpPr>
          <p:nvPr>
            <p:ph type="sldImg"/>
          </p:nvPr>
        </p:nvSpPr>
        <p:spPr>
          <a:xfrm>
            <a:off x="1266825" y="727075"/>
            <a:ext cx="4781550" cy="3586163"/>
          </a:xfrm>
          <a:ln/>
        </p:spPr>
      </p:sp>
      <p:sp>
        <p:nvSpPr>
          <p:cNvPr id="77517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dirty="0"/>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6D9D0FA9-2CAD-4267-AF46-36E790574C68}" type="slidenum">
              <a:rPr lang="en-US"/>
              <a:pPr/>
              <a:t>71</a:t>
            </a:fld>
            <a:endParaRPr lang="en-US" dirty="0"/>
          </a:p>
        </p:txBody>
      </p:sp>
      <p:sp>
        <p:nvSpPr>
          <p:cNvPr id="664578" name="Rectangle 2"/>
          <p:cNvSpPr>
            <a:spLocks noGrp="1" noRot="1" noChangeAspect="1" noChangeArrowheads="1" noTextEdit="1"/>
          </p:cNvSpPr>
          <p:nvPr>
            <p:ph type="sldImg"/>
          </p:nvPr>
        </p:nvSpPr>
        <p:spPr>
          <a:xfrm>
            <a:off x="1266825" y="727075"/>
            <a:ext cx="4781550" cy="3586163"/>
          </a:xfrm>
          <a:ln/>
        </p:spPr>
      </p:sp>
      <p:sp>
        <p:nvSpPr>
          <p:cNvPr id="66457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CAD315E6-A2B0-45EF-A133-13B70929E5C7}" type="slidenum">
              <a:rPr lang="en-CA" smtClean="0"/>
              <a:pPr/>
              <a:t>73</a:t>
            </a:fld>
            <a:endParaRPr lang="en-CA"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dirty="0"/>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8799EB8C-CB20-446E-ADFB-48F97AF2D52F}" type="slidenum">
              <a:rPr lang="en-US"/>
              <a:pPr/>
              <a:t>74</a:t>
            </a:fld>
            <a:endParaRPr lang="en-US" dirty="0"/>
          </a:p>
        </p:txBody>
      </p:sp>
      <p:sp>
        <p:nvSpPr>
          <p:cNvPr id="666626" name="Rectangle 2"/>
          <p:cNvSpPr>
            <a:spLocks noGrp="1" noRot="1" noChangeAspect="1" noChangeArrowheads="1" noTextEdit="1"/>
          </p:cNvSpPr>
          <p:nvPr>
            <p:ph type="sldImg"/>
          </p:nvPr>
        </p:nvSpPr>
        <p:spPr>
          <a:xfrm>
            <a:off x="1266825" y="727075"/>
            <a:ext cx="4781550" cy="3586163"/>
          </a:xfrm>
          <a:ln/>
        </p:spPr>
      </p:sp>
      <p:sp>
        <p:nvSpPr>
          <p:cNvPr id="66662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FAE25E51-2D23-428F-A6FE-2BE5179DBEE6}" type="slidenum">
              <a:rPr lang="en-US"/>
              <a:pPr/>
              <a:t>75</a:t>
            </a:fld>
            <a:endParaRPr lang="en-US"/>
          </a:p>
        </p:txBody>
      </p:sp>
      <p:sp>
        <p:nvSpPr>
          <p:cNvPr id="667650" name="Rectangle 2"/>
          <p:cNvSpPr>
            <a:spLocks noGrp="1" noRot="1" noChangeAspect="1" noChangeArrowheads="1" noTextEdit="1"/>
          </p:cNvSpPr>
          <p:nvPr>
            <p:ph type="sldImg"/>
          </p:nvPr>
        </p:nvSpPr>
        <p:spPr>
          <a:xfrm>
            <a:off x="1266825" y="727075"/>
            <a:ext cx="4781550" cy="3586163"/>
          </a:xfrm>
          <a:ln/>
        </p:spPr>
      </p:sp>
      <p:sp>
        <p:nvSpPr>
          <p:cNvPr id="66765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9A93A307-5B37-496E-A2B9-54EB39452450}" type="slidenum">
              <a:rPr lang="en-US"/>
              <a:pPr/>
              <a:t>76</a:t>
            </a:fld>
            <a:endParaRPr lang="en-US"/>
          </a:p>
        </p:txBody>
      </p:sp>
      <p:sp>
        <p:nvSpPr>
          <p:cNvPr id="668674" name="Rectangle 2"/>
          <p:cNvSpPr>
            <a:spLocks noGrp="1" noRot="1" noChangeAspect="1" noChangeArrowheads="1" noTextEdit="1"/>
          </p:cNvSpPr>
          <p:nvPr>
            <p:ph type="sldImg"/>
          </p:nvPr>
        </p:nvSpPr>
        <p:spPr>
          <a:xfrm>
            <a:off x="1266825" y="727075"/>
            <a:ext cx="4781550" cy="3586163"/>
          </a:xfrm>
          <a:ln/>
        </p:spPr>
      </p:sp>
      <p:sp>
        <p:nvSpPr>
          <p:cNvPr id="66867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86396132-93A3-4967-AF11-490F6685F713}" type="slidenum">
              <a:rPr lang="en-US"/>
              <a:pPr/>
              <a:t>78</a:t>
            </a:fld>
            <a:endParaRPr lang="en-US"/>
          </a:p>
        </p:txBody>
      </p:sp>
      <p:sp>
        <p:nvSpPr>
          <p:cNvPr id="777218" name="Rectangle 2"/>
          <p:cNvSpPr>
            <a:spLocks noGrp="1" noRot="1" noChangeAspect="1" noChangeArrowheads="1" noTextEdit="1"/>
          </p:cNvSpPr>
          <p:nvPr>
            <p:ph type="sldImg"/>
          </p:nvPr>
        </p:nvSpPr>
        <p:spPr>
          <a:xfrm>
            <a:off x="1266825" y="727075"/>
            <a:ext cx="4781550" cy="3586163"/>
          </a:xfrm>
          <a:ln/>
        </p:spPr>
      </p:sp>
      <p:sp>
        <p:nvSpPr>
          <p:cNvPr id="77721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6618E20E-2E69-4364-A3C0-42F8B2F9DE18}" type="slidenum">
              <a:rPr lang="en-US"/>
              <a:pPr/>
              <a:t>9</a:t>
            </a:fld>
            <a:endParaRPr lang="en-US"/>
          </a:p>
        </p:txBody>
      </p:sp>
      <p:sp>
        <p:nvSpPr>
          <p:cNvPr id="635906" name="Rectangle 2"/>
          <p:cNvSpPr>
            <a:spLocks noGrp="1" noRot="1" noChangeAspect="1" noChangeArrowheads="1" noTextEdit="1"/>
          </p:cNvSpPr>
          <p:nvPr>
            <p:ph type="sldImg"/>
          </p:nvPr>
        </p:nvSpPr>
        <p:spPr>
          <a:xfrm>
            <a:off x="1266825" y="727075"/>
            <a:ext cx="4781550" cy="3586163"/>
          </a:xfrm>
          <a:ln/>
        </p:spPr>
      </p:sp>
      <p:sp>
        <p:nvSpPr>
          <p:cNvPr id="63590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1404AB07-AD80-4060-BF55-BD574D5429EA}" type="slidenum">
              <a:rPr lang="en-US"/>
              <a:pPr/>
              <a:t>79</a:t>
            </a:fld>
            <a:endParaRPr lang="en-US"/>
          </a:p>
        </p:txBody>
      </p:sp>
      <p:sp>
        <p:nvSpPr>
          <p:cNvPr id="669698" name="Rectangle 2"/>
          <p:cNvSpPr>
            <a:spLocks noGrp="1" noRot="1" noChangeAspect="1" noChangeArrowheads="1" noTextEdit="1"/>
          </p:cNvSpPr>
          <p:nvPr>
            <p:ph type="sldImg"/>
          </p:nvPr>
        </p:nvSpPr>
        <p:spPr>
          <a:xfrm>
            <a:off x="1266825" y="727075"/>
            <a:ext cx="4781550" cy="3586163"/>
          </a:xfrm>
          <a:ln/>
        </p:spPr>
      </p:sp>
      <p:sp>
        <p:nvSpPr>
          <p:cNvPr id="66969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B5FBD49E-6903-4602-95DA-F2BA57ABF916}" type="slidenum">
              <a:rPr lang="en-US"/>
              <a:pPr/>
              <a:t>81</a:t>
            </a:fld>
            <a:endParaRPr lang="en-US"/>
          </a:p>
        </p:txBody>
      </p:sp>
      <p:sp>
        <p:nvSpPr>
          <p:cNvPr id="674818" name="Rectangle 2"/>
          <p:cNvSpPr>
            <a:spLocks noGrp="1" noRot="1" noChangeAspect="1" noChangeArrowheads="1" noTextEdit="1"/>
          </p:cNvSpPr>
          <p:nvPr>
            <p:ph type="sldImg"/>
          </p:nvPr>
        </p:nvSpPr>
        <p:spPr>
          <a:xfrm>
            <a:off x="1266825" y="727075"/>
            <a:ext cx="4781550" cy="3586163"/>
          </a:xfrm>
          <a:ln/>
        </p:spPr>
      </p:sp>
      <p:sp>
        <p:nvSpPr>
          <p:cNvPr id="67481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dirty="0"/>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4F27A0D7-86E1-47BA-AF6B-4B88147B87A3}" type="slidenum">
              <a:rPr lang="en-US"/>
              <a:pPr/>
              <a:t>82</a:t>
            </a:fld>
            <a:endParaRPr lang="en-US" dirty="0"/>
          </a:p>
        </p:txBody>
      </p:sp>
      <p:sp>
        <p:nvSpPr>
          <p:cNvPr id="775170" name="Rectangle 2"/>
          <p:cNvSpPr>
            <a:spLocks noGrp="1" noRot="1" noChangeAspect="1" noChangeArrowheads="1" noTextEdit="1"/>
          </p:cNvSpPr>
          <p:nvPr>
            <p:ph type="sldImg"/>
          </p:nvPr>
        </p:nvSpPr>
        <p:spPr>
          <a:xfrm>
            <a:off x="1266825" y="727075"/>
            <a:ext cx="4781550" cy="3586163"/>
          </a:xfrm>
          <a:ln/>
        </p:spPr>
      </p:sp>
      <p:sp>
        <p:nvSpPr>
          <p:cNvPr id="775171"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972819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064031A1-4209-428C-B2B3-AB31C8E2F698}" type="slidenum">
              <a:rPr lang="en-US"/>
              <a:pPr/>
              <a:t>83</a:t>
            </a:fld>
            <a:endParaRPr lang="en-US"/>
          </a:p>
        </p:txBody>
      </p:sp>
      <p:sp>
        <p:nvSpPr>
          <p:cNvPr id="783362" name="Rectangle 2"/>
          <p:cNvSpPr>
            <a:spLocks noGrp="1" noRot="1" noChangeAspect="1" noChangeArrowheads="1" noTextEdit="1"/>
          </p:cNvSpPr>
          <p:nvPr>
            <p:ph type="sldImg"/>
          </p:nvPr>
        </p:nvSpPr>
        <p:spPr>
          <a:xfrm>
            <a:off x="1266825" y="727075"/>
            <a:ext cx="4781550" cy="3586163"/>
          </a:xfrm>
          <a:ln/>
        </p:spPr>
      </p:sp>
      <p:sp>
        <p:nvSpPr>
          <p:cNvPr id="78336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73A1529D-FF88-4337-9582-24D658A650ED}" type="slidenum">
              <a:rPr lang="en-US"/>
              <a:pPr/>
              <a:t>85</a:t>
            </a:fld>
            <a:endParaRPr lang="en-US"/>
          </a:p>
        </p:txBody>
      </p:sp>
      <p:sp>
        <p:nvSpPr>
          <p:cNvPr id="785410" name="Rectangle 2"/>
          <p:cNvSpPr>
            <a:spLocks noGrp="1" noRot="1" noChangeAspect="1" noChangeArrowheads="1" noTextEdit="1"/>
          </p:cNvSpPr>
          <p:nvPr>
            <p:ph type="sldImg"/>
          </p:nvPr>
        </p:nvSpPr>
        <p:spPr>
          <a:xfrm>
            <a:off x="1266825" y="727075"/>
            <a:ext cx="4781550" cy="3586163"/>
          </a:xfrm>
          <a:ln/>
        </p:spPr>
      </p:sp>
      <p:sp>
        <p:nvSpPr>
          <p:cNvPr id="78541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7C5A177F-C8DA-4CB9-A038-4F33C60B427F}" type="slidenum">
              <a:rPr lang="en-US"/>
              <a:pPr/>
              <a:t>86</a:t>
            </a:fld>
            <a:endParaRPr lang="en-US"/>
          </a:p>
        </p:txBody>
      </p:sp>
      <p:sp>
        <p:nvSpPr>
          <p:cNvPr id="796674" name="Rectangle 2"/>
          <p:cNvSpPr>
            <a:spLocks noGrp="1" noRot="1" noChangeAspect="1" noChangeArrowheads="1" noTextEdit="1"/>
          </p:cNvSpPr>
          <p:nvPr>
            <p:ph type="sldImg"/>
          </p:nvPr>
        </p:nvSpPr>
        <p:spPr>
          <a:xfrm>
            <a:off x="1266825" y="727075"/>
            <a:ext cx="4781550" cy="3586163"/>
          </a:xfrm>
          <a:ln/>
        </p:spPr>
      </p:sp>
      <p:sp>
        <p:nvSpPr>
          <p:cNvPr id="79667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7C5A177F-C8DA-4CB9-A038-4F33C60B427F}" type="slidenum">
              <a:rPr lang="en-US"/>
              <a:pPr/>
              <a:t>87</a:t>
            </a:fld>
            <a:endParaRPr lang="en-US"/>
          </a:p>
        </p:txBody>
      </p:sp>
      <p:sp>
        <p:nvSpPr>
          <p:cNvPr id="796674" name="Rectangle 2"/>
          <p:cNvSpPr>
            <a:spLocks noGrp="1" noRot="1" noChangeAspect="1" noChangeArrowheads="1" noTextEdit="1"/>
          </p:cNvSpPr>
          <p:nvPr>
            <p:ph type="sldImg"/>
          </p:nvPr>
        </p:nvSpPr>
        <p:spPr>
          <a:xfrm>
            <a:off x="1266825" y="727075"/>
            <a:ext cx="4781550" cy="3586163"/>
          </a:xfrm>
          <a:ln/>
        </p:spPr>
      </p:sp>
      <p:sp>
        <p:nvSpPr>
          <p:cNvPr id="796675"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3222891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77A3AF3F-F4EC-4A5E-9B45-3947CC5D164E}" type="slidenum">
              <a:rPr lang="en-US"/>
              <a:pPr/>
              <a:t>88</a:t>
            </a:fld>
            <a:endParaRPr lang="en-US"/>
          </a:p>
        </p:txBody>
      </p:sp>
      <p:sp>
        <p:nvSpPr>
          <p:cNvPr id="797698" name="Rectangle 2"/>
          <p:cNvSpPr>
            <a:spLocks noGrp="1" noRot="1" noChangeAspect="1" noChangeArrowheads="1" noTextEdit="1"/>
          </p:cNvSpPr>
          <p:nvPr>
            <p:ph type="sldImg"/>
          </p:nvPr>
        </p:nvSpPr>
        <p:spPr>
          <a:xfrm>
            <a:off x="1266825" y="727075"/>
            <a:ext cx="4781550" cy="3586163"/>
          </a:xfrm>
          <a:ln/>
        </p:spPr>
      </p:sp>
      <p:sp>
        <p:nvSpPr>
          <p:cNvPr id="79769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CAD315E6-A2B0-45EF-A133-13B70929E5C7}" type="slidenum">
              <a:rPr lang="en-CA" smtClean="0"/>
              <a:pPr/>
              <a:t>89</a:t>
            </a:fld>
            <a:endParaRPr lang="en-CA"/>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8BB8DCE5-3C7E-4B08-BB27-3A0587F39764}" type="slidenum">
              <a:rPr lang="en-US"/>
              <a:pPr/>
              <a:t>90</a:t>
            </a:fld>
            <a:endParaRPr lang="en-US"/>
          </a:p>
        </p:txBody>
      </p:sp>
      <p:sp>
        <p:nvSpPr>
          <p:cNvPr id="798722" name="Rectangle 2"/>
          <p:cNvSpPr>
            <a:spLocks noGrp="1" noRot="1" noChangeAspect="1" noChangeArrowheads="1" noTextEdit="1"/>
          </p:cNvSpPr>
          <p:nvPr>
            <p:ph type="sldImg"/>
          </p:nvPr>
        </p:nvSpPr>
        <p:spPr>
          <a:xfrm>
            <a:off x="1266825" y="727075"/>
            <a:ext cx="4781550" cy="3586163"/>
          </a:xfrm>
          <a:ln/>
        </p:spPr>
      </p:sp>
      <p:sp>
        <p:nvSpPr>
          <p:cNvPr id="79872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6618E20E-2E69-4364-A3C0-42F8B2F9DE18}" type="slidenum">
              <a:rPr lang="en-US"/>
              <a:pPr/>
              <a:t>10</a:t>
            </a:fld>
            <a:endParaRPr lang="en-US"/>
          </a:p>
        </p:txBody>
      </p:sp>
      <p:sp>
        <p:nvSpPr>
          <p:cNvPr id="635906" name="Rectangle 2"/>
          <p:cNvSpPr>
            <a:spLocks noGrp="1" noRot="1" noChangeAspect="1" noChangeArrowheads="1" noTextEdit="1"/>
          </p:cNvSpPr>
          <p:nvPr>
            <p:ph type="sldImg"/>
          </p:nvPr>
        </p:nvSpPr>
        <p:spPr>
          <a:xfrm>
            <a:off x="1266825" y="727075"/>
            <a:ext cx="4781550" cy="3586163"/>
          </a:xfrm>
          <a:ln/>
        </p:spPr>
      </p:sp>
      <p:sp>
        <p:nvSpPr>
          <p:cNvPr id="635907"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1894493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918C7017-FF43-42F7-BA6B-73C0BD791864}" type="slidenum">
              <a:rPr lang="en-US"/>
              <a:pPr/>
              <a:t>11</a:t>
            </a:fld>
            <a:endParaRPr lang="en-US"/>
          </a:p>
        </p:txBody>
      </p:sp>
      <p:sp>
        <p:nvSpPr>
          <p:cNvPr id="698370" name="Rectangle 2"/>
          <p:cNvSpPr>
            <a:spLocks noGrp="1" noRot="1" noChangeAspect="1" noChangeArrowheads="1" noTextEdit="1"/>
          </p:cNvSpPr>
          <p:nvPr>
            <p:ph type="sldImg"/>
          </p:nvPr>
        </p:nvSpPr>
        <p:spPr>
          <a:xfrm>
            <a:off x="1266825" y="727075"/>
            <a:ext cx="4781550" cy="3586163"/>
          </a:xfrm>
          <a:ln/>
        </p:spPr>
      </p:sp>
      <p:sp>
        <p:nvSpPr>
          <p:cNvPr id="69837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hdr" sz="quarter"/>
          </p:nvPr>
        </p:nvSpPr>
        <p:spPr>
          <a:ln/>
        </p:spPr>
        <p:txBody>
          <a:bodyPr/>
          <a:lstStyle/>
          <a:p>
            <a:r>
              <a:rPr lang="en-US"/>
              <a:t>PMP Exam Preparation Workshop - Project Integration Management</a:t>
            </a:r>
          </a:p>
        </p:txBody>
      </p:sp>
      <p:sp>
        <p:nvSpPr>
          <p:cNvPr id="5" name="Rectangle 9"/>
          <p:cNvSpPr>
            <a:spLocks noGrp="1" noChangeArrowheads="1"/>
          </p:cNvSpPr>
          <p:nvPr>
            <p:ph type="sldNum" sz="quarter" idx="5"/>
          </p:nvPr>
        </p:nvSpPr>
        <p:spPr>
          <a:ln/>
        </p:spPr>
        <p:txBody>
          <a:bodyPr/>
          <a:lstStyle/>
          <a:p>
            <a:fld id="{537B1B91-6AE1-4980-A00A-406DD18A209A}" type="slidenum">
              <a:rPr lang="en-US"/>
              <a:pPr/>
              <a:t>12</a:t>
            </a:fld>
            <a:endParaRPr lang="en-US"/>
          </a:p>
        </p:txBody>
      </p:sp>
      <p:sp>
        <p:nvSpPr>
          <p:cNvPr id="699394" name="Rectangle 2"/>
          <p:cNvSpPr>
            <a:spLocks noGrp="1" noRot="1" noChangeAspect="1" noChangeArrowheads="1" noTextEdit="1"/>
          </p:cNvSpPr>
          <p:nvPr>
            <p:ph type="sldImg"/>
          </p:nvPr>
        </p:nvSpPr>
        <p:spPr>
          <a:xfrm>
            <a:off x="1266825" y="727075"/>
            <a:ext cx="4781550" cy="3586163"/>
          </a:xfrm>
          <a:ln/>
        </p:spPr>
      </p:sp>
      <p:sp>
        <p:nvSpPr>
          <p:cNvPr id="69939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CAD315E6-A2B0-45EF-A133-13B70929E5C7}" type="slidenum">
              <a:rPr lang="en-CA" smtClean="0"/>
              <a:pPr/>
              <a:t>13</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5EFCE1E0-D728-4244-9B9B-5A2C71D14B94}" type="datetimeFigureOut">
              <a:rPr lang="en-US" smtClean="0"/>
              <a:pPr/>
              <a:t>2/1/2020</a:t>
            </a:fld>
            <a:endParaRPr lang="en-CA"/>
          </a:p>
        </p:txBody>
      </p:sp>
      <p:sp>
        <p:nvSpPr>
          <p:cNvPr id="20" name="Footer Placeholder 19"/>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58228448-C0F9-494D-A734-1752A51F3F0A}" type="slidenum">
              <a:rPr lang="en-CA" smtClean="0"/>
              <a:pPr/>
              <a:t>‹#›</a:t>
            </a:fld>
            <a:endParaRPr lang="en-CA"/>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FCE1E0-D728-4244-9B9B-5A2C71D14B94}" type="datetimeFigureOut">
              <a:rPr lang="en-US" smtClean="0"/>
              <a:pPr/>
              <a:t>2/1/2020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8228448-C0F9-494D-A734-1752A51F3F0A}"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FCE1E0-D728-4244-9B9B-5A2C71D14B94}" type="datetimeFigureOut">
              <a:rPr lang="en-US" smtClean="0"/>
              <a:pPr/>
              <a:t>2/1/2020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8228448-C0F9-494D-A734-1752A51F3F0A}"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FCE1E0-D728-4244-9B9B-5A2C71D14B94}" type="datetimeFigureOut">
              <a:rPr lang="en-US" smtClean="0"/>
              <a:pPr/>
              <a:t>2/1/2020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8228448-C0F9-494D-A734-1752A51F3F0A}"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EFCE1E0-D728-4244-9B9B-5A2C71D14B94}" type="datetimeFigureOut">
              <a:rPr lang="en-US" smtClean="0"/>
              <a:pPr/>
              <a:t>2/1/2020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8228448-C0F9-494D-A734-1752A51F3F0A}" type="slidenum">
              <a:rPr lang="en-CA" smtClean="0"/>
              <a:pPr/>
              <a:t>‹#›</a:t>
            </a:fld>
            <a:endParaRPr lang="en-CA"/>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EFCE1E0-D728-4244-9B9B-5A2C71D14B94}" type="datetimeFigureOut">
              <a:rPr lang="en-US" smtClean="0"/>
              <a:pPr/>
              <a:t>2/1/2020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8228448-C0F9-494D-A734-1752A51F3F0A}"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EFCE1E0-D728-4244-9B9B-5A2C71D14B94}" type="datetimeFigureOut">
              <a:rPr lang="en-US" smtClean="0"/>
              <a:pPr/>
              <a:t>2/1/2020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8228448-C0F9-494D-A734-1752A51F3F0A}"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5EFCE1E0-D728-4244-9B9B-5A2C71D14B94}" type="datetimeFigureOut">
              <a:rPr lang="en-US" smtClean="0"/>
              <a:pPr/>
              <a:t>2/1/2020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8228448-C0F9-494D-A734-1752A51F3F0A}"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EFCE1E0-D728-4244-9B9B-5A2C71D14B94}" type="datetimeFigureOut">
              <a:rPr lang="en-US" smtClean="0"/>
              <a:pPr/>
              <a:t>2/1/2020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8228448-C0F9-494D-A734-1752A51F3F0A}" type="slidenum">
              <a:rPr lang="en-CA" smtClean="0"/>
              <a:pPr/>
              <a:t>‹#›</a:t>
            </a:fld>
            <a:endParaRPr lang="en-CA"/>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EFCE1E0-D728-4244-9B9B-5A2C71D14B94}" type="datetimeFigureOut">
              <a:rPr lang="en-US" smtClean="0"/>
              <a:pPr/>
              <a:t>2/1/2020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8228448-C0F9-494D-A734-1752A51F3F0A}"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5EFCE1E0-D728-4244-9B9B-5A2C71D14B94}" type="datetimeFigureOut">
              <a:rPr lang="en-US" smtClean="0"/>
              <a:pPr/>
              <a:t>2/1/2020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8228448-C0F9-494D-A734-1752A51F3F0A}" type="slidenum">
              <a:rPr lang="en-CA" smtClean="0"/>
              <a:pPr/>
              <a:t>‹#›</a:t>
            </a:fld>
            <a:endParaRPr lang="en-CA"/>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EFCE1E0-D728-4244-9B9B-5A2C71D14B94}" type="datetimeFigureOut">
              <a:rPr lang="en-US" smtClean="0"/>
              <a:pPr/>
              <a:t>2/1/2020</a:t>
            </a:fld>
            <a:endParaRPr lang="en-CA"/>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CA"/>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8228448-C0F9-494D-A734-1752A51F3F0A}" type="slidenum">
              <a:rPr lang="en-CA" smtClean="0"/>
              <a:pPr/>
              <a:t>‹#›</a:t>
            </a:fld>
            <a:endParaRPr lang="en-CA"/>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14.emf"/><Relationship Id="rId5" Type="http://schemas.openxmlformats.org/officeDocument/2006/relationships/oleObject" Target="../embeddings/oleObject11.bin"/><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png"/><Relationship Id="rId4" Type="http://schemas.openxmlformats.org/officeDocument/2006/relationships/image" Target="../media/image15.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6.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7.emf"/><Relationship Id="rId5" Type="http://schemas.openxmlformats.org/officeDocument/2006/relationships/oleObject" Target="../embeddings/oleObject14.bin"/><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png"/><Relationship Id="rId4" Type="http://schemas.openxmlformats.org/officeDocument/2006/relationships/image" Target="../media/image18.emf"/></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image" Target="../media/image19.emf"/><Relationship Id="rId4" Type="http://schemas.openxmlformats.org/officeDocument/2006/relationships/oleObject" Target="../embeddings/oleObject16.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7.emf"/><Relationship Id="rId5" Type="http://schemas.openxmlformats.org/officeDocument/2006/relationships/oleObject" Target="../embeddings/oleObject14.bin"/><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0.e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37" name="Rectangle 21"/>
          <p:cNvSpPr>
            <a:spLocks noChangeArrowheads="1"/>
          </p:cNvSpPr>
          <p:nvPr/>
        </p:nvSpPr>
        <p:spPr bwMode="auto">
          <a:xfrm>
            <a:off x="457200" y="3451484"/>
            <a:ext cx="8610600" cy="2034916"/>
          </a:xfrm>
          <a:prstGeom prst="rect">
            <a:avLst/>
          </a:prstGeom>
          <a:noFill/>
          <a:ln w="12700">
            <a:noFill/>
            <a:miter lim="800000"/>
            <a:headEnd/>
            <a:tailEnd/>
          </a:ln>
          <a:effectLst/>
        </p:spPr>
        <p:txBody>
          <a:bodyPr lIns="90488" tIns="44450" rIns="90488" bIns="44450">
            <a:spAutoFit/>
          </a:bodyPr>
          <a:lstStyle/>
          <a:p>
            <a:pPr algn="ctr">
              <a:lnSpc>
                <a:spcPct val="140000"/>
              </a:lnSpc>
            </a:pPr>
            <a:r>
              <a:rPr lang="en-US" sz="3600" b="1" dirty="0">
                <a:solidFill>
                  <a:srgbClr val="7030A0"/>
                </a:solidFill>
                <a:effectLst>
                  <a:outerShdw blurRad="38100" dist="38100" dir="2700000" algn="tl">
                    <a:srgbClr val="000000">
                      <a:alpha val="43137"/>
                    </a:srgbClr>
                  </a:outerShdw>
                  <a:reflection blurRad="6350" stA="55000" endA="300" endPos="45500" dir="5400000" sy="-100000" algn="bl" rotWithShape="0"/>
                </a:effectLst>
              </a:rPr>
              <a:t>Session # 11</a:t>
            </a:r>
          </a:p>
          <a:p>
            <a:endParaRPr lang="en-US" sz="3600" b="1" i="1" dirty="0">
              <a:solidFill>
                <a:srgbClr val="7030A0"/>
              </a:solidFill>
              <a:effectLst>
                <a:reflection blurRad="6350" stA="55000" endA="300" endPos="45500" dir="5400000" sy="-100000" algn="bl" rotWithShape="0"/>
              </a:effectLst>
            </a:endParaRPr>
          </a:p>
          <a:p>
            <a:r>
              <a:rPr lang="en-US" sz="4000" b="1" dirty="0">
                <a:solidFill>
                  <a:srgbClr val="7030A0"/>
                </a:solidFill>
                <a:effectLst>
                  <a:outerShdw blurRad="38100" dist="38100" dir="2700000" algn="tl">
                    <a:srgbClr val="000000">
                      <a:alpha val="43137"/>
                    </a:srgbClr>
                  </a:outerShdw>
                  <a:reflection blurRad="6350" stA="55000" endA="300" endPos="45500" dir="5400000" sy="-100000" algn="bl" rotWithShape="0"/>
                </a:effectLst>
              </a:rPr>
              <a:t>    Project Integration Management</a:t>
            </a:r>
            <a:endParaRPr lang="en-US" sz="4800" b="1" dirty="0">
              <a:solidFill>
                <a:srgbClr val="7030A0"/>
              </a:solidFill>
              <a:effectLst>
                <a:outerShdw blurRad="38100" dist="38100" dir="2700000" algn="tl">
                  <a:srgbClr val="000000">
                    <a:alpha val="43137"/>
                  </a:srgbClr>
                </a:outerShdw>
                <a:reflection blurRad="6350" stA="55000" endA="300" endPos="45500" dir="5400000" sy="-100000" algn="bl" rotWithShape="0"/>
              </a:effectLst>
            </a:endParaRPr>
          </a:p>
        </p:txBody>
      </p:sp>
      <p:sp>
        <p:nvSpPr>
          <p:cNvPr id="290838" name="Rectangle 22"/>
          <p:cNvSpPr>
            <a:spLocks noGrp="1" noChangeArrowheads="1"/>
          </p:cNvSpPr>
          <p:nvPr>
            <p:ph type="ctrTitle"/>
          </p:nvPr>
        </p:nvSpPr>
        <p:spPr>
          <a:xfrm>
            <a:off x="420688" y="1676400"/>
            <a:ext cx="8723312" cy="1143000"/>
          </a:xfrm>
          <a:noFill/>
          <a:ln/>
        </p:spPr>
        <p:txBody>
          <a:bodyPr>
            <a:noAutofit/>
          </a:bodyPr>
          <a:lstStyle/>
          <a:p>
            <a:pPr algn="ctr">
              <a:lnSpc>
                <a:spcPct val="180000"/>
              </a:lnSpc>
            </a:pPr>
            <a:r>
              <a:rPr lang="en-US" sz="4400" b="1" dirty="0">
                <a:ln w="12700">
                  <a:solidFill>
                    <a:schemeClr val="tx2">
                      <a:satMod val="155000"/>
                    </a:schemeClr>
                  </a:solidFill>
                  <a:prstDash val="solid"/>
                </a:ln>
                <a:solidFill>
                  <a:schemeClr val="bg2">
                    <a:tint val="85000"/>
                    <a:satMod val="155000"/>
                  </a:schemeClr>
                </a:solidFill>
                <a:effectLst>
                  <a:outerShdw blurRad="41275" dist="20320" dir="1800000" sx="1000" sy="1000" algn="tl" rotWithShape="0">
                    <a:schemeClr val="bg2">
                      <a:lumMod val="50000"/>
                    </a:schemeClr>
                  </a:outerShdw>
                  <a:reflection blurRad="6350" stA="55000" endA="300" endPos="45500" dir="5400000" sy="-100000" algn="bl" rotWithShape="0"/>
                </a:effectLst>
              </a:rPr>
              <a:t>PMP® Exam Preparation</a:t>
            </a:r>
            <a:br>
              <a:rPr lang="en-US" sz="4400" b="1" dirty="0">
                <a:ln w="12700">
                  <a:solidFill>
                    <a:schemeClr val="tx2">
                      <a:satMod val="155000"/>
                    </a:schemeClr>
                  </a:solidFill>
                  <a:prstDash val="solid"/>
                </a:ln>
                <a:solidFill>
                  <a:schemeClr val="bg2">
                    <a:tint val="85000"/>
                    <a:satMod val="155000"/>
                  </a:schemeClr>
                </a:solidFill>
                <a:effectLst>
                  <a:outerShdw blurRad="41275" dist="20320" dir="1800000" sx="1000" sy="1000" algn="tl" rotWithShape="0">
                    <a:schemeClr val="bg2">
                      <a:lumMod val="50000"/>
                    </a:schemeClr>
                  </a:outerShdw>
                  <a:reflection blurRad="6350" stA="55000" endA="300" endPos="45500" dir="5400000" sy="-100000" algn="bl" rotWithShape="0"/>
                </a:effectLst>
              </a:rPr>
            </a:br>
            <a:r>
              <a:rPr lang="en-US" sz="4400" b="1" dirty="0">
                <a:ln w="12700">
                  <a:solidFill>
                    <a:schemeClr val="tx2">
                      <a:satMod val="155000"/>
                    </a:schemeClr>
                  </a:solidFill>
                  <a:prstDash val="solid"/>
                </a:ln>
                <a:solidFill>
                  <a:schemeClr val="bg2">
                    <a:tint val="85000"/>
                    <a:satMod val="155000"/>
                  </a:schemeClr>
                </a:solidFill>
                <a:effectLst>
                  <a:outerShdw blurRad="41275" dist="20320" dir="1800000" sx="1000" sy="1000" algn="tl" rotWithShape="0">
                    <a:schemeClr val="bg2">
                      <a:lumMod val="50000"/>
                    </a:schemeClr>
                  </a:outerShdw>
                  <a:reflection blurRad="6350" stA="55000" endA="300" endPos="45500" dir="5400000" sy="-100000" algn="bl" rotWithShape="0"/>
                </a:effectLst>
              </a:rPr>
              <a:t>PMP 250</a:t>
            </a:r>
          </a:p>
        </p:txBody>
      </p:sp>
      <p:sp>
        <p:nvSpPr>
          <p:cNvPr id="4" name="TextBox 1"/>
          <p:cNvSpPr txBox="1"/>
          <p:nvPr/>
        </p:nvSpPr>
        <p:spPr>
          <a:xfrm>
            <a:off x="591816" y="6248400"/>
            <a:ext cx="8856984" cy="307777"/>
          </a:xfrm>
          <a:prstGeom prst="rect">
            <a:avLst/>
          </a:prstGeom>
          <a:noFill/>
        </p:spPr>
        <p:txBody>
          <a:bodyPr wrap="squar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Project Management Professional, (PMP),  is a registered mark of the Project Management Institute , Inc. </a:t>
            </a:r>
          </a:p>
        </p:txBody>
      </p:sp>
      <p:pic>
        <p:nvPicPr>
          <p:cNvPr id="108546" name="Picture 2" descr="C:\Users\Isaac\AppData\Local\Microsoft\Windows\Temporary Internet Files\Content.IE5\S3LUUUAC\MC90025155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524000"/>
            <a:ext cx="2226084"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plosion 1 1"/>
          <p:cNvSpPr/>
          <p:nvPr/>
        </p:nvSpPr>
        <p:spPr>
          <a:xfrm>
            <a:off x="9939" y="2743200"/>
            <a:ext cx="1761332" cy="22098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395" name="Rectangle 155"/>
          <p:cNvSpPr>
            <a:spLocks noGrp="1" noChangeArrowheads="1"/>
          </p:cNvSpPr>
          <p:nvPr>
            <p:ph type="title"/>
          </p:nvPr>
        </p:nvSpPr>
        <p:spPr>
          <a:xfrm>
            <a:off x="609600" y="228600"/>
            <a:ext cx="8686800" cy="841248"/>
          </a:xfrm>
          <a:noFill/>
          <a:ln/>
        </p:spPr>
        <p:txBody>
          <a:bodyPr>
            <a:normAutofit/>
          </a:bodyPr>
          <a:lstStyle/>
          <a:p>
            <a:pPr algn="ctr"/>
            <a:r>
              <a:rPr lang="en-US" sz="4000" b="1" dirty="0">
                <a:effectLst>
                  <a:outerShdw blurRad="50000" dist="30000" dir="5400000" algn="tl" rotWithShape="0">
                    <a:srgbClr val="000000">
                      <a:alpha val="30000"/>
                    </a:srgbClr>
                  </a:outerShdw>
                  <a:reflection blurRad="6350" stA="55000" endA="300" endPos="45500" dir="5400000" sy="-100000" algn="bl" rotWithShape="0"/>
                </a:effectLst>
              </a:rPr>
              <a:t>Project Integration Management</a:t>
            </a:r>
          </a:p>
        </p:txBody>
      </p:sp>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6400800"/>
            <a:ext cx="31829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Object 2"/>
          <p:cNvGraphicFramePr>
            <a:graphicFrameLocks noChangeAspect="1"/>
          </p:cNvGraphicFramePr>
          <p:nvPr>
            <p:extLst>
              <p:ext uri="{D42A27DB-BD31-4B8C-83A1-F6EECF244321}">
                <p14:modId xmlns:p14="http://schemas.microsoft.com/office/powerpoint/2010/main" val="2926175148"/>
              </p:ext>
            </p:extLst>
          </p:nvPr>
        </p:nvGraphicFramePr>
        <p:xfrm>
          <a:off x="228600" y="1295400"/>
          <a:ext cx="8655050" cy="5003800"/>
        </p:xfrm>
        <a:graphic>
          <a:graphicData uri="http://schemas.openxmlformats.org/presentationml/2006/ole">
            <mc:AlternateContent xmlns:mc="http://schemas.openxmlformats.org/markup-compatibility/2006">
              <mc:Choice xmlns:v="urn:schemas-microsoft-com:vml" Requires="v">
                <p:oleObj spid="_x0000_s108785" name="Visio" r:id="rId5" imgW="10377715" imgH="5997939" progId="Visio.Drawing.15">
                  <p:embed/>
                </p:oleObj>
              </mc:Choice>
              <mc:Fallback>
                <p:oleObj name="Visio" r:id="rId5" imgW="10377715" imgH="5997939" progId="Visio.Drawing.15">
                  <p:embed/>
                  <p:pic>
                    <p:nvPicPr>
                      <p:cNvPr id="3" name="Object 2"/>
                      <p:cNvPicPr/>
                      <p:nvPr/>
                    </p:nvPicPr>
                    <p:blipFill>
                      <a:blip r:embed="rId6"/>
                      <a:stretch>
                        <a:fillRect/>
                      </a:stretch>
                    </p:blipFill>
                    <p:spPr>
                      <a:xfrm>
                        <a:off x="228600" y="1295400"/>
                        <a:ext cx="8655050" cy="5003800"/>
                      </a:xfrm>
                      <a:prstGeom prst="rect">
                        <a:avLst/>
                      </a:prstGeom>
                    </p:spPr>
                  </p:pic>
                </p:oleObj>
              </mc:Fallback>
            </mc:AlternateContent>
          </a:graphicData>
        </a:graphic>
      </p:graphicFrame>
    </p:spTree>
    <p:extLst>
      <p:ext uri="{BB962C8B-B14F-4D97-AF65-F5344CB8AC3E}">
        <p14:creationId xmlns:p14="http://schemas.microsoft.com/office/powerpoint/2010/main" val="396708594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1048512" y="0"/>
            <a:ext cx="8095488" cy="1143000"/>
          </a:xfrm>
        </p:spPr>
        <p:txBody>
          <a:bodyPr>
            <a:noAutofit/>
          </a:bodyPr>
          <a:lstStyle/>
          <a:p>
            <a:pPr algn="ctr"/>
            <a:r>
              <a:rPr lang="en-CA" sz="4000" b="1" dirty="0">
                <a:effectLst>
                  <a:outerShdw blurRad="50000" dist="30000" dir="5400000" algn="tl" rotWithShape="0">
                    <a:srgbClr val="000000">
                      <a:alpha val="30000"/>
                    </a:srgbClr>
                  </a:outerShdw>
                  <a:reflection blurRad="6350" stA="55000" endA="300" endPos="45500" dir="5400000" sy="-100000" algn="bl" rotWithShape="0"/>
                </a:effectLst>
              </a:rPr>
              <a:t>4.1 Develop the Project Charter</a:t>
            </a:r>
          </a:p>
        </p:txBody>
      </p:sp>
      <p:sp>
        <p:nvSpPr>
          <p:cNvPr id="694278" name="Rectangle 6"/>
          <p:cNvSpPr>
            <a:spLocks noGrp="1" noChangeArrowheads="1"/>
          </p:cNvSpPr>
          <p:nvPr>
            <p:ph idx="1"/>
          </p:nvPr>
        </p:nvSpPr>
        <p:spPr>
          <a:xfrm>
            <a:off x="533400" y="1295400"/>
            <a:ext cx="8686800" cy="5334000"/>
          </a:xfrm>
        </p:spPr>
        <p:txBody>
          <a:bodyPr>
            <a:normAutofit lnSpcReduction="10000"/>
          </a:bodyPr>
          <a:lstStyle/>
          <a:p>
            <a:pPr marL="82296" indent="0">
              <a:lnSpc>
                <a:spcPct val="150000"/>
              </a:lnSpc>
              <a:spcAft>
                <a:spcPts val="600"/>
              </a:spcAft>
              <a:buSzPct val="80000"/>
              <a:buNone/>
            </a:pPr>
            <a:r>
              <a:rPr lang="en-US" sz="2800" b="1" dirty="0"/>
              <a:t>   The Project charter</a:t>
            </a:r>
          </a:p>
          <a:p>
            <a:pPr lvl="1">
              <a:spcBef>
                <a:spcPts val="600"/>
              </a:spcBef>
              <a:spcAft>
                <a:spcPts val="600"/>
              </a:spcAft>
              <a:buSzPct val="80000"/>
              <a:buFont typeface="Wingdings" pitchFamily="2" charset="2"/>
              <a:buChar char="Ø"/>
            </a:pPr>
            <a:r>
              <a:rPr lang="en-US" sz="2400" dirty="0"/>
              <a:t>Is a document that (1) </a:t>
            </a:r>
            <a:r>
              <a:rPr lang="en-US" sz="2400" b="1" i="1" dirty="0"/>
              <a:t>formally recognizes </a:t>
            </a:r>
            <a:r>
              <a:rPr lang="en-US" sz="2400" dirty="0"/>
              <a:t>the existence of a project (2) </a:t>
            </a:r>
            <a:r>
              <a:rPr lang="en-US" sz="2400" b="1" i="1" dirty="0"/>
              <a:t>assigns a project manager </a:t>
            </a:r>
            <a:r>
              <a:rPr lang="en-US" sz="2400" dirty="0"/>
              <a:t>and (3)provides the project manager with the </a:t>
            </a:r>
            <a:r>
              <a:rPr lang="en-US" sz="2400" b="1" i="1" dirty="0"/>
              <a:t>authority to apply organizational resources</a:t>
            </a:r>
            <a:r>
              <a:rPr lang="en-US" sz="2400" dirty="0"/>
              <a:t> to project activities. </a:t>
            </a:r>
          </a:p>
          <a:p>
            <a:pPr lvl="1">
              <a:spcBef>
                <a:spcPts val="600"/>
              </a:spcBef>
              <a:spcAft>
                <a:spcPts val="600"/>
              </a:spcAft>
              <a:buSzPct val="80000"/>
              <a:buFont typeface="Wingdings" pitchFamily="2" charset="2"/>
              <a:buChar char="Ø"/>
            </a:pPr>
            <a:r>
              <a:rPr lang="en-US" sz="2400" dirty="0"/>
              <a:t>Includes (or refers to documents containing):</a:t>
            </a:r>
          </a:p>
          <a:p>
            <a:pPr lvl="2">
              <a:spcBef>
                <a:spcPts val="600"/>
              </a:spcBef>
              <a:spcAft>
                <a:spcPts val="600"/>
              </a:spcAft>
              <a:buSzPct val="80000"/>
              <a:buFont typeface="Wingdings" pitchFamily="2" charset="2"/>
              <a:buChar char="Ø"/>
            </a:pPr>
            <a:r>
              <a:rPr lang="en-US" sz="2000" b="1" dirty="0"/>
              <a:t> </a:t>
            </a:r>
            <a:r>
              <a:rPr lang="en-US" i="1" dirty="0"/>
              <a:t>project justification </a:t>
            </a:r>
            <a:r>
              <a:rPr lang="en-US" dirty="0"/>
              <a:t>- Business Case for the project to address</a:t>
            </a:r>
          </a:p>
          <a:p>
            <a:pPr lvl="2">
              <a:spcBef>
                <a:spcPts val="600"/>
              </a:spcBef>
              <a:spcAft>
                <a:spcPts val="600"/>
              </a:spcAft>
              <a:buSzPct val="80000"/>
              <a:buFont typeface="Wingdings" pitchFamily="2" charset="2"/>
              <a:buChar char="Ø"/>
            </a:pPr>
            <a:r>
              <a:rPr lang="en-US" i="1" dirty="0"/>
              <a:t>product description</a:t>
            </a:r>
          </a:p>
          <a:p>
            <a:pPr lvl="1">
              <a:spcBef>
                <a:spcPts val="600"/>
              </a:spcBef>
              <a:spcAft>
                <a:spcPts val="600"/>
              </a:spcAft>
              <a:buSzPct val="80000"/>
              <a:buFont typeface="Wingdings" pitchFamily="2" charset="2"/>
              <a:buChar char="Ø"/>
            </a:pPr>
            <a:r>
              <a:rPr lang="en-US" sz="2400" dirty="0"/>
              <a:t>Provides direct link between the project and the strategic objectives of the organization, creates a formal record of the project, and shows the organizational commitment to the project.    </a:t>
            </a:r>
          </a:p>
          <a:p>
            <a:pPr>
              <a:spcAft>
                <a:spcPts val="600"/>
              </a:spcAft>
              <a:buFont typeface="Wingdings" pitchFamily="2" charset="2"/>
              <a:buChar char="Ø"/>
            </a:pPr>
            <a:endParaRPr lang="en-CA"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300" name="Rectangle 4"/>
          <p:cNvSpPr>
            <a:spLocks noGrp="1" noChangeArrowheads="1"/>
          </p:cNvSpPr>
          <p:nvPr>
            <p:ph type="title"/>
          </p:nvPr>
        </p:nvSpPr>
        <p:spPr>
          <a:xfrm>
            <a:off x="533400" y="0"/>
            <a:ext cx="8686800" cy="838200"/>
          </a:xfrm>
          <a:noFill/>
          <a:ln/>
        </p:spPr>
        <p:txBody>
          <a:bodyPr>
            <a:normAutofit/>
          </a:bodyPr>
          <a:lstStyle/>
          <a:p>
            <a:pPr algn="ctr"/>
            <a:r>
              <a:rPr lang="en-CA" sz="4000" b="1" dirty="0">
                <a:effectLst>
                  <a:outerShdw blurRad="50000" dist="30000" dir="5400000" algn="tl" rotWithShape="0">
                    <a:srgbClr val="000000">
                      <a:alpha val="30000"/>
                    </a:srgbClr>
                  </a:outerShdw>
                  <a:reflection blurRad="6350" stA="55000" endA="300" endPos="45500" dir="5400000" sy="-100000" algn="bl" rotWithShape="0"/>
                </a:effectLst>
              </a:rPr>
              <a:t>4.1 Develop the Project Charter</a:t>
            </a:r>
          </a:p>
        </p:txBody>
      </p:sp>
      <p:sp>
        <p:nvSpPr>
          <p:cNvPr id="695299" name="Rectangle 3"/>
          <p:cNvSpPr>
            <a:spLocks noGrp="1" noChangeArrowheads="1"/>
          </p:cNvSpPr>
          <p:nvPr>
            <p:ph idx="1"/>
          </p:nvPr>
        </p:nvSpPr>
        <p:spPr>
          <a:xfrm>
            <a:off x="609600" y="838200"/>
            <a:ext cx="8458200" cy="5715000"/>
          </a:xfrm>
        </p:spPr>
        <p:txBody>
          <a:bodyPr>
            <a:noAutofit/>
          </a:bodyPr>
          <a:lstStyle/>
          <a:p>
            <a:pPr marL="338138" indent="0">
              <a:buNone/>
            </a:pPr>
            <a:r>
              <a:rPr lang="en-CA" sz="2200" dirty="0"/>
              <a:t>The project charter either directly or by reference to other documents should address the following information:</a:t>
            </a:r>
          </a:p>
          <a:p>
            <a:pPr lvl="1">
              <a:buFont typeface="Wingdings" pitchFamily="2" charset="2"/>
              <a:buChar char="§"/>
            </a:pPr>
            <a:r>
              <a:rPr lang="en-CA" sz="2200" dirty="0"/>
              <a:t>Requirements to satisfy stakeholders needs</a:t>
            </a:r>
          </a:p>
          <a:p>
            <a:pPr lvl="1">
              <a:buFont typeface="Wingdings" pitchFamily="2" charset="2"/>
              <a:buChar char="§"/>
            </a:pPr>
            <a:r>
              <a:rPr lang="en-CA" sz="2200" dirty="0"/>
              <a:t>Business needs, high-level description of the requirements that the project is to satisfy</a:t>
            </a:r>
          </a:p>
          <a:p>
            <a:pPr lvl="1">
              <a:buFont typeface="Wingdings" pitchFamily="2" charset="2"/>
              <a:buChar char="§"/>
            </a:pPr>
            <a:r>
              <a:rPr lang="en-CA" sz="2200" dirty="0"/>
              <a:t>Project purpose or justification</a:t>
            </a:r>
          </a:p>
          <a:p>
            <a:pPr lvl="1">
              <a:buFont typeface="Wingdings" pitchFamily="2" charset="2"/>
              <a:buChar char="§"/>
            </a:pPr>
            <a:r>
              <a:rPr lang="en-CA" sz="2200" dirty="0"/>
              <a:t>Assigned Project Manager and authority level</a:t>
            </a:r>
          </a:p>
          <a:p>
            <a:pPr lvl="1">
              <a:buFont typeface="Wingdings" pitchFamily="2" charset="2"/>
              <a:buChar char="§"/>
            </a:pPr>
            <a:r>
              <a:rPr lang="en-CA" sz="2200" dirty="0"/>
              <a:t>Summary milestone schedule</a:t>
            </a:r>
          </a:p>
          <a:p>
            <a:pPr lvl="1">
              <a:buFont typeface="Wingdings" pitchFamily="2" charset="2"/>
              <a:buChar char="§"/>
            </a:pPr>
            <a:r>
              <a:rPr lang="en-CA" sz="2200" dirty="0"/>
              <a:t>Stakeholder influences</a:t>
            </a:r>
          </a:p>
          <a:p>
            <a:pPr lvl="1">
              <a:buFont typeface="Wingdings" pitchFamily="2" charset="2"/>
              <a:buChar char="§"/>
            </a:pPr>
            <a:r>
              <a:rPr lang="en-CA" sz="2200" dirty="0"/>
              <a:t>Functional organizations and their participation</a:t>
            </a:r>
          </a:p>
          <a:p>
            <a:pPr lvl="1">
              <a:buFont typeface="Wingdings" pitchFamily="2" charset="2"/>
              <a:buChar char="§"/>
            </a:pPr>
            <a:r>
              <a:rPr lang="en-CA" sz="2200" dirty="0"/>
              <a:t>Organizational, environmental, and external  assumptions </a:t>
            </a:r>
          </a:p>
          <a:p>
            <a:pPr lvl="1">
              <a:buFont typeface="Wingdings" pitchFamily="2" charset="2"/>
              <a:buChar char="§"/>
            </a:pPr>
            <a:r>
              <a:rPr lang="en-CA" sz="2200" dirty="0"/>
              <a:t>Organizational, environmental, and external  constraints</a:t>
            </a:r>
          </a:p>
          <a:p>
            <a:pPr lvl="1">
              <a:buFont typeface="Wingdings" pitchFamily="2" charset="2"/>
              <a:buChar char="§"/>
            </a:pPr>
            <a:r>
              <a:rPr lang="en-CA" sz="2200" dirty="0"/>
              <a:t>Business Case justifying the project, including return on investment</a:t>
            </a:r>
          </a:p>
          <a:p>
            <a:pPr lvl="1">
              <a:buFont typeface="Wingdings" pitchFamily="2" charset="2"/>
              <a:buChar char="§"/>
            </a:pPr>
            <a:r>
              <a:rPr lang="en-CA" sz="2200" dirty="0"/>
              <a:t>Summary budget</a:t>
            </a:r>
          </a:p>
          <a:p>
            <a:pPr lvl="1">
              <a:buFont typeface="Wingdings" pitchFamily="2" charset="2"/>
              <a:buChar char="§"/>
            </a:pPr>
            <a:endParaRPr lang="en-CA" sz="22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0"/>
            <a:ext cx="8686800" cy="838200"/>
          </a:xfrm>
          <a:noFill/>
          <a:ln/>
        </p:spPr>
        <p:txBody>
          <a:bodyPr>
            <a:normAutofit/>
          </a:bodyPr>
          <a:lstStyle/>
          <a:p>
            <a:pPr algn="ctr"/>
            <a:r>
              <a:rPr lang="en-CA" sz="4000" b="1" dirty="0">
                <a:effectLst>
                  <a:outerShdw blurRad="50000" dist="30000" dir="5400000" algn="tl" rotWithShape="0">
                    <a:srgbClr val="000000">
                      <a:alpha val="30000"/>
                    </a:srgbClr>
                  </a:outerShdw>
                  <a:reflection blurRad="6350" stA="55000" endA="300" endPos="45500" dir="5400000" sy="-100000" algn="bl" rotWithShape="0"/>
                </a:effectLst>
              </a:rPr>
              <a:t>4.1 Develop the Project Charter</a:t>
            </a:r>
          </a:p>
        </p:txBody>
      </p:sp>
      <p:sp>
        <p:nvSpPr>
          <p:cNvPr id="3" name="Content Placeholder 2"/>
          <p:cNvSpPr>
            <a:spLocks noGrp="1"/>
          </p:cNvSpPr>
          <p:nvPr>
            <p:ph idx="1"/>
          </p:nvPr>
        </p:nvSpPr>
        <p:spPr>
          <a:xfrm>
            <a:off x="914400" y="990600"/>
            <a:ext cx="8686800" cy="2895600"/>
          </a:xfrm>
        </p:spPr>
        <p:txBody>
          <a:bodyPr>
            <a:normAutofit/>
          </a:bodyPr>
          <a:lstStyle/>
          <a:p>
            <a:r>
              <a:rPr lang="en-US" sz="2400" dirty="0"/>
              <a:t>Develop the Project Charter is the process by which the   project or project phase is authorized. The authorization    typically comes from someone external to the project team. </a:t>
            </a:r>
          </a:p>
          <a:p>
            <a:r>
              <a:rPr lang="en-US" sz="2400" dirty="0"/>
              <a:t>Roles that can authorize projects are sponsors, PMO, and                     portfolio steering committee. </a:t>
            </a:r>
          </a:p>
          <a:p>
            <a:r>
              <a:rPr lang="en-US" sz="2400" dirty="0"/>
              <a:t>A project or phase </a:t>
            </a:r>
            <a:r>
              <a:rPr lang="en-US" sz="2400" b="1" i="1" dirty="0"/>
              <a:t>exists, </a:t>
            </a:r>
            <a:r>
              <a:rPr lang="en-US" sz="2400" dirty="0"/>
              <a:t>as the result of the development     and signoff of the project charter.</a:t>
            </a:r>
            <a:endParaRPr lang="en-CA" sz="2400" dirty="0"/>
          </a:p>
        </p:txBody>
      </p:sp>
      <p:pic>
        <p:nvPicPr>
          <p:cNvPr id="3277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1063" y="6492875"/>
            <a:ext cx="31829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3947449553"/>
              </p:ext>
            </p:extLst>
          </p:nvPr>
        </p:nvGraphicFramePr>
        <p:xfrm>
          <a:off x="1371600" y="3903306"/>
          <a:ext cx="7086600" cy="2497494"/>
        </p:xfrm>
        <a:graphic>
          <a:graphicData uri="http://schemas.openxmlformats.org/presentationml/2006/ole">
            <mc:AlternateContent xmlns:mc="http://schemas.openxmlformats.org/markup-compatibility/2006">
              <mc:Choice xmlns:v="urn:schemas-microsoft-com:vml" Requires="v">
                <p:oleObj spid="_x0000_s33154" name="Visio" r:id="rId5" imgW="9380140" imgH="4771623" progId="Visio.Drawing.15">
                  <p:embed/>
                </p:oleObj>
              </mc:Choice>
              <mc:Fallback>
                <p:oleObj name="Visio" r:id="rId5" imgW="9380140" imgH="4771623" progId="Visio.Drawing.15">
                  <p:embed/>
                  <p:pic>
                    <p:nvPicPr>
                      <p:cNvPr id="0" name=""/>
                      <p:cNvPicPr/>
                      <p:nvPr/>
                    </p:nvPicPr>
                    <p:blipFill>
                      <a:blip r:embed="rId6"/>
                      <a:stretch>
                        <a:fillRect/>
                      </a:stretch>
                    </p:blipFill>
                    <p:spPr>
                      <a:xfrm>
                        <a:off x="1371600" y="3903306"/>
                        <a:ext cx="7086600" cy="2497494"/>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CB6C589D-24E3-4970-ADD2-B4AAD951DBA0}"/>
              </a:ext>
            </a:extLst>
          </p:cNvPr>
          <p:cNvSpPr txBox="1"/>
          <p:nvPr/>
        </p:nvSpPr>
        <p:spPr>
          <a:xfrm>
            <a:off x="2209800" y="3581400"/>
            <a:ext cx="2811091" cy="369332"/>
          </a:xfrm>
          <a:prstGeom prst="rect">
            <a:avLst/>
          </a:prstGeom>
          <a:noFill/>
        </p:spPr>
        <p:txBody>
          <a:bodyPr wrap="none" rtlCol="0">
            <a:spAutoFit/>
          </a:bodyPr>
          <a:lstStyle/>
          <a:p>
            <a:r>
              <a:rPr lang="en-CA" dirty="0">
                <a:solidFill>
                  <a:srgbClr val="FF0000"/>
                </a:solidFill>
              </a:rPr>
              <a:t>*stakeholders must all agree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a:p>
        </p:txBody>
      </p:sp>
      <p:sp>
        <p:nvSpPr>
          <p:cNvPr id="319491" name="Rectangle 3"/>
          <p:cNvSpPr>
            <a:spLocks noChangeArrowheads="1"/>
          </p:cNvSpPr>
          <p:nvPr/>
        </p:nvSpPr>
        <p:spPr bwMode="auto">
          <a:xfrm>
            <a:off x="685800" y="6153150"/>
            <a:ext cx="1905000" cy="457200"/>
          </a:xfrm>
          <a:prstGeom prst="rect">
            <a:avLst/>
          </a:prstGeom>
          <a:noFill/>
          <a:ln w="12700">
            <a:noFill/>
            <a:miter lim="800000"/>
            <a:headEnd/>
            <a:tailEnd/>
          </a:ln>
          <a:effectLst/>
        </p:spPr>
        <p:txBody>
          <a:bodyPr wrap="none" anchor="ctr"/>
          <a:lstStyle/>
          <a:p>
            <a:endParaRPr lang="en-CA"/>
          </a:p>
        </p:txBody>
      </p:sp>
      <p:sp>
        <p:nvSpPr>
          <p:cNvPr id="319492" name="Rectangle 4"/>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a:p>
        </p:txBody>
      </p:sp>
      <p:sp>
        <p:nvSpPr>
          <p:cNvPr id="319493" name="Rectangle 5"/>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a:p>
        </p:txBody>
      </p:sp>
      <p:sp>
        <p:nvSpPr>
          <p:cNvPr id="319494" name="Rectangle 6"/>
          <p:cNvSpPr>
            <a:spLocks noChangeArrowheads="1"/>
          </p:cNvSpPr>
          <p:nvPr/>
        </p:nvSpPr>
        <p:spPr bwMode="auto">
          <a:xfrm>
            <a:off x="685800" y="6153150"/>
            <a:ext cx="1905000" cy="457200"/>
          </a:xfrm>
          <a:prstGeom prst="rect">
            <a:avLst/>
          </a:prstGeom>
          <a:noFill/>
          <a:ln w="12700">
            <a:noFill/>
            <a:miter lim="800000"/>
            <a:headEnd/>
            <a:tailEnd/>
          </a:ln>
          <a:effectLst/>
        </p:spPr>
        <p:txBody>
          <a:bodyPr wrap="none" anchor="ctr"/>
          <a:lstStyle/>
          <a:p>
            <a:endParaRPr lang="en-CA"/>
          </a:p>
        </p:txBody>
      </p:sp>
      <p:sp>
        <p:nvSpPr>
          <p:cNvPr id="319495" name="Rectangle 7"/>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a:p>
        </p:txBody>
      </p:sp>
      <p:sp>
        <p:nvSpPr>
          <p:cNvPr id="319496" name="Rectangle 8"/>
          <p:cNvSpPr>
            <a:spLocks noChangeArrowheads="1"/>
          </p:cNvSpPr>
          <p:nvPr/>
        </p:nvSpPr>
        <p:spPr bwMode="auto">
          <a:xfrm>
            <a:off x="1371600" y="381000"/>
            <a:ext cx="7086600" cy="1276350"/>
          </a:xfrm>
          <a:prstGeom prst="rect">
            <a:avLst/>
          </a:prstGeom>
          <a:noFill/>
          <a:ln w="12700">
            <a:noFill/>
            <a:miter lim="800000"/>
            <a:headEnd/>
            <a:tailEnd/>
          </a:ln>
          <a:effectLst/>
        </p:spPr>
        <p:txBody>
          <a:bodyPr wrap="none" anchor="ctr"/>
          <a:lstStyle/>
          <a:p>
            <a:endParaRPr lang="en-CA"/>
          </a:p>
        </p:txBody>
      </p:sp>
      <p:sp>
        <p:nvSpPr>
          <p:cNvPr id="319515" name="Freeform 27"/>
          <p:cNvSpPr>
            <a:spLocks/>
          </p:cNvSpPr>
          <p:nvPr/>
        </p:nvSpPr>
        <p:spPr bwMode="auto">
          <a:xfrm>
            <a:off x="228600" y="2057400"/>
            <a:ext cx="8915400" cy="3276600"/>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bg2">
              <a:lumMod val="40000"/>
              <a:lumOff val="60000"/>
            </a:schemeClr>
          </a:solidFill>
          <a:ln w="12700" cap="rnd" cmpd="sng">
            <a:solidFill>
              <a:schemeClr val="tx1"/>
            </a:solidFill>
            <a:prstDash val="solid"/>
            <a:round/>
            <a:headEnd type="none" w="med" len="med"/>
            <a:tailEnd type="none" w="med" len="med"/>
          </a:ln>
          <a:effectLst/>
        </p:spPr>
        <p:txBody>
          <a:bodyPr/>
          <a:lstStyle/>
          <a:p>
            <a:endParaRPr lang="en-CA"/>
          </a:p>
        </p:txBody>
      </p:sp>
      <p:sp>
        <p:nvSpPr>
          <p:cNvPr id="319516" name="Rectangle 28"/>
          <p:cNvSpPr>
            <a:spLocks noChangeArrowheads="1"/>
          </p:cNvSpPr>
          <p:nvPr/>
        </p:nvSpPr>
        <p:spPr bwMode="auto">
          <a:xfrm>
            <a:off x="6011862" y="2133600"/>
            <a:ext cx="2057400" cy="1676400"/>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buFontTx/>
              <a:buChar char="•"/>
            </a:pPr>
            <a:endParaRPr lang="en-US" sz="1600" dirty="0">
              <a:solidFill>
                <a:schemeClr val="bg1"/>
              </a:solidFill>
            </a:endParaRPr>
          </a:p>
          <a:p>
            <a:pPr marL="268288" indent="-268288" algn="l"/>
            <a:r>
              <a:rPr lang="en-US" sz="1600" dirty="0">
                <a:solidFill>
                  <a:schemeClr val="bg1"/>
                </a:solidFill>
              </a:rPr>
              <a:t> 1.  Project Charter</a:t>
            </a:r>
          </a:p>
          <a:p>
            <a:pPr algn="l"/>
            <a:r>
              <a:rPr lang="en-US" sz="1600" dirty="0">
                <a:solidFill>
                  <a:schemeClr val="bg1"/>
                </a:solidFill>
              </a:rPr>
              <a:t> 2.  Assumption Log </a:t>
            </a:r>
          </a:p>
          <a:p>
            <a:pPr algn="l"/>
            <a:endParaRPr lang="en-US" sz="1600" dirty="0">
              <a:solidFill>
                <a:schemeClr val="bg1"/>
              </a:solidFill>
            </a:endParaRPr>
          </a:p>
        </p:txBody>
      </p:sp>
      <p:sp>
        <p:nvSpPr>
          <p:cNvPr id="319517" name="Rectangle 29"/>
          <p:cNvSpPr>
            <a:spLocks noChangeArrowheads="1"/>
          </p:cNvSpPr>
          <p:nvPr/>
        </p:nvSpPr>
        <p:spPr bwMode="auto">
          <a:xfrm>
            <a:off x="3428999" y="2133600"/>
            <a:ext cx="2286001" cy="4019550"/>
          </a:xfrm>
          <a:prstGeom prst="rect">
            <a:avLst/>
          </a:prstGeom>
          <a:solidFill>
            <a:schemeClr val="accent2">
              <a:lumMod val="50000"/>
            </a:schemeClr>
          </a:solidFill>
          <a:ln w="12700">
            <a:solidFill>
              <a:schemeClr val="bg1"/>
            </a:solidFill>
            <a:miter lim="800000"/>
            <a:headEnd/>
            <a:tailEnd/>
          </a:ln>
          <a:effectLst>
            <a:outerShdw dist="107763" dir="2700000" algn="ctr" rotWithShape="0">
              <a:srgbClr val="808080"/>
            </a:outerShdw>
          </a:effectLst>
        </p:spPr>
        <p:txBody>
          <a:bodyPr wrap="none" lIns="90488" tIns="44450" rIns="90488" bIns="44450" anchor="ctr"/>
          <a:lstStyle/>
          <a:p>
            <a:pPr algn="l"/>
            <a:endParaRPr lang="en-US" sz="1600" dirty="0">
              <a:solidFill>
                <a:schemeClr val="bg1"/>
              </a:solidFill>
            </a:endParaRPr>
          </a:p>
          <a:p>
            <a:pPr algn="l">
              <a:buFontTx/>
              <a:buChar char="•"/>
            </a:pPr>
            <a:endParaRPr lang="en-US" sz="1600" dirty="0">
              <a:solidFill>
                <a:schemeClr val="bg1"/>
              </a:solidFill>
            </a:endParaRPr>
          </a:p>
          <a:p>
            <a:pPr marL="342900" indent="-342900" algn="l">
              <a:buAutoNum type="arabicPeriod"/>
            </a:pPr>
            <a:r>
              <a:rPr lang="en-US" sz="1600" dirty="0">
                <a:solidFill>
                  <a:schemeClr val="bg1"/>
                </a:solidFill>
              </a:rPr>
              <a:t>Expert Judgment</a:t>
            </a:r>
          </a:p>
          <a:p>
            <a:pPr marL="342900" indent="-342900" algn="l">
              <a:buAutoNum type="arabicPeriod"/>
            </a:pPr>
            <a:r>
              <a:rPr lang="en-US" sz="1600" dirty="0">
                <a:solidFill>
                  <a:schemeClr val="bg1"/>
                </a:solidFill>
              </a:rPr>
              <a:t>Data Gathering</a:t>
            </a:r>
          </a:p>
          <a:p>
            <a:pPr marL="536575" lvl="1" indent="-179388">
              <a:buFont typeface="Arial" panose="020B0604020202020204" pitchFamily="34" charset="0"/>
              <a:buChar char="•"/>
            </a:pPr>
            <a:r>
              <a:rPr lang="en-US" sz="1600" dirty="0">
                <a:solidFill>
                  <a:schemeClr val="bg1"/>
                </a:solidFill>
              </a:rPr>
              <a:t>Brainstorming</a:t>
            </a:r>
          </a:p>
          <a:p>
            <a:pPr marL="536575" lvl="1" indent="-179388">
              <a:buFont typeface="Arial" panose="020B0604020202020204" pitchFamily="34" charset="0"/>
              <a:buChar char="•"/>
            </a:pPr>
            <a:r>
              <a:rPr lang="en-US" sz="1600" dirty="0">
                <a:solidFill>
                  <a:schemeClr val="bg1"/>
                </a:solidFill>
              </a:rPr>
              <a:t>Focus Groups</a:t>
            </a:r>
          </a:p>
          <a:p>
            <a:pPr marL="536575" lvl="1" indent="-179388">
              <a:buFont typeface="Arial" panose="020B0604020202020204" pitchFamily="34" charset="0"/>
              <a:buChar char="•"/>
            </a:pPr>
            <a:r>
              <a:rPr lang="en-US" sz="1600" dirty="0">
                <a:solidFill>
                  <a:schemeClr val="bg1"/>
                </a:solidFill>
              </a:rPr>
              <a:t>Interviews</a:t>
            </a:r>
          </a:p>
          <a:p>
            <a:pPr marL="242887" indent="-342900">
              <a:buFont typeface="+mj-lt"/>
              <a:buAutoNum type="arabicPeriod"/>
            </a:pPr>
            <a:r>
              <a:rPr lang="en-US" sz="1600" dirty="0">
                <a:solidFill>
                  <a:schemeClr val="bg1"/>
                </a:solidFill>
              </a:rPr>
              <a:t>Interpersonal &amp; Team </a:t>
            </a:r>
          </a:p>
          <a:p>
            <a:pPr marL="357188" indent="-357188"/>
            <a:r>
              <a:rPr lang="en-US" sz="1600" dirty="0">
                <a:solidFill>
                  <a:schemeClr val="bg1"/>
                </a:solidFill>
              </a:rPr>
              <a:t>     	Skills </a:t>
            </a:r>
          </a:p>
          <a:p>
            <a:pPr marL="536575" indent="-179388">
              <a:buFont typeface="Arial" panose="020B0604020202020204" pitchFamily="34" charset="0"/>
              <a:buChar char="•"/>
            </a:pPr>
            <a:r>
              <a:rPr lang="en-US" sz="1600" dirty="0">
                <a:solidFill>
                  <a:schemeClr val="bg1"/>
                </a:solidFill>
              </a:rPr>
              <a:t>Conflict Mgmt.</a:t>
            </a:r>
          </a:p>
          <a:p>
            <a:pPr marL="536575" indent="-179388">
              <a:buFont typeface="Arial" panose="020B0604020202020204" pitchFamily="34" charset="0"/>
              <a:buChar char="•"/>
            </a:pPr>
            <a:r>
              <a:rPr lang="en-US" sz="1600" dirty="0">
                <a:solidFill>
                  <a:schemeClr val="bg1"/>
                </a:solidFill>
              </a:rPr>
              <a:t>Facilitation</a:t>
            </a:r>
          </a:p>
          <a:p>
            <a:pPr marL="536575" indent="-179388">
              <a:buFont typeface="Arial" panose="020B0604020202020204" pitchFamily="34" charset="0"/>
              <a:buChar char="•"/>
            </a:pPr>
            <a:r>
              <a:rPr lang="en-US" sz="1600" dirty="0">
                <a:solidFill>
                  <a:schemeClr val="bg1"/>
                </a:solidFill>
              </a:rPr>
              <a:t>Meeting Mgmt.</a:t>
            </a:r>
          </a:p>
          <a:p>
            <a:pPr algn="l"/>
            <a:r>
              <a:rPr lang="en-US" sz="1600" dirty="0">
                <a:solidFill>
                  <a:schemeClr val="bg1"/>
                </a:solidFill>
              </a:rPr>
              <a:t>4.    Meetings</a:t>
            </a:r>
          </a:p>
        </p:txBody>
      </p:sp>
      <p:sp>
        <p:nvSpPr>
          <p:cNvPr id="319518" name="Rectangle 30"/>
          <p:cNvSpPr>
            <a:spLocks noChangeArrowheads="1"/>
          </p:cNvSpPr>
          <p:nvPr/>
        </p:nvSpPr>
        <p:spPr bwMode="auto">
          <a:xfrm>
            <a:off x="762000" y="2133600"/>
            <a:ext cx="2362200" cy="2514600"/>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marL="179388" indent="-179388" algn="l">
              <a:buAutoNum type="arabicPeriod"/>
            </a:pPr>
            <a:r>
              <a:rPr lang="en-US" sz="1600" dirty="0">
                <a:solidFill>
                  <a:schemeClr val="bg1"/>
                </a:solidFill>
              </a:rPr>
              <a:t> Business Documents</a:t>
            </a:r>
          </a:p>
          <a:p>
            <a:pPr marL="342900" indent="-74613" algn="l">
              <a:buFont typeface="Arial" panose="020B0604020202020204" pitchFamily="34" charset="0"/>
              <a:buChar char="•"/>
            </a:pPr>
            <a:r>
              <a:rPr lang="en-US" sz="1600" dirty="0">
                <a:solidFill>
                  <a:schemeClr val="bg1"/>
                </a:solidFill>
              </a:rPr>
              <a:t> Business Case</a:t>
            </a:r>
          </a:p>
          <a:p>
            <a:pPr marL="342900" indent="-74613" algn="l">
              <a:buFont typeface="Arial" panose="020B0604020202020204" pitchFamily="34" charset="0"/>
              <a:buChar char="•"/>
            </a:pPr>
            <a:r>
              <a:rPr lang="en-US" sz="1600" dirty="0">
                <a:solidFill>
                  <a:schemeClr val="bg1"/>
                </a:solidFill>
              </a:rPr>
              <a:t>Benefits Mgmt. Plan</a:t>
            </a:r>
          </a:p>
          <a:p>
            <a:pPr marL="342900" indent="-342900" algn="l">
              <a:buAutoNum type="arabicPeriod" startAt="2"/>
            </a:pPr>
            <a:r>
              <a:rPr lang="en-US" sz="1600" dirty="0">
                <a:solidFill>
                  <a:schemeClr val="bg1"/>
                </a:solidFill>
              </a:rPr>
              <a:t>Agreements</a:t>
            </a:r>
          </a:p>
          <a:p>
            <a:pPr marL="342900" indent="-342900" algn="l">
              <a:buAutoNum type="arabicPeriod" startAt="2"/>
            </a:pPr>
            <a:r>
              <a:rPr lang="en-US" sz="1600" dirty="0">
                <a:solidFill>
                  <a:schemeClr val="bg1"/>
                </a:solidFill>
              </a:rPr>
              <a:t>Enterprise </a:t>
            </a:r>
            <a:r>
              <a:rPr lang="en-US" sz="1600" dirty="0" err="1">
                <a:solidFill>
                  <a:schemeClr val="bg1"/>
                </a:solidFill>
              </a:rPr>
              <a:t>Env</a:t>
            </a:r>
            <a:r>
              <a:rPr lang="en-US" sz="1600" dirty="0">
                <a:solidFill>
                  <a:schemeClr val="bg1"/>
                </a:solidFill>
              </a:rPr>
              <a:t>. Factors</a:t>
            </a:r>
          </a:p>
          <a:p>
            <a:pPr marL="342900" indent="-342900" algn="l">
              <a:buAutoNum type="arabicPeriod" startAt="2"/>
            </a:pPr>
            <a:r>
              <a:rPr lang="en-US" sz="1600" dirty="0">
                <a:solidFill>
                  <a:schemeClr val="bg1"/>
                </a:solidFill>
              </a:rPr>
              <a:t>Org. Process Assets</a:t>
            </a:r>
          </a:p>
        </p:txBody>
      </p:sp>
      <p:sp>
        <p:nvSpPr>
          <p:cNvPr id="319519" name="Text Box 31"/>
          <p:cNvSpPr txBox="1">
            <a:spLocks noChangeArrowheads="1"/>
          </p:cNvSpPr>
          <p:nvPr/>
        </p:nvSpPr>
        <p:spPr bwMode="auto">
          <a:xfrm>
            <a:off x="762000" y="2260937"/>
            <a:ext cx="2209800" cy="400110"/>
          </a:xfrm>
          <a:prstGeom prst="rect">
            <a:avLst/>
          </a:prstGeom>
          <a:noFill/>
          <a:ln w="12700">
            <a:noFill/>
            <a:miter lim="800000"/>
            <a:headEnd type="none" w="sm" len="sm"/>
            <a:tailEnd type="none" w="sm" len="sm"/>
          </a:ln>
          <a:effectLst/>
        </p:spPr>
        <p:txBody>
          <a:bodyPr>
            <a:spAutoFit/>
          </a:bodyPr>
          <a:lstStyle/>
          <a:p>
            <a:r>
              <a:rPr lang="en-US" sz="2000" b="1" dirty="0">
                <a:solidFill>
                  <a:schemeClr val="bg1"/>
                </a:solidFill>
              </a:rPr>
              <a:t>Inputs</a:t>
            </a:r>
          </a:p>
        </p:txBody>
      </p:sp>
      <p:sp>
        <p:nvSpPr>
          <p:cNvPr id="319520" name="Text Box 32"/>
          <p:cNvSpPr txBox="1">
            <a:spLocks noChangeArrowheads="1"/>
          </p:cNvSpPr>
          <p:nvPr/>
        </p:nvSpPr>
        <p:spPr bwMode="auto">
          <a:xfrm>
            <a:off x="3641725" y="2133600"/>
            <a:ext cx="2378075" cy="400110"/>
          </a:xfrm>
          <a:prstGeom prst="rect">
            <a:avLst/>
          </a:prstGeom>
          <a:noFill/>
          <a:ln w="12700">
            <a:noFill/>
            <a:miter lim="800000"/>
            <a:headEnd type="none" w="sm" len="sm"/>
            <a:tailEnd type="none" w="sm" len="sm"/>
          </a:ln>
          <a:effectLst/>
        </p:spPr>
        <p:txBody>
          <a:bodyPr>
            <a:spAutoFit/>
          </a:bodyPr>
          <a:lstStyle/>
          <a:p>
            <a:pPr marL="57150"/>
            <a:r>
              <a:rPr lang="en-US" sz="2000" b="1" dirty="0">
                <a:solidFill>
                  <a:schemeClr val="bg1"/>
                </a:solidFill>
              </a:rPr>
              <a:t>Tools &amp; Techniques</a:t>
            </a:r>
            <a:endParaRPr lang="en-US" sz="2000" b="1" dirty="0">
              <a:solidFill>
                <a:schemeClr val="bg1"/>
              </a:solidFill>
              <a:latin typeface="Times New Roman" pitchFamily="18" charset="0"/>
            </a:endParaRPr>
          </a:p>
        </p:txBody>
      </p:sp>
      <p:sp>
        <p:nvSpPr>
          <p:cNvPr id="319522" name="Text Box 34"/>
          <p:cNvSpPr txBox="1">
            <a:spLocks noChangeArrowheads="1"/>
          </p:cNvSpPr>
          <p:nvPr/>
        </p:nvSpPr>
        <p:spPr bwMode="auto">
          <a:xfrm>
            <a:off x="6003925" y="2173288"/>
            <a:ext cx="2073275" cy="396875"/>
          </a:xfrm>
          <a:prstGeom prst="rect">
            <a:avLst/>
          </a:prstGeom>
          <a:noFill/>
          <a:ln w="12700">
            <a:noFill/>
            <a:miter lim="800000"/>
            <a:headEnd type="none" w="sm" len="sm"/>
            <a:tailEnd type="none" w="sm" len="sm"/>
          </a:ln>
          <a:effectLst/>
        </p:spPr>
        <p:txBody>
          <a:bodyPr>
            <a:spAutoFit/>
          </a:bodyPr>
          <a:lstStyle/>
          <a:p>
            <a:r>
              <a:rPr lang="en-US" sz="2000" b="1" dirty="0">
                <a:solidFill>
                  <a:schemeClr val="bg1"/>
                </a:solidFill>
              </a:rPr>
              <a:t>Outputs</a:t>
            </a:r>
          </a:p>
        </p:txBody>
      </p:sp>
      <p:sp>
        <p:nvSpPr>
          <p:cNvPr id="319527" name="Rectangle 39"/>
          <p:cNvSpPr>
            <a:spLocks noGrp="1" noChangeArrowheads="1"/>
          </p:cNvSpPr>
          <p:nvPr>
            <p:ph type="title"/>
          </p:nvPr>
        </p:nvSpPr>
        <p:spPr>
          <a:xfrm>
            <a:off x="304800" y="228600"/>
            <a:ext cx="8686800" cy="841248"/>
          </a:xfrm>
          <a:noFill/>
          <a:ln/>
        </p:spPr>
        <p:txBody>
          <a:bodyPr/>
          <a:lstStyle/>
          <a:p>
            <a:pPr algn="ctr"/>
            <a:r>
              <a:rPr lang="en-US" b="1" dirty="0">
                <a:effectLst>
                  <a:outerShdw blurRad="50000" dist="30000" dir="5400000" algn="tl" rotWithShape="0">
                    <a:srgbClr val="000000">
                      <a:alpha val="30000"/>
                    </a:srgbClr>
                  </a:outerShdw>
                  <a:reflection blurRad="6350" stA="55000" endA="300" endPos="45500" dir="5400000" sy="-100000" algn="bl" rotWithShape="0"/>
                </a:effectLst>
              </a:rPr>
              <a:t>4.1 Develop Project Charter</a:t>
            </a:r>
          </a:p>
        </p:txBody>
      </p:sp>
      <p:sp>
        <p:nvSpPr>
          <p:cNvPr id="17" name="TextBox 1"/>
          <p:cNvSpPr txBox="1"/>
          <p:nvPr/>
        </p:nvSpPr>
        <p:spPr>
          <a:xfrm>
            <a:off x="228600" y="6477000"/>
            <a:ext cx="3175357"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533400" y="152400"/>
            <a:ext cx="8686800" cy="838200"/>
          </a:xfrm>
          <a:noFill/>
          <a:ln/>
        </p:spPr>
        <p:txBody>
          <a:bodyPr>
            <a:normAutofit/>
          </a:bodyPr>
          <a:lstStyle/>
          <a:p>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4.1.1 Develop Project Charter: Inputs</a:t>
            </a:r>
          </a:p>
        </p:txBody>
      </p:sp>
      <p:sp>
        <p:nvSpPr>
          <p:cNvPr id="3" name="Content Placeholder 2"/>
          <p:cNvSpPr>
            <a:spLocks noGrp="1"/>
          </p:cNvSpPr>
          <p:nvPr>
            <p:ph idx="1"/>
          </p:nvPr>
        </p:nvSpPr>
        <p:spPr>
          <a:xfrm>
            <a:off x="457200" y="1066800"/>
            <a:ext cx="8686800" cy="5791200"/>
          </a:xfrm>
        </p:spPr>
        <p:txBody>
          <a:bodyPr>
            <a:normAutofit fontScale="85000" lnSpcReduction="20000"/>
          </a:bodyPr>
          <a:lstStyle/>
          <a:p>
            <a:pPr>
              <a:buNone/>
            </a:pPr>
            <a:r>
              <a:rPr lang="en-US" sz="3000" b="1" dirty="0"/>
              <a:t>.1  Business Case</a:t>
            </a:r>
          </a:p>
          <a:p>
            <a:pPr lvl="1"/>
            <a:r>
              <a:rPr lang="en-US" sz="2400" dirty="0"/>
              <a:t>Creates the justification for senior mgmt. decision-making to undertake the project, by providing a benefit-cost analysis. The business case is typically created as a result of:</a:t>
            </a:r>
          </a:p>
          <a:p>
            <a:pPr lvl="2"/>
            <a:r>
              <a:rPr lang="en-US" sz="2200" dirty="0"/>
              <a:t>Market demand for a product or service</a:t>
            </a:r>
          </a:p>
          <a:p>
            <a:pPr lvl="2"/>
            <a:r>
              <a:rPr lang="en-US" sz="2200" dirty="0"/>
              <a:t>Organizational needs </a:t>
            </a:r>
          </a:p>
          <a:p>
            <a:pPr lvl="2"/>
            <a:r>
              <a:rPr lang="en-US" sz="2200" dirty="0"/>
              <a:t>Customer request</a:t>
            </a:r>
          </a:p>
          <a:p>
            <a:pPr lvl="2"/>
            <a:r>
              <a:rPr lang="en-US" sz="2200" dirty="0"/>
              <a:t>Technological advance to develop faster, better, cheaper or more economical solutions to a problem. </a:t>
            </a:r>
          </a:p>
          <a:p>
            <a:pPr lvl="2"/>
            <a:r>
              <a:rPr lang="en-US" sz="2200" dirty="0"/>
              <a:t>Legal requirements that must be </a:t>
            </a:r>
            <a:r>
              <a:rPr lang="en-CA" sz="2200" dirty="0"/>
              <a:t>compiled with</a:t>
            </a:r>
          </a:p>
          <a:p>
            <a:pPr lvl="2"/>
            <a:r>
              <a:rPr lang="en-US" sz="2200" dirty="0"/>
              <a:t>Ecological impacts; i.e., to lessen environmental impact, a company causes</a:t>
            </a:r>
          </a:p>
          <a:p>
            <a:pPr lvl="2"/>
            <a:r>
              <a:rPr lang="en-US" sz="2200" dirty="0"/>
              <a:t>Social need; i.e., to provide potable water, sanitation education, etc.  </a:t>
            </a:r>
          </a:p>
          <a:p>
            <a:pPr lvl="1"/>
            <a:r>
              <a:rPr lang="en-US" sz="2400" dirty="0"/>
              <a:t>The business case may be periodically reviewed to ensure that the project is delivering the expected business benefits. The PM does not update or modify the Business Case. </a:t>
            </a:r>
          </a:p>
          <a:p>
            <a:pPr>
              <a:buNone/>
            </a:pPr>
            <a:r>
              <a:rPr lang="en-US" sz="3000" dirty="0"/>
              <a:t>.</a:t>
            </a:r>
            <a:r>
              <a:rPr lang="en-US" sz="3000" b="1" dirty="0"/>
              <a:t>2</a:t>
            </a:r>
            <a:r>
              <a:rPr lang="en-US" sz="3000" dirty="0"/>
              <a:t>  </a:t>
            </a:r>
            <a:r>
              <a:rPr lang="en-US" sz="3000" b="1" dirty="0"/>
              <a:t>Agreement</a:t>
            </a:r>
          </a:p>
          <a:p>
            <a:pPr lvl="1"/>
            <a:r>
              <a:rPr lang="en-US" sz="2600" dirty="0"/>
              <a:t>Provides input regarding an external customer’s requirements. It could be in the form of a contract, MOU, SLA, Letters of Intend etc.  </a:t>
            </a:r>
          </a:p>
          <a:p>
            <a:pPr lvl="1"/>
            <a:endParaRPr lang="en-US" sz="2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6" name="Rectangle 6"/>
          <p:cNvSpPr>
            <a:spLocks noGrp="1" noChangeArrowheads="1"/>
          </p:cNvSpPr>
          <p:nvPr>
            <p:ph type="title"/>
          </p:nvPr>
        </p:nvSpPr>
        <p:spPr>
          <a:xfrm>
            <a:off x="-76200" y="152400"/>
            <a:ext cx="8991600" cy="838200"/>
          </a:xfrm>
          <a:noFill/>
          <a:ln/>
        </p:spPr>
        <p:txBody>
          <a:bodyPr>
            <a:normAutofit/>
          </a:bodyPr>
          <a:lstStyle/>
          <a:p>
            <a:r>
              <a:rPr lang="en-US" sz="3600" b="1" dirty="0">
                <a:effectLst>
                  <a:outerShdw blurRad="50000" dist="30000" dir="5400000" algn="tl" rotWithShape="0">
                    <a:srgbClr val="000000">
                      <a:alpha val="30000"/>
                    </a:srgbClr>
                  </a:outerShdw>
                  <a:reflection blurRad="6350" stA="55000" endA="300" endPos="45500" dir="5400000" sy="-100000" algn="bl" rotWithShape="0"/>
                </a:effectLst>
              </a:rPr>
              <a:t>      4.1.1 Develop Project Charter: Inputs</a:t>
            </a:r>
          </a:p>
        </p:txBody>
      </p:sp>
      <p:sp>
        <p:nvSpPr>
          <p:cNvPr id="696323" name="Rectangle 3"/>
          <p:cNvSpPr>
            <a:spLocks noGrp="1" noChangeArrowheads="1"/>
          </p:cNvSpPr>
          <p:nvPr>
            <p:ph idx="1"/>
          </p:nvPr>
        </p:nvSpPr>
        <p:spPr>
          <a:xfrm>
            <a:off x="533400" y="1143000"/>
            <a:ext cx="8610600" cy="5454650"/>
          </a:xfrm>
        </p:spPr>
        <p:txBody>
          <a:bodyPr>
            <a:normAutofit/>
          </a:bodyPr>
          <a:lstStyle/>
          <a:p>
            <a:pPr marL="0" indent="0">
              <a:lnSpc>
                <a:spcPct val="90000"/>
              </a:lnSpc>
              <a:buNone/>
            </a:pPr>
            <a:r>
              <a:rPr lang="en-CA" sz="2800" b="1" dirty="0"/>
              <a:t> .2 Agreement – </a:t>
            </a:r>
            <a:r>
              <a:rPr lang="en-CA" sz="2800" b="1" i="1" dirty="0"/>
              <a:t>Cont’d</a:t>
            </a:r>
          </a:p>
          <a:p>
            <a:pPr lvl="1">
              <a:buSzPct val="80000"/>
              <a:buFont typeface="Wingdings" pitchFamily="2" charset="2"/>
              <a:buChar char="§"/>
            </a:pPr>
            <a:r>
              <a:rPr lang="en-US" sz="2400" dirty="0"/>
              <a:t>A written definition of the sum of all the products and services that the project is to accomplish </a:t>
            </a:r>
          </a:p>
          <a:p>
            <a:pPr lvl="1">
              <a:buSzPct val="80000"/>
              <a:buFont typeface="Wingdings" pitchFamily="2" charset="2"/>
              <a:buChar char="§"/>
            </a:pPr>
            <a:r>
              <a:rPr lang="en-US" sz="2400" dirty="0"/>
              <a:t>For internal projects, the sponsor provides the business needs or product/service requirements</a:t>
            </a:r>
          </a:p>
          <a:p>
            <a:pPr lvl="1">
              <a:buSzPct val="80000"/>
              <a:buFont typeface="Wingdings" pitchFamily="2" charset="2"/>
              <a:buChar char="§"/>
            </a:pPr>
            <a:r>
              <a:rPr lang="en-US" sz="2400" dirty="0"/>
              <a:t>For external projects the customer provides the agreement as part of the RFP, or contract. </a:t>
            </a:r>
          </a:p>
          <a:p>
            <a:pPr lvl="1">
              <a:buSzPct val="80000"/>
              <a:buFont typeface="Wingdings" pitchFamily="2" charset="2"/>
              <a:buChar char="§"/>
            </a:pPr>
            <a:r>
              <a:rPr lang="en-US" sz="2400" dirty="0"/>
              <a:t>The Agreement provides information regarding:</a:t>
            </a:r>
          </a:p>
          <a:p>
            <a:pPr lvl="2">
              <a:buSzPct val="80000"/>
              <a:buFont typeface="Wingdings" pitchFamily="2" charset="2"/>
              <a:buChar char="§"/>
            </a:pPr>
            <a:r>
              <a:rPr lang="en-US" dirty="0"/>
              <a:t>Business need – Project justification</a:t>
            </a:r>
          </a:p>
          <a:p>
            <a:pPr lvl="2">
              <a:buSzPct val="80000"/>
              <a:buFont typeface="Wingdings" pitchFamily="2" charset="2"/>
              <a:buChar char="§"/>
            </a:pPr>
            <a:r>
              <a:rPr lang="en-US" dirty="0"/>
              <a:t>Product Scope Definition - a brief summary of the product description</a:t>
            </a:r>
          </a:p>
          <a:p>
            <a:pPr lvl="2">
              <a:buSzPct val="80000"/>
              <a:buFont typeface="Wingdings" pitchFamily="2" charset="2"/>
              <a:buChar char="§"/>
            </a:pPr>
            <a:r>
              <a:rPr lang="en-US" dirty="0"/>
              <a:t>Strategic Plan (all projects should support the organization’s goals)</a:t>
            </a:r>
            <a:endParaRPr lang="en-CA" dirty="0"/>
          </a:p>
          <a:p>
            <a:pPr>
              <a:lnSpc>
                <a:spcPct val="90000"/>
              </a:lnSpc>
              <a:buFont typeface="Wingdings" pitchFamily="2" charset="2"/>
              <a:buChar char="§"/>
            </a:pPr>
            <a:endParaRPr lang="en-CA"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6" name="Rectangle 4"/>
          <p:cNvSpPr>
            <a:spLocks noGrp="1" noChangeArrowheads="1"/>
          </p:cNvSpPr>
          <p:nvPr>
            <p:ph type="title"/>
          </p:nvPr>
        </p:nvSpPr>
        <p:spPr>
          <a:xfrm>
            <a:off x="304800" y="228600"/>
            <a:ext cx="8686800" cy="838200"/>
          </a:xfrm>
          <a:noFill/>
          <a:ln/>
        </p:spPr>
        <p:txBody>
          <a:bodyPr>
            <a:normAutofit/>
          </a:bodyPr>
          <a:lstStyle/>
          <a:p>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4.1.1 Develop Project Charter: Inputs</a:t>
            </a:r>
          </a:p>
        </p:txBody>
      </p:sp>
      <p:sp>
        <p:nvSpPr>
          <p:cNvPr id="704515" name="Rectangle 3"/>
          <p:cNvSpPr>
            <a:spLocks noGrp="1" noChangeArrowheads="1"/>
          </p:cNvSpPr>
          <p:nvPr>
            <p:ph idx="1"/>
          </p:nvPr>
        </p:nvSpPr>
        <p:spPr>
          <a:xfrm>
            <a:off x="381000" y="1143000"/>
            <a:ext cx="8458200" cy="5715000"/>
          </a:xfrm>
        </p:spPr>
        <p:txBody>
          <a:bodyPr>
            <a:normAutofit/>
          </a:bodyPr>
          <a:lstStyle/>
          <a:p>
            <a:pPr>
              <a:buFont typeface="Wingdings" pitchFamily="2" charset="2"/>
              <a:buNone/>
            </a:pPr>
            <a:r>
              <a:rPr lang="en-US" sz="2800" b="1" dirty="0"/>
              <a:t>.3  Enterprise Environmental Factors</a:t>
            </a:r>
          </a:p>
          <a:p>
            <a:pPr lvl="1"/>
            <a:r>
              <a:rPr lang="en-US" dirty="0"/>
              <a:t>Factors and systems that surround and influence project’s success, including:</a:t>
            </a:r>
          </a:p>
          <a:p>
            <a:pPr lvl="2"/>
            <a:r>
              <a:rPr lang="en-US" dirty="0"/>
              <a:t>Government or industry standards</a:t>
            </a:r>
          </a:p>
          <a:p>
            <a:pPr lvl="2"/>
            <a:r>
              <a:rPr lang="en-US" dirty="0"/>
              <a:t>Legal or regulatory Requirements and/or Constraints</a:t>
            </a:r>
          </a:p>
          <a:p>
            <a:pPr lvl="2"/>
            <a:r>
              <a:rPr lang="en-US" dirty="0"/>
              <a:t>Marketplace Conditions</a:t>
            </a:r>
          </a:p>
          <a:p>
            <a:pPr lvl="2"/>
            <a:r>
              <a:rPr lang="en-US" dirty="0"/>
              <a:t>Organizational culture and Political Climate</a:t>
            </a:r>
          </a:p>
          <a:p>
            <a:pPr lvl="2"/>
            <a:r>
              <a:rPr lang="en-US" dirty="0"/>
              <a:t>Organizational Governance Framework</a:t>
            </a:r>
          </a:p>
          <a:p>
            <a:pPr lvl="2"/>
            <a:r>
              <a:rPr lang="en-US" dirty="0"/>
              <a:t>Stakeholders’ Expectations and Risk Tolerances	</a:t>
            </a:r>
            <a:endParaRPr lang="en-CA"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40" name="Rectangle 4"/>
          <p:cNvSpPr>
            <a:spLocks noGrp="1" noChangeArrowheads="1"/>
          </p:cNvSpPr>
          <p:nvPr>
            <p:ph type="title"/>
          </p:nvPr>
        </p:nvSpPr>
        <p:spPr>
          <a:xfrm>
            <a:off x="457200" y="228600"/>
            <a:ext cx="8686800" cy="838200"/>
          </a:xfrm>
          <a:noFill/>
          <a:ln/>
        </p:spPr>
        <p:txBody>
          <a:bodyPr>
            <a:normAutofit/>
          </a:bodyPr>
          <a:lstStyle/>
          <a:p>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4.1.1 Develop Project Charter: Inputs</a:t>
            </a:r>
          </a:p>
        </p:txBody>
      </p:sp>
      <p:sp>
        <p:nvSpPr>
          <p:cNvPr id="705539" name="Rectangle 3"/>
          <p:cNvSpPr>
            <a:spLocks noGrp="1" noChangeArrowheads="1"/>
          </p:cNvSpPr>
          <p:nvPr>
            <p:ph idx="1"/>
          </p:nvPr>
        </p:nvSpPr>
        <p:spPr>
          <a:xfrm>
            <a:off x="152400" y="1143000"/>
            <a:ext cx="9144000" cy="3886200"/>
          </a:xfrm>
        </p:spPr>
        <p:txBody>
          <a:bodyPr>
            <a:noAutofit/>
          </a:bodyPr>
          <a:lstStyle/>
          <a:p>
            <a:pPr marL="533400" indent="-533400">
              <a:buFont typeface="Wingdings" pitchFamily="2" charset="2"/>
              <a:buNone/>
            </a:pPr>
            <a:r>
              <a:rPr lang="en-US" sz="2400" b="1" dirty="0"/>
              <a:t>    .4   </a:t>
            </a:r>
            <a:r>
              <a:rPr lang="en-US" sz="2800" b="1" dirty="0"/>
              <a:t>Organizational Process Assets</a:t>
            </a:r>
          </a:p>
          <a:p>
            <a:pPr marL="893763" lvl="1" indent="0">
              <a:buNone/>
            </a:pPr>
            <a:r>
              <a:rPr lang="en-US" sz="2400" dirty="0"/>
              <a:t>Organizational Formal/informal policies, procedures, plans and guidelines whose effect must be considered. </a:t>
            </a:r>
          </a:p>
          <a:p>
            <a:pPr marL="1073150" lvl="1" indent="-88900">
              <a:buFont typeface="Arial" panose="020B0604020202020204" pitchFamily="34" charset="0"/>
              <a:buChar char="•"/>
            </a:pPr>
            <a:r>
              <a:rPr lang="en-US" sz="2400" dirty="0"/>
              <a:t>  Organizational standard policies, processes, and procedures</a:t>
            </a:r>
          </a:p>
          <a:p>
            <a:pPr marL="1252538" lvl="1" indent="-268288">
              <a:buFont typeface="Arial" panose="020B0604020202020204" pitchFamily="34" charset="0"/>
              <a:buChar char="•"/>
            </a:pPr>
            <a:r>
              <a:rPr lang="en-US" sz="2400" dirty="0"/>
              <a:t>Portfolio, Program and Project Governance Framework, </a:t>
            </a:r>
          </a:p>
          <a:p>
            <a:pPr marL="1252538" lvl="1" indent="-268288">
              <a:buFont typeface="Arial" panose="020B0604020202020204" pitchFamily="34" charset="0"/>
              <a:buChar char="•"/>
            </a:pPr>
            <a:r>
              <a:rPr lang="en-US" sz="2400" dirty="0"/>
              <a:t>Monitoring and reporting methods</a:t>
            </a:r>
          </a:p>
          <a:p>
            <a:pPr marL="1252538" lvl="1" indent="-268288">
              <a:buFont typeface="Arial" panose="020B0604020202020204" pitchFamily="34" charset="0"/>
              <a:buChar char="•"/>
            </a:pPr>
            <a:r>
              <a:rPr lang="en-US" sz="2400" dirty="0"/>
              <a:t>Templates</a:t>
            </a:r>
          </a:p>
          <a:p>
            <a:pPr marL="1252538" lvl="1" indent="-268288">
              <a:buFont typeface="Arial" panose="020B0604020202020204" pitchFamily="34" charset="0"/>
              <a:buChar char="•"/>
            </a:pPr>
            <a:r>
              <a:rPr lang="en-US" sz="2400" dirty="0"/>
              <a:t>Historical Information and Lessons Learned Repository. </a:t>
            </a:r>
          </a:p>
          <a:p>
            <a:pPr marL="1371600" lvl="2" indent="-457200">
              <a:buFont typeface="Wingdings" pitchFamily="2" charset="2"/>
              <a:buNone/>
            </a:pPr>
            <a:r>
              <a:rPr lang="en-US" dirty="0"/>
              <a:t>  </a:t>
            </a:r>
          </a:p>
          <a:p>
            <a:pPr marL="1371600" lvl="2" indent="-457200">
              <a:buFont typeface="Wingdings" pitchFamily="2" charset="2"/>
              <a:buNone/>
            </a:pPr>
            <a:r>
              <a:rPr lang="en-US" dirty="0"/>
              <a:t>	</a:t>
            </a:r>
            <a:endParaRPr lang="en-CA"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4" name="Rectangle 4"/>
          <p:cNvSpPr>
            <a:spLocks noGrp="1" noChangeArrowheads="1"/>
          </p:cNvSpPr>
          <p:nvPr>
            <p:ph type="title"/>
          </p:nvPr>
        </p:nvSpPr>
        <p:spPr>
          <a:xfrm>
            <a:off x="0" y="228600"/>
            <a:ext cx="9396413" cy="533400"/>
          </a:xfrm>
          <a:noFill/>
          <a:ln/>
        </p:spPr>
        <p:txBody>
          <a:bodyPr>
            <a:no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4.1.2  Develop Project Charter: Tools &amp; Techniques </a:t>
            </a:r>
          </a:p>
        </p:txBody>
      </p:sp>
      <p:sp>
        <p:nvSpPr>
          <p:cNvPr id="706563" name="Rectangle 3"/>
          <p:cNvSpPr>
            <a:spLocks noGrp="1" noChangeArrowheads="1"/>
          </p:cNvSpPr>
          <p:nvPr>
            <p:ph idx="1"/>
          </p:nvPr>
        </p:nvSpPr>
        <p:spPr>
          <a:xfrm>
            <a:off x="381000" y="1466850"/>
            <a:ext cx="8458200" cy="4781550"/>
          </a:xfrm>
        </p:spPr>
        <p:txBody>
          <a:bodyPr>
            <a:noAutofit/>
          </a:bodyPr>
          <a:lstStyle/>
          <a:p>
            <a:pPr>
              <a:lnSpc>
                <a:spcPct val="90000"/>
              </a:lnSpc>
              <a:buFont typeface="Wingdings" pitchFamily="2" charset="2"/>
              <a:buNone/>
            </a:pPr>
            <a:r>
              <a:rPr lang="en-US" sz="2600" b="1" dirty="0"/>
              <a:t>    .1 Expert Judgment</a:t>
            </a:r>
          </a:p>
          <a:p>
            <a:pPr marL="1073150" lvl="1" indent="-669925">
              <a:lnSpc>
                <a:spcPct val="90000"/>
              </a:lnSpc>
            </a:pPr>
            <a:r>
              <a:rPr lang="en-US" sz="2600" dirty="0"/>
              <a:t>Judgement provided based upon expertise in an application area, knowledge area, discipline, industry for the activity being performed. Expertise may be provided by any group or individual with specialized education, knowledge, skill or training, in the following topics: </a:t>
            </a:r>
          </a:p>
          <a:p>
            <a:pPr marL="1163638" lvl="1" indent="-179388">
              <a:lnSpc>
                <a:spcPct val="90000"/>
              </a:lnSpc>
              <a:buFont typeface="Arial" panose="020B0604020202020204" pitchFamily="34" charset="0"/>
              <a:buChar char="•"/>
            </a:pPr>
            <a:r>
              <a:rPr lang="en-US" sz="2600" dirty="0"/>
              <a:t>Organizational strategy</a:t>
            </a:r>
          </a:p>
          <a:p>
            <a:pPr marL="1163638" lvl="1" indent="-179388">
              <a:lnSpc>
                <a:spcPct val="90000"/>
              </a:lnSpc>
              <a:buFont typeface="Arial" panose="020B0604020202020204" pitchFamily="34" charset="0"/>
              <a:buChar char="•"/>
            </a:pPr>
            <a:r>
              <a:rPr lang="en-US" sz="2600" dirty="0"/>
              <a:t>Benefits Management</a:t>
            </a:r>
          </a:p>
          <a:p>
            <a:pPr marL="1163638" lvl="1" indent="-179388">
              <a:lnSpc>
                <a:spcPct val="90000"/>
              </a:lnSpc>
              <a:buFont typeface="Arial" panose="020B0604020202020204" pitchFamily="34" charset="0"/>
              <a:buChar char="•"/>
            </a:pPr>
            <a:r>
              <a:rPr lang="en-US" sz="2600" dirty="0"/>
              <a:t>Technical Knowledge of the industry and the project</a:t>
            </a:r>
          </a:p>
          <a:p>
            <a:pPr marL="1163638" lvl="1" indent="-179388">
              <a:lnSpc>
                <a:spcPct val="90000"/>
              </a:lnSpc>
              <a:buFont typeface="Arial" panose="020B0604020202020204" pitchFamily="34" charset="0"/>
              <a:buChar char="•"/>
            </a:pPr>
            <a:r>
              <a:rPr lang="en-US" sz="2600" dirty="0"/>
              <a:t>Time and Cost estimates</a:t>
            </a:r>
          </a:p>
          <a:p>
            <a:pPr marL="1163638" lvl="1" indent="-179388">
              <a:lnSpc>
                <a:spcPct val="90000"/>
              </a:lnSpc>
              <a:buFont typeface="Arial" panose="020B0604020202020204" pitchFamily="34" charset="0"/>
              <a:buChar char="•"/>
            </a:pPr>
            <a:r>
              <a:rPr lang="en-US" sz="2600" dirty="0"/>
              <a:t>Risk Identification </a:t>
            </a:r>
          </a:p>
          <a:p>
            <a:pPr marL="403225" lvl="1" indent="0">
              <a:lnSpc>
                <a:spcPct val="90000"/>
              </a:lnSpc>
              <a:buNone/>
            </a:pPr>
            <a:r>
              <a:rPr lang="en-US" sz="2600" dirty="0"/>
              <a:t> </a:t>
            </a:r>
          </a:p>
          <a:p>
            <a:pPr marL="1089025" lvl="1" indent="0">
              <a:lnSpc>
                <a:spcPct val="120000"/>
              </a:lnSpc>
              <a:buNone/>
            </a:pPr>
            <a:endParaRPr lang="en-US" sz="2600" dirty="0"/>
          </a:p>
          <a:p>
            <a:pPr>
              <a:buFont typeface="Wingdings" pitchFamily="2" charset="2"/>
              <a:buNone/>
            </a:pPr>
            <a:endParaRPr lang="en-US" sz="2600" dirty="0"/>
          </a:p>
          <a:p>
            <a:pPr>
              <a:buFont typeface="Wingdings" pitchFamily="2" charset="2"/>
              <a:buNone/>
            </a:pPr>
            <a:r>
              <a:rPr lang="en-US" sz="2600" dirty="0"/>
              <a:t>	</a:t>
            </a:r>
            <a:endParaRPr lang="en-CA" sz="26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9612" y="762000"/>
            <a:ext cx="6984776" cy="387490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lnSpc>
                <a:spcPct val="115000"/>
              </a:lnSpc>
              <a:spcBef>
                <a:spcPts val="0"/>
              </a:spcBef>
              <a:spcAft>
                <a:spcPts val="1000"/>
              </a:spcAft>
            </a:pPr>
            <a:r>
              <a:rPr lang="en-US" sz="3200" dirty="0">
                <a:solidFill>
                  <a:schemeClr val="tx1"/>
                </a:solidFill>
                <a:latin typeface="Calibri"/>
                <a:ea typeface="Calibri"/>
                <a:cs typeface="Times New Roman"/>
              </a:rPr>
              <a:t>The contents of this lesson are based on:</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b="1" i="1" dirty="0">
                <a:solidFill>
                  <a:schemeClr val="tx1"/>
                </a:solidFill>
                <a:latin typeface="Calibri"/>
                <a:ea typeface="Calibri"/>
                <a:cs typeface="Times New Roman"/>
              </a:rPr>
              <a:t>A Guide to Project Management Body of Knowledge (PMBOK® Guide)         </a:t>
            </a:r>
            <a:r>
              <a:rPr lang="en-US" sz="3200" b="1" i="1" dirty="0">
                <a:latin typeface="Calibri"/>
                <a:ea typeface="Calibri"/>
                <a:cs typeface="Times New Roman"/>
              </a:rPr>
              <a:t>Sixth</a:t>
            </a:r>
            <a:r>
              <a:rPr lang="en-US" sz="3200" b="1" i="1" dirty="0">
                <a:solidFill>
                  <a:schemeClr val="tx1"/>
                </a:solidFill>
                <a:latin typeface="Calibri"/>
                <a:ea typeface="Calibri"/>
                <a:cs typeface="Times New Roman"/>
              </a:rPr>
              <a:t> Edition</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dirty="0">
                <a:solidFill>
                  <a:schemeClr val="tx1"/>
                </a:solidFill>
                <a:latin typeface="Calibri"/>
                <a:ea typeface="Calibri"/>
                <a:cs typeface="Times New Roman"/>
              </a:rPr>
              <a:t>Published and Owned by</a:t>
            </a:r>
            <a:endParaRPr lang="en-US" sz="14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200" dirty="0">
                <a:solidFill>
                  <a:schemeClr val="tx1"/>
                </a:solidFill>
                <a:latin typeface="Calibri"/>
                <a:ea typeface="Calibri"/>
                <a:cs typeface="Times New Roman"/>
              </a:rPr>
              <a:t>Project Management Institute, PMI</a:t>
            </a:r>
            <a:r>
              <a:rPr lang="en-US" sz="3200" dirty="0">
                <a:solidFill>
                  <a:schemeClr val="tx1"/>
                </a:solidFill>
                <a:latin typeface="Calibri"/>
                <a:ea typeface="Calibri"/>
                <a:cs typeface="Calibri"/>
              </a:rPr>
              <a:t>®</a:t>
            </a:r>
            <a:endParaRPr lang="en-US" sz="1400" dirty="0">
              <a:solidFill>
                <a:schemeClr val="tx1"/>
              </a:solidFill>
              <a:effectLst/>
              <a:latin typeface="Calibri"/>
              <a:ea typeface="Calibri"/>
              <a:cs typeface="Times New Roman"/>
            </a:endParaRPr>
          </a:p>
        </p:txBody>
      </p:sp>
      <p:sp>
        <p:nvSpPr>
          <p:cNvPr id="3" name="TextBox 2"/>
          <p:cNvSpPr txBox="1"/>
          <p:nvPr/>
        </p:nvSpPr>
        <p:spPr>
          <a:xfrm>
            <a:off x="1064710" y="6062246"/>
            <a:ext cx="8384090"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1" dirty="0"/>
              <a:t>PMBOK, PMP, CAPM and PMI are registered trade marks of Project Management Institute, Inc. </a:t>
            </a:r>
          </a:p>
        </p:txBody>
      </p:sp>
    </p:spTree>
    <p:extLst>
      <p:ext uri="{BB962C8B-B14F-4D97-AF65-F5344CB8AC3E}">
        <p14:creationId xmlns:p14="http://schemas.microsoft.com/office/powerpoint/2010/main" val="3544028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839200" cy="5257800"/>
          </a:xfrm>
        </p:spPr>
        <p:txBody>
          <a:bodyPr>
            <a:normAutofit/>
          </a:bodyPr>
          <a:lstStyle/>
          <a:p>
            <a:pPr marL="82296" indent="0">
              <a:buNone/>
            </a:pPr>
            <a:r>
              <a:rPr lang="en-US" sz="2400" b="1" dirty="0"/>
              <a:t> .2  Data Gathering</a:t>
            </a:r>
          </a:p>
          <a:p>
            <a:pPr marL="574675" indent="-493713">
              <a:buNone/>
            </a:pPr>
            <a:r>
              <a:rPr lang="en-US" sz="2400" b="1" dirty="0"/>
              <a:t>      </a:t>
            </a:r>
            <a:r>
              <a:rPr lang="en-US" sz="2400" dirty="0"/>
              <a:t>Key techniques used for this process could include: </a:t>
            </a:r>
          </a:p>
          <a:p>
            <a:pPr marL="1095883" lvl="2" indent="-493713">
              <a:buClrTx/>
              <a:buFont typeface="Arial" pitchFamily="34" charset="0"/>
              <a:buChar char="•"/>
            </a:pPr>
            <a:r>
              <a:rPr lang="en-US" b="1" i="1" dirty="0"/>
              <a:t>Brainstorming </a:t>
            </a:r>
            <a:r>
              <a:rPr lang="en-US" dirty="0"/>
              <a:t> used to identify a list of ideas and solutions from stakeholders, SME’s,  and Team members, when developing the project charter. The techniques comprises idea generation, and analysis.  </a:t>
            </a:r>
            <a:endParaRPr lang="en-US" b="1" i="1" dirty="0"/>
          </a:p>
          <a:p>
            <a:pPr marL="1095883" lvl="2" indent="-493713">
              <a:buClrTx/>
              <a:buFont typeface="Arial" pitchFamily="34" charset="0"/>
              <a:buChar char="•"/>
            </a:pPr>
            <a:r>
              <a:rPr lang="en-US" b="1" i="1" dirty="0"/>
              <a:t>Focus Groups  </a:t>
            </a:r>
            <a:r>
              <a:rPr lang="en-US" dirty="0"/>
              <a:t>Bring together stakeholders and SME’s to discuss the perceived project risk, success criteria, and other relevant topics in a conversational mode. </a:t>
            </a:r>
          </a:p>
          <a:p>
            <a:pPr marL="1095883" lvl="2" indent="-493713">
              <a:buClrTx/>
              <a:buFont typeface="Arial" pitchFamily="34" charset="0"/>
              <a:buChar char="•"/>
            </a:pPr>
            <a:r>
              <a:rPr lang="en-US" b="1" i="1" dirty="0"/>
              <a:t>Interviews </a:t>
            </a:r>
            <a:r>
              <a:rPr lang="en-US" dirty="0"/>
              <a:t>Talking one-to-one to stakeholders to obtain specific hi-level information, assumptions or constraints. </a:t>
            </a:r>
            <a:endParaRPr lang="en-US" b="1" i="1" dirty="0"/>
          </a:p>
        </p:txBody>
      </p:sp>
      <p:sp>
        <p:nvSpPr>
          <p:cNvPr id="4" name="Rectangle 4"/>
          <p:cNvSpPr>
            <a:spLocks noGrp="1" noChangeArrowheads="1"/>
          </p:cNvSpPr>
          <p:nvPr>
            <p:ph type="title"/>
          </p:nvPr>
        </p:nvSpPr>
        <p:spPr>
          <a:xfrm>
            <a:off x="990600" y="152400"/>
            <a:ext cx="8229600" cy="1143000"/>
          </a:xfrm>
          <a:noFill/>
          <a:ln/>
        </p:spPr>
        <p:txBody>
          <a:bodyPr>
            <a:no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4.1.2  Develop Project Charter: Tools &amp; Techniques </a:t>
            </a:r>
          </a:p>
        </p:txBody>
      </p:sp>
    </p:spTree>
    <p:extLst>
      <p:ext uri="{BB962C8B-B14F-4D97-AF65-F5344CB8AC3E}">
        <p14:creationId xmlns:p14="http://schemas.microsoft.com/office/powerpoint/2010/main" val="3014465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201140"/>
            <a:ext cx="8534400" cy="4267200"/>
          </a:xfrm>
        </p:spPr>
        <p:txBody>
          <a:bodyPr/>
          <a:lstStyle/>
          <a:p>
            <a:pPr marL="82296" indent="0">
              <a:buNone/>
            </a:pPr>
            <a:r>
              <a:rPr lang="en-CA" dirty="0"/>
              <a:t>.3 </a:t>
            </a:r>
            <a:r>
              <a:rPr lang="en-CA" b="1" dirty="0"/>
              <a:t>Interpersonal and Team Skills</a:t>
            </a:r>
          </a:p>
          <a:p>
            <a:pPr marL="715963" indent="-179388"/>
            <a:r>
              <a:rPr lang="en-CA" sz="2400" b="1" i="1" dirty="0"/>
              <a:t>Conflict Management </a:t>
            </a:r>
            <a:r>
              <a:rPr lang="en-CA" sz="2400" dirty="0"/>
              <a:t>helps reconcile differences in stakeholders’ opinion on the objectives, success criteria, high-level requirements, milestones, and other elements of the charter.</a:t>
            </a:r>
          </a:p>
          <a:p>
            <a:pPr marL="715963" indent="-179388"/>
            <a:r>
              <a:rPr lang="en-CA" sz="2400" b="1" i="1" dirty="0"/>
              <a:t>Facilitation </a:t>
            </a:r>
            <a:r>
              <a:rPr lang="en-CA" sz="2400" dirty="0"/>
              <a:t>Guiding a group event where participants reach a conclusion or make a successful decision. </a:t>
            </a:r>
          </a:p>
          <a:p>
            <a:pPr marL="715963" indent="-179388"/>
            <a:r>
              <a:rPr lang="en-CA" sz="2400" b="1" i="1" dirty="0"/>
              <a:t>Meeting Management  </a:t>
            </a:r>
            <a:r>
              <a:rPr lang="en-CA" sz="2400" dirty="0"/>
              <a:t>includes preparing the agenda, inviting representatives from key stakeholder groups, and sending the follow up minutes and action. </a:t>
            </a:r>
            <a:endParaRPr lang="en-CA" sz="2400" b="1" i="1" dirty="0"/>
          </a:p>
        </p:txBody>
      </p:sp>
      <p:sp>
        <p:nvSpPr>
          <p:cNvPr id="4" name="Rectangle 4"/>
          <p:cNvSpPr>
            <a:spLocks noGrp="1" noChangeArrowheads="1"/>
          </p:cNvSpPr>
          <p:nvPr>
            <p:ph type="title"/>
          </p:nvPr>
        </p:nvSpPr>
        <p:spPr>
          <a:xfrm>
            <a:off x="1143000" y="-3110"/>
            <a:ext cx="7498080" cy="1143000"/>
          </a:xfrm>
          <a:noFill/>
          <a:ln/>
        </p:spPr>
        <p:txBody>
          <a:bodyPr>
            <a:no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4.1.2  Develop Project Charter: Tools &amp; Techniques </a:t>
            </a:r>
          </a:p>
        </p:txBody>
      </p:sp>
      <p:sp>
        <p:nvSpPr>
          <p:cNvPr id="6" name="TextBox 5"/>
          <p:cNvSpPr txBox="1"/>
          <p:nvPr/>
        </p:nvSpPr>
        <p:spPr>
          <a:xfrm>
            <a:off x="533400" y="5410200"/>
            <a:ext cx="8305800" cy="1323439"/>
          </a:xfrm>
          <a:prstGeom prst="rect">
            <a:avLst/>
          </a:prstGeom>
          <a:noFill/>
        </p:spPr>
        <p:txBody>
          <a:bodyPr wrap="square" rtlCol="0">
            <a:spAutoFit/>
          </a:bodyPr>
          <a:lstStyle/>
          <a:p>
            <a:r>
              <a:rPr lang="en-CA" sz="2800" b="1" dirty="0"/>
              <a:t>.4 </a:t>
            </a:r>
            <a:r>
              <a:rPr lang="en-CA" sz="3200" b="1" dirty="0"/>
              <a:t>Meetings</a:t>
            </a:r>
          </a:p>
          <a:p>
            <a:pPr marL="536575" indent="-74613">
              <a:buFont typeface="Arial" panose="020B0604020202020204" pitchFamily="34" charset="0"/>
              <a:buChar char="•"/>
            </a:pPr>
            <a:r>
              <a:rPr lang="en-CA" sz="2400" b="1" dirty="0"/>
              <a:t>  </a:t>
            </a:r>
            <a:r>
              <a:rPr lang="en-CA" sz="2400" dirty="0"/>
              <a:t>Held with key stakeholders to identify project objectives, success criteria, key deliverables, hi-level requirements, etc. </a:t>
            </a:r>
            <a:endParaRPr lang="en-CA" sz="2800" b="1" dirty="0"/>
          </a:p>
        </p:txBody>
      </p:sp>
    </p:spTree>
    <p:extLst>
      <p:ext uri="{BB962C8B-B14F-4D97-AF65-F5344CB8AC3E}">
        <p14:creationId xmlns:p14="http://schemas.microsoft.com/office/powerpoint/2010/main" val="3119550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553278" y="76200"/>
            <a:ext cx="8305800" cy="533400"/>
          </a:xfrm>
        </p:spPr>
        <p:txBody>
          <a:bodyPr>
            <a:no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rPr>
              <a:t>4.1.3 Develop Project Charter: Outputs</a:t>
            </a:r>
            <a:endParaRPr lang="en-CA" sz="32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708611" name="Rectangle 3"/>
          <p:cNvSpPr>
            <a:spLocks noGrp="1" noChangeArrowheads="1"/>
          </p:cNvSpPr>
          <p:nvPr>
            <p:ph idx="1"/>
          </p:nvPr>
        </p:nvSpPr>
        <p:spPr>
          <a:xfrm>
            <a:off x="76200" y="609600"/>
            <a:ext cx="8686800" cy="5410200"/>
          </a:xfrm>
        </p:spPr>
        <p:txBody>
          <a:bodyPr>
            <a:normAutofit/>
          </a:bodyPr>
          <a:lstStyle/>
          <a:p>
            <a:pPr>
              <a:lnSpc>
                <a:spcPct val="150000"/>
              </a:lnSpc>
              <a:buSzPct val="80000"/>
              <a:buFont typeface="Wingdings" pitchFamily="2" charset="2"/>
              <a:buNone/>
            </a:pPr>
            <a:r>
              <a:rPr lang="en-US" sz="2800" b="1" dirty="0"/>
              <a:t>    .1  Project Charter</a:t>
            </a:r>
          </a:p>
          <a:p>
            <a:pPr marL="914400" lvl="1" indent="0">
              <a:buSzPct val="80000"/>
              <a:buNone/>
            </a:pPr>
            <a:r>
              <a:rPr lang="en-US" sz="2000" dirty="0"/>
              <a:t>A document that (1)</a:t>
            </a:r>
            <a:r>
              <a:rPr lang="en-US" sz="2000" u="sng" dirty="0"/>
              <a:t>formally recognizes</a:t>
            </a:r>
            <a:r>
              <a:rPr lang="en-US" sz="2000" dirty="0"/>
              <a:t> the existence of a project (2) </a:t>
            </a:r>
            <a:r>
              <a:rPr lang="en-US" sz="2000" u="sng" dirty="0"/>
              <a:t>assigns a project manager </a:t>
            </a:r>
            <a:r>
              <a:rPr lang="en-US" sz="2000" dirty="0"/>
              <a:t>and (3)provides the project manager with the </a:t>
            </a:r>
            <a:r>
              <a:rPr lang="en-US" sz="2000" u="sng" dirty="0"/>
              <a:t>authority</a:t>
            </a:r>
            <a:r>
              <a:rPr lang="en-US" sz="2000" dirty="0"/>
              <a:t> to apply </a:t>
            </a:r>
            <a:r>
              <a:rPr lang="en-US" sz="2000" u="sng" dirty="0"/>
              <a:t>organizational resources</a:t>
            </a:r>
            <a:r>
              <a:rPr lang="en-US" sz="2000" dirty="0"/>
              <a:t> to project activities.  includes (or refers to documents containing):</a:t>
            </a:r>
          </a:p>
          <a:p>
            <a:pPr marL="1314450" lvl="2">
              <a:buClrTx/>
              <a:buSzPct val="80000"/>
              <a:buFont typeface="Wingdings" pitchFamily="2" charset="2"/>
              <a:buChar char="v"/>
            </a:pPr>
            <a:r>
              <a:rPr lang="en-US" sz="1800" dirty="0"/>
              <a:t>Project purpose</a:t>
            </a:r>
          </a:p>
          <a:p>
            <a:pPr marL="1314450" lvl="2">
              <a:buClrTx/>
              <a:buSzPct val="80000"/>
              <a:buFont typeface="Wingdings" pitchFamily="2" charset="2"/>
              <a:buChar char="v"/>
            </a:pPr>
            <a:r>
              <a:rPr lang="en-US" sz="1800" dirty="0"/>
              <a:t>Measureable project objectives and success criteria</a:t>
            </a:r>
          </a:p>
          <a:p>
            <a:pPr marL="1314450" lvl="2">
              <a:buClrTx/>
              <a:buSzPct val="80000"/>
              <a:buFont typeface="Wingdings" pitchFamily="2" charset="2"/>
              <a:buChar char="v"/>
            </a:pPr>
            <a:r>
              <a:rPr lang="en-US" sz="1800" dirty="0"/>
              <a:t>High-level Requirements, project Description, and key Deliverables.</a:t>
            </a:r>
          </a:p>
          <a:p>
            <a:pPr marL="1314450" lvl="2">
              <a:buClrTx/>
              <a:buSzPct val="80000"/>
              <a:buFont typeface="Wingdings" pitchFamily="2" charset="2"/>
              <a:buChar char="v"/>
            </a:pPr>
            <a:r>
              <a:rPr lang="en-US" sz="1800" dirty="0"/>
              <a:t>Overall Project Risk</a:t>
            </a:r>
          </a:p>
          <a:p>
            <a:pPr marL="1314450" lvl="2">
              <a:buClrTx/>
              <a:buSzPct val="80000"/>
              <a:buFont typeface="Wingdings" pitchFamily="2" charset="2"/>
              <a:buChar char="v"/>
            </a:pPr>
            <a:r>
              <a:rPr lang="en-US" sz="1800" dirty="0"/>
              <a:t>Summary Milestone Schedule</a:t>
            </a:r>
          </a:p>
          <a:p>
            <a:pPr marL="1314450" lvl="2">
              <a:buClrTx/>
              <a:buSzPct val="80000"/>
              <a:buFont typeface="Wingdings" pitchFamily="2" charset="2"/>
              <a:buChar char="v"/>
            </a:pPr>
            <a:r>
              <a:rPr lang="en-US" sz="1800" dirty="0"/>
              <a:t>Preapproved Financial Resources</a:t>
            </a:r>
          </a:p>
          <a:p>
            <a:pPr marL="1314450" lvl="2">
              <a:buClrTx/>
              <a:buSzPct val="80000"/>
              <a:buFont typeface="Wingdings" pitchFamily="2" charset="2"/>
              <a:buChar char="v"/>
            </a:pPr>
            <a:r>
              <a:rPr lang="en-US" sz="1800" dirty="0"/>
              <a:t>Key Stakeholders’ list</a:t>
            </a:r>
          </a:p>
          <a:p>
            <a:pPr marL="1314450" lvl="2">
              <a:buClrTx/>
              <a:buSzPct val="80000"/>
              <a:buFont typeface="Wingdings" pitchFamily="2" charset="2"/>
              <a:buChar char="v"/>
            </a:pPr>
            <a:r>
              <a:rPr lang="en-US" sz="1800" dirty="0"/>
              <a:t>Product Approval Requirements</a:t>
            </a:r>
          </a:p>
          <a:p>
            <a:pPr marL="1314450" lvl="2">
              <a:buClrTx/>
              <a:buSzPct val="80000"/>
              <a:buFont typeface="Wingdings" pitchFamily="2" charset="2"/>
              <a:buChar char="v"/>
            </a:pPr>
            <a:r>
              <a:rPr lang="en-US" sz="1800" dirty="0"/>
              <a:t>Project Exit Criteria</a:t>
            </a:r>
          </a:p>
          <a:p>
            <a:pPr marL="1314450" lvl="2">
              <a:buClrTx/>
              <a:buSzPct val="80000"/>
              <a:buFont typeface="Wingdings" pitchFamily="2" charset="2"/>
              <a:buChar char="v"/>
            </a:pPr>
            <a:r>
              <a:rPr lang="en-US" sz="1800" dirty="0"/>
              <a:t>Name and authority of project sponsor and Project Manager  </a:t>
            </a:r>
          </a:p>
          <a:p>
            <a:pPr>
              <a:buFont typeface="Wingdings" pitchFamily="2" charset="2"/>
              <a:buNone/>
            </a:pPr>
            <a:endParaRPr lang="en-CA" dirty="0"/>
          </a:p>
        </p:txBody>
      </p:sp>
      <p:sp>
        <p:nvSpPr>
          <p:cNvPr id="2" name="TextBox 1"/>
          <p:cNvSpPr txBox="1"/>
          <p:nvPr/>
        </p:nvSpPr>
        <p:spPr>
          <a:xfrm>
            <a:off x="566530" y="6019800"/>
            <a:ext cx="8196470" cy="830997"/>
          </a:xfrm>
          <a:prstGeom prst="rect">
            <a:avLst/>
          </a:prstGeom>
          <a:noFill/>
        </p:spPr>
        <p:txBody>
          <a:bodyPr wrap="square" rtlCol="0">
            <a:spAutoFit/>
          </a:bodyPr>
          <a:lstStyle/>
          <a:p>
            <a:r>
              <a:rPr lang="en-CA" sz="2400" b="1" dirty="0"/>
              <a:t>.2  Assumption Log</a:t>
            </a:r>
          </a:p>
          <a:p>
            <a:r>
              <a:rPr lang="en-CA" sz="2400" b="1" dirty="0"/>
              <a:t>     </a:t>
            </a:r>
            <a:r>
              <a:rPr lang="en-CA" dirty="0"/>
              <a:t>Hi-level strategic and operational assumptions, as identified in the Business Case </a:t>
            </a:r>
            <a:endParaRPr lang="en-CA" sz="2400" b="1"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xplosion 1 4"/>
          <p:cNvSpPr/>
          <p:nvPr/>
        </p:nvSpPr>
        <p:spPr>
          <a:xfrm>
            <a:off x="1371600" y="2895600"/>
            <a:ext cx="2057400" cy="21336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395" name="Rectangle 155"/>
          <p:cNvSpPr>
            <a:spLocks noGrp="1" noChangeArrowheads="1"/>
          </p:cNvSpPr>
          <p:nvPr>
            <p:ph type="title"/>
          </p:nvPr>
        </p:nvSpPr>
        <p:spPr>
          <a:xfrm>
            <a:off x="609600" y="228600"/>
            <a:ext cx="8686800" cy="841248"/>
          </a:xfrm>
          <a:noFill/>
          <a:ln/>
        </p:spPr>
        <p:txBody>
          <a:bodyPr>
            <a:normAutofit/>
          </a:bodyPr>
          <a:lstStyle/>
          <a:p>
            <a:pPr algn="ctr"/>
            <a:r>
              <a:rPr lang="en-US" sz="4000" b="1" dirty="0">
                <a:effectLst>
                  <a:outerShdw blurRad="50000" dist="30000" dir="5400000" algn="tl" rotWithShape="0">
                    <a:srgbClr val="000000">
                      <a:alpha val="30000"/>
                    </a:srgbClr>
                  </a:outerShdw>
                  <a:reflection blurRad="6350" stA="55000" endA="300" endPos="45500" dir="5400000" sy="-100000" algn="bl" rotWithShape="0"/>
                </a:effectLst>
              </a:rPr>
              <a:t>Develop Project Management Plan</a:t>
            </a:r>
          </a:p>
        </p:txBody>
      </p:sp>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6400800"/>
            <a:ext cx="31829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Object 2"/>
          <p:cNvGraphicFramePr>
            <a:graphicFrameLocks noChangeAspect="1"/>
          </p:cNvGraphicFramePr>
          <p:nvPr>
            <p:extLst>
              <p:ext uri="{D42A27DB-BD31-4B8C-83A1-F6EECF244321}">
                <p14:modId xmlns:p14="http://schemas.microsoft.com/office/powerpoint/2010/main" val="1650323946"/>
              </p:ext>
            </p:extLst>
          </p:nvPr>
        </p:nvGraphicFramePr>
        <p:xfrm>
          <a:off x="304800" y="1295400"/>
          <a:ext cx="8655050" cy="5003800"/>
        </p:xfrm>
        <a:graphic>
          <a:graphicData uri="http://schemas.openxmlformats.org/presentationml/2006/ole">
            <mc:AlternateContent xmlns:mc="http://schemas.openxmlformats.org/markup-compatibility/2006">
              <mc:Choice xmlns:v="urn:schemas-microsoft-com:vml" Requires="v">
                <p:oleObj spid="_x0000_s109783" name="Visio" r:id="rId5" imgW="10377715" imgH="5997939" progId="Visio.Drawing.15">
                  <p:embed/>
                </p:oleObj>
              </mc:Choice>
              <mc:Fallback>
                <p:oleObj name="Visio" r:id="rId5" imgW="10377715" imgH="5997939" progId="Visio.Drawing.15">
                  <p:embed/>
                  <p:pic>
                    <p:nvPicPr>
                      <p:cNvPr id="3" name="Object 2"/>
                      <p:cNvPicPr/>
                      <p:nvPr/>
                    </p:nvPicPr>
                    <p:blipFill>
                      <a:blip r:embed="rId6"/>
                      <a:stretch>
                        <a:fillRect/>
                      </a:stretch>
                    </p:blipFill>
                    <p:spPr>
                      <a:xfrm>
                        <a:off x="304800" y="1295400"/>
                        <a:ext cx="8655050" cy="5003800"/>
                      </a:xfrm>
                      <a:prstGeom prst="rect">
                        <a:avLst/>
                      </a:prstGeom>
                    </p:spPr>
                  </p:pic>
                </p:oleObj>
              </mc:Fallback>
            </mc:AlternateContent>
          </a:graphicData>
        </a:graphic>
      </p:graphicFrame>
    </p:spTree>
    <p:extLst>
      <p:ext uri="{BB962C8B-B14F-4D97-AF65-F5344CB8AC3E}">
        <p14:creationId xmlns:p14="http://schemas.microsoft.com/office/powerpoint/2010/main" val="272601572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p:cNvSpPr>
            <a:spLocks noGrp="1" noChangeArrowheads="1"/>
          </p:cNvSpPr>
          <p:nvPr>
            <p:ph type="title"/>
          </p:nvPr>
        </p:nvSpPr>
        <p:spPr bwMode="auto">
          <a:xfrm>
            <a:off x="152400" y="-152400"/>
            <a:ext cx="9067800" cy="838200"/>
          </a:xfrm>
          <a:prstGeom prst="rect">
            <a:avLst/>
          </a:prstGeom>
          <a:noFill/>
          <a:ln w="12700">
            <a:noFill/>
            <a:miter lim="800000"/>
            <a:headEnd/>
            <a:tailEnd/>
          </a:ln>
          <a:effectLst/>
        </p:spPr>
        <p:txBody>
          <a:bodyPr lIns="90488" tIns="44450" rIns="90488" bIns="44450" anchor="b">
            <a:noAutofit/>
          </a:bodyPr>
          <a:lstStyle/>
          <a:p>
            <a:r>
              <a:rPr lang="en-US" sz="30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rPr>
              <a:t>4.2  DEVELOP PROJECT MANAGEMENT PLAN</a:t>
            </a:r>
            <a:endParaRPr lang="en-CA" sz="3000" b="1" dirty="0">
              <a:solidFill>
                <a:schemeClr val="tx2"/>
              </a:solidFill>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3" name="Content Placeholder 2"/>
          <p:cNvSpPr>
            <a:spLocks noGrp="1"/>
          </p:cNvSpPr>
          <p:nvPr>
            <p:ph idx="1"/>
          </p:nvPr>
        </p:nvSpPr>
        <p:spPr>
          <a:xfrm>
            <a:off x="914400" y="838200"/>
            <a:ext cx="8686800" cy="2819400"/>
          </a:xfrm>
        </p:spPr>
        <p:txBody>
          <a:bodyPr>
            <a:normAutofit fontScale="70000" lnSpcReduction="20000"/>
          </a:bodyPr>
          <a:lstStyle/>
          <a:p>
            <a:pPr>
              <a:spcAft>
                <a:spcPts val="600"/>
              </a:spcAft>
            </a:pPr>
            <a:r>
              <a:rPr lang="en-US" dirty="0"/>
              <a:t>Project Management plan development is the process of creating        an integrated project management plan. This integrated document becomes the baseline to measure any performance against.     Developing the project management plan is an iterative process.         As things change (and they always do), various updates could be     added to the plan as a result of change control processes. </a:t>
            </a:r>
          </a:p>
          <a:p>
            <a:pPr>
              <a:spcAft>
                <a:spcPts val="600"/>
              </a:spcAft>
            </a:pPr>
            <a:r>
              <a:rPr lang="en-US" dirty="0"/>
              <a:t>The project integration management knowledge area pulls many  factors together. Falling short in one area can greatly impact other  areas</a:t>
            </a:r>
            <a:endParaRPr lang="en-CA" dirty="0"/>
          </a:p>
        </p:txBody>
      </p:sp>
      <p:pic>
        <p:nvPicPr>
          <p:cNvPr id="3584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6553200"/>
            <a:ext cx="31829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2068744925"/>
              </p:ext>
            </p:extLst>
          </p:nvPr>
        </p:nvGraphicFramePr>
        <p:xfrm>
          <a:off x="1594508" y="3578157"/>
          <a:ext cx="7004050" cy="2819400"/>
        </p:xfrm>
        <a:graphic>
          <a:graphicData uri="http://schemas.openxmlformats.org/presentationml/2006/ole">
            <mc:AlternateContent xmlns:mc="http://schemas.openxmlformats.org/markup-compatibility/2006">
              <mc:Choice xmlns:v="urn:schemas-microsoft-com:vml" Requires="v">
                <p:oleObj spid="_x0000_s36226" name="Visio" r:id="rId5" imgW="9380140" imgH="4771623" progId="Visio.Drawing.15">
                  <p:embed/>
                </p:oleObj>
              </mc:Choice>
              <mc:Fallback>
                <p:oleObj name="Visio" r:id="rId5" imgW="9380140" imgH="4771623" progId="Visio.Drawing.15">
                  <p:embed/>
                  <p:pic>
                    <p:nvPicPr>
                      <p:cNvPr id="0" name=""/>
                      <p:cNvPicPr/>
                      <p:nvPr/>
                    </p:nvPicPr>
                    <p:blipFill>
                      <a:blip r:embed="rId6"/>
                      <a:stretch>
                        <a:fillRect/>
                      </a:stretch>
                    </p:blipFill>
                    <p:spPr>
                      <a:xfrm>
                        <a:off x="1594508" y="3578157"/>
                        <a:ext cx="7004050" cy="2819400"/>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a:p>
        </p:txBody>
      </p:sp>
      <p:sp>
        <p:nvSpPr>
          <p:cNvPr id="745475" name="Rectangle 3"/>
          <p:cNvSpPr>
            <a:spLocks noChangeArrowheads="1"/>
          </p:cNvSpPr>
          <p:nvPr/>
        </p:nvSpPr>
        <p:spPr bwMode="auto">
          <a:xfrm>
            <a:off x="685800" y="6153150"/>
            <a:ext cx="1905000" cy="457200"/>
          </a:xfrm>
          <a:prstGeom prst="rect">
            <a:avLst/>
          </a:prstGeom>
          <a:noFill/>
          <a:ln w="12700">
            <a:noFill/>
            <a:miter lim="800000"/>
            <a:headEnd/>
            <a:tailEnd/>
          </a:ln>
          <a:effectLst/>
        </p:spPr>
        <p:txBody>
          <a:bodyPr wrap="none" anchor="ctr"/>
          <a:lstStyle/>
          <a:p>
            <a:endParaRPr lang="en-CA"/>
          </a:p>
        </p:txBody>
      </p:sp>
      <p:sp>
        <p:nvSpPr>
          <p:cNvPr id="745476" name="Rectangle 4"/>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a:p>
        </p:txBody>
      </p:sp>
      <p:sp>
        <p:nvSpPr>
          <p:cNvPr id="745477" name="Rectangle 5"/>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a:p>
        </p:txBody>
      </p:sp>
      <p:sp>
        <p:nvSpPr>
          <p:cNvPr id="745478" name="Rectangle 6"/>
          <p:cNvSpPr>
            <a:spLocks noChangeArrowheads="1"/>
          </p:cNvSpPr>
          <p:nvPr/>
        </p:nvSpPr>
        <p:spPr bwMode="auto">
          <a:xfrm>
            <a:off x="685800" y="6153150"/>
            <a:ext cx="1905000" cy="457200"/>
          </a:xfrm>
          <a:prstGeom prst="rect">
            <a:avLst/>
          </a:prstGeom>
          <a:noFill/>
          <a:ln w="12700">
            <a:noFill/>
            <a:miter lim="800000"/>
            <a:headEnd/>
            <a:tailEnd/>
          </a:ln>
          <a:effectLst/>
        </p:spPr>
        <p:txBody>
          <a:bodyPr wrap="none" anchor="ctr"/>
          <a:lstStyle/>
          <a:p>
            <a:endParaRPr lang="en-CA"/>
          </a:p>
        </p:txBody>
      </p:sp>
      <p:sp>
        <p:nvSpPr>
          <p:cNvPr id="745479" name="Rectangle 7"/>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a:p>
        </p:txBody>
      </p:sp>
      <p:sp>
        <p:nvSpPr>
          <p:cNvPr id="745481" name="Freeform 9"/>
          <p:cNvSpPr>
            <a:spLocks/>
          </p:cNvSpPr>
          <p:nvPr/>
        </p:nvSpPr>
        <p:spPr bwMode="auto">
          <a:xfrm>
            <a:off x="762000" y="1896999"/>
            <a:ext cx="8229600" cy="3352800"/>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2">
              <a:lumMod val="40000"/>
              <a:lumOff val="60000"/>
            </a:schemeClr>
          </a:solidFill>
          <a:ln w="12700" cap="rnd" cmpd="sng">
            <a:solidFill>
              <a:schemeClr val="tx1"/>
            </a:solidFill>
            <a:prstDash val="solid"/>
            <a:round/>
            <a:headEnd type="none" w="med" len="med"/>
            <a:tailEnd type="none" w="med" len="med"/>
          </a:ln>
          <a:effectLst/>
        </p:spPr>
        <p:txBody>
          <a:bodyPr/>
          <a:lstStyle/>
          <a:p>
            <a:endParaRPr lang="en-CA"/>
          </a:p>
        </p:txBody>
      </p:sp>
      <p:sp>
        <p:nvSpPr>
          <p:cNvPr id="745482" name="Rectangle 10"/>
          <p:cNvSpPr>
            <a:spLocks noChangeArrowheads="1"/>
          </p:cNvSpPr>
          <p:nvPr/>
        </p:nvSpPr>
        <p:spPr bwMode="auto">
          <a:xfrm>
            <a:off x="5990933" y="1948413"/>
            <a:ext cx="1930400" cy="2809875"/>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buFontTx/>
              <a:buChar char="•"/>
            </a:pPr>
            <a:r>
              <a:rPr lang="en-US" sz="1600" dirty="0">
                <a:solidFill>
                  <a:schemeClr val="bg1"/>
                </a:solidFill>
              </a:rPr>
              <a:t>1  Project </a:t>
            </a:r>
          </a:p>
          <a:p>
            <a:pPr algn="l">
              <a:tabLst>
                <a:tab pos="288925" algn="l"/>
              </a:tabLst>
            </a:pPr>
            <a:r>
              <a:rPr lang="en-US" sz="1600" dirty="0">
                <a:solidFill>
                  <a:schemeClr val="bg1"/>
                </a:solidFill>
              </a:rPr>
              <a:t>	Management Plan</a:t>
            </a:r>
          </a:p>
        </p:txBody>
      </p:sp>
      <p:sp>
        <p:nvSpPr>
          <p:cNvPr id="745483" name="Rectangle 11"/>
          <p:cNvSpPr>
            <a:spLocks noChangeArrowheads="1"/>
          </p:cNvSpPr>
          <p:nvPr/>
        </p:nvSpPr>
        <p:spPr bwMode="auto">
          <a:xfrm>
            <a:off x="3515534" y="1908444"/>
            <a:ext cx="2306087" cy="4187556"/>
          </a:xfrm>
          <a:prstGeom prst="rect">
            <a:avLst/>
          </a:prstGeom>
          <a:solidFill>
            <a:schemeClr val="accent2">
              <a:lumMod val="50000"/>
            </a:schemeClr>
          </a:solidFill>
          <a:ln w="12700">
            <a:solidFill>
              <a:schemeClr val="bg1"/>
            </a:solidFill>
            <a:miter lim="800000"/>
            <a:headEnd/>
            <a:tailEnd/>
          </a:ln>
          <a:effectLst>
            <a:outerShdw dist="107763" dir="2700000" algn="ctr" rotWithShape="0">
              <a:srgbClr val="808080"/>
            </a:outerShdw>
          </a:effectLst>
        </p:spPr>
        <p:txBody>
          <a:bodyPr wrap="none" lIns="90488" tIns="44450" rIns="90488" bIns="44450" anchor="ctr"/>
          <a:lstStyle/>
          <a:p>
            <a:pPr algn="l"/>
            <a:endParaRPr lang="en-US" sz="1600" dirty="0">
              <a:solidFill>
                <a:schemeClr val="bg1"/>
              </a:solidFill>
            </a:endParaRPr>
          </a:p>
          <a:p>
            <a:pPr algn="l">
              <a:buFont typeface="Arial" pitchFamily="34" charset="0"/>
              <a:buChar char="•"/>
            </a:pPr>
            <a:r>
              <a:rPr lang="en-US" sz="1600" dirty="0">
                <a:solidFill>
                  <a:schemeClr val="bg1"/>
                </a:solidFill>
              </a:rPr>
              <a:t> 1 Expert Judgment</a:t>
            </a:r>
          </a:p>
          <a:p>
            <a:pPr algn="l">
              <a:buFont typeface="Arial" pitchFamily="34" charset="0"/>
              <a:buChar char="•"/>
            </a:pPr>
            <a:r>
              <a:rPr lang="en-US" sz="1600" dirty="0">
                <a:solidFill>
                  <a:schemeClr val="bg1"/>
                </a:solidFill>
              </a:rPr>
              <a:t> 2 Data Gathering</a:t>
            </a:r>
          </a:p>
          <a:p>
            <a:pPr marL="354013" indent="-176213" algn="l">
              <a:buFont typeface="Arial" pitchFamily="34" charset="0"/>
              <a:buChar char="•"/>
            </a:pPr>
            <a:r>
              <a:rPr lang="en-US" sz="1600" dirty="0">
                <a:solidFill>
                  <a:schemeClr val="bg1"/>
                </a:solidFill>
              </a:rPr>
              <a:t>Brainstorming</a:t>
            </a:r>
          </a:p>
          <a:p>
            <a:pPr marL="354013" indent="-176213" algn="l">
              <a:buFont typeface="Arial" pitchFamily="34" charset="0"/>
              <a:buChar char="•"/>
            </a:pPr>
            <a:r>
              <a:rPr lang="en-US" sz="1600" dirty="0">
                <a:solidFill>
                  <a:schemeClr val="bg1"/>
                </a:solidFill>
              </a:rPr>
              <a:t>Checklists</a:t>
            </a:r>
          </a:p>
          <a:p>
            <a:pPr marL="354013" indent="-176213" algn="l">
              <a:buFont typeface="Arial" pitchFamily="34" charset="0"/>
              <a:buChar char="•"/>
            </a:pPr>
            <a:r>
              <a:rPr lang="en-US" sz="1600" dirty="0">
                <a:solidFill>
                  <a:schemeClr val="bg1"/>
                </a:solidFill>
              </a:rPr>
              <a:t>Focus Groups</a:t>
            </a:r>
          </a:p>
          <a:p>
            <a:pPr marL="354013" indent="-176213" algn="l">
              <a:buFont typeface="Arial" pitchFamily="34" charset="0"/>
              <a:buChar char="•"/>
            </a:pPr>
            <a:r>
              <a:rPr lang="en-US" sz="1600" dirty="0">
                <a:solidFill>
                  <a:schemeClr val="bg1"/>
                </a:solidFill>
              </a:rPr>
              <a:t>Interviews</a:t>
            </a:r>
          </a:p>
          <a:p>
            <a:pPr algn="l">
              <a:buClr>
                <a:schemeClr val="bg2"/>
              </a:buClr>
            </a:pPr>
            <a:r>
              <a:rPr lang="en-US" sz="1600" dirty="0">
                <a:solidFill>
                  <a:schemeClr val="bg1"/>
                </a:solidFill>
              </a:rPr>
              <a:t>.3 Interpersonal &amp; Team </a:t>
            </a:r>
          </a:p>
          <a:p>
            <a:pPr algn="l">
              <a:buClr>
                <a:schemeClr val="bg2"/>
              </a:buClr>
            </a:pPr>
            <a:r>
              <a:rPr lang="en-US" sz="1600" dirty="0">
                <a:solidFill>
                  <a:schemeClr val="bg1"/>
                </a:solidFill>
              </a:rPr>
              <a:t>   Skills</a:t>
            </a:r>
          </a:p>
          <a:p>
            <a:pPr marL="354013" indent="-176213" algn="l">
              <a:buClr>
                <a:schemeClr val="bg1"/>
              </a:buClr>
              <a:buFont typeface="Arial" panose="020B0604020202020204" pitchFamily="34" charset="0"/>
              <a:buChar char="•"/>
            </a:pPr>
            <a:r>
              <a:rPr lang="en-US" sz="1600" dirty="0">
                <a:solidFill>
                  <a:schemeClr val="bg1"/>
                </a:solidFill>
              </a:rPr>
              <a:t>Conflict Mgmt.</a:t>
            </a:r>
          </a:p>
          <a:p>
            <a:pPr marL="354013" indent="-176213" algn="l">
              <a:buClr>
                <a:schemeClr val="bg1"/>
              </a:buClr>
              <a:buFont typeface="Arial" panose="020B0604020202020204" pitchFamily="34" charset="0"/>
              <a:buChar char="•"/>
            </a:pPr>
            <a:r>
              <a:rPr lang="en-US" sz="1600" dirty="0">
                <a:solidFill>
                  <a:schemeClr val="bg1"/>
                </a:solidFill>
              </a:rPr>
              <a:t>Facilitation</a:t>
            </a:r>
          </a:p>
          <a:p>
            <a:pPr marL="354013" indent="-176213" algn="l">
              <a:buClr>
                <a:schemeClr val="bg1"/>
              </a:buClr>
              <a:buFont typeface="Arial" panose="020B0604020202020204" pitchFamily="34" charset="0"/>
              <a:buChar char="•"/>
            </a:pPr>
            <a:r>
              <a:rPr lang="en-US" sz="1600" dirty="0">
                <a:solidFill>
                  <a:schemeClr val="bg1"/>
                </a:solidFill>
              </a:rPr>
              <a:t>Meeting Mgmt.</a:t>
            </a:r>
          </a:p>
          <a:p>
            <a:pPr algn="l">
              <a:buClr>
                <a:schemeClr val="bg1"/>
              </a:buClr>
            </a:pPr>
            <a:r>
              <a:rPr lang="en-US" sz="1600" dirty="0">
                <a:solidFill>
                  <a:schemeClr val="bg1"/>
                </a:solidFill>
              </a:rPr>
              <a:t>.4 Meetings</a:t>
            </a:r>
          </a:p>
        </p:txBody>
      </p:sp>
      <p:sp>
        <p:nvSpPr>
          <p:cNvPr id="745484" name="Rectangle 12"/>
          <p:cNvSpPr>
            <a:spLocks noChangeArrowheads="1"/>
          </p:cNvSpPr>
          <p:nvPr/>
        </p:nvSpPr>
        <p:spPr bwMode="auto">
          <a:xfrm>
            <a:off x="980556" y="1908444"/>
            <a:ext cx="2362200" cy="2949828"/>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buFontTx/>
              <a:buChar char="•"/>
            </a:pPr>
            <a:endParaRPr lang="en-US" sz="1600" dirty="0">
              <a:solidFill>
                <a:schemeClr val="bg1"/>
              </a:solidFill>
            </a:endParaRPr>
          </a:p>
          <a:p>
            <a:pPr algn="l">
              <a:buFontTx/>
              <a:buChar char="•"/>
            </a:pPr>
            <a:r>
              <a:rPr lang="en-US" sz="1600" dirty="0">
                <a:solidFill>
                  <a:schemeClr val="bg1"/>
                </a:solidFill>
              </a:rPr>
              <a:t>1 Project Charter</a:t>
            </a:r>
          </a:p>
          <a:p>
            <a:pPr algn="l">
              <a:buFontTx/>
              <a:buChar char="•"/>
            </a:pPr>
            <a:r>
              <a:rPr lang="en-US" sz="1600" dirty="0">
                <a:solidFill>
                  <a:schemeClr val="bg1"/>
                </a:solidFill>
              </a:rPr>
              <a:t>2 Outputs from other </a:t>
            </a:r>
          </a:p>
          <a:p>
            <a:pPr algn="l">
              <a:tabLst>
                <a:tab pos="288925" algn="l"/>
              </a:tabLst>
            </a:pPr>
            <a:r>
              <a:rPr lang="en-US" sz="1600" dirty="0">
                <a:solidFill>
                  <a:schemeClr val="bg1"/>
                </a:solidFill>
              </a:rPr>
              <a:t>    processes</a:t>
            </a:r>
          </a:p>
          <a:p>
            <a:pPr algn="l">
              <a:buFont typeface="Arial" pitchFamily="34" charset="0"/>
              <a:buChar char="•"/>
              <a:tabLst>
                <a:tab pos="288925" algn="l"/>
              </a:tabLst>
            </a:pPr>
            <a:r>
              <a:rPr lang="en-US" sz="1600" dirty="0">
                <a:solidFill>
                  <a:schemeClr val="bg1"/>
                </a:solidFill>
              </a:rPr>
              <a:t>3 Enterprise </a:t>
            </a:r>
            <a:r>
              <a:rPr lang="en-US" sz="1600" dirty="0" err="1">
                <a:solidFill>
                  <a:schemeClr val="bg1"/>
                </a:solidFill>
              </a:rPr>
              <a:t>Env</a:t>
            </a:r>
            <a:r>
              <a:rPr lang="en-US" sz="1600" dirty="0">
                <a:solidFill>
                  <a:schemeClr val="bg1"/>
                </a:solidFill>
              </a:rPr>
              <a:t>. Factors</a:t>
            </a:r>
          </a:p>
          <a:p>
            <a:pPr algn="l">
              <a:buFont typeface="Arial" pitchFamily="34" charset="0"/>
              <a:buChar char="•"/>
              <a:tabLst>
                <a:tab pos="288925" algn="l"/>
              </a:tabLst>
            </a:pPr>
            <a:r>
              <a:rPr lang="en-US" sz="1600" dirty="0">
                <a:solidFill>
                  <a:schemeClr val="bg1"/>
                </a:solidFill>
              </a:rPr>
              <a:t>4 Organizational Process</a:t>
            </a:r>
          </a:p>
          <a:p>
            <a:pPr algn="l">
              <a:tabLst>
                <a:tab pos="288925" algn="l"/>
              </a:tabLst>
            </a:pPr>
            <a:r>
              <a:rPr lang="en-US" sz="1600" dirty="0">
                <a:solidFill>
                  <a:schemeClr val="bg1"/>
                </a:solidFill>
              </a:rPr>
              <a:t>	Assets</a:t>
            </a:r>
          </a:p>
        </p:txBody>
      </p:sp>
      <p:sp>
        <p:nvSpPr>
          <p:cNvPr id="745485" name="Text Box 13"/>
          <p:cNvSpPr txBox="1">
            <a:spLocks noChangeArrowheads="1"/>
          </p:cNvSpPr>
          <p:nvPr/>
        </p:nvSpPr>
        <p:spPr bwMode="auto">
          <a:xfrm>
            <a:off x="1066663" y="1948413"/>
            <a:ext cx="1143000" cy="396875"/>
          </a:xfrm>
          <a:prstGeom prst="rect">
            <a:avLst/>
          </a:prstGeom>
          <a:noFill/>
          <a:ln w="12700">
            <a:noFill/>
            <a:miter lim="800000"/>
            <a:headEnd type="none" w="sm" len="sm"/>
            <a:tailEnd type="none" w="sm" len="sm"/>
          </a:ln>
          <a:effectLst/>
        </p:spPr>
        <p:txBody>
          <a:bodyPr wrap="square">
            <a:spAutoFit/>
          </a:bodyPr>
          <a:lstStyle/>
          <a:p>
            <a:r>
              <a:rPr lang="en-US" sz="2000" b="1" dirty="0">
                <a:solidFill>
                  <a:schemeClr val="bg1"/>
                </a:solidFill>
              </a:rPr>
              <a:t>Inputs</a:t>
            </a:r>
          </a:p>
        </p:txBody>
      </p:sp>
      <p:sp>
        <p:nvSpPr>
          <p:cNvPr id="745486" name="Text Box 14"/>
          <p:cNvSpPr txBox="1">
            <a:spLocks noChangeArrowheads="1"/>
          </p:cNvSpPr>
          <p:nvPr/>
        </p:nvSpPr>
        <p:spPr bwMode="auto">
          <a:xfrm>
            <a:off x="3657600" y="1894057"/>
            <a:ext cx="2022250" cy="1631216"/>
          </a:xfrm>
          <a:prstGeom prst="rect">
            <a:avLst/>
          </a:prstGeom>
          <a:noFill/>
          <a:ln w="12700">
            <a:noFill/>
            <a:miter lim="800000"/>
            <a:headEnd type="none" w="sm" len="sm"/>
            <a:tailEnd type="none" w="sm" len="sm"/>
          </a:ln>
          <a:effectLst/>
        </p:spPr>
        <p:txBody>
          <a:bodyPr wrap="square">
            <a:spAutoFit/>
          </a:bodyPr>
          <a:lstStyle/>
          <a:p>
            <a:pPr marL="57150"/>
            <a:r>
              <a:rPr lang="en-US" sz="2000" b="1" dirty="0">
                <a:solidFill>
                  <a:schemeClr val="bg1"/>
                </a:solidFill>
              </a:rPr>
              <a:t>Tools &amp; Techniques</a:t>
            </a:r>
          </a:p>
          <a:p>
            <a:pPr marL="57150"/>
            <a:endParaRPr lang="en-US" sz="2000" b="1" dirty="0">
              <a:solidFill>
                <a:schemeClr val="bg1"/>
              </a:solidFill>
            </a:endParaRPr>
          </a:p>
          <a:p>
            <a:pPr marL="57150"/>
            <a:endParaRPr lang="en-US" sz="2000" b="1" dirty="0">
              <a:solidFill>
                <a:schemeClr val="bg1"/>
              </a:solidFill>
            </a:endParaRPr>
          </a:p>
          <a:p>
            <a:pPr marL="57150"/>
            <a:endParaRPr lang="en-US" sz="2000" b="1" dirty="0">
              <a:solidFill>
                <a:schemeClr val="bg1"/>
              </a:solidFill>
            </a:endParaRPr>
          </a:p>
        </p:txBody>
      </p:sp>
      <p:sp>
        <p:nvSpPr>
          <p:cNvPr id="745487" name="Text Box 15"/>
          <p:cNvSpPr txBox="1">
            <a:spLocks noChangeArrowheads="1"/>
          </p:cNvSpPr>
          <p:nvPr/>
        </p:nvSpPr>
        <p:spPr bwMode="auto">
          <a:xfrm>
            <a:off x="6068754" y="2123362"/>
            <a:ext cx="1463675" cy="396875"/>
          </a:xfrm>
          <a:prstGeom prst="rect">
            <a:avLst/>
          </a:prstGeom>
          <a:noFill/>
          <a:ln w="12700">
            <a:noFill/>
            <a:miter lim="800000"/>
            <a:headEnd type="none" w="sm" len="sm"/>
            <a:tailEnd type="none" w="sm" len="sm"/>
          </a:ln>
          <a:effectLst/>
        </p:spPr>
        <p:txBody>
          <a:bodyPr wrap="square">
            <a:spAutoFit/>
          </a:bodyPr>
          <a:lstStyle/>
          <a:p>
            <a:r>
              <a:rPr lang="en-US" sz="2000" b="1" dirty="0">
                <a:solidFill>
                  <a:schemeClr val="bg1"/>
                </a:solidFill>
              </a:rPr>
              <a:t>Outputs</a:t>
            </a:r>
          </a:p>
        </p:txBody>
      </p:sp>
      <p:sp>
        <p:nvSpPr>
          <p:cNvPr id="745488" name="Rectangle 16"/>
          <p:cNvSpPr>
            <a:spLocks noGrp="1" noChangeArrowheads="1"/>
          </p:cNvSpPr>
          <p:nvPr>
            <p:ph type="title"/>
          </p:nvPr>
        </p:nvSpPr>
        <p:spPr>
          <a:xfrm>
            <a:off x="152400" y="152400"/>
            <a:ext cx="9144000" cy="841248"/>
          </a:xfrm>
          <a:noFill/>
          <a:ln/>
        </p:spPr>
        <p:txBody>
          <a:bodyPr>
            <a:normAutofit fontScale="90000"/>
          </a:bodyPr>
          <a:lstStyle/>
          <a:p>
            <a:r>
              <a:rPr lang="en-US" b="1" dirty="0">
                <a:effectLst>
                  <a:outerShdw blurRad="50000" dist="30000" dir="5400000" algn="tl" rotWithShape="0">
                    <a:srgbClr val="000000">
                      <a:alpha val="30000"/>
                    </a:srgbClr>
                  </a:outerShdw>
                  <a:reflection blurRad="6350" stA="55000" endA="300" endPos="45500" dir="5400000" sy="-100000" algn="bl" rotWithShape="0"/>
                </a:effectLst>
              </a:rPr>
              <a:t>4.2 Develop Project Management Plan </a:t>
            </a:r>
          </a:p>
        </p:txBody>
      </p:sp>
      <p:sp>
        <p:nvSpPr>
          <p:cNvPr id="16" name="TextBox 1"/>
          <p:cNvSpPr txBox="1"/>
          <p:nvPr/>
        </p:nvSpPr>
        <p:spPr>
          <a:xfrm>
            <a:off x="123825" y="6373714"/>
            <a:ext cx="3175357"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48128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481284"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481285"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481286" name="Rectangle 6"/>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481318" name="Rectangle 38"/>
          <p:cNvSpPr>
            <a:spLocks noGrp="1" noChangeArrowheads="1"/>
          </p:cNvSpPr>
          <p:nvPr>
            <p:ph type="title"/>
          </p:nvPr>
        </p:nvSpPr>
        <p:spPr>
          <a:xfrm>
            <a:off x="228600" y="152400"/>
            <a:ext cx="9220200" cy="838200"/>
          </a:xfrm>
          <a:noFill/>
          <a:ln/>
        </p:spPr>
        <p:txBody>
          <a:bodyPr>
            <a:noAutofit/>
          </a:bodyPr>
          <a:lstStyle/>
          <a:p>
            <a:r>
              <a:rPr lang="en-US" sz="3000" b="1" dirty="0">
                <a:effectLst>
                  <a:outerShdw blurRad="50000" dist="30000" dir="5400000" algn="tl" rotWithShape="0">
                    <a:srgbClr val="000000">
                      <a:alpha val="30000"/>
                    </a:srgbClr>
                  </a:outerShdw>
                  <a:reflection blurRad="6350" stA="55000" endA="300" endPos="45500" dir="5400000" sy="-100000" algn="bl" rotWithShape="0"/>
                </a:effectLst>
              </a:rPr>
              <a:t>4.2.1 Develop Project Management Plan: Inputs</a:t>
            </a:r>
            <a:endParaRPr lang="en-CA" sz="30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481319" name="Rectangle 39"/>
          <p:cNvSpPr>
            <a:spLocks noGrp="1" noChangeArrowheads="1"/>
          </p:cNvSpPr>
          <p:nvPr>
            <p:ph idx="1"/>
          </p:nvPr>
        </p:nvSpPr>
        <p:spPr>
          <a:xfrm>
            <a:off x="304800" y="1015482"/>
            <a:ext cx="8686800" cy="5461518"/>
          </a:xfrm>
        </p:spPr>
        <p:txBody>
          <a:bodyPr>
            <a:noAutofit/>
          </a:bodyPr>
          <a:lstStyle/>
          <a:p>
            <a:pPr>
              <a:spcAft>
                <a:spcPct val="20000"/>
              </a:spcAft>
              <a:buFont typeface="Wingdings" pitchFamily="2" charset="2"/>
              <a:buNone/>
            </a:pPr>
            <a:r>
              <a:rPr lang="en-US" b="1" dirty="0"/>
              <a:t>.1  Project Charter</a:t>
            </a:r>
          </a:p>
          <a:p>
            <a:pPr lvl="1">
              <a:buSzPct val="80000"/>
            </a:pPr>
            <a:r>
              <a:rPr lang="en-US" sz="2400" dirty="0"/>
              <a:t>A document that formally recognizes the existence of a project, designates  and provides the project manager with the authority to apply organizational resources to project activities.</a:t>
            </a:r>
          </a:p>
          <a:p>
            <a:pPr>
              <a:buSzPct val="80000"/>
              <a:buNone/>
            </a:pPr>
            <a:r>
              <a:rPr lang="en-US" b="1" dirty="0"/>
              <a:t>.2  Outputs from Other Processes</a:t>
            </a:r>
          </a:p>
          <a:p>
            <a:pPr lvl="1">
              <a:spcAft>
                <a:spcPts val="600"/>
              </a:spcAft>
              <a:buSzPct val="80000"/>
            </a:pPr>
            <a:r>
              <a:rPr lang="en-US" sz="2400" dirty="0"/>
              <a:t>As other planning processes are completed their outputs are integrated into the overall project Management Plan. The plan should comprise the following auxiliary plans:</a:t>
            </a:r>
          </a:p>
          <a:p>
            <a:pPr lvl="2">
              <a:buClrTx/>
              <a:buSzPct val="94000"/>
              <a:buFont typeface="Wingdings 2" pitchFamily="18" charset="2"/>
              <a:buChar char=""/>
            </a:pPr>
            <a:r>
              <a:rPr lang="en-US" sz="1800" dirty="0"/>
              <a:t>Scope Management Plan                       x </a:t>
            </a:r>
            <a:r>
              <a:rPr lang="en-US" sz="1800" dirty="0">
                <a:solidFill>
                  <a:schemeClr val="accent1"/>
                </a:solidFill>
              </a:rPr>
              <a:t> </a:t>
            </a:r>
            <a:r>
              <a:rPr lang="en-US" sz="1800" dirty="0"/>
              <a:t>Resources Management Plan</a:t>
            </a:r>
          </a:p>
          <a:p>
            <a:pPr lvl="2">
              <a:buClrTx/>
              <a:buSzPct val="94000"/>
              <a:buFont typeface="Wingdings 2" pitchFamily="18" charset="2"/>
              <a:buChar char=""/>
            </a:pPr>
            <a:r>
              <a:rPr lang="en-US" sz="1800" dirty="0"/>
              <a:t>Time Management Plan		x  Communications Management Plan</a:t>
            </a:r>
          </a:p>
          <a:p>
            <a:pPr lvl="2">
              <a:buClrTx/>
              <a:buSzPct val="94000"/>
              <a:buFont typeface="Wingdings 2" pitchFamily="18" charset="2"/>
              <a:buChar char=""/>
            </a:pPr>
            <a:r>
              <a:rPr lang="en-US" sz="1800" dirty="0"/>
              <a:t>Cost Management Plan		x  Risk Management Plan</a:t>
            </a:r>
          </a:p>
          <a:p>
            <a:pPr lvl="2">
              <a:buClrTx/>
              <a:buSzPct val="94000"/>
              <a:buFont typeface="Wingdings 2" pitchFamily="18" charset="2"/>
              <a:buChar char=""/>
            </a:pPr>
            <a:r>
              <a:rPr lang="en-US" sz="1800" dirty="0"/>
              <a:t>Quality Management Plan		x  Procurement Management Plan</a:t>
            </a:r>
          </a:p>
          <a:p>
            <a:pPr marL="658368" lvl="2" indent="0">
              <a:buClrTx/>
              <a:buSzPct val="94000"/>
              <a:buNone/>
            </a:pPr>
            <a:r>
              <a:rPr lang="en-US" sz="1800" dirty="0"/>
              <a:t>                                                              x  Stakeholder Management Plan </a:t>
            </a:r>
          </a:p>
          <a:p>
            <a:pPr lvl="1">
              <a:spcAft>
                <a:spcPct val="20000"/>
              </a:spcAft>
              <a:buNone/>
            </a:pPr>
            <a:r>
              <a:rPr lang="en-US" b="1" dirty="0"/>
              <a:t>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86800" cy="5326224"/>
          </a:xfrm>
        </p:spPr>
        <p:txBody>
          <a:bodyPr>
            <a:noAutofit/>
          </a:bodyPr>
          <a:lstStyle/>
          <a:p>
            <a:pPr>
              <a:buNone/>
            </a:pPr>
            <a:r>
              <a:rPr lang="en-US" sz="1600" b="1" dirty="0"/>
              <a:t>     </a:t>
            </a:r>
            <a:r>
              <a:rPr lang="en-US" sz="1800" b="1" dirty="0"/>
              <a:t> .3 Enterprise Environmental Factors</a:t>
            </a:r>
          </a:p>
          <a:p>
            <a:pPr lvl="1"/>
            <a:r>
              <a:rPr lang="en-US" sz="1800" dirty="0"/>
              <a:t>Factors that could influence development of the project plan may include:</a:t>
            </a:r>
          </a:p>
          <a:p>
            <a:pPr lvl="2"/>
            <a:r>
              <a:rPr lang="en-US" sz="1800" dirty="0"/>
              <a:t>Government or industry standards</a:t>
            </a:r>
          </a:p>
          <a:p>
            <a:pPr lvl="2"/>
            <a:r>
              <a:rPr lang="en-US" sz="1800" dirty="0"/>
              <a:t>Legal or regulatory Requirements and/or Constraints</a:t>
            </a:r>
          </a:p>
          <a:p>
            <a:pPr lvl="2"/>
            <a:r>
              <a:rPr lang="en-US" sz="1800" dirty="0"/>
              <a:t>PMBOK</a:t>
            </a:r>
            <a:r>
              <a:rPr lang="en-US" sz="1800" dirty="0">
                <a:latin typeface="Calibri"/>
                <a:ea typeface="Calibri"/>
                <a:cs typeface="Calibri"/>
              </a:rPr>
              <a:t>® </a:t>
            </a:r>
            <a:r>
              <a:rPr lang="en-US" sz="1800" dirty="0"/>
              <a:t>relevant to the focus area; i.e., construction,  Agile, Risk etc. </a:t>
            </a:r>
          </a:p>
          <a:p>
            <a:pPr lvl="2"/>
            <a:r>
              <a:rPr lang="en-US" sz="1800" dirty="0"/>
              <a:t>Organizational structure, culture, mgmt. policies, and sustainability</a:t>
            </a:r>
          </a:p>
          <a:p>
            <a:pPr lvl="2"/>
            <a:r>
              <a:rPr lang="en-US" sz="1800" dirty="0"/>
              <a:t>Organizational Governance Framework</a:t>
            </a:r>
          </a:p>
          <a:p>
            <a:pPr lvl="2"/>
            <a:r>
              <a:rPr lang="en-US" sz="1800" dirty="0"/>
              <a:t>Infrastructure; i.e., facilities, capital equipment </a:t>
            </a:r>
            <a:endParaRPr lang="en-US" sz="1600" b="1" dirty="0"/>
          </a:p>
          <a:p>
            <a:pPr marL="402336" lvl="1" indent="0">
              <a:buNone/>
            </a:pPr>
            <a:r>
              <a:rPr lang="en-US" sz="1800" b="1" dirty="0"/>
              <a:t>.4  Organizational Process Assets </a:t>
            </a:r>
            <a:endParaRPr lang="en-US" sz="1600" b="1" dirty="0"/>
          </a:p>
          <a:p>
            <a:pPr lvl="1"/>
            <a:r>
              <a:rPr lang="en-US" sz="1600" dirty="0"/>
              <a:t>Org. assets that could influence development of the project management plan may include:</a:t>
            </a:r>
          </a:p>
          <a:p>
            <a:pPr marL="1258888" lvl="1" indent="-269875">
              <a:buFont typeface="Arial" panose="020B0604020202020204" pitchFamily="34" charset="0"/>
              <a:buChar char="•"/>
            </a:pPr>
            <a:r>
              <a:rPr lang="en-US" sz="1600" dirty="0"/>
              <a:t>Organizational standard policies, processes, and procedures</a:t>
            </a:r>
          </a:p>
          <a:p>
            <a:pPr marL="1252538" lvl="1" indent="-268288">
              <a:buFont typeface="Arial" panose="020B0604020202020204" pitchFamily="34" charset="0"/>
              <a:buChar char="•"/>
            </a:pPr>
            <a:r>
              <a:rPr lang="en-US" sz="1600" dirty="0"/>
              <a:t>Project Management templates: </a:t>
            </a:r>
          </a:p>
          <a:p>
            <a:pPr marL="1574038" lvl="2" indent="-342900">
              <a:buFont typeface="Courier New" panose="02070309020205020404" pitchFamily="49" charset="0"/>
              <a:buChar char="o"/>
            </a:pPr>
            <a:r>
              <a:rPr lang="en-US" sz="1600" dirty="0"/>
              <a:t>Guidelines and criteria for tailoring organization’s standard processes to her specific project</a:t>
            </a:r>
          </a:p>
          <a:p>
            <a:pPr marL="1574038" lvl="2" indent="-342900">
              <a:buFont typeface="Courier New" panose="02070309020205020404" pitchFamily="49" charset="0"/>
              <a:buChar char="o"/>
            </a:pPr>
            <a:r>
              <a:rPr lang="en-US" sz="1600" dirty="0"/>
              <a:t>Project closure guidelines for validation and acceptance of project outcome. </a:t>
            </a:r>
          </a:p>
          <a:p>
            <a:pPr marL="1252538" lvl="1" indent="-268288">
              <a:buFont typeface="Arial" panose="020B0604020202020204" pitchFamily="34" charset="0"/>
              <a:buChar char="•"/>
            </a:pPr>
            <a:r>
              <a:rPr lang="en-US" sz="1600" dirty="0"/>
              <a:t>Change control procedures, detailing how any change will be approved and validated</a:t>
            </a:r>
          </a:p>
          <a:p>
            <a:pPr marL="1252538" lvl="1" indent="-268288">
              <a:buFont typeface="Arial" panose="020B0604020202020204" pitchFamily="34" charset="0"/>
              <a:buChar char="•"/>
            </a:pPr>
            <a:r>
              <a:rPr lang="en-US" sz="1600" dirty="0"/>
              <a:t>Monitoring and reporting methods</a:t>
            </a:r>
          </a:p>
          <a:p>
            <a:pPr marL="1252538" lvl="1" indent="-268288">
              <a:buFont typeface="Arial" panose="020B0604020202020204" pitchFamily="34" charset="0"/>
              <a:buChar char="•"/>
            </a:pPr>
            <a:r>
              <a:rPr lang="en-US" sz="1600" dirty="0"/>
              <a:t>Project information from previous similar projects </a:t>
            </a:r>
          </a:p>
          <a:p>
            <a:pPr marL="1252538" lvl="1" indent="-268288">
              <a:buFont typeface="Arial" panose="020B0604020202020204" pitchFamily="34" charset="0"/>
              <a:buChar char="•"/>
            </a:pPr>
            <a:r>
              <a:rPr lang="en-US" sz="1600" dirty="0"/>
              <a:t>Historical Information and Lessons Learned Repository. </a:t>
            </a:r>
          </a:p>
          <a:p>
            <a:pPr lvl="1"/>
            <a:endParaRPr lang="en-US" sz="1600" dirty="0"/>
          </a:p>
          <a:p>
            <a:pPr lvl="1"/>
            <a:endParaRPr lang="en-CA" sz="1600" dirty="0"/>
          </a:p>
        </p:txBody>
      </p:sp>
      <p:sp>
        <p:nvSpPr>
          <p:cNvPr id="5" name="Rectangle 38"/>
          <p:cNvSpPr>
            <a:spLocks noGrp="1" noChangeArrowheads="1"/>
          </p:cNvSpPr>
          <p:nvPr>
            <p:ph type="title"/>
          </p:nvPr>
        </p:nvSpPr>
        <p:spPr>
          <a:xfrm>
            <a:off x="457200" y="-304800"/>
            <a:ext cx="8686800" cy="1143000"/>
          </a:xfrm>
          <a:noFill/>
          <a:ln/>
        </p:spPr>
        <p:txBody>
          <a:bodyPr>
            <a:noAutofit/>
          </a:bodyPr>
          <a:lstStyle/>
          <a:p>
            <a:r>
              <a:rPr lang="en-US" sz="3000" b="1" dirty="0">
                <a:effectLst>
                  <a:outerShdw blurRad="50000" dist="30000" dir="5400000" algn="tl" rotWithShape="0">
                    <a:srgbClr val="000000">
                      <a:alpha val="30000"/>
                    </a:srgbClr>
                  </a:outerShdw>
                  <a:reflection blurRad="6350" stA="55000" endA="300" endPos="45500" dir="5400000" sy="-100000" algn="bl" rotWithShape="0"/>
                </a:effectLst>
              </a:rPr>
              <a:t>4.2.1 Develop Project Management Plan: Inputs</a:t>
            </a:r>
            <a:endParaRPr lang="en-CA" sz="30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50278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502788"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502789"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9" name="Rectangle 38"/>
          <p:cNvSpPr>
            <a:spLocks noGrp="1" noChangeArrowheads="1"/>
          </p:cNvSpPr>
          <p:nvPr>
            <p:ph type="title"/>
          </p:nvPr>
        </p:nvSpPr>
        <p:spPr>
          <a:xfrm>
            <a:off x="152400" y="152400"/>
            <a:ext cx="8839200" cy="838200"/>
          </a:xfrm>
          <a:noFill/>
          <a:ln/>
        </p:spPr>
        <p:txBody>
          <a:bodyPr>
            <a:no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rPr>
              <a:t>4.2.2 Develop Project Management Plan: Tools &amp; Techniques</a:t>
            </a:r>
            <a:endParaRPr lang="en-CA" sz="32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502791" name="Rectangle 7"/>
          <p:cNvSpPr>
            <a:spLocks noGrp="1" noChangeArrowheads="1"/>
          </p:cNvSpPr>
          <p:nvPr>
            <p:ph idx="1"/>
          </p:nvPr>
        </p:nvSpPr>
        <p:spPr>
          <a:xfrm>
            <a:off x="533400" y="1295400"/>
            <a:ext cx="8686800" cy="4953000"/>
          </a:xfrm>
        </p:spPr>
        <p:txBody>
          <a:bodyPr>
            <a:noAutofit/>
          </a:bodyPr>
          <a:lstStyle/>
          <a:p>
            <a:pPr marL="0" indent="0">
              <a:buFont typeface="Wingdings" pitchFamily="2" charset="2"/>
              <a:buNone/>
            </a:pPr>
            <a:r>
              <a:rPr lang="en-US" sz="2200" b="1" dirty="0"/>
              <a:t>.1  Expert Judgment</a:t>
            </a:r>
          </a:p>
          <a:p>
            <a:pPr marL="742950" lvl="1" indent="-201613">
              <a:buFont typeface="Arial" panose="020B0604020202020204" pitchFamily="34" charset="0"/>
              <a:buChar char="•"/>
            </a:pPr>
            <a:r>
              <a:rPr lang="en-US" sz="2200" dirty="0"/>
              <a:t>Considered for developing project plan development to:</a:t>
            </a:r>
          </a:p>
          <a:p>
            <a:pPr marL="895350" lvl="1" indent="-236538">
              <a:buFont typeface="Courier New" panose="02070309020205020404" pitchFamily="49" charset="0"/>
              <a:buChar char="o"/>
            </a:pPr>
            <a:r>
              <a:rPr lang="en-US" sz="2200" dirty="0"/>
              <a:t>Tailoring PMBOK</a:t>
            </a:r>
            <a:r>
              <a:rPr lang="en-US" sz="2200" dirty="0">
                <a:latin typeface="Calibri"/>
                <a:ea typeface="Calibri"/>
                <a:cs typeface="Calibri"/>
              </a:rPr>
              <a:t>® processes to meet the project needs</a:t>
            </a:r>
          </a:p>
          <a:p>
            <a:pPr marL="895350" lvl="1" indent="-236538">
              <a:buFont typeface="Courier New" panose="02070309020205020404" pitchFamily="49" charset="0"/>
              <a:buChar char="o"/>
            </a:pPr>
            <a:r>
              <a:rPr lang="en-US" sz="2200" dirty="0">
                <a:latin typeface="Calibri"/>
              </a:rPr>
              <a:t>Developing additional components of the plan if needed. </a:t>
            </a:r>
          </a:p>
          <a:p>
            <a:pPr marL="895350" lvl="1" indent="-236538">
              <a:buFont typeface="Courier New" panose="02070309020205020404" pitchFamily="49" charset="0"/>
              <a:buChar char="o"/>
            </a:pPr>
            <a:r>
              <a:rPr lang="en-US" sz="2200" dirty="0">
                <a:latin typeface="Calibri"/>
              </a:rPr>
              <a:t>Determining the tools and techniques to be used for the processes</a:t>
            </a:r>
          </a:p>
          <a:p>
            <a:pPr marL="895350" lvl="1" indent="-236538">
              <a:buFont typeface="Courier New" panose="02070309020205020404" pitchFamily="49" charset="0"/>
              <a:buChar char="o"/>
            </a:pPr>
            <a:r>
              <a:rPr lang="en-US" sz="2200" dirty="0">
                <a:latin typeface="Calibri"/>
              </a:rPr>
              <a:t>Developing technical and management details to include in the plan</a:t>
            </a:r>
          </a:p>
          <a:p>
            <a:pPr marL="895350" lvl="1" indent="-236538">
              <a:buFont typeface="Courier New" panose="02070309020205020404" pitchFamily="49" charset="0"/>
              <a:buChar char="o"/>
            </a:pPr>
            <a:r>
              <a:rPr lang="en-US" sz="2200" dirty="0">
                <a:latin typeface="Calibri"/>
              </a:rPr>
              <a:t>Determining resources and skills levels needed for the project</a:t>
            </a:r>
          </a:p>
          <a:p>
            <a:pPr marL="895350" lvl="1" indent="-236538">
              <a:buFont typeface="Courier New" panose="02070309020205020404" pitchFamily="49" charset="0"/>
              <a:buChar char="o"/>
            </a:pPr>
            <a:r>
              <a:rPr lang="en-US" sz="2200" dirty="0">
                <a:latin typeface="Calibri"/>
              </a:rPr>
              <a:t>Defining the configuration management level to apply on the project</a:t>
            </a:r>
          </a:p>
          <a:p>
            <a:pPr marL="895350" lvl="1" indent="-236538">
              <a:buFont typeface="Courier New" panose="02070309020205020404" pitchFamily="49" charset="0"/>
              <a:buChar char="o"/>
            </a:pPr>
            <a:r>
              <a:rPr lang="en-US" sz="2200" dirty="0">
                <a:latin typeface="Calibri"/>
              </a:rPr>
              <a:t>Determining which project documents will be subject to formal change control process</a:t>
            </a:r>
          </a:p>
          <a:p>
            <a:pPr marL="895350" lvl="1" indent="-236538">
              <a:buFont typeface="Courier New" panose="02070309020205020404" pitchFamily="49" charset="0"/>
              <a:buChar char="o"/>
            </a:pPr>
            <a:r>
              <a:rPr lang="en-US" sz="2200" dirty="0">
                <a:latin typeface="Calibri"/>
              </a:rPr>
              <a:t>Prioritizing work on the project to optimize resource allocation  </a:t>
            </a:r>
            <a:endParaRPr lang="en-US" sz="22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839200" cy="5257800"/>
          </a:xfrm>
        </p:spPr>
        <p:txBody>
          <a:bodyPr>
            <a:normAutofit/>
          </a:bodyPr>
          <a:lstStyle/>
          <a:p>
            <a:pPr marL="82296" indent="0">
              <a:buNone/>
            </a:pPr>
            <a:r>
              <a:rPr lang="en-US" sz="2400" b="1" dirty="0"/>
              <a:t> .2  Data Gathering</a:t>
            </a:r>
          </a:p>
          <a:p>
            <a:pPr marL="574675" indent="-493713">
              <a:buNone/>
            </a:pPr>
            <a:r>
              <a:rPr lang="en-US" sz="2400" b="1" dirty="0"/>
              <a:t>      </a:t>
            </a:r>
            <a:r>
              <a:rPr lang="en-US" sz="2400" dirty="0"/>
              <a:t>Key techniques used for this process could include: </a:t>
            </a:r>
          </a:p>
          <a:p>
            <a:pPr marL="1095883" lvl="2" indent="-493713">
              <a:buClrTx/>
              <a:buFont typeface="Arial" pitchFamily="34" charset="0"/>
              <a:buChar char="•"/>
            </a:pPr>
            <a:r>
              <a:rPr lang="en-US" b="1" i="1" dirty="0"/>
              <a:t>Brainstorming </a:t>
            </a:r>
            <a:r>
              <a:rPr lang="en-US" dirty="0"/>
              <a:t> used to gather ideas and solutions about the project  approach. Attendees include Team members, SME’s, stakeholders.</a:t>
            </a:r>
          </a:p>
          <a:p>
            <a:pPr marL="1095883" lvl="2" indent="-493713">
              <a:buClrTx/>
              <a:buFont typeface="Arial" pitchFamily="34" charset="0"/>
              <a:buChar char="•"/>
            </a:pPr>
            <a:r>
              <a:rPr lang="en-US" b="1" i="1" dirty="0"/>
              <a:t>Checklists</a:t>
            </a:r>
            <a:r>
              <a:rPr lang="en-US" dirty="0"/>
              <a:t> to guide the PM develop the plan or verify that all needed  information is included in the plan.</a:t>
            </a:r>
          </a:p>
          <a:p>
            <a:pPr marL="1095883" lvl="2" indent="-493713">
              <a:buClrTx/>
              <a:buFont typeface="Arial" pitchFamily="34" charset="0"/>
              <a:buChar char="•"/>
            </a:pPr>
            <a:r>
              <a:rPr lang="en-US" b="1" i="1" dirty="0"/>
              <a:t>Focus Groups  </a:t>
            </a:r>
            <a:r>
              <a:rPr lang="en-US" dirty="0"/>
              <a:t>Bring together stakeholders and SME’s to discuss the project management approach and the integration of different components into the plan. </a:t>
            </a:r>
          </a:p>
          <a:p>
            <a:pPr marL="1095883" lvl="2" indent="-493713">
              <a:buClrTx/>
              <a:buFont typeface="Arial" pitchFamily="34" charset="0"/>
              <a:buChar char="•"/>
            </a:pPr>
            <a:r>
              <a:rPr lang="en-US" b="1" i="1" dirty="0"/>
              <a:t>Interviews </a:t>
            </a:r>
            <a:r>
              <a:rPr lang="en-US" dirty="0"/>
              <a:t>Talking one-to-one to stakeholders to obtain specific from stakeholders to develop the project plan </a:t>
            </a:r>
            <a:endParaRPr lang="en-US" b="1" i="1" dirty="0"/>
          </a:p>
        </p:txBody>
      </p:sp>
      <p:sp>
        <p:nvSpPr>
          <p:cNvPr id="4" name="Rectangle 4"/>
          <p:cNvSpPr>
            <a:spLocks noGrp="1" noChangeArrowheads="1"/>
          </p:cNvSpPr>
          <p:nvPr>
            <p:ph type="title"/>
          </p:nvPr>
        </p:nvSpPr>
        <p:spPr>
          <a:xfrm>
            <a:off x="990600" y="152400"/>
            <a:ext cx="8229600" cy="1143000"/>
          </a:xfrm>
          <a:noFill/>
          <a:ln/>
        </p:spPr>
        <p:txBody>
          <a:bodyPr>
            <a:no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4.2.2  Develop Project Management Plan: Tools &amp; Techniques </a:t>
            </a:r>
          </a:p>
        </p:txBody>
      </p:sp>
    </p:spTree>
    <p:extLst>
      <p:ext uri="{BB962C8B-B14F-4D97-AF65-F5344CB8AC3E}">
        <p14:creationId xmlns:p14="http://schemas.microsoft.com/office/powerpoint/2010/main" val="219130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6150" name="Rectangle 6"/>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6151" name="Rectangle 7"/>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6154" name="Rectangle 10"/>
          <p:cNvSpPr>
            <a:spLocks noGrp="1" noChangeArrowheads="1"/>
          </p:cNvSpPr>
          <p:nvPr>
            <p:ph type="title"/>
          </p:nvPr>
        </p:nvSpPr>
        <p:spPr>
          <a:xfrm>
            <a:off x="490979" y="228600"/>
            <a:ext cx="8686800" cy="8382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LEARNING OBJECTIVES</a:t>
            </a:r>
          </a:p>
        </p:txBody>
      </p:sp>
      <p:sp>
        <p:nvSpPr>
          <p:cNvPr id="6155" name="Rectangle 11"/>
          <p:cNvSpPr>
            <a:spLocks noGrp="1" noChangeArrowheads="1"/>
          </p:cNvSpPr>
          <p:nvPr>
            <p:ph idx="1"/>
          </p:nvPr>
        </p:nvSpPr>
        <p:spPr/>
        <p:txBody>
          <a:bodyPr>
            <a:normAutofit/>
          </a:bodyPr>
          <a:lstStyle/>
          <a:p>
            <a:r>
              <a:rPr lang="en-US" dirty="0"/>
              <a:t>Understand:</a:t>
            </a:r>
          </a:p>
          <a:p>
            <a:pPr lvl="1"/>
            <a:r>
              <a:rPr lang="en-US" dirty="0"/>
              <a:t>How project integration management processes relate to the 5 project management process groups in a project phase</a:t>
            </a:r>
          </a:p>
          <a:p>
            <a:pPr lvl="1"/>
            <a:endParaRPr lang="en-US" dirty="0"/>
          </a:p>
          <a:p>
            <a:pPr lvl="1"/>
            <a:r>
              <a:rPr lang="en-US" dirty="0"/>
              <a:t>The inputs, tools and techniques and outputs for managing project integration processes as outlined in </a:t>
            </a:r>
            <a:r>
              <a:rPr lang="en-US" b="1" i="1" dirty="0">
                <a:solidFill>
                  <a:schemeClr val="tx1"/>
                </a:solidFill>
                <a:latin typeface="Calibri"/>
                <a:ea typeface="Calibri"/>
                <a:cs typeface="Times New Roman"/>
              </a:rPr>
              <a:t>PMBOK® 6</a:t>
            </a:r>
            <a:r>
              <a:rPr lang="en-US" b="1" i="1" baseline="30000" dirty="0">
                <a:solidFill>
                  <a:schemeClr val="tx1"/>
                </a:solidFill>
                <a:latin typeface="Calibri"/>
                <a:ea typeface="Calibri"/>
                <a:cs typeface="Times New Roman"/>
              </a:rPr>
              <a:t>th</a:t>
            </a:r>
            <a:r>
              <a:rPr lang="en-US" b="1" i="1" dirty="0">
                <a:solidFill>
                  <a:schemeClr val="tx1"/>
                </a:solidFill>
                <a:latin typeface="Calibri"/>
                <a:ea typeface="Calibri"/>
                <a:cs typeface="Times New Roman"/>
              </a:rPr>
              <a:t> Edition Guide</a:t>
            </a:r>
            <a:endParaRPr lang="en-US" dirty="0"/>
          </a:p>
          <a:p>
            <a:pPr lvl="1"/>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33400" y="1600200"/>
            <a:ext cx="8534400" cy="4572000"/>
          </a:xfrm>
        </p:spPr>
        <p:txBody>
          <a:bodyPr>
            <a:normAutofit/>
          </a:bodyPr>
          <a:lstStyle/>
          <a:p>
            <a:pPr marL="82296" indent="0">
              <a:buNone/>
            </a:pPr>
            <a:r>
              <a:rPr lang="en-CA" dirty="0"/>
              <a:t>.3 </a:t>
            </a:r>
            <a:r>
              <a:rPr lang="en-CA" b="1" dirty="0"/>
              <a:t>Interpersonal and Team Skills</a:t>
            </a:r>
          </a:p>
          <a:p>
            <a:pPr marL="715963" indent="-179388"/>
            <a:r>
              <a:rPr lang="en-CA" sz="2400" b="1" i="1" dirty="0"/>
              <a:t>Conflict Management </a:t>
            </a:r>
            <a:r>
              <a:rPr lang="en-CA" sz="2400" dirty="0"/>
              <a:t>helps reconcile differences in stakeholders’ opinion on all aspects of the project management plan.</a:t>
            </a:r>
          </a:p>
          <a:p>
            <a:pPr marL="715963" indent="-179388"/>
            <a:r>
              <a:rPr lang="en-CA" sz="2400" b="1" i="1" dirty="0"/>
              <a:t>Facilitation </a:t>
            </a:r>
            <a:r>
              <a:rPr lang="en-CA" sz="2400" dirty="0"/>
              <a:t>Guiding a group participants to achieve a mutual understanding, that all contributions are considered and that conclusions or results have the buy-in according to established decision process.   </a:t>
            </a:r>
          </a:p>
          <a:p>
            <a:pPr marL="715963" indent="-179388"/>
            <a:r>
              <a:rPr lang="en-CA" sz="2400" b="1" i="1" dirty="0"/>
              <a:t>Meeting Management  </a:t>
            </a:r>
            <a:r>
              <a:rPr lang="en-CA" sz="2400" dirty="0"/>
              <a:t>necessary to ensure that the numerous meetings that are held to develop, unify and agree on the project plan are well run. </a:t>
            </a:r>
            <a:endParaRPr lang="en-CA" sz="2400" b="1" i="1" dirty="0"/>
          </a:p>
        </p:txBody>
      </p:sp>
      <p:sp>
        <p:nvSpPr>
          <p:cNvPr id="5" name="Rectangle 4"/>
          <p:cNvSpPr>
            <a:spLocks noGrp="1" noChangeArrowheads="1"/>
          </p:cNvSpPr>
          <p:nvPr>
            <p:ph type="title"/>
          </p:nvPr>
        </p:nvSpPr>
        <p:spPr>
          <a:xfrm>
            <a:off x="990600" y="152400"/>
            <a:ext cx="8229600" cy="1143000"/>
          </a:xfrm>
          <a:noFill/>
          <a:ln/>
        </p:spPr>
        <p:txBody>
          <a:bodyPr>
            <a:no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4.2.2  Develop Project Management Plan: Tools &amp; Techniques </a:t>
            </a:r>
          </a:p>
        </p:txBody>
      </p:sp>
    </p:spTree>
    <p:extLst>
      <p:ext uri="{BB962C8B-B14F-4D97-AF65-F5344CB8AC3E}">
        <p14:creationId xmlns:p14="http://schemas.microsoft.com/office/powerpoint/2010/main" val="1841534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476488" cy="3886200"/>
          </a:xfrm>
        </p:spPr>
        <p:txBody>
          <a:bodyPr>
            <a:noAutofit/>
          </a:bodyPr>
          <a:lstStyle/>
          <a:p>
            <a:pPr marL="82296" indent="0">
              <a:buNone/>
            </a:pPr>
            <a:r>
              <a:rPr lang="en-CA" sz="3600" dirty="0"/>
              <a:t>.4 </a:t>
            </a:r>
            <a:r>
              <a:rPr lang="en-CA" sz="3600" b="1" dirty="0"/>
              <a:t> Meetings </a:t>
            </a:r>
          </a:p>
          <a:p>
            <a:pPr marL="801688" indent="-176213"/>
            <a:r>
              <a:rPr lang="en-CA" sz="2400" dirty="0"/>
              <a:t>Meetings are held to discuss the project approach, and establish how the work needed to accomplish project objectives, will be performed monitored and controlled.  </a:t>
            </a:r>
          </a:p>
          <a:p>
            <a:pPr marL="801688" indent="-176213"/>
            <a:r>
              <a:rPr lang="en-CA" sz="2400" dirty="0"/>
              <a:t>The project kick-off meeting, usually held at the end of the planning period, is for communicating the objectives of the project, gain the team’s commitment and explain the roles and responsibilities of each stakeholder.</a:t>
            </a:r>
          </a:p>
          <a:p>
            <a:pPr marL="801688" indent="-176213"/>
            <a:r>
              <a:rPr lang="en-CA" sz="2400" dirty="0"/>
              <a:t>The kick-off meeting takes place along with the Executing Process Group. </a:t>
            </a:r>
          </a:p>
        </p:txBody>
      </p:sp>
      <p:sp>
        <p:nvSpPr>
          <p:cNvPr id="4" name="Rectangle 4"/>
          <p:cNvSpPr>
            <a:spLocks noGrp="1" noChangeArrowheads="1"/>
          </p:cNvSpPr>
          <p:nvPr>
            <p:ph type="title"/>
          </p:nvPr>
        </p:nvSpPr>
        <p:spPr>
          <a:xfrm>
            <a:off x="762000" y="15551"/>
            <a:ext cx="8382000" cy="1143000"/>
          </a:xfrm>
          <a:noFill/>
          <a:ln/>
        </p:spPr>
        <p:txBody>
          <a:bodyPr>
            <a:no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4.2.2  Develop Project Management Plan: Tools &amp; Techniques </a:t>
            </a:r>
          </a:p>
        </p:txBody>
      </p:sp>
    </p:spTree>
    <p:extLst>
      <p:ext uri="{BB962C8B-B14F-4D97-AF65-F5344CB8AC3E}">
        <p14:creationId xmlns:p14="http://schemas.microsoft.com/office/powerpoint/2010/main" val="3192111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6"/>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36871" name="Rectangle 7"/>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36872" name="Rectangle 8"/>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36873" name="Rectangle 9"/>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36874" name="Rectangle 10"/>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36903" name="Rectangle 39"/>
          <p:cNvSpPr>
            <a:spLocks noGrp="1" noChangeArrowheads="1"/>
          </p:cNvSpPr>
          <p:nvPr>
            <p:ph idx="1"/>
          </p:nvPr>
        </p:nvSpPr>
        <p:spPr>
          <a:xfrm>
            <a:off x="990600" y="1273011"/>
            <a:ext cx="7498080" cy="2438400"/>
          </a:xfrm>
        </p:spPr>
        <p:txBody>
          <a:bodyPr>
            <a:normAutofit fontScale="92500" lnSpcReduction="20000"/>
          </a:bodyPr>
          <a:lstStyle/>
          <a:p>
            <a:pPr>
              <a:buFont typeface="Wingdings" pitchFamily="2" charset="2"/>
              <a:buNone/>
            </a:pPr>
            <a:r>
              <a:rPr lang="en-US" sz="2800" b="1" dirty="0"/>
              <a:t>.1 Project Management Plan</a:t>
            </a:r>
            <a:endParaRPr lang="en-US" dirty="0"/>
          </a:p>
          <a:p>
            <a:pPr lvl="1">
              <a:buFont typeface="Wingdings" panose="05000000000000000000" pitchFamily="2" charset="2"/>
              <a:buChar char="§"/>
            </a:pPr>
            <a:r>
              <a:rPr lang="en-US" sz="2400" dirty="0"/>
              <a:t>The project management plan is the overarching document that describes how the project will be executed, monitored, controlled and closed. </a:t>
            </a:r>
          </a:p>
          <a:p>
            <a:pPr lvl="1">
              <a:buFont typeface="Wingdings" panose="05000000000000000000" pitchFamily="2" charset="2"/>
              <a:buChar char="§"/>
            </a:pPr>
            <a:r>
              <a:rPr lang="en-US" sz="2400" dirty="0"/>
              <a:t>The Project Mgmt. Plan integrates and consolidates all of the </a:t>
            </a:r>
            <a:r>
              <a:rPr lang="en-US" sz="2400" b="1" i="1" dirty="0"/>
              <a:t>Subsidiary Management Plans</a:t>
            </a:r>
            <a:r>
              <a:rPr lang="en-US" sz="2400" dirty="0"/>
              <a:t>, </a:t>
            </a:r>
            <a:r>
              <a:rPr lang="en-US" sz="2400" b="1" i="1" dirty="0"/>
              <a:t>Baselines</a:t>
            </a:r>
            <a:r>
              <a:rPr lang="en-US" sz="2400" dirty="0"/>
              <a:t>, and </a:t>
            </a:r>
            <a:r>
              <a:rPr lang="en-US" sz="2400" b="1" i="1" dirty="0"/>
              <a:t>Additional Component </a:t>
            </a:r>
            <a:r>
              <a:rPr lang="en-US" sz="2400" dirty="0"/>
              <a:t>formation as needed to manage the project. </a:t>
            </a:r>
          </a:p>
        </p:txBody>
      </p:sp>
      <p:sp>
        <p:nvSpPr>
          <p:cNvPr id="12" name="Rectangle 38"/>
          <p:cNvSpPr>
            <a:spLocks noGrp="1" noChangeArrowheads="1"/>
          </p:cNvSpPr>
          <p:nvPr>
            <p:ph type="title"/>
          </p:nvPr>
        </p:nvSpPr>
        <p:spPr>
          <a:xfrm>
            <a:off x="1508760" y="31423"/>
            <a:ext cx="7498080" cy="1143000"/>
          </a:xfrm>
          <a:noFill/>
          <a:ln/>
        </p:spPr>
        <p:txBody>
          <a:bodyPr>
            <a:no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rPr>
              <a:t>4.2.3 Develop Project Management Plan: Outputs</a:t>
            </a:r>
            <a:endParaRPr lang="en-CA" sz="32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3" name="Folded Corner 2"/>
          <p:cNvSpPr/>
          <p:nvPr/>
        </p:nvSpPr>
        <p:spPr>
          <a:xfrm>
            <a:off x="1219200" y="3886200"/>
            <a:ext cx="3657600" cy="2438400"/>
          </a:xfrm>
          <a:prstGeom prst="foldedCorner">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b="1" dirty="0">
              <a:solidFill>
                <a:schemeClr val="tx1"/>
              </a:solidFill>
            </a:endParaRPr>
          </a:p>
          <a:p>
            <a:endParaRPr lang="en-CA" b="1" dirty="0">
              <a:solidFill>
                <a:schemeClr val="tx1"/>
              </a:solidFill>
            </a:endParaRPr>
          </a:p>
          <a:p>
            <a:endParaRPr lang="en-CA" b="1" dirty="0">
              <a:solidFill>
                <a:schemeClr val="tx1"/>
              </a:solidFill>
            </a:endParaRPr>
          </a:p>
          <a:p>
            <a:endParaRPr lang="en-CA" b="1" dirty="0">
              <a:solidFill>
                <a:schemeClr val="tx1"/>
              </a:solidFill>
            </a:endParaRPr>
          </a:p>
          <a:p>
            <a:endParaRPr lang="en-CA" b="1" dirty="0">
              <a:solidFill>
                <a:schemeClr val="tx1"/>
              </a:solidFill>
            </a:endParaRPr>
          </a:p>
          <a:p>
            <a:endParaRPr lang="en-CA" b="1" dirty="0">
              <a:solidFill>
                <a:schemeClr val="tx1"/>
              </a:solidFill>
            </a:endParaRPr>
          </a:p>
          <a:p>
            <a:r>
              <a:rPr lang="en-CA" sz="2000" b="1" dirty="0">
                <a:solidFill>
                  <a:schemeClr val="tx1"/>
                </a:solidFill>
                <a:effectLst>
                  <a:outerShdw blurRad="38100" dist="38100" dir="2700000" algn="tl">
                    <a:srgbClr val="000000">
                      <a:alpha val="43137"/>
                    </a:srgbClr>
                  </a:outerShdw>
                </a:effectLst>
              </a:rPr>
              <a:t>Baselines</a:t>
            </a:r>
          </a:p>
          <a:p>
            <a:pPr marL="177800"/>
            <a:endParaRPr lang="en-CA" sz="1600" b="1" dirty="0">
              <a:solidFill>
                <a:schemeClr val="tx1"/>
              </a:solidFill>
            </a:endParaRPr>
          </a:p>
          <a:p>
            <a:pPr marL="177800"/>
            <a:r>
              <a:rPr lang="en-CA" sz="1600" b="1" dirty="0">
                <a:solidFill>
                  <a:schemeClr val="tx1"/>
                </a:solidFill>
              </a:rPr>
              <a:t>1. Scope Baseline</a:t>
            </a:r>
          </a:p>
          <a:p>
            <a:pPr marL="342900" indent="11113">
              <a:buFont typeface="Arial" panose="020B0604020202020204" pitchFamily="34" charset="0"/>
              <a:buChar char="•"/>
            </a:pPr>
            <a:r>
              <a:rPr lang="en-CA" sz="1600" b="1" dirty="0">
                <a:solidFill>
                  <a:schemeClr val="tx1"/>
                </a:solidFill>
              </a:rPr>
              <a:t> </a:t>
            </a:r>
            <a:r>
              <a:rPr lang="en-CA" sz="1600" dirty="0">
                <a:solidFill>
                  <a:schemeClr val="tx1"/>
                </a:solidFill>
              </a:rPr>
              <a:t>Scope Statement</a:t>
            </a:r>
          </a:p>
          <a:p>
            <a:pPr marL="342900" indent="11113">
              <a:buFont typeface="Arial" panose="020B0604020202020204" pitchFamily="34" charset="0"/>
              <a:buChar char="•"/>
            </a:pPr>
            <a:r>
              <a:rPr lang="en-CA" sz="1600" dirty="0">
                <a:solidFill>
                  <a:schemeClr val="tx1"/>
                </a:solidFill>
              </a:rPr>
              <a:t> WBS</a:t>
            </a:r>
          </a:p>
          <a:p>
            <a:pPr marL="342900" indent="11113">
              <a:buFont typeface="Arial" panose="020B0604020202020204" pitchFamily="34" charset="0"/>
              <a:buChar char="•"/>
            </a:pPr>
            <a:r>
              <a:rPr lang="en-CA" sz="1600" dirty="0">
                <a:solidFill>
                  <a:schemeClr val="tx1"/>
                </a:solidFill>
              </a:rPr>
              <a:t> WBS Dictionary</a:t>
            </a:r>
          </a:p>
          <a:p>
            <a:pPr marL="177800" indent="-11113"/>
            <a:r>
              <a:rPr lang="en-CA" sz="1600" b="1" dirty="0">
                <a:solidFill>
                  <a:schemeClr val="tx1"/>
                </a:solidFill>
              </a:rPr>
              <a:t>2. Schedule Baseline</a:t>
            </a:r>
          </a:p>
          <a:p>
            <a:pPr marL="177800" indent="-11113"/>
            <a:r>
              <a:rPr lang="en-CA" sz="1600" b="1" dirty="0">
                <a:solidFill>
                  <a:schemeClr val="tx1"/>
                </a:solidFill>
              </a:rPr>
              <a:t>3. Cost Baseline</a:t>
            </a:r>
          </a:p>
          <a:p>
            <a:pPr marL="447675" indent="-104775">
              <a:buFont typeface="Arial" panose="020B0604020202020204" pitchFamily="34" charset="0"/>
              <a:buChar char="•"/>
            </a:pPr>
            <a:r>
              <a:rPr lang="en-CA" sz="1600" dirty="0">
                <a:solidFill>
                  <a:schemeClr val="tx1"/>
                </a:solidFill>
              </a:rPr>
              <a:t>The Time-Phased Budget</a:t>
            </a:r>
          </a:p>
          <a:p>
            <a:endParaRPr lang="en-CA" b="1" dirty="0">
              <a:solidFill>
                <a:schemeClr val="tx1"/>
              </a:solidFill>
            </a:endParaRPr>
          </a:p>
          <a:p>
            <a:endParaRPr lang="en-CA" b="1" dirty="0">
              <a:solidFill>
                <a:schemeClr val="tx1"/>
              </a:solidFill>
            </a:endParaRPr>
          </a:p>
          <a:p>
            <a:endParaRPr lang="en-CA" b="1" dirty="0">
              <a:solidFill>
                <a:schemeClr val="tx1"/>
              </a:solidFill>
            </a:endParaRPr>
          </a:p>
          <a:p>
            <a:endParaRPr lang="en-CA" b="1" dirty="0">
              <a:solidFill>
                <a:schemeClr val="tx1"/>
              </a:solidFill>
            </a:endParaRPr>
          </a:p>
          <a:p>
            <a:endParaRPr lang="en-CA" b="1" dirty="0">
              <a:solidFill>
                <a:schemeClr val="tx1"/>
              </a:solidFill>
            </a:endParaRPr>
          </a:p>
        </p:txBody>
      </p:sp>
      <p:sp>
        <p:nvSpPr>
          <p:cNvPr id="13" name="Folded Corner 12"/>
          <p:cNvSpPr/>
          <p:nvPr/>
        </p:nvSpPr>
        <p:spPr>
          <a:xfrm>
            <a:off x="5029200" y="3886200"/>
            <a:ext cx="3505200" cy="2438400"/>
          </a:xfrm>
          <a:prstGeom prst="foldedCorne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b="1" dirty="0">
              <a:solidFill>
                <a:schemeClr val="tx1"/>
              </a:solidFill>
            </a:endParaRPr>
          </a:p>
          <a:p>
            <a:endParaRPr lang="en-CA" b="1" dirty="0">
              <a:solidFill>
                <a:schemeClr val="tx1"/>
              </a:solidFill>
            </a:endParaRPr>
          </a:p>
          <a:p>
            <a:endParaRPr lang="en-CA" b="1" dirty="0">
              <a:solidFill>
                <a:schemeClr val="tx1"/>
              </a:solidFill>
            </a:endParaRPr>
          </a:p>
          <a:p>
            <a:endParaRPr lang="en-CA" b="1" dirty="0">
              <a:solidFill>
                <a:schemeClr val="tx1"/>
              </a:solidFill>
            </a:endParaRPr>
          </a:p>
          <a:p>
            <a:endParaRPr lang="en-CA" b="1" dirty="0">
              <a:solidFill>
                <a:schemeClr val="tx1"/>
              </a:solidFill>
            </a:endParaRPr>
          </a:p>
          <a:p>
            <a:endParaRPr lang="en-CA" b="1" dirty="0">
              <a:solidFill>
                <a:schemeClr val="tx1"/>
              </a:solidFill>
            </a:endParaRPr>
          </a:p>
          <a:p>
            <a:r>
              <a:rPr lang="en-CA" sz="2000" b="1" dirty="0">
                <a:solidFill>
                  <a:schemeClr val="tx1"/>
                </a:solidFill>
                <a:effectLst>
                  <a:outerShdw blurRad="38100" dist="38100" dir="2700000" algn="tl">
                    <a:srgbClr val="000000">
                      <a:alpha val="43137"/>
                    </a:srgbClr>
                  </a:outerShdw>
                </a:effectLst>
              </a:rPr>
              <a:t>Additional Components</a:t>
            </a:r>
          </a:p>
          <a:p>
            <a:endParaRPr lang="en-CA" sz="2000" b="1" dirty="0">
              <a:solidFill>
                <a:schemeClr val="tx1"/>
              </a:solidFill>
            </a:endParaRPr>
          </a:p>
          <a:p>
            <a:pPr marL="354013" indent="-176213">
              <a:buFont typeface="Arial" panose="020B0604020202020204" pitchFamily="34" charset="0"/>
              <a:buChar char="•"/>
            </a:pPr>
            <a:r>
              <a:rPr lang="en-CA" sz="1600" dirty="0">
                <a:solidFill>
                  <a:schemeClr val="tx1"/>
                </a:solidFill>
              </a:rPr>
              <a:t>Change Management Plan</a:t>
            </a:r>
          </a:p>
          <a:p>
            <a:pPr marL="354013" indent="-176213">
              <a:buFont typeface="Arial" panose="020B0604020202020204" pitchFamily="34" charset="0"/>
              <a:buChar char="•"/>
            </a:pPr>
            <a:r>
              <a:rPr lang="en-CA" sz="1600" dirty="0">
                <a:solidFill>
                  <a:schemeClr val="tx1"/>
                </a:solidFill>
              </a:rPr>
              <a:t>Configuration Management Plan</a:t>
            </a:r>
          </a:p>
          <a:p>
            <a:pPr marL="354013" indent="-176213">
              <a:buFont typeface="Arial" panose="020B0604020202020204" pitchFamily="34" charset="0"/>
              <a:buChar char="•"/>
            </a:pPr>
            <a:r>
              <a:rPr lang="en-CA" sz="1600" dirty="0">
                <a:solidFill>
                  <a:schemeClr val="tx1"/>
                </a:solidFill>
              </a:rPr>
              <a:t>Performance Measurement Baseline</a:t>
            </a:r>
          </a:p>
          <a:p>
            <a:pPr marL="354013" indent="-176213">
              <a:buFont typeface="Arial" panose="020B0604020202020204" pitchFamily="34" charset="0"/>
              <a:buChar char="•"/>
            </a:pPr>
            <a:r>
              <a:rPr lang="en-CA" sz="1600" dirty="0">
                <a:solidFill>
                  <a:schemeClr val="tx1"/>
                </a:solidFill>
              </a:rPr>
              <a:t>Project Life-Cycle</a:t>
            </a:r>
          </a:p>
          <a:p>
            <a:pPr marL="354013" indent="-176213">
              <a:buFont typeface="Arial" panose="020B0604020202020204" pitchFamily="34" charset="0"/>
              <a:buChar char="•"/>
            </a:pPr>
            <a:r>
              <a:rPr lang="en-CA" sz="1600" dirty="0">
                <a:solidFill>
                  <a:schemeClr val="tx1"/>
                </a:solidFill>
              </a:rPr>
              <a:t>Development Approach</a:t>
            </a:r>
          </a:p>
          <a:p>
            <a:pPr marL="354013" indent="-176213">
              <a:buFont typeface="Arial" panose="020B0604020202020204" pitchFamily="34" charset="0"/>
              <a:buChar char="•"/>
            </a:pPr>
            <a:r>
              <a:rPr lang="en-CA" sz="1600" dirty="0">
                <a:solidFill>
                  <a:schemeClr val="tx1"/>
                </a:solidFill>
              </a:rPr>
              <a:t>Management Reviews</a:t>
            </a:r>
          </a:p>
          <a:p>
            <a:pPr marL="354013" indent="-176213">
              <a:buFont typeface="Arial" panose="020B0604020202020204" pitchFamily="34" charset="0"/>
              <a:buChar char="•"/>
            </a:pPr>
            <a:endParaRPr lang="en-CA" sz="1600" dirty="0">
              <a:solidFill>
                <a:schemeClr val="tx1"/>
              </a:solidFill>
            </a:endParaRPr>
          </a:p>
          <a:p>
            <a:endParaRPr lang="en-CA" b="1" dirty="0">
              <a:solidFill>
                <a:schemeClr val="tx1"/>
              </a:solidFill>
            </a:endParaRPr>
          </a:p>
          <a:p>
            <a:endParaRPr lang="en-CA" b="1" dirty="0">
              <a:solidFill>
                <a:schemeClr val="tx1"/>
              </a:solidFill>
            </a:endParaRPr>
          </a:p>
          <a:p>
            <a:endParaRPr lang="en-CA" b="1" dirty="0">
              <a:solidFill>
                <a:schemeClr val="tx1"/>
              </a:solidFill>
            </a:endParaRPr>
          </a:p>
          <a:p>
            <a:endParaRPr lang="en-CA" b="1" dirty="0">
              <a:solidFill>
                <a:schemeClr val="tx1"/>
              </a:solidFill>
            </a:endParaRPr>
          </a:p>
          <a:p>
            <a:endParaRPr lang="en-CA" b="1" dirty="0">
              <a:solidFill>
                <a:schemeClr val="tx1"/>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2" name="Rectangle 16"/>
          <p:cNvSpPr>
            <a:spLocks noGrp="1" noChangeArrowheads="1"/>
          </p:cNvSpPr>
          <p:nvPr>
            <p:ph type="title"/>
          </p:nvPr>
        </p:nvSpPr>
        <p:spPr>
          <a:xfrm>
            <a:off x="726337" y="307610"/>
            <a:ext cx="8686800" cy="838200"/>
          </a:xfrm>
        </p:spPr>
        <p:txBody>
          <a:bodyPr>
            <a:no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rPr>
              <a:t>Subsidiary Plans Included in Project Management Plan</a:t>
            </a:r>
          </a:p>
        </p:txBody>
      </p:sp>
      <p:sp>
        <p:nvSpPr>
          <p:cNvPr id="24593" name="Rectangle 17"/>
          <p:cNvSpPr>
            <a:spLocks noGrp="1" noChangeArrowheads="1"/>
          </p:cNvSpPr>
          <p:nvPr>
            <p:ph idx="1"/>
          </p:nvPr>
        </p:nvSpPr>
        <p:spPr>
          <a:xfrm>
            <a:off x="304800" y="914400"/>
            <a:ext cx="8686800" cy="5334000"/>
          </a:xfrm>
        </p:spPr>
        <p:txBody>
          <a:bodyPr/>
          <a:lstStyle/>
          <a:p>
            <a:pPr>
              <a:buFont typeface="Wingdings" pitchFamily="2" charset="2"/>
              <a:buNone/>
            </a:pPr>
            <a:r>
              <a:rPr lang="en-US" dirty="0"/>
              <a:t>                    </a:t>
            </a:r>
          </a:p>
        </p:txBody>
      </p:sp>
      <p:sp>
        <p:nvSpPr>
          <p:cNvPr id="26" name="TextBox 1"/>
          <p:cNvSpPr txBox="1"/>
          <p:nvPr/>
        </p:nvSpPr>
        <p:spPr>
          <a:xfrm>
            <a:off x="-13101" y="6529388"/>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grpSp>
        <p:nvGrpSpPr>
          <p:cNvPr id="3" name="Group 2"/>
          <p:cNvGrpSpPr/>
          <p:nvPr/>
        </p:nvGrpSpPr>
        <p:grpSpPr>
          <a:xfrm>
            <a:off x="1221170" y="1757265"/>
            <a:ext cx="7794672" cy="4385823"/>
            <a:chOff x="535370" y="1716426"/>
            <a:chExt cx="8081287" cy="4385823"/>
          </a:xfrm>
        </p:grpSpPr>
        <p:sp>
          <p:nvSpPr>
            <p:cNvPr id="24639" name="Line 63"/>
            <p:cNvSpPr>
              <a:spLocks noChangeShapeType="1"/>
            </p:cNvSpPr>
            <p:nvPr/>
          </p:nvSpPr>
          <p:spPr bwMode="auto">
            <a:xfrm>
              <a:off x="3402862" y="2985600"/>
              <a:ext cx="179387" cy="382587"/>
            </a:xfrm>
            <a:prstGeom prst="line">
              <a:avLst/>
            </a:prstGeom>
            <a:noFill/>
            <a:ln w="57150" cap="sq">
              <a:solidFill>
                <a:schemeClr val="tx1"/>
              </a:solidFill>
              <a:round/>
              <a:headEnd/>
              <a:tailEnd type="triangle" w="med" len="med"/>
            </a:ln>
            <a:effectLst/>
          </p:spPr>
          <p:txBody>
            <a:bodyPr wrap="none" anchor="ctr"/>
            <a:lstStyle/>
            <a:p>
              <a:endParaRPr lang="en-CA"/>
            </a:p>
          </p:txBody>
        </p:sp>
        <p:sp>
          <p:nvSpPr>
            <p:cNvPr id="24640" name="Line 64"/>
            <p:cNvSpPr>
              <a:spLocks noChangeShapeType="1"/>
            </p:cNvSpPr>
            <p:nvPr/>
          </p:nvSpPr>
          <p:spPr bwMode="auto">
            <a:xfrm flipH="1">
              <a:off x="4850662" y="2985600"/>
              <a:ext cx="219075" cy="439737"/>
            </a:xfrm>
            <a:prstGeom prst="line">
              <a:avLst/>
            </a:prstGeom>
            <a:noFill/>
            <a:ln w="57150" cap="sq">
              <a:solidFill>
                <a:schemeClr val="tx1"/>
              </a:solidFill>
              <a:round/>
              <a:headEnd/>
              <a:tailEnd type="triangle" w="med" len="med"/>
            </a:ln>
            <a:effectLst/>
          </p:spPr>
          <p:txBody>
            <a:bodyPr wrap="none" anchor="ctr"/>
            <a:lstStyle/>
            <a:p>
              <a:endParaRPr lang="en-CA"/>
            </a:p>
          </p:txBody>
        </p:sp>
        <p:sp>
          <p:nvSpPr>
            <p:cNvPr id="24641" name="Line 65"/>
            <p:cNvSpPr>
              <a:spLocks noChangeShapeType="1"/>
            </p:cNvSpPr>
            <p:nvPr/>
          </p:nvSpPr>
          <p:spPr bwMode="auto">
            <a:xfrm flipH="1">
              <a:off x="5712882" y="2941807"/>
              <a:ext cx="966580" cy="418936"/>
            </a:xfrm>
            <a:prstGeom prst="line">
              <a:avLst/>
            </a:prstGeom>
            <a:noFill/>
            <a:ln w="57150" cap="sq">
              <a:solidFill>
                <a:schemeClr val="tx1"/>
              </a:solidFill>
              <a:round/>
              <a:headEnd/>
              <a:tailEnd type="triangle" w="med" len="med"/>
            </a:ln>
            <a:effectLst/>
          </p:spPr>
          <p:txBody>
            <a:bodyPr wrap="none" anchor="ctr"/>
            <a:lstStyle/>
            <a:p>
              <a:endParaRPr lang="en-CA"/>
            </a:p>
          </p:txBody>
        </p:sp>
        <p:sp>
          <p:nvSpPr>
            <p:cNvPr id="24642" name="Line 66"/>
            <p:cNvSpPr>
              <a:spLocks noChangeShapeType="1"/>
            </p:cNvSpPr>
            <p:nvPr/>
          </p:nvSpPr>
          <p:spPr bwMode="auto">
            <a:xfrm flipH="1">
              <a:off x="5843812" y="3992197"/>
              <a:ext cx="872412" cy="2609"/>
            </a:xfrm>
            <a:prstGeom prst="line">
              <a:avLst/>
            </a:prstGeom>
            <a:noFill/>
            <a:ln w="57150" cap="sq">
              <a:solidFill>
                <a:schemeClr val="tx1"/>
              </a:solidFill>
              <a:round/>
              <a:headEnd/>
              <a:tailEnd type="triangle" w="med" len="med"/>
            </a:ln>
            <a:effectLst/>
          </p:spPr>
          <p:txBody>
            <a:bodyPr wrap="none" anchor="ctr"/>
            <a:lstStyle/>
            <a:p>
              <a:endParaRPr lang="en-CA"/>
            </a:p>
          </p:txBody>
        </p:sp>
        <p:sp>
          <p:nvSpPr>
            <p:cNvPr id="24643" name="Line 67"/>
            <p:cNvSpPr>
              <a:spLocks noChangeShapeType="1"/>
            </p:cNvSpPr>
            <p:nvPr/>
          </p:nvSpPr>
          <p:spPr bwMode="auto">
            <a:xfrm flipH="1" flipV="1">
              <a:off x="5612662" y="4500535"/>
              <a:ext cx="1066801" cy="609600"/>
            </a:xfrm>
            <a:prstGeom prst="line">
              <a:avLst/>
            </a:prstGeom>
            <a:noFill/>
            <a:ln w="57150" cap="sq">
              <a:solidFill>
                <a:schemeClr val="tx1"/>
              </a:solidFill>
              <a:round/>
              <a:headEnd/>
              <a:tailEnd type="triangle" w="med" len="med"/>
            </a:ln>
            <a:effectLst/>
          </p:spPr>
          <p:txBody>
            <a:bodyPr wrap="none" anchor="ctr"/>
            <a:lstStyle/>
            <a:p>
              <a:endParaRPr lang="en-CA"/>
            </a:p>
          </p:txBody>
        </p:sp>
        <p:sp>
          <p:nvSpPr>
            <p:cNvPr id="24638" name="Line 62"/>
            <p:cNvSpPr>
              <a:spLocks noChangeShapeType="1"/>
            </p:cNvSpPr>
            <p:nvPr/>
          </p:nvSpPr>
          <p:spPr bwMode="auto">
            <a:xfrm rot="20723020">
              <a:off x="2352428" y="2612666"/>
              <a:ext cx="693084" cy="1014966"/>
            </a:xfrm>
            <a:prstGeom prst="line">
              <a:avLst/>
            </a:prstGeom>
            <a:noFill/>
            <a:ln w="57150" cap="sq">
              <a:solidFill>
                <a:schemeClr val="tx1"/>
              </a:solidFill>
              <a:round/>
              <a:headEnd/>
              <a:tailEnd type="triangle" w="med" len="med"/>
            </a:ln>
            <a:effectLst/>
          </p:spPr>
          <p:txBody>
            <a:bodyPr wrap="none" anchor="ctr"/>
            <a:lstStyle/>
            <a:p>
              <a:endParaRPr lang="en-CA"/>
            </a:p>
          </p:txBody>
        </p:sp>
        <p:sp>
          <p:nvSpPr>
            <p:cNvPr id="24611" name="Rectangle 35"/>
            <p:cNvSpPr>
              <a:spLocks noChangeArrowheads="1"/>
            </p:cNvSpPr>
            <p:nvPr/>
          </p:nvSpPr>
          <p:spPr bwMode="auto">
            <a:xfrm>
              <a:off x="610767" y="1716426"/>
              <a:ext cx="1594971" cy="1035239"/>
            </a:xfrm>
            <a:prstGeom prst="rect">
              <a:avLst/>
            </a:prstGeom>
            <a:solidFill>
              <a:schemeClr val="accent2">
                <a:lumMod val="50000"/>
              </a:schemeClr>
            </a:solidFill>
            <a:ln w="12700" cap="sq">
              <a:noFill/>
              <a:miter lim="800000"/>
              <a:headEnd type="none" w="sm" len="sm"/>
              <a:tailEnd type="none" w="sm" len="sm"/>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none" anchor="ctr">
              <a:flatTx/>
            </a:bodyPr>
            <a:lstStyle/>
            <a:p>
              <a:pPr algn="ctr"/>
              <a:r>
                <a:rPr lang="en-US" sz="1800" b="1" dirty="0">
                  <a:solidFill>
                    <a:schemeClr val="bg1"/>
                  </a:solidFill>
                  <a:latin typeface="Times New Roman" pitchFamily="18" charset="0"/>
                </a:rPr>
                <a:t>Scope</a:t>
              </a:r>
            </a:p>
            <a:p>
              <a:pPr algn="ctr"/>
              <a:r>
                <a:rPr lang="en-US" sz="1800" b="1" dirty="0">
                  <a:solidFill>
                    <a:schemeClr val="bg1"/>
                  </a:solidFill>
                  <a:latin typeface="Times New Roman" pitchFamily="18" charset="0"/>
                </a:rPr>
                <a:t>Management</a:t>
              </a:r>
            </a:p>
            <a:p>
              <a:pPr algn="ctr"/>
              <a:r>
                <a:rPr lang="en-US" sz="1800" b="1" dirty="0">
                  <a:solidFill>
                    <a:schemeClr val="bg1"/>
                  </a:solidFill>
                  <a:latin typeface="Times New Roman" pitchFamily="18" charset="0"/>
                </a:rPr>
                <a:t>Plan</a:t>
              </a:r>
              <a:endParaRPr lang="en-US" sz="1800" dirty="0">
                <a:solidFill>
                  <a:schemeClr val="bg1"/>
                </a:solidFill>
                <a:latin typeface="Times New Roman" pitchFamily="18" charset="0"/>
              </a:endParaRPr>
            </a:p>
          </p:txBody>
        </p:sp>
        <p:sp>
          <p:nvSpPr>
            <p:cNvPr id="24616" name="Rectangle 40"/>
            <p:cNvSpPr>
              <a:spLocks noChangeArrowheads="1"/>
            </p:cNvSpPr>
            <p:nvPr/>
          </p:nvSpPr>
          <p:spPr bwMode="auto">
            <a:xfrm>
              <a:off x="2655148" y="1722870"/>
              <a:ext cx="1539875" cy="1022350"/>
            </a:xfrm>
            <a:prstGeom prst="rect">
              <a:avLst/>
            </a:prstGeom>
            <a:solidFill>
              <a:schemeClr val="accent2">
                <a:lumMod val="50000"/>
              </a:schemeClr>
            </a:solidFill>
            <a:ln w="12700" cap="sq">
              <a:noFill/>
              <a:miter lim="800000"/>
              <a:headEnd type="none" w="sm" len="sm"/>
              <a:tailEnd type="none" w="sm" len="sm"/>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none" anchor="ctr">
              <a:flatTx/>
            </a:bodyPr>
            <a:lstStyle/>
            <a:p>
              <a:pPr algn="ctr"/>
              <a:r>
                <a:rPr lang="en-US" sz="1800" b="1" dirty="0">
                  <a:solidFill>
                    <a:schemeClr val="bg1"/>
                  </a:solidFill>
                  <a:latin typeface="Times New Roman" pitchFamily="18" charset="0"/>
                </a:rPr>
                <a:t>Cost</a:t>
              </a:r>
            </a:p>
            <a:p>
              <a:pPr algn="ctr"/>
              <a:r>
                <a:rPr lang="en-US" sz="1800" b="1" dirty="0">
                  <a:solidFill>
                    <a:schemeClr val="bg1"/>
                  </a:solidFill>
                  <a:latin typeface="Times New Roman" pitchFamily="18" charset="0"/>
                </a:rPr>
                <a:t>Management</a:t>
              </a:r>
            </a:p>
            <a:p>
              <a:pPr algn="ctr"/>
              <a:r>
                <a:rPr lang="en-US" sz="1800" b="1" dirty="0">
                  <a:solidFill>
                    <a:schemeClr val="bg1"/>
                  </a:solidFill>
                  <a:latin typeface="Times New Roman" pitchFamily="18" charset="0"/>
                </a:rPr>
                <a:t>Plan</a:t>
              </a:r>
              <a:endParaRPr lang="en-US" sz="1800" dirty="0">
                <a:solidFill>
                  <a:schemeClr val="bg1"/>
                </a:solidFill>
                <a:latin typeface="Times New Roman" pitchFamily="18" charset="0"/>
              </a:endParaRPr>
            </a:p>
          </p:txBody>
        </p:sp>
        <p:sp>
          <p:nvSpPr>
            <p:cNvPr id="24617" name="Rectangle 41"/>
            <p:cNvSpPr>
              <a:spLocks noChangeArrowheads="1"/>
            </p:cNvSpPr>
            <p:nvPr/>
          </p:nvSpPr>
          <p:spPr bwMode="auto">
            <a:xfrm>
              <a:off x="4618885" y="1722870"/>
              <a:ext cx="1614488" cy="1022350"/>
            </a:xfrm>
            <a:prstGeom prst="rect">
              <a:avLst/>
            </a:prstGeom>
            <a:solidFill>
              <a:schemeClr val="accent2">
                <a:lumMod val="50000"/>
              </a:schemeClr>
            </a:solidFill>
            <a:ln w="12700" cap="sq">
              <a:noFill/>
              <a:miter lim="800000"/>
              <a:headEnd type="none" w="sm" len="sm"/>
              <a:tailEnd type="none" w="sm" len="sm"/>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none" anchor="ctr">
              <a:flatTx/>
            </a:bodyPr>
            <a:lstStyle/>
            <a:p>
              <a:pPr algn="ctr"/>
              <a:r>
                <a:rPr lang="en-US" sz="1800" b="1" dirty="0">
                  <a:solidFill>
                    <a:schemeClr val="bg1"/>
                  </a:solidFill>
                  <a:latin typeface="Times New Roman" pitchFamily="18" charset="0"/>
                </a:rPr>
                <a:t>Schedule</a:t>
              </a:r>
            </a:p>
            <a:p>
              <a:pPr algn="ctr"/>
              <a:r>
                <a:rPr lang="en-US" sz="1800" b="1" dirty="0">
                  <a:solidFill>
                    <a:schemeClr val="bg1"/>
                  </a:solidFill>
                  <a:latin typeface="Times New Roman" pitchFamily="18" charset="0"/>
                </a:rPr>
                <a:t>Management</a:t>
              </a:r>
            </a:p>
            <a:p>
              <a:pPr algn="ctr"/>
              <a:r>
                <a:rPr lang="en-US" sz="1800" b="1" dirty="0">
                  <a:solidFill>
                    <a:schemeClr val="bg1"/>
                  </a:solidFill>
                  <a:latin typeface="Times New Roman" pitchFamily="18" charset="0"/>
                </a:rPr>
                <a:t>Plan</a:t>
              </a:r>
              <a:endParaRPr lang="en-US" sz="1800" dirty="0">
                <a:solidFill>
                  <a:schemeClr val="bg1"/>
                </a:solidFill>
                <a:latin typeface="Times New Roman" pitchFamily="18" charset="0"/>
              </a:endParaRPr>
            </a:p>
          </p:txBody>
        </p:sp>
        <p:sp>
          <p:nvSpPr>
            <p:cNvPr id="24619" name="AutoShape 43"/>
            <p:cNvSpPr>
              <a:spLocks noChangeArrowheads="1"/>
            </p:cNvSpPr>
            <p:nvPr/>
          </p:nvSpPr>
          <p:spPr bwMode="auto">
            <a:xfrm>
              <a:off x="3162356" y="3366601"/>
              <a:ext cx="2655887" cy="1150938"/>
            </a:xfrm>
            <a:prstGeom prst="foldedCorner">
              <a:avLst>
                <a:gd name="adj" fmla="val 0"/>
              </a:avLst>
            </a:prstGeom>
            <a:solidFill>
              <a:schemeClr val="bg2">
                <a:lumMod val="40000"/>
                <a:lumOff val="60000"/>
              </a:schemeClr>
            </a:solidFill>
            <a:ln w="12700" cap="sq">
              <a:solidFill>
                <a:schemeClr val="tx2"/>
              </a:solidFill>
              <a:round/>
              <a:headEnd type="none" w="sm" len="sm"/>
              <a:tailEnd type="none" w="sm" len="sm"/>
            </a:ln>
            <a:effectLst>
              <a:outerShdw blurRad="50800" dist="38100" dir="2700000" algn="tl" rotWithShape="0">
                <a:prstClr val="black">
                  <a:alpha val="40000"/>
                </a:prstClr>
              </a:outerShdw>
              <a:softEdge rad="31750"/>
            </a:effectLst>
          </p:spPr>
          <p:txBody>
            <a:bodyPr wrap="none" anchor="ctr"/>
            <a:lstStyle/>
            <a:p>
              <a:pPr algn="ctr"/>
              <a:r>
                <a:rPr lang="en-US" sz="2400" b="1" dirty="0">
                  <a:latin typeface="Times New Roman" pitchFamily="18" charset="0"/>
                </a:rPr>
                <a:t>Project</a:t>
              </a:r>
            </a:p>
            <a:p>
              <a:pPr algn="ctr"/>
              <a:r>
                <a:rPr lang="en-US" sz="2400" b="1" dirty="0">
                  <a:latin typeface="Times New Roman" pitchFamily="18" charset="0"/>
                </a:rPr>
                <a:t>Management</a:t>
              </a:r>
            </a:p>
            <a:p>
              <a:pPr algn="ctr"/>
              <a:r>
                <a:rPr lang="en-US" sz="2400" b="1" dirty="0">
                  <a:latin typeface="Times New Roman" pitchFamily="18" charset="0"/>
                </a:rPr>
                <a:t>Plans</a:t>
              </a:r>
            </a:p>
          </p:txBody>
        </p:sp>
        <p:sp>
          <p:nvSpPr>
            <p:cNvPr id="24628" name="Rectangle 52"/>
            <p:cNvSpPr>
              <a:spLocks noChangeArrowheads="1"/>
            </p:cNvSpPr>
            <p:nvPr/>
          </p:nvSpPr>
          <p:spPr bwMode="auto">
            <a:xfrm>
              <a:off x="6831780" y="1722077"/>
              <a:ext cx="1706562" cy="1023937"/>
            </a:xfrm>
            <a:prstGeom prst="rect">
              <a:avLst/>
            </a:prstGeom>
            <a:solidFill>
              <a:schemeClr val="accent2">
                <a:lumMod val="50000"/>
              </a:schemeClr>
            </a:solidFill>
            <a:ln w="3175" cap="sq">
              <a:noFill/>
              <a:miter lim="800000"/>
              <a:headEnd type="none" w="sm" len="sm"/>
              <a:tailEnd type="none" w="sm" len="sm"/>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none" anchor="ctr">
              <a:flatTx/>
            </a:bodyPr>
            <a:lstStyle/>
            <a:p>
              <a:pPr algn="ctr"/>
              <a:r>
                <a:rPr lang="en-US" sz="1800" b="1" dirty="0">
                  <a:solidFill>
                    <a:schemeClr val="bg1"/>
                  </a:solidFill>
                  <a:latin typeface="Times New Roman" pitchFamily="18" charset="0"/>
                </a:rPr>
                <a:t>Quality</a:t>
              </a:r>
            </a:p>
            <a:p>
              <a:pPr algn="ctr"/>
              <a:r>
                <a:rPr lang="en-US" sz="1800" b="1" dirty="0">
                  <a:solidFill>
                    <a:schemeClr val="bg1"/>
                  </a:solidFill>
                  <a:latin typeface="Times New Roman" pitchFamily="18" charset="0"/>
                </a:rPr>
                <a:t>Management</a:t>
              </a:r>
            </a:p>
            <a:p>
              <a:pPr algn="ctr"/>
              <a:r>
                <a:rPr lang="en-US" sz="1800" b="1" dirty="0">
                  <a:solidFill>
                    <a:schemeClr val="bg1"/>
                  </a:solidFill>
                  <a:latin typeface="Times New Roman" pitchFamily="18" charset="0"/>
                </a:rPr>
                <a:t>Plan</a:t>
              </a:r>
            </a:p>
          </p:txBody>
        </p:sp>
        <p:sp>
          <p:nvSpPr>
            <p:cNvPr id="24629" name="Rectangle 53"/>
            <p:cNvSpPr>
              <a:spLocks noChangeArrowheads="1"/>
            </p:cNvSpPr>
            <p:nvPr/>
          </p:nvSpPr>
          <p:spPr bwMode="auto">
            <a:xfrm>
              <a:off x="2681725" y="5152924"/>
              <a:ext cx="1700212" cy="949325"/>
            </a:xfrm>
            <a:prstGeom prst="rect">
              <a:avLst/>
            </a:prstGeom>
            <a:solidFill>
              <a:schemeClr val="accent2">
                <a:lumMod val="50000"/>
              </a:schemeClr>
            </a:solidFill>
            <a:ln w="3175" cap="sq">
              <a:noFill/>
              <a:miter lim="800000"/>
              <a:headEnd type="none" w="sm" len="sm"/>
              <a:tailEnd type="none" w="sm" len="sm"/>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none" anchor="ctr">
              <a:flatTx/>
            </a:bodyPr>
            <a:lstStyle/>
            <a:p>
              <a:pPr algn="ctr"/>
              <a:r>
                <a:rPr lang="en-US" b="1" dirty="0">
                  <a:solidFill>
                    <a:schemeClr val="bg1"/>
                  </a:solidFill>
                  <a:latin typeface="Times New Roman" pitchFamily="18" charset="0"/>
                </a:rPr>
                <a:t>Resource</a:t>
              </a:r>
              <a:endParaRPr lang="en-US" sz="1800" b="1" dirty="0">
                <a:solidFill>
                  <a:schemeClr val="bg1"/>
                </a:solidFill>
                <a:latin typeface="Times New Roman" pitchFamily="18" charset="0"/>
              </a:endParaRPr>
            </a:p>
            <a:p>
              <a:pPr algn="ctr"/>
              <a:r>
                <a:rPr lang="en-US" sz="1800" b="1" dirty="0">
                  <a:solidFill>
                    <a:schemeClr val="bg1"/>
                  </a:solidFill>
                  <a:latin typeface="Times New Roman" pitchFamily="18" charset="0"/>
                </a:rPr>
                <a:t>Management</a:t>
              </a:r>
            </a:p>
            <a:p>
              <a:pPr algn="ctr"/>
              <a:r>
                <a:rPr lang="en-US" sz="1800" b="1" dirty="0">
                  <a:solidFill>
                    <a:schemeClr val="bg1"/>
                  </a:solidFill>
                  <a:latin typeface="Times New Roman" pitchFamily="18" charset="0"/>
                </a:rPr>
                <a:t>Plan</a:t>
              </a:r>
            </a:p>
          </p:txBody>
        </p:sp>
        <p:sp>
          <p:nvSpPr>
            <p:cNvPr id="24630" name="Rectangle 54"/>
            <p:cNvSpPr>
              <a:spLocks noChangeArrowheads="1"/>
            </p:cNvSpPr>
            <p:nvPr/>
          </p:nvSpPr>
          <p:spPr bwMode="auto">
            <a:xfrm>
              <a:off x="6831779" y="3547667"/>
              <a:ext cx="1784878" cy="839787"/>
            </a:xfrm>
            <a:prstGeom prst="rect">
              <a:avLst/>
            </a:prstGeom>
            <a:solidFill>
              <a:schemeClr val="accent2">
                <a:lumMod val="50000"/>
              </a:schemeClr>
            </a:solidFill>
            <a:ln w="3175" cap="sq">
              <a:noFill/>
              <a:miter lim="800000"/>
              <a:headEnd type="none" w="sm" len="sm"/>
              <a:tailEnd type="none" w="sm" len="sm"/>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none" anchor="ctr">
              <a:flatTx/>
            </a:bodyPr>
            <a:lstStyle/>
            <a:p>
              <a:pPr algn="ctr"/>
              <a:r>
                <a:rPr lang="en-US" sz="1800" b="1" dirty="0">
                  <a:solidFill>
                    <a:schemeClr val="bg1"/>
                  </a:solidFill>
                  <a:latin typeface="Times New Roman" pitchFamily="18" charset="0"/>
                </a:rPr>
                <a:t>Communications</a:t>
              </a:r>
            </a:p>
            <a:p>
              <a:pPr algn="ctr"/>
              <a:r>
                <a:rPr lang="en-US" sz="1800" b="1" dirty="0">
                  <a:solidFill>
                    <a:schemeClr val="bg1"/>
                  </a:solidFill>
                  <a:latin typeface="Times New Roman" pitchFamily="18" charset="0"/>
                </a:rPr>
                <a:t>Management</a:t>
              </a:r>
            </a:p>
            <a:p>
              <a:pPr algn="ctr"/>
              <a:r>
                <a:rPr lang="en-US" sz="1800" b="1" dirty="0">
                  <a:solidFill>
                    <a:schemeClr val="bg1"/>
                  </a:solidFill>
                  <a:latin typeface="Times New Roman" pitchFamily="18" charset="0"/>
                </a:rPr>
                <a:t>Plan</a:t>
              </a:r>
            </a:p>
          </p:txBody>
        </p:sp>
        <p:sp>
          <p:nvSpPr>
            <p:cNvPr id="24633" name="Rectangle 57"/>
            <p:cNvSpPr>
              <a:spLocks noChangeArrowheads="1"/>
            </p:cNvSpPr>
            <p:nvPr/>
          </p:nvSpPr>
          <p:spPr bwMode="auto">
            <a:xfrm>
              <a:off x="4677950" y="5171180"/>
              <a:ext cx="1684338" cy="912813"/>
            </a:xfrm>
            <a:prstGeom prst="rect">
              <a:avLst/>
            </a:prstGeom>
            <a:solidFill>
              <a:schemeClr val="accent2">
                <a:lumMod val="50000"/>
              </a:schemeClr>
            </a:solidFill>
            <a:ln w="3175" cap="sq">
              <a:noFill/>
              <a:miter lim="800000"/>
              <a:headEnd type="none" w="sm" len="sm"/>
              <a:tailEnd type="none" w="sm" len="sm"/>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none" anchor="ctr">
              <a:flatTx/>
            </a:bodyPr>
            <a:lstStyle/>
            <a:p>
              <a:pPr algn="ctr"/>
              <a:r>
                <a:rPr lang="en-US" sz="1800" b="1" dirty="0">
                  <a:solidFill>
                    <a:schemeClr val="bg1"/>
                  </a:solidFill>
                  <a:latin typeface="Times New Roman" pitchFamily="18" charset="0"/>
                </a:rPr>
                <a:t>Procurement</a:t>
              </a:r>
            </a:p>
            <a:p>
              <a:pPr algn="ctr"/>
              <a:r>
                <a:rPr lang="en-US" sz="1800" b="1" dirty="0">
                  <a:solidFill>
                    <a:schemeClr val="bg1"/>
                  </a:solidFill>
                  <a:latin typeface="Times New Roman" pitchFamily="18" charset="0"/>
                </a:rPr>
                <a:t>Management</a:t>
              </a:r>
            </a:p>
            <a:p>
              <a:pPr algn="ctr"/>
              <a:r>
                <a:rPr lang="en-US" sz="1800" b="1" dirty="0">
                  <a:solidFill>
                    <a:schemeClr val="bg1"/>
                  </a:solidFill>
                  <a:latin typeface="Times New Roman" pitchFamily="18" charset="0"/>
                </a:rPr>
                <a:t>Plan</a:t>
              </a:r>
            </a:p>
          </p:txBody>
        </p:sp>
        <p:sp>
          <p:nvSpPr>
            <p:cNvPr id="24636" name="Rectangle 60"/>
            <p:cNvSpPr>
              <a:spLocks noChangeArrowheads="1"/>
            </p:cNvSpPr>
            <p:nvPr/>
          </p:nvSpPr>
          <p:spPr bwMode="auto">
            <a:xfrm>
              <a:off x="6778599" y="5183086"/>
              <a:ext cx="1812925" cy="889000"/>
            </a:xfrm>
            <a:prstGeom prst="rect">
              <a:avLst/>
            </a:prstGeom>
            <a:solidFill>
              <a:schemeClr val="accent2">
                <a:lumMod val="50000"/>
              </a:schemeClr>
            </a:solidFill>
            <a:ln w="3175" cap="sq">
              <a:noFill/>
              <a:miter lim="800000"/>
              <a:headEnd type="none" w="sm" len="sm"/>
              <a:tailEnd type="none" w="sm" len="sm"/>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none" anchor="ctr">
              <a:flatTx/>
            </a:bodyPr>
            <a:lstStyle/>
            <a:p>
              <a:pPr algn="ctr"/>
              <a:r>
                <a:rPr lang="en-US" sz="1800" b="1" dirty="0">
                  <a:solidFill>
                    <a:schemeClr val="bg1"/>
                  </a:solidFill>
                  <a:latin typeface="Times New Roman" pitchFamily="18" charset="0"/>
                </a:rPr>
                <a:t>Risk </a:t>
              </a:r>
            </a:p>
            <a:p>
              <a:pPr algn="ctr"/>
              <a:r>
                <a:rPr lang="en-US" sz="1800" b="1" dirty="0">
                  <a:solidFill>
                    <a:schemeClr val="bg1"/>
                  </a:solidFill>
                  <a:latin typeface="Times New Roman" pitchFamily="18" charset="0"/>
                </a:rPr>
                <a:t>Management</a:t>
              </a:r>
            </a:p>
            <a:p>
              <a:pPr algn="ctr"/>
              <a:r>
                <a:rPr lang="en-US" sz="1800" b="1" dirty="0">
                  <a:solidFill>
                    <a:schemeClr val="bg1"/>
                  </a:solidFill>
                  <a:latin typeface="Times New Roman" pitchFamily="18" charset="0"/>
                </a:rPr>
                <a:t>Plan</a:t>
              </a:r>
            </a:p>
          </p:txBody>
        </p:sp>
        <p:sp>
          <p:nvSpPr>
            <p:cNvPr id="24644" name="Line 68"/>
            <p:cNvSpPr>
              <a:spLocks noChangeShapeType="1"/>
            </p:cNvSpPr>
            <p:nvPr/>
          </p:nvSpPr>
          <p:spPr bwMode="auto">
            <a:xfrm flipH="1" flipV="1">
              <a:off x="4960198" y="4500535"/>
              <a:ext cx="268287" cy="632953"/>
            </a:xfrm>
            <a:prstGeom prst="line">
              <a:avLst/>
            </a:prstGeom>
            <a:noFill/>
            <a:ln w="57150" cap="sq">
              <a:solidFill>
                <a:schemeClr val="tx1"/>
              </a:solidFill>
              <a:round/>
              <a:headEnd/>
              <a:tailEnd type="triangle" w="med" len="med"/>
            </a:ln>
            <a:effectLst/>
          </p:spPr>
          <p:txBody>
            <a:bodyPr wrap="none" anchor="ctr"/>
            <a:lstStyle/>
            <a:p>
              <a:endParaRPr lang="en-CA"/>
            </a:p>
          </p:txBody>
        </p:sp>
        <p:sp>
          <p:nvSpPr>
            <p:cNvPr id="24645" name="Line 69"/>
            <p:cNvSpPr>
              <a:spLocks noChangeShapeType="1"/>
            </p:cNvSpPr>
            <p:nvPr/>
          </p:nvSpPr>
          <p:spPr bwMode="auto">
            <a:xfrm flipV="1">
              <a:off x="3715572" y="4517538"/>
              <a:ext cx="0" cy="644346"/>
            </a:xfrm>
            <a:prstGeom prst="line">
              <a:avLst/>
            </a:prstGeom>
            <a:noFill/>
            <a:ln w="57150" cap="sq">
              <a:solidFill>
                <a:schemeClr val="tx1"/>
              </a:solidFill>
              <a:round/>
              <a:headEnd/>
              <a:tailEnd type="triangle" w="med" len="med"/>
            </a:ln>
            <a:effectLst/>
          </p:spPr>
          <p:txBody>
            <a:bodyPr wrap="none" anchor="ctr"/>
            <a:lstStyle/>
            <a:p>
              <a:endParaRPr lang="en-CA"/>
            </a:p>
          </p:txBody>
        </p:sp>
        <p:sp>
          <p:nvSpPr>
            <p:cNvPr id="24646" name="Line 70"/>
            <p:cNvSpPr>
              <a:spLocks noChangeShapeType="1"/>
            </p:cNvSpPr>
            <p:nvPr/>
          </p:nvSpPr>
          <p:spPr bwMode="auto">
            <a:xfrm flipV="1">
              <a:off x="2195244" y="4339025"/>
              <a:ext cx="967112" cy="710463"/>
            </a:xfrm>
            <a:prstGeom prst="line">
              <a:avLst/>
            </a:prstGeom>
            <a:noFill/>
            <a:ln w="57150" cap="sq">
              <a:solidFill>
                <a:schemeClr val="tx1"/>
              </a:solidFill>
              <a:round/>
              <a:headEnd/>
              <a:tailEnd type="triangle" w="med" len="med"/>
            </a:ln>
            <a:effectLst/>
          </p:spPr>
          <p:txBody>
            <a:bodyPr wrap="none" anchor="ctr"/>
            <a:lstStyle/>
            <a:p>
              <a:endParaRPr lang="en-CA"/>
            </a:p>
          </p:txBody>
        </p:sp>
        <p:sp>
          <p:nvSpPr>
            <p:cNvPr id="24647" name="Line 71"/>
            <p:cNvSpPr>
              <a:spLocks noChangeShapeType="1"/>
            </p:cNvSpPr>
            <p:nvPr/>
          </p:nvSpPr>
          <p:spPr bwMode="auto">
            <a:xfrm>
              <a:off x="2534009" y="4035991"/>
              <a:ext cx="602778" cy="0"/>
            </a:xfrm>
            <a:prstGeom prst="line">
              <a:avLst/>
            </a:prstGeom>
            <a:noFill/>
            <a:ln w="57150" cap="sq">
              <a:solidFill>
                <a:schemeClr val="tx1"/>
              </a:solidFill>
              <a:round/>
              <a:headEnd/>
              <a:tailEnd type="triangle" w="med" len="med"/>
            </a:ln>
            <a:effectLst/>
          </p:spPr>
          <p:txBody>
            <a:bodyPr wrap="none" anchor="ctr"/>
            <a:lstStyle/>
            <a:p>
              <a:endParaRPr lang="en-CA"/>
            </a:p>
          </p:txBody>
        </p:sp>
        <p:sp>
          <p:nvSpPr>
            <p:cNvPr id="29" name="Rectangle 52"/>
            <p:cNvSpPr>
              <a:spLocks noChangeArrowheads="1"/>
            </p:cNvSpPr>
            <p:nvPr/>
          </p:nvSpPr>
          <p:spPr bwMode="auto">
            <a:xfrm>
              <a:off x="619204" y="3524022"/>
              <a:ext cx="1706562" cy="1023937"/>
            </a:xfrm>
            <a:prstGeom prst="rect">
              <a:avLst/>
            </a:prstGeom>
            <a:solidFill>
              <a:schemeClr val="accent2">
                <a:lumMod val="50000"/>
              </a:schemeClr>
            </a:solidFill>
            <a:ln w="3175" cap="sq">
              <a:noFill/>
              <a:miter lim="800000"/>
              <a:headEnd type="none" w="sm" len="sm"/>
              <a:tailEnd type="none" w="sm" len="sm"/>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none" anchor="ctr">
              <a:flatTx/>
            </a:bodyPr>
            <a:lstStyle/>
            <a:p>
              <a:pPr algn="ctr"/>
              <a:r>
                <a:rPr lang="en-US" b="1" dirty="0">
                  <a:solidFill>
                    <a:schemeClr val="bg1"/>
                  </a:solidFill>
                  <a:latin typeface="Times New Roman" pitchFamily="18" charset="0"/>
                </a:rPr>
                <a:t>Stakeholder</a:t>
              </a:r>
              <a:endParaRPr lang="en-US" sz="1800" b="1" dirty="0">
                <a:solidFill>
                  <a:schemeClr val="bg1"/>
                </a:solidFill>
                <a:latin typeface="Times New Roman" pitchFamily="18" charset="0"/>
              </a:endParaRPr>
            </a:p>
            <a:p>
              <a:pPr algn="ctr"/>
              <a:r>
                <a:rPr lang="en-US" sz="1800" b="1" dirty="0">
                  <a:solidFill>
                    <a:schemeClr val="bg1"/>
                  </a:solidFill>
                  <a:latin typeface="Times New Roman" pitchFamily="18" charset="0"/>
                </a:rPr>
                <a:t>Management</a:t>
              </a:r>
            </a:p>
            <a:p>
              <a:pPr algn="ctr"/>
              <a:r>
                <a:rPr lang="en-US" sz="1800" b="1" dirty="0">
                  <a:solidFill>
                    <a:schemeClr val="bg1"/>
                  </a:solidFill>
                  <a:latin typeface="Times New Roman" pitchFamily="18" charset="0"/>
                </a:rPr>
                <a:t>Plan</a:t>
              </a:r>
            </a:p>
          </p:txBody>
        </p:sp>
        <p:sp>
          <p:nvSpPr>
            <p:cNvPr id="30" name="Rectangle 53"/>
            <p:cNvSpPr>
              <a:spLocks noChangeArrowheads="1"/>
            </p:cNvSpPr>
            <p:nvPr/>
          </p:nvSpPr>
          <p:spPr bwMode="auto">
            <a:xfrm>
              <a:off x="535370" y="5152924"/>
              <a:ext cx="1700212" cy="949325"/>
            </a:xfrm>
            <a:prstGeom prst="rect">
              <a:avLst/>
            </a:prstGeom>
            <a:solidFill>
              <a:schemeClr val="accent2">
                <a:lumMod val="50000"/>
              </a:schemeClr>
            </a:solidFill>
            <a:ln w="3175" cap="sq">
              <a:noFill/>
              <a:miter lim="800000"/>
              <a:headEnd type="none" w="sm" len="sm"/>
              <a:tailEnd type="none" w="sm" len="sm"/>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b">
                <a:rot lat="0" lon="0" rev="0"/>
              </a:lightRig>
            </a:scene3d>
            <a:sp3d contourW="44450" prstMaterial="matte">
              <a:bevelT w="63500" h="63500" prst="artDeco"/>
              <a:contourClr>
                <a:srgbClr val="FFFFFF"/>
              </a:contourClr>
            </a:sp3d>
          </p:spPr>
          <p:txBody>
            <a:bodyPr wrap="none" anchor="ctr">
              <a:flatTx/>
            </a:bodyPr>
            <a:lstStyle/>
            <a:p>
              <a:pPr algn="ctr"/>
              <a:r>
                <a:rPr lang="en-US" b="1" dirty="0">
                  <a:solidFill>
                    <a:schemeClr val="bg1"/>
                  </a:solidFill>
                  <a:latin typeface="Times New Roman" pitchFamily="18" charset="0"/>
                </a:rPr>
                <a:t>Requirements</a:t>
              </a:r>
              <a:endParaRPr lang="en-US" sz="1800" b="1" dirty="0">
                <a:solidFill>
                  <a:schemeClr val="bg1"/>
                </a:solidFill>
                <a:latin typeface="Times New Roman" pitchFamily="18" charset="0"/>
              </a:endParaRPr>
            </a:p>
            <a:p>
              <a:pPr algn="ctr"/>
              <a:r>
                <a:rPr lang="en-US" sz="1800" b="1" dirty="0">
                  <a:solidFill>
                    <a:schemeClr val="bg1"/>
                  </a:solidFill>
                  <a:latin typeface="Times New Roman" pitchFamily="18" charset="0"/>
                </a:rPr>
                <a:t>Management</a:t>
              </a:r>
            </a:p>
            <a:p>
              <a:pPr algn="ctr"/>
              <a:r>
                <a:rPr lang="en-US" sz="1800" b="1" dirty="0">
                  <a:solidFill>
                    <a:schemeClr val="bg1"/>
                  </a:solidFill>
                  <a:latin typeface="Times New Roman" pitchFamily="18" charset="0"/>
                </a:rPr>
                <a:t>Plan</a:t>
              </a: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814986644"/>
              </p:ext>
            </p:extLst>
          </p:nvPr>
        </p:nvGraphicFramePr>
        <p:xfrm>
          <a:off x="1295400" y="304800"/>
          <a:ext cx="7696200" cy="6172200"/>
        </p:xfrm>
        <a:graphic>
          <a:graphicData uri="http://schemas.openxmlformats.org/presentationml/2006/ole">
            <mc:AlternateContent xmlns:mc="http://schemas.openxmlformats.org/markup-compatibility/2006">
              <mc:Choice xmlns:v="urn:schemas-microsoft-com:vml" Requires="v">
                <p:oleObj spid="_x0000_s110771" name="Bitmap Image" r:id="rId3" imgW="5181480" imgH="3429000" progId="Paint.Picture">
                  <p:embed/>
                </p:oleObj>
              </mc:Choice>
              <mc:Fallback>
                <p:oleObj name="Bitmap Image" r:id="rId3" imgW="5181480" imgH="3429000" progId="Paint.Picture">
                  <p:embed/>
                  <p:pic>
                    <p:nvPicPr>
                      <p:cNvPr id="0" name=""/>
                      <p:cNvPicPr/>
                      <p:nvPr/>
                    </p:nvPicPr>
                    <p:blipFill>
                      <a:blip r:embed="rId4"/>
                      <a:stretch>
                        <a:fillRect/>
                      </a:stretch>
                    </p:blipFill>
                    <p:spPr>
                      <a:xfrm>
                        <a:off x="1295400" y="304800"/>
                        <a:ext cx="7696200" cy="6172200"/>
                      </a:xfrm>
                      <a:prstGeom prst="rect">
                        <a:avLst/>
                      </a:prstGeom>
                    </p:spPr>
                  </p:pic>
                </p:oleObj>
              </mc:Fallback>
            </mc:AlternateContent>
          </a:graphicData>
        </a:graphic>
      </p:graphicFrame>
      <p:sp>
        <p:nvSpPr>
          <p:cNvPr id="4" name="TextBox 1"/>
          <p:cNvSpPr txBox="1"/>
          <p:nvPr/>
        </p:nvSpPr>
        <p:spPr>
          <a:xfrm>
            <a:off x="6732666" y="6477000"/>
            <a:ext cx="2272930"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PMBOK® Guide, Table 4-1 </a:t>
            </a:r>
          </a:p>
        </p:txBody>
      </p:sp>
    </p:spTree>
    <p:extLst>
      <p:ext uri="{BB962C8B-B14F-4D97-AF65-F5344CB8AC3E}">
        <p14:creationId xmlns:p14="http://schemas.microsoft.com/office/powerpoint/2010/main" val="599694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7-Point Star 2"/>
          <p:cNvSpPr/>
          <p:nvPr/>
        </p:nvSpPr>
        <p:spPr>
          <a:xfrm rot="2304059">
            <a:off x="3018182" y="3210026"/>
            <a:ext cx="1799368" cy="1758856"/>
          </a:xfrm>
          <a:prstGeom prst="star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046" name="Rectangle 86"/>
          <p:cNvSpPr>
            <a:spLocks noGrp="1" noChangeArrowheads="1"/>
          </p:cNvSpPr>
          <p:nvPr>
            <p:ph type="title"/>
          </p:nvPr>
        </p:nvSpPr>
        <p:spPr>
          <a:xfrm>
            <a:off x="152400" y="304800"/>
            <a:ext cx="9296400" cy="841248"/>
          </a:xfrm>
        </p:spPr>
        <p:txBody>
          <a:bodyPr>
            <a:no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4.3  Direct &amp; Manage Project Work</a:t>
            </a:r>
          </a:p>
        </p:txBody>
      </p:sp>
      <p:pic>
        <p:nvPicPr>
          <p:cNvPr id="6964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446864"/>
            <a:ext cx="31829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Object 1"/>
          <p:cNvGraphicFramePr>
            <a:graphicFrameLocks noChangeAspect="1"/>
          </p:cNvGraphicFramePr>
          <p:nvPr>
            <p:extLst>
              <p:ext uri="{D42A27DB-BD31-4B8C-83A1-F6EECF244321}">
                <p14:modId xmlns:p14="http://schemas.microsoft.com/office/powerpoint/2010/main" val="785630258"/>
              </p:ext>
            </p:extLst>
          </p:nvPr>
        </p:nvGraphicFramePr>
        <p:xfrm>
          <a:off x="381000" y="1524000"/>
          <a:ext cx="8655050" cy="5003800"/>
        </p:xfrm>
        <a:graphic>
          <a:graphicData uri="http://schemas.openxmlformats.org/presentationml/2006/ole">
            <mc:AlternateContent xmlns:mc="http://schemas.openxmlformats.org/markup-compatibility/2006">
              <mc:Choice xmlns:v="urn:schemas-microsoft-com:vml" Requires="v">
                <p:oleObj spid="_x0000_s70018" name="Visio" r:id="rId5" imgW="10377715" imgH="5997939" progId="Visio.Drawing.15">
                  <p:embed/>
                </p:oleObj>
              </mc:Choice>
              <mc:Fallback>
                <p:oleObj name="Visio" r:id="rId5" imgW="10377715" imgH="5997939" progId="Visio.Drawing.15">
                  <p:embed/>
                  <p:pic>
                    <p:nvPicPr>
                      <p:cNvPr id="0" name=""/>
                      <p:cNvPicPr/>
                      <p:nvPr/>
                    </p:nvPicPr>
                    <p:blipFill>
                      <a:blip r:embed="rId6"/>
                      <a:stretch>
                        <a:fillRect/>
                      </a:stretch>
                    </p:blipFill>
                    <p:spPr>
                      <a:xfrm>
                        <a:off x="381000" y="1524000"/>
                        <a:ext cx="8655050" cy="5003800"/>
                      </a:xfrm>
                      <a:prstGeom prst="rect">
                        <a:avLst/>
                      </a:prstGeom>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5" name="Rectangle 9"/>
          <p:cNvSpPr>
            <a:spLocks noGrp="1" noChangeArrowheads="1"/>
          </p:cNvSpPr>
          <p:nvPr>
            <p:ph type="title"/>
          </p:nvPr>
        </p:nvSpPr>
        <p:spPr>
          <a:xfrm>
            <a:off x="304800" y="0"/>
            <a:ext cx="8686800" cy="838200"/>
          </a:xfrm>
          <a:noFill/>
          <a:ln/>
        </p:spPr>
        <p:txBody>
          <a:bodyPr>
            <a:norm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4.3 Direct &amp; Manage Project Work</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173062" name="Rectangle 6"/>
          <p:cNvSpPr>
            <a:spLocks noGrp="1" noChangeArrowheads="1"/>
          </p:cNvSpPr>
          <p:nvPr>
            <p:ph idx="1"/>
          </p:nvPr>
        </p:nvSpPr>
        <p:spPr>
          <a:xfrm>
            <a:off x="836645" y="845976"/>
            <a:ext cx="8305800" cy="2847392"/>
          </a:xfrm>
        </p:spPr>
        <p:txBody>
          <a:bodyPr>
            <a:normAutofit/>
          </a:bodyPr>
          <a:lstStyle/>
          <a:p>
            <a:pPr marL="365125" indent="-187325"/>
            <a:r>
              <a:rPr lang="en-US" sz="2000" dirty="0"/>
              <a:t>This process is for leading and performing the work defined in the Project Mgmt. plan, and implementing approved changes, to achieve project objectives and complete the deliverables. </a:t>
            </a:r>
          </a:p>
          <a:p>
            <a:pPr marL="365125" indent="-187325"/>
            <a:r>
              <a:rPr lang="en-US" sz="2000" dirty="0"/>
              <a:t>The PM and the Project Mgmt. Team direct planned activities, manage various organizational interfaces, review the impact of project changes, implement </a:t>
            </a:r>
            <a:r>
              <a:rPr lang="en-US" sz="1800" dirty="0"/>
              <a:t>approved</a:t>
            </a:r>
            <a:r>
              <a:rPr lang="en-US" sz="2000" dirty="0"/>
              <a:t> changes, and manage  corrective, preventive and repair work.    </a:t>
            </a:r>
          </a:p>
          <a:p>
            <a:pPr marL="365125" indent="-95250"/>
            <a:endParaRPr lang="en-US"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3370607890"/>
              </p:ext>
            </p:extLst>
          </p:nvPr>
        </p:nvGraphicFramePr>
        <p:xfrm>
          <a:off x="1371600" y="3276600"/>
          <a:ext cx="7315200" cy="3429000"/>
        </p:xfrm>
        <a:graphic>
          <a:graphicData uri="http://schemas.openxmlformats.org/presentationml/2006/ole">
            <mc:AlternateContent xmlns:mc="http://schemas.openxmlformats.org/markup-compatibility/2006">
              <mc:Choice xmlns:v="urn:schemas-microsoft-com:vml" Requires="v">
                <p:oleObj spid="_x0000_s71040" name="Visio" r:id="rId4" imgW="9355314" imgH="6887131" progId="Visio.Drawing.15">
                  <p:embed/>
                </p:oleObj>
              </mc:Choice>
              <mc:Fallback>
                <p:oleObj name="Visio" r:id="rId4" imgW="9355314" imgH="6887131" progId="Visio.Drawing.15">
                  <p:embed/>
                  <p:pic>
                    <p:nvPicPr>
                      <p:cNvPr id="0" name=""/>
                      <p:cNvPicPr/>
                      <p:nvPr/>
                    </p:nvPicPr>
                    <p:blipFill>
                      <a:blip r:embed="rId5"/>
                      <a:stretch>
                        <a:fillRect/>
                      </a:stretch>
                    </p:blipFill>
                    <p:spPr>
                      <a:xfrm>
                        <a:off x="1371600" y="3276600"/>
                        <a:ext cx="7315200" cy="3429000"/>
                      </a:xfrm>
                      <a:prstGeom prst="rect">
                        <a:avLst/>
                      </a:prstGeom>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a:p>
        </p:txBody>
      </p:sp>
      <p:sp>
        <p:nvSpPr>
          <p:cNvPr id="175145" name="Freeform 41"/>
          <p:cNvSpPr>
            <a:spLocks/>
          </p:cNvSpPr>
          <p:nvPr/>
        </p:nvSpPr>
        <p:spPr bwMode="auto">
          <a:xfrm>
            <a:off x="76200" y="2462212"/>
            <a:ext cx="9067800" cy="2795588"/>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2">
              <a:lumMod val="40000"/>
              <a:lumOff val="60000"/>
            </a:schemeClr>
          </a:solidFill>
          <a:ln w="12700" cap="rnd" cmpd="sng">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endParaRPr lang="en-CA"/>
          </a:p>
        </p:txBody>
      </p:sp>
      <p:sp>
        <p:nvSpPr>
          <p:cNvPr id="175146" name="Rectangle 42"/>
          <p:cNvSpPr>
            <a:spLocks noChangeArrowheads="1"/>
          </p:cNvSpPr>
          <p:nvPr/>
        </p:nvSpPr>
        <p:spPr bwMode="auto">
          <a:xfrm>
            <a:off x="5502274" y="2052214"/>
            <a:ext cx="2544763" cy="3505201"/>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buFontTx/>
              <a:buChar char="•"/>
            </a:pPr>
            <a:endParaRPr lang="en-US" sz="1600" dirty="0">
              <a:solidFill>
                <a:schemeClr val="bg1"/>
              </a:solidFill>
            </a:endParaRPr>
          </a:p>
          <a:p>
            <a:pPr algn="l">
              <a:buFontTx/>
              <a:buChar char="•"/>
            </a:pPr>
            <a:r>
              <a:rPr lang="en-US" sz="1600" dirty="0">
                <a:solidFill>
                  <a:schemeClr val="bg1"/>
                </a:solidFill>
              </a:rPr>
              <a:t>1 Deliverables</a:t>
            </a:r>
          </a:p>
          <a:p>
            <a:pPr algn="l">
              <a:buFontTx/>
              <a:buChar char="•"/>
            </a:pPr>
            <a:r>
              <a:rPr lang="en-US" sz="1600" dirty="0">
                <a:solidFill>
                  <a:schemeClr val="bg1"/>
                </a:solidFill>
              </a:rPr>
              <a:t>2 Work Performance Data</a:t>
            </a:r>
          </a:p>
          <a:p>
            <a:pPr algn="l">
              <a:buFontTx/>
              <a:buChar char="•"/>
            </a:pPr>
            <a:r>
              <a:rPr lang="en-US" sz="1600" dirty="0">
                <a:solidFill>
                  <a:schemeClr val="bg1"/>
                </a:solidFill>
              </a:rPr>
              <a:t>3 Issue Log</a:t>
            </a:r>
          </a:p>
          <a:p>
            <a:pPr algn="l">
              <a:buFontTx/>
              <a:buChar char="•"/>
            </a:pPr>
            <a:r>
              <a:rPr lang="en-US" sz="1600" dirty="0">
                <a:solidFill>
                  <a:schemeClr val="bg1"/>
                </a:solidFill>
              </a:rPr>
              <a:t>4 Change Requests</a:t>
            </a:r>
          </a:p>
          <a:p>
            <a:pPr algn="l">
              <a:buFont typeface="Arial" pitchFamily="34" charset="0"/>
              <a:buChar char="•"/>
              <a:tabLst>
                <a:tab pos="285750" algn="l"/>
              </a:tabLst>
            </a:pPr>
            <a:r>
              <a:rPr lang="en-US" sz="1600" dirty="0">
                <a:solidFill>
                  <a:schemeClr val="bg1"/>
                </a:solidFill>
              </a:rPr>
              <a:t>5 Project Management Plan     </a:t>
            </a:r>
          </a:p>
          <a:p>
            <a:pPr algn="l">
              <a:tabLst>
                <a:tab pos="285750" algn="l"/>
              </a:tabLst>
            </a:pPr>
            <a:r>
              <a:rPr lang="en-US" sz="1600" dirty="0">
                <a:solidFill>
                  <a:schemeClr val="bg1"/>
                </a:solidFill>
              </a:rPr>
              <a:t>    Updates</a:t>
            </a:r>
          </a:p>
          <a:p>
            <a:pPr algn="l">
              <a:tabLst>
                <a:tab pos="285750" algn="l"/>
              </a:tabLst>
            </a:pPr>
            <a:r>
              <a:rPr lang="en-US" sz="1600" dirty="0">
                <a:solidFill>
                  <a:schemeClr val="bg1"/>
                </a:solidFill>
              </a:rPr>
              <a:t>.6 Project Documents </a:t>
            </a:r>
          </a:p>
          <a:p>
            <a:pPr algn="l">
              <a:tabLst>
                <a:tab pos="285750" algn="l"/>
              </a:tabLst>
            </a:pPr>
            <a:r>
              <a:rPr lang="en-US" sz="1600" dirty="0">
                <a:solidFill>
                  <a:schemeClr val="bg1"/>
                </a:solidFill>
              </a:rPr>
              <a:t>    Updates</a:t>
            </a:r>
          </a:p>
          <a:p>
            <a:pPr algn="l">
              <a:tabLst>
                <a:tab pos="285750" algn="l"/>
              </a:tabLst>
            </a:pPr>
            <a:r>
              <a:rPr lang="en-US" sz="1600" dirty="0">
                <a:solidFill>
                  <a:schemeClr val="bg1"/>
                </a:solidFill>
              </a:rPr>
              <a:t>.7 Org. Process Assets </a:t>
            </a:r>
          </a:p>
          <a:p>
            <a:pPr algn="l">
              <a:tabLst>
                <a:tab pos="285750" algn="l"/>
              </a:tabLst>
            </a:pPr>
            <a:r>
              <a:rPr lang="en-US" sz="1600" dirty="0">
                <a:solidFill>
                  <a:schemeClr val="bg1"/>
                </a:solidFill>
              </a:rPr>
              <a:t>    Updates</a:t>
            </a:r>
          </a:p>
        </p:txBody>
      </p:sp>
      <p:sp>
        <p:nvSpPr>
          <p:cNvPr id="175147" name="Rectangle 43"/>
          <p:cNvSpPr>
            <a:spLocks noChangeArrowheads="1"/>
          </p:cNvSpPr>
          <p:nvPr/>
        </p:nvSpPr>
        <p:spPr bwMode="auto">
          <a:xfrm>
            <a:off x="2947988" y="2066730"/>
            <a:ext cx="2309812" cy="2505270"/>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buFontTx/>
              <a:buChar char="•"/>
            </a:pPr>
            <a:r>
              <a:rPr lang="en-US" sz="1600" dirty="0">
                <a:solidFill>
                  <a:schemeClr val="bg1"/>
                </a:solidFill>
              </a:rPr>
              <a:t>1  Expert Judgment</a:t>
            </a:r>
          </a:p>
          <a:p>
            <a:pPr algn="l">
              <a:buFontTx/>
              <a:buChar char="•"/>
            </a:pPr>
            <a:r>
              <a:rPr lang="en-US" sz="1600" dirty="0">
                <a:solidFill>
                  <a:schemeClr val="bg1"/>
                </a:solidFill>
              </a:rPr>
              <a:t>2  Project Management</a:t>
            </a:r>
          </a:p>
          <a:p>
            <a:pPr algn="l">
              <a:tabLst>
                <a:tab pos="342900" algn="l"/>
              </a:tabLst>
            </a:pPr>
            <a:r>
              <a:rPr lang="en-US" sz="1600" dirty="0">
                <a:solidFill>
                  <a:schemeClr val="bg1"/>
                </a:solidFill>
              </a:rPr>
              <a:t>	Information System</a:t>
            </a:r>
          </a:p>
          <a:p>
            <a:pPr algn="l">
              <a:tabLst>
                <a:tab pos="342900" algn="l"/>
              </a:tabLst>
            </a:pPr>
            <a:r>
              <a:rPr lang="en-US" sz="1600" dirty="0">
                <a:solidFill>
                  <a:schemeClr val="bg1"/>
                </a:solidFill>
              </a:rPr>
              <a:t>. 3   Meetings</a:t>
            </a:r>
          </a:p>
        </p:txBody>
      </p:sp>
      <p:sp>
        <p:nvSpPr>
          <p:cNvPr id="175148" name="Rectangle 44"/>
          <p:cNvSpPr>
            <a:spLocks noChangeArrowheads="1"/>
          </p:cNvSpPr>
          <p:nvPr/>
        </p:nvSpPr>
        <p:spPr bwMode="auto">
          <a:xfrm>
            <a:off x="357124" y="2052214"/>
            <a:ext cx="2395537" cy="4196185"/>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endParaRPr lang="en-US" sz="1600" dirty="0">
              <a:solidFill>
                <a:schemeClr val="bg1"/>
              </a:solidFill>
            </a:endParaRPr>
          </a:p>
          <a:p>
            <a:pPr algn="l">
              <a:buFont typeface="Arial" pitchFamily="34" charset="0"/>
              <a:buChar char="•"/>
            </a:pPr>
            <a:endParaRPr lang="en-US" sz="1600" dirty="0">
              <a:solidFill>
                <a:schemeClr val="bg1"/>
              </a:solidFill>
            </a:endParaRPr>
          </a:p>
          <a:p>
            <a:pPr algn="l">
              <a:buFont typeface="Arial" pitchFamily="34" charset="0"/>
              <a:buChar char="•"/>
            </a:pPr>
            <a:endParaRPr lang="en-US" sz="1600" dirty="0">
              <a:solidFill>
                <a:schemeClr val="bg1"/>
              </a:solidFill>
            </a:endParaRPr>
          </a:p>
          <a:p>
            <a:pPr algn="l">
              <a:buFont typeface="Arial" pitchFamily="34" charset="0"/>
              <a:buChar char="•"/>
            </a:pPr>
            <a:endParaRPr lang="en-US" sz="1600" dirty="0">
              <a:solidFill>
                <a:schemeClr val="bg1"/>
              </a:solidFill>
            </a:endParaRPr>
          </a:p>
          <a:p>
            <a:pPr algn="l">
              <a:buFont typeface="Arial" pitchFamily="34" charset="0"/>
              <a:buChar char="•"/>
            </a:pPr>
            <a:endParaRPr lang="en-US" sz="1600" dirty="0">
              <a:solidFill>
                <a:schemeClr val="bg1"/>
              </a:solidFill>
            </a:endParaRPr>
          </a:p>
          <a:p>
            <a:pPr algn="l">
              <a:buFont typeface="Arial" pitchFamily="34" charset="0"/>
              <a:buChar char="•"/>
            </a:pPr>
            <a:endParaRPr lang="en-US" sz="1600" dirty="0">
              <a:solidFill>
                <a:schemeClr val="bg1"/>
              </a:solidFill>
            </a:endParaRPr>
          </a:p>
          <a:p>
            <a:pPr algn="l">
              <a:buFont typeface="Arial" pitchFamily="34" charset="0"/>
              <a:buChar char="•"/>
            </a:pPr>
            <a:endParaRPr lang="en-US" sz="1600" dirty="0">
              <a:solidFill>
                <a:schemeClr val="bg1"/>
              </a:solidFill>
            </a:endParaRPr>
          </a:p>
          <a:p>
            <a:pPr algn="l">
              <a:buFont typeface="Arial" pitchFamily="34" charset="0"/>
              <a:buChar char="•"/>
            </a:pPr>
            <a:endParaRPr lang="en-US" sz="1600" dirty="0">
              <a:solidFill>
                <a:schemeClr val="bg1"/>
              </a:solidFill>
            </a:endParaRPr>
          </a:p>
          <a:p>
            <a:pPr algn="l">
              <a:buFont typeface="Arial" pitchFamily="34" charset="0"/>
              <a:buChar char="•"/>
            </a:pPr>
            <a:endParaRPr lang="en-US" sz="1600" dirty="0">
              <a:solidFill>
                <a:schemeClr val="bg1"/>
              </a:solidFill>
            </a:endParaRPr>
          </a:p>
          <a:p>
            <a:pPr algn="l"/>
            <a:endParaRPr lang="en-US" sz="1600" dirty="0">
              <a:solidFill>
                <a:schemeClr val="bg1"/>
              </a:solidFill>
            </a:endParaRPr>
          </a:p>
        </p:txBody>
      </p:sp>
      <p:sp>
        <p:nvSpPr>
          <p:cNvPr id="175149" name="Text Box 45"/>
          <p:cNvSpPr txBox="1">
            <a:spLocks noChangeArrowheads="1"/>
          </p:cNvSpPr>
          <p:nvPr/>
        </p:nvSpPr>
        <p:spPr bwMode="auto">
          <a:xfrm>
            <a:off x="367687" y="2133671"/>
            <a:ext cx="1156314" cy="400110"/>
          </a:xfrm>
          <a:prstGeom prst="rect">
            <a:avLst/>
          </a:prstGeom>
          <a:noFill/>
          <a:ln w="12700">
            <a:noFill/>
            <a:miter lim="800000"/>
            <a:headEnd type="none" w="sm" len="sm"/>
            <a:tailEnd type="none" w="sm" len="sm"/>
          </a:ln>
          <a:effectLst/>
        </p:spPr>
        <p:txBody>
          <a:bodyPr wrap="square">
            <a:spAutoFit/>
          </a:bodyPr>
          <a:lstStyle/>
          <a:p>
            <a:r>
              <a:rPr lang="en-US" sz="2000" b="1" dirty="0">
                <a:solidFill>
                  <a:schemeClr val="bg1"/>
                </a:solidFill>
              </a:rPr>
              <a:t>Inputs</a:t>
            </a:r>
          </a:p>
        </p:txBody>
      </p:sp>
      <p:sp>
        <p:nvSpPr>
          <p:cNvPr id="175150" name="Text Box 46"/>
          <p:cNvSpPr txBox="1">
            <a:spLocks noChangeArrowheads="1"/>
          </p:cNvSpPr>
          <p:nvPr/>
        </p:nvSpPr>
        <p:spPr bwMode="auto">
          <a:xfrm>
            <a:off x="2916270" y="2094413"/>
            <a:ext cx="2417730" cy="707886"/>
          </a:xfrm>
          <a:prstGeom prst="rect">
            <a:avLst/>
          </a:prstGeom>
          <a:noFill/>
          <a:ln w="12700">
            <a:noFill/>
            <a:miter lim="800000"/>
            <a:headEnd type="none" w="sm" len="sm"/>
            <a:tailEnd type="none" w="sm" len="sm"/>
          </a:ln>
          <a:effectLst/>
        </p:spPr>
        <p:txBody>
          <a:bodyPr wrap="square">
            <a:spAutoFit/>
          </a:bodyPr>
          <a:lstStyle/>
          <a:p>
            <a:pPr marL="57150"/>
            <a:r>
              <a:rPr lang="en-US" sz="2000" b="1" dirty="0">
                <a:solidFill>
                  <a:schemeClr val="bg1"/>
                </a:solidFill>
              </a:rPr>
              <a:t>Tools &amp; Techniques</a:t>
            </a:r>
            <a:endParaRPr lang="en-US" sz="2000" b="1" dirty="0">
              <a:solidFill>
                <a:schemeClr val="bg1"/>
              </a:solidFill>
              <a:latin typeface="Times New Roman" pitchFamily="18" charset="0"/>
            </a:endParaRPr>
          </a:p>
        </p:txBody>
      </p:sp>
      <p:sp>
        <p:nvSpPr>
          <p:cNvPr id="175151" name="Text Box 47"/>
          <p:cNvSpPr txBox="1">
            <a:spLocks noChangeArrowheads="1"/>
          </p:cNvSpPr>
          <p:nvPr/>
        </p:nvSpPr>
        <p:spPr bwMode="auto">
          <a:xfrm>
            <a:off x="5684837" y="2057436"/>
            <a:ext cx="1539875" cy="400110"/>
          </a:xfrm>
          <a:prstGeom prst="rect">
            <a:avLst/>
          </a:prstGeom>
          <a:noFill/>
          <a:ln w="12700">
            <a:noFill/>
            <a:miter lim="800000"/>
            <a:headEnd type="none" w="sm" len="sm"/>
            <a:tailEnd type="none" w="sm" len="sm"/>
          </a:ln>
          <a:effectLst/>
        </p:spPr>
        <p:txBody>
          <a:bodyPr wrap="square">
            <a:spAutoFit/>
          </a:bodyPr>
          <a:lstStyle/>
          <a:p>
            <a:r>
              <a:rPr lang="en-US" sz="2000" b="1" dirty="0">
                <a:solidFill>
                  <a:schemeClr val="bg1"/>
                </a:solidFill>
              </a:rPr>
              <a:t>Outputs</a:t>
            </a:r>
          </a:p>
        </p:txBody>
      </p:sp>
      <p:sp>
        <p:nvSpPr>
          <p:cNvPr id="175160" name="Rectangle 56"/>
          <p:cNvSpPr>
            <a:spLocks noGrp="1" noChangeArrowheads="1"/>
          </p:cNvSpPr>
          <p:nvPr>
            <p:ph type="title"/>
          </p:nvPr>
        </p:nvSpPr>
        <p:spPr>
          <a:xfrm>
            <a:off x="266700" y="262530"/>
            <a:ext cx="8686800" cy="841248"/>
          </a:xfrm>
          <a:noFill/>
          <a:ln/>
        </p:spPr>
        <p:txBody>
          <a:bodyPr>
            <a:normAutofit fontScale="90000"/>
          </a:bodyPr>
          <a:lstStyle/>
          <a:p>
            <a:pPr algn="ctr"/>
            <a:r>
              <a:rPr lang="en-US" b="1" dirty="0">
                <a:effectLst>
                  <a:outerShdw blurRad="50000" dist="30000" dir="5400000" algn="tl" rotWithShape="0">
                    <a:srgbClr val="000000">
                      <a:alpha val="30000"/>
                    </a:srgbClr>
                  </a:outerShdw>
                  <a:reflection blurRad="6350" stA="55000" endA="300" endPos="45500" dir="5400000" sy="-100000" algn="bl" rotWithShape="0"/>
                </a:effectLst>
              </a:rPr>
              <a:t>4.3 Direct &amp; Manage Project Work</a:t>
            </a:r>
            <a:endParaRPr lang="en-CA"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11" name="TextBox 1"/>
          <p:cNvSpPr txBox="1"/>
          <p:nvPr/>
        </p:nvSpPr>
        <p:spPr>
          <a:xfrm>
            <a:off x="5968643" y="6486955"/>
            <a:ext cx="3175357"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TextBox 1"/>
          <p:cNvSpPr txBox="1"/>
          <p:nvPr/>
        </p:nvSpPr>
        <p:spPr>
          <a:xfrm>
            <a:off x="457201" y="2615237"/>
            <a:ext cx="2292350" cy="3754874"/>
          </a:xfrm>
          <a:prstGeom prst="rect">
            <a:avLst/>
          </a:prstGeom>
          <a:noFill/>
        </p:spPr>
        <p:txBody>
          <a:bodyPr wrap="square" rtlCol="0">
            <a:spAutoFit/>
          </a:bodyPr>
          <a:lstStyle/>
          <a:p>
            <a:r>
              <a:rPr lang="en-CA" sz="1400" dirty="0">
                <a:solidFill>
                  <a:schemeClr val="bg1"/>
                </a:solidFill>
              </a:rPr>
              <a:t>.1 Project Management Plan</a:t>
            </a:r>
          </a:p>
          <a:p>
            <a:pPr marL="177800" indent="-84138">
              <a:buFont typeface="Arial" panose="020B0604020202020204" pitchFamily="34" charset="0"/>
              <a:buChar char="•"/>
            </a:pPr>
            <a:r>
              <a:rPr lang="en-CA" sz="1400" dirty="0">
                <a:solidFill>
                  <a:schemeClr val="bg1"/>
                </a:solidFill>
              </a:rPr>
              <a:t> Any Component</a:t>
            </a:r>
          </a:p>
          <a:p>
            <a:r>
              <a:rPr lang="en-CA" sz="1400" dirty="0">
                <a:solidFill>
                  <a:schemeClr val="bg1"/>
                </a:solidFill>
              </a:rPr>
              <a:t>.2 Project Documents</a:t>
            </a:r>
          </a:p>
          <a:p>
            <a:pPr marL="177800" indent="-84138">
              <a:buFont typeface="Arial" panose="020B0604020202020204" pitchFamily="34" charset="0"/>
              <a:buChar char="•"/>
            </a:pPr>
            <a:r>
              <a:rPr lang="en-CA" sz="1400" dirty="0">
                <a:solidFill>
                  <a:schemeClr val="bg1"/>
                </a:solidFill>
              </a:rPr>
              <a:t>Change Log</a:t>
            </a:r>
          </a:p>
          <a:p>
            <a:pPr marL="177800" indent="-84138">
              <a:buFont typeface="Arial" panose="020B0604020202020204" pitchFamily="34" charset="0"/>
              <a:buChar char="•"/>
            </a:pPr>
            <a:r>
              <a:rPr lang="en-CA" sz="1400" dirty="0">
                <a:solidFill>
                  <a:schemeClr val="bg1"/>
                </a:solidFill>
              </a:rPr>
              <a:t>Lessons Learned Register</a:t>
            </a:r>
          </a:p>
          <a:p>
            <a:pPr marL="177800" indent="-84138">
              <a:buFont typeface="Arial" panose="020B0604020202020204" pitchFamily="34" charset="0"/>
              <a:buChar char="•"/>
            </a:pPr>
            <a:r>
              <a:rPr lang="en-CA" sz="1400" dirty="0">
                <a:solidFill>
                  <a:schemeClr val="bg1"/>
                </a:solidFill>
              </a:rPr>
              <a:t>Milestone List</a:t>
            </a:r>
          </a:p>
          <a:p>
            <a:pPr marL="177800" indent="-84138">
              <a:buFont typeface="Arial" panose="020B0604020202020204" pitchFamily="34" charset="0"/>
              <a:buChar char="•"/>
            </a:pPr>
            <a:r>
              <a:rPr lang="en-CA" sz="1400" dirty="0">
                <a:solidFill>
                  <a:schemeClr val="bg1"/>
                </a:solidFill>
              </a:rPr>
              <a:t>Project Communications</a:t>
            </a:r>
          </a:p>
          <a:p>
            <a:pPr marL="177800" indent="-84138">
              <a:buFont typeface="Arial" panose="020B0604020202020204" pitchFamily="34" charset="0"/>
              <a:buChar char="•"/>
            </a:pPr>
            <a:r>
              <a:rPr lang="en-CA" sz="1400" dirty="0">
                <a:solidFill>
                  <a:schemeClr val="bg1"/>
                </a:solidFill>
              </a:rPr>
              <a:t>Project Schedule</a:t>
            </a:r>
          </a:p>
          <a:p>
            <a:pPr marL="177800" indent="-84138">
              <a:buFont typeface="Arial" panose="020B0604020202020204" pitchFamily="34" charset="0"/>
              <a:buChar char="•"/>
            </a:pPr>
            <a:r>
              <a:rPr lang="en-CA" sz="1400" dirty="0">
                <a:solidFill>
                  <a:schemeClr val="bg1"/>
                </a:solidFill>
              </a:rPr>
              <a:t>Requirements Traceability Matrix</a:t>
            </a:r>
          </a:p>
          <a:p>
            <a:pPr marL="177800" indent="-84138">
              <a:buFont typeface="Arial" panose="020B0604020202020204" pitchFamily="34" charset="0"/>
              <a:buChar char="•"/>
            </a:pPr>
            <a:r>
              <a:rPr lang="en-CA" sz="1400" dirty="0">
                <a:solidFill>
                  <a:schemeClr val="bg1"/>
                </a:solidFill>
              </a:rPr>
              <a:t>Risk Register</a:t>
            </a:r>
          </a:p>
          <a:p>
            <a:pPr marL="177800" indent="-84138">
              <a:buFont typeface="Arial" panose="020B0604020202020204" pitchFamily="34" charset="0"/>
              <a:buChar char="•"/>
            </a:pPr>
            <a:r>
              <a:rPr lang="en-CA" sz="1400" dirty="0">
                <a:solidFill>
                  <a:schemeClr val="bg1"/>
                </a:solidFill>
              </a:rPr>
              <a:t>Risk Report</a:t>
            </a:r>
          </a:p>
          <a:p>
            <a:r>
              <a:rPr lang="en-CA" sz="1400" dirty="0">
                <a:solidFill>
                  <a:schemeClr val="bg1"/>
                </a:solidFill>
              </a:rPr>
              <a:t>.3 Approved Change  </a:t>
            </a:r>
          </a:p>
          <a:p>
            <a:r>
              <a:rPr lang="en-CA" sz="1400" dirty="0">
                <a:solidFill>
                  <a:schemeClr val="bg1"/>
                </a:solidFill>
              </a:rPr>
              <a:t>   Requests</a:t>
            </a:r>
          </a:p>
          <a:p>
            <a:r>
              <a:rPr lang="en-CA" sz="1400" dirty="0">
                <a:solidFill>
                  <a:schemeClr val="bg1"/>
                </a:solidFill>
              </a:rPr>
              <a:t>.4 Enterprise </a:t>
            </a:r>
            <a:r>
              <a:rPr lang="en-CA" sz="1400" dirty="0" err="1">
                <a:solidFill>
                  <a:schemeClr val="bg1"/>
                </a:solidFill>
              </a:rPr>
              <a:t>Env</a:t>
            </a:r>
            <a:r>
              <a:rPr lang="en-CA" sz="1400" dirty="0">
                <a:solidFill>
                  <a:schemeClr val="bg1"/>
                </a:solidFill>
              </a:rPr>
              <a:t>, Factors</a:t>
            </a:r>
          </a:p>
          <a:p>
            <a:r>
              <a:rPr lang="en-CA" sz="1400" dirty="0">
                <a:solidFill>
                  <a:schemeClr val="bg1"/>
                </a:solidFill>
              </a:rPr>
              <a:t>.5 Org. Process Assets</a:t>
            </a:r>
          </a:p>
          <a:p>
            <a:pPr marL="177800" indent="-84138">
              <a:buFont typeface="Arial" panose="020B0604020202020204" pitchFamily="34" charset="0"/>
              <a:buChar char="•"/>
            </a:pPr>
            <a:endParaRPr lang="en-CA" sz="1400" dirty="0">
              <a:solidFill>
                <a:schemeClr val="bg1"/>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37990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379908"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379909"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379910" name="Rectangle 6"/>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379912" name="Rectangle 8"/>
          <p:cNvSpPr>
            <a:spLocks noGrp="1" noChangeArrowheads="1"/>
          </p:cNvSpPr>
          <p:nvPr>
            <p:ph type="title"/>
          </p:nvPr>
        </p:nvSpPr>
        <p:spPr>
          <a:xfrm>
            <a:off x="421064" y="1571"/>
            <a:ext cx="8686800" cy="838200"/>
          </a:xfrm>
        </p:spPr>
        <p:txBody>
          <a:bodyPr>
            <a:noAutofit/>
          </a:bodyPr>
          <a:lstStyle/>
          <a:p>
            <a:r>
              <a:rPr lang="en-US" sz="3200" b="1" dirty="0">
                <a:effectLst>
                  <a:outerShdw blurRad="50000" dist="30000" dir="5400000" algn="tl" rotWithShape="0">
                    <a:srgbClr val="000000">
                      <a:alpha val="30000"/>
                    </a:srgbClr>
                  </a:outerShdw>
                  <a:reflection blurRad="6350" stA="55000" endA="300" endPos="45500" dir="5400000" sy="-100000" algn="bl" rotWithShape="0"/>
                </a:effectLst>
              </a:rPr>
              <a:t>4.3.1 Direct &amp; Manage Project Work: Inputs</a:t>
            </a:r>
          </a:p>
        </p:txBody>
      </p:sp>
      <p:sp>
        <p:nvSpPr>
          <p:cNvPr id="379913" name="Rectangle 9"/>
          <p:cNvSpPr>
            <a:spLocks noGrp="1" noChangeArrowheads="1"/>
          </p:cNvSpPr>
          <p:nvPr>
            <p:ph idx="1"/>
          </p:nvPr>
        </p:nvSpPr>
        <p:spPr>
          <a:xfrm>
            <a:off x="381000" y="1104900"/>
            <a:ext cx="8743950" cy="5600700"/>
          </a:xfrm>
        </p:spPr>
        <p:txBody>
          <a:bodyPr>
            <a:normAutofit/>
          </a:bodyPr>
          <a:lstStyle/>
          <a:p>
            <a:pPr>
              <a:lnSpc>
                <a:spcPct val="90000"/>
              </a:lnSpc>
              <a:buFont typeface="Wingdings" pitchFamily="2" charset="2"/>
              <a:buNone/>
            </a:pPr>
            <a:r>
              <a:rPr lang="en-US" sz="2800" b="1" dirty="0"/>
              <a:t>.1  Project Management Plan</a:t>
            </a:r>
          </a:p>
          <a:p>
            <a:pPr lvl="1">
              <a:lnSpc>
                <a:spcPct val="90000"/>
              </a:lnSpc>
            </a:pPr>
            <a:r>
              <a:rPr lang="en-US" sz="2200" dirty="0"/>
              <a:t>Any component of this formal, approved document used to manage and control project execution, is an input to this process</a:t>
            </a:r>
            <a:endParaRPr lang="en-US" sz="2200" b="1" dirty="0"/>
          </a:p>
          <a:p>
            <a:pPr>
              <a:lnSpc>
                <a:spcPct val="90000"/>
              </a:lnSpc>
              <a:buFont typeface="Wingdings" pitchFamily="2" charset="2"/>
              <a:buNone/>
            </a:pPr>
            <a:r>
              <a:rPr lang="en-US" sz="2800" b="1" dirty="0"/>
              <a:t>.2   Project Documents</a:t>
            </a:r>
          </a:p>
          <a:p>
            <a:pPr lvl="2">
              <a:lnSpc>
                <a:spcPct val="90000"/>
              </a:lnSpc>
            </a:pPr>
            <a:r>
              <a:rPr lang="en-US" sz="1800" b="1" dirty="0"/>
              <a:t>Change Log </a:t>
            </a:r>
            <a:r>
              <a:rPr lang="en-US" sz="1800" dirty="0"/>
              <a:t>contains the status of all change requests</a:t>
            </a:r>
          </a:p>
          <a:p>
            <a:pPr lvl="2">
              <a:lnSpc>
                <a:spcPct val="90000"/>
              </a:lnSpc>
            </a:pPr>
            <a:r>
              <a:rPr lang="en-US" sz="1800" b="1" dirty="0"/>
              <a:t>Lessons Learned Register </a:t>
            </a:r>
            <a:r>
              <a:rPr lang="en-US" sz="1800" dirty="0"/>
              <a:t>Used to improve performance and to avoid repeating mistakes</a:t>
            </a:r>
          </a:p>
          <a:p>
            <a:pPr lvl="2">
              <a:lnSpc>
                <a:spcPct val="90000"/>
              </a:lnSpc>
            </a:pPr>
            <a:r>
              <a:rPr lang="en-US" sz="1800" b="1" dirty="0"/>
              <a:t>Milestone List </a:t>
            </a:r>
            <a:r>
              <a:rPr lang="en-US" sz="1800" dirty="0"/>
              <a:t>Shows milestone dates</a:t>
            </a:r>
          </a:p>
          <a:p>
            <a:pPr lvl="2">
              <a:lnSpc>
                <a:spcPct val="90000"/>
              </a:lnSpc>
            </a:pPr>
            <a:r>
              <a:rPr lang="en-US" sz="1800" b="1" dirty="0"/>
              <a:t>Project Communication </a:t>
            </a:r>
            <a:r>
              <a:rPr lang="en-US" sz="1800" dirty="0"/>
              <a:t>Includes performance reports, deliverable status, other information generated by the project</a:t>
            </a:r>
          </a:p>
          <a:p>
            <a:pPr lvl="2">
              <a:lnSpc>
                <a:spcPct val="90000"/>
              </a:lnSpc>
            </a:pPr>
            <a:r>
              <a:rPr lang="en-US" sz="1800" b="1" dirty="0"/>
              <a:t>Project Schedule </a:t>
            </a:r>
            <a:r>
              <a:rPr lang="en-US" sz="1800" dirty="0"/>
              <a:t>Shows list of activities, their duration and resources and planned dates </a:t>
            </a:r>
            <a:r>
              <a:rPr lang="en-US" sz="1800" b="1" dirty="0"/>
              <a:t>  </a:t>
            </a:r>
          </a:p>
          <a:p>
            <a:pPr lvl="2">
              <a:lnSpc>
                <a:spcPct val="90000"/>
              </a:lnSpc>
            </a:pPr>
            <a:r>
              <a:rPr lang="en-US" sz="1800" b="1" dirty="0"/>
              <a:t>Requirement Traceability Matrix </a:t>
            </a:r>
            <a:r>
              <a:rPr lang="en-US" sz="1800" dirty="0"/>
              <a:t>links product requirements to the deliverables that satisfy them</a:t>
            </a:r>
          </a:p>
          <a:p>
            <a:pPr lvl="2">
              <a:lnSpc>
                <a:spcPct val="90000"/>
              </a:lnSpc>
            </a:pPr>
            <a:r>
              <a:rPr lang="en-US" sz="1800" b="1" dirty="0"/>
              <a:t>Risk Register </a:t>
            </a:r>
            <a:r>
              <a:rPr lang="en-US" sz="1800" dirty="0"/>
              <a:t> for information on threats and opportunities that may impact the project </a:t>
            </a:r>
          </a:p>
          <a:p>
            <a:pPr lvl="2">
              <a:lnSpc>
                <a:spcPct val="90000"/>
              </a:lnSpc>
            </a:pPr>
            <a:r>
              <a:rPr lang="en-US" sz="1800" b="1" dirty="0"/>
              <a:t>Risk Report </a:t>
            </a:r>
            <a:r>
              <a:rPr lang="en-US" sz="1800" dirty="0"/>
              <a:t> identifies sources for overall project risks along with a summary information on individual project risks.  </a:t>
            </a:r>
            <a:endParaRPr lang="en-US" sz="1800" b="1"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447800"/>
            <a:ext cx="7498080" cy="4800600"/>
          </a:xfrm>
        </p:spPr>
        <p:txBody>
          <a:bodyPr/>
          <a:lstStyle/>
          <a:p>
            <a:pPr>
              <a:lnSpc>
                <a:spcPct val="90000"/>
              </a:lnSpc>
              <a:buFont typeface="Wingdings" pitchFamily="2" charset="2"/>
              <a:buNone/>
            </a:pPr>
            <a:r>
              <a:rPr lang="en-US" sz="2800" b="1" dirty="0"/>
              <a:t>.3 Approved Change Requests</a:t>
            </a:r>
          </a:p>
          <a:p>
            <a:pPr lvl="1">
              <a:lnSpc>
                <a:spcPct val="90000"/>
              </a:lnSpc>
            </a:pPr>
            <a:r>
              <a:rPr lang="en-US" sz="2200" dirty="0"/>
              <a:t>Adjustments, such as Scope changes, modifications to plans, procedures, costs, or schedules. Change requests are reviewed, and implemented if approved to bring expected future project performance in line with the project plan </a:t>
            </a:r>
          </a:p>
          <a:p>
            <a:pPr lvl="1">
              <a:lnSpc>
                <a:spcPct val="90000"/>
              </a:lnSpc>
            </a:pPr>
            <a:r>
              <a:rPr lang="en-US" sz="2200" dirty="0"/>
              <a:t>Approved change requests are an output of Perform Integrated Change Control.    </a:t>
            </a:r>
          </a:p>
          <a:p>
            <a:pPr lvl="1">
              <a:lnSpc>
                <a:spcPct val="90000"/>
              </a:lnSpc>
            </a:pPr>
            <a:r>
              <a:rPr lang="en-US" sz="2200" dirty="0"/>
              <a:t>Approved changes may include</a:t>
            </a:r>
          </a:p>
          <a:p>
            <a:pPr lvl="2">
              <a:lnSpc>
                <a:spcPct val="90000"/>
              </a:lnSpc>
            </a:pPr>
            <a:r>
              <a:rPr lang="en-US" sz="2200" dirty="0"/>
              <a:t>Approved Preventive Actions To reduce probability of negative consequences 	</a:t>
            </a:r>
          </a:p>
          <a:p>
            <a:pPr lvl="2">
              <a:lnSpc>
                <a:spcPct val="90000"/>
              </a:lnSpc>
            </a:pPr>
            <a:r>
              <a:rPr lang="en-US" sz="2200" dirty="0"/>
              <a:t>Approved Defect Repair</a:t>
            </a:r>
          </a:p>
          <a:p>
            <a:pPr lvl="2">
              <a:lnSpc>
                <a:spcPct val="90000"/>
              </a:lnSpc>
            </a:pPr>
            <a:r>
              <a:rPr lang="en-US" sz="2200" dirty="0"/>
              <a:t>Validated Defect Repair: Notification that re-inspected items have been accepted or rejected</a:t>
            </a:r>
          </a:p>
          <a:p>
            <a:endParaRPr lang="en-CA" dirty="0"/>
          </a:p>
        </p:txBody>
      </p:sp>
      <p:sp>
        <p:nvSpPr>
          <p:cNvPr id="4" name="Rectangle 8"/>
          <p:cNvSpPr>
            <a:spLocks noGrp="1" noChangeArrowheads="1"/>
          </p:cNvSpPr>
          <p:nvPr>
            <p:ph type="title"/>
          </p:nvPr>
        </p:nvSpPr>
        <p:spPr>
          <a:xfrm>
            <a:off x="685800" y="0"/>
            <a:ext cx="8534400" cy="1143000"/>
          </a:xfrm>
        </p:spPr>
        <p:txBody>
          <a:bodyPr>
            <a:noAutofit/>
          </a:bodyPr>
          <a:lstStyle/>
          <a:p>
            <a:r>
              <a:rPr lang="en-US" sz="3200" b="1" dirty="0">
                <a:effectLst>
                  <a:outerShdw blurRad="50000" dist="30000" dir="5400000" algn="tl" rotWithShape="0">
                    <a:srgbClr val="000000">
                      <a:alpha val="30000"/>
                    </a:srgbClr>
                  </a:outerShdw>
                  <a:reflection blurRad="6350" stA="55000" endA="300" endPos="45500" dir="5400000" sy="-100000" algn="bl" rotWithShape="0"/>
                </a:effectLst>
              </a:rPr>
              <a:t>4.3.1 Direct &amp; Manage Project Work: Inputs</a:t>
            </a:r>
          </a:p>
        </p:txBody>
      </p:sp>
    </p:spTree>
    <p:extLst>
      <p:ext uri="{BB962C8B-B14F-4D97-AF65-F5344CB8AC3E}">
        <p14:creationId xmlns:p14="http://schemas.microsoft.com/office/powerpoint/2010/main" val="199121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1026"/>
          <p:cNvSpPr>
            <a:spLocks noGrp="1" noChangeArrowheads="1"/>
          </p:cNvSpPr>
          <p:nvPr>
            <p:ph type="title"/>
          </p:nvPr>
        </p:nvSpPr>
        <p:spPr>
          <a:xfrm>
            <a:off x="304800" y="0"/>
            <a:ext cx="8686800" cy="838200"/>
          </a:xfrm>
        </p:spPr>
        <p:txBody>
          <a:bodyPr>
            <a:normAutofit fontScale="90000"/>
          </a:bodyPr>
          <a:lstStyle/>
          <a:p>
            <a:pPr algn="r"/>
            <a:r>
              <a:rPr lang="en-US" b="1" dirty="0">
                <a:effectLst>
                  <a:outerShdw blurRad="50000" dist="30000" dir="5400000" algn="tl" rotWithShape="0">
                    <a:srgbClr val="000000">
                      <a:alpha val="30000"/>
                    </a:srgbClr>
                  </a:outerShdw>
                  <a:reflection blurRad="6350" stA="55000" endA="300" endPos="45500" dir="5400000" sy="-100000" algn="bl" rotWithShape="0"/>
                </a:effectLst>
              </a:rPr>
              <a:t>Introduction to Project Integration</a:t>
            </a:r>
          </a:p>
        </p:txBody>
      </p:sp>
      <p:sp>
        <p:nvSpPr>
          <p:cNvPr id="297987" name="Rectangle 1027"/>
          <p:cNvSpPr>
            <a:spLocks noGrp="1" noChangeArrowheads="1"/>
          </p:cNvSpPr>
          <p:nvPr>
            <p:ph idx="1"/>
          </p:nvPr>
        </p:nvSpPr>
        <p:spPr>
          <a:xfrm>
            <a:off x="990600" y="1066800"/>
            <a:ext cx="8001000" cy="5334000"/>
          </a:xfrm>
        </p:spPr>
        <p:txBody>
          <a:bodyPr>
            <a:normAutofit fontScale="92500"/>
          </a:bodyPr>
          <a:lstStyle/>
          <a:p>
            <a:r>
              <a:rPr lang="en-US" sz="2800" b="1" dirty="0"/>
              <a:t>What is Project Integration?</a:t>
            </a:r>
          </a:p>
          <a:p>
            <a:pPr marL="402336" lvl="1" indent="0">
              <a:buNone/>
            </a:pPr>
            <a:r>
              <a:rPr lang="en-US" i="1" dirty="0"/>
              <a:t>The knowledge area includes the processes and activities needed to identify, define, combine, unify and coordinate the various processes and project management activities within the Project Management Process Groups. </a:t>
            </a:r>
            <a:endParaRPr lang="en-US" dirty="0"/>
          </a:p>
          <a:p>
            <a:pPr marL="402336" lvl="1" indent="0">
              <a:buNone/>
            </a:pPr>
            <a:r>
              <a:rPr lang="en-US" i="1" dirty="0"/>
              <a:t>Project Integration includes unification, consolidation, communication and interrelationship characteristics throughout the project, applicable to:</a:t>
            </a:r>
          </a:p>
          <a:p>
            <a:pPr lvl="1">
              <a:buFont typeface="Arial" panose="020B0604020202020204" pitchFamily="34" charset="0"/>
              <a:buChar char="•"/>
            </a:pPr>
            <a:r>
              <a:rPr lang="en-US" i="1" dirty="0"/>
              <a:t>Resource Allocation</a:t>
            </a:r>
          </a:p>
          <a:p>
            <a:pPr lvl="1">
              <a:buFont typeface="Arial" panose="020B0604020202020204" pitchFamily="34" charset="0"/>
              <a:buChar char="•"/>
            </a:pPr>
            <a:r>
              <a:rPr lang="en-US" i="1" dirty="0"/>
              <a:t>Assessing Alternative Approaches</a:t>
            </a:r>
          </a:p>
          <a:p>
            <a:pPr lvl="1">
              <a:buFont typeface="Arial" panose="020B0604020202020204" pitchFamily="34" charset="0"/>
              <a:buChar char="•"/>
            </a:pPr>
            <a:r>
              <a:rPr lang="en-US" i="1" dirty="0"/>
              <a:t>Adapting The Processes to the Project Objectives</a:t>
            </a:r>
          </a:p>
          <a:p>
            <a:pPr lvl="1">
              <a:buFont typeface="Arial" panose="020B0604020202020204" pitchFamily="34" charset="0"/>
              <a:buChar char="•"/>
            </a:pPr>
            <a:r>
              <a:rPr lang="en-US" i="1" dirty="0"/>
              <a:t>Managing Interdependencies Among Knowledge Areas </a:t>
            </a:r>
          </a:p>
          <a:p>
            <a:pPr marL="402336" lvl="1" indent="0">
              <a:buNone/>
            </a:pPr>
            <a:endParaRPr lang="en-US" i="1"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75469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754692"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754693"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754694" name="Rectangle 6"/>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754697" name="Rectangle 9"/>
          <p:cNvSpPr>
            <a:spLocks noGrp="1" noChangeArrowheads="1"/>
          </p:cNvSpPr>
          <p:nvPr>
            <p:ph idx="1"/>
          </p:nvPr>
        </p:nvSpPr>
        <p:spPr>
          <a:xfrm>
            <a:off x="381389" y="914400"/>
            <a:ext cx="8743950" cy="5943600"/>
          </a:xfrm>
        </p:spPr>
        <p:txBody>
          <a:bodyPr>
            <a:normAutofit/>
          </a:bodyPr>
          <a:lstStyle/>
          <a:p>
            <a:pPr>
              <a:buFont typeface="Wingdings" pitchFamily="2" charset="2"/>
              <a:buNone/>
            </a:pPr>
            <a:r>
              <a:rPr lang="en-US" sz="2800" b="1" dirty="0"/>
              <a:t>.4  Enterprise Environmental Factors</a:t>
            </a:r>
          </a:p>
          <a:p>
            <a:pPr lvl="1"/>
            <a:r>
              <a:rPr lang="en-US" sz="2000" dirty="0"/>
              <a:t>The following factor may influence directing and managing project work:</a:t>
            </a:r>
          </a:p>
          <a:p>
            <a:pPr lvl="2"/>
            <a:r>
              <a:rPr lang="en-US" sz="2000" dirty="0"/>
              <a:t>Organizational structure, culture, management practices and sustainability  </a:t>
            </a:r>
          </a:p>
          <a:p>
            <a:pPr lvl="2"/>
            <a:r>
              <a:rPr lang="en-US" sz="2000" dirty="0"/>
              <a:t>Existing facilities and capital resources</a:t>
            </a:r>
          </a:p>
          <a:p>
            <a:pPr lvl="2"/>
            <a:r>
              <a:rPr lang="en-US" sz="2000" dirty="0"/>
              <a:t>HR administrative guidelines</a:t>
            </a:r>
          </a:p>
          <a:p>
            <a:pPr lvl="2"/>
            <a:r>
              <a:rPr lang="en-US" sz="2000" dirty="0"/>
              <a:t>Stakeholders’ risk tolerance</a:t>
            </a:r>
          </a:p>
          <a:p>
            <a:pPr>
              <a:buNone/>
            </a:pPr>
            <a:r>
              <a:rPr lang="en-US" sz="2800" b="1" dirty="0"/>
              <a:t>.5  Organizational Process Assets</a:t>
            </a:r>
          </a:p>
          <a:p>
            <a:pPr lvl="1"/>
            <a:r>
              <a:rPr lang="en-US" sz="2000" dirty="0"/>
              <a:t>The following org. assets may influence directing and managing project work:</a:t>
            </a:r>
          </a:p>
          <a:p>
            <a:pPr marL="895350" lvl="1" indent="-177800">
              <a:buClr>
                <a:schemeClr val="accent2"/>
              </a:buClr>
              <a:buFont typeface="Arial" panose="020B0604020202020204" pitchFamily="34" charset="0"/>
              <a:buChar char="•"/>
            </a:pPr>
            <a:r>
              <a:rPr lang="en-US" sz="2000" dirty="0"/>
              <a:t>Organizational standard processes, procedures and policies</a:t>
            </a:r>
          </a:p>
          <a:p>
            <a:pPr marL="895350" lvl="1" indent="-177800">
              <a:buClr>
                <a:schemeClr val="accent2"/>
              </a:buClr>
              <a:buFont typeface="Arial" panose="020B0604020202020204" pitchFamily="34" charset="0"/>
              <a:buChar char="•"/>
            </a:pPr>
            <a:r>
              <a:rPr lang="en-US" sz="2000" dirty="0"/>
              <a:t>Issue and defect management procedures, including defining, identification, controlling, resolution and tracking of issues and defects</a:t>
            </a:r>
          </a:p>
          <a:p>
            <a:pPr marL="895350" lvl="1" indent="-177800">
              <a:buClr>
                <a:schemeClr val="accent2"/>
              </a:buClr>
              <a:buFont typeface="Arial" panose="020B0604020202020204" pitchFamily="34" charset="0"/>
              <a:buChar char="•"/>
            </a:pPr>
            <a:r>
              <a:rPr lang="en-US" sz="2000" dirty="0"/>
              <a:t>Issue management databases providing historical information. </a:t>
            </a:r>
          </a:p>
          <a:p>
            <a:pPr marL="895350" lvl="1" indent="-177800">
              <a:buClr>
                <a:schemeClr val="accent2"/>
              </a:buClr>
              <a:buFont typeface="Arial" panose="020B0604020202020204" pitchFamily="34" charset="0"/>
              <a:buChar char="•"/>
            </a:pPr>
            <a:r>
              <a:rPr lang="en-US" sz="2000" dirty="0"/>
              <a:t>Performance measurement databases </a:t>
            </a:r>
          </a:p>
          <a:p>
            <a:pPr marL="895350" lvl="1" indent="-177800">
              <a:buClr>
                <a:schemeClr val="accent2"/>
              </a:buClr>
              <a:buFont typeface="Arial" panose="020B0604020202020204" pitchFamily="34" charset="0"/>
              <a:buChar char="•"/>
            </a:pPr>
            <a:r>
              <a:rPr lang="en-US" sz="2000" dirty="0"/>
              <a:t>Change and risk control procedures</a:t>
            </a:r>
          </a:p>
          <a:p>
            <a:pPr marL="895350" lvl="1" indent="-177800">
              <a:buClr>
                <a:schemeClr val="accent2"/>
              </a:buClr>
              <a:buFont typeface="Arial" panose="020B0604020202020204" pitchFamily="34" charset="0"/>
              <a:buChar char="•"/>
            </a:pPr>
            <a:r>
              <a:rPr lang="en-US" sz="2000" dirty="0"/>
              <a:t>Project information from previous projects  </a:t>
            </a:r>
          </a:p>
          <a:p>
            <a:pPr lvl="1"/>
            <a:endParaRPr lang="en-US" sz="2000" dirty="0"/>
          </a:p>
          <a:p>
            <a:pPr lvl="1"/>
            <a:endParaRPr lang="en-US" sz="2000" b="1" dirty="0"/>
          </a:p>
        </p:txBody>
      </p:sp>
      <p:sp>
        <p:nvSpPr>
          <p:cNvPr id="10" name="Rectangle 8"/>
          <p:cNvSpPr>
            <a:spLocks noGrp="1" noChangeArrowheads="1"/>
          </p:cNvSpPr>
          <p:nvPr>
            <p:ph type="title"/>
          </p:nvPr>
        </p:nvSpPr>
        <p:spPr>
          <a:xfrm>
            <a:off x="699940" y="-152400"/>
            <a:ext cx="8444060" cy="1143000"/>
          </a:xfrm>
        </p:spPr>
        <p:txBody>
          <a:bodyPr>
            <a:noAutofit/>
          </a:bodyPr>
          <a:lstStyle/>
          <a:p>
            <a:r>
              <a:rPr lang="en-US" sz="3200" b="1" dirty="0">
                <a:effectLst>
                  <a:outerShdw blurRad="50000" dist="30000" dir="5400000" algn="tl" rotWithShape="0">
                    <a:srgbClr val="000000">
                      <a:alpha val="30000"/>
                    </a:srgbClr>
                  </a:outerShdw>
                  <a:reflection blurRad="6350" stA="55000" endA="300" endPos="45500" dir="5400000" sy="-100000" algn="bl" rotWithShape="0"/>
                </a:effectLst>
              </a:rPr>
              <a:t>4.3.1 Direct &amp; Manage Project Work: Inputs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a:xfrm>
            <a:off x="304800" y="228600"/>
            <a:ext cx="8686800" cy="838200"/>
          </a:xfrm>
        </p:spPr>
        <p:txBody>
          <a:bodyPr>
            <a:noAutofit/>
          </a:bodyPr>
          <a:lstStyle/>
          <a:p>
            <a:pPr algn="ctr">
              <a:tabLst>
                <a:tab pos="971550" algn="l"/>
              </a:tabLst>
            </a:pP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4.3.2  Direct &amp; Manage Project Work: Tools &amp; Techniques</a:t>
            </a:r>
          </a:p>
        </p:txBody>
      </p:sp>
      <p:sp>
        <p:nvSpPr>
          <p:cNvPr id="3" name="Content Placeholder 2"/>
          <p:cNvSpPr>
            <a:spLocks noGrp="1"/>
          </p:cNvSpPr>
          <p:nvPr>
            <p:ph idx="1"/>
          </p:nvPr>
        </p:nvSpPr>
        <p:spPr>
          <a:xfrm>
            <a:off x="433873" y="1371600"/>
            <a:ext cx="8686800" cy="5410200"/>
          </a:xfrm>
        </p:spPr>
        <p:txBody>
          <a:bodyPr>
            <a:noAutofit/>
          </a:bodyPr>
          <a:lstStyle/>
          <a:p>
            <a:pPr>
              <a:buNone/>
            </a:pPr>
            <a:r>
              <a:rPr lang="en-US" sz="2200" b="1" dirty="0"/>
              <a:t>.1   Expert Judgment</a:t>
            </a:r>
          </a:p>
          <a:p>
            <a:pPr lvl="1"/>
            <a:r>
              <a:rPr lang="en-US" sz="2200" dirty="0"/>
              <a:t>Expertise that could be provided by any group or individuals with specialized knowledge or training, including:</a:t>
            </a:r>
          </a:p>
          <a:p>
            <a:pPr marL="685800" lvl="1" indent="-60325">
              <a:buFont typeface="Arial" panose="020B0604020202020204" pitchFamily="34" charset="0"/>
              <a:buChar char="•"/>
            </a:pPr>
            <a:r>
              <a:rPr lang="en-US" sz="2200" dirty="0"/>
              <a:t> Technical knowledge on the industry and focus area of the project</a:t>
            </a:r>
          </a:p>
          <a:p>
            <a:pPr marL="801688" lvl="1" indent="-176213">
              <a:buFont typeface="Arial" panose="020B0604020202020204" pitchFamily="34" charset="0"/>
              <a:buChar char="•"/>
            </a:pPr>
            <a:r>
              <a:rPr lang="en-US" sz="2200" dirty="0"/>
              <a:t>Cost, budget and procurement  management</a:t>
            </a:r>
          </a:p>
          <a:p>
            <a:pPr marL="801688" lvl="1" indent="-176213">
              <a:buFont typeface="Arial" panose="020B0604020202020204" pitchFamily="34" charset="0"/>
              <a:buChar char="•"/>
            </a:pPr>
            <a:r>
              <a:rPr lang="en-US" sz="2200" dirty="0"/>
              <a:t>Legal, legislative, regulatory and governance information </a:t>
            </a:r>
          </a:p>
          <a:p>
            <a:pPr>
              <a:buNone/>
            </a:pPr>
            <a:r>
              <a:rPr lang="en-US" sz="2200" b="1" dirty="0"/>
              <a:t>.2   Project Management Information Systems (PMIS)</a:t>
            </a:r>
          </a:p>
          <a:p>
            <a:pPr marL="801688" indent="-176213"/>
            <a:r>
              <a:rPr lang="en-US" sz="2200" dirty="0"/>
              <a:t>IT Systems and Software tools such as: scheduling, work authorization, configuration management, information collection and distribution systems. </a:t>
            </a:r>
          </a:p>
          <a:p>
            <a:pPr marL="801688" indent="-176213"/>
            <a:r>
              <a:rPr lang="en-US" sz="2200" dirty="0"/>
              <a:t>Corporate knowledge base repositories.</a:t>
            </a:r>
          </a:p>
          <a:p>
            <a:pPr marL="801688" indent="-176213"/>
            <a:r>
              <a:rPr lang="en-US" sz="2200" dirty="0"/>
              <a:t>Automated gathering and reporting on Key Performance Indicators (KPI)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153400" cy="4800600"/>
          </a:xfrm>
        </p:spPr>
        <p:txBody>
          <a:bodyPr>
            <a:normAutofit/>
          </a:bodyPr>
          <a:lstStyle/>
          <a:p>
            <a:pPr marL="82296" indent="0">
              <a:buNone/>
            </a:pPr>
            <a:r>
              <a:rPr lang="en-US" sz="3600" b="1" dirty="0"/>
              <a:t>.3 Meetings</a:t>
            </a:r>
          </a:p>
          <a:p>
            <a:pPr marL="514350" indent="0">
              <a:buNone/>
            </a:pPr>
            <a:r>
              <a:rPr lang="en-US" sz="2400" dirty="0"/>
              <a:t>Meetings are held to discuss and address topics related to project directing and managing work. Participants include the project manager, the project team and other stakeholders as appropriate.</a:t>
            </a:r>
          </a:p>
          <a:p>
            <a:pPr marL="514350" indent="0">
              <a:buNone/>
            </a:pPr>
            <a:r>
              <a:rPr lang="en-US" sz="2400" dirty="0"/>
              <a:t>These meetings should be well prepared with a well-defined agenda purpose and objectives.  Meetings could be held for the purpose of:</a:t>
            </a:r>
          </a:p>
          <a:p>
            <a:pPr marL="971550" indent="-457200"/>
            <a:r>
              <a:rPr lang="en-US" sz="2400" dirty="0"/>
              <a:t>Information exchange</a:t>
            </a:r>
          </a:p>
          <a:p>
            <a:pPr marL="971550" indent="-457200"/>
            <a:r>
              <a:rPr lang="en-US" sz="2400" dirty="0"/>
              <a:t>Brainstorming, options evaluation, or design</a:t>
            </a:r>
          </a:p>
          <a:p>
            <a:pPr marL="971550" indent="-457200"/>
            <a:r>
              <a:rPr lang="en-US" sz="2400" dirty="0"/>
              <a:t>Decision making </a:t>
            </a:r>
            <a:endParaRPr lang="en-US" sz="3600" dirty="0"/>
          </a:p>
        </p:txBody>
      </p:sp>
      <p:sp>
        <p:nvSpPr>
          <p:cNvPr id="5" name="Rectangle 8"/>
          <p:cNvSpPr>
            <a:spLocks noGrp="1" noChangeArrowheads="1"/>
          </p:cNvSpPr>
          <p:nvPr>
            <p:ph type="title"/>
          </p:nvPr>
        </p:nvSpPr>
        <p:spPr>
          <a:xfrm>
            <a:off x="914400" y="76200"/>
            <a:ext cx="8229600" cy="1143000"/>
          </a:xfrm>
        </p:spPr>
        <p:txBody>
          <a:bodyPr>
            <a:noAutofit/>
          </a:bodyPr>
          <a:lstStyle/>
          <a:p>
            <a:pPr algn="ctr">
              <a:tabLst>
                <a:tab pos="971550" algn="l"/>
              </a:tabLst>
            </a:pP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4.3.2  Direct &amp; Manage Project Work: Tools &amp; Techniques</a:t>
            </a:r>
          </a:p>
        </p:txBody>
      </p:sp>
    </p:spTree>
    <p:extLst>
      <p:ext uri="{BB962C8B-B14F-4D97-AF65-F5344CB8AC3E}">
        <p14:creationId xmlns:p14="http://schemas.microsoft.com/office/powerpoint/2010/main" val="4106333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7" name="Rectangle 7"/>
          <p:cNvSpPr>
            <a:spLocks noGrp="1" noChangeArrowheads="1"/>
          </p:cNvSpPr>
          <p:nvPr>
            <p:ph idx="1"/>
          </p:nvPr>
        </p:nvSpPr>
        <p:spPr>
          <a:xfrm>
            <a:off x="432062" y="1447800"/>
            <a:ext cx="8686800" cy="5410200"/>
          </a:xfrm>
        </p:spPr>
        <p:txBody>
          <a:bodyPr>
            <a:normAutofit/>
          </a:bodyPr>
          <a:lstStyle/>
          <a:p>
            <a:pPr>
              <a:buFont typeface="Wingdings" pitchFamily="2" charset="2"/>
              <a:buNone/>
            </a:pPr>
            <a:r>
              <a:rPr lang="en-US" sz="3000" b="1" dirty="0"/>
              <a:t>.1 Deliverables</a:t>
            </a:r>
          </a:p>
          <a:p>
            <a:pPr lvl="1"/>
            <a:r>
              <a:rPr lang="en-US" sz="2000" dirty="0"/>
              <a:t>A unique and verifiable outcome/result of the project or a phase, capable of performing  the required functions or fulfilling specified needs, as per the project plan or a component of the plan.   </a:t>
            </a:r>
          </a:p>
          <a:p>
            <a:pPr lvl="1"/>
            <a:r>
              <a:rPr lang="en-US" sz="2000" dirty="0"/>
              <a:t>Change control should be applied once the first version of the deliverable is completed. The control of multiple versions or editions of a deliverable is supported by configuration management tools and procedures. </a:t>
            </a:r>
          </a:p>
          <a:p>
            <a:pPr marL="0" indent="127318">
              <a:buNone/>
            </a:pPr>
            <a:r>
              <a:rPr lang="en-US" sz="2800" b="1" dirty="0"/>
              <a:t>.</a:t>
            </a:r>
            <a:r>
              <a:rPr lang="en-US" b="1" dirty="0"/>
              <a:t>2</a:t>
            </a:r>
            <a:r>
              <a:rPr lang="en-US" sz="2800" b="1" dirty="0"/>
              <a:t> </a:t>
            </a:r>
            <a:r>
              <a:rPr lang="en-US" sz="3400" b="1" dirty="0"/>
              <a:t>Work Performance Data</a:t>
            </a:r>
          </a:p>
          <a:p>
            <a:pPr lvl="1"/>
            <a:r>
              <a:rPr lang="en-US" sz="2000" dirty="0"/>
              <a:t>Raw performance data identified during activities performed to carry out the project work. Performance data when processed, creates information to be derived by other processes.  Such data includes: percentage of work completed, KPI, technical performance measures, actual dates of activities, story pints completed, deliverable status, schedule progress, number of change requests, actual costs incurred, actual duration, etc.   </a:t>
            </a:r>
          </a:p>
          <a:p>
            <a:pPr lvl="1">
              <a:lnSpc>
                <a:spcPct val="90000"/>
              </a:lnSpc>
            </a:pPr>
            <a:endParaRPr lang="en-US" dirty="0"/>
          </a:p>
          <a:p>
            <a:pPr lvl="1">
              <a:lnSpc>
                <a:spcPct val="90000"/>
              </a:lnSpc>
            </a:pPr>
            <a:endParaRPr lang="en-US" dirty="0"/>
          </a:p>
        </p:txBody>
      </p:sp>
      <p:sp>
        <p:nvSpPr>
          <p:cNvPr id="5" name="Rectangle 8"/>
          <p:cNvSpPr>
            <a:spLocks noGrp="1" noChangeArrowheads="1"/>
          </p:cNvSpPr>
          <p:nvPr>
            <p:ph type="title"/>
          </p:nvPr>
        </p:nvSpPr>
        <p:spPr>
          <a:xfrm>
            <a:off x="642374" y="228600"/>
            <a:ext cx="8476488" cy="1143000"/>
          </a:xfrm>
        </p:spPr>
        <p:txBody>
          <a:bodyPr>
            <a:noAutofit/>
          </a:bodyPr>
          <a:lstStyle/>
          <a:p>
            <a:pPr algn="ctr">
              <a:tabLst>
                <a:tab pos="971550" algn="l"/>
              </a:tabLst>
            </a:pP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4.3.3  Direct &amp; Manage Project Work: OUTPUTS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498" y="1447800"/>
            <a:ext cx="8324088" cy="4800600"/>
          </a:xfrm>
        </p:spPr>
        <p:txBody>
          <a:bodyPr/>
          <a:lstStyle/>
          <a:p>
            <a:pPr marL="82296" indent="0">
              <a:buNone/>
            </a:pPr>
            <a:r>
              <a:rPr lang="en-CA" dirty="0"/>
              <a:t>.3  </a:t>
            </a:r>
            <a:r>
              <a:rPr lang="en-CA" b="1" dirty="0"/>
              <a:t>Issue Log</a:t>
            </a:r>
          </a:p>
          <a:p>
            <a:pPr marL="790575" indent="-165100"/>
            <a:r>
              <a:rPr lang="en-CA" sz="2400" dirty="0"/>
              <a:t>This project document keeps records of issues and problems encountered throughout the project life-cycle, to track and resolve  them. </a:t>
            </a:r>
            <a:r>
              <a:rPr lang="en-CA" sz="2400" b="1" dirty="0"/>
              <a:t> </a:t>
            </a:r>
          </a:p>
          <a:p>
            <a:pPr marL="801688" indent="-176213"/>
            <a:r>
              <a:rPr lang="en-CA" sz="2400" dirty="0"/>
              <a:t>Log records may include information about: type, source, description, priority, responsibility, resolution target date, status, and resolution.  </a:t>
            </a:r>
            <a:endParaRPr lang="en-CA" sz="2000" b="1" dirty="0"/>
          </a:p>
        </p:txBody>
      </p:sp>
      <p:sp>
        <p:nvSpPr>
          <p:cNvPr id="4" name="Rectangle 8"/>
          <p:cNvSpPr>
            <a:spLocks noGrp="1" noChangeArrowheads="1"/>
          </p:cNvSpPr>
          <p:nvPr>
            <p:ph type="title"/>
          </p:nvPr>
        </p:nvSpPr>
        <p:spPr>
          <a:xfrm>
            <a:off x="1295400" y="228600"/>
            <a:ext cx="7498080" cy="1143000"/>
          </a:xfrm>
        </p:spPr>
        <p:txBody>
          <a:bodyPr>
            <a:noAutofit/>
          </a:bodyPr>
          <a:lstStyle/>
          <a:p>
            <a:pPr algn="ctr">
              <a:tabLst>
                <a:tab pos="971550" algn="l"/>
              </a:tabLst>
            </a:pP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4.3.3  Direct &amp; Manage Project Work: OUTPUTS</a:t>
            </a:r>
          </a:p>
        </p:txBody>
      </p:sp>
    </p:spTree>
    <p:extLst>
      <p:ext uri="{BB962C8B-B14F-4D97-AF65-F5344CB8AC3E}">
        <p14:creationId xmlns:p14="http://schemas.microsoft.com/office/powerpoint/2010/main" val="231612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3"/>
          <p:cNvSpPr>
            <a:spLocks noGrp="1" noChangeArrowheads="1"/>
          </p:cNvSpPr>
          <p:nvPr>
            <p:ph idx="1"/>
          </p:nvPr>
        </p:nvSpPr>
        <p:spPr>
          <a:xfrm>
            <a:off x="381000" y="1905000"/>
            <a:ext cx="8458200" cy="5715000"/>
          </a:xfrm>
        </p:spPr>
        <p:txBody>
          <a:bodyPr>
            <a:normAutofit/>
          </a:bodyPr>
          <a:lstStyle/>
          <a:p>
            <a:pPr>
              <a:buFont typeface="Wingdings" pitchFamily="2" charset="2"/>
              <a:buNone/>
            </a:pPr>
            <a:r>
              <a:rPr lang="en-US" sz="2800" b="1" dirty="0"/>
              <a:t>. 4  Change Requests</a:t>
            </a:r>
          </a:p>
          <a:p>
            <a:pPr lvl="1"/>
            <a:r>
              <a:rPr lang="en-US" sz="2600" dirty="0"/>
              <a:t>Identified while the work is being done. Could be triggered by internal or external sources. May be required to expand project scope, modify cost or schedule estimates, etc. </a:t>
            </a:r>
          </a:p>
          <a:p>
            <a:pPr lvl="1"/>
            <a:r>
              <a:rPr lang="en-US" sz="2600" dirty="0"/>
              <a:t>Change requests could involve</a:t>
            </a:r>
          </a:p>
          <a:p>
            <a:pPr lvl="2"/>
            <a:r>
              <a:rPr lang="en-US" sz="2200" dirty="0"/>
              <a:t>Corrective action</a:t>
            </a:r>
          </a:p>
          <a:p>
            <a:pPr lvl="2"/>
            <a:r>
              <a:rPr lang="en-US" sz="2200" dirty="0"/>
              <a:t>Preventive action</a:t>
            </a:r>
          </a:p>
          <a:p>
            <a:pPr lvl="2"/>
            <a:r>
              <a:rPr lang="en-US" sz="2200" dirty="0"/>
              <a:t>Defect Repair</a:t>
            </a:r>
          </a:p>
          <a:p>
            <a:pPr lvl="2"/>
            <a:r>
              <a:rPr lang="en-US" sz="2200" dirty="0"/>
              <a:t>Documentation updates </a:t>
            </a:r>
          </a:p>
          <a:p>
            <a:pPr>
              <a:lnSpc>
                <a:spcPct val="90000"/>
              </a:lnSpc>
              <a:buFont typeface="Wingdings" pitchFamily="2" charset="2"/>
              <a:buNone/>
            </a:pPr>
            <a:endParaRPr lang="en-US" dirty="0"/>
          </a:p>
        </p:txBody>
      </p:sp>
      <p:sp>
        <p:nvSpPr>
          <p:cNvPr id="5" name="Rectangle 8"/>
          <p:cNvSpPr>
            <a:spLocks noGrp="1" noChangeArrowheads="1"/>
          </p:cNvSpPr>
          <p:nvPr>
            <p:ph type="title"/>
          </p:nvPr>
        </p:nvSpPr>
        <p:spPr>
          <a:xfrm>
            <a:off x="685800" y="274638"/>
            <a:ext cx="8247888" cy="1143000"/>
          </a:xfrm>
        </p:spPr>
        <p:txBody>
          <a:bodyPr>
            <a:noAutofit/>
          </a:bodyPr>
          <a:lstStyle/>
          <a:p>
            <a:pPr algn="ctr">
              <a:tabLst>
                <a:tab pos="971550" algn="l"/>
              </a:tabLst>
            </a:pP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4.3.3  Direct &amp; Manage Project Work: OUTPUTS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080" y="1295400"/>
            <a:ext cx="8686800" cy="4724400"/>
          </a:xfrm>
        </p:spPr>
        <p:txBody>
          <a:bodyPr>
            <a:normAutofit lnSpcReduction="10000"/>
          </a:bodyPr>
          <a:lstStyle/>
          <a:p>
            <a:pPr>
              <a:buNone/>
            </a:pPr>
            <a:r>
              <a:rPr lang="en-US" sz="2800" b="1" dirty="0"/>
              <a:t>.5   Project Management Plan Updates</a:t>
            </a:r>
          </a:p>
          <a:p>
            <a:pPr lvl="1"/>
            <a:r>
              <a:rPr lang="en-US" sz="2400" dirty="0"/>
              <a:t>Changes requested, approved and implemented during the project implementation would require updating the project plan and its baselines in areas such as:</a:t>
            </a:r>
          </a:p>
          <a:p>
            <a:pPr lvl="2">
              <a:buClr>
                <a:schemeClr val="accent6"/>
              </a:buClr>
              <a:buSzPct val="80000"/>
              <a:buFont typeface="Wingdings 2" pitchFamily="18" charset="2"/>
              <a:buChar char="Ï"/>
              <a:tabLst>
                <a:tab pos="5029200" algn="l"/>
              </a:tabLst>
            </a:pPr>
            <a:r>
              <a:rPr lang="en-US" sz="1800" dirty="0"/>
              <a:t>Requirement Management Plan    	</a:t>
            </a:r>
            <a:r>
              <a:rPr lang="en-US" sz="1800" dirty="0">
                <a:solidFill>
                  <a:schemeClr val="accent1"/>
                </a:solidFill>
              </a:rPr>
              <a:t>x</a:t>
            </a:r>
            <a:r>
              <a:rPr lang="en-US" sz="1800" dirty="0"/>
              <a:t>  Resources Management Plan</a:t>
            </a:r>
          </a:p>
          <a:p>
            <a:pPr lvl="2">
              <a:buClr>
                <a:schemeClr val="accent6"/>
              </a:buClr>
              <a:buSzPct val="80000"/>
              <a:buFont typeface="Wingdings 2" pitchFamily="18" charset="2"/>
              <a:buChar char="Ï"/>
              <a:tabLst>
                <a:tab pos="5029200" algn="l"/>
              </a:tabLst>
            </a:pPr>
            <a:r>
              <a:rPr lang="en-US" sz="1800" dirty="0"/>
              <a:t>Schedule Management Plan	</a:t>
            </a:r>
            <a:r>
              <a:rPr lang="en-US" sz="1800" dirty="0">
                <a:solidFill>
                  <a:schemeClr val="accent1"/>
                </a:solidFill>
              </a:rPr>
              <a:t>x </a:t>
            </a:r>
            <a:r>
              <a:rPr lang="en-US" sz="1800" dirty="0"/>
              <a:t> Communication Mgmt Plan</a:t>
            </a:r>
          </a:p>
          <a:p>
            <a:pPr lvl="2">
              <a:buClr>
                <a:schemeClr val="accent6"/>
              </a:buClr>
              <a:buSzPct val="80000"/>
              <a:buFont typeface="Wingdings 2" pitchFamily="18" charset="2"/>
              <a:buChar char="Ï"/>
              <a:tabLst>
                <a:tab pos="5029200" algn="l"/>
              </a:tabLst>
            </a:pPr>
            <a:r>
              <a:rPr lang="en-US" sz="1800" dirty="0"/>
              <a:t>Cost Management Plan	</a:t>
            </a:r>
            <a:r>
              <a:rPr lang="en-US" sz="1800" dirty="0">
                <a:solidFill>
                  <a:schemeClr val="accent1"/>
                </a:solidFill>
              </a:rPr>
              <a:t>x</a:t>
            </a:r>
            <a:r>
              <a:rPr lang="en-US" sz="1800" dirty="0"/>
              <a:t>  Risk Management Plan</a:t>
            </a:r>
          </a:p>
          <a:p>
            <a:pPr lvl="2">
              <a:buClr>
                <a:schemeClr val="accent6"/>
              </a:buClr>
              <a:buSzPct val="80000"/>
              <a:buFont typeface="Wingdings 2" pitchFamily="18" charset="2"/>
              <a:buChar char="Ï"/>
            </a:pPr>
            <a:r>
              <a:rPr lang="en-US" sz="1800" dirty="0"/>
              <a:t>Quality Management Plan	                      </a:t>
            </a:r>
            <a:r>
              <a:rPr lang="en-US" sz="1800" dirty="0">
                <a:solidFill>
                  <a:schemeClr val="accent1"/>
                </a:solidFill>
              </a:rPr>
              <a:t>x</a:t>
            </a:r>
            <a:r>
              <a:rPr lang="en-US" sz="1800" dirty="0"/>
              <a:t>  Procurement Mgmt Plan</a:t>
            </a:r>
          </a:p>
          <a:p>
            <a:pPr>
              <a:buNone/>
            </a:pPr>
            <a:r>
              <a:rPr lang="en-US" sz="2800" b="1" dirty="0"/>
              <a:t>.6   Project Document Updates</a:t>
            </a:r>
          </a:p>
          <a:p>
            <a:pPr lvl="1"/>
            <a:r>
              <a:rPr lang="en-US" sz="2400" dirty="0"/>
              <a:t>Updates may be required to the following Project Documents</a:t>
            </a:r>
          </a:p>
          <a:p>
            <a:pPr lvl="2">
              <a:buClr>
                <a:schemeClr val="accent6"/>
              </a:buClr>
              <a:buSzPct val="80000"/>
              <a:buFont typeface="Wingdings 2" pitchFamily="18" charset="2"/>
              <a:buChar char="Ï"/>
            </a:pPr>
            <a:r>
              <a:rPr lang="en-US" sz="1800" dirty="0"/>
              <a:t>Requirements Documents 		x Lessons learned register</a:t>
            </a:r>
          </a:p>
          <a:p>
            <a:pPr lvl="2">
              <a:buClr>
                <a:schemeClr val="accent6"/>
              </a:buClr>
              <a:buSzPct val="80000"/>
              <a:buFont typeface="Wingdings 2" pitchFamily="18" charset="2"/>
              <a:buChar char="Ï"/>
            </a:pPr>
            <a:r>
              <a:rPr lang="en-US" sz="1800" dirty="0"/>
              <a:t>Issues and Assumption Logs		x Activity lists </a:t>
            </a:r>
          </a:p>
          <a:p>
            <a:pPr lvl="2">
              <a:buClr>
                <a:schemeClr val="accent6"/>
              </a:buClr>
              <a:buSzPct val="80000"/>
              <a:buFont typeface="Wingdings 2" pitchFamily="18" charset="2"/>
              <a:buChar char="Ï"/>
            </a:pPr>
            <a:r>
              <a:rPr lang="en-US" sz="1800" dirty="0"/>
              <a:t>Risk Register			x Stakeholder Register</a:t>
            </a:r>
            <a:r>
              <a:rPr lang="en-US" sz="2000" b="1" dirty="0"/>
              <a:t>	</a:t>
            </a:r>
            <a:endParaRPr lang="en-CA" sz="2000" b="1" dirty="0"/>
          </a:p>
        </p:txBody>
      </p:sp>
      <p:sp>
        <p:nvSpPr>
          <p:cNvPr id="5" name="Rectangle 8"/>
          <p:cNvSpPr>
            <a:spLocks noGrp="1" noChangeArrowheads="1"/>
          </p:cNvSpPr>
          <p:nvPr>
            <p:ph type="title"/>
          </p:nvPr>
        </p:nvSpPr>
        <p:spPr>
          <a:xfrm>
            <a:off x="685800" y="152400"/>
            <a:ext cx="8260080" cy="1143000"/>
          </a:xfrm>
        </p:spPr>
        <p:txBody>
          <a:bodyPr>
            <a:noAutofit/>
          </a:bodyPr>
          <a:lstStyle/>
          <a:p>
            <a:pPr algn="ctr">
              <a:tabLst>
                <a:tab pos="971550" algn="l"/>
              </a:tabLst>
            </a:pP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4.3.3  Direct &amp; Manage Project Work: OUTPUTS</a:t>
            </a:r>
          </a:p>
        </p:txBody>
      </p:sp>
      <p:sp>
        <p:nvSpPr>
          <p:cNvPr id="2" name="TextBox 1"/>
          <p:cNvSpPr txBox="1"/>
          <p:nvPr/>
        </p:nvSpPr>
        <p:spPr>
          <a:xfrm>
            <a:off x="457200" y="6019800"/>
            <a:ext cx="6705600" cy="769441"/>
          </a:xfrm>
          <a:prstGeom prst="rect">
            <a:avLst/>
          </a:prstGeom>
          <a:noFill/>
        </p:spPr>
        <p:txBody>
          <a:bodyPr wrap="square" rtlCol="0">
            <a:spAutoFit/>
          </a:bodyPr>
          <a:lstStyle/>
          <a:p>
            <a:r>
              <a:rPr lang="en-CA" sz="2400" b="1" dirty="0"/>
              <a:t>.7   Organizational Process Assets</a:t>
            </a:r>
          </a:p>
          <a:p>
            <a:r>
              <a:rPr lang="en-CA" sz="2000" b="1" dirty="0"/>
              <a:t>       </a:t>
            </a:r>
            <a:r>
              <a:rPr lang="en-CA" sz="2000" dirty="0"/>
              <a:t>Might need to be updated as a result of this process </a:t>
            </a:r>
            <a:endParaRPr lang="en-CA" sz="20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xplosion 1 6"/>
          <p:cNvSpPr/>
          <p:nvPr/>
        </p:nvSpPr>
        <p:spPr>
          <a:xfrm>
            <a:off x="3886200" y="4572000"/>
            <a:ext cx="1860971" cy="21336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1435608" y="152400"/>
            <a:ext cx="7498080" cy="1143000"/>
          </a:xfrm>
        </p:spPr>
        <p:txBody>
          <a:bodyPr>
            <a:normAutofit/>
          </a:bodyPr>
          <a:lstStyle/>
          <a:p>
            <a:r>
              <a:rPr lang="en-CA" sz="4000" b="1" dirty="0">
                <a:effectLst>
                  <a:outerShdw blurRad="38100" dist="38100" dir="2700000" algn="tl">
                    <a:srgbClr val="000000">
                      <a:alpha val="43137"/>
                    </a:srgbClr>
                  </a:outerShdw>
                </a:effectLst>
              </a:rPr>
              <a:t>4.4 Manage Project Knowledge</a:t>
            </a:r>
          </a:p>
        </p:txBody>
      </p:sp>
      <p:graphicFrame>
        <p:nvGraphicFramePr>
          <p:cNvPr id="4" name="Object 3"/>
          <p:cNvGraphicFramePr>
            <a:graphicFrameLocks noChangeAspect="1"/>
          </p:cNvGraphicFramePr>
          <p:nvPr>
            <p:extLst>
              <p:ext uri="{D42A27DB-BD31-4B8C-83A1-F6EECF244321}">
                <p14:modId xmlns:p14="http://schemas.microsoft.com/office/powerpoint/2010/main" val="2919610748"/>
              </p:ext>
            </p:extLst>
          </p:nvPr>
        </p:nvGraphicFramePr>
        <p:xfrm>
          <a:off x="488950" y="1295400"/>
          <a:ext cx="8655050" cy="4997450"/>
        </p:xfrm>
        <a:graphic>
          <a:graphicData uri="http://schemas.openxmlformats.org/presentationml/2006/ole">
            <mc:AlternateContent xmlns:mc="http://schemas.openxmlformats.org/markup-compatibility/2006">
              <mc:Choice xmlns:v="urn:schemas-microsoft-com:vml" Requires="v">
                <p:oleObj spid="_x0000_s111758" name="Visio" r:id="rId3" imgW="10377715" imgH="5991884" progId="Visio.Drawing.15">
                  <p:embed/>
                </p:oleObj>
              </mc:Choice>
              <mc:Fallback>
                <p:oleObj name="Visio" r:id="rId3" imgW="10377715" imgH="5991884" progId="Visio.Drawing.15">
                  <p:embed/>
                  <p:pic>
                    <p:nvPicPr>
                      <p:cNvPr id="0" name=""/>
                      <p:cNvPicPr/>
                      <p:nvPr/>
                    </p:nvPicPr>
                    <p:blipFill>
                      <a:blip r:embed="rId4"/>
                      <a:stretch>
                        <a:fillRect/>
                      </a:stretch>
                    </p:blipFill>
                    <p:spPr>
                      <a:xfrm>
                        <a:off x="488950" y="1295400"/>
                        <a:ext cx="8655050" cy="4997450"/>
                      </a:xfrm>
                      <a:prstGeom prst="rect">
                        <a:avLst/>
                      </a:prstGeom>
                    </p:spPr>
                  </p:pic>
                </p:oleObj>
              </mc:Fallback>
            </mc:AlternateContent>
          </a:graphicData>
        </a:graphic>
      </p:graphicFrame>
    </p:spTree>
    <p:extLst>
      <p:ext uri="{BB962C8B-B14F-4D97-AF65-F5344CB8AC3E}">
        <p14:creationId xmlns:p14="http://schemas.microsoft.com/office/powerpoint/2010/main" val="5639948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447800"/>
            <a:ext cx="7714488" cy="1600200"/>
          </a:xfrm>
        </p:spPr>
        <p:txBody>
          <a:bodyPr>
            <a:normAutofit/>
          </a:bodyPr>
          <a:lstStyle/>
          <a:p>
            <a:pPr marL="82296" indent="0">
              <a:buNone/>
            </a:pPr>
            <a:r>
              <a:rPr lang="en-CA" sz="2200" dirty="0"/>
              <a:t>This process allows the PM Team to leverage existing organizational knowledge and create new knowledge to achieve project’s objectives and contribute to organizational learning, to be available for future projects, and support operations.    </a:t>
            </a:r>
          </a:p>
        </p:txBody>
      </p:sp>
      <p:sp>
        <p:nvSpPr>
          <p:cNvPr id="4" name="Title 1"/>
          <p:cNvSpPr>
            <a:spLocks noGrp="1"/>
          </p:cNvSpPr>
          <p:nvPr>
            <p:ph type="title"/>
          </p:nvPr>
        </p:nvSpPr>
        <p:spPr/>
        <p:txBody>
          <a:bodyPr>
            <a:normAutofit/>
          </a:bodyPr>
          <a:lstStyle/>
          <a:p>
            <a:r>
              <a:rPr lang="en-CA" sz="4000" b="1" dirty="0">
                <a:effectLst>
                  <a:outerShdw blurRad="38100" dist="38100" dir="2700000" algn="tl">
                    <a:srgbClr val="000000">
                      <a:alpha val="43137"/>
                    </a:srgbClr>
                  </a:outerShdw>
                </a:effectLst>
              </a:rPr>
              <a:t>4.4 Manage Project Knowledge</a:t>
            </a:r>
          </a:p>
        </p:txBody>
      </p:sp>
      <p:graphicFrame>
        <p:nvGraphicFramePr>
          <p:cNvPr id="5" name="Object 4"/>
          <p:cNvGraphicFramePr>
            <a:graphicFrameLocks noChangeAspect="1"/>
          </p:cNvGraphicFramePr>
          <p:nvPr>
            <p:extLst>
              <p:ext uri="{D42A27DB-BD31-4B8C-83A1-F6EECF244321}">
                <p14:modId xmlns:p14="http://schemas.microsoft.com/office/powerpoint/2010/main" val="4109102416"/>
              </p:ext>
            </p:extLst>
          </p:nvPr>
        </p:nvGraphicFramePr>
        <p:xfrm>
          <a:off x="1679448" y="3078162"/>
          <a:ext cx="7010400" cy="3503770"/>
        </p:xfrm>
        <a:graphic>
          <a:graphicData uri="http://schemas.openxmlformats.org/presentationml/2006/ole">
            <mc:AlternateContent xmlns:mc="http://schemas.openxmlformats.org/markup-compatibility/2006">
              <mc:Choice xmlns:v="urn:schemas-microsoft-com:vml" Requires="v">
                <p:oleObj spid="_x0000_s112779" name="Visio" r:id="rId3" imgW="9335238" imgH="6299166" progId="Visio.Drawing.15">
                  <p:embed/>
                </p:oleObj>
              </mc:Choice>
              <mc:Fallback>
                <p:oleObj name="Visio" r:id="rId3" imgW="9335238" imgH="6299166" progId="Visio.Drawing.15">
                  <p:embed/>
                  <p:pic>
                    <p:nvPicPr>
                      <p:cNvPr id="0" name=""/>
                      <p:cNvPicPr/>
                      <p:nvPr/>
                    </p:nvPicPr>
                    <p:blipFill>
                      <a:blip r:embed="rId4"/>
                      <a:stretch>
                        <a:fillRect/>
                      </a:stretch>
                    </p:blipFill>
                    <p:spPr>
                      <a:xfrm>
                        <a:off x="1679448" y="3078162"/>
                        <a:ext cx="7010400" cy="3503770"/>
                      </a:xfrm>
                      <a:prstGeom prst="rect">
                        <a:avLst/>
                      </a:prstGeom>
                    </p:spPr>
                  </p:pic>
                </p:oleObj>
              </mc:Fallback>
            </mc:AlternateContent>
          </a:graphicData>
        </a:graphic>
      </p:graphicFrame>
      <p:sp>
        <p:nvSpPr>
          <p:cNvPr id="6" name="TextBox 1"/>
          <p:cNvSpPr txBox="1"/>
          <p:nvPr/>
        </p:nvSpPr>
        <p:spPr>
          <a:xfrm>
            <a:off x="5758331" y="6458205"/>
            <a:ext cx="3175357"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extLst>
      <p:ext uri="{BB962C8B-B14F-4D97-AF65-F5344CB8AC3E}">
        <p14:creationId xmlns:p14="http://schemas.microsoft.com/office/powerpoint/2010/main" val="2780090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a:p>
        </p:txBody>
      </p:sp>
      <p:sp>
        <p:nvSpPr>
          <p:cNvPr id="175145" name="Freeform 41"/>
          <p:cNvSpPr>
            <a:spLocks/>
          </p:cNvSpPr>
          <p:nvPr/>
        </p:nvSpPr>
        <p:spPr bwMode="auto">
          <a:xfrm>
            <a:off x="76200" y="2462212"/>
            <a:ext cx="9067800" cy="2795588"/>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2">
              <a:lumMod val="40000"/>
              <a:lumOff val="60000"/>
            </a:schemeClr>
          </a:solidFill>
          <a:ln w="12700" cap="rnd" cmpd="sng">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endParaRPr lang="en-CA"/>
          </a:p>
        </p:txBody>
      </p:sp>
      <p:sp>
        <p:nvSpPr>
          <p:cNvPr id="175146" name="Rectangle 42"/>
          <p:cNvSpPr>
            <a:spLocks noChangeArrowheads="1"/>
          </p:cNvSpPr>
          <p:nvPr/>
        </p:nvSpPr>
        <p:spPr bwMode="auto">
          <a:xfrm>
            <a:off x="5421409" y="2092907"/>
            <a:ext cx="2655791" cy="2402893"/>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buFontTx/>
              <a:buChar char="•"/>
            </a:pPr>
            <a:r>
              <a:rPr lang="en-US" sz="1600" dirty="0">
                <a:solidFill>
                  <a:schemeClr val="bg1"/>
                </a:solidFill>
              </a:rPr>
              <a:t>1Lessons Learned Register</a:t>
            </a:r>
          </a:p>
          <a:p>
            <a:pPr algn="l">
              <a:buFontTx/>
              <a:buChar char="•"/>
            </a:pPr>
            <a:r>
              <a:rPr lang="en-US" sz="1600" dirty="0">
                <a:solidFill>
                  <a:schemeClr val="bg1"/>
                </a:solidFill>
              </a:rPr>
              <a:t>2 Project Mgmt. Plan Updates</a:t>
            </a:r>
          </a:p>
          <a:p>
            <a:pPr marL="177800" algn="l">
              <a:buFontTx/>
              <a:buChar char="•"/>
            </a:pPr>
            <a:r>
              <a:rPr lang="en-US" sz="1600" dirty="0">
                <a:solidFill>
                  <a:schemeClr val="bg1"/>
                </a:solidFill>
              </a:rPr>
              <a:t> Any component</a:t>
            </a:r>
          </a:p>
          <a:p>
            <a:pPr algn="l">
              <a:buFontTx/>
              <a:buChar char="•"/>
            </a:pPr>
            <a:r>
              <a:rPr lang="en-US" sz="1600" dirty="0">
                <a:solidFill>
                  <a:schemeClr val="bg1"/>
                </a:solidFill>
              </a:rPr>
              <a:t>3 Organizational Process </a:t>
            </a:r>
          </a:p>
          <a:p>
            <a:pPr algn="l"/>
            <a:r>
              <a:rPr lang="en-US" sz="1600" dirty="0">
                <a:solidFill>
                  <a:schemeClr val="bg1"/>
                </a:solidFill>
              </a:rPr>
              <a:t>    Assets Updates</a:t>
            </a:r>
          </a:p>
          <a:p>
            <a:pPr algn="l"/>
            <a:endParaRPr lang="en-US" sz="1600" dirty="0">
              <a:solidFill>
                <a:schemeClr val="bg1"/>
              </a:solidFill>
            </a:endParaRPr>
          </a:p>
        </p:txBody>
      </p:sp>
      <p:sp>
        <p:nvSpPr>
          <p:cNvPr id="175147" name="Rectangle 43"/>
          <p:cNvSpPr>
            <a:spLocks noChangeArrowheads="1"/>
          </p:cNvSpPr>
          <p:nvPr/>
        </p:nvSpPr>
        <p:spPr bwMode="auto">
          <a:xfrm>
            <a:off x="2819400" y="2066730"/>
            <a:ext cx="2386012" cy="3876870"/>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buFontTx/>
              <a:buChar char="•"/>
            </a:pPr>
            <a:r>
              <a:rPr lang="en-US" sz="1600" dirty="0">
                <a:solidFill>
                  <a:schemeClr val="bg1"/>
                </a:solidFill>
              </a:rPr>
              <a:t>1 Expert Judgment</a:t>
            </a:r>
          </a:p>
          <a:p>
            <a:pPr algn="l">
              <a:buFontTx/>
              <a:buChar char="•"/>
            </a:pPr>
            <a:r>
              <a:rPr lang="en-US" sz="1600" dirty="0">
                <a:solidFill>
                  <a:schemeClr val="bg1"/>
                </a:solidFill>
              </a:rPr>
              <a:t>2 Knowledge Management</a:t>
            </a:r>
          </a:p>
          <a:p>
            <a:pPr algn="l">
              <a:tabLst>
                <a:tab pos="342900" algn="l"/>
              </a:tabLst>
            </a:pPr>
            <a:r>
              <a:rPr lang="en-US" sz="1600" dirty="0">
                <a:solidFill>
                  <a:schemeClr val="bg1"/>
                </a:solidFill>
              </a:rPr>
              <a:t>.3 Information Mgmt.</a:t>
            </a:r>
          </a:p>
          <a:p>
            <a:pPr algn="l">
              <a:tabLst>
                <a:tab pos="342900" algn="l"/>
              </a:tabLst>
            </a:pPr>
            <a:r>
              <a:rPr lang="en-US" sz="1600" dirty="0">
                <a:solidFill>
                  <a:schemeClr val="bg1"/>
                </a:solidFill>
              </a:rPr>
              <a:t>. 4 Interpersonal &amp; Team </a:t>
            </a:r>
          </a:p>
          <a:p>
            <a:pPr algn="l">
              <a:tabLst>
                <a:tab pos="342900" algn="l"/>
              </a:tabLst>
            </a:pPr>
            <a:r>
              <a:rPr lang="en-US" sz="1600" dirty="0">
                <a:solidFill>
                  <a:schemeClr val="bg1"/>
                </a:solidFill>
              </a:rPr>
              <a:t>    Skills </a:t>
            </a:r>
          </a:p>
          <a:p>
            <a:pPr marL="285750" indent="-107950" algn="l">
              <a:buFont typeface="Arial" panose="020B0604020202020204" pitchFamily="34" charset="0"/>
              <a:buChar char="•"/>
              <a:tabLst>
                <a:tab pos="342900" algn="l"/>
              </a:tabLst>
            </a:pPr>
            <a:r>
              <a:rPr lang="en-US" sz="1600" dirty="0">
                <a:solidFill>
                  <a:schemeClr val="bg1"/>
                </a:solidFill>
              </a:rPr>
              <a:t>Active Listening</a:t>
            </a:r>
          </a:p>
          <a:p>
            <a:pPr marL="285750" indent="-107950" algn="l">
              <a:buFont typeface="Arial" panose="020B0604020202020204" pitchFamily="34" charset="0"/>
              <a:buChar char="•"/>
              <a:tabLst>
                <a:tab pos="342900" algn="l"/>
              </a:tabLst>
            </a:pPr>
            <a:r>
              <a:rPr lang="en-US" sz="1600" dirty="0">
                <a:solidFill>
                  <a:schemeClr val="bg1"/>
                </a:solidFill>
              </a:rPr>
              <a:t>Facilitation</a:t>
            </a:r>
          </a:p>
          <a:p>
            <a:pPr marL="285750" indent="-107950" algn="l">
              <a:buFont typeface="Arial" panose="020B0604020202020204" pitchFamily="34" charset="0"/>
              <a:buChar char="•"/>
              <a:tabLst>
                <a:tab pos="342900" algn="l"/>
              </a:tabLst>
            </a:pPr>
            <a:r>
              <a:rPr lang="en-US" sz="1600" dirty="0">
                <a:solidFill>
                  <a:schemeClr val="bg1"/>
                </a:solidFill>
              </a:rPr>
              <a:t>Leadership</a:t>
            </a:r>
          </a:p>
          <a:p>
            <a:pPr marL="285750" indent="-107950" algn="l">
              <a:buFont typeface="Arial" panose="020B0604020202020204" pitchFamily="34" charset="0"/>
              <a:buChar char="•"/>
              <a:tabLst>
                <a:tab pos="342900" algn="l"/>
              </a:tabLst>
            </a:pPr>
            <a:r>
              <a:rPr lang="en-US" sz="1600" dirty="0">
                <a:solidFill>
                  <a:schemeClr val="bg1"/>
                </a:solidFill>
              </a:rPr>
              <a:t>Networking</a:t>
            </a:r>
          </a:p>
          <a:p>
            <a:pPr marL="285750" indent="-107950" algn="l">
              <a:buFont typeface="Arial" panose="020B0604020202020204" pitchFamily="34" charset="0"/>
              <a:buChar char="•"/>
              <a:tabLst>
                <a:tab pos="342900" algn="l"/>
              </a:tabLst>
            </a:pPr>
            <a:r>
              <a:rPr lang="en-US" sz="1600" dirty="0">
                <a:solidFill>
                  <a:schemeClr val="bg1"/>
                </a:solidFill>
              </a:rPr>
              <a:t>Political Awareness</a:t>
            </a:r>
          </a:p>
        </p:txBody>
      </p:sp>
      <p:sp>
        <p:nvSpPr>
          <p:cNvPr id="175148" name="Rectangle 44"/>
          <p:cNvSpPr>
            <a:spLocks noChangeArrowheads="1"/>
          </p:cNvSpPr>
          <p:nvPr/>
        </p:nvSpPr>
        <p:spPr bwMode="auto">
          <a:xfrm>
            <a:off x="228600" y="2052215"/>
            <a:ext cx="2395537" cy="3586585"/>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endParaRPr lang="en-US" sz="1600" dirty="0">
              <a:solidFill>
                <a:schemeClr val="bg1"/>
              </a:solidFill>
            </a:endParaRPr>
          </a:p>
          <a:p>
            <a:pPr algn="l">
              <a:buFont typeface="Arial" pitchFamily="34" charset="0"/>
              <a:buChar char="•"/>
            </a:pPr>
            <a:endParaRPr lang="en-US" sz="1600" dirty="0">
              <a:solidFill>
                <a:schemeClr val="bg1"/>
              </a:solidFill>
            </a:endParaRPr>
          </a:p>
          <a:p>
            <a:pPr algn="l">
              <a:buFont typeface="Arial" pitchFamily="34" charset="0"/>
              <a:buChar char="•"/>
            </a:pPr>
            <a:endParaRPr lang="en-US" sz="1600" dirty="0">
              <a:solidFill>
                <a:schemeClr val="bg1"/>
              </a:solidFill>
            </a:endParaRPr>
          </a:p>
          <a:p>
            <a:pPr algn="l">
              <a:buFont typeface="Arial" pitchFamily="34" charset="0"/>
              <a:buChar char="•"/>
            </a:pPr>
            <a:endParaRPr lang="en-US" sz="1600" dirty="0">
              <a:solidFill>
                <a:schemeClr val="bg1"/>
              </a:solidFill>
            </a:endParaRPr>
          </a:p>
          <a:p>
            <a:pPr algn="l">
              <a:buFont typeface="Arial" pitchFamily="34" charset="0"/>
              <a:buChar char="•"/>
            </a:pPr>
            <a:endParaRPr lang="en-US" sz="1600" dirty="0">
              <a:solidFill>
                <a:schemeClr val="bg1"/>
              </a:solidFill>
            </a:endParaRPr>
          </a:p>
          <a:p>
            <a:pPr algn="l">
              <a:buFont typeface="Arial" pitchFamily="34" charset="0"/>
              <a:buChar char="•"/>
            </a:pPr>
            <a:endParaRPr lang="en-US" sz="1600" dirty="0">
              <a:solidFill>
                <a:schemeClr val="bg1"/>
              </a:solidFill>
            </a:endParaRPr>
          </a:p>
          <a:p>
            <a:pPr algn="l">
              <a:buFont typeface="Arial" pitchFamily="34" charset="0"/>
              <a:buChar char="•"/>
            </a:pPr>
            <a:endParaRPr lang="en-US" sz="1600" dirty="0">
              <a:solidFill>
                <a:schemeClr val="bg1"/>
              </a:solidFill>
            </a:endParaRPr>
          </a:p>
          <a:p>
            <a:pPr algn="l">
              <a:buFont typeface="Arial" pitchFamily="34" charset="0"/>
              <a:buChar char="•"/>
            </a:pPr>
            <a:endParaRPr lang="en-US" sz="1600" dirty="0">
              <a:solidFill>
                <a:schemeClr val="bg1"/>
              </a:solidFill>
            </a:endParaRPr>
          </a:p>
          <a:p>
            <a:pPr algn="l">
              <a:buFont typeface="Arial" pitchFamily="34" charset="0"/>
              <a:buChar char="•"/>
            </a:pPr>
            <a:endParaRPr lang="en-US" sz="1600" dirty="0">
              <a:solidFill>
                <a:schemeClr val="bg1"/>
              </a:solidFill>
            </a:endParaRPr>
          </a:p>
          <a:p>
            <a:pPr algn="l"/>
            <a:endParaRPr lang="en-US" sz="1600" dirty="0">
              <a:solidFill>
                <a:schemeClr val="bg1"/>
              </a:solidFill>
            </a:endParaRPr>
          </a:p>
        </p:txBody>
      </p:sp>
      <p:sp>
        <p:nvSpPr>
          <p:cNvPr id="175149" name="Text Box 45"/>
          <p:cNvSpPr txBox="1">
            <a:spLocks noChangeArrowheads="1"/>
          </p:cNvSpPr>
          <p:nvPr/>
        </p:nvSpPr>
        <p:spPr bwMode="auto">
          <a:xfrm>
            <a:off x="367687" y="2133671"/>
            <a:ext cx="1156314" cy="400110"/>
          </a:xfrm>
          <a:prstGeom prst="rect">
            <a:avLst/>
          </a:prstGeom>
          <a:noFill/>
          <a:ln w="12700">
            <a:noFill/>
            <a:miter lim="800000"/>
            <a:headEnd type="none" w="sm" len="sm"/>
            <a:tailEnd type="none" w="sm" len="sm"/>
          </a:ln>
          <a:effectLst/>
        </p:spPr>
        <p:txBody>
          <a:bodyPr wrap="square">
            <a:spAutoFit/>
          </a:bodyPr>
          <a:lstStyle/>
          <a:p>
            <a:r>
              <a:rPr lang="en-US" sz="2000" b="1" dirty="0">
                <a:solidFill>
                  <a:schemeClr val="bg1"/>
                </a:solidFill>
              </a:rPr>
              <a:t>Inputs</a:t>
            </a:r>
          </a:p>
        </p:txBody>
      </p:sp>
      <p:sp>
        <p:nvSpPr>
          <p:cNvPr id="175150" name="Text Box 46"/>
          <p:cNvSpPr txBox="1">
            <a:spLocks noChangeArrowheads="1"/>
          </p:cNvSpPr>
          <p:nvPr/>
        </p:nvSpPr>
        <p:spPr bwMode="auto">
          <a:xfrm>
            <a:off x="2819400" y="2094413"/>
            <a:ext cx="2417730" cy="707886"/>
          </a:xfrm>
          <a:prstGeom prst="rect">
            <a:avLst/>
          </a:prstGeom>
          <a:noFill/>
          <a:ln w="12700">
            <a:noFill/>
            <a:miter lim="800000"/>
            <a:headEnd type="none" w="sm" len="sm"/>
            <a:tailEnd type="none" w="sm" len="sm"/>
          </a:ln>
          <a:effectLst/>
        </p:spPr>
        <p:txBody>
          <a:bodyPr wrap="square">
            <a:spAutoFit/>
          </a:bodyPr>
          <a:lstStyle/>
          <a:p>
            <a:pPr marL="57150"/>
            <a:r>
              <a:rPr lang="en-US" sz="2000" b="1" dirty="0">
                <a:solidFill>
                  <a:schemeClr val="bg1"/>
                </a:solidFill>
              </a:rPr>
              <a:t>Tools &amp; Techniques</a:t>
            </a:r>
            <a:endParaRPr lang="en-US" sz="2000" b="1" dirty="0">
              <a:solidFill>
                <a:schemeClr val="bg1"/>
              </a:solidFill>
              <a:latin typeface="Times New Roman" pitchFamily="18" charset="0"/>
            </a:endParaRPr>
          </a:p>
        </p:txBody>
      </p:sp>
      <p:sp>
        <p:nvSpPr>
          <p:cNvPr id="175151" name="Text Box 47"/>
          <p:cNvSpPr txBox="1">
            <a:spLocks noChangeArrowheads="1"/>
          </p:cNvSpPr>
          <p:nvPr/>
        </p:nvSpPr>
        <p:spPr bwMode="auto">
          <a:xfrm>
            <a:off x="5684837" y="2057436"/>
            <a:ext cx="1539875" cy="400110"/>
          </a:xfrm>
          <a:prstGeom prst="rect">
            <a:avLst/>
          </a:prstGeom>
          <a:noFill/>
          <a:ln w="12700">
            <a:noFill/>
            <a:miter lim="800000"/>
            <a:headEnd type="none" w="sm" len="sm"/>
            <a:tailEnd type="none" w="sm" len="sm"/>
          </a:ln>
          <a:effectLst/>
        </p:spPr>
        <p:txBody>
          <a:bodyPr wrap="square">
            <a:spAutoFit/>
          </a:bodyPr>
          <a:lstStyle/>
          <a:p>
            <a:r>
              <a:rPr lang="en-US" sz="2000" b="1" dirty="0">
                <a:solidFill>
                  <a:schemeClr val="bg1"/>
                </a:solidFill>
              </a:rPr>
              <a:t>Outputs</a:t>
            </a:r>
          </a:p>
        </p:txBody>
      </p:sp>
      <p:sp>
        <p:nvSpPr>
          <p:cNvPr id="175160" name="Rectangle 56"/>
          <p:cNvSpPr>
            <a:spLocks noGrp="1" noChangeArrowheads="1"/>
          </p:cNvSpPr>
          <p:nvPr>
            <p:ph type="title"/>
          </p:nvPr>
        </p:nvSpPr>
        <p:spPr>
          <a:xfrm>
            <a:off x="266700" y="262530"/>
            <a:ext cx="8686800" cy="841248"/>
          </a:xfrm>
          <a:noFill/>
          <a:ln/>
        </p:spPr>
        <p:txBody>
          <a:bodyPr>
            <a:normAutofit fontScale="90000"/>
          </a:bodyPr>
          <a:lstStyle/>
          <a:p>
            <a:pPr algn="ctr"/>
            <a:r>
              <a:rPr lang="en-US" b="1" dirty="0">
                <a:effectLst>
                  <a:outerShdw blurRad="50000" dist="30000" dir="5400000" algn="tl" rotWithShape="0">
                    <a:srgbClr val="000000">
                      <a:alpha val="30000"/>
                    </a:srgbClr>
                  </a:outerShdw>
                  <a:reflection blurRad="6350" stA="55000" endA="300" endPos="45500" dir="5400000" sy="-100000" algn="bl" rotWithShape="0"/>
                </a:effectLst>
              </a:rPr>
              <a:t>4.4 Direct &amp; Manage Project Work</a:t>
            </a:r>
            <a:endParaRPr lang="en-CA"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11" name="TextBox 1"/>
          <p:cNvSpPr txBox="1"/>
          <p:nvPr/>
        </p:nvSpPr>
        <p:spPr>
          <a:xfrm>
            <a:off x="5968643" y="6486955"/>
            <a:ext cx="3175357"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TextBox 1"/>
          <p:cNvSpPr txBox="1"/>
          <p:nvPr/>
        </p:nvSpPr>
        <p:spPr>
          <a:xfrm>
            <a:off x="457201" y="2615237"/>
            <a:ext cx="2292350" cy="2893100"/>
          </a:xfrm>
          <a:prstGeom prst="rect">
            <a:avLst/>
          </a:prstGeom>
          <a:noFill/>
        </p:spPr>
        <p:txBody>
          <a:bodyPr wrap="square" rtlCol="0">
            <a:spAutoFit/>
          </a:bodyPr>
          <a:lstStyle/>
          <a:p>
            <a:r>
              <a:rPr lang="en-CA" sz="1400" dirty="0">
                <a:solidFill>
                  <a:schemeClr val="bg1"/>
                </a:solidFill>
              </a:rPr>
              <a:t>.1 Project Management Plan</a:t>
            </a:r>
          </a:p>
          <a:p>
            <a:pPr marL="177800" indent="-84138">
              <a:buFont typeface="Arial" panose="020B0604020202020204" pitchFamily="34" charset="0"/>
              <a:buChar char="•"/>
            </a:pPr>
            <a:r>
              <a:rPr lang="en-CA" sz="1400" dirty="0">
                <a:solidFill>
                  <a:schemeClr val="bg1"/>
                </a:solidFill>
              </a:rPr>
              <a:t> All Components</a:t>
            </a:r>
          </a:p>
          <a:p>
            <a:r>
              <a:rPr lang="en-CA" sz="1400" dirty="0">
                <a:solidFill>
                  <a:schemeClr val="bg1"/>
                </a:solidFill>
              </a:rPr>
              <a:t>.2 Project Documents</a:t>
            </a:r>
          </a:p>
          <a:p>
            <a:pPr marL="177800" indent="-84138">
              <a:buFont typeface="Arial" panose="020B0604020202020204" pitchFamily="34" charset="0"/>
              <a:buChar char="•"/>
            </a:pPr>
            <a:r>
              <a:rPr lang="en-CA" sz="1400" dirty="0">
                <a:solidFill>
                  <a:schemeClr val="bg1"/>
                </a:solidFill>
              </a:rPr>
              <a:t>Lessons Learned Register</a:t>
            </a:r>
          </a:p>
          <a:p>
            <a:pPr marL="177800" indent="-84138">
              <a:buFont typeface="Arial" panose="020B0604020202020204" pitchFamily="34" charset="0"/>
              <a:buChar char="•"/>
            </a:pPr>
            <a:r>
              <a:rPr lang="en-CA" sz="1400" dirty="0">
                <a:solidFill>
                  <a:schemeClr val="bg1"/>
                </a:solidFill>
              </a:rPr>
              <a:t>Project Team Assignments</a:t>
            </a:r>
          </a:p>
          <a:p>
            <a:pPr marL="177800" indent="-84138">
              <a:buFont typeface="Arial" panose="020B0604020202020204" pitchFamily="34" charset="0"/>
              <a:buChar char="•"/>
            </a:pPr>
            <a:r>
              <a:rPr lang="en-CA" sz="1400" dirty="0">
                <a:solidFill>
                  <a:schemeClr val="bg1"/>
                </a:solidFill>
              </a:rPr>
              <a:t>Resource Breakdown Structure</a:t>
            </a:r>
          </a:p>
          <a:p>
            <a:pPr marL="177800" indent="-84138">
              <a:buFont typeface="Arial" panose="020B0604020202020204" pitchFamily="34" charset="0"/>
              <a:buChar char="•"/>
            </a:pPr>
            <a:r>
              <a:rPr lang="en-CA" sz="1400" dirty="0">
                <a:solidFill>
                  <a:schemeClr val="bg1"/>
                </a:solidFill>
              </a:rPr>
              <a:t>Source Selection Criteria</a:t>
            </a:r>
          </a:p>
          <a:p>
            <a:pPr marL="177800" indent="-84138">
              <a:buFont typeface="Arial" panose="020B0604020202020204" pitchFamily="34" charset="0"/>
              <a:buChar char="•"/>
            </a:pPr>
            <a:r>
              <a:rPr lang="en-CA" sz="1400" dirty="0">
                <a:solidFill>
                  <a:schemeClr val="bg1"/>
                </a:solidFill>
              </a:rPr>
              <a:t>Stakeholder Register</a:t>
            </a:r>
          </a:p>
          <a:p>
            <a:pPr marL="177800" indent="-84138">
              <a:buFont typeface="Arial" panose="020B0604020202020204" pitchFamily="34" charset="0"/>
              <a:buChar char="•"/>
            </a:pPr>
            <a:r>
              <a:rPr lang="en-CA" sz="1400" dirty="0">
                <a:solidFill>
                  <a:schemeClr val="bg1"/>
                </a:solidFill>
              </a:rPr>
              <a:t>Risk Register</a:t>
            </a:r>
          </a:p>
          <a:p>
            <a:r>
              <a:rPr lang="en-CA" sz="1400" dirty="0">
                <a:solidFill>
                  <a:schemeClr val="bg1"/>
                </a:solidFill>
              </a:rPr>
              <a:t>.3 Deliverables</a:t>
            </a:r>
          </a:p>
          <a:p>
            <a:r>
              <a:rPr lang="en-CA" sz="1400" dirty="0">
                <a:solidFill>
                  <a:schemeClr val="bg1"/>
                </a:solidFill>
              </a:rPr>
              <a:t>.4 Enterprise </a:t>
            </a:r>
            <a:r>
              <a:rPr lang="en-CA" sz="1400" dirty="0" err="1">
                <a:solidFill>
                  <a:schemeClr val="bg1"/>
                </a:solidFill>
              </a:rPr>
              <a:t>Env</a:t>
            </a:r>
            <a:r>
              <a:rPr lang="en-CA" sz="1400" dirty="0">
                <a:solidFill>
                  <a:schemeClr val="bg1"/>
                </a:solidFill>
              </a:rPr>
              <a:t>, Factors</a:t>
            </a:r>
          </a:p>
          <a:p>
            <a:r>
              <a:rPr lang="en-CA" sz="1400" dirty="0">
                <a:solidFill>
                  <a:schemeClr val="bg1"/>
                </a:solidFill>
              </a:rPr>
              <a:t>.5 Org. Process Assets</a:t>
            </a:r>
          </a:p>
        </p:txBody>
      </p:sp>
    </p:spTree>
    <p:extLst>
      <p:ext uri="{BB962C8B-B14F-4D97-AF65-F5344CB8AC3E}">
        <p14:creationId xmlns:p14="http://schemas.microsoft.com/office/powerpoint/2010/main" val="227211953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8" name="Rectangle 1030"/>
          <p:cNvSpPr>
            <a:spLocks noGrp="1" noChangeArrowheads="1"/>
          </p:cNvSpPr>
          <p:nvPr>
            <p:ph type="title"/>
          </p:nvPr>
        </p:nvSpPr>
        <p:spPr>
          <a:xfrm>
            <a:off x="838200" y="152400"/>
            <a:ext cx="8686800" cy="841248"/>
          </a:xfrm>
        </p:spPr>
        <p:txBody>
          <a:bodyPr>
            <a:norm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Introduction to Project Integration</a:t>
            </a:r>
          </a:p>
        </p:txBody>
      </p:sp>
      <p:sp>
        <p:nvSpPr>
          <p:cNvPr id="248841" name="Text Box 1033"/>
          <p:cNvSpPr txBox="1">
            <a:spLocks noChangeArrowheads="1"/>
          </p:cNvSpPr>
          <p:nvPr/>
        </p:nvSpPr>
        <p:spPr bwMode="auto">
          <a:xfrm>
            <a:off x="3889248" y="1219200"/>
            <a:ext cx="1600200" cy="400110"/>
          </a:xfrm>
          <a:prstGeom prst="rect">
            <a:avLst/>
          </a:prstGeom>
          <a:solidFill>
            <a:schemeClr val="accent1"/>
          </a:solidFill>
          <a:ln w="12700">
            <a:solidFill>
              <a:schemeClr val="tx1"/>
            </a:solidFill>
            <a:miter lim="800000"/>
            <a:headEnd type="none" w="sm" len="sm"/>
            <a:tailEnd type="none" w="sm" len="sm"/>
          </a:ln>
          <a:effectLst/>
          <a:scene3d>
            <a:camera prst="orthographicFront"/>
            <a:lightRig rig="threePt" dir="t"/>
          </a:scene3d>
          <a:sp3d>
            <a:bevelT w="114300" prst="hardEdge"/>
          </a:sp3d>
        </p:spPr>
        <p:txBody>
          <a:bodyPr>
            <a:spAutoFit/>
          </a:bodyPr>
          <a:lstStyle/>
          <a:p>
            <a:pPr algn="ctr">
              <a:spcBef>
                <a:spcPct val="50000"/>
              </a:spcBef>
            </a:pPr>
            <a:r>
              <a:rPr lang="en-US" sz="2000" b="1" dirty="0">
                <a:solidFill>
                  <a:schemeClr val="tx1"/>
                </a:solidFill>
                <a:latin typeface="Times New Roman" pitchFamily="18" charset="0"/>
              </a:rPr>
              <a:t>CONCEPT</a:t>
            </a:r>
            <a:endParaRPr lang="en-US" sz="2400" b="1" dirty="0">
              <a:solidFill>
                <a:schemeClr val="tx1"/>
              </a:solidFill>
              <a:latin typeface="Times New Roman" pitchFamily="18" charset="0"/>
            </a:endParaRPr>
          </a:p>
        </p:txBody>
      </p:sp>
      <p:sp>
        <p:nvSpPr>
          <p:cNvPr id="248842" name="Text Box 1034"/>
          <p:cNvSpPr txBox="1">
            <a:spLocks noChangeArrowheads="1"/>
          </p:cNvSpPr>
          <p:nvPr/>
        </p:nvSpPr>
        <p:spPr bwMode="auto">
          <a:xfrm>
            <a:off x="3336798" y="5791200"/>
            <a:ext cx="2590800" cy="707886"/>
          </a:xfrm>
          <a:prstGeom prst="rect">
            <a:avLst/>
          </a:prstGeom>
          <a:solidFill>
            <a:schemeClr val="accent1"/>
          </a:solidFill>
          <a:ln w="12700">
            <a:solidFill>
              <a:schemeClr val="tx1"/>
            </a:solidFill>
            <a:miter lim="800000"/>
            <a:headEnd type="none" w="sm" len="sm"/>
            <a:tailEnd type="none" w="sm" len="sm"/>
          </a:ln>
          <a:effectLst/>
          <a:scene3d>
            <a:camera prst="orthographicFront"/>
            <a:lightRig rig="threePt" dir="t"/>
          </a:scene3d>
          <a:sp3d>
            <a:bevelT w="114300" prst="hardEdge"/>
          </a:sp3d>
        </p:spPr>
        <p:txBody>
          <a:bodyPr>
            <a:spAutoFit/>
          </a:bodyPr>
          <a:lstStyle/>
          <a:p>
            <a:pPr algn="ctr">
              <a:spcBef>
                <a:spcPct val="50000"/>
              </a:spcBef>
            </a:pPr>
            <a:r>
              <a:rPr lang="en-US" sz="2000" b="1" dirty="0">
                <a:solidFill>
                  <a:schemeClr val="tx1"/>
                </a:solidFill>
                <a:latin typeface="Times New Roman" pitchFamily="18" charset="0"/>
              </a:rPr>
              <a:t>DELIVERABLES (OUTPUTS)</a:t>
            </a:r>
          </a:p>
        </p:txBody>
      </p:sp>
      <p:sp>
        <p:nvSpPr>
          <p:cNvPr id="248855" name="Line 1047"/>
          <p:cNvSpPr>
            <a:spLocks noChangeShapeType="1"/>
          </p:cNvSpPr>
          <p:nvPr/>
        </p:nvSpPr>
        <p:spPr bwMode="auto">
          <a:xfrm>
            <a:off x="4651248" y="2608263"/>
            <a:ext cx="0" cy="896938"/>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wrap="none" anchor="ctr"/>
          <a:lstStyle/>
          <a:p>
            <a:endParaRPr lang="en-CA" dirty="0"/>
          </a:p>
        </p:txBody>
      </p:sp>
      <p:sp>
        <p:nvSpPr>
          <p:cNvPr id="248856" name="Line 1048"/>
          <p:cNvSpPr>
            <a:spLocks noChangeShapeType="1"/>
          </p:cNvSpPr>
          <p:nvPr/>
        </p:nvSpPr>
        <p:spPr bwMode="auto">
          <a:xfrm flipH="1">
            <a:off x="3889248" y="4402138"/>
            <a:ext cx="627850" cy="53975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wrap="none" anchor="ctr"/>
          <a:lstStyle/>
          <a:p>
            <a:endParaRPr lang="en-CA" dirty="0"/>
          </a:p>
        </p:txBody>
      </p:sp>
      <p:sp>
        <p:nvSpPr>
          <p:cNvPr id="248857" name="Line 1049"/>
          <p:cNvSpPr>
            <a:spLocks noChangeShapeType="1"/>
          </p:cNvSpPr>
          <p:nvPr/>
        </p:nvSpPr>
        <p:spPr bwMode="auto">
          <a:xfrm>
            <a:off x="3146298" y="3122613"/>
            <a:ext cx="742950" cy="382588"/>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wrap="none" anchor="ctr"/>
          <a:lstStyle/>
          <a:p>
            <a:endParaRPr lang="en-CA" dirty="0"/>
          </a:p>
        </p:txBody>
      </p:sp>
      <p:sp>
        <p:nvSpPr>
          <p:cNvPr id="248858" name="Line 1050"/>
          <p:cNvSpPr>
            <a:spLocks noChangeShapeType="1"/>
          </p:cNvSpPr>
          <p:nvPr/>
        </p:nvSpPr>
        <p:spPr bwMode="auto">
          <a:xfrm>
            <a:off x="2822448" y="3886200"/>
            <a:ext cx="1066800"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wrap="none" anchor="ctr"/>
          <a:lstStyle/>
          <a:p>
            <a:endParaRPr lang="en-CA" dirty="0"/>
          </a:p>
        </p:txBody>
      </p:sp>
      <p:sp>
        <p:nvSpPr>
          <p:cNvPr id="248859" name="Line 1051"/>
          <p:cNvSpPr>
            <a:spLocks noChangeShapeType="1"/>
          </p:cNvSpPr>
          <p:nvPr/>
        </p:nvSpPr>
        <p:spPr bwMode="auto">
          <a:xfrm flipV="1">
            <a:off x="3146298" y="4346575"/>
            <a:ext cx="742950" cy="225425"/>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wrap="none" anchor="ctr"/>
          <a:lstStyle/>
          <a:p>
            <a:endParaRPr lang="en-CA" dirty="0"/>
          </a:p>
        </p:txBody>
      </p:sp>
      <p:sp>
        <p:nvSpPr>
          <p:cNvPr id="248860" name="Line 1052"/>
          <p:cNvSpPr>
            <a:spLocks noChangeShapeType="1"/>
          </p:cNvSpPr>
          <p:nvPr/>
        </p:nvSpPr>
        <p:spPr bwMode="auto">
          <a:xfrm>
            <a:off x="5489448" y="4346575"/>
            <a:ext cx="457200" cy="225425"/>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wrap="none" anchor="ctr"/>
          <a:lstStyle/>
          <a:p>
            <a:endParaRPr lang="en-CA" dirty="0"/>
          </a:p>
        </p:txBody>
      </p:sp>
      <p:sp>
        <p:nvSpPr>
          <p:cNvPr id="248861" name="Line 1053"/>
          <p:cNvSpPr>
            <a:spLocks noChangeShapeType="1"/>
          </p:cNvSpPr>
          <p:nvPr/>
        </p:nvSpPr>
        <p:spPr bwMode="auto">
          <a:xfrm>
            <a:off x="5489448" y="3886200"/>
            <a:ext cx="1143000"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wrap="none" anchor="ctr"/>
          <a:lstStyle/>
          <a:p>
            <a:endParaRPr lang="en-CA" dirty="0"/>
          </a:p>
        </p:txBody>
      </p:sp>
      <p:sp>
        <p:nvSpPr>
          <p:cNvPr id="248862" name="Line 1054"/>
          <p:cNvSpPr>
            <a:spLocks noChangeShapeType="1"/>
          </p:cNvSpPr>
          <p:nvPr/>
        </p:nvSpPr>
        <p:spPr bwMode="auto">
          <a:xfrm flipV="1">
            <a:off x="5489448" y="3000375"/>
            <a:ext cx="457200" cy="504825"/>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wrap="none" anchor="ctr"/>
          <a:lstStyle/>
          <a:p>
            <a:endParaRPr lang="en-CA" dirty="0"/>
          </a:p>
        </p:txBody>
      </p:sp>
      <p:sp>
        <p:nvSpPr>
          <p:cNvPr id="248853" name="Rectangle 1045"/>
          <p:cNvSpPr>
            <a:spLocks noChangeArrowheads="1"/>
          </p:cNvSpPr>
          <p:nvPr/>
        </p:nvSpPr>
        <p:spPr bwMode="auto">
          <a:xfrm>
            <a:off x="993648" y="1905000"/>
            <a:ext cx="8153400" cy="3657600"/>
          </a:xfrm>
          <a:prstGeom prst="rect">
            <a:avLst/>
          </a:prstGeom>
          <a:noFill/>
          <a:ln w="38100">
            <a:solidFill>
              <a:schemeClr val="accent1">
                <a:lumMod val="75000"/>
              </a:schemeClr>
            </a:solidFill>
            <a:miter lim="800000"/>
            <a:headEnd type="none" w="sm" len="sm"/>
            <a:tailEnd type="none" w="sm" len="sm"/>
          </a:ln>
          <a:effectLst>
            <a:outerShdw blurRad="50800" dist="38100" dir="2700000" algn="tl" rotWithShape="0">
              <a:prstClr val="black">
                <a:alpha val="40000"/>
              </a:prstClr>
            </a:outerShdw>
          </a:effectLst>
        </p:spPr>
        <p:txBody>
          <a:bodyPr wrap="none" anchor="ctr"/>
          <a:lstStyle/>
          <a:p>
            <a:endParaRPr lang="en-CA" dirty="0"/>
          </a:p>
        </p:txBody>
      </p:sp>
      <p:sp>
        <p:nvSpPr>
          <p:cNvPr id="248844" name="AutoShape 1036"/>
          <p:cNvSpPr>
            <a:spLocks noChangeArrowheads="1"/>
          </p:cNvSpPr>
          <p:nvPr/>
        </p:nvSpPr>
        <p:spPr bwMode="auto">
          <a:xfrm>
            <a:off x="4079748" y="2163763"/>
            <a:ext cx="1257300" cy="444500"/>
          </a:xfrm>
          <a:prstGeom prst="roundRect">
            <a:avLst>
              <a:gd name="adj" fmla="val 16667"/>
            </a:avLst>
          </a:prstGeom>
          <a:solidFill>
            <a:schemeClr val="tx2"/>
          </a:solidFill>
          <a:ln w="12700">
            <a:solidFill>
              <a:schemeClr val="tx1"/>
            </a:solidFill>
            <a:round/>
            <a:headEnd type="none" w="sm" len="sm"/>
            <a:tailEnd type="none" w="sm" len="sm"/>
          </a:ln>
          <a:effectLst>
            <a:outerShdw blurRad="50800" dist="38100" dir="2700000" algn="tl" rotWithShape="0">
              <a:prstClr val="black">
                <a:alpha val="40000"/>
              </a:prstClr>
            </a:outerShdw>
            <a:softEdge rad="31750"/>
          </a:effectLst>
        </p:spPr>
        <p:txBody>
          <a:bodyPr>
            <a:spAutoFit/>
          </a:bodyPr>
          <a:lstStyle/>
          <a:p>
            <a:pPr algn="ctr">
              <a:spcBef>
                <a:spcPct val="50000"/>
              </a:spcBef>
            </a:pPr>
            <a:r>
              <a:rPr lang="en-US" sz="2000" b="1" dirty="0">
                <a:solidFill>
                  <a:schemeClr val="bg2"/>
                </a:solidFill>
                <a:latin typeface="Times New Roman" pitchFamily="18" charset="0"/>
              </a:rPr>
              <a:t>Scope</a:t>
            </a:r>
          </a:p>
        </p:txBody>
      </p:sp>
      <p:sp>
        <p:nvSpPr>
          <p:cNvPr id="248845" name="AutoShape 1037"/>
          <p:cNvSpPr>
            <a:spLocks noChangeArrowheads="1"/>
          </p:cNvSpPr>
          <p:nvPr/>
        </p:nvSpPr>
        <p:spPr bwMode="auto">
          <a:xfrm>
            <a:off x="1574674" y="4446575"/>
            <a:ext cx="1466850" cy="444500"/>
          </a:xfrm>
          <a:prstGeom prst="roundRect">
            <a:avLst>
              <a:gd name="adj" fmla="val 16667"/>
            </a:avLst>
          </a:prstGeom>
          <a:solidFill>
            <a:schemeClr val="tx2"/>
          </a:solidFill>
          <a:ln w="12700">
            <a:solidFill>
              <a:schemeClr val="tx1"/>
            </a:solidFill>
            <a:round/>
            <a:headEnd type="none" w="sm" len="sm"/>
            <a:tailEnd type="none" w="sm" len="sm"/>
          </a:ln>
          <a:effectLst>
            <a:outerShdw blurRad="50800" dist="38100" dir="2700000" algn="tl" rotWithShape="0">
              <a:prstClr val="black">
                <a:alpha val="40000"/>
              </a:prstClr>
            </a:outerShdw>
            <a:softEdge rad="31750"/>
          </a:effectLst>
        </p:spPr>
        <p:txBody>
          <a:bodyPr>
            <a:spAutoFit/>
          </a:bodyPr>
          <a:lstStyle/>
          <a:p>
            <a:pPr algn="ctr">
              <a:spcBef>
                <a:spcPct val="50000"/>
              </a:spcBef>
            </a:pPr>
            <a:r>
              <a:rPr lang="en-US" sz="2000" b="1" dirty="0">
                <a:solidFill>
                  <a:schemeClr val="bg2"/>
                </a:solidFill>
                <a:latin typeface="Times New Roman" pitchFamily="18" charset="0"/>
              </a:rPr>
              <a:t>Cost</a:t>
            </a:r>
          </a:p>
        </p:txBody>
      </p:sp>
      <p:sp>
        <p:nvSpPr>
          <p:cNvPr id="248846" name="AutoShape 1038"/>
          <p:cNvSpPr>
            <a:spLocks noChangeArrowheads="1"/>
          </p:cNvSpPr>
          <p:nvPr/>
        </p:nvSpPr>
        <p:spPr bwMode="auto">
          <a:xfrm>
            <a:off x="1679448" y="2678113"/>
            <a:ext cx="1466850" cy="444500"/>
          </a:xfrm>
          <a:prstGeom prst="roundRect">
            <a:avLst>
              <a:gd name="adj" fmla="val 16667"/>
            </a:avLst>
          </a:prstGeom>
          <a:solidFill>
            <a:schemeClr val="tx2"/>
          </a:solidFill>
          <a:ln w="12700">
            <a:solidFill>
              <a:schemeClr val="tx1"/>
            </a:solidFill>
            <a:round/>
            <a:headEnd type="none" w="sm" len="sm"/>
            <a:tailEnd type="none" w="sm" len="sm"/>
          </a:ln>
          <a:effectLst>
            <a:outerShdw blurRad="50800" dist="38100" dir="2700000" algn="tl" rotWithShape="0">
              <a:prstClr val="black">
                <a:alpha val="40000"/>
              </a:prstClr>
            </a:outerShdw>
            <a:softEdge rad="31750"/>
          </a:effectLst>
        </p:spPr>
        <p:txBody>
          <a:bodyPr>
            <a:spAutoFit/>
          </a:bodyPr>
          <a:lstStyle/>
          <a:p>
            <a:pPr algn="ctr">
              <a:spcBef>
                <a:spcPct val="50000"/>
              </a:spcBef>
            </a:pPr>
            <a:r>
              <a:rPr lang="en-US" sz="2000" b="1" dirty="0">
                <a:solidFill>
                  <a:schemeClr val="bg2"/>
                </a:solidFill>
                <a:latin typeface="Times New Roman" pitchFamily="18" charset="0"/>
              </a:rPr>
              <a:t>Quality</a:t>
            </a:r>
          </a:p>
        </p:txBody>
      </p:sp>
      <p:sp>
        <p:nvSpPr>
          <p:cNvPr id="248847" name="AutoShape 1039"/>
          <p:cNvSpPr>
            <a:spLocks noChangeArrowheads="1"/>
          </p:cNvSpPr>
          <p:nvPr/>
        </p:nvSpPr>
        <p:spPr bwMode="auto">
          <a:xfrm>
            <a:off x="1450848" y="3697288"/>
            <a:ext cx="1390650" cy="444500"/>
          </a:xfrm>
          <a:prstGeom prst="roundRect">
            <a:avLst>
              <a:gd name="adj" fmla="val 16667"/>
            </a:avLst>
          </a:prstGeom>
          <a:solidFill>
            <a:schemeClr val="tx2"/>
          </a:solidFill>
          <a:ln w="12700">
            <a:solidFill>
              <a:schemeClr val="tx1"/>
            </a:solidFill>
            <a:round/>
            <a:headEnd type="none" w="sm" len="sm"/>
            <a:tailEnd type="none" w="sm" len="sm"/>
          </a:ln>
          <a:effectLst>
            <a:outerShdw blurRad="50800" dist="38100" dir="2700000" algn="tl" rotWithShape="0">
              <a:prstClr val="black">
                <a:alpha val="40000"/>
              </a:prstClr>
            </a:outerShdw>
            <a:softEdge rad="31750"/>
          </a:effectLst>
        </p:spPr>
        <p:txBody>
          <a:bodyPr>
            <a:spAutoFit/>
          </a:bodyPr>
          <a:lstStyle/>
          <a:p>
            <a:pPr algn="ctr">
              <a:spcBef>
                <a:spcPct val="50000"/>
              </a:spcBef>
            </a:pPr>
            <a:r>
              <a:rPr lang="en-US" sz="2000" b="1" dirty="0">
                <a:solidFill>
                  <a:schemeClr val="bg2"/>
                </a:solidFill>
                <a:latin typeface="Times New Roman" pitchFamily="18" charset="0"/>
              </a:rPr>
              <a:t>Time</a:t>
            </a:r>
          </a:p>
        </p:txBody>
      </p:sp>
      <p:sp>
        <p:nvSpPr>
          <p:cNvPr id="248848" name="AutoShape 1040"/>
          <p:cNvSpPr>
            <a:spLocks noChangeArrowheads="1"/>
          </p:cNvSpPr>
          <p:nvPr/>
        </p:nvSpPr>
        <p:spPr bwMode="auto">
          <a:xfrm>
            <a:off x="5927598" y="2667000"/>
            <a:ext cx="2076450" cy="444500"/>
          </a:xfrm>
          <a:prstGeom prst="roundRect">
            <a:avLst>
              <a:gd name="adj" fmla="val 16667"/>
            </a:avLst>
          </a:prstGeom>
          <a:solidFill>
            <a:schemeClr val="tx2"/>
          </a:solidFill>
          <a:ln w="12700">
            <a:solidFill>
              <a:schemeClr val="tx1"/>
            </a:solidFill>
            <a:round/>
            <a:headEnd type="none" w="sm" len="sm"/>
            <a:tailEnd type="none" w="sm" len="sm"/>
          </a:ln>
          <a:effectLst>
            <a:outerShdw blurRad="50800" dist="38100" dir="2700000" algn="tl" rotWithShape="0">
              <a:prstClr val="black">
                <a:alpha val="40000"/>
              </a:prstClr>
            </a:outerShdw>
            <a:softEdge rad="31750"/>
          </a:effectLst>
        </p:spPr>
        <p:txBody>
          <a:bodyPr>
            <a:spAutoFit/>
          </a:bodyPr>
          <a:lstStyle/>
          <a:p>
            <a:pPr algn="ctr">
              <a:spcBef>
                <a:spcPct val="50000"/>
              </a:spcBef>
            </a:pPr>
            <a:r>
              <a:rPr lang="en-US" sz="2000" b="1" dirty="0">
                <a:solidFill>
                  <a:schemeClr val="bg2"/>
                </a:solidFill>
                <a:latin typeface="Times New Roman" pitchFamily="18" charset="0"/>
              </a:rPr>
              <a:t>Communications</a:t>
            </a:r>
          </a:p>
        </p:txBody>
      </p:sp>
      <p:sp>
        <p:nvSpPr>
          <p:cNvPr id="248849" name="AutoShape 1041"/>
          <p:cNvSpPr>
            <a:spLocks noChangeArrowheads="1"/>
          </p:cNvSpPr>
          <p:nvPr/>
        </p:nvSpPr>
        <p:spPr bwMode="auto">
          <a:xfrm>
            <a:off x="6594348" y="3697288"/>
            <a:ext cx="1409700" cy="444500"/>
          </a:xfrm>
          <a:prstGeom prst="roundRect">
            <a:avLst>
              <a:gd name="adj" fmla="val 16667"/>
            </a:avLst>
          </a:prstGeom>
          <a:solidFill>
            <a:schemeClr val="tx2"/>
          </a:solidFill>
          <a:ln w="12700">
            <a:solidFill>
              <a:schemeClr val="tx1"/>
            </a:solidFill>
            <a:round/>
            <a:headEnd type="none" w="sm" len="sm"/>
            <a:tailEnd type="none" w="sm" len="sm"/>
          </a:ln>
          <a:effectLst>
            <a:outerShdw blurRad="50800" dist="38100" dir="2700000" algn="tl" rotWithShape="0">
              <a:prstClr val="black">
                <a:alpha val="40000"/>
              </a:prstClr>
            </a:outerShdw>
            <a:softEdge rad="31750"/>
          </a:effectLst>
        </p:spPr>
        <p:txBody>
          <a:bodyPr wrap="square">
            <a:spAutoFit/>
          </a:bodyPr>
          <a:lstStyle/>
          <a:p>
            <a:pPr algn="ctr">
              <a:spcBef>
                <a:spcPct val="50000"/>
              </a:spcBef>
            </a:pPr>
            <a:r>
              <a:rPr lang="en-US" sz="2000" b="1" dirty="0">
                <a:solidFill>
                  <a:schemeClr val="bg2"/>
                </a:solidFill>
                <a:latin typeface="Times New Roman" pitchFamily="18" charset="0"/>
              </a:rPr>
              <a:t>Resources</a:t>
            </a:r>
          </a:p>
        </p:txBody>
      </p:sp>
      <p:sp>
        <p:nvSpPr>
          <p:cNvPr id="248850" name="AutoShape 1042"/>
          <p:cNvSpPr>
            <a:spLocks noChangeArrowheads="1"/>
          </p:cNvSpPr>
          <p:nvPr/>
        </p:nvSpPr>
        <p:spPr bwMode="auto">
          <a:xfrm>
            <a:off x="5984348" y="4427478"/>
            <a:ext cx="1695450" cy="444500"/>
          </a:xfrm>
          <a:prstGeom prst="roundRect">
            <a:avLst>
              <a:gd name="adj" fmla="val 16667"/>
            </a:avLst>
          </a:prstGeom>
          <a:solidFill>
            <a:schemeClr val="tx2"/>
          </a:solidFill>
          <a:ln w="12700">
            <a:solidFill>
              <a:schemeClr val="tx1"/>
            </a:solidFill>
            <a:round/>
            <a:headEnd type="none" w="sm" len="sm"/>
            <a:tailEnd type="none" w="sm" len="sm"/>
          </a:ln>
          <a:effectLst>
            <a:outerShdw blurRad="50800" dist="38100" dir="2700000" algn="tl" rotWithShape="0">
              <a:prstClr val="black">
                <a:alpha val="40000"/>
              </a:prstClr>
            </a:outerShdw>
            <a:softEdge rad="31750"/>
          </a:effectLst>
        </p:spPr>
        <p:txBody>
          <a:bodyPr>
            <a:spAutoFit/>
          </a:bodyPr>
          <a:lstStyle/>
          <a:p>
            <a:pPr algn="ctr">
              <a:spcBef>
                <a:spcPct val="50000"/>
              </a:spcBef>
            </a:pPr>
            <a:r>
              <a:rPr lang="en-US" sz="2000" b="1" dirty="0">
                <a:solidFill>
                  <a:schemeClr val="bg2"/>
                </a:solidFill>
                <a:latin typeface="Times New Roman" pitchFamily="18" charset="0"/>
              </a:rPr>
              <a:t>Procurement</a:t>
            </a:r>
          </a:p>
        </p:txBody>
      </p:sp>
      <p:sp>
        <p:nvSpPr>
          <p:cNvPr id="248851" name="AutoShape 1043"/>
          <p:cNvSpPr>
            <a:spLocks noChangeArrowheads="1"/>
          </p:cNvSpPr>
          <p:nvPr/>
        </p:nvSpPr>
        <p:spPr bwMode="auto">
          <a:xfrm>
            <a:off x="3135156" y="5002212"/>
            <a:ext cx="1257300" cy="444500"/>
          </a:xfrm>
          <a:prstGeom prst="roundRect">
            <a:avLst>
              <a:gd name="adj" fmla="val 16667"/>
            </a:avLst>
          </a:prstGeom>
          <a:solidFill>
            <a:schemeClr val="tx2"/>
          </a:solidFill>
          <a:ln w="12700">
            <a:solidFill>
              <a:schemeClr val="tx1"/>
            </a:solidFill>
            <a:round/>
            <a:headEnd type="none" w="sm" len="sm"/>
            <a:tailEnd type="none" w="sm" len="sm"/>
          </a:ln>
          <a:effectLst>
            <a:outerShdw blurRad="50800" dist="38100" dir="2700000" algn="tl" rotWithShape="0">
              <a:prstClr val="black">
                <a:alpha val="40000"/>
              </a:prstClr>
            </a:outerShdw>
            <a:softEdge rad="31750"/>
          </a:effectLst>
        </p:spPr>
        <p:txBody>
          <a:bodyPr>
            <a:spAutoFit/>
          </a:bodyPr>
          <a:lstStyle/>
          <a:p>
            <a:pPr algn="ctr">
              <a:spcBef>
                <a:spcPct val="50000"/>
              </a:spcBef>
            </a:pPr>
            <a:r>
              <a:rPr lang="en-US" sz="2000" b="1" dirty="0">
                <a:solidFill>
                  <a:schemeClr val="bg2"/>
                </a:solidFill>
                <a:latin typeface="Times New Roman" pitchFamily="18" charset="0"/>
              </a:rPr>
              <a:t>Risk</a:t>
            </a:r>
          </a:p>
        </p:txBody>
      </p:sp>
      <p:sp>
        <p:nvSpPr>
          <p:cNvPr id="248852" name="Text Box 1044"/>
          <p:cNvSpPr txBox="1">
            <a:spLocks noChangeArrowheads="1"/>
          </p:cNvSpPr>
          <p:nvPr/>
        </p:nvSpPr>
        <p:spPr bwMode="auto">
          <a:xfrm>
            <a:off x="3851548" y="3505200"/>
            <a:ext cx="1600200" cy="923330"/>
          </a:xfrm>
          <a:prstGeom prst="rect">
            <a:avLst/>
          </a:prstGeom>
          <a:solidFill>
            <a:schemeClr val="accent1"/>
          </a:solidFill>
          <a:ln w="12700">
            <a:solidFill>
              <a:schemeClr val="tx1"/>
            </a:solidFill>
            <a:miter lim="800000"/>
            <a:headEnd type="none" w="sm" len="sm"/>
            <a:tailEnd type="none" w="sm" len="sm"/>
          </a:ln>
          <a:effectLst/>
          <a:scene3d>
            <a:camera prst="orthographicFront"/>
            <a:lightRig rig="threePt" dir="t"/>
          </a:scene3d>
          <a:sp3d>
            <a:bevelT w="114300" prst="hardEdge"/>
          </a:sp3d>
        </p:spPr>
        <p:txBody>
          <a:bodyPr wrap="square">
            <a:spAutoFit/>
          </a:bodyPr>
          <a:lstStyle/>
          <a:p>
            <a:pPr algn="ctr">
              <a:spcBef>
                <a:spcPct val="50000"/>
              </a:spcBef>
            </a:pPr>
            <a:r>
              <a:rPr lang="en-US" sz="2400" b="1" dirty="0">
                <a:solidFill>
                  <a:schemeClr val="tx1"/>
                </a:solidFill>
                <a:latin typeface="Times New Roman" pitchFamily="18" charset="0"/>
              </a:rPr>
              <a:t>WORK</a:t>
            </a:r>
          </a:p>
          <a:p>
            <a:pPr algn="ctr">
              <a:spcBef>
                <a:spcPct val="50000"/>
              </a:spcBef>
            </a:pPr>
            <a:r>
              <a:rPr lang="en-US" sz="2000" b="1" dirty="0">
                <a:solidFill>
                  <a:schemeClr val="tx1"/>
                </a:solidFill>
                <a:latin typeface="Times New Roman" pitchFamily="18" charset="0"/>
              </a:rPr>
              <a:t>(INPUTS)</a:t>
            </a:r>
          </a:p>
        </p:txBody>
      </p:sp>
      <p:sp>
        <p:nvSpPr>
          <p:cNvPr id="248854" name="Line 1046"/>
          <p:cNvSpPr>
            <a:spLocks noChangeShapeType="1"/>
          </p:cNvSpPr>
          <p:nvPr/>
        </p:nvSpPr>
        <p:spPr bwMode="auto">
          <a:xfrm>
            <a:off x="4651248" y="1689100"/>
            <a:ext cx="0" cy="215900"/>
          </a:xfrm>
          <a:prstGeom prst="line">
            <a:avLst/>
          </a:prstGeom>
          <a:noFill/>
          <a:ln w="38100">
            <a:solidFill>
              <a:schemeClr val="tx1"/>
            </a:solidFill>
            <a:round/>
            <a:headEnd type="none" w="sm" len="sm"/>
            <a:tailEnd type="triangle" w="med" len="med"/>
          </a:ln>
          <a:effectLst/>
        </p:spPr>
        <p:txBody>
          <a:bodyPr wrap="none" anchor="ctr"/>
          <a:lstStyle/>
          <a:p>
            <a:endParaRPr lang="en-CA" dirty="0"/>
          </a:p>
        </p:txBody>
      </p:sp>
      <p:sp>
        <p:nvSpPr>
          <p:cNvPr id="248864" name="Line 1056"/>
          <p:cNvSpPr>
            <a:spLocks noChangeShapeType="1"/>
          </p:cNvSpPr>
          <p:nvPr/>
        </p:nvSpPr>
        <p:spPr bwMode="auto">
          <a:xfrm>
            <a:off x="4651248" y="5562600"/>
            <a:ext cx="0" cy="228600"/>
          </a:xfrm>
          <a:prstGeom prst="line">
            <a:avLst/>
          </a:prstGeom>
          <a:noFill/>
          <a:ln w="38100">
            <a:solidFill>
              <a:schemeClr val="tx1"/>
            </a:solidFill>
            <a:round/>
            <a:headEnd type="none" w="sm" len="sm"/>
            <a:tailEnd type="triangle" w="med" len="med"/>
          </a:ln>
          <a:effectLst/>
        </p:spPr>
        <p:txBody>
          <a:bodyPr wrap="none" anchor="ctr"/>
          <a:lstStyle/>
          <a:p>
            <a:endParaRPr lang="en-CA" dirty="0"/>
          </a:p>
        </p:txBody>
      </p:sp>
      <p:sp>
        <p:nvSpPr>
          <p:cNvPr id="25" name="AutoShape 1042"/>
          <p:cNvSpPr>
            <a:spLocks noChangeArrowheads="1"/>
          </p:cNvSpPr>
          <p:nvPr/>
        </p:nvSpPr>
        <p:spPr bwMode="auto">
          <a:xfrm>
            <a:off x="4706843" y="4980980"/>
            <a:ext cx="1695450" cy="444500"/>
          </a:xfrm>
          <a:prstGeom prst="roundRect">
            <a:avLst>
              <a:gd name="adj" fmla="val 16667"/>
            </a:avLst>
          </a:prstGeom>
          <a:solidFill>
            <a:schemeClr val="tx2"/>
          </a:solidFill>
          <a:ln w="12700">
            <a:solidFill>
              <a:schemeClr val="tx1"/>
            </a:solidFill>
            <a:round/>
            <a:headEnd type="none" w="sm" len="sm"/>
            <a:tailEnd type="none" w="sm" len="sm"/>
          </a:ln>
          <a:effectLst>
            <a:outerShdw blurRad="50800" dist="38100" dir="2700000" algn="tl" rotWithShape="0">
              <a:prstClr val="black">
                <a:alpha val="40000"/>
              </a:prstClr>
            </a:outerShdw>
            <a:softEdge rad="31750"/>
          </a:effectLst>
        </p:spPr>
        <p:txBody>
          <a:bodyPr>
            <a:spAutoFit/>
          </a:bodyPr>
          <a:lstStyle/>
          <a:p>
            <a:pPr algn="ctr">
              <a:spcBef>
                <a:spcPct val="50000"/>
              </a:spcBef>
            </a:pPr>
            <a:r>
              <a:rPr lang="en-US" sz="2000" b="1" dirty="0">
                <a:solidFill>
                  <a:schemeClr val="bg2"/>
                </a:solidFill>
                <a:latin typeface="Times New Roman" pitchFamily="18" charset="0"/>
              </a:rPr>
              <a:t>Stakeholders</a:t>
            </a:r>
          </a:p>
        </p:txBody>
      </p:sp>
      <p:sp>
        <p:nvSpPr>
          <p:cNvPr id="26" name="Line 1048"/>
          <p:cNvSpPr>
            <a:spLocks noChangeShapeType="1"/>
          </p:cNvSpPr>
          <p:nvPr/>
        </p:nvSpPr>
        <p:spPr bwMode="auto">
          <a:xfrm>
            <a:off x="4953000" y="4429065"/>
            <a:ext cx="498748" cy="551915"/>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wrap="none" anchor="ctr"/>
          <a:lstStyle/>
          <a:p>
            <a:endParaRPr lang="en-CA"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28600"/>
            <a:ext cx="7498080" cy="762000"/>
          </a:xfrm>
        </p:spPr>
        <p:txBody>
          <a:bodyPr/>
          <a:lstStyle/>
          <a:p>
            <a:pPr algn="ctr"/>
            <a:r>
              <a:rPr lang="en-CA" b="1" dirty="0">
                <a:effectLst>
                  <a:outerShdw blurRad="38100" dist="38100" dir="2700000" algn="tl">
                    <a:srgbClr val="000000">
                      <a:alpha val="43137"/>
                    </a:srgbClr>
                  </a:outerShdw>
                </a:effectLst>
              </a:rPr>
              <a:t>Types of Knowledge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8736403"/>
              </p:ext>
            </p:extLst>
          </p:nvPr>
        </p:nvGraphicFramePr>
        <p:xfrm>
          <a:off x="1219200" y="1354494"/>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444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866888" cy="1143000"/>
          </a:xfrm>
        </p:spPr>
        <p:txBody>
          <a:bodyPr>
            <a:noAutofit/>
          </a:bodyPr>
          <a:lstStyle/>
          <a:p>
            <a:pPr algn="ctr"/>
            <a:r>
              <a:rPr lang="en-CA" sz="3600" b="1" dirty="0">
                <a:effectLst>
                  <a:outerShdw blurRad="38100" dist="38100" dir="2700000" algn="tl">
                    <a:srgbClr val="000000">
                      <a:alpha val="43137"/>
                    </a:srgbClr>
                  </a:outerShdw>
                </a:effectLst>
              </a:rPr>
              <a:t>4.4.1 Manage Project Knowledge: Inputs</a:t>
            </a:r>
          </a:p>
        </p:txBody>
      </p:sp>
      <p:sp>
        <p:nvSpPr>
          <p:cNvPr id="3" name="Content Placeholder 2"/>
          <p:cNvSpPr>
            <a:spLocks noGrp="1"/>
          </p:cNvSpPr>
          <p:nvPr>
            <p:ph idx="1"/>
          </p:nvPr>
        </p:nvSpPr>
        <p:spPr>
          <a:xfrm>
            <a:off x="533400" y="1447800"/>
            <a:ext cx="8458200" cy="5181600"/>
          </a:xfrm>
        </p:spPr>
        <p:txBody>
          <a:bodyPr>
            <a:normAutofit lnSpcReduction="10000"/>
          </a:bodyPr>
          <a:lstStyle/>
          <a:p>
            <a:pPr marL="82296" indent="0">
              <a:buNone/>
            </a:pPr>
            <a:r>
              <a:rPr lang="en-CA" dirty="0"/>
              <a:t>.1 </a:t>
            </a:r>
            <a:r>
              <a:rPr lang="en-CA" sz="2800" b="1" dirty="0"/>
              <a:t>Project Management Plan </a:t>
            </a:r>
            <a:r>
              <a:rPr lang="en-CA" sz="2800" dirty="0"/>
              <a:t>(all components)</a:t>
            </a:r>
          </a:p>
          <a:p>
            <a:pPr marL="82296" indent="0">
              <a:buNone/>
            </a:pPr>
            <a:r>
              <a:rPr lang="en-CA" sz="2800" b="1" dirty="0"/>
              <a:t>.2  Project Documents</a:t>
            </a:r>
          </a:p>
          <a:p>
            <a:pPr marL="801688" indent="-176213"/>
            <a:r>
              <a:rPr lang="en-CA" sz="2000" b="1" dirty="0"/>
              <a:t>Lessons Learned Register -  </a:t>
            </a:r>
            <a:r>
              <a:rPr lang="en-CA" sz="2000" dirty="0"/>
              <a:t>provides information on effective practices in knowledge management</a:t>
            </a:r>
            <a:r>
              <a:rPr lang="en-CA" sz="2000" b="1" dirty="0"/>
              <a:t> </a:t>
            </a:r>
            <a:r>
              <a:rPr lang="en-CA" sz="2400" b="1" dirty="0"/>
              <a:t> </a:t>
            </a:r>
          </a:p>
          <a:p>
            <a:pPr marL="801688" indent="-176213"/>
            <a:r>
              <a:rPr lang="en-CA" sz="2000" b="1" dirty="0"/>
              <a:t>Project Team Assignments – </a:t>
            </a:r>
            <a:r>
              <a:rPr lang="en-CA" sz="2000" dirty="0"/>
              <a:t>provides information on available competencies in the project and knowledge that may be missing</a:t>
            </a:r>
          </a:p>
          <a:p>
            <a:pPr marL="801688" indent="-176213"/>
            <a:r>
              <a:rPr lang="en-CA" sz="2000" b="1" dirty="0"/>
              <a:t>Resource Breakdown Structure - </a:t>
            </a:r>
            <a:r>
              <a:rPr lang="en-CA" sz="2000" dirty="0"/>
              <a:t>provides information of composition of the team and may help understand what knowledge is available as a group and what knowledge is missing</a:t>
            </a:r>
          </a:p>
          <a:p>
            <a:pPr marL="801688" indent="-176213"/>
            <a:r>
              <a:rPr lang="en-CA" sz="2000" b="1" dirty="0"/>
              <a:t>Stakeholder Register – </a:t>
            </a:r>
            <a:r>
              <a:rPr lang="en-CA" sz="2000" dirty="0"/>
              <a:t>helps understand the knowledge stakeholders have</a:t>
            </a:r>
          </a:p>
          <a:p>
            <a:pPr marL="625475" indent="-531813">
              <a:buNone/>
            </a:pPr>
            <a:r>
              <a:rPr lang="en-CA" sz="2800" b="1" dirty="0"/>
              <a:t>.3  Deliverables </a:t>
            </a:r>
            <a:r>
              <a:rPr lang="en-CA" sz="2800" dirty="0"/>
              <a:t>(completed tangible components) </a:t>
            </a:r>
          </a:p>
          <a:p>
            <a:pPr marL="625475" indent="-531813">
              <a:buNone/>
            </a:pPr>
            <a:r>
              <a:rPr lang="en-CA" sz="2800" b="1" dirty="0"/>
              <a:t>      </a:t>
            </a:r>
            <a:r>
              <a:rPr lang="en-CA" sz="2000" dirty="0"/>
              <a:t>Provides information about the product required to complete.</a:t>
            </a:r>
            <a:endParaRPr lang="en-CA" sz="4000" b="1" dirty="0"/>
          </a:p>
        </p:txBody>
      </p:sp>
    </p:spTree>
    <p:extLst>
      <p:ext uri="{BB962C8B-B14F-4D97-AF65-F5344CB8AC3E}">
        <p14:creationId xmlns:p14="http://schemas.microsoft.com/office/powerpoint/2010/main" val="1043425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780" y="1144554"/>
            <a:ext cx="8552688" cy="5332445"/>
          </a:xfrm>
        </p:spPr>
        <p:txBody>
          <a:bodyPr>
            <a:normAutofit lnSpcReduction="10000"/>
          </a:bodyPr>
          <a:lstStyle/>
          <a:p>
            <a:pPr marL="82296" indent="0">
              <a:spcBef>
                <a:spcPts val="1200"/>
              </a:spcBef>
              <a:spcAft>
                <a:spcPts val="1200"/>
              </a:spcAft>
              <a:buNone/>
            </a:pPr>
            <a:r>
              <a:rPr lang="en-CA" sz="2800" b="1" dirty="0"/>
              <a:t>.4  Enterprise Environmental Factors </a:t>
            </a:r>
          </a:p>
          <a:p>
            <a:pPr marL="603504" lvl="2" indent="0">
              <a:spcBef>
                <a:spcPts val="1200"/>
              </a:spcBef>
              <a:spcAft>
                <a:spcPts val="1200"/>
              </a:spcAft>
              <a:buNone/>
            </a:pPr>
            <a:r>
              <a:rPr lang="en-CA" sz="2000" dirty="0"/>
              <a:t>The following factors can influence the process</a:t>
            </a:r>
          </a:p>
          <a:p>
            <a:pPr marL="946404" lvl="2" indent="-342900">
              <a:spcBef>
                <a:spcPts val="1200"/>
              </a:spcBef>
              <a:spcAft>
                <a:spcPts val="1200"/>
              </a:spcAft>
              <a:buClrTx/>
            </a:pPr>
            <a:r>
              <a:rPr lang="en-CA" sz="2000" b="1" i="1" dirty="0"/>
              <a:t>Organizational,  Stakeholder and Customer Culture; </a:t>
            </a:r>
            <a:r>
              <a:rPr lang="en-CA" sz="2000" dirty="0"/>
              <a:t>                     A culture of trusting working relationships, no-blame, valuing leaning and social behavioral norms, is important in managing knowledge. </a:t>
            </a:r>
          </a:p>
          <a:p>
            <a:pPr marL="946404" lvl="2" indent="-342900">
              <a:spcBef>
                <a:spcPts val="1200"/>
              </a:spcBef>
              <a:spcAft>
                <a:spcPts val="1200"/>
              </a:spcAft>
              <a:buClrTx/>
            </a:pPr>
            <a:r>
              <a:rPr lang="en-CA" sz="2000" b="1" i="1" dirty="0"/>
              <a:t>Geographic Distribution of Facilities and Resources </a:t>
            </a:r>
            <a:r>
              <a:rPr lang="en-CA" sz="2000" dirty="0"/>
              <a:t>–                       Helps determine methods of gaining and sharing knowledge</a:t>
            </a:r>
          </a:p>
          <a:p>
            <a:pPr marL="946404" lvl="2" indent="-342900">
              <a:spcBef>
                <a:spcPts val="1200"/>
              </a:spcBef>
              <a:spcAft>
                <a:spcPts val="1200"/>
              </a:spcAft>
              <a:buClrTx/>
            </a:pPr>
            <a:r>
              <a:rPr lang="en-CA" sz="2000" b="1" i="1" dirty="0"/>
              <a:t>Organizational Knowledge Experts; </a:t>
            </a:r>
            <a:r>
              <a:rPr lang="en-CA" sz="2000" dirty="0"/>
              <a:t>i.e. Specialized Knowledge Mgrs.</a:t>
            </a:r>
          </a:p>
          <a:p>
            <a:pPr marL="946404" lvl="2" indent="-342900">
              <a:spcBef>
                <a:spcPts val="1200"/>
              </a:spcBef>
              <a:spcAft>
                <a:spcPts val="1200"/>
              </a:spcAft>
              <a:buClrTx/>
            </a:pPr>
            <a:r>
              <a:rPr lang="en-CA" sz="2000" b="1" i="1" dirty="0"/>
              <a:t>Legal and Regulatory Requirements and/or Constraints;                      </a:t>
            </a:r>
            <a:r>
              <a:rPr lang="en-CA" sz="2000" dirty="0"/>
              <a:t>Confidentiality</a:t>
            </a:r>
            <a:r>
              <a:rPr lang="en-CA" sz="2000" b="1" i="1" dirty="0"/>
              <a:t> </a:t>
            </a:r>
            <a:r>
              <a:rPr lang="en-CA" sz="2000" dirty="0"/>
              <a:t>of project information    </a:t>
            </a:r>
            <a:endParaRPr lang="en-CA" dirty="0"/>
          </a:p>
          <a:p>
            <a:pPr marL="177800" lvl="2" indent="0">
              <a:spcBef>
                <a:spcPts val="1200"/>
              </a:spcBef>
              <a:spcAft>
                <a:spcPts val="1200"/>
              </a:spcAft>
              <a:buClrTx/>
              <a:buNone/>
            </a:pPr>
            <a:r>
              <a:rPr lang="en-CA" sz="2800" b="1" dirty="0"/>
              <a:t>      </a:t>
            </a:r>
          </a:p>
        </p:txBody>
      </p:sp>
      <p:sp>
        <p:nvSpPr>
          <p:cNvPr id="4" name="Title 1"/>
          <p:cNvSpPr>
            <a:spLocks noGrp="1"/>
          </p:cNvSpPr>
          <p:nvPr>
            <p:ph type="title"/>
          </p:nvPr>
        </p:nvSpPr>
        <p:spPr>
          <a:xfrm>
            <a:off x="1404506" y="0"/>
            <a:ext cx="7498080" cy="1143000"/>
          </a:xfrm>
        </p:spPr>
        <p:txBody>
          <a:bodyPr>
            <a:noAutofit/>
          </a:bodyPr>
          <a:lstStyle/>
          <a:p>
            <a:pPr algn="ctr"/>
            <a:r>
              <a:rPr lang="en-CA" sz="3600" b="1" dirty="0">
                <a:effectLst>
                  <a:outerShdw blurRad="38100" dist="38100" dir="2700000" algn="tl">
                    <a:srgbClr val="000000">
                      <a:alpha val="43137"/>
                    </a:srgbClr>
                  </a:outerShdw>
                </a:effectLst>
              </a:rPr>
              <a:t>4.4.1 Manage Project Knowledge: Inputs</a:t>
            </a:r>
          </a:p>
        </p:txBody>
      </p:sp>
    </p:spTree>
    <p:extLst>
      <p:ext uri="{BB962C8B-B14F-4D97-AF65-F5344CB8AC3E}">
        <p14:creationId xmlns:p14="http://schemas.microsoft.com/office/powerpoint/2010/main" val="39974826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686800" cy="5440362"/>
          </a:xfrm>
        </p:spPr>
        <p:txBody>
          <a:bodyPr>
            <a:normAutofit lnSpcReduction="10000"/>
          </a:bodyPr>
          <a:lstStyle/>
          <a:p>
            <a:pPr marL="82296" indent="0">
              <a:buNone/>
            </a:pPr>
            <a:r>
              <a:rPr lang="en-CA" sz="2800" b="1" dirty="0"/>
              <a:t>.5  Organizational Process Assets</a:t>
            </a:r>
          </a:p>
          <a:p>
            <a:pPr marL="82296" indent="0">
              <a:buNone/>
            </a:pPr>
            <a:r>
              <a:rPr lang="en-CA" sz="2800" b="1" dirty="0"/>
              <a:t>      </a:t>
            </a:r>
            <a:r>
              <a:rPr lang="en-CA" sz="2000" dirty="0"/>
              <a:t>The factors that can influence the process include</a:t>
            </a:r>
          </a:p>
          <a:p>
            <a:pPr marL="968375" indent="-342900"/>
            <a:r>
              <a:rPr lang="en-CA" sz="2000" b="1" i="1" dirty="0"/>
              <a:t>Organizational Standards Policies, Processes, &amp; Procedures; i.e., </a:t>
            </a:r>
          </a:p>
          <a:p>
            <a:pPr marL="989013" indent="-269875">
              <a:buNone/>
            </a:pPr>
            <a:r>
              <a:rPr lang="en-CA" sz="2000" dirty="0"/>
              <a:t>  	confidentiality and access to information, security, data protection, record retention polices, use of copyrighted information, destruction of confidential information, registry data and metadata, authorized communication technology. </a:t>
            </a:r>
          </a:p>
          <a:p>
            <a:pPr marL="895350" indent="-269875"/>
            <a:r>
              <a:rPr lang="en-CA" sz="2000" b="1" i="1" dirty="0"/>
              <a:t>Personnel Administration; e.g., </a:t>
            </a:r>
            <a:r>
              <a:rPr lang="en-CA" sz="2000" dirty="0"/>
              <a:t>development and training records, competency in knowledge sharing behavior</a:t>
            </a:r>
          </a:p>
          <a:p>
            <a:pPr marL="895350" indent="-269875"/>
            <a:r>
              <a:rPr lang="en-CA" sz="2000" b="1" i="1" dirty="0"/>
              <a:t>Organizational Communication Requirements; </a:t>
            </a:r>
            <a:r>
              <a:rPr lang="en-CA" sz="2000" dirty="0"/>
              <a:t>formal requirements are necessary for sharing information. Informal communication is more effective in creating new knowledge and integrating knowledge across diverse groups. </a:t>
            </a:r>
          </a:p>
          <a:p>
            <a:pPr marL="895350" indent="-269875"/>
            <a:r>
              <a:rPr lang="en-CA" sz="2000" b="1" i="1" dirty="0"/>
              <a:t>Formal Knowledge Sharing &amp; Information Sharing Procedures; e.g., </a:t>
            </a:r>
            <a:r>
              <a:rPr lang="en-CA" sz="2000" dirty="0"/>
              <a:t>learning reviews during and post-project periods. Identifying, capturing and sharing lessons learned.  </a:t>
            </a:r>
            <a:endParaRPr lang="en-CA" sz="2000" b="1" i="1" dirty="0"/>
          </a:p>
        </p:txBody>
      </p:sp>
      <p:sp>
        <p:nvSpPr>
          <p:cNvPr id="4" name="Title 1"/>
          <p:cNvSpPr>
            <a:spLocks noGrp="1"/>
          </p:cNvSpPr>
          <p:nvPr>
            <p:ph type="title"/>
          </p:nvPr>
        </p:nvSpPr>
        <p:spPr/>
        <p:txBody>
          <a:bodyPr>
            <a:noAutofit/>
          </a:bodyPr>
          <a:lstStyle/>
          <a:p>
            <a:pPr algn="ctr"/>
            <a:r>
              <a:rPr lang="en-CA" sz="3600" b="1" dirty="0">
                <a:effectLst>
                  <a:outerShdw blurRad="38100" dist="38100" dir="2700000" algn="tl">
                    <a:srgbClr val="000000">
                      <a:alpha val="43137"/>
                    </a:srgbClr>
                  </a:outerShdw>
                </a:effectLst>
              </a:rPr>
              <a:t>4.4.1 Manage Project Knowledge: Inputs</a:t>
            </a:r>
          </a:p>
        </p:txBody>
      </p:sp>
    </p:spTree>
    <p:extLst>
      <p:ext uri="{BB962C8B-B14F-4D97-AF65-F5344CB8AC3E}">
        <p14:creationId xmlns:p14="http://schemas.microsoft.com/office/powerpoint/2010/main" val="6881319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9188" y="1149220"/>
            <a:ext cx="8610600" cy="5632580"/>
          </a:xfrm>
        </p:spPr>
        <p:txBody>
          <a:bodyPr>
            <a:normAutofit fontScale="92500" lnSpcReduction="20000"/>
          </a:bodyPr>
          <a:lstStyle/>
          <a:p>
            <a:pPr marL="82296" indent="0">
              <a:buNone/>
            </a:pPr>
            <a:r>
              <a:rPr lang="en-CA" sz="2800" b="1" dirty="0"/>
              <a:t>.1  Expert Judgement -   </a:t>
            </a:r>
            <a:r>
              <a:rPr lang="en-CA" sz="2000" dirty="0"/>
              <a:t>Expertise to be considered: </a:t>
            </a:r>
          </a:p>
          <a:p>
            <a:pPr marL="82296" indent="0">
              <a:buNone/>
            </a:pPr>
            <a:r>
              <a:rPr lang="en-CA" sz="2000" dirty="0"/>
              <a:t>	- Info from other projects</a:t>
            </a:r>
          </a:p>
          <a:p>
            <a:pPr marL="82296" indent="0">
              <a:buNone/>
            </a:pPr>
            <a:r>
              <a:rPr lang="en-CA" sz="2000" dirty="0"/>
              <a:t>	- Knowledge Management		- Information Management </a:t>
            </a:r>
          </a:p>
          <a:p>
            <a:pPr marL="82296" indent="0">
              <a:buNone/>
            </a:pPr>
            <a:r>
              <a:rPr lang="en-CA" sz="2000" dirty="0"/>
              <a:t>	- Organizational Learning		- Knowledge &amp; Info Mgmt. Tools</a:t>
            </a:r>
          </a:p>
          <a:p>
            <a:pPr marL="82296" indent="0">
              <a:buNone/>
            </a:pPr>
            <a:endParaRPr lang="en-CA" sz="2000" dirty="0"/>
          </a:p>
          <a:p>
            <a:pPr marL="82296" indent="0">
              <a:buNone/>
            </a:pPr>
            <a:r>
              <a:rPr lang="en-CA" sz="2800" b="1" dirty="0"/>
              <a:t>.2  Knowledge Management </a:t>
            </a:r>
          </a:p>
          <a:p>
            <a:pPr marL="82296" indent="0">
              <a:spcBef>
                <a:spcPts val="0"/>
              </a:spcBef>
              <a:buNone/>
            </a:pPr>
            <a:r>
              <a:rPr lang="en-CA" sz="2800" b="1" dirty="0"/>
              <a:t>	</a:t>
            </a:r>
            <a:r>
              <a:rPr lang="en-CA" sz="2000" dirty="0"/>
              <a:t>- Communities of practice		- Meetings (including online)</a:t>
            </a:r>
          </a:p>
          <a:p>
            <a:pPr marL="82296" indent="0">
              <a:spcBef>
                <a:spcPts val="0"/>
              </a:spcBef>
              <a:buNone/>
            </a:pPr>
            <a:r>
              <a:rPr lang="en-CA" sz="2000" b="1" dirty="0"/>
              <a:t>	- </a:t>
            </a:r>
            <a:r>
              <a:rPr lang="en-CA" sz="2000" dirty="0"/>
              <a:t>Work Shadowing   		- Discussion groups (focus groups)</a:t>
            </a:r>
          </a:p>
          <a:p>
            <a:pPr marL="82296" indent="0">
              <a:spcBef>
                <a:spcPts val="0"/>
              </a:spcBef>
              <a:buNone/>
            </a:pPr>
            <a:r>
              <a:rPr lang="en-CA" sz="2000" dirty="0"/>
              <a:t>	- Seminars &amp; Conferences		- Workshops for lessons learned</a:t>
            </a:r>
          </a:p>
          <a:p>
            <a:pPr marL="82296" indent="0">
              <a:spcBef>
                <a:spcPts val="0"/>
              </a:spcBef>
              <a:buNone/>
            </a:pPr>
            <a:r>
              <a:rPr lang="en-CA" sz="2000" dirty="0"/>
              <a:t>	- Storytelling 			- Creativity &amp; idea Mgmt. techniques</a:t>
            </a:r>
          </a:p>
          <a:p>
            <a:pPr marL="82296" indent="0">
              <a:spcBef>
                <a:spcPts val="0"/>
              </a:spcBef>
              <a:buNone/>
            </a:pPr>
            <a:r>
              <a:rPr lang="en-CA" sz="2000" dirty="0"/>
              <a:t>	- Knowledge fairs			- Interactive training</a:t>
            </a:r>
          </a:p>
          <a:p>
            <a:pPr marL="82296" indent="0">
              <a:spcBef>
                <a:spcPts val="0"/>
              </a:spcBef>
              <a:buNone/>
            </a:pPr>
            <a:endParaRPr lang="en-CA" sz="2000" dirty="0"/>
          </a:p>
          <a:p>
            <a:pPr marL="82296" indent="0">
              <a:spcBef>
                <a:spcPts val="0"/>
              </a:spcBef>
              <a:buNone/>
            </a:pPr>
            <a:r>
              <a:rPr lang="en-CA" sz="2800" b="1" dirty="0"/>
              <a:t>.3  Information Management- </a:t>
            </a:r>
            <a:r>
              <a:rPr lang="en-CA" sz="2000" i="1" dirty="0"/>
              <a:t>to create and connect people 					                to information, &amp; share knowledge</a:t>
            </a:r>
          </a:p>
          <a:p>
            <a:pPr marL="82296" indent="0">
              <a:spcBef>
                <a:spcPts val="0"/>
              </a:spcBef>
              <a:buNone/>
            </a:pPr>
            <a:r>
              <a:rPr lang="en-CA" sz="2000" i="1" dirty="0"/>
              <a:t>	- </a:t>
            </a:r>
            <a:r>
              <a:rPr lang="en-CA" sz="2000" dirty="0"/>
              <a:t>Codifying explicit knowledge</a:t>
            </a:r>
          </a:p>
          <a:p>
            <a:pPr marL="82296" indent="0">
              <a:spcBef>
                <a:spcPts val="0"/>
              </a:spcBef>
              <a:buNone/>
            </a:pPr>
            <a:r>
              <a:rPr lang="en-CA" sz="2000" dirty="0"/>
              <a:t>	- Lessons learned Register 	</a:t>
            </a:r>
          </a:p>
          <a:p>
            <a:pPr marL="82296" indent="0">
              <a:spcBef>
                <a:spcPts val="0"/>
              </a:spcBef>
              <a:buNone/>
            </a:pPr>
            <a:r>
              <a:rPr lang="en-CA" sz="2000" dirty="0"/>
              <a:t>	- Library services</a:t>
            </a:r>
          </a:p>
          <a:p>
            <a:pPr marL="82296" indent="0">
              <a:spcBef>
                <a:spcPts val="0"/>
              </a:spcBef>
              <a:buNone/>
            </a:pPr>
            <a:r>
              <a:rPr lang="en-CA" sz="2000" dirty="0"/>
              <a:t>	- Information gathering</a:t>
            </a:r>
          </a:p>
          <a:p>
            <a:pPr marL="82296" indent="0">
              <a:spcBef>
                <a:spcPts val="0"/>
              </a:spcBef>
              <a:buNone/>
            </a:pPr>
            <a:r>
              <a:rPr lang="en-CA" sz="2000" dirty="0"/>
              <a:t> 	- PMIS	</a:t>
            </a:r>
            <a:r>
              <a:rPr lang="en-CA" sz="2000" i="1" dirty="0"/>
              <a:t>  </a:t>
            </a:r>
            <a:endParaRPr lang="en-CA" sz="2800" b="1" i="1" dirty="0"/>
          </a:p>
          <a:p>
            <a:pPr marL="82296" indent="0">
              <a:spcBef>
                <a:spcPts val="0"/>
              </a:spcBef>
              <a:buNone/>
            </a:pPr>
            <a:endParaRPr lang="en-CA" sz="2800" b="1" dirty="0"/>
          </a:p>
        </p:txBody>
      </p:sp>
      <p:sp>
        <p:nvSpPr>
          <p:cNvPr id="4" name="Title 1"/>
          <p:cNvSpPr>
            <a:spLocks noGrp="1"/>
          </p:cNvSpPr>
          <p:nvPr>
            <p:ph type="title"/>
          </p:nvPr>
        </p:nvSpPr>
        <p:spPr>
          <a:xfrm>
            <a:off x="1295400" y="6220"/>
            <a:ext cx="7498080" cy="1143000"/>
          </a:xfrm>
        </p:spPr>
        <p:txBody>
          <a:bodyPr>
            <a:noAutofit/>
          </a:bodyPr>
          <a:lstStyle/>
          <a:p>
            <a:pPr algn="ctr"/>
            <a:r>
              <a:rPr lang="en-CA" sz="3600" b="1" dirty="0">
                <a:effectLst>
                  <a:outerShdw blurRad="38100" dist="38100" dir="2700000" algn="tl">
                    <a:srgbClr val="000000">
                      <a:alpha val="43137"/>
                    </a:srgbClr>
                  </a:outerShdw>
                </a:effectLst>
              </a:rPr>
              <a:t>4.4.2 Manage Project Knowledge: Tools &amp; Techniques</a:t>
            </a:r>
          </a:p>
        </p:txBody>
      </p:sp>
    </p:spTree>
    <p:extLst>
      <p:ext uri="{BB962C8B-B14F-4D97-AF65-F5344CB8AC3E}">
        <p14:creationId xmlns:p14="http://schemas.microsoft.com/office/powerpoint/2010/main" val="26320750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610600" cy="4800600"/>
          </a:xfrm>
        </p:spPr>
        <p:txBody>
          <a:bodyPr>
            <a:noAutofit/>
          </a:bodyPr>
          <a:lstStyle/>
          <a:p>
            <a:pPr marL="82296" indent="0">
              <a:spcBef>
                <a:spcPts val="1200"/>
              </a:spcBef>
              <a:spcAft>
                <a:spcPts val="1200"/>
              </a:spcAft>
              <a:buNone/>
            </a:pPr>
            <a:r>
              <a:rPr lang="en-CA" sz="2800" b="1" dirty="0"/>
              <a:t>.4  Interpersonal and Team Skills</a:t>
            </a:r>
          </a:p>
          <a:p>
            <a:pPr marL="82296" indent="0">
              <a:spcBef>
                <a:spcPts val="1200"/>
              </a:spcBef>
              <a:spcAft>
                <a:spcPts val="1200"/>
              </a:spcAft>
              <a:buNone/>
            </a:pPr>
            <a:r>
              <a:rPr lang="en-CA" sz="2800" b="1" dirty="0"/>
              <a:t>	</a:t>
            </a:r>
            <a:r>
              <a:rPr lang="en-CA" sz="2000" dirty="0"/>
              <a:t>- </a:t>
            </a:r>
            <a:r>
              <a:rPr lang="en-CA" sz="2000" b="1" dirty="0"/>
              <a:t>Active listening: </a:t>
            </a:r>
            <a:r>
              <a:rPr lang="en-CA" sz="2000" dirty="0"/>
              <a:t>reduces misunderstanding, improves communication</a:t>
            </a:r>
          </a:p>
          <a:p>
            <a:pPr marL="82296" indent="0">
              <a:spcBef>
                <a:spcPts val="1200"/>
              </a:spcBef>
              <a:spcAft>
                <a:spcPts val="1200"/>
              </a:spcAft>
              <a:buNone/>
            </a:pPr>
            <a:r>
              <a:rPr lang="en-CA" sz="2000" dirty="0"/>
              <a:t>	- </a:t>
            </a:r>
            <a:r>
              <a:rPr lang="en-CA" sz="2000" b="1" dirty="0"/>
              <a:t>Facilitation: </a:t>
            </a:r>
            <a:r>
              <a:rPr lang="en-CA" sz="2000" dirty="0"/>
              <a:t>guides a group to reach decision, solution or conclusion</a:t>
            </a:r>
          </a:p>
          <a:p>
            <a:pPr marL="82296" indent="0">
              <a:spcBef>
                <a:spcPts val="1200"/>
              </a:spcBef>
              <a:spcAft>
                <a:spcPts val="1200"/>
              </a:spcAft>
              <a:buNone/>
            </a:pPr>
            <a:r>
              <a:rPr lang="en-CA" sz="2000" dirty="0"/>
              <a:t>	</a:t>
            </a:r>
            <a:r>
              <a:rPr lang="en-CA" sz="2000" b="1" dirty="0"/>
              <a:t>- Leadership: </a:t>
            </a:r>
            <a:r>
              <a:rPr lang="en-CA" sz="2000" dirty="0"/>
              <a:t>to communicate the vision, inspire to focus on knowledge</a:t>
            </a:r>
          </a:p>
          <a:p>
            <a:pPr marL="82296" indent="0">
              <a:spcBef>
                <a:spcPts val="1200"/>
              </a:spcBef>
              <a:spcAft>
                <a:spcPts val="1200"/>
              </a:spcAft>
              <a:buNone/>
            </a:pPr>
            <a:r>
              <a:rPr lang="en-CA" sz="2000" dirty="0"/>
              <a:t>	</a:t>
            </a:r>
            <a:r>
              <a:rPr lang="en-CA" sz="2000" b="1" dirty="0"/>
              <a:t>- Networking: </a:t>
            </a:r>
            <a:r>
              <a:rPr lang="en-CA" sz="2000" dirty="0"/>
              <a:t>allows informal connections and relations among project 		           stakeholders to be established and creates conditions to 		           share tacit knowledge  </a:t>
            </a:r>
          </a:p>
          <a:p>
            <a:pPr marL="82296" indent="0">
              <a:spcBef>
                <a:spcPts val="1200"/>
              </a:spcBef>
              <a:spcAft>
                <a:spcPts val="1200"/>
              </a:spcAft>
              <a:buNone/>
            </a:pPr>
            <a:r>
              <a:rPr lang="en-CA" sz="2000" dirty="0"/>
              <a:t>	</a:t>
            </a:r>
            <a:r>
              <a:rPr lang="en-CA" sz="2000" b="1" dirty="0"/>
              <a:t>- Political Awareness: </a:t>
            </a:r>
            <a:r>
              <a:rPr lang="en-CA" sz="2000" dirty="0"/>
              <a:t> helps project manager to plan communications 			           based on project environment &amp; organizational 			           politics </a:t>
            </a:r>
            <a:r>
              <a:rPr lang="en-CA" sz="2000" b="1" dirty="0"/>
              <a:t>   </a:t>
            </a:r>
            <a:endParaRPr lang="en-CA" sz="2800" b="1" dirty="0"/>
          </a:p>
        </p:txBody>
      </p:sp>
      <p:sp>
        <p:nvSpPr>
          <p:cNvPr id="6" name="Title 1"/>
          <p:cNvSpPr>
            <a:spLocks noGrp="1"/>
          </p:cNvSpPr>
          <p:nvPr>
            <p:ph type="title"/>
          </p:nvPr>
        </p:nvSpPr>
        <p:spPr/>
        <p:txBody>
          <a:bodyPr>
            <a:noAutofit/>
          </a:bodyPr>
          <a:lstStyle/>
          <a:p>
            <a:pPr algn="ctr"/>
            <a:r>
              <a:rPr lang="en-CA" sz="3600" b="1" dirty="0">
                <a:effectLst>
                  <a:outerShdw blurRad="38100" dist="38100" dir="2700000" algn="tl">
                    <a:srgbClr val="000000">
                      <a:alpha val="43137"/>
                    </a:srgbClr>
                  </a:outerShdw>
                </a:effectLst>
              </a:rPr>
              <a:t>4.4.2 Manage Project Knowledge: Tools &amp; Techniques</a:t>
            </a:r>
          </a:p>
        </p:txBody>
      </p:sp>
    </p:spTree>
    <p:extLst>
      <p:ext uri="{BB962C8B-B14F-4D97-AF65-F5344CB8AC3E}">
        <p14:creationId xmlns:p14="http://schemas.microsoft.com/office/powerpoint/2010/main" val="39405307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610600" cy="5108510"/>
          </a:xfrm>
        </p:spPr>
        <p:txBody>
          <a:bodyPr>
            <a:noAutofit/>
          </a:bodyPr>
          <a:lstStyle/>
          <a:p>
            <a:pPr marL="82296" indent="0">
              <a:spcAft>
                <a:spcPts val="600"/>
              </a:spcAft>
              <a:buNone/>
            </a:pPr>
            <a:r>
              <a:rPr lang="en-CA" sz="2000" dirty="0"/>
              <a:t>.1  </a:t>
            </a:r>
            <a:r>
              <a:rPr lang="en-CA" sz="2000" b="1" dirty="0"/>
              <a:t>Lessons Learned Register </a:t>
            </a:r>
          </a:p>
          <a:p>
            <a:pPr marL="719138" indent="-188913"/>
            <a:r>
              <a:rPr lang="en-CA" sz="1800" dirty="0"/>
              <a:t>The register includes the following about the situation: </a:t>
            </a:r>
          </a:p>
          <a:p>
            <a:pPr marL="1090295" lvl="1" indent="-285750">
              <a:spcBef>
                <a:spcPts val="0"/>
              </a:spcBef>
              <a:buFont typeface="Courier New" panose="02070309020205020404" pitchFamily="49" charset="0"/>
              <a:buChar char="o"/>
            </a:pPr>
            <a:r>
              <a:rPr lang="en-CA" sz="1800" dirty="0"/>
              <a:t>Category &amp; description 		      </a:t>
            </a:r>
          </a:p>
          <a:p>
            <a:pPr marL="1090295" lvl="1" indent="-285750">
              <a:spcBef>
                <a:spcPts val="0"/>
              </a:spcBef>
              <a:buFont typeface="Courier New" panose="02070309020205020404" pitchFamily="49" charset="0"/>
              <a:buChar char="o"/>
            </a:pPr>
            <a:r>
              <a:rPr lang="en-CA" sz="1800" dirty="0"/>
              <a:t>The impact, recommendations and actions</a:t>
            </a:r>
          </a:p>
          <a:p>
            <a:pPr marL="1090295" lvl="1" indent="-285750">
              <a:spcBef>
                <a:spcPts val="0"/>
              </a:spcBef>
              <a:buFont typeface="Courier New" panose="02070309020205020404" pitchFamily="49" charset="0"/>
              <a:buChar char="o"/>
              <a:tabLst>
                <a:tab pos="5291138" algn="l"/>
              </a:tabLst>
            </a:pPr>
            <a:r>
              <a:rPr lang="en-CA" sz="1800" dirty="0"/>
              <a:t>Challenges, problems, realized risks  and opportunities 	</a:t>
            </a:r>
          </a:p>
          <a:p>
            <a:pPr marL="873125" indent="-342900">
              <a:buFont typeface="Arial" panose="020B0604020202020204" pitchFamily="34" charset="0"/>
              <a:buChar char="•"/>
              <a:tabLst>
                <a:tab pos="5291138" algn="l"/>
              </a:tabLst>
            </a:pPr>
            <a:r>
              <a:rPr lang="en-CA" sz="1800" dirty="0"/>
              <a:t>The Register, besides being an output of this process, is an input to many processes and updated throughout the project. </a:t>
            </a:r>
          </a:p>
          <a:p>
            <a:pPr marL="873125" indent="-342900">
              <a:buFont typeface="Arial" panose="020B0604020202020204" pitchFamily="34" charset="0"/>
              <a:buChar char="•"/>
              <a:tabLst>
                <a:tab pos="5291138" algn="l"/>
              </a:tabLst>
            </a:pPr>
            <a:r>
              <a:rPr lang="en-CA" sz="1800" dirty="0"/>
              <a:t>The Team start capturing the Lessons Learned early in the project, and document the knowledge using videos, pictures, audios, or other suitable means to ensure the efficiency of the lessons captured.   </a:t>
            </a:r>
          </a:p>
          <a:p>
            <a:pPr marL="873125" indent="-342900">
              <a:buFont typeface="Arial" panose="020B0604020202020204" pitchFamily="34" charset="0"/>
              <a:buChar char="•"/>
              <a:tabLst>
                <a:tab pos="5291138" algn="l"/>
              </a:tabLst>
            </a:pPr>
            <a:r>
              <a:rPr lang="en-CA" sz="1800" dirty="0"/>
              <a:t>At the end of the project the information is transferred to the Organizational Process Assets called the Lessons Learned Repository   </a:t>
            </a:r>
          </a:p>
          <a:p>
            <a:pPr marL="93662" indent="0">
              <a:spcBef>
                <a:spcPts val="0"/>
              </a:spcBef>
              <a:buNone/>
              <a:tabLst>
                <a:tab pos="5291138" algn="l"/>
              </a:tabLst>
            </a:pPr>
            <a:r>
              <a:rPr lang="en-CA" sz="2000" b="1" dirty="0"/>
              <a:t>.2</a:t>
            </a:r>
            <a:r>
              <a:rPr lang="en-CA" sz="2000" dirty="0"/>
              <a:t>   </a:t>
            </a:r>
            <a:r>
              <a:rPr lang="en-CA" sz="2000" b="1" dirty="0"/>
              <a:t>Project Management Plan Updates</a:t>
            </a:r>
          </a:p>
          <a:p>
            <a:pPr marL="625475" indent="-271463">
              <a:spcAft>
                <a:spcPts val="600"/>
              </a:spcAft>
              <a:buNone/>
              <a:tabLst>
                <a:tab pos="5291138" algn="l"/>
              </a:tabLst>
            </a:pPr>
            <a:r>
              <a:rPr lang="en-CA" sz="1600" b="1" dirty="0"/>
              <a:t>   </a:t>
            </a:r>
            <a:r>
              <a:rPr lang="en-CA" sz="1800" dirty="0"/>
              <a:t>Any associated component(s) of the plan are updated for approved change requests.  </a:t>
            </a:r>
          </a:p>
          <a:p>
            <a:pPr marL="271463" indent="-177800">
              <a:spcAft>
                <a:spcPts val="600"/>
              </a:spcAft>
              <a:buNone/>
              <a:tabLst>
                <a:tab pos="5291138" algn="l"/>
              </a:tabLst>
            </a:pPr>
            <a:r>
              <a:rPr lang="en-CA" sz="2000" b="1" dirty="0"/>
              <a:t>.3  Organizational Process Assets Updates</a:t>
            </a:r>
          </a:p>
          <a:p>
            <a:pPr marL="998537" indent="-457200">
              <a:spcBef>
                <a:spcPts val="0"/>
              </a:spcBef>
              <a:tabLst>
                <a:tab pos="5291138" algn="l"/>
              </a:tabLst>
            </a:pPr>
            <a:r>
              <a:rPr lang="en-CA" sz="1800" dirty="0"/>
              <a:t>All new knowledge created by projects are codified, or embedded in the deliverables, or integrated into the processes and procedures as a result of this process. </a:t>
            </a:r>
          </a:p>
          <a:p>
            <a:pPr marL="998537" indent="-457200">
              <a:spcBef>
                <a:spcPts val="0"/>
              </a:spcBef>
              <a:tabLst>
                <a:tab pos="5291138" algn="l"/>
              </a:tabLst>
            </a:pPr>
            <a:r>
              <a:rPr lang="en-CA" sz="1800" dirty="0"/>
              <a:t>Existing knowledge can also be codified for the first time by this process. </a:t>
            </a:r>
          </a:p>
          <a:p>
            <a:pPr marL="541337" indent="0">
              <a:spcAft>
                <a:spcPts val="600"/>
              </a:spcAft>
              <a:buNone/>
              <a:tabLst>
                <a:tab pos="5291138" algn="l"/>
              </a:tabLst>
            </a:pPr>
            <a:r>
              <a:rPr lang="en-CA" sz="1600" dirty="0"/>
              <a:t> </a:t>
            </a:r>
          </a:p>
        </p:txBody>
      </p:sp>
      <p:sp>
        <p:nvSpPr>
          <p:cNvPr id="4" name="Title 1"/>
          <p:cNvSpPr>
            <a:spLocks noGrp="1"/>
          </p:cNvSpPr>
          <p:nvPr>
            <p:ph type="title"/>
          </p:nvPr>
        </p:nvSpPr>
        <p:spPr>
          <a:xfrm>
            <a:off x="609600" y="-228600"/>
            <a:ext cx="8750559" cy="1143000"/>
          </a:xfrm>
        </p:spPr>
        <p:txBody>
          <a:bodyPr>
            <a:noAutofit/>
          </a:bodyPr>
          <a:lstStyle/>
          <a:p>
            <a:pPr algn="ctr"/>
            <a:r>
              <a:rPr lang="en-CA" sz="3200" b="1" dirty="0">
                <a:effectLst>
                  <a:outerShdw blurRad="38100" dist="38100" dir="2700000" algn="tl">
                    <a:srgbClr val="000000">
                      <a:alpha val="43137"/>
                    </a:srgbClr>
                  </a:outerShdw>
                </a:effectLst>
              </a:rPr>
              <a:t>4.4.3 Manage Project Knowledge: Outputs</a:t>
            </a:r>
          </a:p>
        </p:txBody>
      </p:sp>
    </p:spTree>
    <p:extLst>
      <p:ext uri="{BB962C8B-B14F-4D97-AF65-F5344CB8AC3E}">
        <p14:creationId xmlns:p14="http://schemas.microsoft.com/office/powerpoint/2010/main" val="1218560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xplosion 1 4"/>
          <p:cNvSpPr/>
          <p:nvPr/>
        </p:nvSpPr>
        <p:spPr>
          <a:xfrm>
            <a:off x="4419600" y="2971801"/>
            <a:ext cx="1981200" cy="21336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661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19661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196612"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196613"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a:p>
        </p:txBody>
      </p:sp>
      <p:sp>
        <p:nvSpPr>
          <p:cNvPr id="196614" name="Rectangle 6"/>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a:p>
        </p:txBody>
      </p:sp>
      <p:sp>
        <p:nvSpPr>
          <p:cNvPr id="196623" name="Rectangle 15"/>
          <p:cNvSpPr>
            <a:spLocks noGrp="1" noChangeArrowheads="1"/>
          </p:cNvSpPr>
          <p:nvPr>
            <p:ph type="title"/>
          </p:nvPr>
        </p:nvSpPr>
        <p:spPr>
          <a:xfrm>
            <a:off x="304800" y="304800"/>
            <a:ext cx="8686800" cy="841248"/>
          </a:xfrm>
        </p:spPr>
        <p:txBody>
          <a:bodyPr>
            <a:normAutofit fontScale="90000"/>
          </a:bodyPr>
          <a:lstStyle/>
          <a:p>
            <a:pPr algn="ctr"/>
            <a:r>
              <a:rPr lang="en-US" b="1" dirty="0">
                <a:effectLst>
                  <a:outerShdw blurRad="50000" dist="30000" dir="5400000" algn="tl" rotWithShape="0">
                    <a:srgbClr val="000000">
                      <a:alpha val="30000"/>
                    </a:srgbClr>
                  </a:outerShdw>
                  <a:reflection blurRad="6350" stA="55000" endA="300" endPos="45500" dir="5400000" sy="-100000" algn="bl" rotWithShape="0"/>
                </a:effectLst>
              </a:rPr>
              <a:t>4.5  Monitor and Control Project Work</a:t>
            </a:r>
          </a:p>
        </p:txBody>
      </p:sp>
      <p:pic>
        <p:nvPicPr>
          <p:cNvPr id="983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 y="6469063"/>
            <a:ext cx="31829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Object 1"/>
          <p:cNvGraphicFramePr>
            <a:graphicFrameLocks noChangeAspect="1"/>
          </p:cNvGraphicFramePr>
          <p:nvPr>
            <p:extLst>
              <p:ext uri="{D42A27DB-BD31-4B8C-83A1-F6EECF244321}">
                <p14:modId xmlns:p14="http://schemas.microsoft.com/office/powerpoint/2010/main" val="1638738750"/>
              </p:ext>
            </p:extLst>
          </p:nvPr>
        </p:nvGraphicFramePr>
        <p:xfrm>
          <a:off x="295469" y="1471613"/>
          <a:ext cx="8655050" cy="4997450"/>
        </p:xfrm>
        <a:graphic>
          <a:graphicData uri="http://schemas.openxmlformats.org/presentationml/2006/ole">
            <mc:AlternateContent xmlns:mc="http://schemas.openxmlformats.org/markup-compatibility/2006">
              <mc:Choice xmlns:v="urn:schemas-microsoft-com:vml" Requires="v">
                <p:oleObj spid="_x0000_s98690" name="Visio" r:id="rId5" imgW="10377715" imgH="5991884" progId="Visio.Drawing.15">
                  <p:embed/>
                </p:oleObj>
              </mc:Choice>
              <mc:Fallback>
                <p:oleObj name="Visio" r:id="rId5" imgW="10377715" imgH="5991884" progId="Visio.Drawing.15">
                  <p:embed/>
                  <p:pic>
                    <p:nvPicPr>
                      <p:cNvPr id="0" name=""/>
                      <p:cNvPicPr/>
                      <p:nvPr/>
                    </p:nvPicPr>
                    <p:blipFill>
                      <a:blip r:embed="rId6"/>
                      <a:stretch>
                        <a:fillRect/>
                      </a:stretch>
                    </p:blipFill>
                    <p:spPr>
                      <a:xfrm>
                        <a:off x="295469" y="1471613"/>
                        <a:ext cx="8655050" cy="4997450"/>
                      </a:xfrm>
                      <a:prstGeom prst="rect">
                        <a:avLst/>
                      </a:prstGeom>
                    </p:spPr>
                  </p:pic>
                </p:oleObj>
              </mc:Fallback>
            </mc:AlternateContent>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8" name="Rectangle 4"/>
          <p:cNvSpPr>
            <a:spLocks noGrp="1" noChangeArrowheads="1"/>
          </p:cNvSpPr>
          <p:nvPr>
            <p:ph type="title"/>
          </p:nvPr>
        </p:nvSpPr>
        <p:spPr>
          <a:xfrm>
            <a:off x="304800" y="76200"/>
            <a:ext cx="8686800" cy="838200"/>
          </a:xfrm>
          <a:noFill/>
          <a:ln/>
        </p:spPr>
        <p:txBody>
          <a:bodyPr>
            <a:norm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4.5  Monitor and Control Project Work</a:t>
            </a:r>
          </a:p>
        </p:txBody>
      </p:sp>
      <p:sp>
        <p:nvSpPr>
          <p:cNvPr id="763907" name="Rectangle 3"/>
          <p:cNvSpPr>
            <a:spLocks noGrp="1" noChangeArrowheads="1"/>
          </p:cNvSpPr>
          <p:nvPr>
            <p:ph idx="1"/>
          </p:nvPr>
        </p:nvSpPr>
        <p:spPr>
          <a:xfrm>
            <a:off x="990600" y="1066800"/>
            <a:ext cx="7848600" cy="5181600"/>
          </a:xfrm>
        </p:spPr>
        <p:txBody>
          <a:bodyPr>
            <a:noAutofit/>
          </a:bodyPr>
          <a:lstStyle/>
          <a:p>
            <a:pPr>
              <a:spcBef>
                <a:spcPts val="1200"/>
              </a:spcBef>
              <a:spcAft>
                <a:spcPts val="1200"/>
              </a:spcAft>
            </a:pPr>
            <a:r>
              <a:rPr lang="en-US" sz="2400" dirty="0"/>
              <a:t>This Process is for ensuring project work is carried out in accordance with the performance objectives defined in the project management plan.  By tracking, reviewing and reporting the overall progress the stakeholders understand the current state, recognize corrections made to resolve performance issues, and have visibility into the future project status with cost and schedule forecasts. </a:t>
            </a:r>
          </a:p>
          <a:p>
            <a:pPr>
              <a:spcBef>
                <a:spcPts val="1200"/>
              </a:spcBef>
              <a:spcAft>
                <a:spcPts val="1200"/>
              </a:spcAft>
            </a:pPr>
            <a:r>
              <a:rPr lang="en-US" sz="2400" dirty="0"/>
              <a:t>Performed throughout the project, monitoring and control includes collecting, measuring and assessing measurements and trends to effect performance improvements. Control includes determining corrective or preventive actions or re-planning and following up to ensure the resolution of performance issues. </a:t>
            </a:r>
          </a:p>
          <a:p>
            <a:pPr>
              <a:spcBef>
                <a:spcPts val="1200"/>
              </a:spcBef>
              <a:spcAft>
                <a:spcPts val="1200"/>
              </a:spcAft>
            </a:pPr>
            <a:endParaRPr lang="en-US" sz="2400" dirty="0"/>
          </a:p>
        </p:txBody>
      </p:sp>
      <p:pic>
        <p:nvPicPr>
          <p:cNvPr id="993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6492875"/>
            <a:ext cx="31829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2999" y="914400"/>
            <a:ext cx="7802880" cy="4800600"/>
          </a:xfrm>
        </p:spPr>
        <p:txBody>
          <a:bodyPr>
            <a:normAutofit/>
          </a:bodyPr>
          <a:lstStyle/>
          <a:p>
            <a:r>
              <a:rPr lang="en-US" sz="2400" dirty="0"/>
              <a:t>Monitoring and control is concerned with:</a:t>
            </a:r>
          </a:p>
          <a:p>
            <a:pPr marL="82296" indent="0">
              <a:buNone/>
            </a:pPr>
            <a:r>
              <a:rPr lang="en-US" sz="2400" dirty="0"/>
              <a:t> </a:t>
            </a:r>
          </a:p>
        </p:txBody>
      </p:sp>
      <p:sp>
        <p:nvSpPr>
          <p:cNvPr id="4" name="Rectangle 4"/>
          <p:cNvSpPr>
            <a:spLocks noGrp="1" noChangeArrowheads="1"/>
          </p:cNvSpPr>
          <p:nvPr>
            <p:ph type="title"/>
          </p:nvPr>
        </p:nvSpPr>
        <p:spPr>
          <a:xfrm>
            <a:off x="533400" y="-228600"/>
            <a:ext cx="8686800" cy="1143000"/>
          </a:xfrm>
          <a:noFill/>
          <a:ln/>
        </p:spPr>
        <p:txBody>
          <a:bodyPr>
            <a:no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4.5  Monitor and Control Project Work</a:t>
            </a:r>
          </a:p>
        </p:txBody>
      </p:sp>
      <p:sp>
        <p:nvSpPr>
          <p:cNvPr id="5" name="TextBox 4"/>
          <p:cNvSpPr txBox="1"/>
          <p:nvPr/>
        </p:nvSpPr>
        <p:spPr>
          <a:xfrm>
            <a:off x="1180322" y="1422895"/>
            <a:ext cx="3810000" cy="4708981"/>
          </a:xfrm>
          <a:prstGeom prst="rect">
            <a:avLst/>
          </a:prstGeom>
          <a:solidFill>
            <a:schemeClr val="bg2">
              <a:lumMod val="40000"/>
              <a:lumOff val="60000"/>
            </a:schemeClr>
          </a:solidFill>
          <a:ln w="28575">
            <a:solidFill>
              <a:schemeClr val="tx1"/>
            </a:solidFill>
          </a:ln>
        </p:spPr>
        <p:txBody>
          <a:bodyPr wrap="square" rtlCol="0">
            <a:spAutoFit/>
          </a:bodyPr>
          <a:lstStyle/>
          <a:p>
            <a:pPr marL="114300" indent="-114300">
              <a:spcBef>
                <a:spcPts val="1200"/>
              </a:spcBef>
              <a:spcAft>
                <a:spcPts val="1200"/>
              </a:spcAft>
              <a:buFont typeface="Arial" pitchFamily="34" charset="0"/>
              <a:buChar char="•"/>
            </a:pPr>
            <a:r>
              <a:rPr lang="en-US" sz="2000" dirty="0"/>
              <a:t>Comparing actual performance against project mgmt. plan. </a:t>
            </a:r>
          </a:p>
          <a:p>
            <a:pPr marL="114300" indent="-114300">
              <a:spcBef>
                <a:spcPts val="1200"/>
              </a:spcBef>
              <a:spcAft>
                <a:spcPts val="1200"/>
              </a:spcAft>
              <a:buFont typeface="Arial" pitchFamily="34" charset="0"/>
              <a:buChar char="•"/>
            </a:pPr>
            <a:r>
              <a:rPr lang="en-US" sz="2000" dirty="0"/>
              <a:t>Assessing performance periodically to determine the need for and then  recommend appropriate corrective action</a:t>
            </a:r>
          </a:p>
          <a:p>
            <a:pPr marL="114300" indent="-114300">
              <a:spcBef>
                <a:spcPts val="1200"/>
              </a:spcBef>
              <a:spcAft>
                <a:spcPts val="1200"/>
              </a:spcAft>
              <a:buFont typeface="Arial" pitchFamily="34" charset="0"/>
              <a:buChar char="•"/>
            </a:pPr>
            <a:r>
              <a:rPr lang="en-US" sz="2000" dirty="0"/>
              <a:t>Identifying new risks and checking the status of existing risks</a:t>
            </a:r>
          </a:p>
          <a:p>
            <a:pPr marL="114300" indent="-114300">
              <a:spcBef>
                <a:spcPts val="1200"/>
              </a:spcBef>
              <a:spcAft>
                <a:spcPts val="1200"/>
              </a:spcAft>
              <a:buFont typeface="Arial" pitchFamily="34" charset="0"/>
              <a:buChar char="•"/>
            </a:pPr>
            <a:r>
              <a:rPr lang="en-US" sz="2000" dirty="0"/>
              <a:t>Maintaining accurate information base concerning the project’s deliverables and their documentation.  </a:t>
            </a:r>
          </a:p>
        </p:txBody>
      </p:sp>
      <p:sp>
        <p:nvSpPr>
          <p:cNvPr id="6" name="TextBox 5"/>
          <p:cNvSpPr txBox="1"/>
          <p:nvPr/>
        </p:nvSpPr>
        <p:spPr>
          <a:xfrm>
            <a:off x="5177400" y="1422895"/>
            <a:ext cx="3768479" cy="4708981"/>
          </a:xfrm>
          <a:prstGeom prst="rect">
            <a:avLst/>
          </a:prstGeom>
          <a:solidFill>
            <a:schemeClr val="bg2">
              <a:lumMod val="40000"/>
              <a:lumOff val="60000"/>
            </a:schemeClr>
          </a:solidFill>
          <a:ln w="28575">
            <a:solidFill>
              <a:schemeClr val="tx1"/>
            </a:solidFill>
          </a:ln>
        </p:spPr>
        <p:txBody>
          <a:bodyPr wrap="square" rtlCol="0">
            <a:spAutoFit/>
          </a:bodyPr>
          <a:lstStyle/>
          <a:p>
            <a:pPr marL="114300" indent="-114300">
              <a:spcBef>
                <a:spcPts val="1200"/>
              </a:spcBef>
              <a:spcAft>
                <a:spcPts val="1200"/>
              </a:spcAft>
              <a:buFont typeface="Arial" pitchFamily="34" charset="0"/>
              <a:buChar char="•"/>
            </a:pPr>
            <a:r>
              <a:rPr lang="en-US" sz="2000" dirty="0"/>
              <a:t>Providing reporting information </a:t>
            </a:r>
          </a:p>
          <a:p>
            <a:pPr marL="114300" indent="-114300">
              <a:spcBef>
                <a:spcPts val="1200"/>
              </a:spcBef>
              <a:spcAft>
                <a:spcPts val="1200"/>
              </a:spcAft>
              <a:buFont typeface="Arial" pitchFamily="34" charset="0"/>
              <a:buChar char="•"/>
            </a:pPr>
            <a:r>
              <a:rPr lang="en-US" sz="2000" dirty="0"/>
              <a:t>Providing forecasts to update current cost and schedule information</a:t>
            </a:r>
          </a:p>
          <a:p>
            <a:pPr marL="114300" indent="-114300">
              <a:spcBef>
                <a:spcPts val="1200"/>
              </a:spcBef>
              <a:spcAft>
                <a:spcPts val="1200"/>
              </a:spcAft>
              <a:buFont typeface="Arial" pitchFamily="34" charset="0"/>
              <a:buChar char="•"/>
            </a:pPr>
            <a:r>
              <a:rPr lang="en-US" sz="2000" dirty="0"/>
              <a:t> Monitoring implementation of approved changes</a:t>
            </a:r>
          </a:p>
          <a:p>
            <a:pPr marL="114300" indent="-114300">
              <a:spcBef>
                <a:spcPts val="1200"/>
              </a:spcBef>
              <a:spcAft>
                <a:spcPts val="1200"/>
              </a:spcAft>
              <a:buFont typeface="Arial" pitchFamily="34" charset="0"/>
              <a:buChar char="•"/>
            </a:pPr>
            <a:r>
              <a:rPr lang="en-US" sz="2000" dirty="0"/>
              <a:t>Providing appropriate reporting on project progress and status. </a:t>
            </a:r>
          </a:p>
          <a:p>
            <a:pPr marL="114300" indent="-114300">
              <a:spcBef>
                <a:spcPts val="1200"/>
              </a:spcBef>
              <a:spcAft>
                <a:spcPts val="1200"/>
              </a:spcAft>
              <a:buFont typeface="Arial" pitchFamily="34" charset="0"/>
              <a:buChar char="•"/>
            </a:pPr>
            <a:r>
              <a:rPr lang="en-US" sz="2000" dirty="0"/>
              <a:t>Ensuring that the project stays aligned with the business needs of the organization. </a:t>
            </a:r>
          </a:p>
        </p:txBody>
      </p:sp>
    </p:spTree>
    <p:extLst>
      <p:ext uri="{BB962C8B-B14F-4D97-AF65-F5344CB8AC3E}">
        <p14:creationId xmlns:p14="http://schemas.microsoft.com/office/powerpoint/2010/main" val="198309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153400" cy="685800"/>
          </a:xfrm>
        </p:spPr>
        <p:txBody>
          <a:bodyPr>
            <a:noAutofit/>
          </a:bodyPr>
          <a:lstStyle/>
          <a:p>
            <a:r>
              <a:rPr lang="en-CA" sz="3200" b="1" dirty="0"/>
              <a:t>Key Concepts of Integration Management</a:t>
            </a:r>
          </a:p>
        </p:txBody>
      </p:sp>
      <p:sp>
        <p:nvSpPr>
          <p:cNvPr id="3" name="Content Placeholder 2"/>
          <p:cNvSpPr>
            <a:spLocks noGrp="1"/>
          </p:cNvSpPr>
          <p:nvPr>
            <p:ph idx="1"/>
          </p:nvPr>
        </p:nvSpPr>
        <p:spPr>
          <a:xfrm>
            <a:off x="1007165" y="838200"/>
            <a:ext cx="8153400" cy="3429000"/>
          </a:xfrm>
        </p:spPr>
        <p:txBody>
          <a:bodyPr>
            <a:normAutofit/>
          </a:bodyPr>
          <a:lstStyle/>
          <a:p>
            <a:r>
              <a:rPr lang="en-CA" sz="2400" dirty="0"/>
              <a:t>The Project Manager combines the results of all other knowledge areas and is ultimately responsible for the project as a whole</a:t>
            </a:r>
          </a:p>
          <a:p>
            <a:r>
              <a:rPr lang="en-CA" sz="2400" dirty="0"/>
              <a:t>Projects and Project Mgmt. are integrative in nature. The links among process groups are often iterative. </a:t>
            </a:r>
          </a:p>
          <a:p>
            <a:r>
              <a:rPr lang="en-CA" sz="2400" dirty="0"/>
              <a:t>Project Integration involves:</a:t>
            </a:r>
          </a:p>
          <a:p>
            <a:pPr marL="82296" indent="0">
              <a:buNone/>
            </a:pPr>
            <a:endParaRPr lang="en-CA" sz="2400" dirty="0"/>
          </a:p>
          <a:p>
            <a:pPr marL="82296" indent="0">
              <a:buNone/>
            </a:pPr>
            <a:r>
              <a:rPr lang="en-CA" sz="2400" dirty="0"/>
              <a:t> </a:t>
            </a:r>
          </a:p>
        </p:txBody>
      </p:sp>
      <p:grpSp>
        <p:nvGrpSpPr>
          <p:cNvPr id="13" name="Group 12"/>
          <p:cNvGrpSpPr/>
          <p:nvPr/>
        </p:nvGrpSpPr>
        <p:grpSpPr>
          <a:xfrm>
            <a:off x="1501404" y="3429000"/>
            <a:ext cx="7284192" cy="2362200"/>
            <a:chOff x="1600200" y="3581400"/>
            <a:chExt cx="7284192" cy="2362200"/>
          </a:xfrm>
        </p:grpSpPr>
        <p:sp>
          <p:nvSpPr>
            <p:cNvPr id="4" name="Rounded Rectangle 3"/>
            <p:cNvSpPr/>
            <p:nvPr/>
          </p:nvSpPr>
          <p:spPr>
            <a:xfrm>
              <a:off x="1600200" y="3581400"/>
              <a:ext cx="2286000" cy="609600"/>
            </a:xfrm>
            <a:prstGeom prst="roundRect">
              <a:avLst/>
            </a:prstGeom>
            <a:solidFill>
              <a:srgbClr val="FFF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2"/>
                  </a:solidFill>
                </a:rPr>
                <a:t>Aligning Time &amp; Benefits of Results </a:t>
              </a:r>
            </a:p>
          </p:txBody>
        </p:sp>
        <p:sp>
          <p:nvSpPr>
            <p:cNvPr id="5" name="Rounded Rectangle 4"/>
            <p:cNvSpPr/>
            <p:nvPr/>
          </p:nvSpPr>
          <p:spPr>
            <a:xfrm>
              <a:off x="6598392" y="3581400"/>
              <a:ext cx="2286000" cy="609600"/>
            </a:xfrm>
            <a:prstGeom prst="roundRect">
              <a:avLst/>
            </a:prstGeom>
            <a:solidFill>
              <a:srgbClr val="FFF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2"/>
                  </a:solidFill>
                </a:rPr>
                <a:t>Using Appropriate Project Knowledge</a:t>
              </a:r>
            </a:p>
          </p:txBody>
        </p:sp>
        <p:sp>
          <p:nvSpPr>
            <p:cNvPr id="6" name="Rounded Rectangle 5"/>
            <p:cNvSpPr/>
            <p:nvPr/>
          </p:nvSpPr>
          <p:spPr>
            <a:xfrm>
              <a:off x="4099166" y="3581400"/>
              <a:ext cx="2286000" cy="609600"/>
            </a:xfrm>
            <a:prstGeom prst="roundRect">
              <a:avLst/>
            </a:prstGeom>
            <a:solidFill>
              <a:srgbClr val="FFF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2"/>
                  </a:solidFill>
                </a:rPr>
                <a:t>Planning Project to Achieve Objectives</a:t>
              </a:r>
            </a:p>
          </p:txBody>
        </p:sp>
        <p:sp>
          <p:nvSpPr>
            <p:cNvPr id="7" name="Rounded Rectangle 6"/>
            <p:cNvSpPr/>
            <p:nvPr/>
          </p:nvSpPr>
          <p:spPr>
            <a:xfrm>
              <a:off x="1600200" y="4419600"/>
              <a:ext cx="2286000" cy="609600"/>
            </a:xfrm>
            <a:prstGeom prst="roundRect">
              <a:avLst/>
            </a:prstGeom>
            <a:solidFill>
              <a:srgbClr val="FFF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2"/>
                  </a:solidFill>
                </a:rPr>
                <a:t>Managing Activities &amp; Integrating Changes </a:t>
              </a:r>
            </a:p>
          </p:txBody>
        </p:sp>
        <p:sp>
          <p:nvSpPr>
            <p:cNvPr id="8" name="Rounded Rectangle 7"/>
            <p:cNvSpPr/>
            <p:nvPr/>
          </p:nvSpPr>
          <p:spPr>
            <a:xfrm>
              <a:off x="6598392" y="4419600"/>
              <a:ext cx="2286000" cy="609600"/>
            </a:xfrm>
            <a:prstGeom prst="roundRect">
              <a:avLst/>
            </a:prstGeom>
            <a:solidFill>
              <a:srgbClr val="FFF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2"/>
                  </a:solidFill>
                </a:rPr>
                <a:t>Processing Data to Report Progress  </a:t>
              </a:r>
            </a:p>
          </p:txBody>
        </p:sp>
        <p:sp>
          <p:nvSpPr>
            <p:cNvPr id="9" name="Rounded Rectangle 8"/>
            <p:cNvSpPr/>
            <p:nvPr/>
          </p:nvSpPr>
          <p:spPr>
            <a:xfrm>
              <a:off x="4099166" y="4419600"/>
              <a:ext cx="2286000" cy="609600"/>
            </a:xfrm>
            <a:prstGeom prst="roundRect">
              <a:avLst/>
            </a:prstGeom>
            <a:solidFill>
              <a:srgbClr val="FFF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2"/>
                  </a:solidFill>
                </a:rPr>
                <a:t>Monitoring &amp; Controlling Progress</a:t>
              </a:r>
            </a:p>
          </p:txBody>
        </p:sp>
        <p:sp>
          <p:nvSpPr>
            <p:cNvPr id="10" name="Rounded Rectangle 9"/>
            <p:cNvSpPr/>
            <p:nvPr/>
          </p:nvSpPr>
          <p:spPr>
            <a:xfrm>
              <a:off x="1600200" y="5334000"/>
              <a:ext cx="2286000" cy="609600"/>
            </a:xfrm>
            <a:prstGeom prst="roundRect">
              <a:avLst/>
            </a:prstGeom>
            <a:solidFill>
              <a:srgbClr val="FFF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2"/>
                  </a:solidFill>
                </a:rPr>
                <a:t>Making Integrated Decisions re. Changes  </a:t>
              </a:r>
            </a:p>
          </p:txBody>
        </p:sp>
        <p:sp>
          <p:nvSpPr>
            <p:cNvPr id="11" name="Rounded Rectangle 10"/>
            <p:cNvSpPr/>
            <p:nvPr/>
          </p:nvSpPr>
          <p:spPr>
            <a:xfrm>
              <a:off x="6598392" y="5334000"/>
              <a:ext cx="2286000" cy="609600"/>
            </a:xfrm>
            <a:prstGeom prst="roundRect">
              <a:avLst/>
            </a:prstGeom>
            <a:solidFill>
              <a:srgbClr val="FFF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2"/>
                  </a:solidFill>
                </a:rPr>
                <a:t>Managing Phase Transitions  </a:t>
              </a:r>
            </a:p>
          </p:txBody>
        </p:sp>
        <p:sp>
          <p:nvSpPr>
            <p:cNvPr id="12" name="Rounded Rectangle 11"/>
            <p:cNvSpPr/>
            <p:nvPr/>
          </p:nvSpPr>
          <p:spPr>
            <a:xfrm>
              <a:off x="4099166" y="5334000"/>
              <a:ext cx="2286000" cy="609600"/>
            </a:xfrm>
            <a:prstGeom prst="roundRect">
              <a:avLst/>
            </a:prstGeom>
            <a:solidFill>
              <a:srgbClr val="FFF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2"/>
                  </a:solidFill>
                </a:rPr>
                <a:t>Completing &amp; Closing Project or Phase</a:t>
              </a:r>
            </a:p>
          </p:txBody>
        </p:sp>
      </p:grpSp>
      <p:sp>
        <p:nvSpPr>
          <p:cNvPr id="14" name="TextBox 13"/>
          <p:cNvSpPr txBox="1"/>
          <p:nvPr/>
        </p:nvSpPr>
        <p:spPr>
          <a:xfrm>
            <a:off x="1143000" y="5861351"/>
            <a:ext cx="8001000" cy="830997"/>
          </a:xfrm>
          <a:prstGeom prst="rect">
            <a:avLst/>
          </a:prstGeom>
          <a:noFill/>
        </p:spPr>
        <p:txBody>
          <a:bodyPr wrap="square" rtlCol="0">
            <a:spAutoFit/>
          </a:bodyPr>
          <a:lstStyle/>
          <a:p>
            <a:pPr marL="285750" indent="-285750">
              <a:buFont typeface="Arial" panose="020B0604020202020204" pitchFamily="34" charset="0"/>
              <a:buChar char="•"/>
            </a:pPr>
            <a:r>
              <a:rPr lang="en-CA" sz="2400" dirty="0"/>
              <a:t>Sophisticated integration is necessary for more complex projects with more variations of stakeholder expectations </a:t>
            </a:r>
          </a:p>
        </p:txBody>
      </p:sp>
    </p:spTree>
    <p:extLst>
      <p:ext uri="{BB962C8B-B14F-4D97-AF65-F5344CB8AC3E}">
        <p14:creationId xmlns:p14="http://schemas.microsoft.com/office/powerpoint/2010/main" val="13815179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924800" cy="1020762"/>
          </a:xfrm>
        </p:spPr>
        <p:txBody>
          <a:bodyPr>
            <a:noAutofit/>
          </a:bodyPr>
          <a:lstStyle/>
          <a:p>
            <a:pPr algn="ctr"/>
            <a:r>
              <a:rPr lang="en-CA" sz="3200" b="1" dirty="0"/>
              <a:t>4.5 Monitor &amp; Control Project Work Data Flow Diagram </a:t>
            </a:r>
          </a:p>
        </p:txBody>
      </p:sp>
      <p:graphicFrame>
        <p:nvGraphicFramePr>
          <p:cNvPr id="4" name="Object 3"/>
          <p:cNvGraphicFramePr>
            <a:graphicFrameLocks noChangeAspect="1"/>
          </p:cNvGraphicFramePr>
          <p:nvPr>
            <p:extLst>
              <p:ext uri="{D42A27DB-BD31-4B8C-83A1-F6EECF244321}">
                <p14:modId xmlns:p14="http://schemas.microsoft.com/office/powerpoint/2010/main" val="3870400256"/>
              </p:ext>
            </p:extLst>
          </p:nvPr>
        </p:nvGraphicFramePr>
        <p:xfrm>
          <a:off x="1295400" y="1676400"/>
          <a:ext cx="7503634" cy="4848225"/>
        </p:xfrm>
        <a:graphic>
          <a:graphicData uri="http://schemas.openxmlformats.org/presentationml/2006/ole">
            <mc:AlternateContent xmlns:mc="http://schemas.openxmlformats.org/markup-compatibility/2006">
              <mc:Choice xmlns:v="urn:schemas-microsoft-com:vml" Requires="v">
                <p:oleObj spid="_x0000_s113770" name="Visio" r:id="rId3" imgW="9525642" imgH="7089318" progId="Visio.Drawing.15">
                  <p:embed/>
                </p:oleObj>
              </mc:Choice>
              <mc:Fallback>
                <p:oleObj name="Visio" r:id="rId3" imgW="9525642" imgH="7089318" progId="Visio.Drawing.15">
                  <p:embed/>
                  <p:pic>
                    <p:nvPicPr>
                      <p:cNvPr id="0" name=""/>
                      <p:cNvPicPr/>
                      <p:nvPr/>
                    </p:nvPicPr>
                    <p:blipFill>
                      <a:blip r:embed="rId4"/>
                      <a:stretch>
                        <a:fillRect/>
                      </a:stretch>
                    </p:blipFill>
                    <p:spPr>
                      <a:xfrm>
                        <a:off x="1295400" y="1676400"/>
                        <a:ext cx="7503634" cy="4848225"/>
                      </a:xfrm>
                      <a:prstGeom prst="rect">
                        <a:avLst/>
                      </a:prstGeom>
                    </p:spPr>
                  </p:pic>
                </p:oleObj>
              </mc:Fallback>
            </mc:AlternateContent>
          </a:graphicData>
        </a:graphic>
      </p:graphicFrame>
      <p:pic>
        <p:nvPicPr>
          <p:cNvPr id="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1279" y="6524625"/>
            <a:ext cx="31829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1368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2" name="Rectangle 4"/>
          <p:cNvSpPr>
            <a:spLocks noGrp="1" noChangeArrowheads="1"/>
          </p:cNvSpPr>
          <p:nvPr>
            <p:ph type="title"/>
          </p:nvPr>
        </p:nvSpPr>
        <p:spPr>
          <a:xfrm>
            <a:off x="304800" y="228600"/>
            <a:ext cx="8686800" cy="838200"/>
          </a:xfrm>
          <a:noFill/>
          <a:ln/>
        </p:spPr>
        <p:txBody>
          <a:bodyPr>
            <a:normAutofit fontScale="90000"/>
          </a:bodyPr>
          <a:lstStyle/>
          <a:p>
            <a:pPr algn="ctr"/>
            <a:r>
              <a:rPr lang="en-US" b="1" dirty="0">
                <a:effectLst>
                  <a:outerShdw blurRad="50000" dist="30000" dir="5400000" algn="tl" rotWithShape="0">
                    <a:srgbClr val="000000">
                      <a:alpha val="30000"/>
                    </a:srgbClr>
                  </a:outerShdw>
                  <a:reflection blurRad="6350" stA="55000" endA="300" endPos="45500" dir="5400000" sy="-100000" algn="bl" rotWithShape="0"/>
                </a:effectLst>
              </a:rPr>
              <a:t>4.5  Monitor and Control Project Work</a:t>
            </a:r>
          </a:p>
        </p:txBody>
      </p:sp>
      <p:sp>
        <p:nvSpPr>
          <p:cNvPr id="764933" name="Freeform 5"/>
          <p:cNvSpPr>
            <a:spLocks/>
          </p:cNvSpPr>
          <p:nvPr/>
        </p:nvSpPr>
        <p:spPr bwMode="auto">
          <a:xfrm>
            <a:off x="171450" y="2286000"/>
            <a:ext cx="8972550" cy="3200400"/>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bg2">
              <a:lumMod val="40000"/>
              <a:lumOff val="60000"/>
            </a:schemeClr>
          </a:solidFill>
          <a:ln w="12700" cap="rnd" cmpd="sng">
            <a:solidFill>
              <a:schemeClr val="tx1"/>
            </a:solidFill>
            <a:prstDash val="solid"/>
            <a:round/>
            <a:headEnd type="none" w="med" len="med"/>
            <a:tailEnd type="none" w="med" len="med"/>
          </a:ln>
          <a:effectLst/>
        </p:spPr>
        <p:txBody>
          <a:bodyPr/>
          <a:lstStyle/>
          <a:p>
            <a:endParaRPr lang="en-CA"/>
          </a:p>
        </p:txBody>
      </p:sp>
      <p:sp>
        <p:nvSpPr>
          <p:cNvPr id="764934" name="Rectangle 6"/>
          <p:cNvSpPr>
            <a:spLocks noChangeArrowheads="1"/>
          </p:cNvSpPr>
          <p:nvPr/>
        </p:nvSpPr>
        <p:spPr bwMode="auto">
          <a:xfrm>
            <a:off x="5544390" y="1957872"/>
            <a:ext cx="2527656" cy="3528527"/>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buFontTx/>
              <a:buChar char="•"/>
            </a:pPr>
            <a:endParaRPr lang="en-US" sz="1600" dirty="0">
              <a:solidFill>
                <a:schemeClr val="bg1"/>
              </a:solidFill>
            </a:endParaRPr>
          </a:p>
          <a:p>
            <a:pPr>
              <a:buFontTx/>
              <a:buChar char="•"/>
            </a:pPr>
            <a:r>
              <a:rPr lang="en-US" sz="1600" dirty="0">
                <a:solidFill>
                  <a:schemeClr val="bg1"/>
                </a:solidFill>
              </a:rPr>
              <a:t>1 Work performance </a:t>
            </a:r>
          </a:p>
          <a:p>
            <a:pPr>
              <a:buFontTx/>
              <a:buChar char="•"/>
            </a:pPr>
            <a:r>
              <a:rPr lang="en-US" sz="1600" dirty="0">
                <a:solidFill>
                  <a:schemeClr val="bg1"/>
                </a:solidFill>
              </a:rPr>
              <a:t>2 Change Requests </a:t>
            </a:r>
          </a:p>
          <a:p>
            <a:pPr algn="l">
              <a:buFontTx/>
              <a:buChar char="•"/>
            </a:pPr>
            <a:r>
              <a:rPr lang="en-US" sz="1600" dirty="0">
                <a:solidFill>
                  <a:schemeClr val="bg1"/>
                </a:solidFill>
              </a:rPr>
              <a:t>3 Project Mgmt Plan </a:t>
            </a:r>
          </a:p>
          <a:p>
            <a:pPr algn="l">
              <a:tabLst>
                <a:tab pos="285750" algn="l"/>
              </a:tabLst>
            </a:pPr>
            <a:r>
              <a:rPr lang="en-US" sz="1600" dirty="0">
                <a:solidFill>
                  <a:schemeClr val="bg1"/>
                </a:solidFill>
              </a:rPr>
              <a:t>	Updates (any component)</a:t>
            </a:r>
          </a:p>
          <a:p>
            <a:pPr algn="l">
              <a:buFont typeface="Arial" pitchFamily="34" charset="0"/>
              <a:buChar char="•"/>
              <a:tabLst>
                <a:tab pos="285750" algn="l"/>
              </a:tabLst>
            </a:pPr>
            <a:r>
              <a:rPr lang="en-US" sz="1600" dirty="0">
                <a:solidFill>
                  <a:schemeClr val="bg1"/>
                </a:solidFill>
              </a:rPr>
              <a:t>4 Project Document </a:t>
            </a:r>
          </a:p>
          <a:p>
            <a:pPr algn="l">
              <a:tabLst>
                <a:tab pos="285750" algn="l"/>
              </a:tabLst>
            </a:pPr>
            <a:r>
              <a:rPr lang="en-US" sz="1600" dirty="0">
                <a:solidFill>
                  <a:schemeClr val="bg1"/>
                </a:solidFill>
              </a:rPr>
              <a:t>    Updates</a:t>
            </a:r>
          </a:p>
          <a:p>
            <a:pPr marL="285750" indent="-15875" algn="l">
              <a:buFont typeface="Arial" panose="020B0604020202020204" pitchFamily="34" charset="0"/>
              <a:buChar char="•"/>
              <a:tabLst>
                <a:tab pos="285750" algn="l"/>
              </a:tabLst>
            </a:pPr>
            <a:r>
              <a:rPr lang="en-US" sz="1600" dirty="0">
                <a:solidFill>
                  <a:schemeClr val="bg1"/>
                </a:solidFill>
              </a:rPr>
              <a:t> Cost Forecasts</a:t>
            </a:r>
          </a:p>
          <a:p>
            <a:pPr marL="285750" indent="-15875" algn="l">
              <a:buFont typeface="Arial" panose="020B0604020202020204" pitchFamily="34" charset="0"/>
              <a:buChar char="•"/>
              <a:tabLst>
                <a:tab pos="285750" algn="l"/>
              </a:tabLst>
            </a:pPr>
            <a:r>
              <a:rPr lang="en-US" sz="1600" dirty="0">
                <a:solidFill>
                  <a:schemeClr val="bg1"/>
                </a:solidFill>
              </a:rPr>
              <a:t> Issue Log</a:t>
            </a:r>
          </a:p>
          <a:p>
            <a:pPr marL="285750" indent="-15875" algn="l">
              <a:buFont typeface="Arial" panose="020B0604020202020204" pitchFamily="34" charset="0"/>
              <a:buChar char="•"/>
              <a:tabLst>
                <a:tab pos="285750" algn="l"/>
              </a:tabLst>
            </a:pPr>
            <a:r>
              <a:rPr lang="en-US" sz="1600" dirty="0">
                <a:solidFill>
                  <a:schemeClr val="bg1"/>
                </a:solidFill>
              </a:rPr>
              <a:t> Lessons Learned </a:t>
            </a:r>
            <a:r>
              <a:rPr lang="en-US" sz="1600" dirty="0" err="1">
                <a:solidFill>
                  <a:schemeClr val="bg1"/>
                </a:solidFill>
              </a:rPr>
              <a:t>Rgstr</a:t>
            </a:r>
            <a:endParaRPr lang="en-US" sz="1600" dirty="0">
              <a:solidFill>
                <a:schemeClr val="bg1"/>
              </a:solidFill>
            </a:endParaRPr>
          </a:p>
          <a:p>
            <a:pPr marL="285750" indent="-15875" algn="l">
              <a:buFont typeface="Arial" panose="020B0604020202020204" pitchFamily="34" charset="0"/>
              <a:buChar char="•"/>
              <a:tabLst>
                <a:tab pos="285750" algn="l"/>
              </a:tabLst>
            </a:pPr>
            <a:r>
              <a:rPr lang="en-US" sz="1600" dirty="0">
                <a:solidFill>
                  <a:schemeClr val="bg1"/>
                </a:solidFill>
              </a:rPr>
              <a:t> Risk Register</a:t>
            </a:r>
          </a:p>
          <a:p>
            <a:pPr marL="285750" indent="-15875" algn="l">
              <a:buFont typeface="Arial" panose="020B0604020202020204" pitchFamily="34" charset="0"/>
              <a:buChar char="•"/>
              <a:tabLst>
                <a:tab pos="285750" algn="l"/>
              </a:tabLst>
            </a:pPr>
            <a:r>
              <a:rPr lang="en-US" sz="1600" dirty="0">
                <a:solidFill>
                  <a:schemeClr val="bg1"/>
                </a:solidFill>
              </a:rPr>
              <a:t> Schedule Forecasts 	</a:t>
            </a:r>
          </a:p>
        </p:txBody>
      </p:sp>
      <p:sp>
        <p:nvSpPr>
          <p:cNvPr id="764935" name="Rectangle 7"/>
          <p:cNvSpPr>
            <a:spLocks noChangeArrowheads="1"/>
          </p:cNvSpPr>
          <p:nvPr/>
        </p:nvSpPr>
        <p:spPr bwMode="auto">
          <a:xfrm>
            <a:off x="3040386" y="1943100"/>
            <a:ext cx="2324100" cy="3505200"/>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r>
              <a:rPr lang="en-US" sz="1600" dirty="0">
                <a:solidFill>
                  <a:schemeClr val="bg1"/>
                </a:solidFill>
              </a:rPr>
              <a:t> </a:t>
            </a:r>
          </a:p>
          <a:p>
            <a:pPr algn="l">
              <a:buFontTx/>
              <a:buChar char="•"/>
            </a:pPr>
            <a:endParaRPr lang="en-US" sz="1600" dirty="0">
              <a:solidFill>
                <a:schemeClr val="bg1"/>
              </a:solidFill>
            </a:endParaRPr>
          </a:p>
          <a:p>
            <a:pPr algn="l">
              <a:buFontTx/>
              <a:buChar char="•"/>
            </a:pPr>
            <a:r>
              <a:rPr lang="en-US" sz="1600" dirty="0">
                <a:solidFill>
                  <a:schemeClr val="bg1"/>
                </a:solidFill>
              </a:rPr>
              <a:t>1  Expert Judgment</a:t>
            </a:r>
          </a:p>
          <a:p>
            <a:pPr algn="l">
              <a:buFontTx/>
              <a:buChar char="•"/>
            </a:pPr>
            <a:r>
              <a:rPr lang="en-US" sz="1600" dirty="0">
                <a:solidFill>
                  <a:schemeClr val="bg1"/>
                </a:solidFill>
              </a:rPr>
              <a:t>2  Data Analysis </a:t>
            </a:r>
          </a:p>
          <a:p>
            <a:pPr marL="354013" indent="-84138" algn="l">
              <a:buFontTx/>
              <a:buChar char="•"/>
            </a:pPr>
            <a:r>
              <a:rPr lang="en-US" sz="1600" dirty="0">
                <a:solidFill>
                  <a:schemeClr val="bg1"/>
                </a:solidFill>
              </a:rPr>
              <a:t> Alternative Analysis</a:t>
            </a:r>
          </a:p>
          <a:p>
            <a:pPr marL="354013" indent="-84138" algn="l">
              <a:buFontTx/>
              <a:buChar char="•"/>
            </a:pPr>
            <a:r>
              <a:rPr lang="en-US" sz="1600" dirty="0">
                <a:solidFill>
                  <a:schemeClr val="bg1"/>
                </a:solidFill>
              </a:rPr>
              <a:t> Cost-Benefit Analysis</a:t>
            </a:r>
          </a:p>
          <a:p>
            <a:pPr marL="354013" indent="-84138" algn="l">
              <a:buFontTx/>
              <a:buChar char="•"/>
            </a:pPr>
            <a:r>
              <a:rPr lang="en-US" sz="1600" dirty="0">
                <a:solidFill>
                  <a:schemeClr val="bg1"/>
                </a:solidFill>
              </a:rPr>
              <a:t> EVA</a:t>
            </a:r>
          </a:p>
          <a:p>
            <a:pPr marL="354013" indent="-84138" algn="l">
              <a:buFontTx/>
              <a:buChar char="•"/>
            </a:pPr>
            <a:r>
              <a:rPr lang="en-US" sz="1600" dirty="0">
                <a:solidFill>
                  <a:schemeClr val="bg1"/>
                </a:solidFill>
              </a:rPr>
              <a:t> Root Cause Analysis</a:t>
            </a:r>
          </a:p>
          <a:p>
            <a:pPr marL="354013" indent="-84138" algn="l">
              <a:buFontTx/>
              <a:buChar char="•"/>
            </a:pPr>
            <a:r>
              <a:rPr lang="en-US" sz="1600" dirty="0">
                <a:solidFill>
                  <a:schemeClr val="bg1"/>
                </a:solidFill>
              </a:rPr>
              <a:t> Trend Analysis</a:t>
            </a:r>
          </a:p>
          <a:p>
            <a:pPr marL="354013" indent="-84138" algn="l">
              <a:buFontTx/>
              <a:buChar char="•"/>
            </a:pPr>
            <a:r>
              <a:rPr lang="en-US" sz="1600" dirty="0">
                <a:solidFill>
                  <a:schemeClr val="bg1"/>
                </a:solidFill>
              </a:rPr>
              <a:t> Variance Analysis </a:t>
            </a:r>
          </a:p>
          <a:p>
            <a:pPr algn="l">
              <a:buFontTx/>
              <a:buChar char="•"/>
            </a:pPr>
            <a:r>
              <a:rPr lang="en-US" sz="1600" dirty="0">
                <a:solidFill>
                  <a:schemeClr val="bg1"/>
                </a:solidFill>
              </a:rPr>
              <a:t>3  Decision Making </a:t>
            </a:r>
          </a:p>
          <a:p>
            <a:pPr algn="l">
              <a:buFontTx/>
              <a:buChar char="•"/>
            </a:pPr>
            <a:r>
              <a:rPr lang="en-US" sz="1600" dirty="0">
                <a:solidFill>
                  <a:schemeClr val="bg1"/>
                </a:solidFill>
              </a:rPr>
              <a:t>4  Meetings</a:t>
            </a:r>
          </a:p>
        </p:txBody>
      </p:sp>
      <p:sp>
        <p:nvSpPr>
          <p:cNvPr id="764936" name="Rectangle 8"/>
          <p:cNvSpPr>
            <a:spLocks noChangeArrowheads="1"/>
          </p:cNvSpPr>
          <p:nvPr/>
        </p:nvSpPr>
        <p:spPr bwMode="auto">
          <a:xfrm>
            <a:off x="247456" y="1447800"/>
            <a:ext cx="2613026" cy="4495800"/>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endParaRPr lang="en-US" sz="1600" dirty="0">
              <a:solidFill>
                <a:schemeClr val="bg1"/>
              </a:solidFill>
            </a:endParaRPr>
          </a:p>
          <a:p>
            <a:pPr algn="l">
              <a:buFontTx/>
              <a:buChar char="•"/>
            </a:pPr>
            <a:r>
              <a:rPr lang="en-US" sz="1600" dirty="0">
                <a:solidFill>
                  <a:schemeClr val="bg1"/>
                </a:solidFill>
              </a:rPr>
              <a:t>1  Project Mgt. Plan</a:t>
            </a:r>
          </a:p>
          <a:p>
            <a:pPr algn="l">
              <a:buFontTx/>
              <a:buChar char="•"/>
            </a:pPr>
            <a:r>
              <a:rPr lang="en-US" sz="1600" dirty="0">
                <a:solidFill>
                  <a:schemeClr val="bg1"/>
                </a:solidFill>
              </a:rPr>
              <a:t>2  Project Documents</a:t>
            </a:r>
          </a:p>
          <a:p>
            <a:pPr marL="269875" indent="-92075" algn="l">
              <a:buFontTx/>
              <a:buChar char="•"/>
            </a:pPr>
            <a:r>
              <a:rPr lang="en-US" sz="1600" dirty="0">
                <a:solidFill>
                  <a:schemeClr val="bg1"/>
                </a:solidFill>
              </a:rPr>
              <a:t> Assumptions Log</a:t>
            </a:r>
          </a:p>
          <a:p>
            <a:pPr marL="269875" indent="-92075" algn="l">
              <a:buFontTx/>
              <a:buChar char="•"/>
            </a:pPr>
            <a:r>
              <a:rPr lang="en-US" sz="1600" dirty="0">
                <a:solidFill>
                  <a:schemeClr val="bg1"/>
                </a:solidFill>
              </a:rPr>
              <a:t> Basis of Estimates</a:t>
            </a:r>
          </a:p>
          <a:p>
            <a:pPr marL="269875" indent="-92075" algn="l">
              <a:buFontTx/>
              <a:buChar char="•"/>
            </a:pPr>
            <a:r>
              <a:rPr lang="en-US" sz="1600" dirty="0">
                <a:solidFill>
                  <a:schemeClr val="bg1"/>
                </a:solidFill>
              </a:rPr>
              <a:t> Cost Forecasts</a:t>
            </a:r>
          </a:p>
          <a:p>
            <a:pPr marL="269875" indent="-92075" algn="l">
              <a:buFontTx/>
              <a:buChar char="•"/>
            </a:pPr>
            <a:r>
              <a:rPr lang="en-US" sz="1600" dirty="0">
                <a:solidFill>
                  <a:schemeClr val="bg1"/>
                </a:solidFill>
              </a:rPr>
              <a:t> Issues Log</a:t>
            </a:r>
          </a:p>
          <a:p>
            <a:pPr marL="269875" indent="-92075" algn="l">
              <a:buFontTx/>
              <a:buChar char="•"/>
            </a:pPr>
            <a:r>
              <a:rPr lang="en-US" sz="1600" dirty="0">
                <a:solidFill>
                  <a:schemeClr val="bg1"/>
                </a:solidFill>
              </a:rPr>
              <a:t> Lessons Learned Register</a:t>
            </a:r>
          </a:p>
          <a:p>
            <a:pPr marL="269875" indent="-92075" algn="l">
              <a:buFontTx/>
              <a:buChar char="•"/>
            </a:pPr>
            <a:r>
              <a:rPr lang="en-US" sz="1600" dirty="0">
                <a:solidFill>
                  <a:schemeClr val="bg1"/>
                </a:solidFill>
              </a:rPr>
              <a:t> Milestone List</a:t>
            </a:r>
          </a:p>
          <a:p>
            <a:pPr marL="269875" indent="-92075" algn="l">
              <a:buFontTx/>
              <a:buChar char="•"/>
            </a:pPr>
            <a:r>
              <a:rPr lang="en-US" sz="1600" dirty="0">
                <a:solidFill>
                  <a:schemeClr val="bg1"/>
                </a:solidFill>
              </a:rPr>
              <a:t> Quality Reports</a:t>
            </a:r>
          </a:p>
          <a:p>
            <a:pPr marL="269875" indent="-92075" algn="l">
              <a:buFontTx/>
              <a:buChar char="•"/>
            </a:pPr>
            <a:r>
              <a:rPr lang="en-US" sz="1600" dirty="0">
                <a:solidFill>
                  <a:schemeClr val="bg1"/>
                </a:solidFill>
              </a:rPr>
              <a:t> Risk Register</a:t>
            </a:r>
          </a:p>
          <a:p>
            <a:pPr marL="269875" indent="-92075" algn="l">
              <a:buFontTx/>
              <a:buChar char="•"/>
            </a:pPr>
            <a:r>
              <a:rPr lang="en-US" sz="1600" dirty="0">
                <a:solidFill>
                  <a:schemeClr val="bg1"/>
                </a:solidFill>
              </a:rPr>
              <a:t> Risk Report </a:t>
            </a:r>
          </a:p>
          <a:p>
            <a:pPr marL="269875" indent="-92075" algn="l">
              <a:buFontTx/>
              <a:buChar char="•"/>
            </a:pPr>
            <a:r>
              <a:rPr lang="en-US" sz="1600" dirty="0">
                <a:solidFill>
                  <a:schemeClr val="bg1"/>
                </a:solidFill>
              </a:rPr>
              <a:t> Schedule Forecasts </a:t>
            </a:r>
          </a:p>
          <a:p>
            <a:pPr algn="l">
              <a:buFontTx/>
              <a:buChar char="•"/>
            </a:pPr>
            <a:r>
              <a:rPr lang="en-US" sz="1600" dirty="0">
                <a:solidFill>
                  <a:schemeClr val="bg1"/>
                </a:solidFill>
              </a:rPr>
              <a:t>3  Work Performance Info</a:t>
            </a:r>
          </a:p>
          <a:p>
            <a:pPr algn="l">
              <a:buFontTx/>
              <a:buChar char="•"/>
            </a:pPr>
            <a:r>
              <a:rPr lang="en-US" sz="1600" dirty="0">
                <a:solidFill>
                  <a:schemeClr val="bg1"/>
                </a:solidFill>
              </a:rPr>
              <a:t>4  Agreements</a:t>
            </a:r>
          </a:p>
          <a:p>
            <a:pPr algn="l">
              <a:buFontTx/>
              <a:buChar char="•"/>
            </a:pPr>
            <a:r>
              <a:rPr lang="en-US" sz="1600" dirty="0">
                <a:solidFill>
                  <a:schemeClr val="bg1"/>
                </a:solidFill>
              </a:rPr>
              <a:t>5  Enterprise </a:t>
            </a:r>
            <a:r>
              <a:rPr lang="en-US" sz="1600" dirty="0" err="1">
                <a:solidFill>
                  <a:schemeClr val="bg1"/>
                </a:solidFill>
              </a:rPr>
              <a:t>Env</a:t>
            </a:r>
            <a:r>
              <a:rPr lang="en-US" sz="1600" dirty="0">
                <a:solidFill>
                  <a:schemeClr val="bg1"/>
                </a:solidFill>
              </a:rPr>
              <a:t>. Factors</a:t>
            </a:r>
          </a:p>
          <a:p>
            <a:pPr algn="l">
              <a:buFontTx/>
              <a:buChar char="•"/>
            </a:pPr>
            <a:r>
              <a:rPr lang="en-US" sz="1600" dirty="0">
                <a:solidFill>
                  <a:schemeClr val="bg1"/>
                </a:solidFill>
              </a:rPr>
              <a:t>6  Org. Process Assets    </a:t>
            </a:r>
          </a:p>
        </p:txBody>
      </p:sp>
      <p:sp>
        <p:nvSpPr>
          <p:cNvPr id="764937" name="Text Box 9"/>
          <p:cNvSpPr txBox="1">
            <a:spLocks noChangeArrowheads="1"/>
          </p:cNvSpPr>
          <p:nvPr/>
        </p:nvSpPr>
        <p:spPr bwMode="auto">
          <a:xfrm>
            <a:off x="381000" y="1474857"/>
            <a:ext cx="2209800" cy="400110"/>
          </a:xfrm>
          <a:prstGeom prst="rect">
            <a:avLst/>
          </a:prstGeom>
          <a:noFill/>
          <a:ln w="12700">
            <a:noFill/>
            <a:miter lim="800000"/>
            <a:headEnd type="none" w="sm" len="sm"/>
            <a:tailEnd type="none" w="sm" len="sm"/>
          </a:ln>
          <a:effectLst/>
        </p:spPr>
        <p:txBody>
          <a:bodyPr wrap="square">
            <a:spAutoFit/>
          </a:bodyPr>
          <a:lstStyle/>
          <a:p>
            <a:r>
              <a:rPr lang="en-US" sz="2000" b="1" dirty="0">
                <a:solidFill>
                  <a:schemeClr val="bg1"/>
                </a:solidFill>
              </a:rPr>
              <a:t>Inputs</a:t>
            </a:r>
          </a:p>
        </p:txBody>
      </p:sp>
      <p:sp>
        <p:nvSpPr>
          <p:cNvPr id="764938" name="Text Box 10"/>
          <p:cNvSpPr txBox="1">
            <a:spLocks noChangeArrowheads="1"/>
          </p:cNvSpPr>
          <p:nvPr/>
        </p:nvSpPr>
        <p:spPr bwMode="auto">
          <a:xfrm>
            <a:off x="2986411" y="1957873"/>
            <a:ext cx="2378075" cy="400110"/>
          </a:xfrm>
          <a:prstGeom prst="rect">
            <a:avLst/>
          </a:prstGeom>
          <a:noFill/>
          <a:ln w="12700">
            <a:noFill/>
            <a:miter lim="800000"/>
            <a:headEnd type="none" w="sm" len="sm"/>
            <a:tailEnd type="none" w="sm" len="sm"/>
          </a:ln>
          <a:effectLst/>
        </p:spPr>
        <p:txBody>
          <a:bodyPr>
            <a:spAutoFit/>
          </a:bodyPr>
          <a:lstStyle/>
          <a:p>
            <a:pPr marL="57150"/>
            <a:r>
              <a:rPr lang="en-US" sz="2000" b="1" dirty="0">
                <a:solidFill>
                  <a:schemeClr val="bg1"/>
                </a:solidFill>
              </a:rPr>
              <a:t>Tools &amp; Techniques</a:t>
            </a:r>
            <a:endParaRPr lang="en-US" sz="2000" b="1" dirty="0">
              <a:solidFill>
                <a:schemeClr val="bg1"/>
              </a:solidFill>
              <a:latin typeface="Times New Roman" pitchFamily="18" charset="0"/>
            </a:endParaRPr>
          </a:p>
        </p:txBody>
      </p:sp>
      <p:sp>
        <p:nvSpPr>
          <p:cNvPr id="764939" name="Text Box 11"/>
          <p:cNvSpPr txBox="1">
            <a:spLocks noChangeArrowheads="1"/>
          </p:cNvSpPr>
          <p:nvPr/>
        </p:nvSpPr>
        <p:spPr bwMode="auto">
          <a:xfrm>
            <a:off x="5544390" y="1961108"/>
            <a:ext cx="2073275" cy="396875"/>
          </a:xfrm>
          <a:prstGeom prst="rect">
            <a:avLst/>
          </a:prstGeom>
          <a:noFill/>
          <a:ln w="12700">
            <a:noFill/>
            <a:miter lim="800000"/>
            <a:headEnd type="none" w="sm" len="sm"/>
            <a:tailEnd type="none" w="sm" len="sm"/>
          </a:ln>
          <a:effectLst/>
        </p:spPr>
        <p:txBody>
          <a:bodyPr>
            <a:spAutoFit/>
          </a:bodyPr>
          <a:lstStyle/>
          <a:p>
            <a:r>
              <a:rPr lang="en-US" sz="2000" b="1" dirty="0">
                <a:solidFill>
                  <a:schemeClr val="bg1"/>
                </a:solidFill>
              </a:rPr>
              <a:t>Outputs</a:t>
            </a:r>
          </a:p>
        </p:txBody>
      </p:sp>
      <p:sp>
        <p:nvSpPr>
          <p:cNvPr id="10" name="TextBox 1"/>
          <p:cNvSpPr txBox="1"/>
          <p:nvPr/>
        </p:nvSpPr>
        <p:spPr>
          <a:xfrm>
            <a:off x="5968643" y="6522717"/>
            <a:ext cx="3175357"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title"/>
          </p:nvPr>
        </p:nvSpPr>
        <p:spPr>
          <a:xfrm>
            <a:off x="0" y="228600"/>
            <a:ext cx="9144000" cy="533400"/>
          </a:xfrm>
          <a:noFill/>
          <a:ln/>
        </p:spPr>
        <p:txBody>
          <a:bodyPr>
            <a:no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4.5.1  Monitor and Control Project Work: Inputs</a:t>
            </a:r>
          </a:p>
        </p:txBody>
      </p:sp>
      <p:sp>
        <p:nvSpPr>
          <p:cNvPr id="765955" name="Rectangle 3"/>
          <p:cNvSpPr>
            <a:spLocks noGrp="1" noChangeArrowheads="1"/>
          </p:cNvSpPr>
          <p:nvPr>
            <p:ph idx="1"/>
          </p:nvPr>
        </p:nvSpPr>
        <p:spPr>
          <a:xfrm>
            <a:off x="228600" y="1447800"/>
            <a:ext cx="9067800" cy="5410200"/>
          </a:xfrm>
        </p:spPr>
        <p:txBody>
          <a:bodyPr>
            <a:normAutofit lnSpcReduction="10000"/>
          </a:bodyPr>
          <a:lstStyle/>
          <a:p>
            <a:pPr>
              <a:spcAft>
                <a:spcPct val="20000"/>
              </a:spcAft>
              <a:buFont typeface="Wingdings" pitchFamily="2" charset="2"/>
              <a:buNone/>
            </a:pPr>
            <a:r>
              <a:rPr lang="en-US" sz="2800" b="1" dirty="0"/>
              <a:t>.1    Project Management Plan</a:t>
            </a:r>
          </a:p>
          <a:p>
            <a:pPr marL="1144588" lvl="1" indent="-342900">
              <a:spcBef>
                <a:spcPts val="0"/>
              </a:spcBef>
              <a:buFont typeface="Arial" panose="020B0604020202020204" pitchFamily="34" charset="0"/>
              <a:buChar char="•"/>
            </a:pPr>
            <a:r>
              <a:rPr lang="en-US" sz="2000" dirty="0"/>
              <a:t>The process involves looking at all components of the Project Mgmt. Plan and determine which should be an input to this process.  </a:t>
            </a:r>
            <a:endParaRPr lang="en-US" sz="2400" i="1" dirty="0"/>
          </a:p>
          <a:p>
            <a:pPr>
              <a:spcAft>
                <a:spcPct val="20000"/>
              </a:spcAft>
              <a:buFont typeface="Wingdings" pitchFamily="2" charset="2"/>
              <a:buNone/>
            </a:pPr>
            <a:r>
              <a:rPr lang="en-US" sz="2800" b="1" dirty="0"/>
              <a:t>.2    Project Documents</a:t>
            </a:r>
          </a:p>
          <a:p>
            <a:pPr marL="989013" indent="-187325">
              <a:spcBef>
                <a:spcPts val="0"/>
              </a:spcBef>
              <a:buSzPct val="59000"/>
            </a:pPr>
            <a:r>
              <a:rPr lang="en-US" sz="2800" b="1" dirty="0"/>
              <a:t> </a:t>
            </a:r>
            <a:r>
              <a:rPr lang="en-US" sz="2000" b="1" i="1" dirty="0"/>
              <a:t>Assumption Log </a:t>
            </a:r>
            <a:r>
              <a:rPr lang="en-US" sz="2000" dirty="0"/>
              <a:t>provides information about project constraints </a:t>
            </a:r>
          </a:p>
          <a:p>
            <a:pPr marL="989013" indent="-187325">
              <a:spcBef>
                <a:spcPts val="0"/>
              </a:spcBef>
            </a:pPr>
            <a:r>
              <a:rPr lang="en-US" sz="2000" i="1" dirty="0"/>
              <a:t> </a:t>
            </a:r>
            <a:r>
              <a:rPr lang="en-US" sz="2000" b="1" i="1" dirty="0"/>
              <a:t>Basis of Estimates </a:t>
            </a:r>
            <a:r>
              <a:rPr lang="en-US" sz="2000" dirty="0"/>
              <a:t>helps determine how to respond to variances</a:t>
            </a:r>
          </a:p>
          <a:p>
            <a:pPr marL="989013" indent="-187325">
              <a:spcBef>
                <a:spcPts val="0"/>
              </a:spcBef>
            </a:pPr>
            <a:r>
              <a:rPr lang="en-US" sz="2000" i="1" dirty="0"/>
              <a:t> </a:t>
            </a:r>
            <a:r>
              <a:rPr lang="en-US" sz="2000" b="1" i="1" dirty="0"/>
              <a:t>Cost Forecasts </a:t>
            </a:r>
            <a:r>
              <a:rPr lang="en-US" sz="2000" dirty="0"/>
              <a:t>to determine the project is within budget tolerance range </a:t>
            </a:r>
          </a:p>
          <a:p>
            <a:pPr marL="989013" indent="-187325">
              <a:spcBef>
                <a:spcPts val="0"/>
              </a:spcBef>
            </a:pPr>
            <a:r>
              <a:rPr lang="en-US" sz="2000" b="1" i="1" dirty="0"/>
              <a:t> Issue Log </a:t>
            </a:r>
            <a:r>
              <a:rPr lang="en-US" sz="2000" dirty="0"/>
              <a:t>to document and monitor issue resolution by target date</a:t>
            </a:r>
          </a:p>
          <a:p>
            <a:pPr marL="989013" indent="-187325">
              <a:spcBef>
                <a:spcPts val="0"/>
              </a:spcBef>
            </a:pPr>
            <a:r>
              <a:rPr lang="en-US" sz="2000" dirty="0"/>
              <a:t> </a:t>
            </a:r>
            <a:r>
              <a:rPr lang="en-US" sz="2000" b="1" i="1" dirty="0"/>
              <a:t>Lessons Learned Register </a:t>
            </a:r>
            <a:r>
              <a:rPr lang="en-US" sz="2000" dirty="0"/>
              <a:t>for</a:t>
            </a:r>
            <a:r>
              <a:rPr lang="en-US" sz="2000" b="1" i="1" dirty="0"/>
              <a:t> </a:t>
            </a:r>
            <a:r>
              <a:rPr lang="en-US" sz="2000" dirty="0"/>
              <a:t>info on variances and corrective action</a:t>
            </a:r>
          </a:p>
          <a:p>
            <a:pPr marL="989013" indent="-187325">
              <a:spcBef>
                <a:spcPts val="0"/>
              </a:spcBef>
            </a:pPr>
            <a:r>
              <a:rPr lang="en-US" sz="2000" dirty="0"/>
              <a:t> </a:t>
            </a:r>
            <a:r>
              <a:rPr lang="en-US" sz="2000" b="1" i="1" dirty="0"/>
              <a:t>Milestone List </a:t>
            </a:r>
            <a:r>
              <a:rPr lang="en-US" sz="2000" dirty="0"/>
              <a:t>to check if specific milestones have been met</a:t>
            </a:r>
          </a:p>
          <a:p>
            <a:pPr marL="989013" indent="-187325">
              <a:spcBef>
                <a:spcPts val="0"/>
              </a:spcBef>
            </a:pPr>
            <a:r>
              <a:rPr lang="en-US" sz="2000" b="1" i="1" dirty="0"/>
              <a:t> Quality Reports</a:t>
            </a:r>
            <a:r>
              <a:rPr lang="en-US" sz="2000" dirty="0"/>
              <a:t> provides recommendations for processes,  project,      </a:t>
            </a:r>
          </a:p>
          <a:p>
            <a:pPr marL="801688" indent="0">
              <a:spcBef>
                <a:spcPts val="0"/>
              </a:spcBef>
              <a:buNone/>
            </a:pPr>
            <a:r>
              <a:rPr lang="en-US" sz="2000" dirty="0"/>
              <a:t>                              product improvements, and corrective actions. </a:t>
            </a:r>
          </a:p>
          <a:p>
            <a:pPr marL="1073150" indent="-271463">
              <a:spcBef>
                <a:spcPts val="0"/>
              </a:spcBef>
            </a:pPr>
            <a:r>
              <a:rPr lang="en-US" sz="2000" b="1" i="1" dirty="0"/>
              <a:t>Risk Register </a:t>
            </a:r>
            <a:r>
              <a:rPr lang="en-US" sz="2000" dirty="0"/>
              <a:t>for info on encountered risks and opportunities</a:t>
            </a:r>
          </a:p>
          <a:p>
            <a:pPr marL="1073150" indent="-271463">
              <a:spcBef>
                <a:spcPts val="0"/>
              </a:spcBef>
            </a:pPr>
            <a:r>
              <a:rPr lang="en-US" sz="2000" b="1" i="1" dirty="0"/>
              <a:t>Risk Report </a:t>
            </a:r>
            <a:r>
              <a:rPr lang="en-US" sz="2000" dirty="0"/>
              <a:t>for info on specified and overall project risks </a:t>
            </a:r>
          </a:p>
          <a:p>
            <a:pPr marL="1073150" indent="-271463">
              <a:spcBef>
                <a:spcPts val="0"/>
              </a:spcBef>
            </a:pPr>
            <a:r>
              <a:rPr lang="en-US" sz="2000" b="1" i="1" dirty="0"/>
              <a:t>Schedule Forecasts </a:t>
            </a:r>
            <a:r>
              <a:rPr lang="en-US" sz="2000" dirty="0"/>
              <a:t>help determine if the project is within defined </a:t>
            </a:r>
          </a:p>
          <a:p>
            <a:pPr marL="801687" indent="0">
              <a:spcBef>
                <a:spcPts val="0"/>
              </a:spcBef>
              <a:buNone/>
            </a:pPr>
            <a:r>
              <a:rPr lang="en-US" sz="2000" dirty="0"/>
              <a:t>                                   schedule ranges &amp; identify necessary change requests</a:t>
            </a:r>
            <a:r>
              <a:rPr lang="en-US" sz="2000" b="1" i="1" dirty="0"/>
              <a:t>   </a:t>
            </a:r>
            <a:endParaRPr lang="en-US" sz="2400" b="1" i="1" dirty="0"/>
          </a:p>
          <a:p>
            <a:pPr marL="932688" lvl="2" indent="-276225">
              <a:spcAft>
                <a:spcPct val="20000"/>
              </a:spcAft>
            </a:pPr>
            <a:endParaRPr lang="en-US" b="1" dirty="0"/>
          </a:p>
          <a:p>
            <a:pPr>
              <a:spcAft>
                <a:spcPct val="20000"/>
              </a:spcAft>
              <a:buFont typeface="Wingdings" pitchFamily="2" charset="2"/>
              <a:buNone/>
            </a:pPr>
            <a:endParaRPr lang="en-CA"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305800" cy="4953000"/>
          </a:xfrm>
        </p:spPr>
        <p:txBody>
          <a:bodyPr>
            <a:normAutofit/>
          </a:bodyPr>
          <a:lstStyle/>
          <a:p>
            <a:pPr marL="571500" indent="-490538">
              <a:buNone/>
            </a:pPr>
            <a:r>
              <a:rPr lang="en-US" sz="2400" dirty="0"/>
              <a:t>.</a:t>
            </a:r>
            <a:r>
              <a:rPr lang="en-US" b="1" dirty="0"/>
              <a:t>3</a:t>
            </a:r>
            <a:r>
              <a:rPr lang="en-US" dirty="0"/>
              <a:t> </a:t>
            </a:r>
            <a:r>
              <a:rPr lang="en-US" b="1" dirty="0"/>
              <a:t>  </a:t>
            </a:r>
            <a:r>
              <a:rPr lang="en-US" sz="2800" b="1" dirty="0"/>
              <a:t>Work Performance Information</a:t>
            </a:r>
          </a:p>
          <a:p>
            <a:pPr marL="566738" indent="0">
              <a:buClrTx/>
              <a:buNone/>
            </a:pPr>
            <a:r>
              <a:rPr lang="en-US" b="1" dirty="0"/>
              <a:t> </a:t>
            </a:r>
            <a:r>
              <a:rPr lang="en-US" sz="2000" b="1" dirty="0"/>
              <a:t> </a:t>
            </a:r>
            <a:endParaRPr lang="en-US" b="1" dirty="0"/>
          </a:p>
        </p:txBody>
      </p:sp>
      <p:sp>
        <p:nvSpPr>
          <p:cNvPr id="5" name="Rectangle 4"/>
          <p:cNvSpPr>
            <a:spLocks noGrp="1" noChangeArrowheads="1"/>
          </p:cNvSpPr>
          <p:nvPr>
            <p:ph type="title"/>
          </p:nvPr>
        </p:nvSpPr>
        <p:spPr>
          <a:xfrm>
            <a:off x="32657" y="-19438"/>
            <a:ext cx="9144000" cy="1143000"/>
          </a:xfrm>
          <a:noFill/>
          <a:ln/>
        </p:spPr>
        <p:txBody>
          <a:bodyPr>
            <a:no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4.5.1  Monitor and Control Project Work: Inputs</a:t>
            </a:r>
          </a:p>
        </p:txBody>
      </p:sp>
      <p:graphicFrame>
        <p:nvGraphicFramePr>
          <p:cNvPr id="2" name="Object 1"/>
          <p:cNvGraphicFramePr>
            <a:graphicFrameLocks noChangeAspect="1"/>
          </p:cNvGraphicFramePr>
          <p:nvPr>
            <p:extLst>
              <p:ext uri="{D42A27DB-BD31-4B8C-83A1-F6EECF244321}">
                <p14:modId xmlns:p14="http://schemas.microsoft.com/office/powerpoint/2010/main" val="1817798685"/>
              </p:ext>
            </p:extLst>
          </p:nvPr>
        </p:nvGraphicFramePr>
        <p:xfrm>
          <a:off x="1447800" y="2057400"/>
          <a:ext cx="6781800" cy="2667000"/>
        </p:xfrm>
        <a:graphic>
          <a:graphicData uri="http://schemas.openxmlformats.org/presentationml/2006/ole">
            <mc:AlternateContent xmlns:mc="http://schemas.openxmlformats.org/markup-compatibility/2006">
              <mc:Choice xmlns:v="urn:schemas-microsoft-com:vml" Requires="v">
                <p:oleObj spid="_x0000_s114790" name="Visio" r:id="rId3" imgW="5418552" imgH="3057896" progId="Visio.Drawing.15">
                  <p:embed/>
                </p:oleObj>
              </mc:Choice>
              <mc:Fallback>
                <p:oleObj name="Visio" r:id="rId3" imgW="5418552" imgH="3057896" progId="Visio.Drawing.15">
                  <p:embed/>
                  <p:pic>
                    <p:nvPicPr>
                      <p:cNvPr id="0" name=""/>
                      <p:cNvPicPr/>
                      <p:nvPr/>
                    </p:nvPicPr>
                    <p:blipFill>
                      <a:blip r:embed="rId4"/>
                      <a:stretch>
                        <a:fillRect/>
                      </a:stretch>
                    </p:blipFill>
                    <p:spPr>
                      <a:xfrm>
                        <a:off x="1447800" y="2057400"/>
                        <a:ext cx="6781800" cy="2667000"/>
                      </a:xfrm>
                      <a:prstGeom prst="rect">
                        <a:avLst/>
                      </a:prstGeom>
                    </p:spPr>
                  </p:pic>
                </p:oleObj>
              </mc:Fallback>
            </mc:AlternateContent>
          </a:graphicData>
        </a:graphic>
      </p:graphicFrame>
      <p:sp>
        <p:nvSpPr>
          <p:cNvPr id="4" name="TextBox 3"/>
          <p:cNvSpPr txBox="1"/>
          <p:nvPr/>
        </p:nvSpPr>
        <p:spPr>
          <a:xfrm>
            <a:off x="1371600" y="5181600"/>
            <a:ext cx="7391400" cy="1569660"/>
          </a:xfrm>
          <a:prstGeom prst="rect">
            <a:avLst/>
          </a:prstGeom>
          <a:noFill/>
        </p:spPr>
        <p:txBody>
          <a:bodyPr wrap="square" rtlCol="0">
            <a:spAutoFit/>
          </a:bodyPr>
          <a:lstStyle/>
          <a:p>
            <a:r>
              <a:rPr lang="en-CA" sz="1600" b="1" i="1" dirty="0"/>
              <a:t>EXAMPLE:  </a:t>
            </a:r>
            <a:r>
              <a:rPr lang="en-CA" sz="1600" i="1" dirty="0"/>
              <a:t>Work performance data includes cost actually expended to do work. The data has to be compared to the budget, the percentage of the work completed, the resources used to accomplish the work, and the funding schedule. The </a:t>
            </a:r>
            <a:r>
              <a:rPr lang="en-CA" sz="1600" b="1" i="1" dirty="0"/>
              <a:t>Performance Information </a:t>
            </a:r>
            <a:r>
              <a:rPr lang="en-CA" sz="1600" i="1" dirty="0"/>
              <a:t>provides the context to determine if the project is on budget or not. If there is a variance, the information also indicates the degree of variance from the plan, and determines if corrective action is required.  </a:t>
            </a:r>
            <a:endParaRPr lang="en-CA" sz="1600" b="1" i="1" dirty="0"/>
          </a:p>
        </p:txBody>
      </p:sp>
    </p:spTree>
    <p:extLst>
      <p:ext uri="{BB962C8B-B14F-4D97-AF65-F5344CB8AC3E}">
        <p14:creationId xmlns:p14="http://schemas.microsoft.com/office/powerpoint/2010/main" val="2297812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606028" cy="5486400"/>
          </a:xfrm>
        </p:spPr>
        <p:txBody>
          <a:bodyPr>
            <a:noAutofit/>
          </a:bodyPr>
          <a:lstStyle/>
          <a:p>
            <a:pPr marL="82296" indent="0">
              <a:spcBef>
                <a:spcPts val="1200"/>
              </a:spcBef>
              <a:spcAft>
                <a:spcPts val="1200"/>
              </a:spcAft>
              <a:buNone/>
            </a:pPr>
            <a:r>
              <a:rPr lang="en-CA" sz="2800" dirty="0"/>
              <a:t>.4  </a:t>
            </a:r>
            <a:r>
              <a:rPr lang="en-CA" sz="2800" b="1" dirty="0"/>
              <a:t>Agreements</a:t>
            </a:r>
          </a:p>
          <a:p>
            <a:pPr marL="615950" indent="0">
              <a:spcBef>
                <a:spcPts val="1200"/>
              </a:spcBef>
              <a:spcAft>
                <a:spcPts val="1200"/>
              </a:spcAft>
              <a:buNone/>
            </a:pPr>
            <a:r>
              <a:rPr lang="en-CA" sz="1800" dirty="0"/>
              <a:t>When project work is totally or partially outsourced in accordance with a procurement agreement, the PM needs to oversee the contractor’s work to make sure that the agreements meet the specific needs of the project in accordance with the organizational procurement policies.   </a:t>
            </a:r>
            <a:r>
              <a:rPr lang="en-CA" sz="1800" b="1" i="1" dirty="0"/>
              <a:t>  </a:t>
            </a:r>
          </a:p>
          <a:p>
            <a:pPr marL="92075" indent="0">
              <a:spcAft>
                <a:spcPts val="600"/>
              </a:spcAft>
              <a:buNone/>
            </a:pPr>
            <a:r>
              <a:rPr lang="en-CA" sz="1800" b="1" dirty="0"/>
              <a:t>.</a:t>
            </a:r>
            <a:r>
              <a:rPr lang="en-CA" sz="2800" b="1" dirty="0"/>
              <a:t>5  Enterprise Environmental Factors                            </a:t>
            </a:r>
          </a:p>
          <a:p>
            <a:pPr marL="92075" indent="0">
              <a:spcAft>
                <a:spcPts val="600"/>
              </a:spcAft>
              <a:buNone/>
            </a:pPr>
            <a:r>
              <a:rPr lang="en-CA" sz="2800" b="1" dirty="0"/>
              <a:t>    </a:t>
            </a:r>
            <a:r>
              <a:rPr lang="en-US" sz="1800" dirty="0"/>
              <a:t>The following factor may influence the monitoring and control of the project work:</a:t>
            </a:r>
          </a:p>
          <a:p>
            <a:pPr marL="808038" indent="-182563">
              <a:spcAft>
                <a:spcPts val="600"/>
              </a:spcAft>
            </a:pPr>
            <a:r>
              <a:rPr lang="en-US" sz="1800" dirty="0"/>
              <a:t>PMIS such as scheduling, cost, resourcing tools, performance indicators, databases, product records and financials. </a:t>
            </a:r>
          </a:p>
          <a:p>
            <a:pPr marL="808038" indent="-182563">
              <a:spcAft>
                <a:spcPts val="600"/>
              </a:spcAft>
            </a:pPr>
            <a:r>
              <a:rPr lang="en-US" sz="1800" dirty="0"/>
              <a:t>Existing facilities and equipment, organization’s telecommunication channels </a:t>
            </a:r>
          </a:p>
          <a:p>
            <a:pPr marL="808038" indent="-182563">
              <a:spcAft>
                <a:spcPts val="600"/>
              </a:spcAft>
            </a:pPr>
            <a:r>
              <a:rPr lang="en-US" sz="1800" dirty="0"/>
              <a:t>Stakeholders expectations and risk tolerance levels</a:t>
            </a:r>
          </a:p>
          <a:p>
            <a:pPr marL="808038" indent="-182563">
              <a:spcAft>
                <a:spcPts val="600"/>
              </a:spcAft>
            </a:pPr>
            <a:r>
              <a:rPr lang="en-US" sz="1800" dirty="0"/>
              <a:t>Government or industry standards, regulations, product standards, quality standards, workmanship standards  </a:t>
            </a:r>
          </a:p>
          <a:p>
            <a:pPr marL="92075" indent="0">
              <a:spcBef>
                <a:spcPts val="1200"/>
              </a:spcBef>
              <a:spcAft>
                <a:spcPts val="1200"/>
              </a:spcAft>
              <a:buNone/>
            </a:pPr>
            <a:endParaRPr lang="en-CA" sz="1800" b="1" dirty="0"/>
          </a:p>
        </p:txBody>
      </p:sp>
      <p:sp>
        <p:nvSpPr>
          <p:cNvPr id="4" name="Rectangle 4"/>
          <p:cNvSpPr>
            <a:spLocks noGrp="1" noChangeArrowheads="1"/>
          </p:cNvSpPr>
          <p:nvPr>
            <p:ph type="title"/>
          </p:nvPr>
        </p:nvSpPr>
        <p:spPr>
          <a:xfrm>
            <a:off x="838200" y="76200"/>
            <a:ext cx="8225028" cy="1143000"/>
          </a:xfrm>
          <a:noFill/>
          <a:ln/>
        </p:spPr>
        <p:txBody>
          <a:bodyPr>
            <a:no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rPr>
              <a:t>4.5.1  Monitor and Control Project Work: Inputs</a:t>
            </a:r>
          </a:p>
        </p:txBody>
      </p:sp>
    </p:spTree>
    <p:extLst>
      <p:ext uri="{BB962C8B-B14F-4D97-AF65-F5344CB8AC3E}">
        <p14:creationId xmlns:p14="http://schemas.microsoft.com/office/powerpoint/2010/main" val="239566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86800" cy="5715000"/>
          </a:xfrm>
        </p:spPr>
        <p:txBody>
          <a:bodyPr>
            <a:normAutofit/>
          </a:bodyPr>
          <a:lstStyle/>
          <a:p>
            <a:pPr>
              <a:buNone/>
            </a:pPr>
            <a:r>
              <a:rPr lang="en-US" sz="2800" b="1" dirty="0"/>
              <a:t>.</a:t>
            </a:r>
            <a:r>
              <a:rPr lang="en-US" sz="3000" b="1" dirty="0"/>
              <a:t>6  Organizational Process Assets</a:t>
            </a:r>
            <a:endParaRPr lang="en-US" sz="2800" b="1" dirty="0"/>
          </a:p>
          <a:p>
            <a:pPr lvl="1"/>
            <a:r>
              <a:rPr lang="en-US" sz="2400" dirty="0"/>
              <a:t>Organizational assets that could influence monitoring and control of project work: </a:t>
            </a:r>
          </a:p>
          <a:p>
            <a:pPr marL="982663" lvl="1" indent="-176213">
              <a:spcBef>
                <a:spcPts val="600"/>
              </a:spcBef>
              <a:spcAft>
                <a:spcPts val="600"/>
              </a:spcAft>
              <a:buFont typeface="Arial" panose="020B0604020202020204" pitchFamily="34" charset="0"/>
              <a:buChar char="•"/>
            </a:pPr>
            <a:r>
              <a:rPr lang="en-US" sz="2400" dirty="0"/>
              <a:t>Organizational standards, policies and procedures</a:t>
            </a:r>
          </a:p>
          <a:p>
            <a:pPr marL="982663" lvl="1" indent="-176213">
              <a:spcBef>
                <a:spcPts val="600"/>
              </a:spcBef>
              <a:spcAft>
                <a:spcPts val="600"/>
              </a:spcAft>
              <a:buFont typeface="Arial" panose="020B0604020202020204" pitchFamily="34" charset="0"/>
              <a:buChar char="•"/>
            </a:pPr>
            <a:r>
              <a:rPr lang="en-US" sz="2400" dirty="0"/>
              <a:t>Financial control procedures, </a:t>
            </a:r>
          </a:p>
          <a:p>
            <a:pPr marL="982663" lvl="1" indent="-176213">
              <a:spcBef>
                <a:spcPts val="600"/>
              </a:spcBef>
              <a:spcAft>
                <a:spcPts val="600"/>
              </a:spcAft>
              <a:buFont typeface="Arial" panose="020B0604020202020204" pitchFamily="34" charset="0"/>
              <a:buChar char="•"/>
            </a:pPr>
            <a:r>
              <a:rPr lang="en-US" sz="2400" dirty="0"/>
              <a:t>Monitoring and reporting methods</a:t>
            </a:r>
          </a:p>
          <a:p>
            <a:pPr marL="982663" lvl="1" indent="-176213">
              <a:spcBef>
                <a:spcPts val="600"/>
              </a:spcBef>
              <a:spcAft>
                <a:spcPts val="600"/>
              </a:spcAft>
              <a:buFont typeface="Arial" panose="020B0604020202020204" pitchFamily="34" charset="0"/>
              <a:buChar char="•"/>
            </a:pPr>
            <a:r>
              <a:rPr lang="en-US" sz="2400" dirty="0"/>
              <a:t>Issue and defect management procedures defining issue controls, identification, resolution and action item tracking.</a:t>
            </a:r>
          </a:p>
          <a:p>
            <a:pPr marL="982663" lvl="1" indent="-176213">
              <a:spcBef>
                <a:spcPts val="600"/>
              </a:spcBef>
              <a:spcAft>
                <a:spcPts val="600"/>
              </a:spcAft>
              <a:buFont typeface="Arial" panose="020B0604020202020204" pitchFamily="34" charset="0"/>
              <a:buChar char="•"/>
            </a:pPr>
            <a:r>
              <a:rPr lang="en-US" sz="2400" dirty="0"/>
              <a:t>Organizational knowledge base, process measurement and lessons learned repository.  </a:t>
            </a:r>
            <a:endParaRPr lang="en-CA" sz="2400" dirty="0"/>
          </a:p>
          <a:p>
            <a:pPr lvl="1"/>
            <a:endParaRPr lang="en-CA" sz="2400" b="1" dirty="0"/>
          </a:p>
        </p:txBody>
      </p:sp>
      <p:sp>
        <p:nvSpPr>
          <p:cNvPr id="5" name="Rectangle 4"/>
          <p:cNvSpPr>
            <a:spLocks noGrp="1" noChangeArrowheads="1"/>
          </p:cNvSpPr>
          <p:nvPr>
            <p:ph type="title"/>
          </p:nvPr>
        </p:nvSpPr>
        <p:spPr>
          <a:xfrm>
            <a:off x="0" y="0"/>
            <a:ext cx="9067800" cy="1143000"/>
          </a:xfrm>
          <a:noFill/>
          <a:ln/>
        </p:spPr>
        <p:txBody>
          <a:bodyPr>
            <a:no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4.5.1  Monitor and Control Project Work: Inputs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80" name="Rectangle 4"/>
          <p:cNvSpPr>
            <a:spLocks noGrp="1" noChangeArrowheads="1"/>
          </p:cNvSpPr>
          <p:nvPr>
            <p:ph type="title"/>
          </p:nvPr>
        </p:nvSpPr>
        <p:spPr>
          <a:xfrm>
            <a:off x="228600" y="228600"/>
            <a:ext cx="8610600" cy="533400"/>
          </a:xfrm>
          <a:noFill/>
          <a:ln/>
        </p:spPr>
        <p:txBody>
          <a:bodyPr>
            <a:noAutofit/>
          </a:bodyPr>
          <a:lstStyle/>
          <a:p>
            <a:pPr algn="ctr">
              <a:tabLst>
                <a:tab pos="971550" algn="l"/>
              </a:tabLst>
            </a:pPr>
            <a:r>
              <a:rPr lang="en-US" sz="3200" b="1" dirty="0">
                <a:effectLst>
                  <a:outerShdw blurRad="50000" dist="30000" dir="5400000" algn="tl" rotWithShape="0">
                    <a:srgbClr val="000000">
                      <a:alpha val="30000"/>
                    </a:srgbClr>
                  </a:outerShdw>
                  <a:reflection blurRad="6350" stA="55000" endA="300" endPos="45500" dir="5400000" sy="-100000" algn="bl" rotWithShape="0"/>
                </a:effectLst>
              </a:rPr>
              <a:t>4.5.2  Monitor and Control Project Work: Tools &amp; Techniques</a:t>
            </a:r>
          </a:p>
        </p:txBody>
      </p:sp>
      <p:sp>
        <p:nvSpPr>
          <p:cNvPr id="766979" name="Rectangle 3"/>
          <p:cNvSpPr>
            <a:spLocks noGrp="1" noChangeArrowheads="1"/>
          </p:cNvSpPr>
          <p:nvPr>
            <p:ph idx="1"/>
          </p:nvPr>
        </p:nvSpPr>
        <p:spPr>
          <a:xfrm>
            <a:off x="304800" y="1447800"/>
            <a:ext cx="8839200" cy="5410200"/>
          </a:xfrm>
        </p:spPr>
        <p:txBody>
          <a:bodyPr>
            <a:normAutofit fontScale="92500" lnSpcReduction="10000"/>
          </a:bodyPr>
          <a:lstStyle/>
          <a:p>
            <a:pPr>
              <a:spcAft>
                <a:spcPct val="20000"/>
              </a:spcAft>
              <a:buFont typeface="Wingdings" pitchFamily="2" charset="2"/>
              <a:buNone/>
            </a:pPr>
            <a:r>
              <a:rPr lang="en-US" sz="2800" b="1" dirty="0"/>
              <a:t>.1   Expert Judgment</a:t>
            </a:r>
          </a:p>
          <a:p>
            <a:pPr lvl="1">
              <a:spcAft>
                <a:spcPct val="20000"/>
              </a:spcAft>
            </a:pPr>
            <a:r>
              <a:rPr lang="en-US" sz="1900" dirty="0"/>
              <a:t>Expertise from individuals or groups should be considered for: </a:t>
            </a:r>
          </a:p>
          <a:p>
            <a:pPr lvl="1">
              <a:spcAft>
                <a:spcPct val="20000"/>
              </a:spcAft>
            </a:pPr>
            <a:r>
              <a:rPr lang="en-US" sz="1700" dirty="0"/>
              <a:t>- Earned Value Analysis 			     - Interpretation &amp; contextualization of data </a:t>
            </a:r>
          </a:p>
          <a:p>
            <a:pPr lvl="1">
              <a:spcAft>
                <a:spcPct val="20000"/>
              </a:spcAft>
            </a:pPr>
            <a:r>
              <a:rPr lang="en-US" sz="1700" dirty="0"/>
              <a:t>- Duration &amp; Cost Estimation Techniques	     - Trend Analysis</a:t>
            </a:r>
          </a:p>
          <a:p>
            <a:pPr lvl="1">
              <a:spcAft>
                <a:spcPct val="20000"/>
              </a:spcAft>
            </a:pPr>
            <a:r>
              <a:rPr lang="en-US" sz="1700" dirty="0"/>
              <a:t>- Technical Knowledge on the project industry  	     - Risk Management; Contract Management </a:t>
            </a:r>
          </a:p>
          <a:p>
            <a:pPr marL="623888" indent="-509588">
              <a:spcAft>
                <a:spcPct val="20000"/>
              </a:spcAft>
              <a:buNone/>
            </a:pPr>
            <a:r>
              <a:rPr lang="en-US" dirty="0"/>
              <a:t> .</a:t>
            </a:r>
            <a:r>
              <a:rPr lang="en-US" sz="2800" b="1" dirty="0"/>
              <a:t>2</a:t>
            </a:r>
            <a:r>
              <a:rPr lang="en-US" sz="2400" b="1" dirty="0"/>
              <a:t>	</a:t>
            </a:r>
            <a:r>
              <a:rPr lang="en-US" sz="2800" b="1" dirty="0"/>
              <a:t>Data Analysis</a:t>
            </a:r>
          </a:p>
          <a:p>
            <a:pPr marL="685800" lvl="3" indent="0">
              <a:spcBef>
                <a:spcPts val="0"/>
              </a:spcBef>
              <a:buNone/>
            </a:pPr>
            <a:r>
              <a:rPr lang="en-US" sz="1800" dirty="0"/>
              <a:t>Examples of such techniques:</a:t>
            </a:r>
          </a:p>
          <a:p>
            <a:pPr marL="982663" lvl="3" indent="-84138">
              <a:spcBef>
                <a:spcPts val="0"/>
              </a:spcBef>
              <a:buNone/>
            </a:pPr>
            <a:r>
              <a:rPr lang="en-US" sz="1800" dirty="0"/>
              <a:t>- Alternative Analysis		               - Earned  Value Analysis 		</a:t>
            </a:r>
          </a:p>
          <a:p>
            <a:pPr marL="982663" lvl="3" indent="-84138">
              <a:spcBef>
                <a:spcPts val="0"/>
              </a:spcBef>
              <a:buNone/>
            </a:pPr>
            <a:r>
              <a:rPr lang="en-US" sz="1800" dirty="0"/>
              <a:t>- Cost/Benefit Analysis		- Root cause analysis   		</a:t>
            </a:r>
          </a:p>
          <a:p>
            <a:pPr marL="898525" lvl="3" indent="0">
              <a:spcBef>
                <a:spcPts val="0"/>
              </a:spcBef>
              <a:buNone/>
            </a:pPr>
            <a:r>
              <a:rPr lang="en-US" sz="1800" dirty="0"/>
              <a:t>- Trend analysis			- Variance analysis</a:t>
            </a:r>
            <a:r>
              <a:rPr lang="en-US" dirty="0"/>
              <a:t>	</a:t>
            </a:r>
          </a:p>
          <a:p>
            <a:pPr marL="1241425" lvl="3" indent="-342900">
              <a:spcBef>
                <a:spcPts val="0"/>
              </a:spcBef>
              <a:buFontTx/>
              <a:buChar char="-"/>
            </a:pPr>
            <a:endParaRPr lang="en-US" dirty="0"/>
          </a:p>
          <a:p>
            <a:pPr marL="898525" lvl="3" indent="-715963">
              <a:spcBef>
                <a:spcPts val="0"/>
              </a:spcBef>
              <a:buNone/>
            </a:pPr>
            <a:r>
              <a:rPr lang="en-US" sz="2400" dirty="0"/>
              <a:t> </a:t>
            </a:r>
            <a:r>
              <a:rPr lang="en-US" sz="2800" b="1" dirty="0"/>
              <a:t>.3 Decision Making- </a:t>
            </a:r>
            <a:r>
              <a:rPr lang="en-US" sz="1800" dirty="0"/>
              <a:t>includes unanimity, majority or plurality voting</a:t>
            </a:r>
          </a:p>
          <a:p>
            <a:pPr marL="898525" lvl="3" indent="-715963">
              <a:spcBef>
                <a:spcPts val="0"/>
              </a:spcBef>
              <a:buNone/>
            </a:pPr>
            <a:endParaRPr lang="en-US" sz="1800" dirty="0"/>
          </a:p>
          <a:p>
            <a:pPr marL="898525" lvl="3" indent="-806450">
              <a:lnSpc>
                <a:spcPct val="110000"/>
              </a:lnSpc>
              <a:spcBef>
                <a:spcPts val="0"/>
              </a:spcBef>
              <a:buNone/>
            </a:pPr>
            <a:r>
              <a:rPr lang="en-US" sz="1800" dirty="0"/>
              <a:t>   </a:t>
            </a:r>
            <a:r>
              <a:rPr lang="en-US" sz="2800" dirty="0"/>
              <a:t>.</a:t>
            </a:r>
            <a:r>
              <a:rPr lang="en-US" sz="2800" b="1" dirty="0"/>
              <a:t>4</a:t>
            </a:r>
            <a:r>
              <a:rPr lang="en-US" sz="2800" dirty="0"/>
              <a:t> </a:t>
            </a:r>
            <a:r>
              <a:rPr lang="en-US" sz="2800" b="1" dirty="0"/>
              <a:t>Meetings – </a:t>
            </a:r>
            <a:r>
              <a:rPr lang="en-US" sz="1800" dirty="0"/>
              <a:t>Includes face-to-face, virtual, or formal meetings, held to review   </a:t>
            </a:r>
          </a:p>
          <a:p>
            <a:pPr marL="898525" lvl="3" indent="-806450">
              <a:lnSpc>
                <a:spcPct val="110000"/>
              </a:lnSpc>
              <a:spcBef>
                <a:spcPts val="0"/>
              </a:spcBef>
              <a:buNone/>
            </a:pPr>
            <a:r>
              <a:rPr lang="en-US" sz="1800" dirty="0"/>
              <a:t>                                      project performance. </a:t>
            </a:r>
            <a:r>
              <a:rPr lang="en-US" sz="2800" b="1" dirty="0"/>
              <a:t> </a:t>
            </a:r>
            <a:r>
              <a:rPr lang="en-US" sz="2400" dirty="0"/>
              <a:t>		</a:t>
            </a:r>
            <a:endParaRPr lang="en-CA" sz="2400"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7421880" cy="5867400"/>
          </a:xfrm>
        </p:spPr>
        <p:txBody>
          <a:bodyPr>
            <a:normAutofit/>
          </a:bodyPr>
          <a:lstStyle/>
          <a:p>
            <a:pPr marL="0" indent="80963">
              <a:buNone/>
            </a:pPr>
            <a:r>
              <a:rPr lang="en-US" sz="2800" b="1" dirty="0"/>
              <a:t>.1  Work Performance Reports</a:t>
            </a:r>
          </a:p>
          <a:p>
            <a:pPr marL="514350" indent="-433388">
              <a:buNone/>
              <a:tabLst>
                <a:tab pos="514350" algn="l"/>
              </a:tabLst>
            </a:pPr>
            <a:r>
              <a:rPr lang="en-US" sz="2400" b="1" dirty="0"/>
              <a:t>	</a:t>
            </a:r>
            <a:r>
              <a:rPr lang="en-US" sz="2000" dirty="0"/>
              <a:t>Performance information compiled in project documents intended to generate awareness, help 	making decisions or taking actions. Specific work performance metrics may be defined at the start of the project and included in the normal work performance reports provided to the stakeholders. 	</a:t>
            </a:r>
          </a:p>
          <a:p>
            <a:pPr marL="514350" indent="-433388">
              <a:buNone/>
              <a:tabLst>
                <a:tab pos="514350" algn="l"/>
              </a:tabLst>
            </a:pPr>
            <a:r>
              <a:rPr lang="en-US" sz="2000" dirty="0"/>
              <a:t>	Examples: </a:t>
            </a:r>
          </a:p>
          <a:p>
            <a:pPr marL="1370013" indent="-115888"/>
            <a:r>
              <a:rPr lang="en-US" sz="2000" dirty="0"/>
              <a:t> Status and Progress Reports, </a:t>
            </a:r>
          </a:p>
          <a:p>
            <a:pPr marL="1430338" indent="-176213"/>
            <a:r>
              <a:rPr lang="en-US" sz="2000" dirty="0"/>
              <a:t>Earned Value Graphs and Information</a:t>
            </a:r>
          </a:p>
          <a:p>
            <a:pPr marL="1430338" indent="-176213"/>
            <a:r>
              <a:rPr lang="en-US" sz="2000" dirty="0"/>
              <a:t>Trend lines and forecasts	</a:t>
            </a:r>
          </a:p>
          <a:p>
            <a:pPr marL="1430338" indent="-176213"/>
            <a:r>
              <a:rPr lang="en-US" sz="2000" dirty="0"/>
              <a:t>Reserve burn-down charts</a:t>
            </a:r>
          </a:p>
          <a:p>
            <a:pPr marL="1430338" indent="-176213"/>
            <a:r>
              <a:rPr lang="en-US" sz="2000" dirty="0"/>
              <a:t>Defect histograms   </a:t>
            </a:r>
          </a:p>
          <a:p>
            <a:pPr marL="1430338" indent="-176213"/>
            <a:r>
              <a:rPr lang="en-US" sz="2000" dirty="0"/>
              <a:t>Contract performance information</a:t>
            </a:r>
          </a:p>
          <a:p>
            <a:pPr marL="1430338" indent="-176213"/>
            <a:r>
              <a:rPr lang="en-US" sz="2000" dirty="0"/>
              <a:t>Risk Summaries</a:t>
            </a:r>
          </a:p>
          <a:p>
            <a:pPr marL="514350" indent="-433388">
              <a:buNone/>
              <a:tabLst>
                <a:tab pos="514350" algn="l"/>
              </a:tabLst>
            </a:pPr>
            <a:endParaRPr lang="en-US" sz="2400" b="1" dirty="0"/>
          </a:p>
        </p:txBody>
      </p:sp>
      <p:sp>
        <p:nvSpPr>
          <p:cNvPr id="5" name="Rectangle 4"/>
          <p:cNvSpPr>
            <a:spLocks noGrp="1" noChangeArrowheads="1"/>
          </p:cNvSpPr>
          <p:nvPr>
            <p:ph type="title"/>
          </p:nvPr>
        </p:nvSpPr>
        <p:spPr>
          <a:xfrm>
            <a:off x="381000" y="-76200"/>
            <a:ext cx="8839200" cy="1143000"/>
          </a:xfrm>
          <a:noFill/>
          <a:ln/>
        </p:spPr>
        <p:txBody>
          <a:bodyPr>
            <a:noAutofit/>
          </a:bodyPr>
          <a:lstStyle/>
          <a:p>
            <a:pPr algn="ctr">
              <a:tabLst>
                <a:tab pos="971550" algn="l"/>
              </a:tabLst>
            </a:pPr>
            <a:r>
              <a:rPr lang="en-US" sz="3200" b="1" dirty="0">
                <a:effectLst>
                  <a:outerShdw blurRad="50000" dist="30000" dir="5400000" algn="tl" rotWithShape="0">
                    <a:srgbClr val="000000">
                      <a:alpha val="30000"/>
                    </a:srgbClr>
                  </a:outerShdw>
                  <a:reflection blurRad="6350" stA="55000" endA="300" endPos="45500" dir="5400000" sy="-100000" algn="bl" rotWithShape="0"/>
                </a:effectLst>
              </a:rPr>
              <a:t>4.5.3  Monitor and Control Project Work: Outputs</a:t>
            </a:r>
          </a:p>
        </p:txBody>
      </p:sp>
    </p:spTree>
    <p:extLst>
      <p:ext uri="{BB962C8B-B14F-4D97-AF65-F5344CB8AC3E}">
        <p14:creationId xmlns:p14="http://schemas.microsoft.com/office/powerpoint/2010/main" val="39357597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9" name="Rectangle 3"/>
          <p:cNvSpPr>
            <a:spLocks noGrp="1" noChangeArrowheads="1"/>
          </p:cNvSpPr>
          <p:nvPr>
            <p:ph idx="1"/>
          </p:nvPr>
        </p:nvSpPr>
        <p:spPr>
          <a:xfrm>
            <a:off x="381000" y="1066800"/>
            <a:ext cx="8686800" cy="5486400"/>
          </a:xfrm>
        </p:spPr>
        <p:txBody>
          <a:bodyPr>
            <a:normAutofit/>
          </a:bodyPr>
          <a:lstStyle/>
          <a:p>
            <a:pPr>
              <a:spcAft>
                <a:spcPct val="20000"/>
              </a:spcAft>
              <a:buFont typeface="Wingdings" pitchFamily="2" charset="2"/>
              <a:buNone/>
            </a:pPr>
            <a:r>
              <a:rPr lang="en-US" sz="2800" b="1" dirty="0"/>
              <a:t>.2  Change Requests</a:t>
            </a:r>
          </a:p>
          <a:p>
            <a:pPr lvl="1"/>
            <a:r>
              <a:rPr lang="en-US" sz="2000" dirty="0"/>
              <a:t>Comparison of actual results with planned results, may require changes to be requested, to adjust, expand, or reduce project or product scope. The collection and documentation of new requirements may be necessary the  review and disposition of changes.    </a:t>
            </a:r>
          </a:p>
          <a:p>
            <a:pPr lvl="1"/>
            <a:r>
              <a:rPr lang="en-US" sz="1800" dirty="0"/>
              <a:t>Change requests could involve</a:t>
            </a:r>
          </a:p>
          <a:p>
            <a:pPr lvl="2"/>
            <a:r>
              <a:rPr lang="en-US" sz="2000" b="1" i="1" dirty="0"/>
              <a:t>Corrective action </a:t>
            </a:r>
            <a:r>
              <a:rPr lang="en-US" sz="2000" dirty="0"/>
              <a:t>to realign project work with the Project Mgmt. Plan</a:t>
            </a:r>
            <a:endParaRPr lang="en-US" sz="2000" b="1" i="1" dirty="0"/>
          </a:p>
          <a:p>
            <a:pPr lvl="2"/>
            <a:r>
              <a:rPr lang="en-US" sz="2000" b="1" i="1" dirty="0"/>
              <a:t>Preventive action </a:t>
            </a:r>
            <a:r>
              <a:rPr lang="en-US" sz="2000" dirty="0"/>
              <a:t>to ensure future work is aligned with the Plan  </a:t>
            </a:r>
            <a:endParaRPr lang="en-US" sz="1800" dirty="0"/>
          </a:p>
          <a:p>
            <a:pPr lvl="2"/>
            <a:r>
              <a:rPr lang="en-US" sz="2000" b="1" i="1" dirty="0"/>
              <a:t>Defect Repairs </a:t>
            </a:r>
            <a:r>
              <a:rPr lang="en-US" sz="2000" dirty="0"/>
              <a:t>to modify nonconforming product or component</a:t>
            </a:r>
            <a:r>
              <a:rPr lang="en-US" sz="2000" b="1" i="1" dirty="0"/>
              <a:t> </a:t>
            </a:r>
          </a:p>
          <a:p>
            <a:pPr lvl="1">
              <a:spcAft>
                <a:spcPct val="20000"/>
              </a:spcAft>
              <a:buNone/>
            </a:pPr>
            <a:endParaRPr lang="en-CA" dirty="0"/>
          </a:p>
        </p:txBody>
      </p:sp>
      <p:sp>
        <p:nvSpPr>
          <p:cNvPr id="5" name="Rectangle 4"/>
          <p:cNvSpPr txBox="1">
            <a:spLocks noChangeArrowheads="1"/>
          </p:cNvSpPr>
          <p:nvPr/>
        </p:nvSpPr>
        <p:spPr>
          <a:xfrm>
            <a:off x="0" y="228600"/>
            <a:ext cx="9067800" cy="533400"/>
          </a:xfrm>
          <a:prstGeom prst="rect">
            <a:avLst/>
          </a:prstGeom>
          <a:noFill/>
          <a:ln/>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tabLst>
                <a:tab pos="971550" algn="l"/>
              </a:tabLst>
            </a:pP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4.5.3  Monitor and Control Project Work: Outputs</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686800" cy="5334000"/>
          </a:xfrm>
        </p:spPr>
        <p:txBody>
          <a:bodyPr>
            <a:normAutofit/>
          </a:bodyPr>
          <a:lstStyle/>
          <a:p>
            <a:pPr>
              <a:buNone/>
            </a:pPr>
            <a:r>
              <a:rPr lang="en-US" sz="3000" b="1" dirty="0"/>
              <a:t>.3  Project Management Plan Updates</a:t>
            </a:r>
          </a:p>
          <a:p>
            <a:pPr lvl="1"/>
            <a:r>
              <a:rPr lang="en-US" sz="2400" dirty="0"/>
              <a:t>Changes identified, approved and implemented during monitoring and controlling project work might require updating the project plan and its baselines in areas such as:</a:t>
            </a:r>
            <a:endParaRPr lang="en-US" sz="2000" dirty="0"/>
          </a:p>
          <a:p>
            <a:pPr lvl="2">
              <a:buClr>
                <a:schemeClr val="accent6"/>
              </a:buClr>
              <a:buSzPct val="80000"/>
              <a:buFont typeface="Wingdings 2" pitchFamily="18" charset="2"/>
              <a:buChar char="Ï"/>
              <a:tabLst>
                <a:tab pos="5029200" algn="l"/>
              </a:tabLst>
            </a:pPr>
            <a:r>
              <a:rPr lang="en-US" sz="2000" dirty="0"/>
              <a:t>Schedule Management Plan	</a:t>
            </a:r>
            <a:r>
              <a:rPr lang="en-US" sz="2000" dirty="0">
                <a:solidFill>
                  <a:schemeClr val="accent1"/>
                </a:solidFill>
              </a:rPr>
              <a:t>x </a:t>
            </a:r>
            <a:r>
              <a:rPr lang="en-US" sz="2000" dirty="0"/>
              <a:t> Scope Baseline</a:t>
            </a:r>
          </a:p>
          <a:p>
            <a:pPr lvl="2">
              <a:buClr>
                <a:schemeClr val="accent6"/>
              </a:buClr>
              <a:buSzPct val="80000"/>
              <a:buFont typeface="Wingdings 2" pitchFamily="18" charset="2"/>
              <a:buChar char="Ï"/>
              <a:tabLst>
                <a:tab pos="5029200" algn="l"/>
              </a:tabLst>
            </a:pPr>
            <a:r>
              <a:rPr lang="en-US" sz="2000" dirty="0"/>
              <a:t>Cost Management Plan	</a:t>
            </a:r>
            <a:r>
              <a:rPr lang="en-US" sz="2000" dirty="0">
                <a:solidFill>
                  <a:schemeClr val="accent1"/>
                </a:solidFill>
              </a:rPr>
              <a:t>x</a:t>
            </a:r>
            <a:r>
              <a:rPr lang="en-US" sz="2000" dirty="0"/>
              <a:t>  Schedule Baseline</a:t>
            </a:r>
          </a:p>
          <a:p>
            <a:pPr lvl="2">
              <a:buClr>
                <a:schemeClr val="accent6"/>
              </a:buClr>
              <a:buSzPct val="80000"/>
              <a:buFont typeface="Wingdings 2" pitchFamily="18" charset="2"/>
              <a:buChar char="Ï"/>
            </a:pPr>
            <a:r>
              <a:rPr lang="en-US" sz="2000" dirty="0"/>
              <a:t>Quality Management Plan</a:t>
            </a:r>
            <a:r>
              <a:rPr lang="en-US" sz="1800" dirty="0"/>
              <a:t>	       	       </a:t>
            </a:r>
            <a:r>
              <a:rPr lang="en-US" sz="1800" dirty="0">
                <a:solidFill>
                  <a:schemeClr val="accent1"/>
                </a:solidFill>
              </a:rPr>
              <a:t>x</a:t>
            </a:r>
            <a:r>
              <a:rPr lang="en-US" sz="1800" dirty="0"/>
              <a:t>  Cost Performance Baseline</a:t>
            </a:r>
          </a:p>
          <a:p>
            <a:pPr marL="658368" lvl="2" indent="0">
              <a:buClr>
                <a:schemeClr val="accent6"/>
              </a:buClr>
              <a:buSzPct val="80000"/>
              <a:buNone/>
            </a:pPr>
            <a:endParaRPr lang="en-US" sz="2000" dirty="0"/>
          </a:p>
          <a:p>
            <a:pPr>
              <a:buNone/>
            </a:pPr>
            <a:r>
              <a:rPr lang="en-US" sz="2800" b="1" dirty="0"/>
              <a:t>.4  Project Document Updates</a:t>
            </a:r>
            <a:endParaRPr lang="en-US" sz="3000" b="1" dirty="0"/>
          </a:p>
          <a:p>
            <a:pPr lvl="1"/>
            <a:r>
              <a:rPr lang="en-US" sz="2400" dirty="0"/>
              <a:t>Updates may be required to the following Project Documents</a:t>
            </a:r>
          </a:p>
          <a:p>
            <a:pPr lvl="2">
              <a:buClr>
                <a:schemeClr val="accent6"/>
              </a:buClr>
              <a:buSzPct val="80000"/>
              <a:buFont typeface="Wingdings 2" pitchFamily="18" charset="2"/>
              <a:buChar char="Ï"/>
            </a:pPr>
            <a:r>
              <a:rPr lang="en-US" sz="2000" dirty="0"/>
              <a:t>Cost Forecasts			x Issue Log</a:t>
            </a:r>
          </a:p>
          <a:p>
            <a:pPr lvl="2">
              <a:buClr>
                <a:schemeClr val="accent6"/>
              </a:buClr>
              <a:buSzPct val="80000"/>
              <a:buFont typeface="Wingdings 2" pitchFamily="18" charset="2"/>
              <a:buChar char="Ï"/>
            </a:pPr>
            <a:r>
              <a:rPr lang="en-US" sz="2000" dirty="0"/>
              <a:t>Lessons Learned Register		x Risk Register</a:t>
            </a:r>
          </a:p>
          <a:p>
            <a:pPr lvl="2">
              <a:buClr>
                <a:schemeClr val="accent6"/>
              </a:buClr>
              <a:buSzPct val="80000"/>
              <a:buFont typeface="Wingdings 2" pitchFamily="18" charset="2"/>
              <a:buChar char="Ï"/>
            </a:pPr>
            <a:r>
              <a:rPr lang="en-US" sz="2000" dirty="0"/>
              <a:t>Schedule Forecast</a:t>
            </a:r>
            <a:r>
              <a:rPr lang="en-US" sz="2000" b="1" dirty="0"/>
              <a:t>	</a:t>
            </a:r>
            <a:endParaRPr lang="en-CA" sz="2000" b="1" dirty="0"/>
          </a:p>
          <a:p>
            <a:pPr>
              <a:buNone/>
            </a:pPr>
            <a:endParaRPr lang="en-CA" dirty="0"/>
          </a:p>
        </p:txBody>
      </p:sp>
      <p:sp>
        <p:nvSpPr>
          <p:cNvPr id="5" name="Rectangle 4"/>
          <p:cNvSpPr>
            <a:spLocks noGrp="1" noChangeArrowheads="1"/>
          </p:cNvSpPr>
          <p:nvPr>
            <p:ph type="title"/>
          </p:nvPr>
        </p:nvSpPr>
        <p:spPr>
          <a:xfrm>
            <a:off x="457200" y="228600"/>
            <a:ext cx="8564880" cy="1143000"/>
          </a:xfrm>
          <a:noFill/>
          <a:ln/>
        </p:spPr>
        <p:txBody>
          <a:bodyPr>
            <a:noAutofit/>
          </a:bodyPr>
          <a:lstStyle/>
          <a:p>
            <a:pPr algn="ctr">
              <a:tabLst>
                <a:tab pos="971550" algn="l"/>
              </a:tabLst>
            </a:pPr>
            <a:r>
              <a:rPr lang="en-US" sz="3200" b="1" dirty="0">
                <a:effectLst>
                  <a:outerShdw blurRad="50000" dist="30000" dir="5400000" algn="tl" rotWithShape="0">
                    <a:srgbClr val="000000">
                      <a:alpha val="30000"/>
                    </a:srgbClr>
                  </a:outerShdw>
                  <a:reflection blurRad="6350" stA="55000" endA="300" endPos="45500" dir="5400000" sy="-100000" algn="bl" rotWithShape="0"/>
                </a:effectLst>
              </a:rPr>
              <a:t>4.5.3  Monitor and Control Project Work: Outputs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684" y="152400"/>
            <a:ext cx="7498080" cy="1143000"/>
          </a:xfrm>
        </p:spPr>
        <p:txBody>
          <a:bodyPr>
            <a:noAutofit/>
          </a:bodyPr>
          <a:lstStyle/>
          <a:p>
            <a:pPr algn="ctr"/>
            <a:r>
              <a:rPr lang="en-CA" sz="3200" b="1" dirty="0">
                <a:effectLst/>
              </a:rPr>
              <a:t>Trends &amp; Emerging Practices in Project Integration Management</a:t>
            </a:r>
          </a:p>
        </p:txBody>
      </p:sp>
      <p:grpSp>
        <p:nvGrpSpPr>
          <p:cNvPr id="3" name="Group 2"/>
          <p:cNvGrpSpPr/>
          <p:nvPr/>
        </p:nvGrpSpPr>
        <p:grpSpPr>
          <a:xfrm>
            <a:off x="2476289" y="1295400"/>
            <a:ext cx="5160248" cy="5410199"/>
            <a:chOff x="2476289" y="1295400"/>
            <a:chExt cx="5160248" cy="5410199"/>
          </a:xfrm>
        </p:grpSpPr>
        <p:sp>
          <p:nvSpPr>
            <p:cNvPr id="5" name="Freeform 4"/>
            <p:cNvSpPr/>
            <p:nvPr/>
          </p:nvSpPr>
          <p:spPr>
            <a:xfrm>
              <a:off x="3991638" y="3071875"/>
              <a:ext cx="2218390" cy="1918997"/>
            </a:xfrm>
            <a:custGeom>
              <a:avLst/>
              <a:gdLst>
                <a:gd name="connsiteX0" fmla="*/ 0 w 2218390"/>
                <a:gd name="connsiteY0" fmla="*/ 959499 h 1918997"/>
                <a:gd name="connsiteX1" fmla="*/ 548257 w 2218390"/>
                <a:gd name="connsiteY1" fmla="*/ 0 h 1918997"/>
                <a:gd name="connsiteX2" fmla="*/ 1670133 w 2218390"/>
                <a:gd name="connsiteY2" fmla="*/ 0 h 1918997"/>
                <a:gd name="connsiteX3" fmla="*/ 2218390 w 2218390"/>
                <a:gd name="connsiteY3" fmla="*/ 959499 h 1918997"/>
                <a:gd name="connsiteX4" fmla="*/ 1670133 w 2218390"/>
                <a:gd name="connsiteY4" fmla="*/ 1918997 h 1918997"/>
                <a:gd name="connsiteX5" fmla="*/ 548257 w 2218390"/>
                <a:gd name="connsiteY5" fmla="*/ 1918997 h 1918997"/>
                <a:gd name="connsiteX6" fmla="*/ 0 w 2218390"/>
                <a:gd name="connsiteY6" fmla="*/ 959499 h 191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8390" h="1918997">
                  <a:moveTo>
                    <a:pt x="0" y="959499"/>
                  </a:moveTo>
                  <a:lnTo>
                    <a:pt x="548257" y="0"/>
                  </a:lnTo>
                  <a:lnTo>
                    <a:pt x="1670133" y="0"/>
                  </a:lnTo>
                  <a:lnTo>
                    <a:pt x="2218390" y="959499"/>
                  </a:lnTo>
                  <a:lnTo>
                    <a:pt x="1670133" y="1918997"/>
                  </a:lnTo>
                  <a:lnTo>
                    <a:pt x="548257" y="1918997"/>
                  </a:lnTo>
                  <a:lnTo>
                    <a:pt x="0" y="959499"/>
                  </a:lnTo>
                  <a:close/>
                </a:path>
              </a:pathLst>
            </a:custGeom>
            <a:solidFill>
              <a:schemeClr val="tx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87938" tIns="338325" rIns="387938" bIns="338325" numCol="1" spcCol="1270" anchor="ctr" anchorCtr="0">
              <a:noAutofit/>
            </a:bodyPr>
            <a:lstStyle/>
            <a:p>
              <a:pPr marL="0" lvl="0" indent="0" algn="ctr" defTabSz="711200">
                <a:lnSpc>
                  <a:spcPct val="90000"/>
                </a:lnSpc>
                <a:spcBef>
                  <a:spcPct val="0"/>
                </a:spcBef>
                <a:spcAft>
                  <a:spcPct val="35000"/>
                </a:spcAft>
                <a:buNone/>
              </a:pPr>
              <a:r>
                <a:rPr lang="en-US" b="1" kern="1200" dirty="0"/>
                <a:t>Project Integration Management</a:t>
              </a:r>
            </a:p>
          </p:txBody>
        </p:sp>
        <p:sp>
          <p:nvSpPr>
            <p:cNvPr id="6" name="Hexagon 5"/>
            <p:cNvSpPr/>
            <p:nvPr/>
          </p:nvSpPr>
          <p:spPr>
            <a:xfrm>
              <a:off x="5336099" y="2122619"/>
              <a:ext cx="836992" cy="721179"/>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 name="Freeform 6"/>
            <p:cNvSpPr/>
            <p:nvPr/>
          </p:nvSpPr>
          <p:spPr>
            <a:xfrm>
              <a:off x="4151306" y="1295400"/>
              <a:ext cx="1817955" cy="1572745"/>
            </a:xfrm>
            <a:custGeom>
              <a:avLst/>
              <a:gdLst>
                <a:gd name="connsiteX0" fmla="*/ 0 w 1817955"/>
                <a:gd name="connsiteY0" fmla="*/ 786373 h 1572745"/>
                <a:gd name="connsiteX1" fmla="*/ 449333 w 1817955"/>
                <a:gd name="connsiteY1" fmla="*/ 0 h 1572745"/>
                <a:gd name="connsiteX2" fmla="*/ 1368622 w 1817955"/>
                <a:gd name="connsiteY2" fmla="*/ 0 h 1572745"/>
                <a:gd name="connsiteX3" fmla="*/ 1817955 w 1817955"/>
                <a:gd name="connsiteY3" fmla="*/ 786373 h 1572745"/>
                <a:gd name="connsiteX4" fmla="*/ 1368622 w 1817955"/>
                <a:gd name="connsiteY4" fmla="*/ 1572745 h 1572745"/>
                <a:gd name="connsiteX5" fmla="*/ 449333 w 1817955"/>
                <a:gd name="connsiteY5" fmla="*/ 1572745 h 1572745"/>
                <a:gd name="connsiteX6" fmla="*/ 0 w 1817955"/>
                <a:gd name="connsiteY6" fmla="*/ 786373 h 1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7955" h="1572745">
                  <a:moveTo>
                    <a:pt x="0" y="786373"/>
                  </a:moveTo>
                  <a:lnTo>
                    <a:pt x="449333" y="0"/>
                  </a:lnTo>
                  <a:lnTo>
                    <a:pt x="1368622" y="0"/>
                  </a:lnTo>
                  <a:lnTo>
                    <a:pt x="1817955" y="786373"/>
                  </a:lnTo>
                  <a:lnTo>
                    <a:pt x="1368622" y="1572745"/>
                  </a:lnTo>
                  <a:lnTo>
                    <a:pt x="449333" y="1572745"/>
                  </a:lnTo>
                  <a:lnTo>
                    <a:pt x="0" y="786373"/>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6514" tIns="275877" rIns="316514" bIns="275877" numCol="1" spcCol="1270" anchor="ctr" anchorCtr="0">
              <a:noAutofit/>
            </a:bodyPr>
            <a:lstStyle/>
            <a:p>
              <a:pPr marL="0" lvl="0" indent="0" algn="ctr" defTabSz="533400">
                <a:lnSpc>
                  <a:spcPct val="90000"/>
                </a:lnSpc>
                <a:spcBef>
                  <a:spcPct val="0"/>
                </a:spcBef>
                <a:spcAft>
                  <a:spcPct val="35000"/>
                </a:spcAft>
                <a:buNone/>
              </a:pPr>
              <a:r>
                <a:rPr lang="en-US" sz="1400" b="1" kern="1200" dirty="0"/>
                <a:t>Use of Automated Tools (PMIS)</a:t>
              </a:r>
            </a:p>
          </p:txBody>
        </p:sp>
        <p:sp>
          <p:nvSpPr>
            <p:cNvPr id="8" name="Hexagon 7"/>
            <p:cNvSpPr/>
            <p:nvPr/>
          </p:nvSpPr>
          <p:spPr>
            <a:xfrm>
              <a:off x="6312934" y="3470841"/>
              <a:ext cx="836992" cy="721179"/>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Freeform 8"/>
            <p:cNvSpPr/>
            <p:nvPr/>
          </p:nvSpPr>
          <p:spPr>
            <a:xfrm>
              <a:off x="5818582" y="2262743"/>
              <a:ext cx="1817955" cy="1572745"/>
            </a:xfrm>
            <a:custGeom>
              <a:avLst/>
              <a:gdLst>
                <a:gd name="connsiteX0" fmla="*/ 0 w 1817955"/>
                <a:gd name="connsiteY0" fmla="*/ 786373 h 1572745"/>
                <a:gd name="connsiteX1" fmla="*/ 449333 w 1817955"/>
                <a:gd name="connsiteY1" fmla="*/ 0 h 1572745"/>
                <a:gd name="connsiteX2" fmla="*/ 1368622 w 1817955"/>
                <a:gd name="connsiteY2" fmla="*/ 0 h 1572745"/>
                <a:gd name="connsiteX3" fmla="*/ 1817955 w 1817955"/>
                <a:gd name="connsiteY3" fmla="*/ 786373 h 1572745"/>
                <a:gd name="connsiteX4" fmla="*/ 1368622 w 1817955"/>
                <a:gd name="connsiteY4" fmla="*/ 1572745 h 1572745"/>
                <a:gd name="connsiteX5" fmla="*/ 449333 w 1817955"/>
                <a:gd name="connsiteY5" fmla="*/ 1572745 h 1572745"/>
                <a:gd name="connsiteX6" fmla="*/ 0 w 1817955"/>
                <a:gd name="connsiteY6" fmla="*/ 786373 h 1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7955" h="1572745">
                  <a:moveTo>
                    <a:pt x="0" y="786373"/>
                  </a:moveTo>
                  <a:lnTo>
                    <a:pt x="449333" y="0"/>
                  </a:lnTo>
                  <a:lnTo>
                    <a:pt x="1368622" y="0"/>
                  </a:lnTo>
                  <a:lnTo>
                    <a:pt x="1817955" y="786373"/>
                  </a:lnTo>
                  <a:lnTo>
                    <a:pt x="1368622" y="1572745"/>
                  </a:lnTo>
                  <a:lnTo>
                    <a:pt x="449333" y="1572745"/>
                  </a:lnTo>
                  <a:lnTo>
                    <a:pt x="0" y="786373"/>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6514" tIns="275877" rIns="316514" bIns="275877" numCol="1" spcCol="1270" anchor="ctr" anchorCtr="0">
              <a:noAutofit/>
            </a:bodyPr>
            <a:lstStyle/>
            <a:p>
              <a:pPr marL="0" lvl="0" indent="0" algn="ctr" defTabSz="533400">
                <a:lnSpc>
                  <a:spcPct val="90000"/>
                </a:lnSpc>
                <a:spcBef>
                  <a:spcPct val="0"/>
                </a:spcBef>
                <a:spcAft>
                  <a:spcPct val="35000"/>
                </a:spcAft>
                <a:buNone/>
              </a:pPr>
              <a:r>
                <a:rPr lang="en-US" sz="1400" b="1" kern="1200" dirty="0"/>
                <a:t>Use of Visual Management Tools</a:t>
              </a:r>
            </a:p>
          </p:txBody>
        </p:sp>
        <p:sp>
          <p:nvSpPr>
            <p:cNvPr id="10" name="Hexagon 9"/>
            <p:cNvSpPr/>
            <p:nvPr/>
          </p:nvSpPr>
          <p:spPr>
            <a:xfrm>
              <a:off x="5634361" y="4992730"/>
              <a:ext cx="836992" cy="721179"/>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Freeform 10"/>
            <p:cNvSpPr/>
            <p:nvPr/>
          </p:nvSpPr>
          <p:spPr>
            <a:xfrm>
              <a:off x="5832990" y="4164429"/>
              <a:ext cx="1789141" cy="1572745"/>
            </a:xfrm>
            <a:custGeom>
              <a:avLst/>
              <a:gdLst>
                <a:gd name="connsiteX0" fmla="*/ 0 w 1789141"/>
                <a:gd name="connsiteY0" fmla="*/ 786373 h 1572745"/>
                <a:gd name="connsiteX1" fmla="*/ 449333 w 1789141"/>
                <a:gd name="connsiteY1" fmla="*/ 0 h 1572745"/>
                <a:gd name="connsiteX2" fmla="*/ 1339808 w 1789141"/>
                <a:gd name="connsiteY2" fmla="*/ 0 h 1572745"/>
                <a:gd name="connsiteX3" fmla="*/ 1789141 w 1789141"/>
                <a:gd name="connsiteY3" fmla="*/ 786373 h 1572745"/>
                <a:gd name="connsiteX4" fmla="*/ 1339808 w 1789141"/>
                <a:gd name="connsiteY4" fmla="*/ 1572745 h 1572745"/>
                <a:gd name="connsiteX5" fmla="*/ 449333 w 1789141"/>
                <a:gd name="connsiteY5" fmla="*/ 1572745 h 1572745"/>
                <a:gd name="connsiteX6" fmla="*/ 0 w 1789141"/>
                <a:gd name="connsiteY6" fmla="*/ 786373 h 1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9141" h="1572745">
                  <a:moveTo>
                    <a:pt x="0" y="786373"/>
                  </a:moveTo>
                  <a:lnTo>
                    <a:pt x="449333" y="0"/>
                  </a:lnTo>
                  <a:lnTo>
                    <a:pt x="1339808" y="0"/>
                  </a:lnTo>
                  <a:lnTo>
                    <a:pt x="1789141" y="786373"/>
                  </a:lnTo>
                  <a:lnTo>
                    <a:pt x="1339808" y="1572745"/>
                  </a:lnTo>
                  <a:lnTo>
                    <a:pt x="449333" y="1572745"/>
                  </a:lnTo>
                  <a:lnTo>
                    <a:pt x="0" y="786373"/>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4454" tIns="278264" rIns="314454" bIns="278264" numCol="1" spcCol="1270" anchor="ctr" anchorCtr="0">
              <a:noAutofit/>
            </a:bodyPr>
            <a:lstStyle/>
            <a:p>
              <a:pPr marL="0" lvl="0" indent="0" algn="ctr" defTabSz="533400">
                <a:lnSpc>
                  <a:spcPct val="90000"/>
                </a:lnSpc>
                <a:spcBef>
                  <a:spcPct val="0"/>
                </a:spcBef>
                <a:spcAft>
                  <a:spcPct val="35000"/>
                </a:spcAft>
                <a:buNone/>
              </a:pPr>
              <a:r>
                <a:rPr lang="en-US" sz="1400" b="1" kern="1200" dirty="0"/>
                <a:t>Project Knowledge Mgmt. </a:t>
              </a:r>
            </a:p>
          </p:txBody>
        </p:sp>
        <p:sp>
          <p:nvSpPr>
            <p:cNvPr id="12" name="Hexagon 11"/>
            <p:cNvSpPr/>
            <p:nvPr/>
          </p:nvSpPr>
          <p:spPr>
            <a:xfrm>
              <a:off x="3951088" y="5150708"/>
              <a:ext cx="836992" cy="721179"/>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3" name="Freeform 12"/>
            <p:cNvSpPr/>
            <p:nvPr/>
          </p:nvSpPr>
          <p:spPr>
            <a:xfrm>
              <a:off x="4151306" y="5132854"/>
              <a:ext cx="1817955" cy="1572745"/>
            </a:xfrm>
            <a:custGeom>
              <a:avLst/>
              <a:gdLst>
                <a:gd name="connsiteX0" fmla="*/ 0 w 1817955"/>
                <a:gd name="connsiteY0" fmla="*/ 786373 h 1572745"/>
                <a:gd name="connsiteX1" fmla="*/ 449333 w 1817955"/>
                <a:gd name="connsiteY1" fmla="*/ 0 h 1572745"/>
                <a:gd name="connsiteX2" fmla="*/ 1368622 w 1817955"/>
                <a:gd name="connsiteY2" fmla="*/ 0 h 1572745"/>
                <a:gd name="connsiteX3" fmla="*/ 1817955 w 1817955"/>
                <a:gd name="connsiteY3" fmla="*/ 786373 h 1572745"/>
                <a:gd name="connsiteX4" fmla="*/ 1368622 w 1817955"/>
                <a:gd name="connsiteY4" fmla="*/ 1572745 h 1572745"/>
                <a:gd name="connsiteX5" fmla="*/ 449333 w 1817955"/>
                <a:gd name="connsiteY5" fmla="*/ 1572745 h 1572745"/>
                <a:gd name="connsiteX6" fmla="*/ 0 w 1817955"/>
                <a:gd name="connsiteY6" fmla="*/ 786373 h 1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7955" h="1572745">
                  <a:moveTo>
                    <a:pt x="0" y="786373"/>
                  </a:moveTo>
                  <a:lnTo>
                    <a:pt x="449333" y="0"/>
                  </a:lnTo>
                  <a:lnTo>
                    <a:pt x="1368622" y="0"/>
                  </a:lnTo>
                  <a:lnTo>
                    <a:pt x="1817955" y="786373"/>
                  </a:lnTo>
                  <a:lnTo>
                    <a:pt x="1368622" y="1572745"/>
                  </a:lnTo>
                  <a:lnTo>
                    <a:pt x="449333" y="1572745"/>
                  </a:lnTo>
                  <a:lnTo>
                    <a:pt x="0" y="786373"/>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5244" tIns="274607" rIns="315244" bIns="274607" numCol="1" spcCol="1270" anchor="ctr" anchorCtr="0">
              <a:noAutofit/>
            </a:bodyPr>
            <a:lstStyle/>
            <a:p>
              <a:pPr marL="0" lvl="0" indent="0" algn="ctr" defTabSz="488950">
                <a:lnSpc>
                  <a:spcPct val="90000"/>
                </a:lnSpc>
                <a:spcBef>
                  <a:spcPct val="0"/>
                </a:spcBef>
                <a:spcAft>
                  <a:spcPct val="35000"/>
                </a:spcAft>
                <a:buNone/>
              </a:pPr>
              <a:r>
                <a:rPr lang="en-US" sz="1200" b="1" kern="1200" dirty="0"/>
                <a:t>Expanding PM’s Responsibilities; </a:t>
              </a:r>
              <a:r>
                <a:rPr lang="en-US" sz="1400" b="1" kern="1200" dirty="0"/>
                <a:t>Initiate</a:t>
              </a:r>
              <a:r>
                <a:rPr lang="en-US" sz="1200" b="1" kern="1200" dirty="0"/>
                <a:t> &amp; manage Benefits</a:t>
              </a:r>
            </a:p>
          </p:txBody>
        </p:sp>
        <p:sp>
          <p:nvSpPr>
            <p:cNvPr id="14" name="Hexagon 13"/>
            <p:cNvSpPr/>
            <p:nvPr/>
          </p:nvSpPr>
          <p:spPr>
            <a:xfrm>
              <a:off x="2958256" y="3803027"/>
              <a:ext cx="836992" cy="721179"/>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5" name="Freeform 14"/>
            <p:cNvSpPr/>
            <p:nvPr/>
          </p:nvSpPr>
          <p:spPr>
            <a:xfrm>
              <a:off x="2476289" y="4165511"/>
              <a:ext cx="1817955" cy="1572745"/>
            </a:xfrm>
            <a:custGeom>
              <a:avLst/>
              <a:gdLst>
                <a:gd name="connsiteX0" fmla="*/ 0 w 1817955"/>
                <a:gd name="connsiteY0" fmla="*/ 786373 h 1572745"/>
                <a:gd name="connsiteX1" fmla="*/ 449333 w 1817955"/>
                <a:gd name="connsiteY1" fmla="*/ 0 h 1572745"/>
                <a:gd name="connsiteX2" fmla="*/ 1368622 w 1817955"/>
                <a:gd name="connsiteY2" fmla="*/ 0 h 1572745"/>
                <a:gd name="connsiteX3" fmla="*/ 1817955 w 1817955"/>
                <a:gd name="connsiteY3" fmla="*/ 786373 h 1572745"/>
                <a:gd name="connsiteX4" fmla="*/ 1368622 w 1817955"/>
                <a:gd name="connsiteY4" fmla="*/ 1572745 h 1572745"/>
                <a:gd name="connsiteX5" fmla="*/ 449333 w 1817955"/>
                <a:gd name="connsiteY5" fmla="*/ 1572745 h 1572745"/>
                <a:gd name="connsiteX6" fmla="*/ 0 w 1817955"/>
                <a:gd name="connsiteY6" fmla="*/ 786373 h 1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7955" h="1572745">
                  <a:moveTo>
                    <a:pt x="0" y="786373"/>
                  </a:moveTo>
                  <a:lnTo>
                    <a:pt x="449333" y="0"/>
                  </a:lnTo>
                  <a:lnTo>
                    <a:pt x="1368622" y="0"/>
                  </a:lnTo>
                  <a:lnTo>
                    <a:pt x="1817955" y="786373"/>
                  </a:lnTo>
                  <a:lnTo>
                    <a:pt x="1368622" y="1572745"/>
                  </a:lnTo>
                  <a:lnTo>
                    <a:pt x="449333" y="1572745"/>
                  </a:lnTo>
                  <a:lnTo>
                    <a:pt x="0" y="786373"/>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5244" tIns="274607" rIns="315244" bIns="274607" numCol="1" spcCol="1270" anchor="ctr" anchorCtr="0">
              <a:noAutofit/>
            </a:bodyPr>
            <a:lstStyle/>
            <a:p>
              <a:pPr marL="0" lvl="0" indent="0" algn="ctr" defTabSz="488950">
                <a:lnSpc>
                  <a:spcPct val="90000"/>
                </a:lnSpc>
                <a:spcBef>
                  <a:spcPct val="0"/>
                </a:spcBef>
                <a:spcAft>
                  <a:spcPct val="35000"/>
                </a:spcAft>
                <a:buNone/>
              </a:pPr>
              <a:r>
                <a:rPr lang="en-US" sz="1200" b="1" kern="1200" dirty="0"/>
                <a:t>Combining Results from All Other Knowledge </a:t>
              </a:r>
              <a:r>
                <a:rPr lang="en-US" sz="1400" b="1" kern="1200" dirty="0"/>
                <a:t>Areas</a:t>
              </a:r>
              <a:endParaRPr lang="en-US" sz="1200" b="1" kern="1200" dirty="0"/>
            </a:p>
          </p:txBody>
        </p:sp>
        <p:sp>
          <p:nvSpPr>
            <p:cNvPr id="16" name="Freeform 15"/>
            <p:cNvSpPr/>
            <p:nvPr/>
          </p:nvSpPr>
          <p:spPr>
            <a:xfrm>
              <a:off x="2476289" y="2260579"/>
              <a:ext cx="1817955" cy="1572745"/>
            </a:xfrm>
            <a:custGeom>
              <a:avLst/>
              <a:gdLst>
                <a:gd name="connsiteX0" fmla="*/ 0 w 1817955"/>
                <a:gd name="connsiteY0" fmla="*/ 786373 h 1572745"/>
                <a:gd name="connsiteX1" fmla="*/ 449333 w 1817955"/>
                <a:gd name="connsiteY1" fmla="*/ 0 h 1572745"/>
                <a:gd name="connsiteX2" fmla="*/ 1368622 w 1817955"/>
                <a:gd name="connsiteY2" fmla="*/ 0 h 1572745"/>
                <a:gd name="connsiteX3" fmla="*/ 1817955 w 1817955"/>
                <a:gd name="connsiteY3" fmla="*/ 786373 h 1572745"/>
                <a:gd name="connsiteX4" fmla="*/ 1368622 w 1817955"/>
                <a:gd name="connsiteY4" fmla="*/ 1572745 h 1572745"/>
                <a:gd name="connsiteX5" fmla="*/ 449333 w 1817955"/>
                <a:gd name="connsiteY5" fmla="*/ 1572745 h 1572745"/>
                <a:gd name="connsiteX6" fmla="*/ 0 w 1817955"/>
                <a:gd name="connsiteY6" fmla="*/ 786373 h 1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7955" h="1572745">
                  <a:moveTo>
                    <a:pt x="0" y="786373"/>
                  </a:moveTo>
                  <a:lnTo>
                    <a:pt x="449333" y="0"/>
                  </a:lnTo>
                  <a:lnTo>
                    <a:pt x="1368622" y="0"/>
                  </a:lnTo>
                  <a:lnTo>
                    <a:pt x="1817955" y="786373"/>
                  </a:lnTo>
                  <a:lnTo>
                    <a:pt x="1368622" y="1572745"/>
                  </a:lnTo>
                  <a:lnTo>
                    <a:pt x="449333" y="1572745"/>
                  </a:lnTo>
                  <a:lnTo>
                    <a:pt x="0" y="786373"/>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6514" tIns="275877" rIns="316514" bIns="275877" numCol="1" spcCol="1270" anchor="ctr" anchorCtr="0">
              <a:noAutofit/>
            </a:bodyPr>
            <a:lstStyle/>
            <a:p>
              <a:pPr marL="0" lvl="0" indent="0" algn="ctr" defTabSz="533400">
                <a:lnSpc>
                  <a:spcPct val="90000"/>
                </a:lnSpc>
                <a:spcBef>
                  <a:spcPct val="0"/>
                </a:spcBef>
                <a:spcAft>
                  <a:spcPct val="35000"/>
                </a:spcAft>
                <a:buNone/>
              </a:pPr>
              <a:r>
                <a:rPr lang="en-US" sz="1400" b="1" kern="1200" dirty="0"/>
                <a:t>Hybrid Methodologies: Agile, Business Analysis</a:t>
              </a:r>
            </a:p>
          </p:txBody>
        </p:sp>
      </p:grpSp>
      <p:sp>
        <p:nvSpPr>
          <p:cNvPr id="4" name="TextBox 3">
            <a:extLst>
              <a:ext uri="{FF2B5EF4-FFF2-40B4-BE49-F238E27FC236}">
                <a16:creationId xmlns:a16="http://schemas.microsoft.com/office/drawing/2014/main" id="{738130DB-4E65-46DF-A7BE-D1AF690E2716}"/>
              </a:ext>
            </a:extLst>
          </p:cNvPr>
          <p:cNvSpPr txBox="1"/>
          <p:nvPr/>
        </p:nvSpPr>
        <p:spPr>
          <a:xfrm>
            <a:off x="7584921" y="2474466"/>
            <a:ext cx="2829685" cy="369332"/>
          </a:xfrm>
          <a:prstGeom prst="rect">
            <a:avLst/>
          </a:prstGeom>
          <a:noFill/>
        </p:spPr>
        <p:txBody>
          <a:bodyPr wrap="none" rtlCol="0">
            <a:spAutoFit/>
          </a:bodyPr>
          <a:lstStyle/>
          <a:p>
            <a:r>
              <a:rPr lang="en-CA" dirty="0" err="1"/>
              <a:t>eg.</a:t>
            </a:r>
            <a:r>
              <a:rPr lang="en-CA" dirty="0"/>
              <a:t> white-board, sticky notes</a:t>
            </a:r>
          </a:p>
        </p:txBody>
      </p:sp>
      <p:sp>
        <p:nvSpPr>
          <p:cNvPr id="17" name="TextBox 16">
            <a:extLst>
              <a:ext uri="{FF2B5EF4-FFF2-40B4-BE49-F238E27FC236}">
                <a16:creationId xmlns:a16="http://schemas.microsoft.com/office/drawing/2014/main" id="{82C8E2EF-89AF-4C09-8C99-271AE654CA75}"/>
              </a:ext>
            </a:extLst>
          </p:cNvPr>
          <p:cNvSpPr txBox="1"/>
          <p:nvPr/>
        </p:nvSpPr>
        <p:spPr>
          <a:xfrm>
            <a:off x="5841510" y="1454978"/>
            <a:ext cx="1356653" cy="369332"/>
          </a:xfrm>
          <a:prstGeom prst="rect">
            <a:avLst/>
          </a:prstGeom>
          <a:noFill/>
        </p:spPr>
        <p:txBody>
          <a:bodyPr wrap="none" rtlCol="0">
            <a:spAutoFit/>
          </a:bodyPr>
          <a:lstStyle/>
          <a:p>
            <a:r>
              <a:rPr lang="en-CA" dirty="0"/>
              <a:t>PM software</a:t>
            </a:r>
          </a:p>
        </p:txBody>
      </p:sp>
    </p:spTree>
    <p:extLst>
      <p:ext uri="{BB962C8B-B14F-4D97-AF65-F5344CB8AC3E}">
        <p14:creationId xmlns:p14="http://schemas.microsoft.com/office/powerpoint/2010/main" val="20698800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xplosion 1 12"/>
          <p:cNvSpPr/>
          <p:nvPr/>
        </p:nvSpPr>
        <p:spPr>
          <a:xfrm>
            <a:off x="5867400" y="2704306"/>
            <a:ext cx="1981200" cy="21336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3122" name="Rectangle 2"/>
          <p:cNvSpPr>
            <a:spLocks noGrp="1" noChangeArrowheads="1"/>
          </p:cNvSpPr>
          <p:nvPr>
            <p:ph type="title"/>
          </p:nvPr>
        </p:nvSpPr>
        <p:spPr>
          <a:xfrm>
            <a:off x="-114300" y="-150812"/>
            <a:ext cx="9372600" cy="1143000"/>
          </a:xfrm>
        </p:spPr>
        <p:txBody>
          <a:bodyPr>
            <a:norm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4.6 Perform Integrated Change Control</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773124"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73125"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73126" name="Rectangle 6"/>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73127" name="Rectangle 7"/>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73128" name="Rectangle 8"/>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pic>
        <p:nvPicPr>
          <p:cNvPr id="10138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4560" y="6477000"/>
            <a:ext cx="31829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Object 1"/>
          <p:cNvGraphicFramePr>
            <a:graphicFrameLocks noChangeAspect="1"/>
          </p:cNvGraphicFramePr>
          <p:nvPr>
            <p:extLst>
              <p:ext uri="{D42A27DB-BD31-4B8C-83A1-F6EECF244321}">
                <p14:modId xmlns:p14="http://schemas.microsoft.com/office/powerpoint/2010/main" val="236587002"/>
              </p:ext>
            </p:extLst>
          </p:nvPr>
        </p:nvGraphicFramePr>
        <p:xfrm>
          <a:off x="244475" y="1189832"/>
          <a:ext cx="8655050" cy="4997450"/>
        </p:xfrm>
        <a:graphic>
          <a:graphicData uri="http://schemas.openxmlformats.org/presentationml/2006/ole">
            <mc:AlternateContent xmlns:mc="http://schemas.openxmlformats.org/markup-compatibility/2006">
              <mc:Choice xmlns:v="urn:schemas-microsoft-com:vml" Requires="v">
                <p:oleObj spid="_x0000_s101761" name="Visio" r:id="rId5" imgW="10377715" imgH="5991884" progId="Visio.Drawing.15">
                  <p:embed/>
                </p:oleObj>
              </mc:Choice>
              <mc:Fallback>
                <p:oleObj name="Visio" r:id="rId5" imgW="10377715" imgH="5991884" progId="Visio.Drawing.15">
                  <p:embed/>
                  <p:pic>
                    <p:nvPicPr>
                      <p:cNvPr id="0" name=""/>
                      <p:cNvPicPr/>
                      <p:nvPr/>
                    </p:nvPicPr>
                    <p:blipFill>
                      <a:blip r:embed="rId6"/>
                      <a:stretch>
                        <a:fillRect/>
                      </a:stretch>
                    </p:blipFill>
                    <p:spPr>
                      <a:xfrm>
                        <a:off x="244475" y="1189832"/>
                        <a:ext cx="8655050" cy="4997450"/>
                      </a:xfrm>
                      <a:prstGeom prst="rect">
                        <a:avLst/>
                      </a:prstGeom>
                    </p:spPr>
                  </p:pic>
                </p:oleObj>
              </mc:Fallback>
            </mc:AlternateContent>
          </a:graphicData>
        </a:graphic>
      </p:graphicFrame>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2" name="Rectangle 8"/>
          <p:cNvSpPr>
            <a:spLocks noGrp="1" noChangeArrowheads="1"/>
          </p:cNvSpPr>
          <p:nvPr>
            <p:ph idx="1"/>
          </p:nvPr>
        </p:nvSpPr>
        <p:spPr>
          <a:xfrm>
            <a:off x="990600" y="1295400"/>
            <a:ext cx="8001000" cy="5410200"/>
          </a:xfrm>
        </p:spPr>
        <p:txBody>
          <a:bodyPr>
            <a:normAutofit fontScale="92500" lnSpcReduction="20000"/>
          </a:bodyPr>
          <a:lstStyle/>
          <a:p>
            <a:pPr>
              <a:spcAft>
                <a:spcPts val="600"/>
              </a:spcAft>
            </a:pPr>
            <a:r>
              <a:rPr lang="en-US" sz="2000" dirty="0"/>
              <a:t>This process reviews all requests for changes to project documents, deliverables, or the project management plan, and depending on the application area and complexity of the project, determines whether to accept or reject them. </a:t>
            </a:r>
          </a:p>
          <a:p>
            <a:pPr>
              <a:spcAft>
                <a:spcPts val="600"/>
              </a:spcAft>
            </a:pPr>
            <a:r>
              <a:rPr lang="en-US" sz="2000" dirty="0"/>
              <a:t>Change requests go through this process, after the project is baselined,</a:t>
            </a:r>
          </a:p>
          <a:p>
            <a:pPr>
              <a:spcAft>
                <a:spcPts val="600"/>
              </a:spcAft>
            </a:pPr>
            <a:r>
              <a:rPr lang="en-US" sz="2000" dirty="0"/>
              <a:t>Whenever a change request may impact any of the project baselines, or involves an artifact is placed under configuration control, a formal integrated change control process is always required.   </a:t>
            </a:r>
          </a:p>
          <a:p>
            <a:pPr>
              <a:spcAft>
                <a:spcPts val="600"/>
              </a:spcAft>
            </a:pPr>
            <a:r>
              <a:rPr lang="en-US" sz="2000" dirty="0"/>
              <a:t>Every formal change request needs to be either approved, differed or rejected by a responsible person, identified by the Project Management Plan, or organizational policies.  A Change Control Board (CCB) may also be chartered for the process. </a:t>
            </a:r>
          </a:p>
          <a:p>
            <a:pPr>
              <a:spcAft>
                <a:spcPts val="600"/>
              </a:spcAft>
            </a:pPr>
            <a:r>
              <a:rPr lang="en-US" sz="2000" dirty="0"/>
              <a:t>Change requests, may require new or revised cost &amp; time estimates, activity sequencing, resource requirements, or alternative risk responses.</a:t>
            </a:r>
          </a:p>
          <a:p>
            <a:pPr>
              <a:spcAft>
                <a:spcPts val="600"/>
              </a:spcAft>
            </a:pPr>
            <a:r>
              <a:rPr lang="en-US" sz="2000" dirty="0"/>
              <a:t> Approved changes can require adjustments to the project mgmt. plan, and other documents. </a:t>
            </a:r>
          </a:p>
          <a:p>
            <a:pPr>
              <a:spcAft>
                <a:spcPts val="600"/>
              </a:spcAft>
            </a:pPr>
            <a:r>
              <a:rPr lang="en-US" sz="2000" dirty="0"/>
              <a:t>The customer’s or the sponsor’s acceptance is required for approved changes that involve changes to the baselines.     	</a:t>
            </a:r>
          </a:p>
          <a:p>
            <a:pPr>
              <a:spcAft>
                <a:spcPts val="600"/>
              </a:spcAft>
            </a:pPr>
            <a:endParaRPr lang="en-US" sz="2000" dirty="0"/>
          </a:p>
        </p:txBody>
      </p:sp>
      <p:sp>
        <p:nvSpPr>
          <p:cNvPr id="5" name="Rectangle 2"/>
          <p:cNvSpPr>
            <a:spLocks noGrp="1" noChangeArrowheads="1"/>
          </p:cNvSpPr>
          <p:nvPr>
            <p:ph type="title"/>
          </p:nvPr>
        </p:nvSpPr>
        <p:spPr>
          <a:xfrm>
            <a:off x="146553" y="-228600"/>
            <a:ext cx="9009888" cy="1143000"/>
          </a:xfrm>
        </p:spPr>
        <p:txBody>
          <a:bodyPr>
            <a:norm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4.6 Perform Integrated Change Control</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8019288" cy="1143000"/>
          </a:xfrm>
        </p:spPr>
        <p:txBody>
          <a:bodyPr>
            <a:normAutofit fontScale="90000"/>
          </a:bodyPr>
          <a:lstStyle/>
          <a:p>
            <a:pPr algn="ctr"/>
            <a:r>
              <a:rPr lang="en-CA" sz="3600" b="1" dirty="0"/>
              <a:t>4.6 Perform Integrated Change Control Data Flow Diagram </a:t>
            </a:r>
          </a:p>
        </p:txBody>
      </p:sp>
      <p:graphicFrame>
        <p:nvGraphicFramePr>
          <p:cNvPr id="4" name="Object 3"/>
          <p:cNvGraphicFramePr>
            <a:graphicFrameLocks noChangeAspect="1"/>
          </p:cNvGraphicFramePr>
          <p:nvPr>
            <p:extLst>
              <p:ext uri="{D42A27DB-BD31-4B8C-83A1-F6EECF244321}">
                <p14:modId xmlns:p14="http://schemas.microsoft.com/office/powerpoint/2010/main" val="2674089194"/>
              </p:ext>
            </p:extLst>
          </p:nvPr>
        </p:nvGraphicFramePr>
        <p:xfrm>
          <a:off x="1600200" y="1600200"/>
          <a:ext cx="6727825" cy="4358344"/>
        </p:xfrm>
        <a:graphic>
          <a:graphicData uri="http://schemas.openxmlformats.org/presentationml/2006/ole">
            <mc:AlternateContent xmlns:mc="http://schemas.openxmlformats.org/markup-compatibility/2006">
              <mc:Choice xmlns:v="urn:schemas-microsoft-com:vml" Requires="v">
                <p:oleObj spid="_x0000_s115785" name="Visio" r:id="rId3" imgW="9558672" imgH="6185638" progId="Visio.Drawing.15">
                  <p:embed/>
                </p:oleObj>
              </mc:Choice>
              <mc:Fallback>
                <p:oleObj name="Visio" r:id="rId3" imgW="9558672" imgH="6185638" progId="Visio.Drawing.15">
                  <p:embed/>
                  <p:pic>
                    <p:nvPicPr>
                      <p:cNvPr id="0" name=""/>
                      <p:cNvPicPr/>
                      <p:nvPr/>
                    </p:nvPicPr>
                    <p:blipFill>
                      <a:blip r:embed="rId4"/>
                      <a:stretch>
                        <a:fillRect/>
                      </a:stretch>
                    </p:blipFill>
                    <p:spPr>
                      <a:xfrm>
                        <a:off x="1600200" y="1600200"/>
                        <a:ext cx="6727825" cy="4358344"/>
                      </a:xfrm>
                      <a:prstGeom prst="rect">
                        <a:avLst/>
                      </a:prstGeom>
                    </p:spPr>
                  </p:pic>
                </p:oleObj>
              </mc:Fallback>
            </mc:AlternateContent>
          </a:graphicData>
        </a:graphic>
      </p:graphicFrame>
      <p:pic>
        <p:nvPicPr>
          <p:cNvPr id="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4560" y="6477000"/>
            <a:ext cx="31829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0863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382000" cy="5410200"/>
          </a:xfrm>
        </p:spPr>
        <p:txBody>
          <a:bodyPr>
            <a:normAutofit/>
          </a:bodyPr>
          <a:lstStyle/>
          <a:p>
            <a:r>
              <a:rPr lang="en-US" sz="2200" dirty="0"/>
              <a:t>Perform Integrated Change Control may include any or all of the following actions, as appropriate:</a:t>
            </a:r>
          </a:p>
          <a:p>
            <a:pPr marL="685800" lvl="1">
              <a:spcBef>
                <a:spcPts val="1200"/>
              </a:spcBef>
              <a:spcAft>
                <a:spcPts val="600"/>
              </a:spcAft>
            </a:pPr>
            <a:r>
              <a:rPr lang="en-US" sz="2200" dirty="0"/>
              <a:t>Determine that changes have occurred or need to occur</a:t>
            </a:r>
          </a:p>
          <a:p>
            <a:pPr marL="685800" lvl="1">
              <a:spcBef>
                <a:spcPts val="1200"/>
              </a:spcBef>
              <a:spcAft>
                <a:spcPts val="600"/>
              </a:spcAft>
            </a:pPr>
            <a:r>
              <a:rPr lang="en-US" sz="2200" dirty="0"/>
              <a:t>Influencing change requests so that only needed changes can occur</a:t>
            </a:r>
          </a:p>
          <a:p>
            <a:pPr marL="685800" lvl="1">
              <a:spcBef>
                <a:spcPts val="1200"/>
              </a:spcBef>
              <a:spcAft>
                <a:spcPts val="600"/>
              </a:spcAft>
            </a:pPr>
            <a:r>
              <a:rPr lang="en-US" sz="2200" dirty="0"/>
              <a:t>Reviewing and approving change requests</a:t>
            </a:r>
          </a:p>
          <a:p>
            <a:pPr marL="685800" lvl="1">
              <a:spcBef>
                <a:spcPts val="1200"/>
              </a:spcBef>
              <a:spcAft>
                <a:spcPts val="600"/>
              </a:spcAft>
            </a:pPr>
            <a:r>
              <a:rPr lang="en-US" sz="2200" dirty="0"/>
              <a:t>Adjusting and monitoring impacted baselines as needed </a:t>
            </a:r>
          </a:p>
          <a:p>
            <a:pPr marL="685800" lvl="1">
              <a:spcBef>
                <a:spcPts val="1200"/>
              </a:spcBef>
              <a:spcAft>
                <a:spcPts val="600"/>
              </a:spcAft>
            </a:pPr>
            <a:r>
              <a:rPr lang="en-US" sz="2200" dirty="0"/>
              <a:t>Implementing needed corrective action and/or preventive action</a:t>
            </a:r>
          </a:p>
          <a:p>
            <a:pPr marL="685800" lvl="1">
              <a:spcBef>
                <a:spcPts val="1200"/>
              </a:spcBef>
              <a:spcAft>
                <a:spcPts val="600"/>
              </a:spcAft>
            </a:pPr>
            <a:r>
              <a:rPr lang="en-US" sz="2200" dirty="0"/>
              <a:t>Communicating changes to the project regarding implemented changes</a:t>
            </a:r>
            <a:endParaRPr lang="en-CA" dirty="0"/>
          </a:p>
        </p:txBody>
      </p:sp>
      <p:pic>
        <p:nvPicPr>
          <p:cNvPr id="10240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063" y="6400800"/>
            <a:ext cx="31829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type="title"/>
          </p:nvPr>
        </p:nvSpPr>
        <p:spPr>
          <a:xfrm>
            <a:off x="438912" y="-228600"/>
            <a:ext cx="8781288" cy="1143000"/>
          </a:xfrm>
        </p:spPr>
        <p:txBody>
          <a:bodyPr>
            <a:norm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4.6 Perform Integrated Change Control</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
          <p:cNvSpPr txBox="1"/>
          <p:nvPr/>
        </p:nvSpPr>
        <p:spPr>
          <a:xfrm>
            <a:off x="6184641" y="6550223"/>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
        <p:nvSpPr>
          <p:cNvPr id="13" name="Rectangle 2"/>
          <p:cNvSpPr>
            <a:spLocks noGrp="1" noChangeArrowheads="1"/>
          </p:cNvSpPr>
          <p:nvPr>
            <p:ph type="title"/>
          </p:nvPr>
        </p:nvSpPr>
        <p:spPr>
          <a:xfrm>
            <a:off x="752856" y="0"/>
            <a:ext cx="8628888" cy="1143000"/>
          </a:xfrm>
        </p:spPr>
        <p:txBody>
          <a:bodyPr>
            <a:normAutofit fontScale="90000"/>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4.6 Perform Integrated Change Control</a:t>
            </a:r>
            <a:br>
              <a:rPr lang="en-US" sz="3600" b="1" dirty="0">
                <a:effectLst>
                  <a:outerShdw blurRad="50000" dist="30000" dir="5400000" algn="tl" rotWithShape="0">
                    <a:srgbClr val="000000">
                      <a:alpha val="30000"/>
                    </a:srgbClr>
                  </a:outerShdw>
                  <a:reflection blurRad="6350" stA="55000" endA="300" endPos="45500" dir="5400000" sy="-100000" algn="bl" rotWithShape="0"/>
                </a:effectLst>
              </a:rPr>
            </a:b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Flow - Chart</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933499889"/>
              </p:ext>
            </p:extLst>
          </p:nvPr>
        </p:nvGraphicFramePr>
        <p:xfrm>
          <a:off x="1295400" y="1828800"/>
          <a:ext cx="7543800" cy="4343400"/>
        </p:xfrm>
        <a:graphic>
          <a:graphicData uri="http://schemas.openxmlformats.org/presentationml/2006/ole">
            <mc:AlternateContent xmlns:mc="http://schemas.openxmlformats.org/markup-compatibility/2006">
              <mc:Choice xmlns:v="urn:schemas-microsoft-com:vml" Requires="v">
                <p:oleObj spid="_x0000_s116804" name="Visio" r:id="rId4" imgW="7250714" imgH="2730071" progId="Visio.Drawing.15">
                  <p:embed/>
                </p:oleObj>
              </mc:Choice>
              <mc:Fallback>
                <p:oleObj name="Visio" r:id="rId4" imgW="7250714" imgH="2730071" progId="Visio.Drawing.15">
                  <p:embed/>
                  <p:pic>
                    <p:nvPicPr>
                      <p:cNvPr id="0" name=""/>
                      <p:cNvPicPr/>
                      <p:nvPr/>
                    </p:nvPicPr>
                    <p:blipFill>
                      <a:blip r:embed="rId5"/>
                      <a:stretch>
                        <a:fillRect/>
                      </a:stretch>
                    </p:blipFill>
                    <p:spPr>
                      <a:xfrm>
                        <a:off x="1295400" y="1828800"/>
                        <a:ext cx="7543800" cy="4343400"/>
                      </a:xfrm>
                      <a:prstGeom prst="rect">
                        <a:avLst/>
                      </a:prstGeom>
                    </p:spPr>
                  </p:pic>
                </p:oleObj>
              </mc:Fallback>
            </mc:AlternateContent>
          </a:graphicData>
        </a:graphic>
      </p:graphicFrame>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202756" name="Rectangle 4"/>
          <p:cNvSpPr>
            <a:spLocks noChangeArrowheads="1"/>
          </p:cNvSpPr>
          <p:nvPr/>
        </p:nvSpPr>
        <p:spPr bwMode="auto">
          <a:xfrm>
            <a:off x="685800" y="6153150"/>
            <a:ext cx="1905000" cy="457200"/>
          </a:xfrm>
          <a:prstGeom prst="rect">
            <a:avLst/>
          </a:prstGeom>
          <a:noFill/>
          <a:ln w="12700">
            <a:noFill/>
            <a:miter lim="800000"/>
            <a:headEnd/>
            <a:tailEnd/>
          </a:ln>
          <a:effectLst/>
        </p:spPr>
        <p:txBody>
          <a:bodyPr wrap="none" anchor="ctr"/>
          <a:lstStyle/>
          <a:p>
            <a:endParaRPr lang="en-CA" dirty="0"/>
          </a:p>
        </p:txBody>
      </p:sp>
      <p:sp>
        <p:nvSpPr>
          <p:cNvPr id="202757" name="Rectangle 5"/>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dirty="0"/>
          </a:p>
        </p:txBody>
      </p:sp>
      <p:sp>
        <p:nvSpPr>
          <p:cNvPr id="202758" name="Rectangle 6"/>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dirty="0"/>
          </a:p>
        </p:txBody>
      </p:sp>
      <p:sp>
        <p:nvSpPr>
          <p:cNvPr id="202759" name="Rectangle 7"/>
          <p:cNvSpPr>
            <a:spLocks noChangeArrowheads="1"/>
          </p:cNvSpPr>
          <p:nvPr/>
        </p:nvSpPr>
        <p:spPr bwMode="auto">
          <a:xfrm>
            <a:off x="685800" y="6153150"/>
            <a:ext cx="1905000" cy="457200"/>
          </a:xfrm>
          <a:prstGeom prst="rect">
            <a:avLst/>
          </a:prstGeom>
          <a:noFill/>
          <a:ln w="12700">
            <a:noFill/>
            <a:miter lim="800000"/>
            <a:headEnd/>
            <a:tailEnd/>
          </a:ln>
          <a:effectLst/>
        </p:spPr>
        <p:txBody>
          <a:bodyPr wrap="none" anchor="ctr"/>
          <a:lstStyle/>
          <a:p>
            <a:endParaRPr lang="en-CA" dirty="0"/>
          </a:p>
        </p:txBody>
      </p:sp>
      <p:sp>
        <p:nvSpPr>
          <p:cNvPr id="202760" name="Rectangle 8"/>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dirty="0"/>
          </a:p>
        </p:txBody>
      </p:sp>
      <p:sp>
        <p:nvSpPr>
          <p:cNvPr id="202780" name="Freeform 28"/>
          <p:cNvSpPr>
            <a:spLocks/>
          </p:cNvSpPr>
          <p:nvPr/>
        </p:nvSpPr>
        <p:spPr bwMode="auto">
          <a:xfrm>
            <a:off x="304800" y="2057400"/>
            <a:ext cx="8686800" cy="3352800"/>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2">
              <a:lumMod val="40000"/>
              <a:lumOff val="60000"/>
            </a:schemeClr>
          </a:solidFill>
          <a:ln w="12700" cap="rnd" cmpd="sng">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endParaRPr lang="en-CA" dirty="0"/>
          </a:p>
        </p:txBody>
      </p:sp>
      <p:sp>
        <p:nvSpPr>
          <p:cNvPr id="202781" name="Rectangle 29"/>
          <p:cNvSpPr>
            <a:spLocks noChangeArrowheads="1"/>
          </p:cNvSpPr>
          <p:nvPr/>
        </p:nvSpPr>
        <p:spPr bwMode="auto">
          <a:xfrm>
            <a:off x="5334000" y="1981201"/>
            <a:ext cx="2667000" cy="2590800"/>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buFont typeface="Arial" pitchFamily="34" charset="0"/>
              <a:buChar char="•"/>
            </a:pPr>
            <a:r>
              <a:rPr lang="en-US" sz="1600" dirty="0">
                <a:solidFill>
                  <a:schemeClr val="bg1"/>
                </a:solidFill>
              </a:rPr>
              <a:t>1 Approved Change Requests</a:t>
            </a:r>
            <a:endParaRPr lang="en-US" sz="1600" dirty="0">
              <a:solidFill>
                <a:schemeClr val="bg1"/>
              </a:solidFill>
              <a:cs typeface="Arial" charset="0"/>
            </a:endParaRPr>
          </a:p>
          <a:p>
            <a:pPr algn="l">
              <a:buFont typeface="Arial" pitchFamily="34" charset="0"/>
              <a:buChar char="•"/>
              <a:tabLst>
                <a:tab pos="342900" algn="l"/>
              </a:tabLst>
            </a:pPr>
            <a:r>
              <a:rPr lang="en-US" sz="1600" dirty="0">
                <a:solidFill>
                  <a:schemeClr val="bg1"/>
                </a:solidFill>
                <a:cs typeface="Arial" charset="0"/>
              </a:rPr>
              <a:t>2 Project Mgt. Plan Updates</a:t>
            </a:r>
          </a:p>
          <a:p>
            <a:pPr algn="l">
              <a:buFont typeface="Arial" pitchFamily="34" charset="0"/>
              <a:buChar char="•"/>
              <a:tabLst>
                <a:tab pos="342900" algn="l"/>
              </a:tabLst>
            </a:pPr>
            <a:r>
              <a:rPr lang="en-US" sz="1600" dirty="0">
                <a:solidFill>
                  <a:schemeClr val="bg1"/>
                </a:solidFill>
                <a:cs typeface="Arial" charset="0"/>
              </a:rPr>
              <a:t>3 Project Documents Updates</a:t>
            </a:r>
          </a:p>
          <a:p>
            <a:pPr marL="182563" algn="l">
              <a:buFont typeface="Arial" pitchFamily="34" charset="0"/>
              <a:buChar char="•"/>
              <a:tabLst>
                <a:tab pos="342900" algn="l"/>
              </a:tabLst>
            </a:pPr>
            <a:r>
              <a:rPr lang="en-US" sz="1600" dirty="0">
                <a:solidFill>
                  <a:schemeClr val="bg1"/>
                </a:solidFill>
                <a:cs typeface="Arial" charset="0"/>
              </a:rPr>
              <a:t> Change Log</a:t>
            </a:r>
          </a:p>
        </p:txBody>
      </p:sp>
      <p:sp>
        <p:nvSpPr>
          <p:cNvPr id="202782" name="Rectangle 30"/>
          <p:cNvSpPr>
            <a:spLocks noChangeArrowheads="1"/>
          </p:cNvSpPr>
          <p:nvPr/>
        </p:nvSpPr>
        <p:spPr bwMode="auto">
          <a:xfrm>
            <a:off x="2928937" y="1981200"/>
            <a:ext cx="2252663" cy="3505200"/>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r>
              <a:rPr lang="en-US" sz="1800" dirty="0">
                <a:solidFill>
                  <a:schemeClr val="bg1"/>
                </a:solidFill>
              </a:rPr>
              <a:t> </a:t>
            </a:r>
          </a:p>
          <a:p>
            <a:pPr algn="l">
              <a:buFontTx/>
              <a:buChar char="•"/>
            </a:pPr>
            <a:endParaRPr lang="en-US" sz="1800" dirty="0">
              <a:solidFill>
                <a:schemeClr val="bg1"/>
              </a:solidFill>
            </a:endParaRPr>
          </a:p>
          <a:p>
            <a:pPr algn="l">
              <a:buFontTx/>
              <a:buChar char="•"/>
            </a:pPr>
            <a:endParaRPr lang="en-US" sz="1800" dirty="0">
              <a:solidFill>
                <a:schemeClr val="bg1"/>
              </a:solidFill>
            </a:endParaRPr>
          </a:p>
          <a:p>
            <a:pPr algn="l">
              <a:buFontTx/>
              <a:buChar char="•"/>
            </a:pPr>
            <a:r>
              <a:rPr lang="en-US" sz="1600" dirty="0">
                <a:solidFill>
                  <a:schemeClr val="bg1"/>
                </a:solidFill>
              </a:rPr>
              <a:t>1 Expert Judgment</a:t>
            </a:r>
          </a:p>
          <a:p>
            <a:pPr algn="l">
              <a:buFontTx/>
              <a:buChar char="•"/>
            </a:pPr>
            <a:r>
              <a:rPr lang="en-US" sz="1600" dirty="0">
                <a:solidFill>
                  <a:schemeClr val="bg1"/>
                </a:solidFill>
              </a:rPr>
              <a:t>2 Change Control Tools</a:t>
            </a:r>
          </a:p>
          <a:p>
            <a:pPr algn="l">
              <a:buFontTx/>
              <a:buChar char="•"/>
            </a:pPr>
            <a:r>
              <a:rPr lang="en-US" sz="1600" dirty="0">
                <a:solidFill>
                  <a:schemeClr val="bg1"/>
                </a:solidFill>
              </a:rPr>
              <a:t>3 Data Analysis</a:t>
            </a:r>
          </a:p>
          <a:p>
            <a:pPr marL="177800" algn="l">
              <a:buFontTx/>
              <a:buChar char="•"/>
            </a:pPr>
            <a:r>
              <a:rPr lang="en-US" sz="1600" dirty="0">
                <a:solidFill>
                  <a:schemeClr val="bg1"/>
                </a:solidFill>
              </a:rPr>
              <a:t> Alternative Analysis</a:t>
            </a:r>
          </a:p>
          <a:p>
            <a:pPr marL="177800" algn="l">
              <a:buFontTx/>
              <a:buChar char="•"/>
            </a:pPr>
            <a:r>
              <a:rPr lang="en-US" sz="1600" dirty="0">
                <a:solidFill>
                  <a:schemeClr val="bg1"/>
                </a:solidFill>
              </a:rPr>
              <a:t> Cost/Benefit Analysis</a:t>
            </a:r>
          </a:p>
          <a:p>
            <a:pPr algn="l"/>
            <a:r>
              <a:rPr lang="en-US" sz="1600" dirty="0">
                <a:solidFill>
                  <a:schemeClr val="bg1"/>
                </a:solidFill>
              </a:rPr>
              <a:t>.4 Decision Making</a:t>
            </a:r>
          </a:p>
          <a:p>
            <a:pPr marL="269875" indent="-92075" algn="l">
              <a:buFont typeface="Arial" panose="020B0604020202020204" pitchFamily="34" charset="0"/>
              <a:buChar char="•"/>
            </a:pPr>
            <a:r>
              <a:rPr lang="en-US" sz="1600" dirty="0">
                <a:solidFill>
                  <a:schemeClr val="bg1"/>
                </a:solidFill>
              </a:rPr>
              <a:t> Voting</a:t>
            </a:r>
          </a:p>
          <a:p>
            <a:pPr marL="269875" indent="-92075" algn="l">
              <a:buFont typeface="Arial" panose="020B0604020202020204" pitchFamily="34" charset="0"/>
              <a:buChar char="•"/>
            </a:pPr>
            <a:r>
              <a:rPr lang="en-US" sz="1600" dirty="0">
                <a:solidFill>
                  <a:schemeClr val="bg1"/>
                </a:solidFill>
              </a:rPr>
              <a:t> Autocratic Decision</a:t>
            </a:r>
          </a:p>
          <a:p>
            <a:pPr marL="269875" indent="-92075" algn="l">
              <a:buFont typeface="Arial" panose="020B0604020202020204" pitchFamily="34" charset="0"/>
              <a:buChar char="•"/>
            </a:pPr>
            <a:r>
              <a:rPr lang="en-US" sz="1600" dirty="0">
                <a:solidFill>
                  <a:schemeClr val="bg1"/>
                </a:solidFill>
              </a:rPr>
              <a:t> </a:t>
            </a:r>
            <a:r>
              <a:rPr lang="en-US" sz="1600" dirty="0" err="1">
                <a:solidFill>
                  <a:schemeClr val="bg1"/>
                </a:solidFill>
              </a:rPr>
              <a:t>Multicriteria</a:t>
            </a:r>
            <a:r>
              <a:rPr lang="en-US" sz="1600" dirty="0">
                <a:solidFill>
                  <a:schemeClr val="bg1"/>
                </a:solidFill>
              </a:rPr>
              <a:t> Analysis</a:t>
            </a:r>
          </a:p>
          <a:p>
            <a:pPr marL="93663" indent="-92075" algn="l">
              <a:buFont typeface="Arial" panose="020B0604020202020204" pitchFamily="34" charset="0"/>
              <a:buChar char="•"/>
            </a:pPr>
            <a:r>
              <a:rPr lang="en-US" sz="1600" dirty="0">
                <a:solidFill>
                  <a:schemeClr val="bg1"/>
                </a:solidFill>
              </a:rPr>
              <a:t>5 Meetings</a:t>
            </a:r>
          </a:p>
        </p:txBody>
      </p:sp>
      <p:sp>
        <p:nvSpPr>
          <p:cNvPr id="202783" name="Rectangle 31"/>
          <p:cNvSpPr>
            <a:spLocks noChangeArrowheads="1"/>
          </p:cNvSpPr>
          <p:nvPr/>
        </p:nvSpPr>
        <p:spPr bwMode="auto">
          <a:xfrm>
            <a:off x="396875" y="1752600"/>
            <a:ext cx="2339976" cy="4624685"/>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a:buFontTx/>
              <a:buChar char="•"/>
            </a:pPr>
            <a:endParaRPr lang="en-US" sz="1800" dirty="0">
              <a:solidFill>
                <a:schemeClr val="bg1"/>
              </a:solidFill>
            </a:endParaRPr>
          </a:p>
          <a:p>
            <a:pPr algn="l">
              <a:buFontTx/>
              <a:buChar char="•"/>
            </a:pPr>
            <a:r>
              <a:rPr lang="en-US" sz="1600" dirty="0">
                <a:solidFill>
                  <a:schemeClr val="bg1"/>
                </a:solidFill>
              </a:rPr>
              <a:t>1 Project </a:t>
            </a:r>
            <a:r>
              <a:rPr lang="en-US" sz="1600" dirty="0" err="1">
                <a:solidFill>
                  <a:schemeClr val="bg1"/>
                </a:solidFill>
              </a:rPr>
              <a:t>Mgmt</a:t>
            </a:r>
            <a:r>
              <a:rPr lang="en-US" sz="1600" dirty="0">
                <a:solidFill>
                  <a:schemeClr val="bg1"/>
                </a:solidFill>
              </a:rPr>
              <a:t> Plan</a:t>
            </a:r>
          </a:p>
          <a:p>
            <a:pPr marL="269875" indent="-84138" algn="l">
              <a:buFontTx/>
              <a:buChar char="•"/>
            </a:pPr>
            <a:r>
              <a:rPr lang="en-US" sz="1600" dirty="0">
                <a:solidFill>
                  <a:schemeClr val="bg1"/>
                </a:solidFill>
              </a:rPr>
              <a:t> Change Mgmt. Plan</a:t>
            </a:r>
          </a:p>
          <a:p>
            <a:pPr marL="269875" indent="-84138" algn="l">
              <a:buFontTx/>
              <a:buChar char="•"/>
            </a:pPr>
            <a:r>
              <a:rPr lang="en-US" sz="1600" dirty="0">
                <a:solidFill>
                  <a:schemeClr val="bg1"/>
                </a:solidFill>
              </a:rPr>
              <a:t> </a:t>
            </a:r>
            <a:r>
              <a:rPr lang="en-US" sz="1600" dirty="0" err="1">
                <a:solidFill>
                  <a:schemeClr val="bg1"/>
                </a:solidFill>
              </a:rPr>
              <a:t>Config</a:t>
            </a:r>
            <a:r>
              <a:rPr lang="en-US" sz="1600" dirty="0">
                <a:solidFill>
                  <a:schemeClr val="bg1"/>
                </a:solidFill>
              </a:rPr>
              <a:t> Mgmt.  Plan</a:t>
            </a:r>
          </a:p>
          <a:p>
            <a:pPr marL="269875" indent="-84138" algn="l">
              <a:buFontTx/>
              <a:buChar char="•"/>
            </a:pPr>
            <a:r>
              <a:rPr lang="en-US" sz="1600" dirty="0">
                <a:solidFill>
                  <a:schemeClr val="bg1"/>
                </a:solidFill>
              </a:rPr>
              <a:t> Scope Baseline</a:t>
            </a:r>
          </a:p>
          <a:p>
            <a:pPr marL="269875" indent="-84138" algn="l">
              <a:buFontTx/>
              <a:buChar char="•"/>
            </a:pPr>
            <a:r>
              <a:rPr lang="en-US" sz="1600" dirty="0">
                <a:solidFill>
                  <a:schemeClr val="bg1"/>
                </a:solidFill>
              </a:rPr>
              <a:t> Schedule Baseline</a:t>
            </a:r>
          </a:p>
          <a:p>
            <a:pPr marL="269875" indent="-84138" algn="l">
              <a:buFontTx/>
              <a:buChar char="•"/>
            </a:pPr>
            <a:r>
              <a:rPr lang="en-US" sz="1600" dirty="0">
                <a:solidFill>
                  <a:schemeClr val="bg1"/>
                </a:solidFill>
              </a:rPr>
              <a:t> Cost Baseline</a:t>
            </a:r>
          </a:p>
          <a:p>
            <a:pPr algn="l">
              <a:buFontTx/>
              <a:buChar char="•"/>
            </a:pPr>
            <a:r>
              <a:rPr lang="en-US" sz="1600" dirty="0">
                <a:solidFill>
                  <a:schemeClr val="bg1"/>
                </a:solidFill>
              </a:rPr>
              <a:t>2 Project Documents</a:t>
            </a:r>
          </a:p>
          <a:p>
            <a:pPr marL="177800" algn="l">
              <a:buFontTx/>
              <a:buChar char="•"/>
            </a:pPr>
            <a:r>
              <a:rPr lang="en-US" sz="1600" dirty="0">
                <a:solidFill>
                  <a:schemeClr val="bg1"/>
                </a:solidFill>
              </a:rPr>
              <a:t> Basis of Estimates</a:t>
            </a:r>
          </a:p>
          <a:p>
            <a:pPr marL="177800" algn="l">
              <a:buFontTx/>
              <a:buChar char="•"/>
            </a:pPr>
            <a:r>
              <a:rPr lang="en-US" sz="1600" dirty="0">
                <a:solidFill>
                  <a:schemeClr val="bg1"/>
                </a:solidFill>
              </a:rPr>
              <a:t> </a:t>
            </a:r>
            <a:r>
              <a:rPr lang="en-US" sz="1600" dirty="0" err="1">
                <a:solidFill>
                  <a:schemeClr val="bg1"/>
                </a:solidFill>
              </a:rPr>
              <a:t>Requiremts</a:t>
            </a:r>
            <a:r>
              <a:rPr lang="en-US" sz="1600" dirty="0">
                <a:solidFill>
                  <a:schemeClr val="bg1"/>
                </a:solidFill>
              </a:rPr>
              <a:t> Traceability</a:t>
            </a:r>
          </a:p>
          <a:p>
            <a:pPr marL="177800" algn="l"/>
            <a:r>
              <a:rPr lang="en-US" sz="1600" dirty="0">
                <a:solidFill>
                  <a:schemeClr val="bg1"/>
                </a:solidFill>
              </a:rPr>
              <a:t>   Matrix</a:t>
            </a:r>
          </a:p>
          <a:p>
            <a:pPr marL="354013" indent="-176213" algn="l">
              <a:buFont typeface="Arial" panose="020B0604020202020204" pitchFamily="34" charset="0"/>
              <a:buChar char="•"/>
            </a:pPr>
            <a:r>
              <a:rPr lang="en-US" sz="1600" dirty="0">
                <a:solidFill>
                  <a:schemeClr val="bg1"/>
                </a:solidFill>
              </a:rPr>
              <a:t>Risk Report  </a:t>
            </a:r>
          </a:p>
          <a:p>
            <a:pPr algn="l">
              <a:buFontTx/>
              <a:buChar char="•"/>
            </a:pPr>
            <a:r>
              <a:rPr lang="en-US" sz="1600" dirty="0">
                <a:solidFill>
                  <a:schemeClr val="bg1"/>
                </a:solidFill>
              </a:rPr>
              <a:t>3 Work Performance </a:t>
            </a:r>
          </a:p>
          <a:p>
            <a:pPr algn="l">
              <a:tabLst>
                <a:tab pos="285750" algn="l"/>
              </a:tabLst>
            </a:pPr>
            <a:r>
              <a:rPr lang="en-US" sz="1600" dirty="0">
                <a:solidFill>
                  <a:schemeClr val="bg1"/>
                </a:solidFill>
              </a:rPr>
              <a:t>	Reports</a:t>
            </a:r>
          </a:p>
          <a:p>
            <a:pPr algn="l">
              <a:buFont typeface="Arial" pitchFamily="34" charset="0"/>
              <a:buChar char="•"/>
              <a:tabLst>
                <a:tab pos="285750" algn="l"/>
              </a:tabLst>
            </a:pPr>
            <a:r>
              <a:rPr lang="en-US" sz="1600" dirty="0">
                <a:solidFill>
                  <a:schemeClr val="bg1"/>
                </a:solidFill>
              </a:rPr>
              <a:t>4 Change Requests</a:t>
            </a:r>
          </a:p>
          <a:p>
            <a:pPr algn="l">
              <a:buFont typeface="Arial" pitchFamily="34" charset="0"/>
              <a:buChar char="•"/>
              <a:tabLst>
                <a:tab pos="285750" algn="l"/>
              </a:tabLst>
            </a:pPr>
            <a:r>
              <a:rPr lang="en-US" sz="1600" dirty="0">
                <a:solidFill>
                  <a:schemeClr val="bg1"/>
                </a:solidFill>
              </a:rPr>
              <a:t>5 Enterprise </a:t>
            </a:r>
            <a:r>
              <a:rPr lang="en-US" sz="1600" dirty="0" err="1">
                <a:solidFill>
                  <a:schemeClr val="bg1"/>
                </a:solidFill>
              </a:rPr>
              <a:t>Env</a:t>
            </a:r>
            <a:r>
              <a:rPr lang="en-US" sz="1600" dirty="0">
                <a:solidFill>
                  <a:schemeClr val="bg1"/>
                </a:solidFill>
              </a:rPr>
              <a:t> Factors</a:t>
            </a:r>
          </a:p>
          <a:p>
            <a:pPr algn="l">
              <a:buFont typeface="Arial" pitchFamily="34" charset="0"/>
              <a:buChar char="•"/>
              <a:tabLst>
                <a:tab pos="285750" algn="l"/>
              </a:tabLst>
            </a:pPr>
            <a:r>
              <a:rPr lang="en-US" sz="1600" dirty="0">
                <a:solidFill>
                  <a:schemeClr val="bg1"/>
                </a:solidFill>
              </a:rPr>
              <a:t>6 Org Process Assets</a:t>
            </a:r>
          </a:p>
        </p:txBody>
      </p:sp>
      <p:sp>
        <p:nvSpPr>
          <p:cNvPr id="202784" name="Text Box 32"/>
          <p:cNvSpPr txBox="1">
            <a:spLocks noChangeArrowheads="1"/>
          </p:cNvSpPr>
          <p:nvPr/>
        </p:nvSpPr>
        <p:spPr bwMode="auto">
          <a:xfrm>
            <a:off x="396875" y="1698943"/>
            <a:ext cx="2209800" cy="396875"/>
          </a:xfrm>
          <a:prstGeom prst="rect">
            <a:avLst/>
          </a:prstGeom>
          <a:noFill/>
          <a:ln w="12700">
            <a:noFill/>
            <a:miter lim="800000"/>
            <a:headEnd type="none" w="sm" len="sm"/>
            <a:tailEnd type="none" w="sm" len="sm"/>
          </a:ln>
          <a:effectLst/>
        </p:spPr>
        <p:txBody>
          <a:bodyPr>
            <a:spAutoFit/>
          </a:bodyPr>
          <a:lstStyle/>
          <a:p>
            <a:r>
              <a:rPr lang="en-US" sz="2000" b="1" dirty="0">
                <a:solidFill>
                  <a:schemeClr val="bg1"/>
                </a:solidFill>
              </a:rPr>
              <a:t>Inputs</a:t>
            </a:r>
          </a:p>
        </p:txBody>
      </p:sp>
      <p:sp>
        <p:nvSpPr>
          <p:cNvPr id="202785" name="Text Box 33"/>
          <p:cNvSpPr txBox="1">
            <a:spLocks noChangeArrowheads="1"/>
          </p:cNvSpPr>
          <p:nvPr/>
        </p:nvSpPr>
        <p:spPr bwMode="auto">
          <a:xfrm>
            <a:off x="2770188" y="2057400"/>
            <a:ext cx="2378075" cy="701675"/>
          </a:xfrm>
          <a:prstGeom prst="rect">
            <a:avLst/>
          </a:prstGeom>
          <a:noFill/>
          <a:ln w="12700">
            <a:noFill/>
            <a:miter lim="800000"/>
            <a:headEnd type="none" w="sm" len="sm"/>
            <a:tailEnd type="none" w="sm" len="sm"/>
          </a:ln>
          <a:effectLst/>
        </p:spPr>
        <p:txBody>
          <a:bodyPr>
            <a:spAutoFit/>
          </a:bodyPr>
          <a:lstStyle/>
          <a:p>
            <a:pPr marL="57150"/>
            <a:r>
              <a:rPr lang="en-US" sz="2000" b="1">
                <a:solidFill>
                  <a:schemeClr val="bg1"/>
                </a:solidFill>
              </a:rPr>
              <a:t>Tools &amp;</a:t>
            </a:r>
          </a:p>
          <a:p>
            <a:pPr marL="57150"/>
            <a:r>
              <a:rPr lang="en-US" sz="2000" b="1">
                <a:solidFill>
                  <a:schemeClr val="bg1"/>
                </a:solidFill>
              </a:rPr>
              <a:t>Techniques</a:t>
            </a:r>
            <a:endParaRPr lang="en-US" sz="2000" b="1">
              <a:solidFill>
                <a:schemeClr val="bg1"/>
              </a:solidFill>
              <a:latin typeface="Times New Roman" pitchFamily="18" charset="0"/>
            </a:endParaRPr>
          </a:p>
        </p:txBody>
      </p:sp>
      <p:sp>
        <p:nvSpPr>
          <p:cNvPr id="202786" name="Text Box 34"/>
          <p:cNvSpPr txBox="1">
            <a:spLocks noChangeArrowheads="1"/>
          </p:cNvSpPr>
          <p:nvPr/>
        </p:nvSpPr>
        <p:spPr bwMode="auto">
          <a:xfrm>
            <a:off x="5486400" y="2133600"/>
            <a:ext cx="2073275" cy="396875"/>
          </a:xfrm>
          <a:prstGeom prst="rect">
            <a:avLst/>
          </a:prstGeom>
          <a:noFill/>
          <a:ln w="12700">
            <a:noFill/>
            <a:miter lim="800000"/>
            <a:headEnd type="none" w="sm" len="sm"/>
            <a:tailEnd type="none" w="sm" len="sm"/>
          </a:ln>
          <a:effectLst/>
        </p:spPr>
        <p:txBody>
          <a:bodyPr>
            <a:spAutoFit/>
          </a:bodyPr>
          <a:lstStyle/>
          <a:p>
            <a:r>
              <a:rPr lang="en-US" sz="2000" b="1" dirty="0">
                <a:solidFill>
                  <a:schemeClr val="bg1"/>
                </a:solidFill>
              </a:rPr>
              <a:t>Outputs</a:t>
            </a:r>
          </a:p>
        </p:txBody>
      </p:sp>
      <p:sp>
        <p:nvSpPr>
          <p:cNvPr id="16" name="TextBox 1"/>
          <p:cNvSpPr txBox="1"/>
          <p:nvPr/>
        </p:nvSpPr>
        <p:spPr>
          <a:xfrm>
            <a:off x="6019800" y="6549568"/>
            <a:ext cx="3175357"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18" name="Rectangle 2"/>
          <p:cNvSpPr>
            <a:spLocks noGrp="1" noChangeArrowheads="1"/>
          </p:cNvSpPr>
          <p:nvPr>
            <p:ph type="title"/>
          </p:nvPr>
        </p:nvSpPr>
        <p:spPr>
          <a:xfrm>
            <a:off x="304800" y="228600"/>
            <a:ext cx="8771763" cy="1143000"/>
          </a:xfrm>
        </p:spPr>
        <p:txBody>
          <a:bodyPr>
            <a:norm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4.6 Perform Integrated Change Control</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ChangeArrowheads="1"/>
          </p:cNvSpPr>
          <p:nvPr/>
        </p:nvSpPr>
        <p:spPr bwMode="auto">
          <a:xfrm>
            <a:off x="381000" y="1143000"/>
            <a:ext cx="8458200" cy="4953000"/>
          </a:xfrm>
          <a:prstGeom prst="rect">
            <a:avLst/>
          </a:prstGeom>
          <a:noFill/>
          <a:ln w="12700">
            <a:noFill/>
            <a:miter lim="800000"/>
            <a:headEnd/>
            <a:tailEnd/>
          </a:ln>
          <a:effectLst/>
        </p:spPr>
        <p:txBody>
          <a:bodyPr lIns="90488" tIns="44450" rIns="90488" bIns="44450"/>
          <a:lstStyle/>
          <a:p>
            <a:pPr algn="l"/>
            <a:endParaRPr lang="en-CA" sz="2400">
              <a:solidFill>
                <a:schemeClr val="tx1"/>
              </a:solidFill>
              <a:latin typeface="Times New Roman" pitchFamily="18" charset="0"/>
            </a:endParaRPr>
          </a:p>
        </p:txBody>
      </p:sp>
      <p:sp>
        <p:nvSpPr>
          <p:cNvPr id="325642" name="Rectangle 10"/>
          <p:cNvSpPr>
            <a:spLocks noGrp="1" noChangeArrowheads="1"/>
          </p:cNvSpPr>
          <p:nvPr>
            <p:ph idx="1"/>
          </p:nvPr>
        </p:nvSpPr>
        <p:spPr>
          <a:xfrm>
            <a:off x="381000" y="1112520"/>
            <a:ext cx="8686800" cy="5562600"/>
          </a:xfrm>
        </p:spPr>
        <p:txBody>
          <a:bodyPr>
            <a:normAutofit lnSpcReduction="10000"/>
          </a:bodyPr>
          <a:lstStyle/>
          <a:p>
            <a:pPr>
              <a:lnSpc>
                <a:spcPct val="90000"/>
              </a:lnSpc>
              <a:buFont typeface="Wingdings" pitchFamily="2" charset="2"/>
              <a:buNone/>
            </a:pPr>
            <a:r>
              <a:rPr lang="en-US" sz="2800" b="1" dirty="0"/>
              <a:t>.1  Project Management Plan</a:t>
            </a:r>
          </a:p>
          <a:p>
            <a:pPr lvl="1">
              <a:lnSpc>
                <a:spcPct val="90000"/>
              </a:lnSpc>
            </a:pPr>
            <a:r>
              <a:rPr lang="en-US" sz="1800" dirty="0"/>
              <a:t>Components of the project mgmt. plan that may be included in the input: </a:t>
            </a:r>
          </a:p>
          <a:p>
            <a:pPr marL="808038" lvl="1" indent="-182563">
              <a:lnSpc>
                <a:spcPct val="90000"/>
              </a:lnSpc>
              <a:buFont typeface="Arial" panose="020B0604020202020204" pitchFamily="34" charset="0"/>
              <a:buChar char="•"/>
            </a:pPr>
            <a:r>
              <a:rPr lang="en-US" sz="1800" b="1" i="1" dirty="0"/>
              <a:t>Change Management Plan </a:t>
            </a:r>
            <a:r>
              <a:rPr lang="en-US" sz="1800" dirty="0"/>
              <a:t>provides direction for the change process</a:t>
            </a:r>
          </a:p>
          <a:p>
            <a:pPr marL="808038" lvl="1" indent="-182563">
              <a:lnSpc>
                <a:spcPct val="90000"/>
              </a:lnSpc>
              <a:buFont typeface="Arial" panose="020B0604020202020204" pitchFamily="34" charset="0"/>
              <a:buChar char="•"/>
            </a:pPr>
            <a:r>
              <a:rPr lang="en-US" sz="1800" b="1" i="1" dirty="0"/>
              <a:t>Configuration Management Plan </a:t>
            </a:r>
            <a:r>
              <a:rPr lang="en-US" sz="1800" dirty="0"/>
              <a:t>describes configurable items of the project  	that will be recorded and updated so that the project outcome remains operable</a:t>
            </a:r>
          </a:p>
          <a:p>
            <a:pPr marL="808038" lvl="1" indent="-182563">
              <a:lnSpc>
                <a:spcPct val="90000"/>
              </a:lnSpc>
              <a:buFont typeface="Arial" panose="020B0604020202020204" pitchFamily="34" charset="0"/>
              <a:buChar char="•"/>
            </a:pPr>
            <a:r>
              <a:rPr lang="en-US" sz="1800" b="1" i="1" dirty="0"/>
              <a:t>Scope Baseline </a:t>
            </a:r>
            <a:r>
              <a:rPr lang="en-US" sz="1800" dirty="0"/>
              <a:t>defines the project</a:t>
            </a:r>
          </a:p>
          <a:p>
            <a:pPr marL="808038" lvl="1" indent="-182563">
              <a:lnSpc>
                <a:spcPct val="90000"/>
              </a:lnSpc>
              <a:buFont typeface="Arial" panose="020B0604020202020204" pitchFamily="34" charset="0"/>
              <a:buChar char="•"/>
            </a:pPr>
            <a:r>
              <a:rPr lang="en-US" sz="1800" b="1" i="1" dirty="0"/>
              <a:t>Schedule Baseline </a:t>
            </a:r>
            <a:r>
              <a:rPr lang="en-US" sz="1800" dirty="0"/>
              <a:t>required to assess the impact of the changes on the schedule</a:t>
            </a:r>
          </a:p>
          <a:p>
            <a:pPr marL="808038" lvl="1" indent="-182563">
              <a:lnSpc>
                <a:spcPct val="90000"/>
              </a:lnSpc>
              <a:buFont typeface="Arial" panose="020B0604020202020204" pitchFamily="34" charset="0"/>
              <a:buChar char="•"/>
            </a:pPr>
            <a:r>
              <a:rPr lang="en-US" sz="1800" b="1" i="1" dirty="0"/>
              <a:t>Cost Baseline </a:t>
            </a:r>
            <a:r>
              <a:rPr lang="en-US" sz="1800" dirty="0"/>
              <a:t>required to assess the impact of the changes on the project cost   </a:t>
            </a:r>
            <a:r>
              <a:rPr lang="en-US" sz="1800" b="1" i="1" dirty="0"/>
              <a:t> </a:t>
            </a:r>
          </a:p>
          <a:p>
            <a:pPr>
              <a:lnSpc>
                <a:spcPct val="90000"/>
              </a:lnSpc>
              <a:buFont typeface="Wingdings" pitchFamily="2" charset="2"/>
              <a:buNone/>
            </a:pPr>
            <a:r>
              <a:rPr lang="en-US" sz="2800" b="1" i="1" dirty="0"/>
              <a:t> .</a:t>
            </a:r>
            <a:r>
              <a:rPr lang="en-US" sz="2800" b="1" dirty="0"/>
              <a:t>2</a:t>
            </a:r>
            <a:r>
              <a:rPr lang="en-US" sz="2800" b="1" i="1" dirty="0"/>
              <a:t>  </a:t>
            </a:r>
            <a:r>
              <a:rPr lang="en-US" sz="2800" b="1" dirty="0"/>
              <a:t>Project Documents</a:t>
            </a:r>
          </a:p>
          <a:p>
            <a:pPr>
              <a:lnSpc>
                <a:spcPct val="90000"/>
              </a:lnSpc>
              <a:buFont typeface="Wingdings" pitchFamily="2" charset="2"/>
              <a:buNone/>
            </a:pPr>
            <a:r>
              <a:rPr lang="en-US" sz="2800" b="1" dirty="0"/>
              <a:t>      </a:t>
            </a:r>
            <a:r>
              <a:rPr lang="en-US" sz="1800" dirty="0"/>
              <a:t>Project documents that may be included in the input: </a:t>
            </a:r>
          </a:p>
          <a:p>
            <a:pPr marL="808038" indent="-182563">
              <a:lnSpc>
                <a:spcPct val="90000"/>
              </a:lnSpc>
            </a:pPr>
            <a:r>
              <a:rPr lang="en-US" sz="1800" b="1" dirty="0"/>
              <a:t> </a:t>
            </a:r>
            <a:r>
              <a:rPr lang="en-US" sz="1800" b="1" i="1" dirty="0"/>
              <a:t>Basis of Estimates </a:t>
            </a:r>
            <a:r>
              <a:rPr lang="en-US" sz="1800" dirty="0"/>
              <a:t>information on how to calculate the impact of the change</a:t>
            </a:r>
          </a:p>
          <a:p>
            <a:pPr marL="808038" indent="-182563">
              <a:lnSpc>
                <a:spcPct val="90000"/>
              </a:lnSpc>
            </a:pPr>
            <a:r>
              <a:rPr lang="en-US" sz="1800" b="1" dirty="0"/>
              <a:t> </a:t>
            </a:r>
            <a:r>
              <a:rPr lang="en-US" sz="1800" b="1" i="1" dirty="0"/>
              <a:t>Requirements Traceability Matrix </a:t>
            </a:r>
            <a:r>
              <a:rPr lang="en-US" sz="1800" dirty="0"/>
              <a:t>helps assess the change’s impact on scope</a:t>
            </a:r>
          </a:p>
          <a:p>
            <a:pPr marL="808038" indent="-182563">
              <a:lnSpc>
                <a:spcPct val="90000"/>
              </a:lnSpc>
            </a:pPr>
            <a:r>
              <a:rPr lang="en-US" sz="1800" b="1" i="1" dirty="0"/>
              <a:t> Risk Report </a:t>
            </a:r>
            <a:r>
              <a:rPr lang="en-US" sz="1800" dirty="0"/>
              <a:t>provides information on the sources of risks involved in the change</a:t>
            </a:r>
            <a:endParaRPr lang="en-US" sz="2800" b="1" i="1" dirty="0"/>
          </a:p>
          <a:p>
            <a:pPr marL="182563" lvl="1" indent="0">
              <a:lnSpc>
                <a:spcPct val="150000"/>
              </a:lnSpc>
              <a:spcBef>
                <a:spcPct val="0"/>
              </a:spcBef>
              <a:buNone/>
            </a:pPr>
            <a:r>
              <a:rPr lang="en-US" b="1" dirty="0"/>
              <a:t>.3  Work Performance Reports</a:t>
            </a:r>
          </a:p>
          <a:p>
            <a:pPr marL="182563" lvl="1" indent="0">
              <a:lnSpc>
                <a:spcPct val="150000"/>
              </a:lnSpc>
              <a:spcBef>
                <a:spcPct val="0"/>
              </a:spcBef>
              <a:buNone/>
            </a:pPr>
            <a:r>
              <a:rPr lang="en-US" sz="1800" b="1" dirty="0"/>
              <a:t>        </a:t>
            </a:r>
            <a:r>
              <a:rPr lang="en-US" sz="1800" dirty="0"/>
              <a:t>Provides information about resource availability, schedule and cost data, burn-up or   </a:t>
            </a:r>
          </a:p>
          <a:p>
            <a:pPr marL="182563" lvl="1" indent="0">
              <a:lnSpc>
                <a:spcPct val="150000"/>
              </a:lnSpc>
              <a:spcBef>
                <a:spcPct val="0"/>
              </a:spcBef>
              <a:buNone/>
            </a:pPr>
            <a:r>
              <a:rPr lang="en-US" sz="1800" dirty="0"/>
              <a:t>        burn-down charts. </a:t>
            </a:r>
            <a:endParaRPr lang="en-US" sz="1800" b="1" dirty="0"/>
          </a:p>
          <a:p>
            <a:pPr>
              <a:lnSpc>
                <a:spcPct val="90000"/>
              </a:lnSpc>
              <a:buNone/>
            </a:pPr>
            <a:endParaRPr lang="en-US" dirty="0"/>
          </a:p>
        </p:txBody>
      </p:sp>
      <p:sp>
        <p:nvSpPr>
          <p:cNvPr id="6" name="Rectangle 2"/>
          <p:cNvSpPr>
            <a:spLocks noGrp="1" noChangeArrowheads="1"/>
          </p:cNvSpPr>
          <p:nvPr>
            <p:ph type="title"/>
          </p:nvPr>
        </p:nvSpPr>
        <p:spPr>
          <a:xfrm>
            <a:off x="685800" y="-53340"/>
            <a:ext cx="8564880" cy="1143000"/>
          </a:xfrm>
        </p:spPr>
        <p:txBody>
          <a:bodyPr>
            <a:normAutofit fontScale="90000"/>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4.6.1 Perform Integrated Change Control: Inputs</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47888" cy="5257800"/>
          </a:xfrm>
        </p:spPr>
        <p:txBody>
          <a:bodyPr>
            <a:normAutofit/>
          </a:bodyPr>
          <a:lstStyle/>
          <a:p>
            <a:pPr marL="82296" indent="0">
              <a:spcBef>
                <a:spcPts val="1200"/>
              </a:spcBef>
              <a:spcAft>
                <a:spcPts val="1200"/>
              </a:spcAft>
              <a:buNone/>
            </a:pPr>
            <a:r>
              <a:rPr lang="en-CA" sz="2800" b="1" dirty="0"/>
              <a:t>.4  Change Requests</a:t>
            </a:r>
          </a:p>
          <a:p>
            <a:pPr marL="895350" indent="-269875">
              <a:spcBef>
                <a:spcPts val="1200"/>
              </a:spcBef>
              <a:spcAft>
                <a:spcPts val="1200"/>
              </a:spcAft>
            </a:pPr>
            <a:r>
              <a:rPr lang="en-CA" sz="2000" dirty="0"/>
              <a:t>The requested changes may or may not impact the baselines </a:t>
            </a:r>
          </a:p>
          <a:p>
            <a:pPr marL="895350" indent="-269875">
              <a:spcBef>
                <a:spcPts val="1200"/>
              </a:spcBef>
              <a:spcAft>
                <a:spcPts val="1200"/>
              </a:spcAft>
            </a:pPr>
            <a:r>
              <a:rPr lang="en-CA" sz="2000" dirty="0"/>
              <a:t>If the change only affects the performance against the baseline, the Project Manager reviews the request and may decide either to reject it or take corrective, preventive, or repair action, as appropriate.</a:t>
            </a:r>
          </a:p>
          <a:p>
            <a:pPr marL="895350" indent="-269875">
              <a:spcBef>
                <a:spcPts val="1200"/>
              </a:spcBef>
              <a:spcAft>
                <a:spcPts val="1200"/>
              </a:spcAft>
            </a:pPr>
            <a:r>
              <a:rPr lang="en-CA" sz="2000" dirty="0"/>
              <a:t>Change requests that have an impact on the project baselines, must provide information about the  (1) cost of implementing the change, (2) modifications to the scheduled dates, (3) resource requirements (4) risks.  These changes are reviewed by the CCB. </a:t>
            </a:r>
          </a:p>
          <a:p>
            <a:pPr marL="895350" indent="-269875">
              <a:spcBef>
                <a:spcPts val="1200"/>
              </a:spcBef>
              <a:spcAft>
                <a:spcPts val="1200"/>
              </a:spcAft>
            </a:pPr>
            <a:r>
              <a:rPr lang="en-CA" sz="2000" dirty="0"/>
              <a:t>Approved changes should be incorporated into a revised baseline.    </a:t>
            </a:r>
          </a:p>
        </p:txBody>
      </p:sp>
      <p:sp>
        <p:nvSpPr>
          <p:cNvPr id="4" name="Rectangle 2"/>
          <p:cNvSpPr>
            <a:spLocks noGrp="1" noChangeArrowheads="1"/>
          </p:cNvSpPr>
          <p:nvPr>
            <p:ph type="title"/>
          </p:nvPr>
        </p:nvSpPr>
        <p:spPr>
          <a:xfrm>
            <a:off x="1435608" y="10886"/>
            <a:ext cx="7498080" cy="1143000"/>
          </a:xfrm>
        </p:spPr>
        <p:txBody>
          <a:bodyPr>
            <a:normAutofit fontScale="90000"/>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4.6.1 Perform Integrated Change Control: Inputs</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1754252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ChangeArrowheads="1"/>
          </p:cNvSpPr>
          <p:nvPr/>
        </p:nvSpPr>
        <p:spPr bwMode="auto">
          <a:xfrm>
            <a:off x="381000" y="1143000"/>
            <a:ext cx="8458200" cy="4953000"/>
          </a:xfrm>
          <a:prstGeom prst="rect">
            <a:avLst/>
          </a:prstGeom>
          <a:noFill/>
          <a:ln w="12700">
            <a:noFill/>
            <a:miter lim="800000"/>
            <a:headEnd/>
            <a:tailEnd/>
          </a:ln>
          <a:effectLst/>
        </p:spPr>
        <p:txBody>
          <a:bodyPr lIns="90488" tIns="44450" rIns="90488" bIns="44450"/>
          <a:lstStyle/>
          <a:p>
            <a:pPr algn="l"/>
            <a:endParaRPr lang="en-CA" sz="2400">
              <a:solidFill>
                <a:schemeClr val="tx1"/>
              </a:solidFill>
              <a:latin typeface="Times New Roman" pitchFamily="18" charset="0"/>
            </a:endParaRPr>
          </a:p>
        </p:txBody>
      </p:sp>
      <p:sp>
        <p:nvSpPr>
          <p:cNvPr id="776196" name="Rectangle 4"/>
          <p:cNvSpPr>
            <a:spLocks noGrp="1" noChangeArrowheads="1"/>
          </p:cNvSpPr>
          <p:nvPr>
            <p:ph idx="1"/>
          </p:nvPr>
        </p:nvSpPr>
        <p:spPr>
          <a:xfrm>
            <a:off x="533400" y="1447800"/>
            <a:ext cx="8458200" cy="5310188"/>
          </a:xfrm>
        </p:spPr>
        <p:txBody>
          <a:bodyPr>
            <a:normAutofit fontScale="92500" lnSpcReduction="20000"/>
          </a:bodyPr>
          <a:lstStyle/>
          <a:p>
            <a:pPr>
              <a:lnSpc>
                <a:spcPct val="110000"/>
              </a:lnSpc>
              <a:spcAft>
                <a:spcPct val="20000"/>
              </a:spcAft>
              <a:buFont typeface="Wingdings" pitchFamily="2" charset="2"/>
              <a:buNone/>
            </a:pPr>
            <a:r>
              <a:rPr lang="en-US" sz="2800" b="1" dirty="0"/>
              <a:t>.5 Enterprise Environmental Factors                         </a:t>
            </a:r>
            <a:r>
              <a:rPr lang="en-US" sz="2000" dirty="0"/>
              <a:t>The factors that may influence integrated change control include: </a:t>
            </a:r>
          </a:p>
          <a:p>
            <a:pPr marL="801688" lvl="1" indent="-161925">
              <a:spcBef>
                <a:spcPts val="600"/>
              </a:spcBef>
              <a:spcAft>
                <a:spcPts val="600"/>
              </a:spcAft>
              <a:buFont typeface="Arial" panose="020B0604020202020204" pitchFamily="34" charset="0"/>
              <a:buChar char="•"/>
            </a:pPr>
            <a:r>
              <a:rPr lang="en-US" sz="2000" dirty="0"/>
              <a:t>Legal restrictions, requirements,  and/or regulations  </a:t>
            </a:r>
          </a:p>
          <a:p>
            <a:pPr marL="801688" lvl="1" indent="-161925">
              <a:spcBef>
                <a:spcPts val="600"/>
              </a:spcBef>
              <a:spcAft>
                <a:spcPts val="600"/>
              </a:spcAft>
              <a:buFont typeface="Arial" panose="020B0604020202020204" pitchFamily="34" charset="0"/>
              <a:buChar char="•"/>
            </a:pPr>
            <a:r>
              <a:rPr lang="en-US" sz="2000" dirty="0"/>
              <a:t>Government or Industry Standards</a:t>
            </a:r>
          </a:p>
          <a:p>
            <a:pPr marL="801688" lvl="1" indent="-161925">
              <a:spcBef>
                <a:spcPts val="600"/>
              </a:spcBef>
              <a:spcAft>
                <a:spcPts val="600"/>
              </a:spcAft>
              <a:buFont typeface="Arial" panose="020B0604020202020204" pitchFamily="34" charset="0"/>
              <a:buChar char="•"/>
            </a:pPr>
            <a:r>
              <a:rPr lang="en-US" sz="2000" dirty="0"/>
              <a:t>Organizational Governance framework (control, direction, policies etc.)</a:t>
            </a:r>
          </a:p>
          <a:p>
            <a:pPr marL="801688" lvl="1" indent="-161925">
              <a:spcBef>
                <a:spcPts val="600"/>
              </a:spcBef>
              <a:spcAft>
                <a:spcPts val="600"/>
              </a:spcAft>
              <a:buFont typeface="Arial" panose="020B0604020202020204" pitchFamily="34" charset="0"/>
              <a:buChar char="•"/>
            </a:pPr>
            <a:r>
              <a:rPr lang="en-US" sz="2000" dirty="0"/>
              <a:t>Contractual constraints</a:t>
            </a:r>
          </a:p>
          <a:p>
            <a:pPr>
              <a:spcAft>
                <a:spcPct val="20000"/>
              </a:spcAft>
              <a:buNone/>
            </a:pPr>
            <a:r>
              <a:rPr lang="en-US" sz="2800" b="1" dirty="0"/>
              <a:t>.6  Organizational Process Assets  </a:t>
            </a:r>
          </a:p>
          <a:p>
            <a:pPr marL="402336" lvl="1" indent="0">
              <a:spcAft>
                <a:spcPct val="20000"/>
              </a:spcAft>
              <a:buNone/>
            </a:pPr>
            <a:r>
              <a:rPr lang="en-US" sz="2000" dirty="0"/>
              <a:t>Organizational assets that could influence integrated change control: </a:t>
            </a:r>
          </a:p>
          <a:p>
            <a:pPr marL="968375" lvl="1" indent="-342900">
              <a:spcAft>
                <a:spcPct val="20000"/>
              </a:spcAft>
              <a:buFont typeface="Arial" panose="020B0604020202020204" pitchFamily="34" charset="0"/>
              <a:buChar char="•"/>
            </a:pPr>
            <a:r>
              <a:rPr lang="en-US" sz="2000" dirty="0"/>
              <a:t>change control procedures, </a:t>
            </a:r>
          </a:p>
          <a:p>
            <a:pPr marL="968375" lvl="1" indent="-342900">
              <a:spcAft>
                <a:spcPct val="20000"/>
              </a:spcAft>
              <a:buFont typeface="Arial" panose="020B0604020202020204" pitchFamily="34" charset="0"/>
              <a:buChar char="•"/>
            </a:pPr>
            <a:r>
              <a:rPr lang="en-US" sz="2000" dirty="0"/>
              <a:t>approval procedures, </a:t>
            </a:r>
          </a:p>
          <a:p>
            <a:pPr marL="968375" lvl="1" indent="-342900">
              <a:spcAft>
                <a:spcPct val="20000"/>
              </a:spcAft>
              <a:buFont typeface="Arial" panose="020B0604020202020204" pitchFamily="34" charset="0"/>
              <a:buChar char="•"/>
            </a:pPr>
            <a:r>
              <a:rPr lang="en-US" sz="2000" dirty="0"/>
              <a:t>performance measurement databases, </a:t>
            </a:r>
          </a:p>
          <a:p>
            <a:pPr marL="968375" lvl="1" indent="-342900">
              <a:spcAft>
                <a:spcPct val="20000"/>
              </a:spcAft>
              <a:buFont typeface="Arial" panose="020B0604020202020204" pitchFamily="34" charset="0"/>
              <a:buChar char="•"/>
            </a:pPr>
            <a:r>
              <a:rPr lang="en-US" sz="2000" dirty="0"/>
              <a:t>previous project files, historical data, lessons learned, </a:t>
            </a:r>
          </a:p>
          <a:p>
            <a:pPr marL="968375" lvl="1" indent="-342900">
              <a:spcAft>
                <a:spcPct val="20000"/>
              </a:spcAft>
              <a:buFont typeface="Arial" panose="020B0604020202020204" pitchFamily="34" charset="0"/>
              <a:buChar char="•"/>
            </a:pPr>
            <a:r>
              <a:rPr lang="en-US" sz="2000" dirty="0"/>
              <a:t>configuration management knowledge base, etc.   </a:t>
            </a:r>
            <a:endParaRPr lang="en-US" sz="2000" b="1" dirty="0"/>
          </a:p>
          <a:p>
            <a:pPr lvl="1">
              <a:spcAft>
                <a:spcPct val="20000"/>
              </a:spcAft>
              <a:buFont typeface="Wingdings" pitchFamily="2" charset="2"/>
              <a:buNone/>
            </a:pPr>
            <a:endParaRPr lang="en-US" dirty="0"/>
          </a:p>
        </p:txBody>
      </p:sp>
      <p:sp>
        <p:nvSpPr>
          <p:cNvPr id="6" name="Rectangle 2"/>
          <p:cNvSpPr>
            <a:spLocks noGrp="1" noChangeArrowheads="1"/>
          </p:cNvSpPr>
          <p:nvPr>
            <p:ph type="title"/>
          </p:nvPr>
        </p:nvSpPr>
        <p:spPr>
          <a:xfrm>
            <a:off x="274320" y="76200"/>
            <a:ext cx="8869680" cy="1143000"/>
          </a:xfrm>
        </p:spPr>
        <p:txBody>
          <a:bodyPr>
            <a:normAutofit fontScale="90000"/>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4.6.1 Perform Integrated Change Control: Inputs</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ChangeArrowheads="1"/>
          </p:cNvSpPr>
          <p:nvPr/>
        </p:nvSpPr>
        <p:spPr bwMode="auto">
          <a:xfrm>
            <a:off x="381000" y="1143000"/>
            <a:ext cx="8458200" cy="4953000"/>
          </a:xfrm>
          <a:prstGeom prst="rect">
            <a:avLst/>
          </a:prstGeom>
          <a:noFill/>
          <a:ln w="12700">
            <a:noFill/>
            <a:miter lim="800000"/>
            <a:headEnd/>
            <a:tailEnd/>
          </a:ln>
          <a:effectLst/>
        </p:spPr>
        <p:txBody>
          <a:bodyPr lIns="90488" tIns="44450" rIns="90488" bIns="44450"/>
          <a:lstStyle/>
          <a:p>
            <a:pPr algn="l"/>
            <a:endParaRPr lang="en-CA" sz="2400">
              <a:solidFill>
                <a:schemeClr val="tx1"/>
              </a:solidFill>
              <a:latin typeface="Times New Roman" pitchFamily="18" charset="0"/>
            </a:endParaRPr>
          </a:p>
        </p:txBody>
      </p:sp>
      <p:sp>
        <p:nvSpPr>
          <p:cNvPr id="501764" name="Rectangle 4"/>
          <p:cNvSpPr>
            <a:spLocks noGrp="1" noChangeArrowheads="1"/>
          </p:cNvSpPr>
          <p:nvPr>
            <p:ph idx="1"/>
          </p:nvPr>
        </p:nvSpPr>
        <p:spPr>
          <a:xfrm>
            <a:off x="486156" y="1328056"/>
            <a:ext cx="8734044" cy="6063343"/>
          </a:xfrm>
        </p:spPr>
        <p:txBody>
          <a:bodyPr>
            <a:normAutofit fontScale="62500" lnSpcReduction="20000"/>
          </a:bodyPr>
          <a:lstStyle/>
          <a:p>
            <a:pPr>
              <a:spcAft>
                <a:spcPct val="20000"/>
              </a:spcAft>
              <a:buFont typeface="Wingdings" pitchFamily="2" charset="2"/>
              <a:buNone/>
            </a:pPr>
            <a:r>
              <a:rPr lang="en-US" sz="3600" dirty="0"/>
              <a:t>.</a:t>
            </a:r>
            <a:r>
              <a:rPr lang="en-US" sz="3600" b="1" dirty="0"/>
              <a:t>1 Expert Judgment</a:t>
            </a:r>
          </a:p>
          <a:p>
            <a:pPr lvl="1">
              <a:spcAft>
                <a:spcPct val="20000"/>
              </a:spcAft>
            </a:pPr>
            <a:r>
              <a:rPr lang="en-US" sz="3200" dirty="0"/>
              <a:t>The areas of expertise may include:</a:t>
            </a:r>
          </a:p>
          <a:p>
            <a:pPr marL="1143000" lvl="2" indent="-342900">
              <a:spcBef>
                <a:spcPts val="600"/>
              </a:spcBef>
              <a:spcAft>
                <a:spcPts val="600"/>
              </a:spcAft>
            </a:pPr>
            <a:r>
              <a:rPr lang="en-US" sz="3200" dirty="0"/>
              <a:t>Technical knowledge of the industry and focus area of the project</a:t>
            </a:r>
          </a:p>
          <a:p>
            <a:pPr marL="1143000" lvl="2" indent="-342900">
              <a:spcBef>
                <a:spcPts val="600"/>
              </a:spcBef>
              <a:spcAft>
                <a:spcPts val="600"/>
              </a:spcAft>
            </a:pPr>
            <a:r>
              <a:rPr lang="en-US" sz="3200" dirty="0"/>
              <a:t>Legislations and regulations relevant to the project</a:t>
            </a:r>
          </a:p>
          <a:p>
            <a:pPr marL="1143000" lvl="2" indent="-342900">
              <a:spcBef>
                <a:spcPts val="600"/>
              </a:spcBef>
              <a:spcAft>
                <a:spcPts val="600"/>
              </a:spcAft>
            </a:pPr>
            <a:r>
              <a:rPr lang="en-US" sz="3200" dirty="0"/>
              <a:t>Legal aspects of Procurement </a:t>
            </a:r>
          </a:p>
          <a:p>
            <a:pPr marL="1143000" lvl="2" indent="-342900">
              <a:spcBef>
                <a:spcPts val="600"/>
              </a:spcBef>
              <a:spcAft>
                <a:spcPts val="600"/>
              </a:spcAft>
            </a:pPr>
            <a:r>
              <a:rPr lang="en-US" sz="3200" dirty="0"/>
              <a:t>Configuration Management</a:t>
            </a:r>
          </a:p>
          <a:p>
            <a:pPr marL="1143000" lvl="2" indent="-342900">
              <a:spcBef>
                <a:spcPts val="600"/>
              </a:spcBef>
              <a:spcAft>
                <a:spcPts val="600"/>
              </a:spcAft>
            </a:pPr>
            <a:r>
              <a:rPr lang="en-US" sz="3200" dirty="0"/>
              <a:t>Risk Management</a:t>
            </a:r>
            <a:endParaRPr lang="en-US" sz="3200" b="1" dirty="0"/>
          </a:p>
          <a:p>
            <a:pPr>
              <a:spcAft>
                <a:spcPct val="20000"/>
              </a:spcAft>
              <a:buNone/>
            </a:pPr>
            <a:r>
              <a:rPr lang="en-US" sz="3600" b="1" dirty="0"/>
              <a:t>.2  Change Control Tools</a:t>
            </a:r>
          </a:p>
          <a:p>
            <a:pPr lvl="1">
              <a:spcAft>
                <a:spcPct val="20000"/>
              </a:spcAft>
            </a:pPr>
            <a:r>
              <a:rPr lang="en-US" sz="2900" dirty="0"/>
              <a:t>Tools are needed to facilitate the appropriate review and approval (or rejection) of change requests; i.e., Identification, recording and reporting status, verification and auditing of the configuration item. These tools should support the process activities to:</a:t>
            </a:r>
          </a:p>
          <a:p>
            <a:pPr marL="1166813" lvl="2" indent="-365125">
              <a:spcAft>
                <a:spcPct val="20000"/>
              </a:spcAft>
            </a:pPr>
            <a:r>
              <a:rPr lang="en-US" sz="2900" dirty="0"/>
              <a:t>Identify Changes</a:t>
            </a:r>
          </a:p>
          <a:p>
            <a:pPr marL="1166813" lvl="2" indent="-365125">
              <a:spcAft>
                <a:spcPct val="20000"/>
              </a:spcAft>
            </a:pPr>
            <a:r>
              <a:rPr lang="en-US" sz="2900" dirty="0"/>
              <a:t>Document Changes</a:t>
            </a:r>
          </a:p>
          <a:p>
            <a:pPr marL="1166813" lvl="2" indent="-365125">
              <a:spcAft>
                <a:spcPct val="20000"/>
              </a:spcAft>
            </a:pPr>
            <a:r>
              <a:rPr lang="en-US" sz="2900" dirty="0"/>
              <a:t>Decide on the Changes</a:t>
            </a:r>
          </a:p>
          <a:p>
            <a:pPr marL="1166813" lvl="2" indent="-365125">
              <a:spcAft>
                <a:spcPct val="20000"/>
              </a:spcAft>
            </a:pPr>
            <a:r>
              <a:rPr lang="en-US" sz="2900" dirty="0"/>
              <a:t>Track changes  </a:t>
            </a:r>
          </a:p>
          <a:p>
            <a:pPr lvl="1">
              <a:spcAft>
                <a:spcPct val="20000"/>
              </a:spcAft>
            </a:pPr>
            <a:endParaRPr lang="en-US" sz="2000" dirty="0"/>
          </a:p>
          <a:p>
            <a:pPr marL="0" lvl="2">
              <a:spcBef>
                <a:spcPts val="0"/>
              </a:spcBef>
              <a:buNone/>
            </a:pPr>
            <a:r>
              <a:rPr lang="en-US" sz="2400" b="1" dirty="0"/>
              <a:t> </a:t>
            </a:r>
            <a:endParaRPr lang="en-US" sz="2400" dirty="0"/>
          </a:p>
        </p:txBody>
      </p:sp>
      <p:sp>
        <p:nvSpPr>
          <p:cNvPr id="6" name="Rectangle 2"/>
          <p:cNvSpPr>
            <a:spLocks noGrp="1" noChangeArrowheads="1"/>
          </p:cNvSpPr>
          <p:nvPr>
            <p:ph type="title"/>
          </p:nvPr>
        </p:nvSpPr>
        <p:spPr>
          <a:xfrm>
            <a:off x="591312" y="152400"/>
            <a:ext cx="8552688" cy="1143000"/>
          </a:xfrm>
        </p:spPr>
        <p:txBody>
          <a:bodyPr>
            <a:normAutofit fontScale="90000"/>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4.6.2 Perform Integrated Change Control: Tools &amp; Techniques</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800" y="0"/>
            <a:ext cx="7498080" cy="685800"/>
          </a:xfrm>
        </p:spPr>
        <p:txBody>
          <a:bodyPr>
            <a:normAutofit fontScale="90000"/>
          </a:bodyPr>
          <a:lstStyle/>
          <a:p>
            <a:r>
              <a:rPr lang="en-CA" dirty="0"/>
              <a:t>Integration Management Tailoring </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322515662"/>
              </p:ext>
            </p:extLst>
          </p:nvPr>
        </p:nvGraphicFramePr>
        <p:xfrm>
          <a:off x="1295401" y="838200"/>
          <a:ext cx="7661480" cy="58572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133599">
                  <a:extLst>
                    <a:ext uri="{9D8B030D-6E8A-4147-A177-3AD203B41FA5}">
                      <a16:colId xmlns:a16="http://schemas.microsoft.com/office/drawing/2014/main" val="130733387"/>
                    </a:ext>
                  </a:extLst>
                </a:gridCol>
                <a:gridCol w="5527881">
                  <a:extLst>
                    <a:ext uri="{9D8B030D-6E8A-4147-A177-3AD203B41FA5}">
                      <a16:colId xmlns:a16="http://schemas.microsoft.com/office/drawing/2014/main" val="2515640182"/>
                    </a:ext>
                  </a:extLst>
                </a:gridCol>
              </a:tblGrid>
              <a:tr h="370840">
                <a:tc>
                  <a:txBody>
                    <a:bodyPr/>
                    <a:lstStyle/>
                    <a:p>
                      <a:pPr algn="ctr"/>
                      <a:r>
                        <a:rPr lang="en-CA" sz="1700" dirty="0"/>
                        <a:t>CONSIDERATION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CA" sz="1700" dirty="0"/>
                        <a:t>NEEDED  TAILORING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839358801"/>
                  </a:ext>
                </a:extLst>
              </a:tr>
              <a:tr h="370840">
                <a:tc>
                  <a:txBody>
                    <a:bodyPr/>
                    <a:lstStyle/>
                    <a:p>
                      <a:r>
                        <a:rPr lang="en-CA" sz="1800" b="1" i="1" dirty="0">
                          <a:solidFill>
                            <a:schemeClr val="bg2">
                              <a:lumMod val="50000"/>
                            </a:schemeClr>
                          </a:solidFill>
                        </a:rPr>
                        <a:t>Project Life Cycle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CA" sz="1700" i="1" dirty="0"/>
                        <a:t>What</a:t>
                      </a:r>
                      <a:r>
                        <a:rPr lang="en-CA" sz="1700" i="1" baseline="0" dirty="0"/>
                        <a:t> phases are appropriate for the Project life cycle?</a:t>
                      </a:r>
                      <a:endParaRPr lang="en-CA" sz="17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111123245"/>
                  </a:ext>
                </a:extLst>
              </a:tr>
              <a:tr h="370840">
                <a:tc>
                  <a:txBody>
                    <a:bodyPr/>
                    <a:lstStyle/>
                    <a:p>
                      <a:r>
                        <a:rPr lang="en-CA" sz="1800" b="1" i="1" dirty="0">
                          <a:solidFill>
                            <a:schemeClr val="bg2">
                              <a:lumMod val="50000"/>
                            </a:schemeClr>
                          </a:solidFill>
                        </a:rPr>
                        <a:t>Development</a:t>
                      </a:r>
                      <a:r>
                        <a:rPr lang="en-CA" sz="1800" b="1" i="1" baseline="0" dirty="0">
                          <a:solidFill>
                            <a:schemeClr val="bg2">
                              <a:lumMod val="50000"/>
                            </a:schemeClr>
                          </a:solidFill>
                        </a:rPr>
                        <a:t> Life Cycle </a:t>
                      </a:r>
                      <a:endParaRPr lang="en-CA" sz="1800" b="1" i="1" dirty="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700" i="1" dirty="0"/>
                        <a:t>What is the</a:t>
                      </a:r>
                      <a:r>
                        <a:rPr lang="en-CA" sz="1700" i="1" baseline="0" dirty="0"/>
                        <a:t> appropriate cycle for the project?  Predictive or adaptive? If adaptive, should the product be developed by Iterative, Incremental or Hybrid approach?  </a:t>
                      </a:r>
                    </a:p>
                    <a:p>
                      <a:r>
                        <a:rPr lang="en-CA" sz="1700" b="0" i="1" baseline="0" dirty="0">
                          <a:solidFill>
                            <a:schemeClr val="bg2">
                              <a:lumMod val="50000"/>
                            </a:schemeClr>
                          </a:solidFill>
                        </a:rPr>
                        <a:t>In Iterative &amp; Agile approaches, the control of the detailed product planning and delivery is delegated to the Team. The PM’s focus is on building collaborative decision-making environment and the team has the ability to respond to changes</a:t>
                      </a:r>
                      <a:endParaRPr lang="en-CA" sz="1700" b="0" i="1" dirty="0">
                        <a:solidFill>
                          <a:schemeClr val="bg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2107026"/>
                  </a:ext>
                </a:extLst>
              </a:tr>
              <a:tr h="370840">
                <a:tc>
                  <a:txBody>
                    <a:bodyPr/>
                    <a:lstStyle/>
                    <a:p>
                      <a:r>
                        <a:rPr lang="en-CA" sz="1800" b="1" i="1" dirty="0">
                          <a:solidFill>
                            <a:schemeClr val="bg2">
                              <a:lumMod val="50000"/>
                            </a:schemeClr>
                          </a:solidFill>
                        </a:rPr>
                        <a:t>Management Approach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CA" sz="1700" i="1" dirty="0"/>
                        <a:t>Based on Org. culture,</a:t>
                      </a:r>
                      <a:r>
                        <a:rPr lang="en-CA" sz="1700" i="1" baseline="0" dirty="0"/>
                        <a:t> and Project Complexity,  w</a:t>
                      </a:r>
                      <a:r>
                        <a:rPr lang="en-CA" sz="1700" i="1" dirty="0"/>
                        <a:t>hich </a:t>
                      </a:r>
                      <a:r>
                        <a:rPr lang="en-CA" sz="1700" i="1" baseline="0" dirty="0"/>
                        <a:t>approach would be more effective?</a:t>
                      </a:r>
                      <a:endParaRPr lang="en-CA" sz="17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6420403"/>
                  </a:ext>
                </a:extLst>
              </a:tr>
              <a:tr h="370840">
                <a:tc>
                  <a:txBody>
                    <a:bodyPr/>
                    <a:lstStyle/>
                    <a:p>
                      <a:r>
                        <a:rPr lang="en-CA" sz="1800" b="1" i="1" dirty="0">
                          <a:solidFill>
                            <a:schemeClr val="bg2">
                              <a:lumMod val="50000"/>
                            </a:schemeClr>
                          </a:solidFill>
                        </a:rPr>
                        <a:t>Change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700" i="1" dirty="0"/>
                        <a:t>How will change be managed in the project?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4729433"/>
                  </a:ext>
                </a:extLst>
              </a:tr>
              <a:tr h="370840">
                <a:tc>
                  <a:txBody>
                    <a:bodyPr/>
                    <a:lstStyle/>
                    <a:p>
                      <a:r>
                        <a:rPr lang="en-CA" sz="1800" b="1" i="1" dirty="0">
                          <a:solidFill>
                            <a:schemeClr val="bg2">
                              <a:lumMod val="50000"/>
                            </a:schemeClr>
                          </a:solidFill>
                        </a:rPr>
                        <a:t>Governance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CA" sz="1700" i="1" dirty="0"/>
                        <a:t>What Control Boards, Committees, and other Stakeholders</a:t>
                      </a:r>
                      <a:r>
                        <a:rPr lang="en-CA" sz="1700" i="1" baseline="0" dirty="0"/>
                        <a:t> are involved? Status Reporting Needs?  </a:t>
                      </a:r>
                      <a:endParaRPr lang="en-CA" sz="17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308080485"/>
                  </a:ext>
                </a:extLst>
              </a:tr>
              <a:tr h="370840">
                <a:tc>
                  <a:txBody>
                    <a:bodyPr/>
                    <a:lstStyle/>
                    <a:p>
                      <a:r>
                        <a:rPr lang="en-CA" sz="1800" b="1" i="1" dirty="0">
                          <a:solidFill>
                            <a:schemeClr val="bg2">
                              <a:lumMod val="50000"/>
                            </a:schemeClr>
                          </a:solidFill>
                        </a:rPr>
                        <a:t>Lessons Learned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700" i="1" dirty="0"/>
                        <a:t>What information and historical information should be collected? How will these be made available for future projects?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4423507"/>
                  </a:ext>
                </a:extLst>
              </a:tr>
              <a:tr h="370840">
                <a:tc>
                  <a:txBody>
                    <a:bodyPr/>
                    <a:lstStyle/>
                    <a:p>
                      <a:r>
                        <a:rPr lang="en-CA" sz="1800" b="1" i="1" dirty="0">
                          <a:solidFill>
                            <a:schemeClr val="bg2">
                              <a:lumMod val="50000"/>
                            </a:schemeClr>
                          </a:solidFill>
                        </a:rPr>
                        <a:t>Knowledge Mgmt.</a:t>
                      </a:r>
                      <a:r>
                        <a:rPr lang="en-CA" sz="1800" b="1" i="1" baseline="0" dirty="0">
                          <a:solidFill>
                            <a:schemeClr val="bg2">
                              <a:lumMod val="50000"/>
                            </a:schemeClr>
                          </a:solidFill>
                        </a:rPr>
                        <a:t> </a:t>
                      </a:r>
                      <a:endParaRPr lang="en-CA" sz="1800" b="1" i="1" dirty="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n-CA" sz="1700" i="1" dirty="0"/>
                        <a:t>How will knowledge be</a:t>
                      </a:r>
                      <a:r>
                        <a:rPr lang="en-CA" sz="1700" i="1" baseline="0" dirty="0"/>
                        <a:t> managed to foster collaborative working environment?</a:t>
                      </a:r>
                      <a:endParaRPr lang="en-CA" sz="17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950003496"/>
                  </a:ext>
                </a:extLst>
              </a:tr>
              <a:tr h="370840">
                <a:tc>
                  <a:txBody>
                    <a:bodyPr/>
                    <a:lstStyle/>
                    <a:p>
                      <a:r>
                        <a:rPr lang="en-CA" sz="1800" b="1" i="1" dirty="0">
                          <a:solidFill>
                            <a:schemeClr val="bg2">
                              <a:lumMod val="50000"/>
                            </a:schemeClr>
                          </a:solidFill>
                        </a:rPr>
                        <a:t>Benefits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700" i="1" dirty="0"/>
                        <a:t>How and when to report Benefits? At the end? Each iteration?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1805047"/>
                  </a:ext>
                </a:extLst>
              </a:tr>
            </a:tbl>
          </a:graphicData>
        </a:graphic>
      </p:graphicFrame>
    </p:spTree>
    <p:extLst>
      <p:ext uri="{BB962C8B-B14F-4D97-AF65-F5344CB8AC3E}">
        <p14:creationId xmlns:p14="http://schemas.microsoft.com/office/powerpoint/2010/main" val="31652049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4576"/>
            <a:ext cx="8686800" cy="5562600"/>
          </a:xfrm>
        </p:spPr>
        <p:txBody>
          <a:bodyPr>
            <a:normAutofit fontScale="92500" lnSpcReduction="10000"/>
          </a:bodyPr>
          <a:lstStyle/>
          <a:p>
            <a:pPr marL="82296" indent="0">
              <a:buNone/>
            </a:pPr>
            <a:r>
              <a:rPr lang="en-CA" b="1" dirty="0"/>
              <a:t>.3 </a:t>
            </a:r>
            <a:r>
              <a:rPr lang="en-CA" sz="2800" b="1" dirty="0"/>
              <a:t>Data Analysis</a:t>
            </a:r>
          </a:p>
          <a:p>
            <a:pPr marL="541338" indent="0">
              <a:buNone/>
            </a:pPr>
            <a:r>
              <a:rPr lang="en-CA" sz="2000" dirty="0"/>
              <a:t>Analysis techniques that can be used for this process include:</a:t>
            </a:r>
          </a:p>
          <a:p>
            <a:pPr marL="884238" indent="-165100"/>
            <a:r>
              <a:rPr lang="en-CA" sz="2000" b="1" dirty="0"/>
              <a:t>	</a:t>
            </a:r>
            <a:r>
              <a:rPr lang="en-CA" sz="2000" b="1" i="1" dirty="0"/>
              <a:t>Alternatives Analysis, </a:t>
            </a:r>
            <a:r>
              <a:rPr lang="en-CA" sz="2000" dirty="0"/>
              <a:t>to assess changes and decide which can be accepted, rejected, or modified for subsequent acceptance. </a:t>
            </a:r>
          </a:p>
          <a:p>
            <a:pPr marL="884238" indent="-165100"/>
            <a:r>
              <a:rPr lang="en-CA" sz="2000" b="1" i="1" dirty="0"/>
              <a:t> Cost Benefit Analysis, </a:t>
            </a:r>
            <a:r>
              <a:rPr lang="en-CA" sz="2000" dirty="0"/>
              <a:t>compares the benefits of the change  			                      with the associated costs</a:t>
            </a:r>
          </a:p>
          <a:p>
            <a:pPr marL="93663" indent="0">
              <a:buNone/>
            </a:pPr>
            <a:r>
              <a:rPr lang="en-CA" sz="2800" b="1" dirty="0"/>
              <a:t>.4  Decision Making </a:t>
            </a:r>
          </a:p>
          <a:p>
            <a:pPr marL="625475" indent="0">
              <a:buNone/>
            </a:pPr>
            <a:r>
              <a:rPr lang="en-CA" sz="2000" dirty="0"/>
              <a:t>Techniques include: </a:t>
            </a:r>
          </a:p>
          <a:p>
            <a:pPr marL="895350" indent="-176213">
              <a:spcBef>
                <a:spcPts val="0"/>
              </a:spcBef>
            </a:pPr>
            <a:r>
              <a:rPr lang="en-CA" sz="2000" b="1" i="1" dirty="0"/>
              <a:t> Voting</a:t>
            </a:r>
          </a:p>
          <a:p>
            <a:pPr marL="895350" indent="-176213">
              <a:spcBef>
                <a:spcPts val="0"/>
              </a:spcBef>
            </a:pPr>
            <a:r>
              <a:rPr lang="en-CA" sz="2000" b="1" i="1" dirty="0"/>
              <a:t> Autocratic Decision Making, </a:t>
            </a:r>
            <a:r>
              <a:rPr lang="en-CA" sz="2000" dirty="0"/>
              <a:t>made by an individual </a:t>
            </a:r>
          </a:p>
          <a:p>
            <a:pPr marL="895350" indent="-176213">
              <a:spcBef>
                <a:spcPts val="0"/>
              </a:spcBef>
            </a:pPr>
            <a:r>
              <a:rPr lang="en-CA" sz="2000" b="1" i="1" dirty="0"/>
              <a:t> </a:t>
            </a:r>
            <a:r>
              <a:rPr lang="en-CA" sz="2000" b="1" i="1" dirty="0" err="1"/>
              <a:t>Multicriteria</a:t>
            </a:r>
            <a:r>
              <a:rPr lang="en-CA" sz="2000" b="1" i="1" dirty="0"/>
              <a:t> Decision Making </a:t>
            </a:r>
            <a:r>
              <a:rPr lang="en-CA" sz="2000" dirty="0"/>
              <a:t>uses a decision matrix to evaluate the requested change on the basis of predefined criteria. </a:t>
            </a:r>
          </a:p>
          <a:p>
            <a:pPr marL="719137" indent="0">
              <a:spcBef>
                <a:spcPts val="0"/>
              </a:spcBef>
              <a:buNone/>
            </a:pPr>
            <a:endParaRPr lang="en-CA" sz="2000" dirty="0"/>
          </a:p>
          <a:p>
            <a:pPr marL="0" indent="0">
              <a:spcBef>
                <a:spcPts val="0"/>
              </a:spcBef>
              <a:buNone/>
            </a:pPr>
            <a:r>
              <a:rPr lang="en-CA" sz="2800" b="1" dirty="0"/>
              <a:t> .5  Meetings</a:t>
            </a:r>
          </a:p>
          <a:p>
            <a:pPr marL="968375" indent="-342900">
              <a:spcBef>
                <a:spcPts val="0"/>
              </a:spcBef>
            </a:pPr>
            <a:r>
              <a:rPr lang="en-CA" sz="2000" dirty="0"/>
              <a:t>Held by CCB to assess the impact of the requested change and decide whether to accept, reject or consider alternatives.  </a:t>
            </a:r>
            <a:r>
              <a:rPr lang="en-CA" sz="2800" b="1" dirty="0"/>
              <a:t> </a:t>
            </a:r>
          </a:p>
          <a:p>
            <a:pPr marL="968375" indent="-342900">
              <a:spcBef>
                <a:spcPts val="0"/>
              </a:spcBef>
            </a:pPr>
            <a:r>
              <a:rPr lang="en-CA" sz="2000" dirty="0"/>
              <a:t>The CCB also reviews configuration management activities. </a:t>
            </a:r>
            <a:r>
              <a:rPr lang="en-CA" sz="2800" b="1" dirty="0"/>
              <a:t>  </a:t>
            </a:r>
            <a:endParaRPr lang="en-CA" sz="2400" b="1" i="1" dirty="0"/>
          </a:p>
        </p:txBody>
      </p:sp>
      <p:sp>
        <p:nvSpPr>
          <p:cNvPr id="5" name="Rectangle 2"/>
          <p:cNvSpPr>
            <a:spLocks noGrp="1" noChangeArrowheads="1"/>
          </p:cNvSpPr>
          <p:nvPr>
            <p:ph type="title"/>
          </p:nvPr>
        </p:nvSpPr>
        <p:spPr>
          <a:xfrm>
            <a:off x="1066800" y="-76200"/>
            <a:ext cx="7867650" cy="1143000"/>
          </a:xfrm>
        </p:spPr>
        <p:txBody>
          <a:bodyPr>
            <a:normAutofit fontScale="90000"/>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4.6.2 Perform Integrated Change Control: Tools &amp; Techniques</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25497879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92" name="Rectangle 16"/>
          <p:cNvSpPr>
            <a:spLocks noGrp="1" noChangeArrowheads="1"/>
          </p:cNvSpPr>
          <p:nvPr>
            <p:ph idx="1"/>
          </p:nvPr>
        </p:nvSpPr>
        <p:spPr>
          <a:xfrm>
            <a:off x="358140" y="1143000"/>
            <a:ext cx="8458200" cy="5770562"/>
          </a:xfrm>
        </p:spPr>
        <p:txBody>
          <a:bodyPr>
            <a:normAutofit fontScale="92500" lnSpcReduction="20000"/>
          </a:bodyPr>
          <a:lstStyle/>
          <a:p>
            <a:pPr>
              <a:buNone/>
            </a:pPr>
            <a:r>
              <a:rPr lang="en-US" sz="2800" b="1" dirty="0"/>
              <a:t>.</a:t>
            </a:r>
            <a:r>
              <a:rPr lang="en-US" sz="3000" b="1" dirty="0"/>
              <a:t>1   Approved Change Request </a:t>
            </a:r>
            <a:endParaRPr lang="en-US" sz="2800" b="1" dirty="0"/>
          </a:p>
          <a:p>
            <a:pPr marL="895350" lvl="1" indent="-269875"/>
            <a:r>
              <a:rPr lang="en-US" sz="2000" dirty="0"/>
              <a:t>Approved change requests require a baseline update. Rejected change requests are usually sent back to requester for additional information</a:t>
            </a:r>
          </a:p>
          <a:p>
            <a:pPr marL="895350" lvl="1" indent="-269875"/>
            <a:r>
              <a:rPr lang="en-US" sz="2000" dirty="0"/>
              <a:t>Change requests are processed according to established change control systems. </a:t>
            </a:r>
          </a:p>
          <a:p>
            <a:pPr marL="895350" lvl="1" indent="-269875"/>
            <a:r>
              <a:rPr lang="en-US" sz="2000" dirty="0"/>
              <a:t>The status of all requested changes, are updated in the change request log, as part of project document updates.</a:t>
            </a:r>
            <a:endParaRPr lang="en-US" sz="2400" dirty="0"/>
          </a:p>
          <a:p>
            <a:pPr marL="82296" indent="0">
              <a:buNone/>
            </a:pPr>
            <a:r>
              <a:rPr lang="en-US" sz="2400" dirty="0"/>
              <a:t> </a:t>
            </a:r>
          </a:p>
          <a:p>
            <a:pPr>
              <a:buNone/>
            </a:pPr>
            <a:r>
              <a:rPr lang="en-US" sz="3000" b="1" dirty="0"/>
              <a:t>.2   Project Management Plan Updates</a:t>
            </a:r>
          </a:p>
          <a:p>
            <a:pPr lvl="1"/>
            <a:r>
              <a:rPr lang="en-US" sz="2000" dirty="0"/>
              <a:t>All impacted components of the plans, and relevant baselines need to be updated as a result of an approved change.</a:t>
            </a:r>
          </a:p>
          <a:p>
            <a:pPr lvl="1"/>
            <a:r>
              <a:rPr lang="en-US" sz="2000" b="1" i="1" dirty="0"/>
              <a:t>Changes to the baselines should only show changes from the current time forward, to preserve the integrity of the baselines and the historical data of past performance. </a:t>
            </a:r>
          </a:p>
          <a:p>
            <a:pPr lvl="1"/>
            <a:endParaRPr lang="en-US" sz="2000" b="1" i="1" dirty="0"/>
          </a:p>
          <a:p>
            <a:pPr>
              <a:buNone/>
            </a:pPr>
            <a:r>
              <a:rPr lang="en-US" sz="3000" b="1" dirty="0"/>
              <a:t>.3    Project Document Updates</a:t>
            </a:r>
          </a:p>
          <a:p>
            <a:pPr lvl="1"/>
            <a:r>
              <a:rPr lang="en-US" sz="2400" b="1" dirty="0"/>
              <a:t>	</a:t>
            </a:r>
            <a:r>
              <a:rPr lang="en-US" sz="2000" dirty="0"/>
              <a:t>Mainly the Change Request Log would need updating</a:t>
            </a:r>
            <a:r>
              <a:rPr lang="en-US" b="1" dirty="0"/>
              <a:t>		</a:t>
            </a:r>
          </a:p>
        </p:txBody>
      </p:sp>
      <p:sp>
        <p:nvSpPr>
          <p:cNvPr id="5" name="Rectangle 2"/>
          <p:cNvSpPr>
            <a:spLocks noGrp="1" noChangeArrowheads="1"/>
          </p:cNvSpPr>
          <p:nvPr>
            <p:ph type="title"/>
          </p:nvPr>
        </p:nvSpPr>
        <p:spPr>
          <a:xfrm>
            <a:off x="228600" y="0"/>
            <a:ext cx="8717280" cy="1143000"/>
          </a:xfrm>
        </p:spPr>
        <p:txBody>
          <a:bodyPr>
            <a:normAutofit fontScale="90000"/>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4.6.3 Perform Integrated Change Control: Outputs</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xplosion 1 12"/>
          <p:cNvSpPr/>
          <p:nvPr/>
        </p:nvSpPr>
        <p:spPr>
          <a:xfrm>
            <a:off x="7206297" y="2743200"/>
            <a:ext cx="1981200" cy="21336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3122" name="Rectangle 2"/>
          <p:cNvSpPr>
            <a:spLocks noGrp="1" noChangeArrowheads="1"/>
          </p:cNvSpPr>
          <p:nvPr>
            <p:ph type="title"/>
          </p:nvPr>
        </p:nvSpPr>
        <p:spPr>
          <a:xfrm>
            <a:off x="-114300" y="-150812"/>
            <a:ext cx="9372600" cy="1143000"/>
          </a:xfrm>
        </p:spPr>
        <p:txBody>
          <a:bodyPr>
            <a:norm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4.7 Close Project or Phase</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773124"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73125"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73126" name="Rectangle 6"/>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73127" name="Rectangle 7"/>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73128" name="Rectangle 8"/>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pic>
        <p:nvPicPr>
          <p:cNvPr id="10138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4560" y="6477000"/>
            <a:ext cx="31829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Object 1"/>
          <p:cNvGraphicFramePr>
            <a:graphicFrameLocks noChangeAspect="1"/>
          </p:cNvGraphicFramePr>
          <p:nvPr/>
        </p:nvGraphicFramePr>
        <p:xfrm>
          <a:off x="244475" y="1189832"/>
          <a:ext cx="8655050" cy="4997450"/>
        </p:xfrm>
        <a:graphic>
          <a:graphicData uri="http://schemas.openxmlformats.org/presentationml/2006/ole">
            <mc:AlternateContent xmlns:mc="http://schemas.openxmlformats.org/markup-compatibility/2006">
              <mc:Choice xmlns:v="urn:schemas-microsoft-com:vml" Requires="v">
                <p:oleObj spid="_x0000_s117801" name="Visio" r:id="rId5" imgW="10377715" imgH="5991884" progId="Visio.Drawing.15">
                  <p:embed/>
                </p:oleObj>
              </mc:Choice>
              <mc:Fallback>
                <p:oleObj name="Visio" r:id="rId5" imgW="10377715" imgH="5991884" progId="Visio.Drawing.15">
                  <p:embed/>
                  <p:pic>
                    <p:nvPicPr>
                      <p:cNvPr id="2" name="Object 1"/>
                      <p:cNvPicPr/>
                      <p:nvPr/>
                    </p:nvPicPr>
                    <p:blipFill>
                      <a:blip r:embed="rId6"/>
                      <a:stretch>
                        <a:fillRect/>
                      </a:stretch>
                    </p:blipFill>
                    <p:spPr>
                      <a:xfrm>
                        <a:off x="244475" y="1189832"/>
                        <a:ext cx="8655050" cy="4997450"/>
                      </a:xfrm>
                      <a:prstGeom prst="rect">
                        <a:avLst/>
                      </a:prstGeom>
                    </p:spPr>
                  </p:pic>
                </p:oleObj>
              </mc:Fallback>
            </mc:AlternateContent>
          </a:graphicData>
        </a:graphic>
      </p:graphicFrame>
    </p:spTree>
    <p:extLst>
      <p:ext uri="{BB962C8B-B14F-4D97-AF65-F5344CB8AC3E}">
        <p14:creationId xmlns:p14="http://schemas.microsoft.com/office/powerpoint/2010/main" val="3054789837"/>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a:p>
        </p:txBody>
      </p:sp>
      <p:sp>
        <p:nvSpPr>
          <p:cNvPr id="6" name="TextBox 1"/>
          <p:cNvSpPr txBox="1"/>
          <p:nvPr/>
        </p:nvSpPr>
        <p:spPr>
          <a:xfrm>
            <a:off x="5990414" y="6405631"/>
            <a:ext cx="3175357"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8" name="Rectangle 2"/>
          <p:cNvSpPr>
            <a:spLocks noGrp="1" noChangeArrowheads="1"/>
          </p:cNvSpPr>
          <p:nvPr>
            <p:ph type="title"/>
          </p:nvPr>
        </p:nvSpPr>
        <p:spPr>
          <a:xfrm>
            <a:off x="1219200" y="-141614"/>
            <a:ext cx="7498080" cy="1143000"/>
          </a:xfrm>
        </p:spPr>
        <p:txBody>
          <a:bodyPr>
            <a:norm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4.7 CLOSE PROJECT OR PHASE</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7" name="Content Placeholder 6"/>
          <p:cNvSpPr>
            <a:spLocks noGrp="1"/>
          </p:cNvSpPr>
          <p:nvPr>
            <p:ph idx="1"/>
          </p:nvPr>
        </p:nvSpPr>
        <p:spPr>
          <a:xfrm>
            <a:off x="914400" y="1001386"/>
            <a:ext cx="8229600" cy="5404245"/>
          </a:xfrm>
        </p:spPr>
        <p:txBody>
          <a:bodyPr>
            <a:normAutofit fontScale="92500" lnSpcReduction="10000"/>
          </a:bodyPr>
          <a:lstStyle/>
          <a:p>
            <a:pPr marL="82296" indent="0">
              <a:buNone/>
            </a:pPr>
            <a:r>
              <a:rPr lang="en-CA" sz="2000" dirty="0"/>
              <a:t>This is the process for finalizing all activities and closing of the project or a phase.  At the conclusion of this process, all project information are achieved, the planned project work completed and accepted by the customer, and resources released.  The activities necessary for the administrative closure of the project or phase include:  </a:t>
            </a:r>
            <a:r>
              <a:rPr lang="en-CA" sz="1800" i="1" dirty="0"/>
              <a:t>(refer PMBOK</a:t>
            </a:r>
            <a:r>
              <a:rPr lang="en-CA" sz="1400" i="1" dirty="0"/>
              <a:t>®</a:t>
            </a:r>
            <a:r>
              <a:rPr lang="en-CA" sz="1800" i="1" dirty="0"/>
              <a:t> 6</a:t>
            </a:r>
            <a:r>
              <a:rPr lang="en-CA" sz="1800" i="1" baseline="30000" dirty="0"/>
              <a:t>th</a:t>
            </a:r>
            <a:r>
              <a:rPr lang="en-CA" sz="1800" i="1" dirty="0"/>
              <a:t> Ed Page 123 for details)</a:t>
            </a:r>
          </a:p>
          <a:p>
            <a:pPr>
              <a:spcAft>
                <a:spcPts val="600"/>
              </a:spcAft>
            </a:pPr>
            <a:r>
              <a:rPr lang="en-CA" sz="2000" i="1" dirty="0"/>
              <a:t>Actions &amp; Activities necessary to satisfy completion or exit criteria for the phase or the project, confirming the formal delivery and customer acceptance of deliverables. </a:t>
            </a:r>
          </a:p>
          <a:p>
            <a:pPr>
              <a:spcAft>
                <a:spcPts val="600"/>
              </a:spcAft>
            </a:pPr>
            <a:r>
              <a:rPr lang="en-CA" sz="2000" i="1" dirty="0"/>
              <a:t>Activities related to the completion of the contractual agreements applicable to the project, and confirming the formal acceptance of the seller’s work  </a:t>
            </a:r>
          </a:p>
          <a:p>
            <a:pPr>
              <a:spcAft>
                <a:spcPts val="600"/>
              </a:spcAft>
            </a:pPr>
            <a:r>
              <a:rPr lang="en-CA" sz="2000" i="1" dirty="0"/>
              <a:t>Activities needed to collect project records, audit project performance, identify and archive lessons learned. </a:t>
            </a:r>
          </a:p>
          <a:p>
            <a:pPr>
              <a:spcAft>
                <a:spcPts val="600"/>
              </a:spcAft>
            </a:pPr>
            <a:r>
              <a:rPr lang="en-CA" sz="2000" i="1" dirty="0"/>
              <a:t>Activities necessary to transfer the project products or services, to production or operation</a:t>
            </a:r>
          </a:p>
          <a:p>
            <a:pPr>
              <a:spcAft>
                <a:spcPts val="600"/>
              </a:spcAft>
            </a:pPr>
            <a:r>
              <a:rPr lang="en-CA" sz="2000" i="1" dirty="0"/>
              <a:t>Collecting any suggestions for improving or updating organizational policies or procedures and sending them to the appropriate organizational unit</a:t>
            </a:r>
          </a:p>
          <a:p>
            <a:pPr>
              <a:spcAft>
                <a:spcPts val="600"/>
              </a:spcAft>
            </a:pPr>
            <a:r>
              <a:rPr lang="en-CA" sz="2000" i="1" dirty="0"/>
              <a:t>Measuring stakeholder satisfaction</a:t>
            </a:r>
          </a:p>
          <a:p>
            <a:endParaRPr lang="en-CA" sz="2000" dirty="0"/>
          </a:p>
        </p:txBody>
      </p:sp>
    </p:spTree>
  </p:cSld>
  <p:clrMapOvr>
    <a:masterClrMapping/>
  </p:clrMapOvr>
  <p:transition>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404506" y="76200"/>
            <a:ext cx="7498080" cy="990600"/>
          </a:xfrm>
        </p:spPr>
        <p:txBody>
          <a:bodyPr>
            <a:normAutofit fontScale="90000"/>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4.7 CLOSE PROJECT OR PHASE Data Flow</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562125505"/>
              </p:ext>
            </p:extLst>
          </p:nvPr>
        </p:nvGraphicFramePr>
        <p:xfrm>
          <a:off x="1143000" y="1219200"/>
          <a:ext cx="7899400" cy="5187950"/>
        </p:xfrm>
        <a:graphic>
          <a:graphicData uri="http://schemas.openxmlformats.org/presentationml/2006/ole">
            <mc:AlternateContent xmlns:mc="http://schemas.openxmlformats.org/markup-compatibility/2006">
              <mc:Choice xmlns:v="urn:schemas-microsoft-com:vml" Requires="v">
                <p:oleObj spid="_x0000_s118819" name="Visio" r:id="rId3" imgW="9477717" imgH="7089318" progId="Visio.Drawing.15">
                  <p:embed/>
                </p:oleObj>
              </mc:Choice>
              <mc:Fallback>
                <p:oleObj name="Visio" r:id="rId3" imgW="9477717" imgH="7089318" progId="Visio.Drawing.15">
                  <p:embed/>
                  <p:pic>
                    <p:nvPicPr>
                      <p:cNvPr id="0" name=""/>
                      <p:cNvPicPr/>
                      <p:nvPr/>
                    </p:nvPicPr>
                    <p:blipFill>
                      <a:blip r:embed="rId4"/>
                      <a:stretch>
                        <a:fillRect/>
                      </a:stretch>
                    </p:blipFill>
                    <p:spPr>
                      <a:xfrm>
                        <a:off x="1143000" y="1219200"/>
                        <a:ext cx="7899400" cy="5187950"/>
                      </a:xfrm>
                      <a:prstGeom prst="rect">
                        <a:avLst/>
                      </a:prstGeom>
                    </p:spPr>
                  </p:pic>
                </p:oleObj>
              </mc:Fallback>
            </mc:AlternateContent>
          </a:graphicData>
        </a:graphic>
      </p:graphicFrame>
    </p:spTree>
    <p:extLst>
      <p:ext uri="{BB962C8B-B14F-4D97-AF65-F5344CB8AC3E}">
        <p14:creationId xmlns:p14="http://schemas.microsoft.com/office/powerpoint/2010/main" val="7734196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ChangeArrowheads="1"/>
          </p:cNvSpPr>
          <p:nvPr/>
        </p:nvSpPr>
        <p:spPr bwMode="auto">
          <a:xfrm>
            <a:off x="0" y="6553200"/>
            <a:ext cx="2895600" cy="304800"/>
          </a:xfrm>
          <a:prstGeom prst="rect">
            <a:avLst/>
          </a:prstGeom>
          <a:noFill/>
          <a:ln w="9525">
            <a:noFill/>
            <a:miter lim="800000"/>
            <a:headEnd/>
            <a:tailEnd/>
          </a:ln>
          <a:effectLst/>
        </p:spPr>
        <p:txBody>
          <a:bodyPr wrap="none" anchor="ctr"/>
          <a:lstStyle/>
          <a:p>
            <a:endParaRPr lang="en-CA"/>
          </a:p>
        </p:txBody>
      </p:sp>
      <p:sp>
        <p:nvSpPr>
          <p:cNvPr id="784387" name="Freeform 3"/>
          <p:cNvSpPr>
            <a:spLocks/>
          </p:cNvSpPr>
          <p:nvPr/>
        </p:nvSpPr>
        <p:spPr bwMode="auto">
          <a:xfrm>
            <a:off x="269875" y="2317750"/>
            <a:ext cx="8685213" cy="2795588"/>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2">
              <a:lumMod val="40000"/>
              <a:lumOff val="60000"/>
            </a:schemeClr>
          </a:solidFill>
          <a:ln w="12700" cap="rnd" cmpd="sng">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a:lstStyle/>
          <a:p>
            <a:endParaRPr lang="en-CA"/>
          </a:p>
        </p:txBody>
      </p:sp>
      <p:sp>
        <p:nvSpPr>
          <p:cNvPr id="784389" name="Rectangle 5"/>
          <p:cNvSpPr>
            <a:spLocks noChangeArrowheads="1"/>
          </p:cNvSpPr>
          <p:nvPr/>
        </p:nvSpPr>
        <p:spPr bwMode="auto">
          <a:xfrm>
            <a:off x="5638800" y="2209800"/>
            <a:ext cx="2273300" cy="2841625"/>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pPr algn="l"/>
            <a:r>
              <a:rPr lang="en-US" sz="2400" b="1" dirty="0">
                <a:solidFill>
                  <a:schemeClr val="bg1"/>
                </a:solidFill>
              </a:rPr>
              <a:t>   Outputs</a:t>
            </a:r>
          </a:p>
          <a:p>
            <a:pPr algn="l"/>
            <a:endParaRPr lang="en-US" sz="2400" dirty="0">
              <a:solidFill>
                <a:schemeClr val="bg1"/>
              </a:solidFill>
            </a:endParaRPr>
          </a:p>
          <a:p>
            <a:pPr algn="l">
              <a:buFontTx/>
              <a:buChar char="•"/>
            </a:pPr>
            <a:r>
              <a:rPr lang="en-US" sz="1600" dirty="0">
                <a:solidFill>
                  <a:schemeClr val="bg1"/>
                </a:solidFill>
              </a:rPr>
              <a:t>1 Project Docs Updates</a:t>
            </a:r>
          </a:p>
          <a:p>
            <a:pPr marL="93663" algn="l">
              <a:buFontTx/>
              <a:buChar char="•"/>
            </a:pPr>
            <a:r>
              <a:rPr lang="en-US" sz="1600" dirty="0">
                <a:solidFill>
                  <a:schemeClr val="bg1"/>
                </a:solidFill>
              </a:rPr>
              <a:t> Lessons learned </a:t>
            </a:r>
            <a:r>
              <a:rPr lang="en-US" sz="1600" dirty="0" err="1">
                <a:solidFill>
                  <a:schemeClr val="bg1"/>
                </a:solidFill>
              </a:rPr>
              <a:t>Rgstr</a:t>
            </a:r>
            <a:r>
              <a:rPr lang="en-US" sz="1600" dirty="0">
                <a:solidFill>
                  <a:schemeClr val="bg1"/>
                </a:solidFill>
              </a:rPr>
              <a:t>.</a:t>
            </a:r>
          </a:p>
          <a:p>
            <a:pPr algn="l">
              <a:buFont typeface="Arial" pitchFamily="34" charset="0"/>
              <a:buChar char="•"/>
              <a:tabLst>
                <a:tab pos="285750" algn="l"/>
              </a:tabLst>
            </a:pPr>
            <a:r>
              <a:rPr lang="en-US" sz="1600" dirty="0">
                <a:solidFill>
                  <a:schemeClr val="bg1"/>
                </a:solidFill>
              </a:rPr>
              <a:t>2 Final product, service or</a:t>
            </a:r>
          </a:p>
          <a:p>
            <a:pPr algn="l">
              <a:tabLst>
                <a:tab pos="285750" algn="l"/>
              </a:tabLst>
            </a:pPr>
            <a:r>
              <a:rPr lang="en-US" sz="1600" dirty="0">
                <a:solidFill>
                  <a:schemeClr val="bg1"/>
                </a:solidFill>
              </a:rPr>
              <a:t>    results transition</a:t>
            </a:r>
          </a:p>
          <a:p>
            <a:pPr algn="l">
              <a:tabLst>
                <a:tab pos="285750" algn="l"/>
              </a:tabLst>
            </a:pPr>
            <a:r>
              <a:rPr lang="en-US" sz="1600" dirty="0">
                <a:solidFill>
                  <a:schemeClr val="bg1"/>
                </a:solidFill>
              </a:rPr>
              <a:t>.3 Final Report</a:t>
            </a:r>
          </a:p>
          <a:p>
            <a:pPr algn="l">
              <a:tabLst>
                <a:tab pos="285750" algn="l"/>
              </a:tabLst>
            </a:pPr>
            <a:r>
              <a:rPr lang="en-US" sz="1600" dirty="0">
                <a:solidFill>
                  <a:schemeClr val="bg1"/>
                </a:solidFill>
              </a:rPr>
              <a:t>.4 Org. Process Assets </a:t>
            </a:r>
          </a:p>
          <a:p>
            <a:pPr algn="l">
              <a:tabLst>
                <a:tab pos="285750" algn="l"/>
              </a:tabLst>
            </a:pPr>
            <a:r>
              <a:rPr lang="en-US" sz="1600" dirty="0">
                <a:solidFill>
                  <a:schemeClr val="bg1"/>
                </a:solidFill>
              </a:rPr>
              <a:t>    Updates</a:t>
            </a:r>
          </a:p>
          <a:p>
            <a:pPr algn="l"/>
            <a:endParaRPr lang="en-US" sz="1600" dirty="0">
              <a:solidFill>
                <a:schemeClr val="bg1"/>
              </a:solidFill>
            </a:endParaRPr>
          </a:p>
        </p:txBody>
      </p:sp>
      <p:sp>
        <p:nvSpPr>
          <p:cNvPr id="784390" name="Rectangle 6"/>
          <p:cNvSpPr>
            <a:spLocks noChangeArrowheads="1"/>
          </p:cNvSpPr>
          <p:nvPr/>
        </p:nvSpPr>
        <p:spPr bwMode="auto">
          <a:xfrm>
            <a:off x="533400" y="772915"/>
            <a:ext cx="2526442" cy="5856485"/>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pPr algn="l">
              <a:buFontTx/>
              <a:buChar char="•"/>
            </a:pPr>
            <a:r>
              <a:rPr lang="en-US" sz="1600" dirty="0">
                <a:solidFill>
                  <a:schemeClr val="bg1"/>
                </a:solidFill>
              </a:rPr>
              <a:t>1 Project Charter</a:t>
            </a:r>
          </a:p>
          <a:p>
            <a:pPr algn="l">
              <a:buFontTx/>
              <a:buChar char="•"/>
            </a:pPr>
            <a:r>
              <a:rPr lang="en-US" sz="1600" dirty="0">
                <a:solidFill>
                  <a:schemeClr val="bg1"/>
                </a:solidFill>
              </a:rPr>
              <a:t>2 Project Mgmt. Plan</a:t>
            </a:r>
          </a:p>
          <a:p>
            <a:pPr algn="l">
              <a:buFontTx/>
              <a:buChar char="•"/>
            </a:pPr>
            <a:r>
              <a:rPr lang="en-US" sz="1600" dirty="0">
                <a:solidFill>
                  <a:schemeClr val="bg1"/>
                </a:solidFill>
              </a:rPr>
              <a:t>3 Project Documents</a:t>
            </a:r>
          </a:p>
          <a:p>
            <a:pPr marL="93663" algn="l">
              <a:buFontTx/>
              <a:buChar char="•"/>
            </a:pPr>
            <a:r>
              <a:rPr lang="en-US" sz="1600" dirty="0">
                <a:solidFill>
                  <a:schemeClr val="bg1"/>
                </a:solidFill>
              </a:rPr>
              <a:t> Assumptions log</a:t>
            </a:r>
          </a:p>
          <a:p>
            <a:pPr marL="93663" algn="l">
              <a:buFontTx/>
              <a:buChar char="•"/>
            </a:pPr>
            <a:r>
              <a:rPr lang="en-US" sz="1600" dirty="0">
                <a:solidFill>
                  <a:schemeClr val="bg1"/>
                </a:solidFill>
              </a:rPr>
              <a:t> Basis of estimates</a:t>
            </a:r>
          </a:p>
          <a:p>
            <a:pPr marL="93663" algn="l">
              <a:buFontTx/>
              <a:buChar char="•"/>
            </a:pPr>
            <a:r>
              <a:rPr lang="en-US" sz="1600" dirty="0">
                <a:solidFill>
                  <a:schemeClr val="bg1"/>
                </a:solidFill>
              </a:rPr>
              <a:t> Change log</a:t>
            </a:r>
          </a:p>
          <a:p>
            <a:pPr marL="93663" algn="l">
              <a:buFontTx/>
              <a:buChar char="•"/>
            </a:pPr>
            <a:r>
              <a:rPr lang="en-US" sz="1600" dirty="0">
                <a:solidFill>
                  <a:schemeClr val="bg1"/>
                </a:solidFill>
              </a:rPr>
              <a:t> Issue log</a:t>
            </a:r>
          </a:p>
          <a:p>
            <a:pPr marL="93663" algn="l">
              <a:buFontTx/>
              <a:buChar char="•"/>
            </a:pPr>
            <a:r>
              <a:rPr lang="en-US" sz="1600" dirty="0">
                <a:solidFill>
                  <a:schemeClr val="bg1"/>
                </a:solidFill>
              </a:rPr>
              <a:t> Lessons Learned </a:t>
            </a:r>
            <a:r>
              <a:rPr lang="en-US" sz="1600" dirty="0" err="1">
                <a:solidFill>
                  <a:schemeClr val="bg1"/>
                </a:solidFill>
              </a:rPr>
              <a:t>Rgstr</a:t>
            </a:r>
            <a:r>
              <a:rPr lang="en-US" sz="1600" dirty="0">
                <a:solidFill>
                  <a:schemeClr val="bg1"/>
                </a:solidFill>
              </a:rPr>
              <a:t>. </a:t>
            </a:r>
          </a:p>
          <a:p>
            <a:pPr marL="93663" algn="l">
              <a:buFontTx/>
              <a:buChar char="•"/>
            </a:pPr>
            <a:r>
              <a:rPr lang="en-US" sz="1600" dirty="0">
                <a:solidFill>
                  <a:schemeClr val="bg1"/>
                </a:solidFill>
              </a:rPr>
              <a:t> Milestone List</a:t>
            </a:r>
          </a:p>
          <a:p>
            <a:pPr marL="93663" algn="l">
              <a:buFontTx/>
              <a:buChar char="•"/>
            </a:pPr>
            <a:r>
              <a:rPr lang="en-US" sz="1600" dirty="0">
                <a:solidFill>
                  <a:schemeClr val="bg1"/>
                </a:solidFill>
              </a:rPr>
              <a:t> Project Communications</a:t>
            </a:r>
          </a:p>
          <a:p>
            <a:pPr marL="93663" algn="l">
              <a:buFontTx/>
              <a:buChar char="•"/>
            </a:pPr>
            <a:r>
              <a:rPr lang="en-US" sz="1600" dirty="0">
                <a:solidFill>
                  <a:schemeClr val="bg1"/>
                </a:solidFill>
              </a:rPr>
              <a:t> Quality </a:t>
            </a:r>
            <a:r>
              <a:rPr lang="en-US" sz="1600" dirty="0" err="1">
                <a:solidFill>
                  <a:schemeClr val="bg1"/>
                </a:solidFill>
              </a:rPr>
              <a:t>Cntrl</a:t>
            </a:r>
            <a:r>
              <a:rPr lang="en-US" sz="1600" dirty="0">
                <a:solidFill>
                  <a:schemeClr val="bg1"/>
                </a:solidFill>
              </a:rPr>
              <a:t>. </a:t>
            </a:r>
            <a:r>
              <a:rPr lang="en-US" sz="1600" dirty="0" err="1">
                <a:solidFill>
                  <a:schemeClr val="bg1"/>
                </a:solidFill>
              </a:rPr>
              <a:t>Measure’nts</a:t>
            </a:r>
            <a:endParaRPr lang="en-US" sz="1600" dirty="0">
              <a:solidFill>
                <a:schemeClr val="bg1"/>
              </a:solidFill>
            </a:endParaRPr>
          </a:p>
          <a:p>
            <a:pPr marL="93663" algn="l">
              <a:buFontTx/>
              <a:buChar char="•"/>
            </a:pPr>
            <a:r>
              <a:rPr lang="en-US" sz="1600" dirty="0">
                <a:solidFill>
                  <a:schemeClr val="bg1"/>
                </a:solidFill>
              </a:rPr>
              <a:t> Quality Reports</a:t>
            </a:r>
          </a:p>
          <a:p>
            <a:pPr marL="93663" algn="l">
              <a:buFontTx/>
              <a:buChar char="•"/>
            </a:pPr>
            <a:r>
              <a:rPr lang="en-US" sz="1600" dirty="0">
                <a:solidFill>
                  <a:schemeClr val="bg1"/>
                </a:solidFill>
              </a:rPr>
              <a:t> Req. Documentation</a:t>
            </a:r>
          </a:p>
          <a:p>
            <a:pPr marL="93663" algn="l">
              <a:buFontTx/>
              <a:buChar char="•"/>
            </a:pPr>
            <a:r>
              <a:rPr lang="en-US" sz="1600" dirty="0">
                <a:solidFill>
                  <a:schemeClr val="bg1"/>
                </a:solidFill>
              </a:rPr>
              <a:t> Risk register</a:t>
            </a:r>
          </a:p>
          <a:p>
            <a:pPr marL="93663" algn="l">
              <a:buFontTx/>
              <a:buChar char="•"/>
            </a:pPr>
            <a:r>
              <a:rPr lang="en-US" sz="1600" dirty="0">
                <a:solidFill>
                  <a:schemeClr val="bg1"/>
                </a:solidFill>
              </a:rPr>
              <a:t>Risk Reports</a:t>
            </a:r>
          </a:p>
          <a:p>
            <a:pPr algn="l">
              <a:buFontTx/>
              <a:buChar char="•"/>
            </a:pPr>
            <a:r>
              <a:rPr lang="en-US" sz="1600" dirty="0">
                <a:solidFill>
                  <a:schemeClr val="bg1"/>
                </a:solidFill>
              </a:rPr>
              <a:t>4 Accepted Deliverables</a:t>
            </a:r>
          </a:p>
          <a:p>
            <a:pPr algn="l">
              <a:buFontTx/>
              <a:buChar char="•"/>
            </a:pPr>
            <a:r>
              <a:rPr lang="en-US" sz="1600" dirty="0">
                <a:solidFill>
                  <a:schemeClr val="bg1"/>
                </a:solidFill>
              </a:rPr>
              <a:t>5 Business Documents</a:t>
            </a:r>
          </a:p>
          <a:p>
            <a:pPr marL="93663" algn="l">
              <a:buFontTx/>
              <a:buChar char="•"/>
            </a:pPr>
            <a:r>
              <a:rPr lang="en-US" sz="1600" dirty="0">
                <a:solidFill>
                  <a:schemeClr val="bg1"/>
                </a:solidFill>
              </a:rPr>
              <a:t> Business Case</a:t>
            </a:r>
          </a:p>
          <a:p>
            <a:pPr marL="93663" algn="l">
              <a:buFontTx/>
              <a:buChar char="•"/>
            </a:pPr>
            <a:r>
              <a:rPr lang="en-US" sz="1600" dirty="0">
                <a:solidFill>
                  <a:schemeClr val="bg1"/>
                </a:solidFill>
              </a:rPr>
              <a:t> Agreements</a:t>
            </a:r>
          </a:p>
          <a:p>
            <a:pPr algn="l">
              <a:buFontTx/>
              <a:buChar char="•"/>
            </a:pPr>
            <a:r>
              <a:rPr lang="en-US" sz="1600" dirty="0">
                <a:solidFill>
                  <a:schemeClr val="bg1"/>
                </a:solidFill>
              </a:rPr>
              <a:t>6 Procurement Docs</a:t>
            </a:r>
          </a:p>
          <a:p>
            <a:pPr algn="l">
              <a:buFontTx/>
              <a:buChar char="•"/>
            </a:pPr>
            <a:r>
              <a:rPr lang="en-US" sz="1600" dirty="0">
                <a:solidFill>
                  <a:schemeClr val="bg1"/>
                </a:solidFill>
              </a:rPr>
              <a:t>7 Org. Process Assets</a:t>
            </a:r>
          </a:p>
        </p:txBody>
      </p:sp>
      <p:sp>
        <p:nvSpPr>
          <p:cNvPr id="784391" name="Rectangle 7"/>
          <p:cNvSpPr>
            <a:spLocks noChangeArrowheads="1"/>
          </p:cNvSpPr>
          <p:nvPr/>
        </p:nvSpPr>
        <p:spPr bwMode="auto">
          <a:xfrm>
            <a:off x="3276600" y="1859062"/>
            <a:ext cx="2133600" cy="3192363"/>
          </a:xfrm>
          <a:prstGeom prst="rect">
            <a:avLst/>
          </a:prstGeom>
          <a:solidFill>
            <a:schemeClr val="accent2">
              <a:lumMod val="50000"/>
            </a:schemeClr>
          </a:solidFill>
          <a:ln w="12700">
            <a:solidFill>
              <a:schemeClr val="tx1"/>
            </a:solidFill>
            <a:miter lim="800000"/>
            <a:headEnd/>
            <a:tailEnd/>
          </a:ln>
          <a:effectLst>
            <a:outerShdw dist="107763" dir="2700000" algn="ctr" rotWithShape="0">
              <a:srgbClr val="808080"/>
            </a:outerShdw>
          </a:effectLst>
        </p:spPr>
        <p:txBody>
          <a:bodyPr wrap="none" lIns="92075" tIns="46038" rIns="92075" bIns="46038" anchor="ctr"/>
          <a:lstStyle/>
          <a:p>
            <a:pPr algn="l"/>
            <a:r>
              <a:rPr lang="en-US" sz="2400" b="1" dirty="0">
                <a:solidFill>
                  <a:schemeClr val="bg1"/>
                </a:solidFill>
              </a:rPr>
              <a:t>Tools and </a:t>
            </a:r>
          </a:p>
          <a:p>
            <a:pPr algn="l"/>
            <a:r>
              <a:rPr lang="en-US" sz="2400" b="1" dirty="0">
                <a:solidFill>
                  <a:schemeClr val="bg1"/>
                </a:solidFill>
              </a:rPr>
              <a:t>Techniques</a:t>
            </a:r>
          </a:p>
          <a:p>
            <a:pPr algn="l"/>
            <a:endParaRPr lang="en-US" sz="2400" dirty="0">
              <a:solidFill>
                <a:schemeClr val="bg1"/>
              </a:solidFill>
            </a:endParaRPr>
          </a:p>
          <a:p>
            <a:pPr algn="l">
              <a:buFont typeface="Arial" pitchFamily="34" charset="0"/>
              <a:buChar char="•"/>
            </a:pPr>
            <a:r>
              <a:rPr lang="en-US" sz="1600" dirty="0">
                <a:solidFill>
                  <a:schemeClr val="bg1"/>
                </a:solidFill>
              </a:rPr>
              <a:t>1 Expert Judgment</a:t>
            </a:r>
          </a:p>
          <a:p>
            <a:pPr algn="l">
              <a:buFont typeface="Arial" pitchFamily="34" charset="0"/>
              <a:buChar char="•"/>
            </a:pPr>
            <a:r>
              <a:rPr lang="en-US" sz="1600" dirty="0">
                <a:solidFill>
                  <a:schemeClr val="bg1"/>
                </a:solidFill>
              </a:rPr>
              <a:t>2 Data Analysis</a:t>
            </a:r>
          </a:p>
          <a:p>
            <a:pPr marL="93663" algn="l">
              <a:buFont typeface="Arial" pitchFamily="34" charset="0"/>
              <a:buChar char="•"/>
            </a:pPr>
            <a:r>
              <a:rPr lang="en-US" sz="1600" dirty="0">
                <a:solidFill>
                  <a:schemeClr val="bg1"/>
                </a:solidFill>
              </a:rPr>
              <a:t> Document Analysis</a:t>
            </a:r>
          </a:p>
          <a:p>
            <a:pPr marL="93663" algn="l">
              <a:buFont typeface="Arial" pitchFamily="34" charset="0"/>
              <a:buChar char="•"/>
            </a:pPr>
            <a:r>
              <a:rPr lang="en-US" sz="1600" dirty="0">
                <a:solidFill>
                  <a:schemeClr val="bg1"/>
                </a:solidFill>
              </a:rPr>
              <a:t> Regression Analysis</a:t>
            </a:r>
          </a:p>
          <a:p>
            <a:pPr marL="93663" algn="l">
              <a:buFont typeface="Arial" pitchFamily="34" charset="0"/>
              <a:buChar char="•"/>
            </a:pPr>
            <a:r>
              <a:rPr lang="en-US" sz="1600" dirty="0">
                <a:solidFill>
                  <a:schemeClr val="bg1"/>
                </a:solidFill>
              </a:rPr>
              <a:t> Trend Analysis</a:t>
            </a:r>
          </a:p>
          <a:p>
            <a:pPr marL="93663" algn="l">
              <a:buFont typeface="Arial" pitchFamily="34" charset="0"/>
              <a:buChar char="•"/>
            </a:pPr>
            <a:r>
              <a:rPr lang="en-US" sz="1600" dirty="0">
                <a:solidFill>
                  <a:schemeClr val="bg1"/>
                </a:solidFill>
              </a:rPr>
              <a:t> Variance Analysis</a:t>
            </a:r>
          </a:p>
          <a:p>
            <a:pPr algn="l">
              <a:buFont typeface="Arial" pitchFamily="34" charset="0"/>
              <a:buChar char="•"/>
            </a:pPr>
            <a:r>
              <a:rPr lang="en-US" sz="1600" dirty="0">
                <a:solidFill>
                  <a:schemeClr val="bg1"/>
                </a:solidFill>
              </a:rPr>
              <a:t>3 Meetings </a:t>
            </a:r>
          </a:p>
          <a:p>
            <a:pPr algn="l">
              <a:buFontTx/>
              <a:buChar char="•"/>
            </a:pPr>
            <a:endParaRPr lang="en-US" sz="1600" dirty="0">
              <a:solidFill>
                <a:schemeClr val="bg1"/>
              </a:solidFill>
            </a:endParaRPr>
          </a:p>
        </p:txBody>
      </p:sp>
      <p:sp>
        <p:nvSpPr>
          <p:cNvPr id="9" name="TextBox 1"/>
          <p:cNvSpPr txBox="1"/>
          <p:nvPr/>
        </p:nvSpPr>
        <p:spPr>
          <a:xfrm>
            <a:off x="5995080" y="6553200"/>
            <a:ext cx="3175357"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10" name="Rectangle 2"/>
          <p:cNvSpPr>
            <a:spLocks noGrp="1" noChangeArrowheads="1"/>
          </p:cNvSpPr>
          <p:nvPr>
            <p:ph type="title"/>
          </p:nvPr>
        </p:nvSpPr>
        <p:spPr>
          <a:xfrm>
            <a:off x="401055" y="-65285"/>
            <a:ext cx="8686800" cy="838200"/>
          </a:xfrm>
        </p:spPr>
        <p:txBody>
          <a:bodyPr>
            <a:normAutofit/>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4.7 CLOSE PROJECT OR PHASE</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3" name="TextBox 2"/>
          <p:cNvSpPr txBox="1"/>
          <p:nvPr/>
        </p:nvSpPr>
        <p:spPr>
          <a:xfrm>
            <a:off x="562947" y="769938"/>
            <a:ext cx="1219200" cy="461665"/>
          </a:xfrm>
          <a:prstGeom prst="rect">
            <a:avLst/>
          </a:prstGeom>
          <a:noFill/>
        </p:spPr>
        <p:txBody>
          <a:bodyPr wrap="square" rtlCol="0">
            <a:spAutoFit/>
          </a:bodyPr>
          <a:lstStyle/>
          <a:p>
            <a:r>
              <a:rPr lang="en-US" sz="2400" b="1" dirty="0">
                <a:solidFill>
                  <a:schemeClr val="bg1"/>
                </a:solidFill>
              </a:rPr>
              <a:t>Inputs</a:t>
            </a:r>
            <a:endParaRPr lang="en-US" b="1" dirty="0">
              <a:solidFill>
                <a:schemeClr val="bg1"/>
              </a:solidFill>
            </a:endParaRPr>
          </a:p>
        </p:txBody>
      </p:sp>
    </p:spTree>
  </p:cSld>
  <p:clrMapOvr>
    <a:masterClrMapping/>
  </p:clrMapOvr>
  <p:transition>
    <p:cu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xfrm>
            <a:off x="466531" y="1085460"/>
            <a:ext cx="8686800" cy="5696339"/>
          </a:xfrm>
        </p:spPr>
        <p:txBody>
          <a:bodyPr>
            <a:normAutofit/>
          </a:bodyPr>
          <a:lstStyle/>
          <a:p>
            <a:pPr marL="533400" indent="-533400">
              <a:buFont typeface="Wingdings" pitchFamily="2" charset="2"/>
              <a:buNone/>
            </a:pPr>
            <a:r>
              <a:rPr lang="en-US" sz="2800" b="1" dirty="0"/>
              <a:t> .1  Project Charter</a:t>
            </a:r>
          </a:p>
          <a:p>
            <a:pPr lvl="1" indent="-342900"/>
            <a:r>
              <a:rPr lang="en-US" sz="2000" dirty="0"/>
              <a:t>Defines the project success criteria, approval requirements and sign-off signatories. </a:t>
            </a:r>
          </a:p>
          <a:p>
            <a:pPr>
              <a:buNone/>
            </a:pPr>
            <a:r>
              <a:rPr lang="en-US" sz="2800" b="1" dirty="0"/>
              <a:t>.2  Project Management Plan </a:t>
            </a:r>
          </a:p>
          <a:p>
            <a:pPr marL="402336" lvl="1" indent="0">
              <a:buNone/>
            </a:pPr>
            <a:r>
              <a:rPr lang="en-US" sz="2400" b="1" dirty="0"/>
              <a:t> </a:t>
            </a:r>
            <a:r>
              <a:rPr lang="en-US" sz="2000" b="1" dirty="0"/>
              <a:t>  </a:t>
            </a:r>
            <a:r>
              <a:rPr lang="en-US" sz="2000" dirty="0"/>
              <a:t>All components of the project management plan are inputs to this process</a:t>
            </a:r>
            <a:endParaRPr lang="en-US" sz="2400" dirty="0"/>
          </a:p>
          <a:p>
            <a:pPr>
              <a:buNone/>
            </a:pPr>
            <a:r>
              <a:rPr lang="en-US" sz="2800" b="1" dirty="0"/>
              <a:t>.3  Project Documents </a:t>
            </a:r>
          </a:p>
          <a:p>
            <a:pPr lvl="1"/>
            <a:r>
              <a:rPr lang="en-US" sz="2000" dirty="0"/>
              <a:t>The process requires information from the following Project Documents: </a:t>
            </a:r>
          </a:p>
          <a:p>
            <a:pPr lvl="1"/>
            <a:r>
              <a:rPr lang="en-US" sz="2000" dirty="0"/>
              <a:t>- Assumptions Log 			- Basis of estimates </a:t>
            </a:r>
          </a:p>
          <a:p>
            <a:pPr lvl="1"/>
            <a:r>
              <a:rPr lang="en-US" sz="2000" dirty="0"/>
              <a:t>- Change log			- Issue log</a:t>
            </a:r>
          </a:p>
          <a:p>
            <a:pPr lvl="1"/>
            <a:r>
              <a:rPr lang="en-US" sz="2000" dirty="0"/>
              <a:t>- Lessons Learned Register		- Milestone List</a:t>
            </a:r>
          </a:p>
          <a:p>
            <a:pPr lvl="1"/>
            <a:r>
              <a:rPr lang="en-US" sz="2000" dirty="0"/>
              <a:t>- Project Communications 		- Quality Control Documents</a:t>
            </a:r>
          </a:p>
          <a:p>
            <a:pPr lvl="1"/>
            <a:r>
              <a:rPr lang="en-US" sz="2000" dirty="0"/>
              <a:t>- Quality Reports			- Requirements Documentation</a:t>
            </a:r>
          </a:p>
          <a:p>
            <a:pPr lvl="1"/>
            <a:r>
              <a:rPr lang="en-US" sz="2000" dirty="0"/>
              <a:t>- Risk Register			- Risk Report</a:t>
            </a:r>
          </a:p>
          <a:p>
            <a:pPr lvl="1">
              <a:spcAft>
                <a:spcPct val="20000"/>
              </a:spcAft>
            </a:pPr>
            <a:endParaRPr lang="en-US" sz="2000" dirty="0"/>
          </a:p>
          <a:p>
            <a:pPr lvl="1">
              <a:spcAft>
                <a:spcPct val="20000"/>
              </a:spcAft>
            </a:pPr>
            <a:endParaRPr lang="en-US" sz="2000" dirty="0"/>
          </a:p>
        </p:txBody>
      </p:sp>
      <p:sp>
        <p:nvSpPr>
          <p:cNvPr id="6" name="Rectangle 2"/>
          <p:cNvSpPr>
            <a:spLocks noGrp="1" noChangeArrowheads="1"/>
          </p:cNvSpPr>
          <p:nvPr>
            <p:ph type="title"/>
          </p:nvPr>
        </p:nvSpPr>
        <p:spPr>
          <a:xfrm>
            <a:off x="1143000" y="-76200"/>
            <a:ext cx="7802880" cy="1143000"/>
          </a:xfrm>
        </p:spPr>
        <p:txBody>
          <a:bodyPr>
            <a:normAutofit fontScale="90000"/>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4.7.1 CLOSE PROJECT OR PHASE: INPUTS</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xfrm>
            <a:off x="457200" y="685800"/>
            <a:ext cx="8686800" cy="6172200"/>
          </a:xfrm>
        </p:spPr>
        <p:txBody>
          <a:bodyPr>
            <a:normAutofit fontScale="92500" lnSpcReduction="20000"/>
          </a:bodyPr>
          <a:lstStyle/>
          <a:p>
            <a:pPr marL="533400" indent="-533400">
              <a:buFont typeface="Wingdings" pitchFamily="2" charset="2"/>
              <a:buNone/>
            </a:pPr>
            <a:r>
              <a:rPr lang="en-US" sz="2800" b="1" dirty="0"/>
              <a:t> .4  Accepted Deliverables</a:t>
            </a:r>
          </a:p>
          <a:p>
            <a:pPr marL="541338" lvl="1" indent="-271463">
              <a:buNone/>
            </a:pPr>
            <a:r>
              <a:rPr lang="en-US" sz="2000" dirty="0"/>
              <a:t>    Includes approved product specifications, delivery receipts, work      performance documents. </a:t>
            </a:r>
          </a:p>
          <a:p>
            <a:pPr>
              <a:buNone/>
            </a:pPr>
            <a:r>
              <a:rPr lang="en-US" sz="2800" b="1" dirty="0"/>
              <a:t>.5  Business Documents</a:t>
            </a:r>
          </a:p>
          <a:p>
            <a:pPr marL="801688" lvl="1" indent="-176213">
              <a:buFont typeface="Arial" panose="020B0604020202020204" pitchFamily="34" charset="0"/>
              <a:buChar char="•"/>
            </a:pPr>
            <a:r>
              <a:rPr lang="en-US" sz="2000" b="1" i="1" dirty="0"/>
              <a:t>Business Case </a:t>
            </a:r>
            <a:r>
              <a:rPr lang="en-US" sz="2000" dirty="0"/>
              <a:t>justifies business needs and project cost/benefit analysis</a:t>
            </a:r>
          </a:p>
          <a:p>
            <a:pPr marL="801688" lvl="1" indent="-176213">
              <a:buFont typeface="Arial" panose="020B0604020202020204" pitchFamily="34" charset="0"/>
              <a:buChar char="•"/>
            </a:pPr>
            <a:r>
              <a:rPr lang="en-US" sz="2000" b="1" i="1" dirty="0"/>
              <a:t>Business Management Plan </a:t>
            </a:r>
            <a:r>
              <a:rPr lang="en-US" sz="2000" dirty="0"/>
              <a:t>outlines target benefits and their mgmt. </a:t>
            </a:r>
            <a:endParaRPr lang="en-US" sz="2000" i="1" dirty="0"/>
          </a:p>
          <a:p>
            <a:pPr>
              <a:buNone/>
            </a:pPr>
            <a:r>
              <a:rPr lang="en-US" sz="2800" b="1" dirty="0"/>
              <a:t>.6  Agreements </a:t>
            </a:r>
          </a:p>
          <a:p>
            <a:pPr lvl="1"/>
            <a:r>
              <a:rPr lang="en-US" sz="2000" dirty="0"/>
              <a:t>Provide information plus terms and conditions for formal contract closure requirements. </a:t>
            </a:r>
          </a:p>
          <a:p>
            <a:pPr marL="33338" lvl="1" indent="0">
              <a:spcAft>
                <a:spcPct val="20000"/>
              </a:spcAft>
              <a:buNone/>
            </a:pPr>
            <a:r>
              <a:rPr lang="en-US" b="1" dirty="0"/>
              <a:t>.7  Procurement Documents </a:t>
            </a:r>
          </a:p>
          <a:p>
            <a:pPr marL="33338" lvl="1" indent="0">
              <a:spcBef>
                <a:spcPts val="0"/>
              </a:spcBef>
              <a:buNone/>
            </a:pPr>
            <a:r>
              <a:rPr lang="en-US" b="1" dirty="0"/>
              <a:t>     </a:t>
            </a:r>
            <a:r>
              <a:rPr lang="en-US" sz="2000" dirty="0"/>
              <a:t>These documents are indexed and achieved to be used as lessons learned on  </a:t>
            </a:r>
          </a:p>
          <a:p>
            <a:pPr marL="541338" lvl="1" indent="-508000">
              <a:spcBef>
                <a:spcPts val="0"/>
              </a:spcBef>
              <a:buNone/>
            </a:pPr>
            <a:r>
              <a:rPr lang="en-US" sz="2000" dirty="0"/>
              <a:t>       future projects, providing information on contract details &amp; performance, “as-build” drawings, manuals, trouble-shooting and other technical documentation.   </a:t>
            </a:r>
            <a:r>
              <a:rPr lang="en-US" sz="2000" b="1" dirty="0"/>
              <a:t> </a:t>
            </a:r>
            <a:endParaRPr lang="en-US" b="1" dirty="0"/>
          </a:p>
          <a:p>
            <a:pPr marL="0" lvl="1" indent="0">
              <a:spcAft>
                <a:spcPct val="20000"/>
              </a:spcAft>
            </a:pPr>
            <a:r>
              <a:rPr lang="en-US" b="1" dirty="0"/>
              <a:t>.8  Organizational Process Assets </a:t>
            </a:r>
          </a:p>
          <a:p>
            <a:pPr marL="354013" lvl="1" indent="0">
              <a:spcAft>
                <a:spcPct val="20000"/>
              </a:spcAft>
            </a:pPr>
            <a:r>
              <a:rPr lang="en-US" sz="2000" b="1" dirty="0"/>
              <a:t>   </a:t>
            </a:r>
            <a:r>
              <a:rPr lang="en-US" sz="2000" dirty="0"/>
              <a:t>Organizational Process Assets influence the process by providing:</a:t>
            </a:r>
          </a:p>
          <a:p>
            <a:pPr marL="911225" lvl="2" indent="-285750">
              <a:spcAft>
                <a:spcPct val="20000"/>
              </a:spcAft>
              <a:buClrTx/>
              <a:buFont typeface="Arial" panose="020B0604020202020204" pitchFamily="34" charset="0"/>
              <a:buChar char="•"/>
            </a:pPr>
            <a:r>
              <a:rPr lang="en-US" sz="1900" dirty="0"/>
              <a:t>G</a:t>
            </a:r>
            <a:r>
              <a:rPr lang="en-US" sz="2200" dirty="0"/>
              <a:t>uidance in project or phase closure activities such as final product audits, evaluations, acceptance criteria, team performance appraisal, knowledge transfer</a:t>
            </a:r>
          </a:p>
          <a:p>
            <a:pPr marL="911225" lvl="2" indent="-285750">
              <a:spcAft>
                <a:spcPct val="20000"/>
              </a:spcAft>
              <a:buClrTx/>
              <a:buFont typeface="Arial" panose="020B0604020202020204" pitchFamily="34" charset="0"/>
              <a:buChar char="•"/>
            </a:pPr>
            <a:r>
              <a:rPr lang="en-US" sz="2200" dirty="0"/>
              <a:t>Configuration Management knowledge base. </a:t>
            </a:r>
          </a:p>
        </p:txBody>
      </p:sp>
      <p:sp>
        <p:nvSpPr>
          <p:cNvPr id="6" name="Rectangle 2"/>
          <p:cNvSpPr>
            <a:spLocks noGrp="1" noChangeArrowheads="1"/>
          </p:cNvSpPr>
          <p:nvPr>
            <p:ph type="title"/>
          </p:nvPr>
        </p:nvSpPr>
        <p:spPr>
          <a:xfrm>
            <a:off x="570256" y="-228600"/>
            <a:ext cx="8479349" cy="1143000"/>
          </a:xfrm>
        </p:spPr>
        <p:txBody>
          <a:bodyPr>
            <a:normAutofit/>
          </a:bodyPr>
          <a:lstStyle/>
          <a:p>
            <a:pPr algn="ctr"/>
            <a:r>
              <a:rPr lang="en-US" sz="2800" b="1" dirty="0">
                <a:effectLst>
                  <a:outerShdw blurRad="50000" dist="30000" dir="5400000" algn="tl" rotWithShape="0">
                    <a:srgbClr val="000000">
                      <a:alpha val="30000"/>
                    </a:srgbClr>
                  </a:outerShdw>
                  <a:reflection blurRad="6350" stA="55000" endA="300" endPos="45500" dir="5400000" sy="-100000" algn="bl" rotWithShape="0"/>
                </a:effectLst>
              </a:rPr>
              <a:t>4.7.1 CLOSE PROJECT OR PHASE: INPUTS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2754305050"/>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7" name="Rectangle 3"/>
          <p:cNvSpPr>
            <a:spLocks noGrp="1" noChangeArrowheads="1"/>
          </p:cNvSpPr>
          <p:nvPr>
            <p:ph idx="1"/>
          </p:nvPr>
        </p:nvSpPr>
        <p:spPr>
          <a:xfrm>
            <a:off x="533400" y="914400"/>
            <a:ext cx="7498080" cy="5791200"/>
          </a:xfrm>
        </p:spPr>
        <p:txBody>
          <a:bodyPr>
            <a:noAutofit/>
          </a:bodyPr>
          <a:lstStyle/>
          <a:p>
            <a:pPr>
              <a:spcAft>
                <a:spcPct val="25000"/>
              </a:spcAft>
              <a:buFont typeface="Wingdings" pitchFamily="2" charset="2"/>
              <a:buNone/>
            </a:pPr>
            <a:r>
              <a:rPr lang="en-US" sz="2800" b="1" dirty="0"/>
              <a:t>.1 Expert Judgment</a:t>
            </a:r>
          </a:p>
          <a:p>
            <a:pPr marL="402336" lvl="1" indent="0">
              <a:spcAft>
                <a:spcPct val="25000"/>
              </a:spcAft>
              <a:buNone/>
            </a:pPr>
            <a:r>
              <a:rPr lang="en-CA" sz="2000" dirty="0"/>
              <a:t>Expertise needed may include: </a:t>
            </a:r>
          </a:p>
          <a:p>
            <a:pPr marL="402336" lvl="1" indent="0">
              <a:spcAft>
                <a:spcPct val="25000"/>
              </a:spcAft>
              <a:buNone/>
            </a:pPr>
            <a:r>
              <a:rPr lang="en-CA" sz="2000" dirty="0"/>
              <a:t>	- Management Control 		- Auditing</a:t>
            </a:r>
          </a:p>
          <a:p>
            <a:pPr marL="402336" lvl="1" indent="0">
              <a:spcAft>
                <a:spcPct val="25000"/>
              </a:spcAft>
              <a:buNone/>
            </a:pPr>
            <a:r>
              <a:rPr lang="en-CA" sz="2000" dirty="0"/>
              <a:t>	- Legal and Procurement		- Legislation &amp; Regulations</a:t>
            </a:r>
          </a:p>
          <a:p>
            <a:pPr marL="82296" indent="0">
              <a:spcAft>
                <a:spcPct val="25000"/>
              </a:spcAft>
              <a:buNone/>
            </a:pPr>
            <a:r>
              <a:rPr lang="en-CA" sz="2800" b="1" dirty="0"/>
              <a:t>.2 Data Analysis</a:t>
            </a:r>
          </a:p>
          <a:p>
            <a:pPr marL="447675" indent="0">
              <a:spcAft>
                <a:spcPct val="25000"/>
              </a:spcAft>
              <a:buNone/>
            </a:pPr>
            <a:r>
              <a:rPr lang="en-US" sz="1800" dirty="0"/>
              <a:t>The process may require analytical the following techniques:</a:t>
            </a:r>
          </a:p>
          <a:p>
            <a:pPr marL="447675" indent="0">
              <a:spcAft>
                <a:spcPct val="25000"/>
              </a:spcAft>
              <a:buNone/>
            </a:pPr>
            <a:r>
              <a:rPr lang="en-US" sz="1800" dirty="0"/>
              <a:t>	- Document Analysis 		- Regression Analysis</a:t>
            </a:r>
          </a:p>
          <a:p>
            <a:pPr marL="447675" indent="0">
              <a:spcAft>
                <a:spcPct val="25000"/>
              </a:spcAft>
              <a:buNone/>
            </a:pPr>
            <a:r>
              <a:rPr lang="en-US" sz="1800" dirty="0"/>
              <a:t> 	- Trend Analysis 			- Variance Analysis</a:t>
            </a:r>
          </a:p>
          <a:p>
            <a:pPr marL="114300" indent="0">
              <a:spcAft>
                <a:spcPct val="20000"/>
              </a:spcAft>
              <a:buNone/>
            </a:pPr>
            <a:r>
              <a:rPr lang="en-US" sz="2400" b="1" dirty="0"/>
              <a:t>.3 Meetings </a:t>
            </a:r>
          </a:p>
          <a:p>
            <a:pPr marL="447675" indent="0">
              <a:spcAft>
                <a:spcPct val="20000"/>
              </a:spcAft>
              <a:buNone/>
            </a:pPr>
            <a:r>
              <a:rPr lang="en-US" sz="1800" dirty="0"/>
              <a:t> 	- Used to confirm deliverables have been accepted; exit criteria met </a:t>
            </a:r>
          </a:p>
          <a:p>
            <a:pPr marL="447675" indent="0">
              <a:spcAft>
                <a:spcPct val="20000"/>
              </a:spcAft>
              <a:buNone/>
            </a:pPr>
            <a:r>
              <a:rPr lang="en-US" sz="1800" dirty="0"/>
              <a:t>	- formalize completion of contracts</a:t>
            </a:r>
          </a:p>
          <a:p>
            <a:pPr marL="447675" indent="0">
              <a:spcAft>
                <a:spcPct val="20000"/>
              </a:spcAft>
              <a:buNone/>
            </a:pPr>
            <a:r>
              <a:rPr lang="en-US" sz="1800" dirty="0"/>
              <a:t>  	- Evaluate stakeholder satisfaction</a:t>
            </a:r>
          </a:p>
          <a:p>
            <a:pPr marL="447675" indent="0">
              <a:spcAft>
                <a:spcPct val="20000"/>
              </a:spcAft>
              <a:buNone/>
            </a:pPr>
            <a:r>
              <a:rPr lang="en-US" sz="1800" dirty="0"/>
              <a:t>	- Gather lessons learned </a:t>
            </a:r>
          </a:p>
          <a:p>
            <a:pPr marL="447675" indent="0">
              <a:spcAft>
                <a:spcPct val="20000"/>
              </a:spcAft>
              <a:buNone/>
            </a:pPr>
            <a:r>
              <a:rPr lang="en-US" sz="2800" dirty="0"/>
              <a:t>	</a:t>
            </a:r>
            <a:endParaRPr lang="en-CA" sz="2800" dirty="0"/>
          </a:p>
          <a:p>
            <a:pPr marL="82296" indent="0">
              <a:spcAft>
                <a:spcPct val="25000"/>
              </a:spcAft>
              <a:buNone/>
            </a:pPr>
            <a:endParaRPr lang="en-US" sz="2000" b="1" dirty="0"/>
          </a:p>
        </p:txBody>
      </p:sp>
      <p:sp>
        <p:nvSpPr>
          <p:cNvPr id="5" name="Rectangle 2"/>
          <p:cNvSpPr>
            <a:spLocks noGrp="1" noChangeArrowheads="1"/>
          </p:cNvSpPr>
          <p:nvPr>
            <p:ph type="title"/>
          </p:nvPr>
        </p:nvSpPr>
        <p:spPr>
          <a:xfrm>
            <a:off x="1447800" y="-152400"/>
            <a:ext cx="7498080" cy="1143000"/>
          </a:xfrm>
        </p:spPr>
        <p:txBody>
          <a:bodyPr>
            <a:normAutofit fontScale="90000"/>
          </a:bodyPr>
          <a:lstStyle/>
          <a:p>
            <a:pPr algn="ct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4.7.2 CLOSE PROJECT OR PHASE: TOOLS &amp; </a:t>
            </a:r>
            <a:r>
              <a:rPr lang="en-US" sz="3100" b="1" dirty="0">
                <a:effectLst>
                  <a:outerShdw blurRad="50000" dist="30000" dir="5400000" algn="tl" rotWithShape="0">
                    <a:srgbClr val="000000">
                      <a:alpha val="30000"/>
                    </a:srgbClr>
                  </a:outerShdw>
                  <a:reflection blurRad="6350" stA="55000" endA="300" endPos="45500" dir="5400000" sy="-100000" algn="bl" rotWithShape="0"/>
                </a:effectLst>
              </a:rPr>
              <a:t>TECHNIQUES</a:t>
            </a:r>
            <a:endParaRPr lang="en-CA" sz="36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52400"/>
            <a:ext cx="8686800" cy="838200"/>
          </a:xfrm>
        </p:spPr>
        <p:txBody>
          <a:bodyPr>
            <a:noAutofit/>
          </a:bodyPr>
          <a:lstStyle/>
          <a:p>
            <a:r>
              <a:rPr lang="en-US" sz="2800" b="1" dirty="0">
                <a:effectLst>
                  <a:outerShdw blurRad="50000" dist="30000" dir="5400000" algn="tl" rotWithShape="0">
                    <a:srgbClr val="000000">
                      <a:alpha val="30000"/>
                    </a:srgbClr>
                  </a:outerShdw>
                  <a:reflection blurRad="6350" stA="55000" endA="300" endPos="45500" dir="5400000" sy="-100000" algn="bl" rotWithShape="0"/>
                </a:effectLst>
              </a:rPr>
              <a:t>4.7.3  CLOSE PROJECT OR PHASE : OUTPUTS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3" name="Content Placeholder 2"/>
          <p:cNvSpPr>
            <a:spLocks noGrp="1"/>
          </p:cNvSpPr>
          <p:nvPr>
            <p:ph idx="1"/>
          </p:nvPr>
        </p:nvSpPr>
        <p:spPr>
          <a:xfrm>
            <a:off x="304800" y="1066800"/>
            <a:ext cx="8686800" cy="5791200"/>
          </a:xfrm>
        </p:spPr>
        <p:txBody>
          <a:bodyPr>
            <a:normAutofit fontScale="85000" lnSpcReduction="20000"/>
          </a:bodyPr>
          <a:lstStyle/>
          <a:p>
            <a:pPr>
              <a:buNone/>
            </a:pPr>
            <a:r>
              <a:rPr lang="en-US" sz="2800" b="1" dirty="0"/>
              <a:t>.1    Project Documents Update </a:t>
            </a:r>
          </a:p>
          <a:p>
            <a:pPr lvl="1"/>
            <a:r>
              <a:rPr lang="en-US" sz="2400" dirty="0"/>
              <a:t>On closure, the particular document that requires updating is: </a:t>
            </a:r>
          </a:p>
          <a:p>
            <a:pPr marL="658368" lvl="2" indent="0">
              <a:buNone/>
            </a:pPr>
            <a:r>
              <a:rPr lang="en-US" sz="2000" dirty="0"/>
              <a:t>	- </a:t>
            </a:r>
            <a:r>
              <a:rPr lang="en-US" sz="2000" b="1" i="1" dirty="0"/>
              <a:t>Lessons Learned Register </a:t>
            </a:r>
            <a:r>
              <a:rPr lang="en-US" sz="2000" dirty="0"/>
              <a:t>to include information on benefits 		  management, accuracy of the Business Case, project and development 	  life-cycles, risk and issue management, stakeholder engagement, etc. </a:t>
            </a:r>
            <a:endParaRPr lang="en-US" sz="2000" b="1" i="1" dirty="0"/>
          </a:p>
          <a:p>
            <a:pPr>
              <a:buNone/>
            </a:pPr>
            <a:r>
              <a:rPr lang="en-US" sz="2800" b="1" dirty="0"/>
              <a:t>.2    Final Product, Service, or Results Transition</a:t>
            </a:r>
          </a:p>
          <a:p>
            <a:pPr marL="719138" indent="-104775">
              <a:buNone/>
            </a:pPr>
            <a:r>
              <a:rPr lang="en-US" sz="2800" b="1" dirty="0"/>
              <a:t> </a:t>
            </a:r>
            <a:r>
              <a:rPr lang="en-US" sz="2000" dirty="0"/>
              <a:t>The final product, service or result that the project was authorized to       produce may be handed over to a different group or organization that will operate, maintain and support throughout its life.  </a:t>
            </a:r>
            <a:r>
              <a:rPr lang="en-US" sz="2000" b="1" dirty="0"/>
              <a:t> </a:t>
            </a:r>
            <a:r>
              <a:rPr lang="en-US" sz="2800" b="1" dirty="0"/>
              <a:t> </a:t>
            </a:r>
          </a:p>
          <a:p>
            <a:pPr marL="93663" indent="-20638">
              <a:buNone/>
            </a:pPr>
            <a:r>
              <a:rPr lang="en-US" sz="2800" b="1" dirty="0"/>
              <a:t> .3   The Final Report</a:t>
            </a:r>
            <a:endParaRPr lang="en-US" dirty="0"/>
          </a:p>
          <a:p>
            <a:pPr marL="639763" lvl="1" indent="79375"/>
            <a:r>
              <a:rPr lang="en-CA" sz="2000" dirty="0"/>
              <a:t>Provides a summary level description of: </a:t>
            </a:r>
          </a:p>
          <a:p>
            <a:pPr marL="1073150" lvl="1" indent="-177800">
              <a:buFont typeface="Arial" panose="020B0604020202020204" pitchFamily="34" charset="0"/>
              <a:buChar char="•"/>
            </a:pPr>
            <a:r>
              <a:rPr lang="en-CA" sz="2000" dirty="0"/>
              <a:t>The project or phase; Scope objectives, evaluation criteria and evidence that completion criteria were met. </a:t>
            </a:r>
          </a:p>
          <a:p>
            <a:pPr marL="1073150" lvl="1" indent="-177800">
              <a:buFont typeface="Arial" panose="020B0604020202020204" pitchFamily="34" charset="0"/>
              <a:buChar char="•"/>
            </a:pPr>
            <a:r>
              <a:rPr lang="en-CA" sz="2000" dirty="0"/>
              <a:t>Quality objectives, evaluation criteria, for the project and product, the verification, actual delivery dates, and reasons for any variances. </a:t>
            </a:r>
          </a:p>
          <a:p>
            <a:pPr marL="1073150" lvl="1" indent="-177800">
              <a:buFont typeface="Arial" panose="020B0604020202020204" pitchFamily="34" charset="0"/>
              <a:buChar char="•"/>
            </a:pPr>
            <a:r>
              <a:rPr lang="en-CA" sz="2000" dirty="0"/>
              <a:t>Validation information for the final product, service or result</a:t>
            </a:r>
          </a:p>
          <a:p>
            <a:pPr marL="1073150" lvl="1" indent="-177800">
              <a:buFont typeface="Arial" panose="020B0604020202020204" pitchFamily="34" charset="0"/>
              <a:buChar char="•"/>
            </a:pPr>
            <a:r>
              <a:rPr lang="en-CA" sz="2000" dirty="0"/>
              <a:t>Schedule objectives and the degree the benefits were met</a:t>
            </a:r>
          </a:p>
          <a:p>
            <a:pPr marL="1073150" lvl="1" indent="-177800">
              <a:buFont typeface="Arial" panose="020B0604020202020204" pitchFamily="34" charset="0"/>
              <a:buChar char="•"/>
            </a:pPr>
            <a:r>
              <a:rPr lang="en-CA" sz="2000" dirty="0"/>
              <a:t>The achievement of the business needs identified. </a:t>
            </a:r>
          </a:p>
          <a:p>
            <a:pPr marL="1073150" lvl="1" indent="-177800">
              <a:buFont typeface="Arial" panose="020B0604020202020204" pitchFamily="34" charset="0"/>
              <a:buChar char="•"/>
            </a:pPr>
            <a:r>
              <a:rPr lang="en-CA" sz="2000" dirty="0"/>
              <a:t>Risks od issues encountered and how they were addressed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5" name="Rectangle 155"/>
          <p:cNvSpPr>
            <a:spLocks noGrp="1" noChangeArrowheads="1"/>
          </p:cNvSpPr>
          <p:nvPr>
            <p:ph type="title"/>
          </p:nvPr>
        </p:nvSpPr>
        <p:spPr>
          <a:xfrm>
            <a:off x="609600" y="228600"/>
            <a:ext cx="8686800" cy="841248"/>
          </a:xfrm>
          <a:noFill/>
          <a:ln/>
        </p:spPr>
        <p:txBody>
          <a:bodyPr>
            <a:normAutofit/>
          </a:bodyPr>
          <a:lstStyle/>
          <a:p>
            <a:pPr algn="ctr"/>
            <a:r>
              <a:rPr lang="en-US" sz="4000" b="1" dirty="0">
                <a:effectLst>
                  <a:outerShdw blurRad="50000" dist="30000" dir="5400000" algn="tl" rotWithShape="0">
                    <a:srgbClr val="000000">
                      <a:alpha val="30000"/>
                    </a:srgbClr>
                  </a:outerShdw>
                  <a:reflection blurRad="6350" stA="55000" endA="300" endPos="45500" dir="5400000" sy="-100000" algn="bl" rotWithShape="0"/>
                </a:effectLst>
              </a:rPr>
              <a:t>Project Integration Management</a:t>
            </a:r>
          </a:p>
        </p:txBody>
      </p:sp>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6400800"/>
            <a:ext cx="31829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Object 2"/>
          <p:cNvGraphicFramePr>
            <a:graphicFrameLocks noChangeAspect="1"/>
          </p:cNvGraphicFramePr>
          <p:nvPr>
            <p:extLst>
              <p:ext uri="{D42A27DB-BD31-4B8C-83A1-F6EECF244321}">
                <p14:modId xmlns:p14="http://schemas.microsoft.com/office/powerpoint/2010/main" val="1249266463"/>
              </p:ext>
            </p:extLst>
          </p:nvPr>
        </p:nvGraphicFramePr>
        <p:xfrm>
          <a:off x="228600" y="1295400"/>
          <a:ext cx="8655050" cy="5003800"/>
        </p:xfrm>
        <a:graphic>
          <a:graphicData uri="http://schemas.openxmlformats.org/presentationml/2006/ole">
            <mc:AlternateContent xmlns:mc="http://schemas.openxmlformats.org/markup-compatibility/2006">
              <mc:Choice xmlns:v="urn:schemas-microsoft-com:vml" Requires="v">
                <p:oleObj spid="_x0000_s2435" name="Visio" r:id="rId5" imgW="10377715" imgH="5997939" progId="Visio.Drawing.15">
                  <p:embed/>
                </p:oleObj>
              </mc:Choice>
              <mc:Fallback>
                <p:oleObj name="Visio" r:id="rId5" imgW="10377715" imgH="5997939" progId="Visio.Drawing.15">
                  <p:embed/>
                  <p:pic>
                    <p:nvPicPr>
                      <p:cNvPr id="0" name=""/>
                      <p:cNvPicPr/>
                      <p:nvPr/>
                    </p:nvPicPr>
                    <p:blipFill>
                      <a:blip r:embed="rId6"/>
                      <a:stretch>
                        <a:fillRect/>
                      </a:stretch>
                    </p:blipFill>
                    <p:spPr>
                      <a:xfrm>
                        <a:off x="228600" y="1295400"/>
                        <a:ext cx="8655050" cy="5003800"/>
                      </a:xfrm>
                      <a:prstGeom prst="rect">
                        <a:avLst/>
                      </a:prstGeom>
                    </p:spPr>
                  </p:pic>
                </p:oleObj>
              </mc:Fallback>
            </mc:AlternateContent>
          </a:graphicData>
        </a:graphic>
      </p:graphicFrame>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a:xfrm>
            <a:off x="304800" y="152400"/>
            <a:ext cx="8686800" cy="838200"/>
          </a:xfrm>
        </p:spPr>
        <p:txBody>
          <a:bodyPr>
            <a:normAutofit/>
          </a:bodyPr>
          <a:lstStyle/>
          <a:p>
            <a:r>
              <a:rPr lang="en-US" sz="2800" b="1" dirty="0">
                <a:effectLst>
                  <a:outerShdw blurRad="50000" dist="30000" dir="5400000" algn="tl" rotWithShape="0">
                    <a:srgbClr val="000000">
                      <a:alpha val="30000"/>
                    </a:srgbClr>
                  </a:outerShdw>
                  <a:reflection blurRad="6350" stA="55000" endA="300" endPos="45500" dir="5400000" sy="-100000" algn="bl" rotWithShape="0"/>
                </a:effectLst>
              </a:rPr>
              <a:t>4.7.3 CLOSE PROJECT OR PHASE : OUTPUTS</a:t>
            </a:r>
            <a:endParaRPr lang="en-CA" sz="28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795651" name="Rectangle 3"/>
          <p:cNvSpPr>
            <a:spLocks noGrp="1" noChangeArrowheads="1"/>
          </p:cNvSpPr>
          <p:nvPr>
            <p:ph idx="1"/>
          </p:nvPr>
        </p:nvSpPr>
        <p:spPr>
          <a:xfrm>
            <a:off x="381000" y="1143000"/>
            <a:ext cx="8458200" cy="5381625"/>
          </a:xfrm>
        </p:spPr>
        <p:txBody>
          <a:bodyPr>
            <a:normAutofit lnSpcReduction="10000"/>
          </a:bodyPr>
          <a:lstStyle/>
          <a:p>
            <a:pPr>
              <a:lnSpc>
                <a:spcPct val="90000"/>
              </a:lnSpc>
              <a:spcBef>
                <a:spcPts val="1200"/>
              </a:spcBef>
              <a:spcAft>
                <a:spcPts val="1200"/>
              </a:spcAft>
              <a:buFont typeface="Wingdings" pitchFamily="2" charset="2"/>
              <a:buNone/>
            </a:pPr>
            <a:r>
              <a:rPr lang="en-US" b="1" dirty="0"/>
              <a:t>.4  </a:t>
            </a:r>
            <a:r>
              <a:rPr lang="en-US" sz="2800" b="1" dirty="0"/>
              <a:t>Organizational Process Assets Updates</a:t>
            </a:r>
          </a:p>
          <a:p>
            <a:pPr>
              <a:lnSpc>
                <a:spcPct val="90000"/>
              </a:lnSpc>
              <a:spcBef>
                <a:spcPts val="1200"/>
              </a:spcBef>
              <a:spcAft>
                <a:spcPts val="1200"/>
              </a:spcAft>
              <a:buFont typeface="Wingdings" pitchFamily="2" charset="2"/>
              <a:buNone/>
            </a:pPr>
            <a:r>
              <a:rPr lang="en-US" sz="2800" b="1" dirty="0"/>
              <a:t>      </a:t>
            </a:r>
            <a:r>
              <a:rPr lang="en-US" sz="2000" dirty="0"/>
              <a:t> Organizational  Process</a:t>
            </a:r>
            <a:r>
              <a:rPr lang="en-US" sz="2800" b="1" dirty="0"/>
              <a:t> </a:t>
            </a:r>
            <a:r>
              <a:rPr lang="en-US" sz="2000" dirty="0"/>
              <a:t>Assets that may require updates: </a:t>
            </a:r>
          </a:p>
          <a:p>
            <a:pPr marL="895350" indent="-176213">
              <a:lnSpc>
                <a:spcPct val="90000"/>
              </a:lnSpc>
              <a:spcBef>
                <a:spcPts val="1200"/>
              </a:spcBef>
              <a:spcAft>
                <a:spcPts val="1200"/>
              </a:spcAft>
            </a:pPr>
            <a:r>
              <a:rPr lang="en-US" sz="2000" dirty="0"/>
              <a:t>	</a:t>
            </a:r>
            <a:r>
              <a:rPr lang="en-US" sz="2000" b="1" i="1" dirty="0"/>
              <a:t>Project Documents </a:t>
            </a:r>
            <a:r>
              <a:rPr lang="en-US" sz="2000" dirty="0"/>
              <a:t>resulting from project activities; e.g., Project Management Plan, scope, cost, schedule, project calendars and change management documentation. </a:t>
            </a:r>
          </a:p>
          <a:p>
            <a:pPr marL="895350" indent="-176213">
              <a:lnSpc>
                <a:spcPct val="90000"/>
              </a:lnSpc>
              <a:spcBef>
                <a:spcPts val="1200"/>
              </a:spcBef>
              <a:spcAft>
                <a:spcPts val="1200"/>
              </a:spcAft>
            </a:pPr>
            <a:r>
              <a:rPr lang="en-US" sz="2000" b="1" i="1" dirty="0"/>
              <a:t>Operational and Support Documents </a:t>
            </a:r>
            <a:r>
              <a:rPr lang="en-US" sz="2000" dirty="0"/>
              <a:t>required for the organization to maintain, operate, and support the product or service delivered by the project. </a:t>
            </a:r>
          </a:p>
          <a:p>
            <a:pPr marL="895350" indent="-176213">
              <a:lnSpc>
                <a:spcPct val="90000"/>
              </a:lnSpc>
              <a:spcBef>
                <a:spcPts val="1200"/>
              </a:spcBef>
              <a:spcAft>
                <a:spcPts val="1200"/>
              </a:spcAft>
            </a:pPr>
            <a:r>
              <a:rPr lang="en-US" sz="2000" b="1" i="1" dirty="0"/>
              <a:t>Project or Phase Closure Documents </a:t>
            </a:r>
            <a:r>
              <a:rPr lang="en-US" sz="2000" dirty="0"/>
              <a:t>consisting of formal documentation that indicates completion of the project or phase and the transfer of the completed deliverables to others. </a:t>
            </a:r>
          </a:p>
          <a:p>
            <a:pPr marL="895350" indent="-176213">
              <a:lnSpc>
                <a:spcPct val="90000"/>
              </a:lnSpc>
              <a:spcBef>
                <a:spcPts val="1200"/>
              </a:spcBef>
              <a:spcAft>
                <a:spcPts val="1200"/>
              </a:spcAft>
            </a:pPr>
            <a:r>
              <a:rPr lang="en-US" sz="2000" b="1" i="1" dirty="0"/>
              <a:t>Lessons Learned Repository </a:t>
            </a:r>
            <a:r>
              <a:rPr lang="en-US" sz="2000" dirty="0"/>
              <a:t>Lessons learned and knowledge gained throughout the project are transferred to the repository for future projects.  </a:t>
            </a:r>
            <a:endParaRPr lang="en-CA" sz="2800" b="1" i="1"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8483</TotalTime>
  <Words>7071</Words>
  <Application>Microsoft Office PowerPoint</Application>
  <PresentationFormat>On-screen Show (4:3)</PresentationFormat>
  <Paragraphs>1153</Paragraphs>
  <Slides>90</Slides>
  <Notes>59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90</vt:i4>
      </vt:variant>
    </vt:vector>
  </HeadingPairs>
  <TitlesOfParts>
    <vt:vector size="101" baseType="lpstr">
      <vt:lpstr>Arial</vt:lpstr>
      <vt:lpstr>Calibri</vt:lpstr>
      <vt:lpstr>Courier New</vt:lpstr>
      <vt:lpstr>Gill Sans MT</vt:lpstr>
      <vt:lpstr>Times New Roman</vt:lpstr>
      <vt:lpstr>Verdana</vt:lpstr>
      <vt:lpstr>Wingdings</vt:lpstr>
      <vt:lpstr>Wingdings 2</vt:lpstr>
      <vt:lpstr>Solstice</vt:lpstr>
      <vt:lpstr>Visio</vt:lpstr>
      <vt:lpstr>Bitmap Image</vt:lpstr>
      <vt:lpstr>PMP® Exam Preparation PMP 250</vt:lpstr>
      <vt:lpstr>PowerPoint Presentation</vt:lpstr>
      <vt:lpstr>LEARNING OBJECTIVES</vt:lpstr>
      <vt:lpstr>Introduction to Project Integration</vt:lpstr>
      <vt:lpstr>Introduction to Project Integration</vt:lpstr>
      <vt:lpstr>Key Concepts of Integration Management</vt:lpstr>
      <vt:lpstr>Trends &amp; Emerging Practices in Project Integration Management</vt:lpstr>
      <vt:lpstr>Integration Management Tailoring </vt:lpstr>
      <vt:lpstr>Project Integration Management</vt:lpstr>
      <vt:lpstr>Project Integration Management</vt:lpstr>
      <vt:lpstr>4.1 Develop the Project Charter</vt:lpstr>
      <vt:lpstr>4.1 Develop the Project Charter</vt:lpstr>
      <vt:lpstr>4.1 Develop the Project Charter</vt:lpstr>
      <vt:lpstr>4.1 Develop Project Charter</vt:lpstr>
      <vt:lpstr>4.1.1 Develop Project Charter: Inputs</vt:lpstr>
      <vt:lpstr>      4.1.1 Develop Project Charter: Inputs</vt:lpstr>
      <vt:lpstr>4.1.1 Develop Project Charter: Inputs</vt:lpstr>
      <vt:lpstr>4.1.1 Develop Project Charter: Inputs</vt:lpstr>
      <vt:lpstr>4.1.2  Develop Project Charter: Tools &amp; Techniques </vt:lpstr>
      <vt:lpstr>4.1.2  Develop Project Charter: Tools &amp; Techniques </vt:lpstr>
      <vt:lpstr>4.1.2  Develop Project Charter: Tools &amp; Techniques </vt:lpstr>
      <vt:lpstr>4.1.3 Develop Project Charter: Outputs</vt:lpstr>
      <vt:lpstr>Develop Project Management Plan</vt:lpstr>
      <vt:lpstr>4.2  DEVELOP PROJECT MANAGEMENT PLAN</vt:lpstr>
      <vt:lpstr>4.2 Develop Project Management Plan </vt:lpstr>
      <vt:lpstr>4.2.1 Develop Project Management Plan: Inputs</vt:lpstr>
      <vt:lpstr>4.2.1 Develop Project Management Plan: Inputs</vt:lpstr>
      <vt:lpstr>4.2.2 Develop Project Management Plan: Tools &amp; Techniques</vt:lpstr>
      <vt:lpstr>4.2.2  Develop Project Management Plan: Tools &amp; Techniques </vt:lpstr>
      <vt:lpstr>4.2.2  Develop Project Management Plan: Tools &amp; Techniques </vt:lpstr>
      <vt:lpstr>4.2.2  Develop Project Management Plan: Tools &amp; Techniques </vt:lpstr>
      <vt:lpstr>4.2.3 Develop Project Management Plan: Outputs</vt:lpstr>
      <vt:lpstr>Subsidiary Plans Included in Project Management Plan</vt:lpstr>
      <vt:lpstr>PowerPoint Presentation</vt:lpstr>
      <vt:lpstr>4.3  Direct &amp; Manage Project Work</vt:lpstr>
      <vt:lpstr>4.3 Direct &amp; Manage Project Work</vt:lpstr>
      <vt:lpstr>4.3 Direct &amp; Manage Project Work</vt:lpstr>
      <vt:lpstr>4.3.1 Direct &amp; Manage Project Work: Inputs</vt:lpstr>
      <vt:lpstr>4.3.1 Direct &amp; Manage Project Work: Inputs</vt:lpstr>
      <vt:lpstr>4.3.1 Direct &amp; Manage Project Work: Inputs</vt:lpstr>
      <vt:lpstr>4.3.2  Direct &amp; Manage Project Work: Tools &amp; Techniques</vt:lpstr>
      <vt:lpstr>4.3.2  Direct &amp; Manage Project Work: Tools &amp; Techniques</vt:lpstr>
      <vt:lpstr>4.3.3  Direct &amp; Manage Project Work: OUTPUTS</vt:lpstr>
      <vt:lpstr>4.3.3  Direct &amp; Manage Project Work: OUTPUTS</vt:lpstr>
      <vt:lpstr>4.3.3  Direct &amp; Manage Project Work: OUTPUTS</vt:lpstr>
      <vt:lpstr>4.3.3  Direct &amp; Manage Project Work: OUTPUTS</vt:lpstr>
      <vt:lpstr>4.4 Manage Project Knowledge</vt:lpstr>
      <vt:lpstr>4.4 Manage Project Knowledge</vt:lpstr>
      <vt:lpstr>4.4 Direct &amp; Manage Project Work</vt:lpstr>
      <vt:lpstr>Types of Knowledge</vt:lpstr>
      <vt:lpstr>4.4.1 Manage Project Knowledge: Inputs</vt:lpstr>
      <vt:lpstr>4.4.1 Manage Project Knowledge: Inputs</vt:lpstr>
      <vt:lpstr>4.4.1 Manage Project Knowledge: Inputs</vt:lpstr>
      <vt:lpstr>4.4.2 Manage Project Knowledge: Tools &amp; Techniques</vt:lpstr>
      <vt:lpstr>4.4.2 Manage Project Knowledge: Tools &amp; Techniques</vt:lpstr>
      <vt:lpstr>4.4.3 Manage Project Knowledge: Outputs</vt:lpstr>
      <vt:lpstr>4.5  Monitor and Control Project Work</vt:lpstr>
      <vt:lpstr>4.5  Monitor and Control Project Work</vt:lpstr>
      <vt:lpstr>4.5  Monitor and Control Project Work</vt:lpstr>
      <vt:lpstr>4.5 Monitor &amp; Control Project Work Data Flow Diagram </vt:lpstr>
      <vt:lpstr>4.5  Monitor and Control Project Work</vt:lpstr>
      <vt:lpstr>4.5.1  Monitor and Control Project Work: Inputs</vt:lpstr>
      <vt:lpstr>4.5.1  Monitor and Control Project Work: Inputs</vt:lpstr>
      <vt:lpstr>4.5.1  Monitor and Control Project Work: Inputs</vt:lpstr>
      <vt:lpstr>4.5.1  Monitor and Control Project Work: Inputs</vt:lpstr>
      <vt:lpstr>4.5.2  Monitor and Control Project Work: Tools &amp; Techniques</vt:lpstr>
      <vt:lpstr>4.5.3  Monitor and Control Project Work: Outputs</vt:lpstr>
      <vt:lpstr>PowerPoint Presentation</vt:lpstr>
      <vt:lpstr>4.5.3  Monitor and Control Project Work: Outputs</vt:lpstr>
      <vt:lpstr>4.6 Perform Integrated Change Control</vt:lpstr>
      <vt:lpstr>4.6 Perform Integrated Change Control</vt:lpstr>
      <vt:lpstr>4.6 Perform Integrated Change Control Data Flow Diagram </vt:lpstr>
      <vt:lpstr>4.6 Perform Integrated Change Control</vt:lpstr>
      <vt:lpstr>4.6 Perform Integrated Change Control Flow - Chart</vt:lpstr>
      <vt:lpstr>4.6 Perform Integrated Change Control</vt:lpstr>
      <vt:lpstr>4.6.1 Perform Integrated Change Control: Inputs</vt:lpstr>
      <vt:lpstr>4.6.1 Perform Integrated Change Control: Inputs</vt:lpstr>
      <vt:lpstr>4.6.1 Perform Integrated Change Control: Inputs</vt:lpstr>
      <vt:lpstr>4.6.2 Perform Integrated Change Control: Tools &amp; Techniques</vt:lpstr>
      <vt:lpstr>4.6.2 Perform Integrated Change Control: Tools &amp; Techniques</vt:lpstr>
      <vt:lpstr>4.6.3 Perform Integrated Change Control: Outputs</vt:lpstr>
      <vt:lpstr>4.7 Close Project or Phase</vt:lpstr>
      <vt:lpstr>4.7 CLOSE PROJECT OR PHASE</vt:lpstr>
      <vt:lpstr>4.7 CLOSE PROJECT OR PHASE Data Flow</vt:lpstr>
      <vt:lpstr>4.7 CLOSE PROJECT OR PHASE</vt:lpstr>
      <vt:lpstr>4.7.1 CLOSE PROJECT OR PHASE: INPUTS</vt:lpstr>
      <vt:lpstr>4.7.1 CLOSE PROJECT OR PHASE: INPUTS</vt:lpstr>
      <vt:lpstr>4.7.2 CLOSE PROJECT OR PHASE: TOOLS &amp; TECHNIQUES</vt:lpstr>
      <vt:lpstr>4.7.3  CLOSE PROJECT OR PHASE : OUTPUTS</vt:lpstr>
      <vt:lpstr>4.7.3 CLOSE PROJECT OR PHASE :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Isaac</dc:creator>
  <cp:lastModifiedBy>Kai Zi</cp:lastModifiedBy>
  <cp:revision>676</cp:revision>
  <dcterms:created xsi:type="dcterms:W3CDTF">2009-09-07T13:02:07Z</dcterms:created>
  <dcterms:modified xsi:type="dcterms:W3CDTF">2020-02-01T15:02:43Z</dcterms:modified>
</cp:coreProperties>
</file>