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7" r:id="rId2"/>
    <p:sldId id="445" r:id="rId3"/>
    <p:sldId id="446" r:id="rId4"/>
    <p:sldId id="290" r:id="rId5"/>
    <p:sldId id="293" r:id="rId6"/>
    <p:sldId id="468" r:id="rId7"/>
    <p:sldId id="469" r:id="rId8"/>
    <p:sldId id="470" r:id="rId9"/>
    <p:sldId id="471" r:id="rId10"/>
    <p:sldId id="472" r:id="rId11"/>
    <p:sldId id="299" r:id="rId12"/>
    <p:sldId id="390" r:id="rId13"/>
    <p:sldId id="473" r:id="rId14"/>
    <p:sldId id="395" r:id="rId15"/>
    <p:sldId id="392" r:id="rId16"/>
    <p:sldId id="474" r:id="rId17"/>
    <p:sldId id="396" r:id="rId18"/>
    <p:sldId id="476" r:id="rId19"/>
    <p:sldId id="477" r:id="rId20"/>
    <p:sldId id="478" r:id="rId21"/>
    <p:sldId id="394" r:id="rId22"/>
    <p:sldId id="479" r:id="rId23"/>
    <p:sldId id="397" r:id="rId24"/>
    <p:sldId id="311" r:id="rId25"/>
    <p:sldId id="448" r:id="rId26"/>
    <p:sldId id="480" r:id="rId27"/>
    <p:sldId id="451" r:id="rId28"/>
    <p:sldId id="452" r:id="rId29"/>
    <p:sldId id="482" r:id="rId30"/>
    <p:sldId id="481" r:id="rId31"/>
    <p:sldId id="450" r:id="rId32"/>
    <p:sldId id="483" r:id="rId33"/>
    <p:sldId id="453" r:id="rId34"/>
    <p:sldId id="454" r:id="rId35"/>
    <p:sldId id="455" r:id="rId36"/>
    <p:sldId id="301" r:id="rId37"/>
    <p:sldId id="484" r:id="rId38"/>
    <p:sldId id="398" r:id="rId39"/>
    <p:sldId id="456" r:id="rId40"/>
    <p:sldId id="457" r:id="rId41"/>
    <p:sldId id="485" r:id="rId42"/>
    <p:sldId id="458" r:id="rId43"/>
    <p:sldId id="432" r:id="rId44"/>
    <p:sldId id="459" r:id="rId45"/>
    <p:sldId id="460" r:id="rId46"/>
    <p:sldId id="486" r:id="rId47"/>
    <p:sldId id="461" r:id="rId48"/>
    <p:sldId id="462" r:id="rId49"/>
    <p:sldId id="466" r:id="rId50"/>
    <p:sldId id="463" r:id="rId51"/>
    <p:sldId id="487" r:id="rId52"/>
    <p:sldId id="488" r:id="rId53"/>
    <p:sldId id="489" r:id="rId5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82A"/>
    <a:srgbClr val="F3F3F3"/>
    <a:srgbClr val="00194C"/>
    <a:srgbClr val="413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9" autoAdjust="0"/>
  </p:normalViewPr>
  <p:slideViewPr>
    <p:cSldViewPr>
      <p:cViewPr>
        <p:scale>
          <a:sx n="68" d="100"/>
          <a:sy n="68" d="100"/>
        </p:scale>
        <p:origin x="1240" y="-32"/>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136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1EE0148-7DC5-49CC-A418-EFD8634377AB}" type="datetimeFigureOut">
              <a:rPr lang="en-US" smtClean="0"/>
              <a:pPr/>
              <a:t>2/8/2020</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C761295-C773-4BD7-9900-114ADC1AF600}" type="slidenum">
              <a:rPr lang="en-CA" smtClean="0"/>
              <a:pPr/>
              <a:t>‹#›</a:t>
            </a:fld>
            <a:endParaRPr lang="en-CA"/>
          </a:p>
        </p:txBody>
      </p:sp>
    </p:spTree>
    <p:extLst>
      <p:ext uri="{BB962C8B-B14F-4D97-AF65-F5344CB8AC3E}">
        <p14:creationId xmlns:p14="http://schemas.microsoft.com/office/powerpoint/2010/main" val="91071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A4FA431C-F14C-498B-A5F4-DE17831575BD}" type="slidenum">
              <a:rPr lang="en-US"/>
              <a:pPr/>
              <a:t>1</a:t>
            </a:fld>
            <a:endParaRPr lang="en-US"/>
          </a:p>
        </p:txBody>
      </p:sp>
      <p:sp>
        <p:nvSpPr>
          <p:cNvPr id="336898" name="Rectangle 2"/>
          <p:cNvSpPr>
            <a:spLocks noGrp="1" noRot="1" noChangeAspect="1" noChangeArrowheads="1" noTextEdit="1"/>
          </p:cNvSpPr>
          <p:nvPr>
            <p:ph type="sldImg"/>
          </p:nvPr>
        </p:nvSpPr>
        <p:spPr>
          <a:xfrm>
            <a:off x="1273175" y="730250"/>
            <a:ext cx="4772025" cy="3579813"/>
          </a:xfrm>
          <a:ln/>
        </p:spPr>
      </p:sp>
      <p:sp>
        <p:nvSpPr>
          <p:cNvPr id="3368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16</a:t>
            </a:fld>
            <a:endParaRPr lang="en-CA"/>
          </a:p>
        </p:txBody>
      </p:sp>
    </p:spTree>
    <p:extLst>
      <p:ext uri="{BB962C8B-B14F-4D97-AF65-F5344CB8AC3E}">
        <p14:creationId xmlns:p14="http://schemas.microsoft.com/office/powerpoint/2010/main" val="1631682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17</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18</a:t>
            </a:fld>
            <a:endParaRPr lang="en-CA"/>
          </a:p>
        </p:txBody>
      </p:sp>
    </p:spTree>
    <p:extLst>
      <p:ext uri="{BB962C8B-B14F-4D97-AF65-F5344CB8AC3E}">
        <p14:creationId xmlns:p14="http://schemas.microsoft.com/office/powerpoint/2010/main" val="294033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19</a:t>
            </a:fld>
            <a:endParaRPr lang="en-CA"/>
          </a:p>
        </p:txBody>
      </p:sp>
    </p:spTree>
    <p:extLst>
      <p:ext uri="{BB962C8B-B14F-4D97-AF65-F5344CB8AC3E}">
        <p14:creationId xmlns:p14="http://schemas.microsoft.com/office/powerpoint/2010/main" val="1541584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20</a:t>
            </a:fld>
            <a:endParaRPr lang="en-CA"/>
          </a:p>
        </p:txBody>
      </p:sp>
    </p:spTree>
    <p:extLst>
      <p:ext uri="{BB962C8B-B14F-4D97-AF65-F5344CB8AC3E}">
        <p14:creationId xmlns:p14="http://schemas.microsoft.com/office/powerpoint/2010/main" val="1118705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DC761295-C773-4BD7-9900-114ADC1AF600}" type="slidenum">
              <a:rPr lang="en-CA" smtClean="0"/>
              <a:pPr/>
              <a:t>21</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DC761295-C773-4BD7-9900-114ADC1AF600}" type="slidenum">
              <a:rPr lang="en-CA" smtClean="0"/>
              <a:pPr/>
              <a:t>22</a:t>
            </a:fld>
            <a:endParaRPr lang="en-CA"/>
          </a:p>
        </p:txBody>
      </p:sp>
    </p:spTree>
    <p:extLst>
      <p:ext uri="{BB962C8B-B14F-4D97-AF65-F5344CB8AC3E}">
        <p14:creationId xmlns:p14="http://schemas.microsoft.com/office/powerpoint/2010/main" val="3657945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23</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C89EDDDC-ED16-4BA1-B2F4-7D53F01C4F15}" type="slidenum">
              <a:rPr lang="en-US"/>
              <a:pPr/>
              <a:t>24</a:t>
            </a:fld>
            <a:endParaRPr lang="en-US"/>
          </a:p>
        </p:txBody>
      </p:sp>
      <p:sp>
        <p:nvSpPr>
          <p:cNvPr id="395266" name="Rectangle 2"/>
          <p:cNvSpPr>
            <a:spLocks noGrp="1" noRot="1" noChangeAspect="1" noChangeArrowheads="1" noTextEdit="1"/>
          </p:cNvSpPr>
          <p:nvPr>
            <p:ph type="sldImg"/>
          </p:nvPr>
        </p:nvSpPr>
        <p:spPr>
          <a:xfrm>
            <a:off x="1273175" y="730250"/>
            <a:ext cx="4772025" cy="3579813"/>
          </a:xfrm>
          <a:ln/>
        </p:spPr>
      </p:sp>
      <p:sp>
        <p:nvSpPr>
          <p:cNvPr id="3952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74727AFF-7DB5-4DA2-BC02-97E953B0F5C8}" type="slidenum">
              <a:rPr lang="en-US"/>
              <a:pPr/>
              <a:t>36</a:t>
            </a:fld>
            <a:endParaRPr lang="en-US"/>
          </a:p>
        </p:txBody>
      </p:sp>
      <p:sp>
        <p:nvSpPr>
          <p:cNvPr id="380930" name="Rectangle 2"/>
          <p:cNvSpPr>
            <a:spLocks noGrp="1" noRot="1" noChangeAspect="1" noChangeArrowheads="1" noTextEdit="1"/>
          </p:cNvSpPr>
          <p:nvPr>
            <p:ph type="sldImg"/>
          </p:nvPr>
        </p:nvSpPr>
        <p:spPr>
          <a:xfrm>
            <a:off x="1273175" y="730250"/>
            <a:ext cx="4772025" cy="3579813"/>
          </a:xfrm>
          <a:ln/>
        </p:spPr>
      </p:sp>
      <p:sp>
        <p:nvSpPr>
          <p:cNvPr id="38093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3357EF5F-E3DA-4B85-933A-FEE2CC1EF2EF}" type="slidenum">
              <a:rPr lang="en-US"/>
              <a:pPr/>
              <a:t>4</a:t>
            </a:fld>
            <a:endParaRPr lang="en-US"/>
          </a:p>
        </p:txBody>
      </p:sp>
      <p:sp>
        <p:nvSpPr>
          <p:cNvPr id="364546" name="Rectangle 2"/>
          <p:cNvSpPr>
            <a:spLocks noGrp="1" noRot="1" noChangeAspect="1" noChangeArrowheads="1" noTextEdit="1"/>
          </p:cNvSpPr>
          <p:nvPr>
            <p:ph type="sldImg"/>
          </p:nvPr>
        </p:nvSpPr>
        <p:spPr>
          <a:xfrm>
            <a:off x="1273175" y="730250"/>
            <a:ext cx="4772025" cy="3579813"/>
          </a:xfrm>
          <a:ln/>
        </p:spPr>
      </p:sp>
      <p:sp>
        <p:nvSpPr>
          <p:cNvPr id="36454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38</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43</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B9B9FA40-62D6-4CE6-9B1A-6963FDDB73E1}" type="slidenum">
              <a:rPr lang="en-US"/>
              <a:pPr/>
              <a:t>48</a:t>
            </a:fld>
            <a:endParaRPr lang="en-US"/>
          </a:p>
        </p:txBody>
      </p:sp>
      <p:sp>
        <p:nvSpPr>
          <p:cNvPr id="392194" name="Rectangle 2"/>
          <p:cNvSpPr>
            <a:spLocks noGrp="1" noRot="1" noChangeAspect="1" noChangeArrowheads="1" noTextEdit="1"/>
          </p:cNvSpPr>
          <p:nvPr>
            <p:ph type="sldImg"/>
          </p:nvPr>
        </p:nvSpPr>
        <p:spPr>
          <a:xfrm>
            <a:off x="1273175" y="730250"/>
            <a:ext cx="4772025" cy="3579813"/>
          </a:xfrm>
          <a:ln/>
        </p:spPr>
      </p:sp>
      <p:sp>
        <p:nvSpPr>
          <p:cNvPr id="3921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20E87E53-A39F-4CE0-B295-CFA0D2B437D4}" type="slidenum">
              <a:rPr lang="en-US"/>
              <a:pPr/>
              <a:t>5</a:t>
            </a:fld>
            <a:endParaRPr lang="en-US"/>
          </a:p>
        </p:txBody>
      </p:sp>
      <p:sp>
        <p:nvSpPr>
          <p:cNvPr id="371714" name="Rectangle 2"/>
          <p:cNvSpPr>
            <a:spLocks noGrp="1" noRot="1" noChangeAspect="1" noChangeArrowheads="1" noTextEdit="1"/>
          </p:cNvSpPr>
          <p:nvPr>
            <p:ph type="sldImg"/>
          </p:nvPr>
        </p:nvSpPr>
        <p:spPr>
          <a:xfrm>
            <a:off x="1273175" y="730250"/>
            <a:ext cx="4772025" cy="3579813"/>
          </a:xfrm>
          <a:ln/>
        </p:spPr>
      </p:sp>
      <p:sp>
        <p:nvSpPr>
          <p:cNvPr id="3717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66E8C65D-98A4-4462-8F71-C7AFF8ED020B}" type="slidenum">
              <a:rPr lang="en-US"/>
              <a:pPr/>
              <a:t>6</a:t>
            </a:fld>
            <a:endParaRPr lang="en-US"/>
          </a:p>
        </p:txBody>
      </p:sp>
      <p:sp>
        <p:nvSpPr>
          <p:cNvPr id="390146" name="Rectangle 2"/>
          <p:cNvSpPr>
            <a:spLocks noGrp="1" noRot="1" noChangeAspect="1" noChangeArrowheads="1" noTextEdit="1"/>
          </p:cNvSpPr>
          <p:nvPr>
            <p:ph type="sldImg"/>
          </p:nvPr>
        </p:nvSpPr>
        <p:spPr>
          <a:xfrm>
            <a:off x="1273175" y="730250"/>
            <a:ext cx="4772025" cy="3579813"/>
          </a:xfrm>
          <a:ln/>
        </p:spPr>
      </p:sp>
      <p:sp>
        <p:nvSpPr>
          <p:cNvPr id="39014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F84A7FE8-33FC-43B1-8D07-489CF269D816}" type="slidenum">
              <a:rPr lang="en-US"/>
              <a:pPr/>
              <a:t>7</a:t>
            </a:fld>
            <a:endParaRPr lang="en-US"/>
          </a:p>
        </p:txBody>
      </p:sp>
      <p:sp>
        <p:nvSpPr>
          <p:cNvPr id="391170" name="Rectangle 2"/>
          <p:cNvSpPr>
            <a:spLocks noGrp="1" noRot="1" noChangeAspect="1" noChangeArrowheads="1" noTextEdit="1"/>
          </p:cNvSpPr>
          <p:nvPr>
            <p:ph type="sldImg"/>
          </p:nvPr>
        </p:nvSpPr>
        <p:spPr>
          <a:xfrm>
            <a:off x="1273175" y="730250"/>
            <a:ext cx="4772025" cy="3579813"/>
          </a:xfrm>
          <a:ln/>
        </p:spPr>
      </p:sp>
      <p:sp>
        <p:nvSpPr>
          <p:cNvPr id="3911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Communications Management</a:t>
            </a:r>
          </a:p>
        </p:txBody>
      </p:sp>
      <p:sp>
        <p:nvSpPr>
          <p:cNvPr id="5" name="Rectangle 6"/>
          <p:cNvSpPr>
            <a:spLocks noGrp="1" noChangeArrowheads="1"/>
          </p:cNvSpPr>
          <p:nvPr>
            <p:ph type="sldNum" sz="quarter" idx="5"/>
          </p:nvPr>
        </p:nvSpPr>
        <p:spPr>
          <a:ln/>
        </p:spPr>
        <p:txBody>
          <a:bodyPr/>
          <a:lstStyle/>
          <a:p>
            <a:fld id="{F13A44C4-1AED-4BB7-81D3-E1AFF244BF6D}" type="slidenum">
              <a:rPr lang="en-US"/>
              <a:pPr/>
              <a:t>11</a:t>
            </a:fld>
            <a:endParaRPr lang="en-US"/>
          </a:p>
        </p:txBody>
      </p:sp>
      <p:sp>
        <p:nvSpPr>
          <p:cNvPr id="377858" name="Rectangle 2"/>
          <p:cNvSpPr>
            <a:spLocks noGrp="1" noRot="1" noChangeAspect="1" noChangeArrowheads="1" noTextEdit="1"/>
          </p:cNvSpPr>
          <p:nvPr>
            <p:ph type="sldImg"/>
          </p:nvPr>
        </p:nvSpPr>
        <p:spPr>
          <a:xfrm>
            <a:off x="1273175" y="730250"/>
            <a:ext cx="4772025" cy="3579813"/>
          </a:xfrm>
          <a:ln/>
        </p:spPr>
      </p:sp>
      <p:sp>
        <p:nvSpPr>
          <p:cNvPr id="3778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12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14</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DC761295-C773-4BD7-9900-114ADC1AF600}" type="slidenum">
              <a:rPr lang="en-CA" smtClean="0"/>
              <a:pPr/>
              <a:t>15</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CABC2C6-407A-459B-AD31-15960A489392}"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55739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CABC2C6-407A-459B-AD31-15960A489392}"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50633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CABC2C6-407A-459B-AD31-15960A489392}"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362889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CABC2C6-407A-459B-AD31-15960A489392}"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32779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ABC2C6-407A-459B-AD31-15960A489392}"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413785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CABC2C6-407A-459B-AD31-15960A489392}"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231744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CABC2C6-407A-459B-AD31-15960A489392}" type="datetimeFigureOut">
              <a:rPr lang="en-US" smtClean="0"/>
              <a:pPr/>
              <a:t>2/8/2020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25473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CABC2C6-407A-459B-AD31-15960A489392}" type="datetimeFigureOut">
              <a:rPr lang="en-US" smtClean="0"/>
              <a:pPr/>
              <a:t>2/8/2020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278900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BC2C6-407A-459B-AD31-15960A489392}" type="datetimeFigureOut">
              <a:rPr lang="en-US" smtClean="0"/>
              <a:pPr/>
              <a:t>2/8/2020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4506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CABC2C6-407A-459B-AD31-15960A489392}"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400768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CABC2C6-407A-459B-AD31-15960A489392}"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D18458-C927-4903-8218-488F631B9B04}" type="slidenum">
              <a:rPr lang="en-CA" smtClean="0"/>
              <a:pPr/>
              <a:t>‹#›</a:t>
            </a:fld>
            <a:endParaRPr lang="en-CA"/>
          </a:p>
        </p:txBody>
      </p:sp>
    </p:spTree>
    <p:extLst>
      <p:ext uri="{BB962C8B-B14F-4D97-AF65-F5344CB8AC3E}">
        <p14:creationId xmlns:p14="http://schemas.microsoft.com/office/powerpoint/2010/main" val="219450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rgbClr val="92D05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CABC2C6-407A-459B-AD31-15960A489392}" type="datetimeFigureOut">
              <a:rPr lang="en-US" smtClean="0"/>
              <a:pPr/>
              <a:t>2/8/2020</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18458-C927-4903-8218-488F631B9B04}" type="slidenum">
              <a:rPr lang="en-CA" smtClean="0"/>
              <a:pPr/>
              <a:t>‹#›</a:t>
            </a:fld>
            <a:endParaRPr lang="en-CA"/>
          </a:p>
        </p:txBody>
      </p:sp>
    </p:spTree>
    <p:extLst>
      <p:ext uri="{BB962C8B-B14F-4D97-AF65-F5344CB8AC3E}">
        <p14:creationId xmlns:p14="http://schemas.microsoft.com/office/powerpoint/2010/main" val="19280344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1352550" y="806450"/>
            <a:ext cx="6343650" cy="641350"/>
          </a:xfrm>
          <a:prstGeom prst="rect">
            <a:avLst/>
          </a:prstGeom>
          <a:noFill/>
          <a:ln w="12700">
            <a:noFill/>
            <a:miter lim="800000"/>
            <a:headEnd/>
            <a:tailEnd/>
          </a:ln>
          <a:effectLst/>
        </p:spPr>
        <p:txBody>
          <a:bodyPr wrap="none" anchor="ctr"/>
          <a:lstStyle/>
          <a:p>
            <a:endParaRPr lang="en-CA"/>
          </a:p>
        </p:txBody>
      </p:sp>
      <p:sp>
        <p:nvSpPr>
          <p:cNvPr id="4100" name="Rectangle 4"/>
          <p:cNvSpPr>
            <a:spLocks noChangeArrowheads="1"/>
          </p:cNvSpPr>
          <p:nvPr/>
        </p:nvSpPr>
        <p:spPr bwMode="auto">
          <a:xfrm>
            <a:off x="3419475" y="2422525"/>
            <a:ext cx="203200" cy="641350"/>
          </a:xfrm>
          <a:prstGeom prst="rect">
            <a:avLst/>
          </a:prstGeom>
          <a:noFill/>
          <a:ln w="12700">
            <a:noFill/>
            <a:miter lim="800000"/>
            <a:headEnd/>
            <a:tailEnd/>
          </a:ln>
          <a:effectLst/>
        </p:spPr>
        <p:txBody>
          <a:bodyPr wrap="none" anchor="ctr"/>
          <a:lstStyle/>
          <a:p>
            <a:endParaRPr lang="en-CA"/>
          </a:p>
        </p:txBody>
      </p:sp>
      <p:sp>
        <p:nvSpPr>
          <p:cNvPr id="4109" name="Rectangle 13"/>
          <p:cNvSpPr>
            <a:spLocks noGrp="1" noChangeArrowheads="1"/>
          </p:cNvSpPr>
          <p:nvPr>
            <p:ph type="ctrTitle"/>
          </p:nvPr>
        </p:nvSpPr>
        <p:spPr>
          <a:xfrm>
            <a:off x="1066800" y="4648200"/>
            <a:ext cx="7772400" cy="1143000"/>
          </a:xfrm>
          <a:noFill/>
          <a:ln/>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br>
              <a:rPr lang="en-US" sz="4400" b="1" cap="none" spc="50" dirty="0">
                <a:ln w="11430"/>
                <a:solidFill>
                  <a:sysClr val="windowText" lastClr="000000"/>
                </a:solidFill>
                <a:effectLst>
                  <a:outerShdw blurRad="76200" dist="50800" dir="5400000" algn="tl" rotWithShape="0">
                    <a:srgbClr val="000000">
                      <a:alpha val="65000"/>
                    </a:srgbClr>
                  </a:outerShdw>
                  <a:reflection blurRad="6350" stA="55000" endA="50" endPos="85000" dir="5400000" sy="-100000" algn="bl" rotWithShape="0"/>
                </a:effectLst>
              </a:rPr>
            </a:br>
            <a:br>
              <a:rPr lang="en-US" sz="4400" b="1" spc="50" dirty="0">
                <a:ln w="11430"/>
                <a:solidFill>
                  <a:sysClr val="windowText" lastClr="000000"/>
                </a:solidFill>
                <a:effectLst>
                  <a:outerShdw blurRad="76200" dist="50800" dir="5400000" algn="tl" rotWithShape="0">
                    <a:srgbClr val="000000">
                      <a:alpha val="65000"/>
                    </a:srgbClr>
                  </a:outerShdw>
                  <a:reflection blurRad="6350" stA="55000" endA="50" endPos="85000" dir="5400000" sy="-100000" algn="bl" rotWithShape="0"/>
                </a:effectLst>
              </a:rPr>
            </a:br>
            <a:br>
              <a:rPr lang="en-US" sz="4400" b="1" spc="50" dirty="0">
                <a:ln w="11430"/>
                <a:solidFill>
                  <a:sysClr val="windowText" lastClr="000000"/>
                </a:solidFill>
                <a:effectLst>
                  <a:outerShdw blurRad="76200" dist="50800" dir="5400000" algn="tl" rotWithShape="0">
                    <a:srgbClr val="000000">
                      <a:alpha val="65000"/>
                    </a:srgbClr>
                  </a:outerShdw>
                  <a:reflection blurRad="6350" stA="55000" endA="50" endPos="85000" dir="5400000" sy="-100000" algn="bl" rotWithShape="0"/>
                </a:effectLst>
              </a:rPr>
            </a:br>
            <a:br>
              <a:rPr lang="en-US" sz="4400" b="1" spc="50" dirty="0">
                <a:ln w="11430"/>
                <a:solidFill>
                  <a:sysClr val="windowText" lastClr="000000"/>
                </a:solidFill>
                <a:effectLst>
                  <a:outerShdw blurRad="76200" dist="50800" dir="5400000" algn="tl" rotWithShape="0">
                    <a:srgbClr val="000000">
                      <a:alpha val="65000"/>
                    </a:srgbClr>
                  </a:outerShdw>
                  <a:reflection blurRad="6350" stA="55000" endA="50" endPos="85000" dir="5400000" sy="-100000" algn="bl" rotWithShape="0"/>
                </a:effectLst>
              </a:rPr>
            </a:br>
            <a:br>
              <a:rPr lang="en-US" sz="4400" b="1" spc="50" dirty="0">
                <a:ln w="11430"/>
                <a:solidFill>
                  <a:sysClr val="windowText" lastClr="000000"/>
                </a:solidFill>
                <a:effectLst>
                  <a:outerShdw blurRad="76200" dist="50800" dir="5400000" algn="tl" rotWithShape="0">
                    <a:srgbClr val="000000">
                      <a:alpha val="65000"/>
                    </a:srgbClr>
                  </a:outerShdw>
                  <a:reflection blurRad="6350" stA="55000" endA="50" endPos="85000" dir="5400000" sy="-100000" algn="bl" rotWithShape="0"/>
                </a:effectLst>
              </a:rPr>
            </a:br>
            <a:br>
              <a:rPr lang="en-US" sz="4400" b="1" spc="50" dirty="0">
                <a:ln w="11430"/>
                <a:solidFill>
                  <a:sysClr val="windowText" lastClr="000000"/>
                </a:solidFill>
                <a:effectLst>
                  <a:outerShdw blurRad="76200" dist="50800" dir="5400000" algn="tl" rotWithShape="0">
                    <a:srgbClr val="000000">
                      <a:alpha val="65000"/>
                    </a:srgbClr>
                  </a:outerShdw>
                  <a:reflection blurRad="6350" stA="55000" endA="50" endPos="85000" dir="5400000" sy="-100000" algn="bl" rotWithShape="0"/>
                </a:effectLst>
              </a:rPr>
            </a:br>
            <a:r>
              <a:rPr lang="en-US" sz="4400" b="1"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PMP® Exam Preparation</a:t>
            </a:r>
            <a:br>
              <a:rPr lang="en-US" sz="4400" b="1"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br>
            <a:r>
              <a:rPr lang="en-US" sz="4400" b="1"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Workshop – PMP 250</a:t>
            </a:r>
            <a:br>
              <a:rPr lang="en-US" sz="4400" b="1" spc="50" dirty="0">
                <a:ln w="11430"/>
                <a:solidFill>
                  <a:sysClr val="windowText" lastClr="000000"/>
                </a:solidFill>
                <a:effectLst>
                  <a:outerShdw blurRad="76200" dist="50800" dir="5400000" algn="tl" rotWithShape="0">
                    <a:srgbClr val="000000">
                      <a:alpha val="65000"/>
                    </a:srgbClr>
                  </a:outerShdw>
                  <a:reflection blurRad="6350" stA="55000" endA="50" endPos="85000" dir="5400000" sy="-100000" algn="bl" rotWithShape="0"/>
                </a:effectLst>
              </a:rPr>
            </a:br>
            <a:br>
              <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reflection blurRad="6350" stA="55000" endA="50" endPos="85000" dir="5400000" sy="-100000" algn="bl" rotWithShape="0"/>
                </a:effectLst>
              </a:rPr>
            </a:br>
            <a:br>
              <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reflection blurRad="6350" stA="55000" endA="50" endPos="85000" dir="5400000" sy="-100000" algn="bl" rotWithShape="0"/>
                </a:effectLst>
              </a:rPr>
            </a:br>
            <a:b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reflection blurRad="6350" stA="55000" endA="50" endPos="85000" dir="5400000" sy="-100000" algn="bl" rotWithShape="0"/>
                </a:effectLst>
              </a:rPr>
            </a:br>
            <a:br>
              <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reflection blurRad="6350" stA="55000" endA="50" endPos="85000" dir="5400000" sy="-100000" algn="bl" rotWithShape="0"/>
                </a:effectLst>
              </a:rPr>
            </a:br>
            <a:r>
              <a:rPr lang="en-US" sz="4800" b="1" cap="none" spc="50" dirty="0">
                <a:ln w="11430"/>
                <a:solidFill>
                  <a:schemeClr val="accent5">
                    <a:lumMod val="50000"/>
                  </a:schemeClr>
                </a:solidFill>
                <a:effectLst>
                  <a:outerShdw blurRad="76200" dist="50800" dir="5400000" algn="tl" rotWithShape="0">
                    <a:srgbClr val="000000">
                      <a:alpha val="65000"/>
                    </a:srgbClr>
                  </a:outerShdw>
                  <a:reflection blurRad="6350" stA="55000" endA="50" endPos="85000" dir="5400000" sy="-100000" algn="bl" rotWithShape="0"/>
                </a:effectLst>
              </a:rPr>
              <a:t>Session # 12</a:t>
            </a:r>
            <a:br>
              <a:rPr lang="en-US" sz="4800" b="1" cap="none" spc="50" dirty="0">
                <a:ln w="11430"/>
                <a:solidFill>
                  <a:schemeClr val="accent5">
                    <a:lumMod val="50000"/>
                  </a:schemeClr>
                </a:solidFill>
                <a:effectLst>
                  <a:outerShdw blurRad="76200" dist="50800" dir="5400000" algn="tl" rotWithShape="0">
                    <a:srgbClr val="000000">
                      <a:alpha val="65000"/>
                    </a:srgbClr>
                  </a:outerShdw>
                  <a:reflection blurRad="6350" stA="55000" endA="50" endPos="85000" dir="5400000" sy="-100000" algn="bl" rotWithShape="0"/>
                </a:effectLst>
              </a:rPr>
            </a:br>
            <a:br>
              <a:rPr lang="en-US" sz="4800" b="1" cap="none" spc="50" dirty="0">
                <a:ln w="11430"/>
                <a:solidFill>
                  <a:schemeClr val="accent5">
                    <a:lumMod val="50000"/>
                  </a:schemeClr>
                </a:solidFill>
                <a:effectLst>
                  <a:outerShdw blurRad="76200" dist="50800" dir="5400000" algn="tl" rotWithShape="0">
                    <a:srgbClr val="000000">
                      <a:alpha val="65000"/>
                    </a:srgbClr>
                  </a:outerShdw>
                  <a:reflection blurRad="6350" stA="55000" endA="50" endPos="85000" dir="5400000" sy="-100000" algn="bl" rotWithShape="0"/>
                </a:effectLst>
              </a:rPr>
            </a:br>
            <a:r>
              <a:rPr lang="en-US" sz="4400" b="1" cap="none" spc="50" dirty="0">
                <a:ln w="11430"/>
                <a:solidFill>
                  <a:schemeClr val="accent5">
                    <a:lumMod val="50000"/>
                  </a:schemeClr>
                </a:solidFill>
                <a:effectLst>
                  <a:outerShdw blurRad="76200" dist="50800" dir="5400000" algn="tl" rotWithShape="0">
                    <a:srgbClr val="000000">
                      <a:alpha val="65000"/>
                    </a:srgbClr>
                  </a:outerShdw>
                  <a:reflection blurRad="6350" stA="55000" endA="50" endPos="85000" dir="5400000" sy="-100000" algn="bl" rotWithShape="0"/>
                </a:effectLst>
              </a:rPr>
              <a:t>Project </a:t>
            </a:r>
            <a:r>
              <a:rPr lang="en-US" sz="4400" b="1" spc="50" dirty="0">
                <a:ln w="11430"/>
                <a:solidFill>
                  <a:schemeClr val="accent5">
                    <a:lumMod val="50000"/>
                  </a:schemeClr>
                </a:solidFill>
                <a:effectLst>
                  <a:outerShdw blurRad="76200" dist="50800" dir="5400000" algn="tl" rotWithShape="0">
                    <a:srgbClr val="000000">
                      <a:alpha val="65000"/>
                    </a:srgbClr>
                  </a:outerShdw>
                  <a:reflection blurRad="6350" stA="55000" endA="50" endPos="85000" dir="5400000" sy="-100000" algn="bl" rotWithShape="0"/>
                </a:effectLst>
              </a:rPr>
              <a:t>Stakeholder</a:t>
            </a:r>
            <a:r>
              <a:rPr lang="en-US" sz="4400" b="1" cap="none" spc="50" dirty="0">
                <a:ln w="11430"/>
                <a:solidFill>
                  <a:schemeClr val="accent5">
                    <a:lumMod val="50000"/>
                  </a:schemeClr>
                </a:solidFill>
                <a:effectLst>
                  <a:outerShdw blurRad="76200" dist="50800" dir="5400000" algn="tl" rotWithShape="0">
                    <a:srgbClr val="000000">
                      <a:alpha val="65000"/>
                    </a:srgbClr>
                  </a:outerShdw>
                  <a:reflection blurRad="6350" stA="55000" endA="50" endPos="85000" dir="5400000" sy="-100000" algn="bl" rotWithShape="0"/>
                </a:effectLst>
              </a:rPr>
              <a:t> Management</a:t>
            </a:r>
          </a:p>
        </p:txBody>
      </p:sp>
      <p:sp>
        <p:nvSpPr>
          <p:cNvPr id="4116" name="Text Box 20"/>
          <p:cNvSpPr txBox="1">
            <a:spLocks noChangeArrowheads="1"/>
          </p:cNvSpPr>
          <p:nvPr/>
        </p:nvSpPr>
        <p:spPr bwMode="auto">
          <a:xfrm>
            <a:off x="6477000" y="6397625"/>
            <a:ext cx="762000" cy="457200"/>
          </a:xfrm>
          <a:prstGeom prst="rect">
            <a:avLst/>
          </a:prstGeom>
          <a:noFill/>
          <a:ln w="12700">
            <a:noFill/>
            <a:miter lim="800000"/>
            <a:headEnd/>
            <a:tailEnd/>
          </a:ln>
          <a:effectLst/>
        </p:spPr>
        <p:txBody>
          <a:bodyPr>
            <a:spAutoFit/>
          </a:bodyPr>
          <a:lstStyle/>
          <a:p>
            <a:pPr>
              <a:spcBef>
                <a:spcPct val="50000"/>
              </a:spcBef>
            </a:pPr>
            <a:endParaRPr lang="en-CA"/>
          </a:p>
        </p:txBody>
      </p:sp>
      <p:sp>
        <p:nvSpPr>
          <p:cNvPr id="6" name="TextBox 1"/>
          <p:cNvSpPr txBox="1"/>
          <p:nvPr/>
        </p:nvSpPr>
        <p:spPr>
          <a:xfrm>
            <a:off x="153033" y="6243736"/>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pic>
        <p:nvPicPr>
          <p:cNvPr id="523266" name="Picture 2" descr="C:\Users\Isaac\AppData\Local\Microsoft\Windows\Temporary Internet Files\Content.IE5\S3LUUUAC\MC9004380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812925"/>
            <a:ext cx="1870075" cy="1384300"/>
          </a:xfrm>
          <a:prstGeom prst="rect">
            <a:avLst/>
          </a:prstGeom>
          <a:noFill/>
          <a:extLst>
            <a:ext uri="{909E8E84-426E-40DD-AFC4-6F175D3DCCD1}">
              <a14:hiddenFill xmlns:a14="http://schemas.microsoft.com/office/drawing/2010/main">
                <a:solidFill>
                  <a:srgbClr val="FFFFFF"/>
                </a:solidFill>
              </a14:hiddenFill>
            </a:ext>
          </a:extLst>
        </p:spPr>
      </p:pic>
      <p:pic>
        <p:nvPicPr>
          <p:cNvPr id="523267" name="Picture 3" descr="C:\Users\Isaac\AppData\Local\Microsoft\Windows\Temporary Internet Files\Content.IE5\TYMLMU2R\MC9004380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1812925"/>
            <a:ext cx="1870075" cy="146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625474"/>
          </a:xfrm>
        </p:spPr>
        <p:txBody>
          <a:bodyPr/>
          <a:lstStyle/>
          <a:p>
            <a:pPr algn="ctr"/>
            <a:r>
              <a:rPr lang="en-CA" b="1" spc="300" dirty="0">
                <a:solidFill>
                  <a:schemeClr val="tx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TAILORING CONSIDERATIONS</a:t>
            </a:r>
          </a:p>
        </p:txBody>
      </p:sp>
      <p:sp>
        <p:nvSpPr>
          <p:cNvPr id="3" name="Content Placeholder 2"/>
          <p:cNvSpPr>
            <a:spLocks noGrp="1"/>
          </p:cNvSpPr>
          <p:nvPr>
            <p:ph idx="1"/>
          </p:nvPr>
        </p:nvSpPr>
        <p:spPr>
          <a:xfrm>
            <a:off x="628650" y="914400"/>
            <a:ext cx="8286750" cy="2286000"/>
          </a:xfrm>
        </p:spPr>
        <p:txBody>
          <a:bodyPr/>
          <a:lstStyle/>
          <a:p>
            <a:pPr marL="0" indent="0">
              <a:buNone/>
            </a:pPr>
            <a:r>
              <a:rPr lang="en-CA" dirty="0"/>
              <a:t>The particular factors to be considered include:</a:t>
            </a:r>
          </a:p>
          <a:p>
            <a:pPr marL="452438"/>
            <a:r>
              <a:rPr lang="en-CA" i="1" dirty="0"/>
              <a:t>Stakeholders Cultural Diversity and the number of stakeholders</a:t>
            </a:r>
          </a:p>
          <a:p>
            <a:pPr marL="452438"/>
            <a:r>
              <a:rPr lang="en-CA" i="1" dirty="0"/>
              <a:t>The complexity of stakeholder relationships, in terms of  the number of networks the group members participate in. The greater the number of networks the greater the complexity of information sharing.  </a:t>
            </a:r>
          </a:p>
          <a:p>
            <a:pPr marL="452438"/>
            <a:r>
              <a:rPr lang="en-CA" i="1" dirty="0"/>
              <a:t>The availability of most suitable Communication technology</a:t>
            </a:r>
            <a:r>
              <a:rPr lang="en-CA" b="1" i="1" dirty="0"/>
              <a:t>.   </a:t>
            </a:r>
          </a:p>
        </p:txBody>
      </p:sp>
      <p:sp>
        <p:nvSpPr>
          <p:cNvPr id="4" name="Title 1"/>
          <p:cNvSpPr txBox="1">
            <a:spLocks/>
          </p:cNvSpPr>
          <p:nvPr/>
        </p:nvSpPr>
        <p:spPr>
          <a:xfrm>
            <a:off x="628650" y="3336926"/>
            <a:ext cx="7886700" cy="6254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CA" b="1" spc="300" dirty="0">
                <a:solidFill>
                  <a:schemeClr val="tx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CONSIDERATIONS FOR AGILE</a:t>
            </a:r>
          </a:p>
        </p:txBody>
      </p:sp>
      <p:sp>
        <p:nvSpPr>
          <p:cNvPr id="5" name="Content Placeholder 2"/>
          <p:cNvSpPr txBox="1">
            <a:spLocks/>
          </p:cNvSpPr>
          <p:nvPr/>
        </p:nvSpPr>
        <p:spPr>
          <a:xfrm>
            <a:off x="685800" y="4102134"/>
            <a:ext cx="8286750" cy="2438400"/>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CA" dirty="0"/>
              <a:t>Considerations for the particular attributes of Agile approach include:</a:t>
            </a:r>
          </a:p>
          <a:p>
            <a:pPr marL="452438"/>
            <a:r>
              <a:rPr lang="en-CA" i="1" dirty="0"/>
              <a:t>Active engagement of participants with stakeholders, to facilitate timely, productive discussions and decision making.   </a:t>
            </a:r>
          </a:p>
          <a:p>
            <a:pPr marL="452438"/>
            <a:r>
              <a:rPr lang="en-CA" i="1" dirty="0"/>
              <a:t>Direct interaction between Agile Teams and stakeholders, such as clients, end users,</a:t>
            </a:r>
            <a:r>
              <a:rPr lang="en-CA" b="1" i="1" dirty="0"/>
              <a:t> </a:t>
            </a:r>
            <a:r>
              <a:rPr lang="en-CA" i="1" dirty="0"/>
              <a:t>rather than through layers of management. This co-creative process leads to higher stakeholder satisfaction. </a:t>
            </a:r>
          </a:p>
          <a:p>
            <a:pPr marL="452438"/>
            <a:r>
              <a:rPr lang="en-CA" i="1" dirty="0"/>
              <a:t>Regular interactions with, and transparency towards stakeholder community, mitigate risk, build trust and support smoother adjustments. </a:t>
            </a:r>
            <a:r>
              <a:rPr lang="en-CA" b="1" i="1" dirty="0"/>
              <a:t>   </a:t>
            </a:r>
          </a:p>
        </p:txBody>
      </p:sp>
    </p:spTree>
    <p:extLst>
      <p:ext uri="{BB962C8B-B14F-4D97-AF65-F5344CB8AC3E}">
        <p14:creationId xmlns:p14="http://schemas.microsoft.com/office/powerpoint/2010/main" val="80126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1"/>
          <p:cNvSpPr>
            <a:spLocks noGrp="1"/>
          </p:cNvSpPr>
          <p:nvPr>
            <p:ph type="sldNum" sz="quarter" idx="12"/>
          </p:nvPr>
        </p:nvSpPr>
        <p:spPr/>
        <p:txBody>
          <a:bodyPr/>
          <a:lstStyle/>
          <a:p>
            <a:fld id="{049E43F6-FCBF-44E3-8C12-3D3167D50837}" type="slidenum">
              <a:rPr lang="en-US"/>
              <a:pPr/>
              <a:t>11</a:t>
            </a:fld>
            <a:endParaRPr lang="en-US"/>
          </a:p>
        </p:txBody>
      </p:sp>
      <p:sp>
        <p:nvSpPr>
          <p:cNvPr id="839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8397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pic>
        <p:nvPicPr>
          <p:cNvPr id="83972" name="Picture 4"/>
          <p:cNvPicPr>
            <a:picLocks noChangeArrowheads="1"/>
          </p:cNvPicPr>
          <p:nvPr/>
        </p:nvPicPr>
        <p:blipFill>
          <a:blip r:embed="rId4" cstate="print"/>
          <a:srcRect/>
          <a:stretch>
            <a:fillRect/>
          </a:stretch>
        </p:blipFill>
        <p:spPr bwMode="auto">
          <a:xfrm rot="1350739">
            <a:off x="-54336" y="3547739"/>
            <a:ext cx="2359366" cy="2491014"/>
          </a:xfrm>
          <a:prstGeom prst="rect">
            <a:avLst/>
          </a:prstGeom>
          <a:noFill/>
          <a:ln w="12700">
            <a:noFill/>
            <a:miter lim="800000"/>
            <a:headEnd/>
            <a:tailEnd/>
          </a:ln>
          <a:effectLst/>
        </p:spPr>
      </p:pic>
      <p:sp>
        <p:nvSpPr>
          <p:cNvPr id="83973" name="Rectangle 5"/>
          <p:cNvSpPr>
            <a:spLocks noChangeArrowheads="1"/>
          </p:cNvSpPr>
          <p:nvPr/>
        </p:nvSpPr>
        <p:spPr bwMode="auto">
          <a:xfrm>
            <a:off x="685800" y="152400"/>
            <a:ext cx="7772400" cy="687388"/>
          </a:xfrm>
          <a:prstGeom prst="rect">
            <a:avLst/>
          </a:prstGeom>
          <a:noFill/>
          <a:ln w="12700">
            <a:noFill/>
            <a:miter lim="800000"/>
            <a:headEnd/>
            <a:tailEnd/>
          </a:ln>
          <a:effectLst/>
        </p:spPr>
        <p:txBody>
          <a:bodyPr lIns="90488" tIns="44450" rIns="90488" bIns="44450" anchor="b"/>
          <a:lstStyle/>
          <a:p>
            <a:pPr algn="ctr"/>
            <a:r>
              <a:rPr lang="en-US" sz="3600" b="1" dirty="0">
                <a:solidFill>
                  <a:schemeClr val="tx2"/>
                </a:solidFill>
                <a:effectLst>
                  <a:reflection blurRad="6350" stA="55000" endA="300" endPos="45500" dir="5400000" sy="-100000" algn="bl" rotWithShape="0"/>
                </a:effectLst>
                <a:latin typeface="Arial" charset="0"/>
              </a:rPr>
              <a:t>13.1 IDENTIFY STAKEHOLDERS</a:t>
            </a:r>
          </a:p>
        </p:txBody>
      </p:sp>
      <p:sp>
        <p:nvSpPr>
          <p:cNvPr id="8" name="TextBox 1"/>
          <p:cNvSpPr txBox="1"/>
          <p:nvPr/>
        </p:nvSpPr>
        <p:spPr>
          <a:xfrm>
            <a:off x="-28575"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2" name="Object 1"/>
          <p:cNvGraphicFramePr>
            <a:graphicFrameLocks noChangeAspect="1"/>
          </p:cNvGraphicFramePr>
          <p:nvPr>
            <p:extLst>
              <p:ext uri="{D42A27DB-BD31-4B8C-83A1-F6EECF244321}">
                <p14:modId xmlns:p14="http://schemas.microsoft.com/office/powerpoint/2010/main" val="367168560"/>
              </p:ext>
            </p:extLst>
          </p:nvPr>
        </p:nvGraphicFramePr>
        <p:xfrm>
          <a:off x="381000" y="1905000"/>
          <a:ext cx="8534400" cy="3657600"/>
        </p:xfrm>
        <a:graphic>
          <a:graphicData uri="http://schemas.openxmlformats.org/presentationml/2006/ole">
            <mc:AlternateContent xmlns:mc="http://schemas.openxmlformats.org/markup-compatibility/2006">
              <mc:Choice xmlns:v="urn:schemas-microsoft-com:vml" Requires="v">
                <p:oleObj spid="_x0000_s188624" name="Visio" r:id="rId5" imgW="9238947" imgH="2327085" progId="Visio.Drawing.11">
                  <p:embed/>
                </p:oleObj>
              </mc:Choice>
              <mc:Fallback>
                <p:oleObj name="Visio" r:id="rId5" imgW="9238947" imgH="2327085" progId="Visio.Drawing.11">
                  <p:embed/>
                  <p:pic>
                    <p:nvPicPr>
                      <p:cNvPr id="0" name="Object 3"/>
                      <p:cNvPicPr>
                        <a:picLocks noChangeAspect="1" noChangeArrowheads="1"/>
                      </p:cNvPicPr>
                      <p:nvPr/>
                    </p:nvPicPr>
                    <p:blipFill>
                      <a:blip r:embed="rId6"/>
                      <a:srcRect/>
                      <a:stretch>
                        <a:fillRect/>
                      </a:stretch>
                    </p:blipFill>
                    <p:spPr bwMode="auto">
                      <a:xfrm>
                        <a:off x="381000" y="1905000"/>
                        <a:ext cx="8534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9144000" cy="838200"/>
          </a:xfrm>
        </p:spPr>
        <p:txBody>
          <a:bodyPr/>
          <a:lstStyle/>
          <a:p>
            <a:pPr algn="ctr"/>
            <a:r>
              <a:rPr lang="en-US"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  IDENTIFY STAKEHOLDERS</a:t>
            </a:r>
            <a:endParaRPr lang="en-CA"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81000" y="990600"/>
            <a:ext cx="8610600" cy="4724400"/>
          </a:xfrm>
        </p:spPr>
        <p:txBody>
          <a:bodyPr>
            <a:normAutofit/>
          </a:bodyPr>
          <a:lstStyle/>
          <a:p>
            <a:pPr>
              <a:spcBef>
                <a:spcPts val="1200"/>
              </a:spcBef>
              <a:spcAft>
                <a:spcPts val="1200"/>
              </a:spcAft>
            </a:pPr>
            <a:r>
              <a:rPr lang="en-US" sz="2400" dirty="0"/>
              <a:t>The process determines which people, groups or organizations are impacted by the project. </a:t>
            </a:r>
          </a:p>
          <a:p>
            <a:pPr>
              <a:spcBef>
                <a:spcPts val="1200"/>
              </a:spcBef>
              <a:spcAft>
                <a:spcPts val="1200"/>
              </a:spcAft>
            </a:pPr>
            <a:r>
              <a:rPr lang="en-US" sz="2400" dirty="0"/>
              <a:t>Stakeholders include sponsors, the performing organization, customers or even the public. Stakeholders can impact the project and its deliverables</a:t>
            </a:r>
          </a:p>
          <a:p>
            <a:pPr>
              <a:spcBef>
                <a:spcPts val="1200"/>
              </a:spcBef>
              <a:spcAft>
                <a:spcPts val="1200"/>
              </a:spcAft>
            </a:pPr>
            <a:r>
              <a:rPr lang="en-US" sz="2400" dirty="0"/>
              <a:t>The project manager must ensure that stakeholders are identified early and their expectations, influence, importance and levels of interest are analyzed and periodically reviewed </a:t>
            </a:r>
          </a:p>
          <a:p>
            <a:pPr>
              <a:spcBef>
                <a:spcPts val="1200"/>
              </a:spcBef>
              <a:spcAft>
                <a:spcPts val="1200"/>
              </a:spcAft>
            </a:pPr>
            <a:r>
              <a:rPr lang="en-US" sz="2400" dirty="0"/>
              <a:t>An effective analysis enables the Project Manager to focus on the expectations of the stakeholders necessary to the project success</a:t>
            </a:r>
          </a:p>
          <a:p>
            <a:pPr>
              <a:spcBef>
                <a:spcPts val="1200"/>
              </a:spcBef>
              <a:spcAft>
                <a:spcPts val="1200"/>
              </a:spcAft>
            </a:pPr>
            <a:endParaRPr lang="en-CA" sz="2400" dirty="0"/>
          </a:p>
        </p:txBody>
      </p:sp>
      <p:sp>
        <p:nvSpPr>
          <p:cNvPr id="5" name="TextBox 1"/>
          <p:cNvSpPr txBox="1"/>
          <p:nvPr/>
        </p:nvSpPr>
        <p:spPr>
          <a:xfrm>
            <a:off x="5853188"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26504"/>
            <a:ext cx="8515350" cy="1066801"/>
          </a:xfrm>
        </p:spPr>
        <p:txBody>
          <a:bodyPr>
            <a:norm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  IDENTIFY STAKEHOLDERS  DATA FLOW DIAGRAM</a:t>
            </a:r>
            <a:endParaRPr lang="en-CA"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41678520"/>
              </p:ext>
            </p:extLst>
          </p:nvPr>
        </p:nvGraphicFramePr>
        <p:xfrm>
          <a:off x="609600" y="1143000"/>
          <a:ext cx="8153400" cy="5029200"/>
        </p:xfrm>
        <a:graphic>
          <a:graphicData uri="http://schemas.openxmlformats.org/presentationml/2006/ole">
            <mc:AlternateContent xmlns:mc="http://schemas.openxmlformats.org/markup-compatibility/2006">
              <mc:Choice xmlns:v="urn:schemas-microsoft-com:vml" Requires="v">
                <p:oleObj spid="_x0000_s521297" name="Visio" r:id="rId3" imgW="12057672" imgH="8103323" progId="Visio.Drawing.15">
                  <p:embed/>
                </p:oleObj>
              </mc:Choice>
              <mc:Fallback>
                <p:oleObj name="Visio" r:id="rId3" imgW="12057672" imgH="8103323" progId="Visio.Drawing.15">
                  <p:embed/>
                  <p:pic>
                    <p:nvPicPr>
                      <p:cNvPr id="0" name=""/>
                      <p:cNvPicPr/>
                      <p:nvPr/>
                    </p:nvPicPr>
                    <p:blipFill>
                      <a:blip r:embed="rId4"/>
                      <a:stretch>
                        <a:fillRect/>
                      </a:stretch>
                    </p:blipFill>
                    <p:spPr>
                      <a:xfrm>
                        <a:off x="609600" y="1143000"/>
                        <a:ext cx="8153400" cy="5029200"/>
                      </a:xfrm>
                      <a:prstGeom prst="rect">
                        <a:avLst/>
                      </a:prstGeom>
                    </p:spPr>
                  </p:pic>
                </p:oleObj>
              </mc:Fallback>
            </mc:AlternateContent>
          </a:graphicData>
        </a:graphic>
      </p:graphicFrame>
      <p:sp>
        <p:nvSpPr>
          <p:cNvPr id="5" name="TextBox 4"/>
          <p:cNvSpPr txBox="1"/>
          <p:nvPr/>
        </p:nvSpPr>
        <p:spPr>
          <a:xfrm>
            <a:off x="5257800" y="6477439"/>
            <a:ext cx="3733800" cy="276999"/>
          </a:xfrm>
          <a:prstGeom prst="rect">
            <a:avLst/>
          </a:prstGeom>
          <a:noFill/>
        </p:spPr>
        <p:txBody>
          <a:bodyPr wrap="square" rtlCol="0">
            <a:spAutoFit/>
          </a:bodyPr>
          <a:lstStyle/>
          <a:p>
            <a:r>
              <a:rPr lang="en-CA" sz="1200" b="1" i="1" dirty="0"/>
              <a:t>Adopted from PMBOK® 6</a:t>
            </a:r>
            <a:r>
              <a:rPr lang="en-CA" sz="1200" b="1" i="1" baseline="30000" dirty="0"/>
              <a:t>th</a:t>
            </a:r>
            <a:r>
              <a:rPr lang="en-CA" sz="1200" b="1" i="1" dirty="0"/>
              <a:t> Edition Fig. 13.3 Page 508 </a:t>
            </a:r>
          </a:p>
        </p:txBody>
      </p:sp>
    </p:spTree>
    <p:extLst>
      <p:ext uri="{BB962C8B-B14F-4D97-AF65-F5344CB8AC3E}">
        <p14:creationId xmlns:p14="http://schemas.microsoft.com/office/powerpoint/2010/main" val="307585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228600"/>
            <a:ext cx="8686800" cy="838200"/>
          </a:xfrm>
        </p:spPr>
        <p:txBody>
          <a:bodyPr/>
          <a:lstStyle/>
          <a:p>
            <a:pPr algn="ctr"/>
            <a:r>
              <a:rPr lang="en-US"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13.1.1  Identify Stakeholders </a:t>
            </a:r>
            <a:endParaRPr lang="en-CA"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5" name="Freeform 8"/>
          <p:cNvSpPr>
            <a:spLocks/>
          </p:cNvSpPr>
          <p:nvPr/>
        </p:nvSpPr>
        <p:spPr bwMode="auto">
          <a:xfrm>
            <a:off x="269875" y="2317750"/>
            <a:ext cx="8685213"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6">
              <a:lumMod val="40000"/>
              <a:lumOff val="60000"/>
            </a:schemeClr>
          </a:solidFill>
          <a:ln w="12700" cap="rnd" cmpd="sng">
            <a:solidFill>
              <a:schemeClr val="tx1"/>
            </a:solidFill>
            <a:prstDash val="solid"/>
            <a:round/>
            <a:headEnd type="none" w="med" len="med"/>
            <a:tailEnd type="none" w="med" len="med"/>
          </a:ln>
          <a:effectLst/>
        </p:spPr>
        <p:txBody>
          <a:bodyPr/>
          <a:lstStyle/>
          <a:p>
            <a:endParaRPr lang="en-CA"/>
          </a:p>
        </p:txBody>
      </p:sp>
      <p:sp>
        <p:nvSpPr>
          <p:cNvPr id="6" name="Rectangle 10"/>
          <p:cNvSpPr>
            <a:spLocks noChangeArrowheads="1"/>
          </p:cNvSpPr>
          <p:nvPr/>
        </p:nvSpPr>
        <p:spPr bwMode="auto">
          <a:xfrm>
            <a:off x="5832653" y="1520701"/>
            <a:ext cx="2066925" cy="4165257"/>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r>
              <a:rPr lang="en-US" dirty="0">
                <a:solidFill>
                  <a:schemeClr val="bg1"/>
                </a:solidFill>
                <a:latin typeface="Arial" charset="0"/>
              </a:rPr>
              <a:t>   </a:t>
            </a:r>
          </a:p>
          <a:p>
            <a:r>
              <a:rPr lang="en-US" b="1" dirty="0">
                <a:solidFill>
                  <a:schemeClr val="bg1"/>
                </a:solidFill>
                <a:latin typeface="Arial" charset="0"/>
              </a:rPr>
              <a:t>  </a:t>
            </a:r>
          </a:p>
          <a:p>
            <a:r>
              <a:rPr lang="en-US" b="1" dirty="0">
                <a:solidFill>
                  <a:schemeClr val="bg1"/>
                </a:solidFill>
                <a:latin typeface="Arial" charset="0"/>
              </a:rPr>
              <a:t> </a:t>
            </a:r>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endParaRPr lang="en-US" dirty="0">
              <a:solidFill>
                <a:schemeClr val="bg1"/>
              </a:solidFill>
              <a:latin typeface="Arial" charset="0"/>
            </a:endParaRPr>
          </a:p>
          <a:p>
            <a:pPr>
              <a:buFontTx/>
              <a:buChar char="•"/>
            </a:pPr>
            <a:r>
              <a:rPr lang="en-US" sz="1400" dirty="0">
                <a:solidFill>
                  <a:schemeClr val="bg1"/>
                </a:solidFill>
                <a:latin typeface="Arial" charset="0"/>
              </a:rPr>
              <a:t>1 Stakeholder Register</a:t>
            </a:r>
          </a:p>
          <a:p>
            <a:pPr>
              <a:buFontTx/>
              <a:buChar char="•"/>
            </a:pPr>
            <a:r>
              <a:rPr lang="en-US" sz="1400" dirty="0">
                <a:solidFill>
                  <a:schemeClr val="bg1"/>
                </a:solidFill>
                <a:latin typeface="Arial" charset="0"/>
              </a:rPr>
              <a:t>2 Change Requests</a:t>
            </a:r>
          </a:p>
          <a:p>
            <a:pPr>
              <a:buFontTx/>
              <a:buChar char="•"/>
            </a:pPr>
            <a:r>
              <a:rPr lang="en-US" sz="1400" dirty="0">
                <a:solidFill>
                  <a:schemeClr val="bg1"/>
                </a:solidFill>
                <a:latin typeface="Arial" charset="0"/>
              </a:rPr>
              <a:t>3 Project Mgmt. Plan </a:t>
            </a:r>
          </a:p>
          <a:p>
            <a:r>
              <a:rPr lang="en-US" sz="1400" dirty="0">
                <a:solidFill>
                  <a:schemeClr val="bg1"/>
                </a:solidFill>
                <a:latin typeface="Arial" charset="0"/>
              </a:rPr>
              <a:t>     Updates</a:t>
            </a:r>
          </a:p>
          <a:p>
            <a:pPr marL="87313">
              <a:buFont typeface="Arial" panose="020B0604020202020204" pitchFamily="34" charset="0"/>
              <a:buChar char="•"/>
            </a:pPr>
            <a:r>
              <a:rPr lang="en-US" sz="1400" dirty="0">
                <a:solidFill>
                  <a:schemeClr val="bg1"/>
                </a:solidFill>
                <a:latin typeface="Arial" charset="0"/>
              </a:rPr>
              <a:t> </a:t>
            </a:r>
            <a:r>
              <a:rPr lang="en-US" sz="1400" dirty="0" err="1">
                <a:solidFill>
                  <a:schemeClr val="bg1"/>
                </a:solidFill>
                <a:latin typeface="Arial" charset="0"/>
              </a:rPr>
              <a:t>Reqnt</a:t>
            </a:r>
            <a:r>
              <a:rPr lang="en-US" sz="1400" dirty="0">
                <a:solidFill>
                  <a:schemeClr val="bg1"/>
                </a:solidFill>
                <a:latin typeface="Arial" charset="0"/>
              </a:rPr>
              <a:t>. Mgmt. Plan</a:t>
            </a:r>
          </a:p>
          <a:p>
            <a:pPr marL="87313">
              <a:buFont typeface="Arial" panose="020B0604020202020204" pitchFamily="34" charset="0"/>
              <a:buChar char="•"/>
            </a:pPr>
            <a:r>
              <a:rPr lang="en-US" sz="1400" dirty="0">
                <a:solidFill>
                  <a:schemeClr val="bg1"/>
                </a:solidFill>
                <a:latin typeface="Arial" charset="0"/>
              </a:rPr>
              <a:t>Comm. Mgmt. Plan </a:t>
            </a:r>
          </a:p>
          <a:p>
            <a:pPr marL="87313">
              <a:buFont typeface="Arial" panose="020B0604020202020204" pitchFamily="34" charset="0"/>
              <a:buChar char="•"/>
            </a:pPr>
            <a:r>
              <a:rPr lang="en-US" sz="1400" dirty="0">
                <a:solidFill>
                  <a:schemeClr val="bg1"/>
                </a:solidFill>
                <a:latin typeface="Arial" charset="0"/>
              </a:rPr>
              <a:t>Risk Mgmt. Plan</a:t>
            </a:r>
          </a:p>
          <a:p>
            <a:pPr marL="87313">
              <a:buFont typeface="Arial" panose="020B0604020202020204" pitchFamily="34" charset="0"/>
              <a:buChar char="•"/>
            </a:pPr>
            <a:r>
              <a:rPr lang="en-US" sz="1400" dirty="0">
                <a:solidFill>
                  <a:schemeClr val="bg1"/>
                </a:solidFill>
                <a:latin typeface="Arial" charset="0"/>
              </a:rPr>
              <a:t>Stakeholder Eng. Plan</a:t>
            </a:r>
          </a:p>
          <a:p>
            <a:pPr>
              <a:buFont typeface="Arial" panose="020B0604020202020204" pitchFamily="34" charset="0"/>
              <a:buChar char="•"/>
            </a:pPr>
            <a:r>
              <a:rPr lang="en-US" sz="1400" dirty="0">
                <a:solidFill>
                  <a:schemeClr val="bg1"/>
                </a:solidFill>
                <a:latin typeface="Arial" charset="0"/>
              </a:rPr>
              <a:t>4 Project Document </a:t>
            </a:r>
          </a:p>
          <a:p>
            <a:r>
              <a:rPr lang="en-US" sz="1400" dirty="0">
                <a:solidFill>
                  <a:schemeClr val="bg1"/>
                </a:solidFill>
                <a:latin typeface="Arial" charset="0"/>
              </a:rPr>
              <a:t>     Update</a:t>
            </a:r>
          </a:p>
          <a:p>
            <a:pPr marL="87313">
              <a:buFont typeface="Arial" panose="020B0604020202020204" pitchFamily="34" charset="0"/>
              <a:buChar char="•"/>
            </a:pPr>
            <a:r>
              <a:rPr lang="en-US" sz="1400" dirty="0">
                <a:solidFill>
                  <a:schemeClr val="bg1"/>
                </a:solidFill>
                <a:latin typeface="Arial" charset="0"/>
              </a:rPr>
              <a:t>Assumption Log</a:t>
            </a:r>
          </a:p>
          <a:p>
            <a:pPr marL="87313">
              <a:buFont typeface="Arial" panose="020B0604020202020204" pitchFamily="34" charset="0"/>
              <a:buChar char="•"/>
            </a:pPr>
            <a:r>
              <a:rPr lang="en-US" sz="1400" dirty="0">
                <a:solidFill>
                  <a:schemeClr val="bg1"/>
                </a:solidFill>
                <a:latin typeface="Arial" charset="0"/>
              </a:rPr>
              <a:t>Issue Log</a:t>
            </a:r>
            <a:br>
              <a:rPr lang="en-US" sz="1400" dirty="0">
                <a:solidFill>
                  <a:schemeClr val="bg1"/>
                </a:solidFill>
                <a:latin typeface="Arial" charset="0"/>
              </a:rPr>
            </a:br>
            <a:r>
              <a:rPr lang="en-US" sz="1400" dirty="0">
                <a:solidFill>
                  <a:schemeClr val="bg1"/>
                </a:solidFill>
                <a:latin typeface="Arial" charset="0"/>
              </a:rPr>
              <a:t>Risk Register</a:t>
            </a:r>
          </a:p>
          <a:p>
            <a:pPr marL="87313">
              <a:buFont typeface="Arial" panose="020B0604020202020204" pitchFamily="34" charset="0"/>
              <a:buChar char="•"/>
            </a:pPr>
            <a:endParaRPr lang="en-US" sz="1400" dirty="0">
              <a:solidFill>
                <a:schemeClr val="bg1"/>
              </a:solidFill>
              <a:latin typeface="Arial" charset="0"/>
            </a:endParaRPr>
          </a:p>
          <a:p>
            <a:endParaRPr lang="en-US" sz="1600" dirty="0">
              <a:solidFill>
                <a:schemeClr val="bg1"/>
              </a:solidFill>
              <a:latin typeface="Arial" charset="0"/>
            </a:endParaRPr>
          </a:p>
          <a:p>
            <a:endParaRPr lang="en-US" sz="1600" dirty="0">
              <a:solidFill>
                <a:schemeClr val="bg1"/>
              </a:solidFill>
              <a:latin typeface="Arial" charset="0"/>
            </a:endParaRPr>
          </a:p>
          <a:p>
            <a:endParaRPr lang="en-US" sz="1600" dirty="0">
              <a:solidFill>
                <a:schemeClr val="bg1"/>
              </a:solidFill>
              <a:latin typeface="Arial" charset="0"/>
            </a:endParaRPr>
          </a:p>
          <a:p>
            <a:endParaRPr lang="en-US" sz="1600" dirty="0">
              <a:solidFill>
                <a:schemeClr val="bg1"/>
              </a:solidFill>
              <a:latin typeface="Arial" charset="0"/>
            </a:endParaRPr>
          </a:p>
          <a:p>
            <a:pPr eaLnBrk="1" hangingPunct="1"/>
            <a:endParaRPr lang="en-US" sz="1600" dirty="0">
              <a:solidFill>
                <a:schemeClr val="bg1"/>
              </a:solidFill>
              <a:latin typeface="Arial" charset="0"/>
            </a:endParaRPr>
          </a:p>
        </p:txBody>
      </p:sp>
      <p:sp>
        <p:nvSpPr>
          <p:cNvPr id="7" name="Rectangle 11"/>
          <p:cNvSpPr>
            <a:spLocks noChangeArrowheads="1"/>
          </p:cNvSpPr>
          <p:nvPr/>
        </p:nvSpPr>
        <p:spPr bwMode="auto">
          <a:xfrm>
            <a:off x="463728" y="1494959"/>
            <a:ext cx="2604960" cy="4190999"/>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r>
              <a:rPr lang="en-US" b="1" dirty="0">
                <a:solidFill>
                  <a:schemeClr val="bg1"/>
                </a:solidFill>
                <a:latin typeface="Arial" charset="0"/>
              </a:rPr>
              <a:t>   </a:t>
            </a:r>
          </a:p>
          <a:p>
            <a:endParaRPr lang="en-US" b="1" dirty="0">
              <a:solidFill>
                <a:schemeClr val="bg1"/>
              </a:solidFill>
              <a:latin typeface="Arial" charset="0"/>
            </a:endParaRPr>
          </a:p>
          <a:p>
            <a:r>
              <a:rPr lang="en-US" sz="2000" b="1" dirty="0">
                <a:solidFill>
                  <a:schemeClr val="bg1"/>
                </a:solidFill>
                <a:latin typeface="Arial" charset="0"/>
              </a:rPr>
              <a:t> </a:t>
            </a:r>
            <a:r>
              <a:rPr lang="en-US" sz="1400" dirty="0">
                <a:solidFill>
                  <a:schemeClr val="bg1"/>
                </a:solidFill>
                <a:latin typeface="Arial" charset="0"/>
              </a:rPr>
              <a:t>1 Project Charter</a:t>
            </a:r>
          </a:p>
          <a:p>
            <a:pPr>
              <a:buFontTx/>
              <a:buChar char="•"/>
            </a:pPr>
            <a:r>
              <a:rPr lang="en-US" sz="1400" dirty="0">
                <a:solidFill>
                  <a:schemeClr val="bg1"/>
                </a:solidFill>
                <a:latin typeface="Arial" charset="0"/>
              </a:rPr>
              <a:t>2 Business Documents</a:t>
            </a:r>
          </a:p>
          <a:p>
            <a:pPr marL="182563">
              <a:buFontTx/>
              <a:buChar char="•"/>
            </a:pPr>
            <a:r>
              <a:rPr lang="en-US" sz="1400" dirty="0">
                <a:solidFill>
                  <a:schemeClr val="bg1"/>
                </a:solidFill>
                <a:latin typeface="Arial" charset="0"/>
              </a:rPr>
              <a:t>Business Case</a:t>
            </a:r>
          </a:p>
          <a:p>
            <a:pPr marL="182563">
              <a:buFontTx/>
              <a:buChar char="•"/>
            </a:pPr>
            <a:r>
              <a:rPr lang="en-US" sz="1400" dirty="0">
                <a:solidFill>
                  <a:schemeClr val="bg1"/>
                </a:solidFill>
                <a:latin typeface="Arial" charset="0"/>
              </a:rPr>
              <a:t>Business Mgmt. plan </a:t>
            </a:r>
          </a:p>
          <a:p>
            <a:pPr>
              <a:buFontTx/>
              <a:buChar char="•"/>
            </a:pPr>
            <a:r>
              <a:rPr lang="en-US" sz="1400" dirty="0">
                <a:solidFill>
                  <a:schemeClr val="bg1"/>
                </a:solidFill>
                <a:latin typeface="Arial" charset="0"/>
              </a:rPr>
              <a:t>3 Project Mgmt. Plan</a:t>
            </a:r>
          </a:p>
          <a:p>
            <a:pPr marL="182563">
              <a:buFontTx/>
              <a:buChar char="•"/>
            </a:pPr>
            <a:r>
              <a:rPr lang="en-US" sz="1400" dirty="0">
                <a:solidFill>
                  <a:schemeClr val="bg1"/>
                </a:solidFill>
                <a:latin typeface="Arial" charset="0"/>
              </a:rPr>
              <a:t>Comm. Mgmt. Plan</a:t>
            </a:r>
          </a:p>
          <a:p>
            <a:pPr marL="182563">
              <a:buFontTx/>
              <a:buChar char="•"/>
            </a:pPr>
            <a:r>
              <a:rPr lang="en-US" sz="1400" dirty="0">
                <a:solidFill>
                  <a:schemeClr val="bg1"/>
                </a:solidFill>
                <a:latin typeface="Arial" charset="0"/>
              </a:rPr>
              <a:t>Stakeholder Engagement </a:t>
            </a:r>
          </a:p>
          <a:p>
            <a:pPr marL="182563"/>
            <a:r>
              <a:rPr lang="en-US" sz="1400" dirty="0">
                <a:solidFill>
                  <a:schemeClr val="bg1"/>
                </a:solidFill>
                <a:latin typeface="Arial" charset="0"/>
              </a:rPr>
              <a:t>  Plan</a:t>
            </a:r>
          </a:p>
          <a:p>
            <a:pPr>
              <a:buFont typeface="Arial" pitchFamily="34" charset="0"/>
              <a:buChar char="•"/>
            </a:pPr>
            <a:r>
              <a:rPr lang="en-US" sz="1400" dirty="0">
                <a:solidFill>
                  <a:schemeClr val="bg1"/>
                </a:solidFill>
                <a:latin typeface="Arial" charset="0"/>
              </a:rPr>
              <a:t>4 Project Documents</a:t>
            </a:r>
          </a:p>
          <a:p>
            <a:pPr marL="182563">
              <a:buFont typeface="Arial" pitchFamily="34" charset="0"/>
              <a:buChar char="•"/>
            </a:pPr>
            <a:r>
              <a:rPr lang="en-US" sz="1400" dirty="0">
                <a:solidFill>
                  <a:schemeClr val="bg1"/>
                </a:solidFill>
                <a:latin typeface="Arial" charset="0"/>
              </a:rPr>
              <a:t>Change Log</a:t>
            </a:r>
          </a:p>
          <a:p>
            <a:pPr marL="182563">
              <a:buFont typeface="Arial" pitchFamily="34" charset="0"/>
              <a:buChar char="•"/>
            </a:pPr>
            <a:r>
              <a:rPr lang="en-US" sz="1400" dirty="0">
                <a:solidFill>
                  <a:schemeClr val="bg1"/>
                </a:solidFill>
                <a:latin typeface="Arial" charset="0"/>
              </a:rPr>
              <a:t>Issue Log</a:t>
            </a:r>
          </a:p>
          <a:p>
            <a:pPr marL="182563">
              <a:buFont typeface="Arial" pitchFamily="34" charset="0"/>
              <a:buChar char="•"/>
            </a:pPr>
            <a:r>
              <a:rPr lang="en-US" sz="1400" dirty="0">
                <a:solidFill>
                  <a:schemeClr val="bg1"/>
                </a:solidFill>
                <a:latin typeface="Arial" charset="0"/>
              </a:rPr>
              <a:t>Requirement Documentation </a:t>
            </a:r>
          </a:p>
          <a:p>
            <a:pPr marL="87313" indent="-87313">
              <a:buFont typeface="Arial" pitchFamily="34" charset="0"/>
              <a:buChar char="•"/>
            </a:pPr>
            <a:r>
              <a:rPr lang="en-US" sz="1400" dirty="0">
                <a:solidFill>
                  <a:schemeClr val="bg1"/>
                </a:solidFill>
                <a:latin typeface="Arial" charset="0"/>
              </a:rPr>
              <a:t>5 Agreements</a:t>
            </a:r>
          </a:p>
          <a:p>
            <a:pPr marL="87313" indent="-87313">
              <a:buFont typeface="Arial" pitchFamily="34" charset="0"/>
              <a:buChar char="•"/>
            </a:pPr>
            <a:r>
              <a:rPr lang="en-US" sz="1400" dirty="0">
                <a:solidFill>
                  <a:schemeClr val="bg1"/>
                </a:solidFill>
                <a:latin typeface="Arial" charset="0"/>
              </a:rPr>
              <a:t>6 Enterprise </a:t>
            </a:r>
            <a:r>
              <a:rPr lang="en-US" sz="1400" dirty="0" err="1">
                <a:solidFill>
                  <a:schemeClr val="bg1"/>
                </a:solidFill>
                <a:latin typeface="Arial" charset="0"/>
              </a:rPr>
              <a:t>Env</a:t>
            </a:r>
            <a:r>
              <a:rPr lang="en-US" sz="1400" dirty="0">
                <a:solidFill>
                  <a:schemeClr val="bg1"/>
                </a:solidFill>
                <a:latin typeface="Arial" charset="0"/>
              </a:rPr>
              <a:t>.  Factors</a:t>
            </a:r>
          </a:p>
          <a:p>
            <a:pPr>
              <a:buFont typeface="Arial" pitchFamily="34" charset="0"/>
              <a:buChar char="•"/>
            </a:pPr>
            <a:r>
              <a:rPr lang="en-US" sz="1400" dirty="0">
                <a:solidFill>
                  <a:schemeClr val="bg1"/>
                </a:solidFill>
                <a:latin typeface="Arial" charset="0"/>
              </a:rPr>
              <a:t>7 Org Process Assets</a:t>
            </a:r>
          </a:p>
          <a:p>
            <a:endParaRPr lang="en-US" sz="1800" dirty="0">
              <a:solidFill>
                <a:schemeClr val="bg1"/>
              </a:solidFill>
            </a:endParaRPr>
          </a:p>
        </p:txBody>
      </p:sp>
      <p:sp>
        <p:nvSpPr>
          <p:cNvPr id="8" name="Rectangle 12"/>
          <p:cNvSpPr>
            <a:spLocks noChangeArrowheads="1"/>
          </p:cNvSpPr>
          <p:nvPr/>
        </p:nvSpPr>
        <p:spPr bwMode="auto">
          <a:xfrm>
            <a:off x="3262541" y="1520701"/>
            <a:ext cx="2376259" cy="4165257"/>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endParaRPr lang="en-US" b="1" dirty="0">
              <a:solidFill>
                <a:schemeClr val="bg1"/>
              </a:solidFill>
              <a:latin typeface="Arial" charset="0"/>
            </a:endParaRPr>
          </a:p>
          <a:p>
            <a:endParaRPr lang="en-US" b="1" dirty="0">
              <a:solidFill>
                <a:schemeClr val="bg1"/>
              </a:solidFill>
              <a:latin typeface="Arial" charset="0"/>
            </a:endParaRPr>
          </a:p>
          <a:p>
            <a:endParaRPr lang="en-US" b="1" dirty="0">
              <a:solidFill>
                <a:schemeClr val="bg1"/>
              </a:solidFill>
              <a:latin typeface="Arial" charset="0"/>
            </a:endParaRPr>
          </a:p>
          <a:p>
            <a:pPr>
              <a:buFontTx/>
              <a:buChar char="•"/>
            </a:pPr>
            <a:r>
              <a:rPr lang="en-US" sz="1400" dirty="0">
                <a:solidFill>
                  <a:schemeClr val="bg1"/>
                </a:solidFill>
                <a:latin typeface="Arial" panose="020B0604020202020204" pitchFamily="34" charset="0"/>
                <a:cs typeface="Arial" panose="020B0604020202020204" pitchFamily="34" charset="0"/>
              </a:rPr>
              <a:t>1 Expert Judgment</a:t>
            </a:r>
          </a:p>
          <a:p>
            <a:pPr>
              <a:buFontTx/>
              <a:buChar char="•"/>
            </a:pPr>
            <a:r>
              <a:rPr lang="en-US" sz="1400" dirty="0">
                <a:solidFill>
                  <a:schemeClr val="bg1"/>
                </a:solidFill>
                <a:latin typeface="Arial" panose="020B0604020202020204" pitchFamily="34" charset="0"/>
                <a:cs typeface="Arial" panose="020B0604020202020204" pitchFamily="34" charset="0"/>
              </a:rPr>
              <a:t>2 Data Gathering </a:t>
            </a:r>
          </a:p>
          <a:p>
            <a:pPr marL="87313">
              <a:buFontTx/>
              <a:buChar char="•"/>
            </a:pPr>
            <a:r>
              <a:rPr lang="en-US" sz="1400" dirty="0">
                <a:solidFill>
                  <a:schemeClr val="bg1"/>
                </a:solidFill>
                <a:latin typeface="Arial" panose="020B0604020202020204" pitchFamily="34" charset="0"/>
                <a:cs typeface="Arial" panose="020B0604020202020204" pitchFamily="34" charset="0"/>
              </a:rPr>
              <a:t>Questionnaires &amp; Surveys</a:t>
            </a:r>
          </a:p>
          <a:p>
            <a:pPr marL="87313">
              <a:buFontTx/>
              <a:buChar char="•"/>
            </a:pPr>
            <a:r>
              <a:rPr lang="en-US" sz="1400" dirty="0">
                <a:solidFill>
                  <a:schemeClr val="bg1"/>
                </a:solidFill>
                <a:latin typeface="Arial" panose="020B0604020202020204" pitchFamily="34" charset="0"/>
                <a:cs typeface="Arial" panose="020B0604020202020204" pitchFamily="34" charset="0"/>
              </a:rPr>
              <a:t>Brainstorming</a:t>
            </a:r>
          </a:p>
          <a:p>
            <a:pPr>
              <a:buFontTx/>
              <a:buChar char="•"/>
            </a:pPr>
            <a:r>
              <a:rPr lang="en-US" sz="1400" dirty="0">
                <a:solidFill>
                  <a:schemeClr val="bg1"/>
                </a:solidFill>
                <a:latin typeface="Arial" panose="020B0604020202020204" pitchFamily="34" charset="0"/>
                <a:cs typeface="Arial" panose="020B0604020202020204" pitchFamily="34" charset="0"/>
              </a:rPr>
              <a:t>3 Data Analysis </a:t>
            </a:r>
          </a:p>
          <a:p>
            <a:pPr marL="87313">
              <a:buFontTx/>
              <a:buChar char="•"/>
            </a:pPr>
            <a:r>
              <a:rPr lang="en-US" sz="1400" dirty="0">
                <a:solidFill>
                  <a:schemeClr val="bg1"/>
                </a:solidFill>
                <a:latin typeface="Arial" panose="020B0604020202020204" pitchFamily="34" charset="0"/>
                <a:cs typeface="Arial" panose="020B0604020202020204" pitchFamily="34" charset="0"/>
              </a:rPr>
              <a:t>Stakeholder Analysis</a:t>
            </a:r>
          </a:p>
          <a:p>
            <a:pPr marL="87313">
              <a:buFontTx/>
              <a:buChar char="•"/>
            </a:pPr>
            <a:r>
              <a:rPr lang="en-US" sz="1400" dirty="0">
                <a:solidFill>
                  <a:schemeClr val="bg1"/>
                </a:solidFill>
                <a:latin typeface="Arial" panose="020B0604020202020204" pitchFamily="34" charset="0"/>
                <a:cs typeface="Arial" panose="020B0604020202020204" pitchFamily="34" charset="0"/>
              </a:rPr>
              <a:t>Document Analysis</a:t>
            </a:r>
          </a:p>
          <a:p>
            <a:pPr>
              <a:buFont typeface="Arial" pitchFamily="34" charset="0"/>
              <a:buChar char="•"/>
            </a:pPr>
            <a:r>
              <a:rPr lang="en-US" sz="1400" dirty="0">
                <a:solidFill>
                  <a:schemeClr val="bg1"/>
                </a:solidFill>
                <a:latin typeface="Arial" panose="020B0604020202020204" pitchFamily="34" charset="0"/>
                <a:cs typeface="Arial" panose="020B0604020202020204" pitchFamily="34" charset="0"/>
              </a:rPr>
              <a:t>4 Data Representation</a:t>
            </a:r>
          </a:p>
          <a:p>
            <a:pPr marL="87313">
              <a:buFont typeface="Arial" pitchFamily="34" charset="0"/>
              <a:buChar char="•"/>
            </a:pPr>
            <a:r>
              <a:rPr lang="en-US" sz="1400" dirty="0">
                <a:solidFill>
                  <a:schemeClr val="bg1"/>
                </a:solidFill>
                <a:latin typeface="Arial" panose="020B0604020202020204" pitchFamily="34" charset="0"/>
                <a:cs typeface="Arial" panose="020B0604020202020204" pitchFamily="34" charset="0"/>
              </a:rPr>
              <a:t>Stakeholder mapping/Rep</a:t>
            </a:r>
          </a:p>
          <a:p>
            <a:pPr>
              <a:buFont typeface="Arial" pitchFamily="34" charset="0"/>
              <a:buChar char="•"/>
            </a:pPr>
            <a:r>
              <a:rPr lang="en-US" sz="1400" dirty="0">
                <a:solidFill>
                  <a:schemeClr val="bg1"/>
                </a:solidFill>
                <a:latin typeface="Arial" panose="020B0604020202020204" pitchFamily="34" charset="0"/>
                <a:cs typeface="Arial" panose="020B0604020202020204" pitchFamily="34" charset="0"/>
              </a:rPr>
              <a:t>5 Meetings</a:t>
            </a:r>
          </a:p>
        </p:txBody>
      </p:sp>
      <p:sp>
        <p:nvSpPr>
          <p:cNvPr id="9" name="TextBox 1"/>
          <p:cNvSpPr txBox="1"/>
          <p:nvPr/>
        </p:nvSpPr>
        <p:spPr>
          <a:xfrm>
            <a:off x="-1905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463728" y="1520701"/>
            <a:ext cx="1447800" cy="369332"/>
          </a:xfrm>
          <a:prstGeom prst="rect">
            <a:avLst/>
          </a:prstGeom>
          <a:noFill/>
        </p:spPr>
        <p:txBody>
          <a:bodyPr wrap="square" rtlCol="0">
            <a:spAutoFit/>
          </a:bodyPr>
          <a:lstStyle/>
          <a:p>
            <a:r>
              <a:rPr lang="en-US" b="1" dirty="0">
                <a:solidFill>
                  <a:schemeClr val="bg1"/>
                </a:solidFill>
                <a:latin typeface="Arial" charset="0"/>
              </a:rPr>
              <a:t>Inputs</a:t>
            </a:r>
          </a:p>
        </p:txBody>
      </p:sp>
      <p:sp>
        <p:nvSpPr>
          <p:cNvPr id="3" name="TextBox 2"/>
          <p:cNvSpPr txBox="1"/>
          <p:nvPr/>
        </p:nvSpPr>
        <p:spPr>
          <a:xfrm>
            <a:off x="3378200" y="1596060"/>
            <a:ext cx="1905000" cy="646331"/>
          </a:xfrm>
          <a:prstGeom prst="rect">
            <a:avLst/>
          </a:prstGeom>
          <a:noFill/>
        </p:spPr>
        <p:txBody>
          <a:bodyPr wrap="square" rtlCol="0">
            <a:spAutoFit/>
          </a:bodyPr>
          <a:lstStyle/>
          <a:p>
            <a:r>
              <a:rPr lang="en-US" b="1" dirty="0">
                <a:solidFill>
                  <a:schemeClr val="bg1"/>
                </a:solidFill>
                <a:latin typeface="Arial" charset="0"/>
              </a:rPr>
              <a:t>Tools and </a:t>
            </a:r>
          </a:p>
          <a:p>
            <a:r>
              <a:rPr lang="en-US" b="1" dirty="0">
                <a:solidFill>
                  <a:schemeClr val="bg1"/>
                </a:solidFill>
                <a:latin typeface="Arial" charset="0"/>
              </a:rPr>
              <a:t>Techniques</a:t>
            </a:r>
          </a:p>
        </p:txBody>
      </p:sp>
      <p:sp>
        <p:nvSpPr>
          <p:cNvPr id="11" name="TextBox 10"/>
          <p:cNvSpPr txBox="1"/>
          <p:nvPr/>
        </p:nvSpPr>
        <p:spPr>
          <a:xfrm>
            <a:off x="5832653" y="1573365"/>
            <a:ext cx="1228725" cy="369332"/>
          </a:xfrm>
          <a:prstGeom prst="rect">
            <a:avLst/>
          </a:prstGeom>
          <a:noFill/>
        </p:spPr>
        <p:txBody>
          <a:bodyPr wrap="square" rtlCol="0">
            <a:spAutoFit/>
          </a:bodyPr>
          <a:lstStyle/>
          <a:p>
            <a:r>
              <a:rPr lang="en-US" b="1" dirty="0">
                <a:solidFill>
                  <a:schemeClr val="bg1"/>
                </a:solidFill>
                <a:latin typeface="Arial" charset="0"/>
              </a:rPr>
              <a:t>Outputs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76200"/>
            <a:ext cx="8686800" cy="838200"/>
          </a:xfrm>
        </p:spPr>
        <p:txBody>
          <a:bodyPr>
            <a:normAutofit/>
          </a:bodyPr>
          <a:lstStyle/>
          <a:p>
            <a:pPr algn="ctr"/>
            <a:r>
              <a:rPr lang="en-US"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13.1.1  Identify Stakeholders Inputs</a:t>
            </a:r>
            <a:endParaRPr lang="en-CA"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52400" y="778844"/>
            <a:ext cx="8839200" cy="5926756"/>
          </a:xfrm>
        </p:spPr>
        <p:txBody>
          <a:bodyPr>
            <a:normAutofit fontScale="92500" lnSpcReduction="10000"/>
          </a:bodyPr>
          <a:lstStyle/>
          <a:p>
            <a:pPr marL="173038" indent="-173038">
              <a:buNone/>
            </a:pPr>
            <a:r>
              <a:rPr lang="en-US" sz="2800" b="1" dirty="0"/>
              <a:t>.1 Project Charter</a:t>
            </a:r>
            <a:endParaRPr lang="en-CA" sz="2800" b="1" dirty="0"/>
          </a:p>
          <a:p>
            <a:pPr marL="573088" lvl="1" indent="-173038"/>
            <a:r>
              <a:rPr lang="en-US" sz="2000" b="1" dirty="0"/>
              <a:t> </a:t>
            </a:r>
            <a:r>
              <a:rPr lang="en-US" sz="2000" dirty="0"/>
              <a:t>Provides information about internal and external stakeholders involved and affected by the project.</a:t>
            </a:r>
          </a:p>
          <a:p>
            <a:pPr marL="573088" lvl="1" indent="-173038"/>
            <a:r>
              <a:rPr lang="en-US" sz="2000" dirty="0"/>
              <a:t> Identifies their needs and expectations from the project</a:t>
            </a:r>
          </a:p>
          <a:p>
            <a:pPr marL="87313" indent="-87313">
              <a:buSzPct val="79000"/>
            </a:pPr>
            <a:r>
              <a:rPr lang="en-US" sz="2800" b="1" dirty="0"/>
              <a:t>2  Business Documents</a:t>
            </a:r>
          </a:p>
          <a:p>
            <a:pPr marL="573088" lvl="1" indent="-173038"/>
            <a:r>
              <a:rPr lang="en-US" sz="2000" b="1" i="1" dirty="0"/>
              <a:t>Business Case. </a:t>
            </a:r>
            <a:r>
              <a:rPr lang="en-US" sz="2000" dirty="0"/>
              <a:t>Identifies project objectives and stakeholders.</a:t>
            </a:r>
          </a:p>
          <a:p>
            <a:pPr marL="573088" lvl="1" indent="-173038"/>
            <a:r>
              <a:rPr lang="en-US" sz="2000" b="1" i="1" dirty="0"/>
              <a:t>Benefits Management Plan. </a:t>
            </a:r>
            <a:r>
              <a:rPr lang="en-US" sz="2000" dirty="0"/>
              <a:t>Identifies individuals and groups who will benefit from planned project outcome.  </a:t>
            </a:r>
          </a:p>
          <a:p>
            <a:pPr marL="0" lvl="1" indent="0">
              <a:buSzPct val="71000"/>
            </a:pPr>
            <a:r>
              <a:rPr lang="en-US" sz="2800" b="1" dirty="0"/>
              <a:t>3  Project Management Plan</a:t>
            </a:r>
          </a:p>
          <a:p>
            <a:pPr marL="625475" lvl="1" indent="-173038"/>
            <a:r>
              <a:rPr lang="en-US" sz="2000" b="1" i="1" dirty="0"/>
              <a:t>Communication Management Plan. </a:t>
            </a:r>
            <a:r>
              <a:rPr lang="en-US" sz="2000" dirty="0"/>
              <a:t>Provides information about stakeholders and their communication needs</a:t>
            </a:r>
          </a:p>
          <a:p>
            <a:pPr marL="625475" lvl="1" indent="-173038"/>
            <a:r>
              <a:rPr lang="en-US" sz="2000" b="1" i="1" dirty="0"/>
              <a:t>Stakeholder Engagement Plan. </a:t>
            </a:r>
            <a:r>
              <a:rPr lang="en-US" sz="2000" dirty="0"/>
              <a:t>Identifies strategies and activities required to effectively engage stakeholders.</a:t>
            </a:r>
          </a:p>
          <a:p>
            <a:pPr marL="0" lvl="1" indent="0"/>
            <a:r>
              <a:rPr lang="en-US" sz="2800" b="1" dirty="0"/>
              <a:t>4  Project Documents</a:t>
            </a:r>
          </a:p>
          <a:p>
            <a:pPr marL="625475" lvl="2" indent="-282575"/>
            <a:r>
              <a:rPr lang="en-US" sz="2000" b="1" i="1" dirty="0"/>
              <a:t>Change Log. </a:t>
            </a:r>
            <a:r>
              <a:rPr lang="en-US" sz="2000" dirty="0"/>
              <a:t>May introduce new stakeholders or change the nature of the relationships of existing stakeholders with the project</a:t>
            </a:r>
          </a:p>
          <a:p>
            <a:pPr marL="625475" lvl="2" indent="-282575"/>
            <a:r>
              <a:rPr lang="en-US" sz="2000" b="1" i="1" dirty="0"/>
              <a:t>Issue Log. </a:t>
            </a:r>
            <a:r>
              <a:rPr lang="en-US" sz="2000" dirty="0"/>
              <a:t>May introduce new stakeholders or change the nature of the relationships of existing stakeholders with the project</a:t>
            </a:r>
          </a:p>
          <a:p>
            <a:pPr marL="625475" lvl="2" indent="-282575"/>
            <a:r>
              <a:rPr lang="en-US" sz="2000" b="1" i="1" dirty="0"/>
              <a:t>Requirements Documentation. </a:t>
            </a:r>
            <a:r>
              <a:rPr lang="en-US" sz="2000" dirty="0"/>
              <a:t>Can provide information about potential stakeholders.</a:t>
            </a:r>
            <a:endParaRPr lang="en-US" sz="2000" b="1"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76200"/>
            <a:ext cx="8686800" cy="838200"/>
          </a:xfrm>
        </p:spPr>
        <p:txBody>
          <a:bodyPr>
            <a:normAutofit/>
          </a:bodyPr>
          <a:lstStyle/>
          <a:p>
            <a:pPr algn="ctr"/>
            <a:r>
              <a:rPr lang="en-US"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13.1.1  Identify Stakeholders Inputs</a:t>
            </a:r>
            <a:endParaRPr lang="en-CA"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52400" y="778844"/>
            <a:ext cx="8839200" cy="5926756"/>
          </a:xfrm>
        </p:spPr>
        <p:txBody>
          <a:bodyPr>
            <a:normAutofit/>
          </a:bodyPr>
          <a:lstStyle/>
          <a:p>
            <a:pPr marL="173038" indent="-173038">
              <a:buNone/>
            </a:pPr>
            <a:r>
              <a:rPr lang="en-US" sz="2800" b="1" dirty="0"/>
              <a:t>.5 Agreements</a:t>
            </a:r>
          </a:p>
          <a:p>
            <a:pPr marL="173038" indent="3175">
              <a:buNone/>
            </a:pPr>
            <a:r>
              <a:rPr lang="en-US" sz="2800" b="1" dirty="0"/>
              <a:t>   </a:t>
            </a:r>
            <a:r>
              <a:rPr lang="en-US" sz="2000" dirty="0"/>
              <a:t>May identify additional stakeholders.</a:t>
            </a:r>
          </a:p>
          <a:p>
            <a:pPr marL="0" indent="0">
              <a:buNone/>
            </a:pPr>
            <a:r>
              <a:rPr lang="en-US" sz="2800" b="1" dirty="0"/>
              <a:t>.6 Enterprise Environmental Factors</a:t>
            </a:r>
          </a:p>
          <a:p>
            <a:pPr marL="0" indent="0">
              <a:buNone/>
            </a:pPr>
            <a:r>
              <a:rPr lang="en-US" sz="2800" b="1" dirty="0"/>
              <a:t>     </a:t>
            </a:r>
            <a:r>
              <a:rPr lang="en-US" sz="2000" dirty="0"/>
              <a:t>the factors that can influence stakeholder identification include:</a:t>
            </a:r>
          </a:p>
          <a:p>
            <a:pPr marL="889000" indent="-342900">
              <a:buFont typeface="Courier New" panose="02070309020205020404" pitchFamily="49" charset="0"/>
              <a:buChar char="o"/>
            </a:pPr>
            <a:r>
              <a:rPr lang="en-US" sz="2000" i="1" dirty="0"/>
              <a:t>Organizational culture, governance and political climate</a:t>
            </a:r>
          </a:p>
          <a:p>
            <a:pPr marL="889000" indent="-342900">
              <a:buFont typeface="Courier New" panose="02070309020205020404" pitchFamily="49" charset="0"/>
              <a:buChar char="o"/>
            </a:pPr>
            <a:r>
              <a:rPr lang="en-US" sz="2000" i="1" dirty="0"/>
              <a:t>Formal government or industry standards </a:t>
            </a:r>
          </a:p>
          <a:p>
            <a:pPr marL="889000" indent="-342900">
              <a:buFont typeface="Courier New" panose="02070309020205020404" pitchFamily="49" charset="0"/>
              <a:buChar char="o"/>
            </a:pPr>
            <a:r>
              <a:rPr lang="en-US" sz="2000" i="1" dirty="0"/>
              <a:t>Global, regional or local trends, practices and habits</a:t>
            </a:r>
          </a:p>
          <a:p>
            <a:pPr marL="889000" indent="-342900">
              <a:buFont typeface="Courier New" panose="02070309020205020404" pitchFamily="49" charset="0"/>
              <a:buChar char="o"/>
            </a:pPr>
            <a:r>
              <a:rPr lang="en-US" sz="2000" i="1" dirty="0"/>
              <a:t>Geographic distribution of facilities and resources. </a:t>
            </a:r>
          </a:p>
          <a:p>
            <a:pPr marL="0" indent="0">
              <a:buNone/>
            </a:pPr>
            <a:r>
              <a:rPr lang="en-US" sz="2800" b="1" dirty="0"/>
              <a:t>.7 Organizational Process Assets</a:t>
            </a:r>
          </a:p>
          <a:p>
            <a:pPr marL="795338" indent="-342900">
              <a:buFont typeface="Courier New" panose="02070309020205020404" pitchFamily="49" charset="0"/>
              <a:buChar char="o"/>
            </a:pPr>
            <a:r>
              <a:rPr lang="en-US" sz="2000" i="1" dirty="0"/>
              <a:t>Stakeholder register templates and instructions how to use them</a:t>
            </a:r>
          </a:p>
          <a:p>
            <a:pPr marL="795338" indent="-342900">
              <a:buFont typeface="Courier New" panose="02070309020205020404" pitchFamily="49" charset="0"/>
              <a:buChar char="o"/>
            </a:pPr>
            <a:r>
              <a:rPr lang="en-US" sz="2000" i="1" dirty="0"/>
              <a:t>Stakeholder registers from previous projects </a:t>
            </a:r>
          </a:p>
          <a:p>
            <a:pPr marL="795338" indent="-342900">
              <a:buFont typeface="Courier New" panose="02070309020205020404" pitchFamily="49" charset="0"/>
              <a:buChar char="o"/>
            </a:pPr>
            <a:r>
              <a:rPr lang="en-US" sz="2000" i="1" dirty="0"/>
              <a:t>Lessons learned repository providing information about stakeholder preferences, actions and involvements.  </a:t>
            </a:r>
          </a:p>
          <a:p>
            <a:pPr marL="635000" indent="0">
              <a:buNone/>
            </a:pPr>
            <a:r>
              <a:rPr lang="en-US" sz="2000" i="1" dirty="0"/>
              <a:t>   </a:t>
            </a:r>
            <a:endParaRPr lang="en-CA" sz="2800" i="1" dirty="0"/>
          </a:p>
        </p:txBody>
      </p:sp>
    </p:spTree>
    <p:extLst>
      <p:ext uri="{BB962C8B-B14F-4D97-AF65-F5344CB8AC3E}">
        <p14:creationId xmlns:p14="http://schemas.microsoft.com/office/powerpoint/2010/main" val="366277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76200"/>
            <a:ext cx="9144000" cy="838200"/>
          </a:xfrm>
        </p:spPr>
        <p:txBody>
          <a:bodyPr>
            <a:no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13.1.2  IDENTIFY STAKEHOLDERS                                       TOOLS &amp; TECHNIQUES</a:t>
            </a:r>
            <a:endParaRPr lang="en-CA"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28600" y="914400"/>
            <a:ext cx="8717280" cy="5943600"/>
          </a:xfrm>
        </p:spPr>
        <p:txBody>
          <a:bodyPr>
            <a:normAutofit/>
          </a:bodyPr>
          <a:lstStyle/>
          <a:p>
            <a:pPr>
              <a:buNone/>
              <a:tabLst>
                <a:tab pos="574675" algn="l"/>
              </a:tabLst>
            </a:pPr>
            <a:r>
              <a:rPr lang="en-US" sz="2800" b="1" dirty="0"/>
              <a:t>.1  Expert Judgment </a:t>
            </a:r>
          </a:p>
          <a:p>
            <a:pPr lvl="1"/>
            <a:r>
              <a:rPr lang="en-US" sz="2000" dirty="0"/>
              <a:t>To ensure comprehensive identification of stakeholders, the knowledge and expertise of the following individuals or groups should be sought:</a:t>
            </a:r>
          </a:p>
          <a:p>
            <a:pPr lvl="2"/>
            <a:r>
              <a:rPr lang="en-US" sz="2000" i="1" dirty="0"/>
              <a:t>Senior Management</a:t>
            </a:r>
          </a:p>
          <a:p>
            <a:pPr lvl="2"/>
            <a:r>
              <a:rPr lang="en-US" sz="2000" i="1" dirty="0"/>
              <a:t>Other functional units within the organization</a:t>
            </a:r>
          </a:p>
          <a:p>
            <a:pPr lvl="2"/>
            <a:r>
              <a:rPr lang="en-US" sz="2000" i="1" dirty="0"/>
              <a:t>Identified key stakeholders</a:t>
            </a:r>
          </a:p>
          <a:p>
            <a:pPr lvl="2"/>
            <a:r>
              <a:rPr lang="en-US" sz="2000" i="1" dirty="0"/>
              <a:t>Other project managers who have worked on similar projects in the past</a:t>
            </a:r>
          </a:p>
          <a:p>
            <a:pPr lvl="2"/>
            <a:r>
              <a:rPr lang="en-US" sz="2000" i="1" dirty="0"/>
              <a:t>Subject matter experts</a:t>
            </a:r>
          </a:p>
          <a:p>
            <a:pPr lvl="2"/>
            <a:r>
              <a:rPr lang="en-US" sz="2000" i="1" dirty="0"/>
              <a:t>Industry groups, consultants</a:t>
            </a:r>
          </a:p>
          <a:p>
            <a:pPr lvl="2"/>
            <a:r>
              <a:rPr lang="en-US" sz="2000" i="1" dirty="0"/>
              <a:t>Professional and technical associations </a:t>
            </a:r>
          </a:p>
          <a:p>
            <a:pPr marL="0" lvl="2" indent="0">
              <a:buNone/>
            </a:pPr>
            <a:r>
              <a:rPr lang="en-US" sz="2800" b="1" dirty="0"/>
              <a:t>.2  Data Gathering</a:t>
            </a:r>
          </a:p>
          <a:p>
            <a:pPr marL="622300" lvl="2" indent="-260350">
              <a:tabLst>
                <a:tab pos="622300" algn="l"/>
              </a:tabLst>
            </a:pPr>
            <a:r>
              <a:rPr lang="en-US" sz="2000" b="1" i="1" dirty="0"/>
              <a:t>Questionnaires &amp; Surveys. </a:t>
            </a:r>
            <a:r>
              <a:rPr lang="en-US" sz="2000" dirty="0"/>
              <a:t>Used to collect information from stakeholders</a:t>
            </a:r>
          </a:p>
          <a:p>
            <a:pPr marL="622300" lvl="2" indent="-260350">
              <a:tabLst>
                <a:tab pos="622300" algn="l"/>
              </a:tabLst>
            </a:pPr>
            <a:r>
              <a:rPr lang="en-US" sz="2000" b="1" i="1" dirty="0"/>
              <a:t>Brainstorming </a:t>
            </a:r>
            <a:r>
              <a:rPr lang="en-US" sz="2000" dirty="0"/>
              <a:t>use to creatively elicit input from stakeholders</a:t>
            </a:r>
          </a:p>
          <a:p>
            <a:pPr marL="622300" lvl="2" indent="-260350">
              <a:tabLst>
                <a:tab pos="622300" algn="l"/>
              </a:tabLst>
            </a:pPr>
            <a:r>
              <a:rPr lang="en-US" sz="2000" b="1" i="1" dirty="0"/>
              <a:t>Brain Writing. </a:t>
            </a:r>
            <a:r>
              <a:rPr lang="en-US" sz="2000" dirty="0"/>
              <a:t>A form of brainstorming that allows time to participants before answering questions.  </a:t>
            </a:r>
            <a:endParaRPr lang="en-US" sz="2000" b="1"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76200"/>
            <a:ext cx="9144000" cy="838200"/>
          </a:xfrm>
        </p:spPr>
        <p:txBody>
          <a:bodyPr>
            <a:no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13.1.2  IDENTIFY STAKEHOLDERS                                       TOOLS &amp; TECHNIQUES</a:t>
            </a:r>
            <a:endParaRPr lang="en-CA"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28600" y="914400"/>
            <a:ext cx="8717280" cy="5943600"/>
          </a:xfrm>
        </p:spPr>
        <p:txBody>
          <a:bodyPr>
            <a:normAutofit/>
          </a:bodyPr>
          <a:lstStyle/>
          <a:p>
            <a:pPr>
              <a:buNone/>
              <a:tabLst>
                <a:tab pos="574675" algn="l"/>
              </a:tabLst>
            </a:pPr>
            <a:r>
              <a:rPr lang="en-US" sz="2800" b="1" dirty="0"/>
              <a:t>.3 Data Analysis </a:t>
            </a:r>
          </a:p>
          <a:p>
            <a:pPr marL="622300" indent="-260350"/>
            <a:r>
              <a:rPr lang="en-US" sz="2000" b="1" i="1" dirty="0"/>
              <a:t>Stakeholder Analysis. </a:t>
            </a:r>
            <a:r>
              <a:rPr lang="en-US" sz="2000" dirty="0"/>
              <a:t>Results in collecting the following information about stakeholders:</a:t>
            </a:r>
          </a:p>
          <a:p>
            <a:pPr marL="990600" lvl="1" indent="-285750">
              <a:buFont typeface="Courier New" panose="02070309020205020404" pitchFamily="49" charset="0"/>
              <a:buChar char="o"/>
            </a:pPr>
            <a:r>
              <a:rPr lang="en-US" i="1" dirty="0"/>
              <a:t>Interest of an individual or a group who can be effected by a project decision</a:t>
            </a:r>
          </a:p>
          <a:p>
            <a:pPr marL="990600" lvl="1" indent="-285750">
              <a:buFont typeface="Courier New" panose="02070309020205020404" pitchFamily="49" charset="0"/>
              <a:buChar char="o"/>
            </a:pPr>
            <a:r>
              <a:rPr lang="en-US" i="1" dirty="0"/>
              <a:t>Legal rights of stakeholders, such as occupational health or safety; Moral rights such as protection of historical sites, environmental sustainability. </a:t>
            </a:r>
          </a:p>
          <a:p>
            <a:pPr marL="990600" lvl="1" indent="-285750">
              <a:buFont typeface="Courier New" panose="02070309020205020404" pitchFamily="49" charset="0"/>
              <a:buChar char="o"/>
            </a:pPr>
            <a:r>
              <a:rPr lang="en-US" i="1" dirty="0"/>
              <a:t>Ownership of an asset or property</a:t>
            </a:r>
          </a:p>
          <a:p>
            <a:pPr marL="990600" lvl="1" indent="-285750">
              <a:buFont typeface="Courier New" panose="02070309020205020404" pitchFamily="49" charset="0"/>
              <a:buChar char="o"/>
            </a:pPr>
            <a:r>
              <a:rPr lang="en-US" i="1" dirty="0"/>
              <a:t>Knowledge or expertise that can benefit the project</a:t>
            </a:r>
          </a:p>
          <a:p>
            <a:pPr marL="990600" lvl="1" indent="-285750">
              <a:buFont typeface="Courier New" panose="02070309020205020404" pitchFamily="49" charset="0"/>
              <a:buChar char="o"/>
            </a:pPr>
            <a:r>
              <a:rPr lang="en-US" i="1" dirty="0"/>
              <a:t>Contribution in tangible ways such as funds or other resources to the project, or intangible ways such as advocacy, promoting project objectives. </a:t>
            </a:r>
          </a:p>
          <a:p>
            <a:pPr marL="622300" indent="-260350"/>
            <a:r>
              <a:rPr lang="en-US" sz="2000" b="1" i="1" dirty="0"/>
              <a:t>Document Analysis. </a:t>
            </a:r>
            <a:r>
              <a:rPr lang="en-US" sz="2000" dirty="0"/>
              <a:t>Assessing available project information and lessons learned to identify stakeholders and  other supporting information. </a:t>
            </a:r>
          </a:p>
          <a:p>
            <a:pPr marL="0" indent="0">
              <a:buNone/>
            </a:pPr>
            <a:r>
              <a:rPr lang="en-US" sz="2800" b="1" dirty="0"/>
              <a:t>.4 Data Presentation</a:t>
            </a:r>
          </a:p>
          <a:p>
            <a:pPr marL="361950" indent="0">
              <a:buNone/>
            </a:pPr>
            <a:r>
              <a:rPr lang="en-US" sz="2000" dirty="0"/>
              <a:t>The presentation technique used in this process includes mapping methods, that categorizes stakeholders to assist the Project Team in building relationships with identified stakeholders. These methods include:   </a:t>
            </a:r>
            <a:endParaRPr lang="en-US" sz="2000" b="1" i="1" dirty="0"/>
          </a:p>
        </p:txBody>
      </p:sp>
    </p:spTree>
    <p:extLst>
      <p:ext uri="{BB962C8B-B14F-4D97-AF65-F5344CB8AC3E}">
        <p14:creationId xmlns:p14="http://schemas.microsoft.com/office/powerpoint/2010/main" val="409215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26861"/>
            <a:ext cx="9144000" cy="838200"/>
          </a:xfrm>
        </p:spPr>
        <p:txBody>
          <a:bodyPr>
            <a:no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13.1.2  IDENTIFY STAKEHOLDERS                                       TOOLS &amp; TECHNIQUES</a:t>
            </a:r>
            <a:endParaRPr lang="en-CA"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28600" y="792145"/>
            <a:ext cx="7162800" cy="884255"/>
          </a:xfrm>
        </p:spPr>
        <p:txBody>
          <a:bodyPr>
            <a:normAutofit/>
          </a:bodyPr>
          <a:lstStyle/>
          <a:p>
            <a:pPr marL="0" indent="0">
              <a:buNone/>
            </a:pPr>
            <a:r>
              <a:rPr lang="en-US" sz="2800" b="1" dirty="0"/>
              <a:t>.4 Data Presentation (cont’d)</a:t>
            </a:r>
          </a:p>
          <a:p>
            <a:pPr marL="622300" indent="-260350"/>
            <a:r>
              <a:rPr lang="en-US" sz="2000" b="1" i="1" dirty="0"/>
              <a:t>Power/Interest, Power/Influence, or Impact/Influence Grids.  </a:t>
            </a:r>
            <a:r>
              <a:rPr lang="en-US" sz="2000" dirty="0"/>
              <a:t>  </a:t>
            </a:r>
            <a:endParaRPr lang="en-US" sz="2000" b="1" i="1" dirty="0"/>
          </a:p>
        </p:txBody>
      </p:sp>
      <p:sp>
        <p:nvSpPr>
          <p:cNvPr id="5" name="TextBox 4"/>
          <p:cNvSpPr txBox="1"/>
          <p:nvPr/>
        </p:nvSpPr>
        <p:spPr>
          <a:xfrm>
            <a:off x="838200" y="1775422"/>
            <a:ext cx="4419600" cy="2585323"/>
          </a:xfrm>
          <a:prstGeom prst="rect">
            <a:avLst/>
          </a:prstGeom>
          <a:noFill/>
        </p:spPr>
        <p:txBody>
          <a:bodyPr wrap="square" rtlCol="0">
            <a:spAutoFit/>
          </a:bodyPr>
          <a:lstStyle/>
          <a:p>
            <a:r>
              <a:rPr lang="en-CA" dirty="0"/>
              <a:t>Each of these grid displays, groups stakeholders in accordance with their level of authority (power), level of concern about the project (interest), or ability to impact (influence) the project planning or execution. </a:t>
            </a:r>
          </a:p>
          <a:p>
            <a:endParaRPr lang="en-CA" dirty="0"/>
          </a:p>
          <a:p>
            <a:r>
              <a:rPr lang="en-CA" dirty="0"/>
              <a:t>These grids help the project team identify and plan strategies for engaging the stakeholders for the benefit the project    </a:t>
            </a:r>
          </a:p>
        </p:txBody>
      </p:sp>
      <p:pic>
        <p:nvPicPr>
          <p:cNvPr id="6" name="Picture 5"/>
          <p:cNvPicPr>
            <a:picLocks noChangeAspect="1"/>
          </p:cNvPicPr>
          <p:nvPr/>
        </p:nvPicPr>
        <p:blipFill>
          <a:blip r:embed="rId3"/>
          <a:stretch>
            <a:fillRect/>
          </a:stretch>
        </p:blipFill>
        <p:spPr>
          <a:xfrm>
            <a:off x="5257800" y="1644985"/>
            <a:ext cx="3657600" cy="2846196"/>
          </a:xfrm>
          <a:prstGeom prst="rect">
            <a:avLst/>
          </a:prstGeom>
        </p:spPr>
      </p:pic>
      <p:sp>
        <p:nvSpPr>
          <p:cNvPr id="7" name="TextBox 6"/>
          <p:cNvSpPr txBox="1"/>
          <p:nvPr/>
        </p:nvSpPr>
        <p:spPr>
          <a:xfrm>
            <a:off x="589502" y="4572000"/>
            <a:ext cx="8173761" cy="1477328"/>
          </a:xfrm>
          <a:prstGeom prst="rect">
            <a:avLst/>
          </a:prstGeom>
          <a:noFill/>
        </p:spPr>
        <p:txBody>
          <a:bodyPr wrap="square" rtlCol="0">
            <a:spAutoFit/>
          </a:bodyPr>
          <a:lstStyle/>
          <a:p>
            <a:pPr marL="271463" indent="-271463">
              <a:buFont typeface="Arial" panose="020B0604020202020204" pitchFamily="34" charset="0"/>
              <a:buChar char="•"/>
            </a:pPr>
            <a:r>
              <a:rPr lang="en-CA" b="1" i="1" dirty="0"/>
              <a:t>Stakeholder Cube. </a:t>
            </a:r>
            <a:r>
              <a:rPr lang="en-CA" dirty="0"/>
              <a:t>This model combines the grid displays described above, in a three-dimensional display. </a:t>
            </a:r>
          </a:p>
          <a:p>
            <a:pPr marL="271463" indent="-271463">
              <a:buFont typeface="Arial" panose="020B0604020202020204" pitchFamily="34" charset="0"/>
              <a:buChar char="•"/>
            </a:pPr>
            <a:r>
              <a:rPr lang="en-CA" b="1" i="1" dirty="0"/>
              <a:t>Salience Model. </a:t>
            </a:r>
            <a:r>
              <a:rPr lang="en-CA" dirty="0"/>
              <a:t>Classifies stakeholders based on assessments of their power, urgency of attention needed, legitimacy of their involvement. The model is useful for large complex projects. </a:t>
            </a:r>
            <a:r>
              <a:rPr lang="en-CA" b="1" i="1" dirty="0"/>
              <a:t> </a:t>
            </a:r>
            <a:r>
              <a:rPr lang="en-CA" dirty="0"/>
              <a:t>   </a:t>
            </a:r>
          </a:p>
        </p:txBody>
      </p:sp>
    </p:spTree>
    <p:extLst>
      <p:ext uri="{BB962C8B-B14F-4D97-AF65-F5344CB8AC3E}">
        <p14:creationId xmlns:p14="http://schemas.microsoft.com/office/powerpoint/2010/main" val="399041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8662" y="914400"/>
            <a:ext cx="6984776" cy="400314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200" dirty="0">
                <a:solidFill>
                  <a:schemeClr val="tx1"/>
                </a:solidFill>
                <a:latin typeface="Calibri"/>
                <a:ea typeface="Calibri"/>
                <a:cs typeface="Times New Roman"/>
              </a:rPr>
              <a:t>The contents of this lesson are based 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b="1" i="1" dirty="0">
                <a:solidFill>
                  <a:schemeClr val="tx1"/>
                </a:solidFill>
                <a:latin typeface="Calibri"/>
                <a:ea typeface="Calibri"/>
                <a:cs typeface="Times New Roman"/>
              </a:rPr>
              <a:t>A Guide to Project Management Body of Knowledge (PMBOK® Guide)     </a:t>
            </a:r>
          </a:p>
          <a:p>
            <a:pPr marL="0" marR="0" algn="ctr">
              <a:lnSpc>
                <a:spcPct val="115000"/>
              </a:lnSpc>
              <a:spcBef>
                <a:spcPts val="0"/>
              </a:spcBef>
              <a:spcAft>
                <a:spcPts val="1000"/>
              </a:spcAft>
            </a:pPr>
            <a:r>
              <a:rPr lang="en-US" sz="3200" b="1" i="1" dirty="0">
                <a:latin typeface="Calibri"/>
                <a:ea typeface="Calibri"/>
                <a:cs typeface="Times New Roman"/>
              </a:rPr>
              <a:t>six</a:t>
            </a:r>
            <a:r>
              <a:rPr lang="en-US" sz="3200" b="1" i="1" dirty="0">
                <a:solidFill>
                  <a:schemeClr val="tx1"/>
                </a:solidFill>
                <a:latin typeface="Calibri"/>
                <a:ea typeface="Calibri"/>
                <a:cs typeface="Times New Roman"/>
              </a:rPr>
              <a:t>th Edition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Published and Owned by</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Project Management Institute, PMI</a:t>
            </a:r>
            <a:r>
              <a:rPr lang="en-US" sz="3200" dirty="0">
                <a:solidFill>
                  <a:schemeClr val="tx1"/>
                </a:solidFill>
                <a:latin typeface="Calibri"/>
                <a:ea typeface="Calibri"/>
                <a:cs typeface="Calibri"/>
              </a:rPr>
              <a:t>®</a:t>
            </a:r>
            <a:endParaRPr lang="en-US" sz="1400" dirty="0">
              <a:solidFill>
                <a:schemeClr val="tx1"/>
              </a:solidFill>
              <a:effectLst/>
              <a:latin typeface="Calibri"/>
              <a:ea typeface="Calibri"/>
              <a:cs typeface="Times New Roman"/>
            </a:endParaRPr>
          </a:p>
        </p:txBody>
      </p:sp>
      <p:sp>
        <p:nvSpPr>
          <p:cNvPr id="3" name="TextBox 2"/>
          <p:cNvSpPr txBox="1"/>
          <p:nvPr/>
        </p:nvSpPr>
        <p:spPr>
          <a:xfrm>
            <a:off x="399005" y="5953328"/>
            <a:ext cx="8384090" cy="338554"/>
          </a:xfrm>
          <a:prstGeom prst="rect">
            <a:avLst/>
          </a:prstGeom>
          <a:noFill/>
        </p:spPr>
        <p:txBody>
          <a:bodyPr wrap="none" rtlCol="0">
            <a:spAutoFit/>
          </a:body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187329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26861"/>
            <a:ext cx="9144000" cy="838200"/>
          </a:xfrm>
        </p:spPr>
        <p:txBody>
          <a:bodyPr>
            <a:no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13.1.2  IDENTIFY STAKEHOLDERS                                       TOOLS &amp; TECHNIQUES</a:t>
            </a:r>
            <a:endParaRPr lang="en-CA"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28600" y="792145"/>
            <a:ext cx="8686800" cy="5837255"/>
          </a:xfrm>
        </p:spPr>
        <p:txBody>
          <a:bodyPr>
            <a:normAutofit/>
          </a:bodyPr>
          <a:lstStyle/>
          <a:p>
            <a:pPr marL="0" indent="0">
              <a:spcBef>
                <a:spcPts val="600"/>
              </a:spcBef>
              <a:spcAft>
                <a:spcPts val="600"/>
              </a:spcAft>
              <a:buNone/>
            </a:pPr>
            <a:r>
              <a:rPr lang="en-US" sz="2800" b="1" dirty="0"/>
              <a:t>.4 Data Presentation (cont’d)</a:t>
            </a:r>
          </a:p>
          <a:p>
            <a:pPr marL="622300" indent="-260350">
              <a:spcBef>
                <a:spcPts val="600"/>
              </a:spcBef>
              <a:spcAft>
                <a:spcPts val="600"/>
              </a:spcAft>
            </a:pPr>
            <a:r>
              <a:rPr lang="en-US" sz="2000" b="1" i="1" dirty="0"/>
              <a:t>Directions of Influence.  </a:t>
            </a:r>
            <a:r>
              <a:rPr lang="en-US" sz="2000" dirty="0"/>
              <a:t>Classifies stakeholders in the following ways: </a:t>
            </a:r>
          </a:p>
          <a:p>
            <a:pPr marL="1074738" lvl="1" indent="-369888">
              <a:spcBef>
                <a:spcPts val="600"/>
              </a:spcBef>
              <a:spcAft>
                <a:spcPts val="600"/>
              </a:spcAft>
              <a:buFont typeface="Courier New" panose="02070309020205020404" pitchFamily="49" charset="0"/>
              <a:buChar char="o"/>
            </a:pPr>
            <a:r>
              <a:rPr lang="en-US" sz="1700" b="1" i="1" dirty="0"/>
              <a:t>Upward</a:t>
            </a:r>
            <a:r>
              <a:rPr lang="en-US" sz="1700" i="1" dirty="0"/>
              <a:t>; i.e., senior management, of performing organization or customer organization, sponsor, or steering committee.</a:t>
            </a:r>
          </a:p>
          <a:p>
            <a:pPr marL="1074738" lvl="1" indent="-369888">
              <a:spcBef>
                <a:spcPts val="600"/>
              </a:spcBef>
              <a:spcAft>
                <a:spcPts val="600"/>
              </a:spcAft>
              <a:buFont typeface="Courier New" panose="02070309020205020404" pitchFamily="49" charset="0"/>
              <a:buChar char="o"/>
            </a:pPr>
            <a:r>
              <a:rPr lang="en-US" sz="1700" b="1" i="1" dirty="0"/>
              <a:t>Downward</a:t>
            </a:r>
            <a:r>
              <a:rPr lang="en-US" sz="1700" i="1" dirty="0"/>
              <a:t>; i.e., the team or specialists contributing to the project</a:t>
            </a:r>
          </a:p>
          <a:p>
            <a:pPr marL="1074738" lvl="1" indent="-369888">
              <a:spcBef>
                <a:spcPts val="600"/>
              </a:spcBef>
              <a:spcAft>
                <a:spcPts val="600"/>
              </a:spcAft>
              <a:buFont typeface="Courier New" panose="02070309020205020404" pitchFamily="49" charset="0"/>
              <a:buChar char="o"/>
            </a:pPr>
            <a:r>
              <a:rPr lang="en-US" sz="1700" b="1" i="1" dirty="0"/>
              <a:t>Outward</a:t>
            </a:r>
            <a:r>
              <a:rPr lang="en-US" sz="1700" i="1" dirty="0"/>
              <a:t>; i.e., suppliers, government departments, the public, end-users, regulators. </a:t>
            </a:r>
          </a:p>
          <a:p>
            <a:pPr marL="1074738" lvl="1" indent="-369888">
              <a:spcBef>
                <a:spcPts val="600"/>
              </a:spcBef>
              <a:spcAft>
                <a:spcPts val="600"/>
              </a:spcAft>
              <a:buFont typeface="Courier New" panose="02070309020205020404" pitchFamily="49" charset="0"/>
              <a:buChar char="o"/>
            </a:pPr>
            <a:r>
              <a:rPr lang="en-US" sz="1700" b="1" i="1" dirty="0"/>
              <a:t>Sideward</a:t>
            </a:r>
            <a:r>
              <a:rPr lang="en-US" sz="1700" i="1" dirty="0"/>
              <a:t>; i.e., other project managers, functional managers. </a:t>
            </a:r>
          </a:p>
          <a:p>
            <a:pPr marL="622300" indent="-260350">
              <a:spcBef>
                <a:spcPts val="600"/>
              </a:spcBef>
              <a:spcAft>
                <a:spcPts val="600"/>
              </a:spcAft>
            </a:pPr>
            <a:r>
              <a:rPr lang="en-US" sz="2000" b="1" i="1" dirty="0"/>
              <a:t>Prioritization. </a:t>
            </a:r>
            <a:r>
              <a:rPr lang="en-US" sz="2000" dirty="0"/>
              <a:t>Necessary for projects with large number of frequently changing stakeholders</a:t>
            </a:r>
            <a:r>
              <a:rPr lang="en-US" sz="2000" i="1" dirty="0"/>
              <a:t>, </a:t>
            </a:r>
            <a:r>
              <a:rPr lang="en-US" sz="2000" dirty="0"/>
              <a:t>who may have complex relationships with the project team. </a:t>
            </a:r>
            <a:r>
              <a:rPr lang="en-US" sz="2000" i="1" dirty="0"/>
              <a:t>  </a:t>
            </a:r>
          </a:p>
          <a:p>
            <a:pPr marL="90488" indent="0">
              <a:spcBef>
                <a:spcPts val="600"/>
              </a:spcBef>
              <a:spcAft>
                <a:spcPts val="600"/>
              </a:spcAft>
              <a:buNone/>
            </a:pPr>
            <a:r>
              <a:rPr lang="en-US" sz="2600" b="1" dirty="0"/>
              <a:t>.5  Meetings </a:t>
            </a:r>
          </a:p>
          <a:p>
            <a:pPr marL="914400" lvl="2" indent="-282575">
              <a:spcBef>
                <a:spcPts val="600"/>
              </a:spcBef>
              <a:spcAft>
                <a:spcPts val="600"/>
              </a:spcAft>
            </a:pPr>
            <a:r>
              <a:rPr lang="en-CA" sz="2000" dirty="0"/>
              <a:t>Analysis meetings held to better understand stakeholders in terms of their individual roles, interests, influence, knowledge, and overall position facing the project.   </a:t>
            </a:r>
            <a:endParaRPr lang="en-CA" sz="2000" b="1" dirty="0"/>
          </a:p>
          <a:p>
            <a:pPr marL="0" indent="0">
              <a:spcBef>
                <a:spcPts val="600"/>
              </a:spcBef>
              <a:spcAft>
                <a:spcPts val="600"/>
              </a:spcAft>
              <a:buNone/>
            </a:pPr>
            <a:endParaRPr lang="en-US" sz="2000" b="1" i="1" dirty="0"/>
          </a:p>
        </p:txBody>
      </p:sp>
    </p:spTree>
    <p:extLst>
      <p:ext uri="{BB962C8B-B14F-4D97-AF65-F5344CB8AC3E}">
        <p14:creationId xmlns:p14="http://schemas.microsoft.com/office/powerpoint/2010/main" val="1143817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7856"/>
            <a:ext cx="8686800" cy="838200"/>
          </a:xfrm>
        </p:spPr>
        <p:txBody>
          <a:bodyPr>
            <a:noAutofit/>
          </a:bodyPr>
          <a:lstStyle/>
          <a:p>
            <a:pPr algn="ctr"/>
            <a:r>
              <a:rPr lang="en-US" sz="32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13.1.3  IDENTIFY STAKEHOLDERS: OUTPUTS</a:t>
            </a:r>
            <a:endParaRPr lang="en-CA" sz="32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76200" y="830343"/>
            <a:ext cx="8876071" cy="5722857"/>
          </a:xfrm>
        </p:spPr>
        <p:txBody>
          <a:bodyPr>
            <a:normAutofit fontScale="92500" lnSpcReduction="10000"/>
          </a:bodyPr>
          <a:lstStyle/>
          <a:p>
            <a:pPr>
              <a:buNone/>
            </a:pPr>
            <a:r>
              <a:rPr lang="en-US" sz="2800" b="1" dirty="0"/>
              <a:t>.1 Stakeholder Register</a:t>
            </a:r>
          </a:p>
          <a:p>
            <a:pPr lvl="1"/>
            <a:r>
              <a:rPr lang="en-US" sz="2000" dirty="0"/>
              <a:t>Contains details such as: </a:t>
            </a:r>
          </a:p>
          <a:p>
            <a:pPr lvl="2"/>
            <a:r>
              <a:rPr lang="en-US" sz="2000" b="1" i="1" dirty="0"/>
              <a:t>Identification Information </a:t>
            </a:r>
            <a:r>
              <a:rPr lang="en-US" sz="2000" dirty="0"/>
              <a:t>(name, position role), </a:t>
            </a:r>
          </a:p>
          <a:p>
            <a:pPr lvl="2"/>
            <a:r>
              <a:rPr lang="en-US" sz="2000" b="1" i="1" dirty="0"/>
              <a:t>Assessment Information </a:t>
            </a:r>
            <a:r>
              <a:rPr lang="en-US" sz="2000" dirty="0"/>
              <a:t>(main expectations, potential influence),  </a:t>
            </a:r>
          </a:p>
          <a:p>
            <a:pPr lvl="2">
              <a:tabLst>
                <a:tab pos="7177088" algn="l"/>
              </a:tabLst>
            </a:pPr>
            <a:r>
              <a:rPr lang="en-US" sz="2000" b="1" i="1" dirty="0"/>
              <a:t>Stakeholder Classification </a:t>
            </a:r>
            <a:r>
              <a:rPr lang="en-US" sz="2000" dirty="0"/>
              <a:t>(internal/external, supporter/neutral/resistor) </a:t>
            </a:r>
          </a:p>
          <a:p>
            <a:pPr marL="0" lvl="1" indent="0">
              <a:buNone/>
              <a:tabLst>
                <a:tab pos="7177088" algn="l"/>
              </a:tabLst>
            </a:pPr>
            <a:r>
              <a:rPr lang="en-US" sz="2800" b="1" dirty="0"/>
              <a:t>.2 Change Requests</a:t>
            </a:r>
          </a:p>
          <a:p>
            <a:pPr marL="354013" lvl="1" indent="0">
              <a:lnSpc>
                <a:spcPct val="100000"/>
              </a:lnSpc>
              <a:buNone/>
              <a:tabLst>
                <a:tab pos="7177088" algn="l"/>
              </a:tabLst>
            </a:pPr>
            <a:r>
              <a:rPr lang="en-US" sz="2000" dirty="0"/>
              <a:t>Change requests are issued, as stakeholder identification continues throughout the project and new stakeholders may be identified, or information about existing ones might change.</a:t>
            </a:r>
          </a:p>
          <a:p>
            <a:pPr marL="0" lvl="1" indent="0">
              <a:lnSpc>
                <a:spcPct val="100000"/>
              </a:lnSpc>
              <a:buNone/>
              <a:tabLst>
                <a:tab pos="7177088" algn="l"/>
              </a:tabLst>
            </a:pPr>
            <a:r>
              <a:rPr lang="en-US" sz="2800" b="1" dirty="0"/>
              <a:t>.3 Project Management Plan Updates</a:t>
            </a:r>
          </a:p>
          <a:p>
            <a:pPr marL="628650" lvl="1" indent="-274638">
              <a:lnSpc>
                <a:spcPct val="100000"/>
              </a:lnSpc>
              <a:tabLst>
                <a:tab pos="7177088" algn="l"/>
              </a:tabLst>
            </a:pPr>
            <a:r>
              <a:rPr lang="en-US" sz="2000" b="1" i="1" dirty="0"/>
              <a:t>Requirement Management Plan. </a:t>
            </a:r>
            <a:r>
              <a:rPr lang="en-US" sz="2000" dirty="0"/>
              <a:t>Updated to reflect requirements of new stakeholders.</a:t>
            </a:r>
          </a:p>
          <a:p>
            <a:pPr marL="628650" lvl="1" indent="-274638">
              <a:lnSpc>
                <a:spcPct val="100000"/>
              </a:lnSpc>
              <a:tabLst>
                <a:tab pos="7177088" algn="l"/>
              </a:tabLst>
            </a:pPr>
            <a:r>
              <a:rPr lang="en-US" sz="2000" b="1" i="1" dirty="0"/>
              <a:t>Communications Management Plan. </a:t>
            </a:r>
            <a:r>
              <a:rPr lang="en-US" sz="2000" dirty="0"/>
              <a:t>Updated to reflect communication requirements of new stakeholders.</a:t>
            </a:r>
          </a:p>
          <a:p>
            <a:pPr marL="628650" lvl="1" indent="-274638">
              <a:lnSpc>
                <a:spcPct val="100000"/>
              </a:lnSpc>
              <a:tabLst>
                <a:tab pos="7177088" algn="l"/>
              </a:tabLst>
            </a:pPr>
            <a:r>
              <a:rPr lang="en-US" sz="2000" b="1" i="1" dirty="0"/>
              <a:t>Risk Management Plan. </a:t>
            </a:r>
            <a:r>
              <a:rPr lang="en-US" sz="2000" dirty="0"/>
              <a:t>Updated to reflect communications with new stakeholders about changed risked management strategies.</a:t>
            </a:r>
          </a:p>
          <a:p>
            <a:pPr marL="628650" lvl="1" indent="-274638">
              <a:lnSpc>
                <a:spcPct val="100000"/>
              </a:lnSpc>
              <a:tabLst>
                <a:tab pos="7177088" algn="l"/>
              </a:tabLst>
            </a:pPr>
            <a:r>
              <a:rPr lang="en-US" sz="2000" b="1" i="1" dirty="0"/>
              <a:t>Stakeholder Engagement Plan. </a:t>
            </a:r>
            <a:r>
              <a:rPr lang="en-US" sz="2000" dirty="0"/>
              <a:t>Updated to record engagement plans for new stakeholders.  </a:t>
            </a:r>
            <a:endParaRPr lang="en-US" sz="2000" b="1" i="1" dirty="0"/>
          </a:p>
          <a:p>
            <a:pPr marL="628650" lvl="1" indent="-274638">
              <a:lnSpc>
                <a:spcPct val="100000"/>
              </a:lnSpc>
              <a:tabLst>
                <a:tab pos="7177088" algn="l"/>
              </a:tabLst>
            </a:pPr>
            <a:endParaRPr lang="en-US" sz="2000" b="1" i="1" dirty="0"/>
          </a:p>
        </p:txBody>
      </p:sp>
      <p:sp>
        <p:nvSpPr>
          <p:cNvPr id="5" name="TextBox 1"/>
          <p:cNvSpPr txBox="1"/>
          <p:nvPr/>
        </p:nvSpPr>
        <p:spPr>
          <a:xfrm>
            <a:off x="6087266" y="6488771"/>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7856"/>
            <a:ext cx="8686800" cy="838200"/>
          </a:xfrm>
        </p:spPr>
        <p:txBody>
          <a:bodyPr>
            <a:noAutofit/>
          </a:bodyPr>
          <a:lstStyle/>
          <a:p>
            <a:pPr algn="ctr"/>
            <a:r>
              <a:rPr lang="en-US" sz="32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13.1.3  IDENTIFY STAKEHOLDERS: OUTPUTS</a:t>
            </a:r>
            <a:endParaRPr lang="en-CA" sz="32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76200" y="830343"/>
            <a:ext cx="8876071" cy="5722857"/>
          </a:xfrm>
        </p:spPr>
        <p:txBody>
          <a:bodyPr>
            <a:normAutofit/>
          </a:bodyPr>
          <a:lstStyle/>
          <a:p>
            <a:pPr marL="0" lvl="1" indent="0">
              <a:lnSpc>
                <a:spcPct val="100000"/>
              </a:lnSpc>
              <a:spcBef>
                <a:spcPts val="600"/>
              </a:spcBef>
              <a:spcAft>
                <a:spcPts val="600"/>
              </a:spcAft>
              <a:buNone/>
              <a:tabLst>
                <a:tab pos="7177088" algn="l"/>
              </a:tabLst>
            </a:pPr>
            <a:r>
              <a:rPr lang="en-US" sz="2800" b="1" dirty="0"/>
              <a:t>.4 Project Documents Updates</a:t>
            </a:r>
          </a:p>
          <a:p>
            <a:pPr marL="628650" lvl="1" indent="-274638">
              <a:lnSpc>
                <a:spcPct val="100000"/>
              </a:lnSpc>
              <a:spcBef>
                <a:spcPts val="600"/>
              </a:spcBef>
              <a:spcAft>
                <a:spcPts val="600"/>
              </a:spcAft>
              <a:tabLst>
                <a:tab pos="7177088" algn="l"/>
              </a:tabLst>
            </a:pPr>
            <a:r>
              <a:rPr lang="en-US" sz="2400" b="1" i="1" dirty="0"/>
              <a:t>Assumption Log. </a:t>
            </a:r>
            <a:r>
              <a:rPr lang="en-US" sz="2400" dirty="0"/>
              <a:t> Records of assumptions made about stakeholders’ relative power, interest, engagement and constraints in dealing with them.</a:t>
            </a:r>
          </a:p>
          <a:p>
            <a:pPr marL="628650" lvl="1" indent="-274638">
              <a:lnSpc>
                <a:spcPct val="100000"/>
              </a:lnSpc>
              <a:spcBef>
                <a:spcPts val="600"/>
              </a:spcBef>
              <a:spcAft>
                <a:spcPts val="600"/>
              </a:spcAft>
              <a:tabLst>
                <a:tab pos="7177088" algn="l"/>
              </a:tabLst>
            </a:pPr>
            <a:r>
              <a:rPr lang="en-US" sz="2400" b="1" i="1" dirty="0"/>
              <a:t>Issue Log. </a:t>
            </a:r>
            <a:r>
              <a:rPr lang="en-US" sz="2400" dirty="0"/>
              <a:t>To record new issues as a result of this process. </a:t>
            </a:r>
          </a:p>
          <a:p>
            <a:pPr marL="628650" lvl="1" indent="-274638">
              <a:lnSpc>
                <a:spcPct val="100000"/>
              </a:lnSpc>
              <a:spcBef>
                <a:spcPts val="600"/>
              </a:spcBef>
              <a:spcAft>
                <a:spcPts val="600"/>
              </a:spcAft>
              <a:tabLst>
                <a:tab pos="7177088" algn="l"/>
              </a:tabLst>
            </a:pPr>
            <a:r>
              <a:rPr lang="en-US" sz="2400" b="1" i="1" dirty="0"/>
              <a:t>Risk Register. </a:t>
            </a:r>
            <a:r>
              <a:rPr lang="en-US" sz="2400" dirty="0"/>
              <a:t>To record New risks identified during the process.   </a:t>
            </a:r>
          </a:p>
          <a:p>
            <a:pPr marL="628650" lvl="1" indent="-274638">
              <a:lnSpc>
                <a:spcPct val="100000"/>
              </a:lnSpc>
              <a:spcBef>
                <a:spcPts val="600"/>
              </a:spcBef>
              <a:spcAft>
                <a:spcPts val="600"/>
              </a:spcAft>
              <a:tabLst>
                <a:tab pos="7177088" algn="l"/>
              </a:tabLst>
            </a:pPr>
            <a:endParaRPr lang="en-US" sz="2000" b="1" i="1" dirty="0"/>
          </a:p>
        </p:txBody>
      </p:sp>
      <p:sp>
        <p:nvSpPr>
          <p:cNvPr id="5" name="TextBox 1"/>
          <p:cNvSpPr txBox="1"/>
          <p:nvPr/>
        </p:nvSpPr>
        <p:spPr>
          <a:xfrm>
            <a:off x="6087266" y="6488771"/>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extLst>
      <p:ext uri="{BB962C8B-B14F-4D97-AF65-F5344CB8AC3E}">
        <p14:creationId xmlns:p14="http://schemas.microsoft.com/office/powerpoint/2010/main" val="295869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838200"/>
          </a:xfrm>
        </p:spPr>
        <p:txBody>
          <a:bodyPr>
            <a:noAutofit/>
          </a:bodyPr>
          <a:lstStyle/>
          <a:p>
            <a:pPr algn="ctr"/>
            <a:r>
              <a:rPr lang="en-US" sz="36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Situational Questions &amp; Real World Applications</a:t>
            </a:r>
            <a:endParaRPr lang="en-CA" sz="36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295400" y="1676400"/>
            <a:ext cx="7498080" cy="4800600"/>
          </a:xfrm>
        </p:spPr>
        <p:txBody>
          <a:bodyPr>
            <a:normAutofit/>
          </a:bodyPr>
          <a:lstStyle/>
          <a:p>
            <a:pPr>
              <a:buNone/>
            </a:pPr>
            <a:r>
              <a:rPr lang="en-US" sz="3200" i="1" dirty="0"/>
              <a:t>	Identifying project stakeholders is a key process for the success of the project. Failing to do this process correctly could result in creating a project outcome that does not align with the needs and expectations of some parties impacted by the project, who potentially might refuse to accept it.  </a:t>
            </a:r>
            <a:endParaRPr lang="en-CA" sz="3200" i="1" dirty="0"/>
          </a:p>
        </p:txBody>
      </p:sp>
      <p:pic>
        <p:nvPicPr>
          <p:cNvPr id="521218" name="Picture 2" descr="C:\Users\Isaac\AppData\Local\Microsoft\Windows\Temporary Internet Files\Content.IE5\3MBCDI18\MC90007862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828800"/>
            <a:ext cx="1296063" cy="3934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1"/>
          <p:cNvSpPr>
            <a:spLocks noGrp="1"/>
          </p:cNvSpPr>
          <p:nvPr>
            <p:ph type="sldNum" sz="quarter" idx="12"/>
          </p:nvPr>
        </p:nvSpPr>
        <p:spPr/>
        <p:txBody>
          <a:bodyPr/>
          <a:lstStyle/>
          <a:p>
            <a:fld id="{E661CDB9-72A1-4EB4-B7F9-8704F54D640C}" type="slidenum">
              <a:rPr lang="en-US"/>
              <a:pPr/>
              <a:t>24</a:t>
            </a:fld>
            <a:endParaRPr lang="en-US"/>
          </a:p>
        </p:txBody>
      </p:sp>
      <p:sp>
        <p:nvSpPr>
          <p:cNvPr id="1167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1167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pic>
        <p:nvPicPr>
          <p:cNvPr id="116740" name="Picture 4"/>
          <p:cNvPicPr>
            <a:picLocks noChangeArrowheads="1"/>
          </p:cNvPicPr>
          <p:nvPr/>
        </p:nvPicPr>
        <p:blipFill>
          <a:blip r:embed="rId4" cstate="print"/>
          <a:srcRect/>
          <a:stretch>
            <a:fillRect/>
          </a:stretch>
        </p:blipFill>
        <p:spPr bwMode="auto">
          <a:xfrm rot="1148209">
            <a:off x="2167695" y="3518114"/>
            <a:ext cx="2362200" cy="2514600"/>
          </a:xfrm>
          <a:prstGeom prst="rect">
            <a:avLst/>
          </a:prstGeom>
          <a:noFill/>
          <a:ln w="12700">
            <a:noFill/>
            <a:miter lim="800000"/>
            <a:headEnd/>
            <a:tailEnd/>
          </a:ln>
          <a:effectLst/>
        </p:spPr>
      </p:pic>
      <p:sp>
        <p:nvSpPr>
          <p:cNvPr id="116741" name="Rectangle 5"/>
          <p:cNvSpPr>
            <a:spLocks noChangeArrowheads="1"/>
          </p:cNvSpPr>
          <p:nvPr/>
        </p:nvSpPr>
        <p:spPr bwMode="auto">
          <a:xfrm>
            <a:off x="685800" y="455612"/>
            <a:ext cx="8077200" cy="611188"/>
          </a:xfrm>
          <a:prstGeom prst="rect">
            <a:avLst/>
          </a:prstGeom>
          <a:noFill/>
          <a:ln w="12700">
            <a:noFill/>
            <a:miter lim="800000"/>
            <a:headEnd/>
            <a:tailEnd/>
          </a:ln>
          <a:effectLst/>
        </p:spPr>
        <p:txBody>
          <a:bodyPr lIns="90488" tIns="44450" rIns="90488" bIns="44450" anchor="b"/>
          <a:lstStyle/>
          <a:p>
            <a:pPr algn="ctr"/>
            <a:r>
              <a:rPr lang="en-US" sz="3200" b="1" dirty="0">
                <a:solidFill>
                  <a:schemeClr val="tx2"/>
                </a:solidFill>
                <a:effectLst>
                  <a:reflection blurRad="6350" stA="55000" endA="300" endPos="45500" dir="5400000" sy="-100000" algn="bl" rotWithShape="0"/>
                </a:effectLst>
                <a:latin typeface="Arial" charset="0"/>
              </a:rPr>
              <a:t>13.2  PLAN STAKEHOLDER ENGAGEMENT</a:t>
            </a:r>
          </a:p>
        </p:txBody>
      </p:sp>
      <p:sp>
        <p:nvSpPr>
          <p:cNvPr id="8" name="TextBox 1"/>
          <p:cNvSpPr txBox="1"/>
          <p:nvPr/>
        </p:nvSpPr>
        <p:spPr>
          <a:xfrm>
            <a:off x="12521" y="649605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9" name="Object 3"/>
          <p:cNvGraphicFramePr>
            <a:graphicFrameLocks noChangeAspect="1"/>
          </p:cNvGraphicFramePr>
          <p:nvPr>
            <p:extLst>
              <p:ext uri="{D42A27DB-BD31-4B8C-83A1-F6EECF244321}">
                <p14:modId xmlns:p14="http://schemas.microsoft.com/office/powerpoint/2010/main" val="1919609582"/>
              </p:ext>
            </p:extLst>
          </p:nvPr>
        </p:nvGraphicFramePr>
        <p:xfrm>
          <a:off x="457200" y="1861881"/>
          <a:ext cx="8534400" cy="3657600"/>
        </p:xfrm>
        <a:graphic>
          <a:graphicData uri="http://schemas.openxmlformats.org/presentationml/2006/ole">
            <mc:AlternateContent xmlns:mc="http://schemas.openxmlformats.org/markup-compatibility/2006">
              <mc:Choice xmlns:v="urn:schemas-microsoft-com:vml" Requires="v">
                <p:oleObj spid="_x0000_s164046" name="Visio" r:id="rId5" imgW="9238947" imgH="2327085" progId="Visio.Drawing.11">
                  <p:embed/>
                </p:oleObj>
              </mc:Choice>
              <mc:Fallback>
                <p:oleObj name="Visio" r:id="rId5" imgW="9238947" imgH="2327085" progId="Visio.Drawing.11">
                  <p:embed/>
                  <p:pic>
                    <p:nvPicPr>
                      <p:cNvPr id="81923" name="Object 3"/>
                      <p:cNvPicPr>
                        <a:picLocks noChangeAspect="1" noChangeArrowheads="1"/>
                      </p:cNvPicPr>
                      <p:nvPr/>
                    </p:nvPicPr>
                    <p:blipFill>
                      <a:blip r:embed="rId6"/>
                      <a:srcRect/>
                      <a:stretch>
                        <a:fillRect/>
                      </a:stretch>
                    </p:blipFill>
                    <p:spPr bwMode="auto">
                      <a:xfrm>
                        <a:off x="457200" y="1861881"/>
                        <a:ext cx="8534400" cy="3657600"/>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116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81000" y="76200"/>
            <a:ext cx="8915400" cy="611188"/>
          </a:xfrm>
          <a:prstGeom prst="rect">
            <a:avLst/>
          </a:prstGeom>
          <a:noFill/>
          <a:ln w="12700">
            <a:noFill/>
            <a:miter lim="800000"/>
            <a:headEnd/>
            <a:tailEnd/>
          </a:ln>
          <a:effectLst/>
        </p:spPr>
        <p:txBody>
          <a:bodyPr lIns="90488" tIns="44450" rIns="90488" bIns="44450" anchor="b"/>
          <a:lstStyle/>
          <a:p>
            <a:pPr algn="ctr"/>
            <a:r>
              <a:rPr lang="en-US" sz="3200" b="1" dirty="0">
                <a:solidFill>
                  <a:schemeClr val="tx2"/>
                </a:solidFill>
                <a:effectLst>
                  <a:reflection blurRad="6350" stA="55000" endA="300" endPos="45500" dir="5400000" sy="-100000" algn="bl" rotWithShape="0"/>
                </a:effectLst>
                <a:latin typeface="Arial" charset="0"/>
              </a:rPr>
              <a:t>13.2  PLAN STAKEHOLDER ENGAGEMENT</a:t>
            </a:r>
          </a:p>
        </p:txBody>
      </p:sp>
      <p:sp>
        <p:nvSpPr>
          <p:cNvPr id="3" name="TextBox 2"/>
          <p:cNvSpPr txBox="1"/>
          <p:nvPr/>
        </p:nvSpPr>
        <p:spPr>
          <a:xfrm>
            <a:off x="1143001" y="838200"/>
            <a:ext cx="7848600" cy="5940088"/>
          </a:xfrm>
          <a:prstGeom prst="rect">
            <a:avLst/>
          </a:prstGeom>
          <a:noFill/>
        </p:spPr>
        <p:txBody>
          <a:bodyPr wrap="square" rtlCol="0">
            <a:spAutoFit/>
          </a:bodyPr>
          <a:lstStyle/>
          <a:p>
            <a:pPr marL="231775" indent="-231775">
              <a:buFont typeface="Arial" pitchFamily="34" charset="0"/>
              <a:buChar char="•"/>
            </a:pPr>
            <a:r>
              <a:rPr lang="en-US" sz="2000" i="1" dirty="0"/>
              <a:t>This process is undertaken to develop appropriate management strategies to </a:t>
            </a:r>
          </a:p>
          <a:p>
            <a:pPr marL="231775" indent="-231775"/>
            <a:r>
              <a:rPr lang="en-US" sz="2000" i="1" dirty="0"/>
              <a:t>	effectively engage stakeholders in project decisions and execution based on the analysis of their needs, interests, and potential influence on project success. </a:t>
            </a:r>
          </a:p>
          <a:p>
            <a:pPr marL="285750" indent="-285750">
              <a:buFont typeface="Arial" pitchFamily="34" charset="0"/>
              <a:buChar char="•"/>
            </a:pPr>
            <a:r>
              <a:rPr lang="en-US" sz="2000" i="1" dirty="0"/>
              <a:t>Stakeholder management is about creation and maintenance of relationships between the project team and stakeholders, with the objective of satisfying their needs and requirements within the project boundaries.  </a:t>
            </a:r>
          </a:p>
          <a:p>
            <a:pPr marL="285750" indent="-285750">
              <a:buFont typeface="Arial" pitchFamily="34" charset="0"/>
              <a:buChar char="•"/>
            </a:pPr>
            <a:r>
              <a:rPr lang="en-US" sz="2000" i="1" dirty="0"/>
              <a:t>The process is iterative that is updated on a regular basis, because as the project progresses, stakeholders and their levels of engagement may change. Updates are needed when: </a:t>
            </a:r>
          </a:p>
          <a:p>
            <a:pPr marL="800100" lvl="1" indent="-342900">
              <a:buFont typeface="Courier New" panose="02070309020205020404" pitchFamily="49" charset="0"/>
              <a:buChar char="o"/>
            </a:pPr>
            <a:r>
              <a:rPr lang="en-US" sz="2000" i="1" dirty="0"/>
              <a:t>The projects starts a new phase</a:t>
            </a:r>
          </a:p>
          <a:p>
            <a:pPr marL="800100" lvl="1" indent="-342900">
              <a:buFont typeface="Courier New" panose="02070309020205020404" pitchFamily="49" charset="0"/>
              <a:buChar char="o"/>
            </a:pPr>
            <a:r>
              <a:rPr lang="en-US" sz="2000" i="1" dirty="0"/>
              <a:t>There are changes to the organization’s structure, or the industry</a:t>
            </a:r>
          </a:p>
          <a:p>
            <a:pPr marL="800100" lvl="1" indent="-342900">
              <a:buFont typeface="Courier New" panose="02070309020205020404" pitchFamily="49" charset="0"/>
              <a:buChar char="o"/>
            </a:pPr>
            <a:r>
              <a:rPr lang="en-US" sz="2000" i="1" dirty="0"/>
              <a:t>Stakeholders are no longer part of the community</a:t>
            </a:r>
          </a:p>
          <a:p>
            <a:pPr marL="800100" lvl="1" indent="-342900">
              <a:buFont typeface="Courier New" panose="02070309020205020404" pitchFamily="49" charset="0"/>
              <a:buChar char="o"/>
            </a:pPr>
            <a:r>
              <a:rPr lang="en-US" sz="2000" i="1" dirty="0"/>
              <a:t>Outputs of other project processes require a review of stakeholder engagement strategies. </a:t>
            </a:r>
          </a:p>
          <a:p>
            <a:pPr marL="800100" lvl="1" indent="-342900">
              <a:buFont typeface="Courier New" panose="02070309020205020404" pitchFamily="49" charset="0"/>
              <a:buChar char="o"/>
            </a:pPr>
            <a:endParaRPr lang="en-US" sz="2000" i="1" dirty="0"/>
          </a:p>
          <a:p>
            <a:pPr marL="285750" indent="-285750">
              <a:buFont typeface="Arial" pitchFamily="34" charset="0"/>
              <a:buChar char="•"/>
            </a:pPr>
            <a:endParaRPr lang="en-US" sz="2000" i="1" dirty="0"/>
          </a:p>
        </p:txBody>
      </p:sp>
      <p:sp>
        <p:nvSpPr>
          <p:cNvPr id="4" name="TextBox 1"/>
          <p:cNvSpPr txBox="1"/>
          <p:nvPr/>
        </p:nvSpPr>
        <p:spPr>
          <a:xfrm>
            <a:off x="4567620" y="6470511"/>
            <a:ext cx="4613251"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6</a:t>
            </a:r>
            <a:r>
              <a:rPr lang="en-US" b="1" i="1" baseline="30000" dirty="0">
                <a:solidFill>
                  <a:schemeClr val="tx1"/>
                </a:solidFill>
              </a:rPr>
              <a:t>th</a:t>
            </a:r>
            <a:r>
              <a:rPr lang="en-US" b="1" i="1" dirty="0">
                <a:solidFill>
                  <a:schemeClr val="tx1"/>
                </a:solidFill>
              </a:rPr>
              <a:t> Edition Page 518 </a:t>
            </a:r>
          </a:p>
        </p:txBody>
      </p:sp>
    </p:spTree>
    <p:extLst>
      <p:ext uri="{BB962C8B-B14F-4D97-AF65-F5344CB8AC3E}">
        <p14:creationId xmlns:p14="http://schemas.microsoft.com/office/powerpoint/2010/main" val="290447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76200" y="365127"/>
            <a:ext cx="8991600" cy="625474"/>
          </a:xfrm>
          <a:prstGeom prst="rect">
            <a:avLst/>
          </a:prstGeom>
          <a:noFill/>
          <a:ln w="12700">
            <a:noFill/>
            <a:miter lim="800000"/>
            <a:headEnd/>
            <a:tailEnd/>
          </a:ln>
          <a:effectLst/>
        </p:spPr>
        <p:txBody>
          <a:bodyPr lIns="90488" tIns="44450" rIns="90488" bIns="44450" anchor="b">
            <a:normAutofit fontScale="90000"/>
          </a:bodyPr>
          <a:lstStyle/>
          <a:p>
            <a:pPr algn="ctr"/>
            <a:r>
              <a:rPr lang="en-US" sz="3200" b="1" dirty="0">
                <a:solidFill>
                  <a:schemeClr val="tx2"/>
                </a:solidFill>
                <a:effectLst>
                  <a:reflection blurRad="6350" stA="55000" endA="300" endPos="45500" dir="5400000" sy="-100000" algn="bl" rotWithShape="0"/>
                </a:effectLst>
                <a:latin typeface="Arial" charset="0"/>
              </a:rPr>
              <a:t>13.2  PLAN STAKEHOLDER ENGAGEMENT      DATA FLOW DIAGRAM </a:t>
            </a:r>
          </a:p>
        </p:txBody>
      </p:sp>
      <p:graphicFrame>
        <p:nvGraphicFramePr>
          <p:cNvPr id="4" name="Object 3"/>
          <p:cNvGraphicFramePr>
            <a:graphicFrameLocks noChangeAspect="1"/>
          </p:cNvGraphicFramePr>
          <p:nvPr>
            <p:extLst>
              <p:ext uri="{D42A27DB-BD31-4B8C-83A1-F6EECF244321}">
                <p14:modId xmlns:p14="http://schemas.microsoft.com/office/powerpoint/2010/main" val="2513289697"/>
              </p:ext>
            </p:extLst>
          </p:nvPr>
        </p:nvGraphicFramePr>
        <p:xfrm>
          <a:off x="609600" y="1219200"/>
          <a:ext cx="7912844" cy="4876799"/>
        </p:xfrm>
        <a:graphic>
          <a:graphicData uri="http://schemas.openxmlformats.org/presentationml/2006/ole">
            <mc:AlternateContent xmlns:mc="http://schemas.openxmlformats.org/markup-compatibility/2006">
              <mc:Choice xmlns:v="urn:schemas-microsoft-com:vml" Requires="v">
                <p:oleObj spid="_x0000_s522298" name="Visio" r:id="rId3" imgW="12057672" imgH="7445698" progId="Visio.Drawing.15">
                  <p:embed/>
                </p:oleObj>
              </mc:Choice>
              <mc:Fallback>
                <p:oleObj name="Visio" r:id="rId3" imgW="12057672" imgH="7445698" progId="Visio.Drawing.15">
                  <p:embed/>
                  <p:pic>
                    <p:nvPicPr>
                      <p:cNvPr id="0" name=""/>
                      <p:cNvPicPr/>
                      <p:nvPr/>
                    </p:nvPicPr>
                    <p:blipFill>
                      <a:blip r:embed="rId4"/>
                      <a:stretch>
                        <a:fillRect/>
                      </a:stretch>
                    </p:blipFill>
                    <p:spPr>
                      <a:xfrm>
                        <a:off x="609600" y="1219200"/>
                        <a:ext cx="7912844" cy="4876799"/>
                      </a:xfrm>
                      <a:prstGeom prst="rect">
                        <a:avLst/>
                      </a:prstGeom>
                    </p:spPr>
                  </p:pic>
                </p:oleObj>
              </mc:Fallback>
            </mc:AlternateContent>
          </a:graphicData>
        </a:graphic>
      </p:graphicFrame>
      <p:sp>
        <p:nvSpPr>
          <p:cNvPr id="5" name="TextBox 1"/>
          <p:cNvSpPr txBox="1"/>
          <p:nvPr/>
        </p:nvSpPr>
        <p:spPr>
          <a:xfrm>
            <a:off x="3709151" y="6477000"/>
            <a:ext cx="5321778"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6</a:t>
            </a:r>
            <a:r>
              <a:rPr lang="en-US" b="1" i="1" baseline="30000" dirty="0">
                <a:solidFill>
                  <a:schemeClr val="tx1"/>
                </a:solidFill>
              </a:rPr>
              <a:t>th</a:t>
            </a:r>
            <a:r>
              <a:rPr lang="en-US" b="1" i="1" dirty="0">
                <a:solidFill>
                  <a:schemeClr val="tx1"/>
                </a:solidFill>
              </a:rPr>
              <a:t> Edition  Fig. 13.5 Page 517 </a:t>
            </a:r>
          </a:p>
        </p:txBody>
      </p:sp>
    </p:spTree>
    <p:extLst>
      <p:ext uri="{BB962C8B-B14F-4D97-AF65-F5344CB8AC3E}">
        <p14:creationId xmlns:p14="http://schemas.microsoft.com/office/powerpoint/2010/main" val="2448138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
          <p:cNvSpPr>
            <a:spLocks/>
          </p:cNvSpPr>
          <p:nvPr/>
        </p:nvSpPr>
        <p:spPr bwMode="auto">
          <a:xfrm>
            <a:off x="382587" y="2317750"/>
            <a:ext cx="8685213"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6">
              <a:lumMod val="40000"/>
              <a:lumOff val="60000"/>
            </a:schemeClr>
          </a:solidFill>
          <a:ln w="12700" cap="rnd" cmpd="sng">
            <a:solidFill>
              <a:schemeClr val="tx1"/>
            </a:solidFill>
            <a:prstDash val="solid"/>
            <a:round/>
            <a:headEnd type="none" w="med" len="med"/>
            <a:tailEnd type="none" w="med" len="med"/>
          </a:ln>
          <a:effectLst/>
        </p:spPr>
        <p:txBody>
          <a:bodyPr/>
          <a:lstStyle/>
          <a:p>
            <a:endParaRPr lang="en-CA"/>
          </a:p>
        </p:txBody>
      </p:sp>
      <p:sp>
        <p:nvSpPr>
          <p:cNvPr id="3" name="Rectangle 10"/>
          <p:cNvSpPr>
            <a:spLocks noChangeArrowheads="1"/>
          </p:cNvSpPr>
          <p:nvPr/>
        </p:nvSpPr>
        <p:spPr bwMode="auto">
          <a:xfrm>
            <a:off x="6248400" y="2270122"/>
            <a:ext cx="1752600" cy="2841625"/>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r>
              <a:rPr lang="en-US" dirty="0">
                <a:solidFill>
                  <a:schemeClr val="bg1"/>
                </a:solidFill>
                <a:latin typeface="Arial" charset="0"/>
              </a:rPr>
              <a:t>   </a:t>
            </a:r>
          </a:p>
          <a:p>
            <a:r>
              <a:rPr lang="en-US" b="1" dirty="0">
                <a:solidFill>
                  <a:schemeClr val="bg1"/>
                </a:solidFill>
                <a:latin typeface="Arial" charset="0"/>
              </a:rPr>
              <a:t>  </a:t>
            </a:r>
          </a:p>
          <a:p>
            <a:r>
              <a:rPr lang="en-US" b="1" dirty="0">
                <a:solidFill>
                  <a:schemeClr val="bg1"/>
                </a:solidFill>
                <a:latin typeface="Arial" charset="0"/>
              </a:rPr>
              <a:t> Outputs</a:t>
            </a:r>
          </a:p>
          <a:p>
            <a:endParaRPr lang="en-US" dirty="0">
              <a:solidFill>
                <a:schemeClr val="bg1"/>
              </a:solidFill>
              <a:latin typeface="Arial" charset="0"/>
            </a:endParaRPr>
          </a:p>
          <a:p>
            <a:endParaRPr lang="en-US" dirty="0">
              <a:solidFill>
                <a:schemeClr val="bg1"/>
              </a:solidFill>
              <a:latin typeface="Arial" charset="0"/>
            </a:endParaRPr>
          </a:p>
          <a:p>
            <a:pPr>
              <a:buFontTx/>
              <a:buChar char="•"/>
            </a:pPr>
            <a:r>
              <a:rPr lang="en-US" sz="1600" dirty="0">
                <a:solidFill>
                  <a:schemeClr val="bg1"/>
                </a:solidFill>
                <a:latin typeface="Arial" charset="0"/>
              </a:rPr>
              <a:t>1 Stakeholder </a:t>
            </a:r>
          </a:p>
          <a:p>
            <a:pPr marL="231775" indent="-231775"/>
            <a:r>
              <a:rPr lang="en-US" sz="1600" dirty="0">
                <a:solidFill>
                  <a:schemeClr val="bg1"/>
                </a:solidFill>
                <a:latin typeface="Arial" charset="0"/>
              </a:rPr>
              <a:t>    	Management</a:t>
            </a:r>
          </a:p>
          <a:p>
            <a:r>
              <a:rPr lang="en-US" sz="1600" dirty="0">
                <a:solidFill>
                  <a:schemeClr val="bg1"/>
                </a:solidFill>
                <a:latin typeface="Arial" charset="0"/>
              </a:rPr>
              <a:t>    Plan</a:t>
            </a:r>
          </a:p>
          <a:p>
            <a:pPr>
              <a:buFont typeface="Arial" pitchFamily="34" charset="0"/>
              <a:buChar char="•"/>
            </a:pPr>
            <a:endParaRPr lang="en-US" sz="1600" dirty="0">
              <a:solidFill>
                <a:schemeClr val="bg1"/>
              </a:solidFill>
              <a:latin typeface="Arial" charset="0"/>
            </a:endParaRPr>
          </a:p>
          <a:p>
            <a:endParaRPr lang="en-US" sz="1600" dirty="0">
              <a:solidFill>
                <a:schemeClr val="bg1"/>
              </a:solidFill>
              <a:latin typeface="Arial" charset="0"/>
            </a:endParaRPr>
          </a:p>
          <a:p>
            <a:endParaRPr lang="en-US" sz="1600" dirty="0">
              <a:solidFill>
                <a:schemeClr val="bg1"/>
              </a:solidFill>
              <a:latin typeface="Arial" charset="0"/>
            </a:endParaRPr>
          </a:p>
          <a:p>
            <a:endParaRPr lang="en-US" sz="1600" dirty="0">
              <a:solidFill>
                <a:schemeClr val="bg1"/>
              </a:solidFill>
              <a:latin typeface="Arial" charset="0"/>
            </a:endParaRPr>
          </a:p>
          <a:p>
            <a:pPr eaLnBrk="1" hangingPunct="1"/>
            <a:endParaRPr lang="en-US" sz="1600" dirty="0">
              <a:solidFill>
                <a:schemeClr val="bg1"/>
              </a:solidFill>
              <a:latin typeface="Arial" charset="0"/>
            </a:endParaRPr>
          </a:p>
        </p:txBody>
      </p:sp>
      <p:sp>
        <p:nvSpPr>
          <p:cNvPr id="4" name="Rectangle 11"/>
          <p:cNvSpPr>
            <a:spLocks noChangeArrowheads="1"/>
          </p:cNvSpPr>
          <p:nvPr/>
        </p:nvSpPr>
        <p:spPr bwMode="auto">
          <a:xfrm>
            <a:off x="533400" y="985836"/>
            <a:ext cx="2667000" cy="5410199"/>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r>
              <a:rPr lang="en-US" b="1" dirty="0">
                <a:solidFill>
                  <a:schemeClr val="bg1"/>
                </a:solidFill>
                <a:latin typeface="Arial" charset="0"/>
              </a:rPr>
              <a:t>   </a:t>
            </a:r>
          </a:p>
          <a:p>
            <a:pPr>
              <a:buFontTx/>
              <a:buChar char="•"/>
            </a:pPr>
            <a:r>
              <a:rPr lang="en-US" sz="1600" dirty="0">
                <a:solidFill>
                  <a:schemeClr val="bg1"/>
                </a:solidFill>
                <a:latin typeface="Arial" charset="0"/>
              </a:rPr>
              <a:t>1 Project Charter </a:t>
            </a:r>
          </a:p>
          <a:p>
            <a:pPr>
              <a:buFontTx/>
              <a:buChar char="•"/>
            </a:pPr>
            <a:r>
              <a:rPr lang="en-US" sz="1600" dirty="0">
                <a:solidFill>
                  <a:schemeClr val="bg1"/>
                </a:solidFill>
                <a:latin typeface="Arial" charset="0"/>
              </a:rPr>
              <a:t>2 Project Mgmt. Plan</a:t>
            </a:r>
          </a:p>
          <a:p>
            <a:pPr marL="176213">
              <a:buFontTx/>
              <a:buChar char="•"/>
            </a:pPr>
            <a:r>
              <a:rPr lang="en-US" sz="1600" dirty="0">
                <a:solidFill>
                  <a:schemeClr val="bg1"/>
                </a:solidFill>
                <a:latin typeface="Arial" charset="0"/>
              </a:rPr>
              <a:t>Resource Mgmt. plan</a:t>
            </a:r>
          </a:p>
          <a:p>
            <a:pPr marL="176213">
              <a:buFontTx/>
              <a:buChar char="•"/>
            </a:pPr>
            <a:r>
              <a:rPr lang="en-US" sz="1600" dirty="0">
                <a:solidFill>
                  <a:schemeClr val="bg1"/>
                </a:solidFill>
                <a:latin typeface="Arial" charset="0"/>
              </a:rPr>
              <a:t>Comm. Mgmt. plan</a:t>
            </a:r>
          </a:p>
          <a:p>
            <a:pPr marL="176213">
              <a:buFontTx/>
              <a:buChar char="•"/>
            </a:pPr>
            <a:r>
              <a:rPr lang="en-US" sz="1600" dirty="0">
                <a:solidFill>
                  <a:schemeClr val="bg1"/>
                </a:solidFill>
                <a:latin typeface="Arial" charset="0"/>
              </a:rPr>
              <a:t>Risk Mgmt. plan</a:t>
            </a:r>
          </a:p>
          <a:p>
            <a:pPr>
              <a:buFontTx/>
              <a:buChar char="•"/>
            </a:pPr>
            <a:r>
              <a:rPr lang="en-US" sz="1600" dirty="0">
                <a:solidFill>
                  <a:schemeClr val="bg1"/>
                </a:solidFill>
                <a:latin typeface="Arial" charset="0"/>
              </a:rPr>
              <a:t>3 Project Documents</a:t>
            </a:r>
          </a:p>
          <a:p>
            <a:pPr marL="176213">
              <a:buFontTx/>
              <a:buChar char="•"/>
            </a:pPr>
            <a:r>
              <a:rPr lang="en-US" sz="1600" dirty="0">
                <a:solidFill>
                  <a:schemeClr val="bg1"/>
                </a:solidFill>
                <a:latin typeface="Arial" charset="0"/>
              </a:rPr>
              <a:t>Assumption log</a:t>
            </a:r>
          </a:p>
          <a:p>
            <a:pPr marL="176213">
              <a:buFontTx/>
              <a:buChar char="•"/>
            </a:pPr>
            <a:r>
              <a:rPr lang="en-US" sz="1600" dirty="0">
                <a:solidFill>
                  <a:schemeClr val="bg1"/>
                </a:solidFill>
                <a:latin typeface="Arial" charset="0"/>
              </a:rPr>
              <a:t>Change log</a:t>
            </a:r>
          </a:p>
          <a:p>
            <a:pPr marL="176213">
              <a:buFontTx/>
              <a:buChar char="•"/>
            </a:pPr>
            <a:r>
              <a:rPr lang="en-US" sz="1600" dirty="0">
                <a:solidFill>
                  <a:schemeClr val="bg1"/>
                </a:solidFill>
                <a:latin typeface="Arial" charset="0"/>
              </a:rPr>
              <a:t>Issue log</a:t>
            </a:r>
          </a:p>
          <a:p>
            <a:pPr marL="176213">
              <a:buFontTx/>
              <a:buChar char="•"/>
            </a:pPr>
            <a:r>
              <a:rPr lang="en-US" sz="1600" dirty="0">
                <a:solidFill>
                  <a:schemeClr val="bg1"/>
                </a:solidFill>
                <a:latin typeface="Arial" charset="0"/>
              </a:rPr>
              <a:t>Project Schedule</a:t>
            </a:r>
          </a:p>
          <a:p>
            <a:pPr marL="176213">
              <a:buFontTx/>
              <a:buChar char="•"/>
            </a:pPr>
            <a:r>
              <a:rPr lang="en-US" sz="1600" dirty="0">
                <a:solidFill>
                  <a:schemeClr val="bg1"/>
                </a:solidFill>
                <a:latin typeface="Arial" charset="0"/>
              </a:rPr>
              <a:t>Risk Register</a:t>
            </a:r>
          </a:p>
          <a:p>
            <a:pPr marL="176213">
              <a:buFontTx/>
              <a:buChar char="•"/>
            </a:pPr>
            <a:r>
              <a:rPr lang="en-US" sz="1600" dirty="0">
                <a:solidFill>
                  <a:schemeClr val="bg1"/>
                </a:solidFill>
                <a:latin typeface="Arial" charset="0"/>
              </a:rPr>
              <a:t>Stakeholder Register</a:t>
            </a:r>
          </a:p>
          <a:p>
            <a:pPr>
              <a:buFontTx/>
              <a:buChar char="•"/>
            </a:pPr>
            <a:r>
              <a:rPr lang="en-US" sz="1600" dirty="0">
                <a:solidFill>
                  <a:schemeClr val="bg1"/>
                </a:solidFill>
                <a:latin typeface="Arial" charset="0"/>
              </a:rPr>
              <a:t>Stakeholder register</a:t>
            </a:r>
          </a:p>
          <a:p>
            <a:pPr>
              <a:buFont typeface="Arial" pitchFamily="34" charset="0"/>
              <a:buChar char="•"/>
            </a:pPr>
            <a:r>
              <a:rPr lang="en-US" sz="1600" dirty="0">
                <a:solidFill>
                  <a:schemeClr val="bg1"/>
                </a:solidFill>
                <a:latin typeface="Arial" charset="0"/>
              </a:rPr>
              <a:t>4 Agreements </a:t>
            </a:r>
          </a:p>
          <a:p>
            <a:pPr>
              <a:buFont typeface="Arial" pitchFamily="34" charset="0"/>
              <a:buChar char="•"/>
            </a:pPr>
            <a:r>
              <a:rPr lang="en-US" sz="1600" dirty="0">
                <a:solidFill>
                  <a:schemeClr val="bg1"/>
                </a:solidFill>
                <a:latin typeface="Arial" charset="0"/>
              </a:rPr>
              <a:t>5 Enterprise </a:t>
            </a:r>
            <a:r>
              <a:rPr lang="en-US" sz="1600" dirty="0" err="1">
                <a:solidFill>
                  <a:schemeClr val="bg1"/>
                </a:solidFill>
                <a:latin typeface="Arial" charset="0"/>
              </a:rPr>
              <a:t>Env</a:t>
            </a:r>
            <a:r>
              <a:rPr lang="en-US" sz="1600" dirty="0">
                <a:solidFill>
                  <a:schemeClr val="bg1"/>
                </a:solidFill>
                <a:latin typeface="Arial" charset="0"/>
              </a:rPr>
              <a:t>. Factors</a:t>
            </a:r>
          </a:p>
          <a:p>
            <a:pPr>
              <a:buFont typeface="Arial" pitchFamily="34" charset="0"/>
              <a:buChar char="•"/>
            </a:pPr>
            <a:r>
              <a:rPr lang="en-US" sz="1600" dirty="0">
                <a:solidFill>
                  <a:schemeClr val="bg1"/>
                </a:solidFill>
                <a:latin typeface="Arial" charset="0"/>
              </a:rPr>
              <a:t>6 Org Process  Assets</a:t>
            </a:r>
          </a:p>
        </p:txBody>
      </p:sp>
      <p:sp>
        <p:nvSpPr>
          <p:cNvPr id="5" name="Rectangle 12"/>
          <p:cNvSpPr>
            <a:spLocks noChangeArrowheads="1"/>
          </p:cNvSpPr>
          <p:nvPr/>
        </p:nvSpPr>
        <p:spPr bwMode="auto">
          <a:xfrm>
            <a:off x="3442493" y="1353344"/>
            <a:ext cx="2565400" cy="4724400"/>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endParaRPr lang="en-US" b="1" dirty="0">
              <a:solidFill>
                <a:schemeClr val="bg1"/>
              </a:solidFill>
              <a:latin typeface="Arial" charset="0"/>
            </a:endParaRPr>
          </a:p>
          <a:p>
            <a:r>
              <a:rPr lang="en-US" b="1" dirty="0">
                <a:solidFill>
                  <a:schemeClr val="bg1"/>
                </a:solidFill>
                <a:latin typeface="Arial" charset="0"/>
              </a:rPr>
              <a:t>Tools and </a:t>
            </a:r>
          </a:p>
          <a:p>
            <a:r>
              <a:rPr lang="en-US" b="1" dirty="0">
                <a:solidFill>
                  <a:schemeClr val="bg1"/>
                </a:solidFill>
                <a:latin typeface="Arial" charset="0"/>
              </a:rPr>
              <a:t>Techniques</a:t>
            </a:r>
          </a:p>
          <a:p>
            <a:endParaRPr lang="en-US" b="1" dirty="0">
              <a:solidFill>
                <a:schemeClr val="bg1"/>
              </a:solidFill>
              <a:latin typeface="Arial" charset="0"/>
            </a:endParaRPr>
          </a:p>
          <a:p>
            <a:endParaRPr lang="en-US" sz="1800" dirty="0">
              <a:solidFill>
                <a:schemeClr val="bg1"/>
              </a:solidFill>
            </a:endParaRPr>
          </a:p>
          <a:p>
            <a:pPr>
              <a:buFont typeface="Arial" pitchFamily="34" charset="0"/>
              <a:buChar char="•"/>
            </a:pPr>
            <a:r>
              <a:rPr lang="en-US" sz="1600" dirty="0">
                <a:solidFill>
                  <a:schemeClr val="bg1"/>
                </a:solidFill>
              </a:rPr>
              <a:t>1 Expert Judgment</a:t>
            </a:r>
          </a:p>
          <a:p>
            <a:pPr>
              <a:buFont typeface="Arial" pitchFamily="34" charset="0"/>
              <a:buChar char="•"/>
            </a:pPr>
            <a:r>
              <a:rPr lang="en-US" sz="1600" dirty="0">
                <a:solidFill>
                  <a:schemeClr val="bg1"/>
                </a:solidFill>
              </a:rPr>
              <a:t>2 Data Gathering</a:t>
            </a:r>
          </a:p>
          <a:p>
            <a:pPr marL="92075">
              <a:buFont typeface="Arial" pitchFamily="34" charset="0"/>
              <a:buChar char="•"/>
            </a:pPr>
            <a:r>
              <a:rPr lang="en-US" sz="1600" dirty="0">
                <a:solidFill>
                  <a:schemeClr val="bg1"/>
                </a:solidFill>
              </a:rPr>
              <a:t> Benchmarking</a:t>
            </a:r>
          </a:p>
          <a:p>
            <a:pPr>
              <a:buFont typeface="Arial" pitchFamily="34" charset="0"/>
              <a:buChar char="•"/>
            </a:pPr>
            <a:r>
              <a:rPr lang="en-US" sz="1600" dirty="0">
                <a:solidFill>
                  <a:schemeClr val="bg1"/>
                </a:solidFill>
              </a:rPr>
              <a:t>3 Data Analysis</a:t>
            </a:r>
          </a:p>
          <a:p>
            <a:pPr marL="92075">
              <a:buFont typeface="Arial" pitchFamily="34" charset="0"/>
              <a:buChar char="•"/>
            </a:pPr>
            <a:r>
              <a:rPr lang="en-US" sz="1600" dirty="0">
                <a:solidFill>
                  <a:schemeClr val="bg1"/>
                </a:solidFill>
              </a:rPr>
              <a:t>Assumptions &amp; </a:t>
            </a:r>
          </a:p>
          <a:p>
            <a:pPr marL="92075"/>
            <a:r>
              <a:rPr lang="en-US" sz="1600" dirty="0">
                <a:solidFill>
                  <a:schemeClr val="bg1"/>
                </a:solidFill>
              </a:rPr>
              <a:t> Constraints Analysis</a:t>
            </a:r>
          </a:p>
          <a:p>
            <a:pPr marL="92075">
              <a:buFont typeface="Arial" panose="020B0604020202020204" pitchFamily="34" charset="0"/>
              <a:buChar char="•"/>
            </a:pPr>
            <a:r>
              <a:rPr lang="en-US" sz="1600" dirty="0">
                <a:solidFill>
                  <a:schemeClr val="bg1"/>
                </a:solidFill>
              </a:rPr>
              <a:t>Root cause analysis</a:t>
            </a:r>
          </a:p>
          <a:p>
            <a:pPr>
              <a:buFont typeface="Arial" pitchFamily="34" charset="0"/>
              <a:buChar char="•"/>
            </a:pPr>
            <a:r>
              <a:rPr lang="en-US" sz="1600" dirty="0">
                <a:solidFill>
                  <a:schemeClr val="bg1"/>
                </a:solidFill>
              </a:rPr>
              <a:t>4 Decision Making</a:t>
            </a:r>
          </a:p>
          <a:p>
            <a:pPr marL="92075">
              <a:buFont typeface="Arial" pitchFamily="34" charset="0"/>
              <a:buChar char="•"/>
            </a:pPr>
            <a:r>
              <a:rPr lang="en-US" sz="1600" dirty="0">
                <a:solidFill>
                  <a:schemeClr val="bg1"/>
                </a:solidFill>
              </a:rPr>
              <a:t>Prioritization/Ranking</a:t>
            </a:r>
          </a:p>
          <a:p>
            <a:pPr>
              <a:buFont typeface="Arial" pitchFamily="34" charset="0"/>
              <a:buChar char="•"/>
            </a:pPr>
            <a:r>
              <a:rPr lang="en-US" sz="1600" dirty="0">
                <a:solidFill>
                  <a:schemeClr val="bg1"/>
                </a:solidFill>
              </a:rPr>
              <a:t>5 Data representation</a:t>
            </a:r>
          </a:p>
          <a:p>
            <a:pPr marL="92075">
              <a:buFont typeface="Arial" pitchFamily="34" charset="0"/>
              <a:buChar char="•"/>
            </a:pPr>
            <a:r>
              <a:rPr lang="en-US" sz="1600" dirty="0">
                <a:solidFill>
                  <a:schemeClr val="bg1"/>
                </a:solidFill>
              </a:rPr>
              <a:t>Mind mapping</a:t>
            </a:r>
          </a:p>
          <a:p>
            <a:pPr marL="92075">
              <a:buFont typeface="Arial" pitchFamily="34" charset="0"/>
              <a:buChar char="•"/>
            </a:pPr>
            <a:r>
              <a:rPr lang="en-US" sz="1600" dirty="0">
                <a:solidFill>
                  <a:schemeClr val="bg1"/>
                </a:solidFill>
              </a:rPr>
              <a:t>Stakeholder engagement</a:t>
            </a:r>
          </a:p>
          <a:p>
            <a:pPr marL="92075"/>
            <a:r>
              <a:rPr lang="en-US" sz="1600" dirty="0">
                <a:solidFill>
                  <a:schemeClr val="bg1"/>
                </a:solidFill>
              </a:rPr>
              <a:t>  assessment matrix</a:t>
            </a:r>
          </a:p>
          <a:p>
            <a:pPr>
              <a:buFont typeface="Arial" pitchFamily="34" charset="0"/>
              <a:buChar char="•"/>
            </a:pPr>
            <a:r>
              <a:rPr lang="en-US" sz="1600" dirty="0">
                <a:solidFill>
                  <a:schemeClr val="bg1"/>
                </a:solidFill>
              </a:rPr>
              <a:t>6 Meetings</a:t>
            </a:r>
          </a:p>
          <a:p>
            <a:endParaRPr lang="en-US" dirty="0">
              <a:solidFill>
                <a:schemeClr val="bg1"/>
              </a:solidFill>
            </a:endParaRPr>
          </a:p>
        </p:txBody>
      </p:sp>
      <p:sp>
        <p:nvSpPr>
          <p:cNvPr id="6" name="Rectangle 5"/>
          <p:cNvSpPr>
            <a:spLocks noChangeArrowheads="1"/>
          </p:cNvSpPr>
          <p:nvPr/>
        </p:nvSpPr>
        <p:spPr bwMode="auto">
          <a:xfrm>
            <a:off x="381000" y="76200"/>
            <a:ext cx="8915400" cy="611188"/>
          </a:xfrm>
          <a:prstGeom prst="rect">
            <a:avLst/>
          </a:prstGeom>
          <a:noFill/>
          <a:ln w="12700">
            <a:noFill/>
            <a:miter lim="800000"/>
            <a:headEnd/>
            <a:tailEnd/>
          </a:ln>
          <a:effectLst/>
        </p:spPr>
        <p:txBody>
          <a:bodyPr lIns="90488" tIns="44450" rIns="90488" bIns="44450" anchor="b"/>
          <a:lstStyle/>
          <a:p>
            <a:pPr algn="ctr"/>
            <a:r>
              <a:rPr lang="en-US" sz="3200" b="1" dirty="0">
                <a:solidFill>
                  <a:schemeClr val="tx2"/>
                </a:solidFill>
                <a:effectLst>
                  <a:reflection blurRad="6350" stA="55000" endA="300" endPos="45500" dir="5400000" sy="-100000" algn="bl" rotWithShape="0"/>
                </a:effectLst>
                <a:latin typeface="Arial" charset="0"/>
              </a:rPr>
              <a:t>13.2  PLAN STAKEHOLDER ENGAEMENT</a:t>
            </a:r>
          </a:p>
        </p:txBody>
      </p:sp>
      <p:sp>
        <p:nvSpPr>
          <p:cNvPr id="7" name="TextBox 6"/>
          <p:cNvSpPr txBox="1"/>
          <p:nvPr/>
        </p:nvSpPr>
        <p:spPr>
          <a:xfrm>
            <a:off x="685800" y="1109424"/>
            <a:ext cx="1371600" cy="369332"/>
          </a:xfrm>
          <a:prstGeom prst="rect">
            <a:avLst/>
          </a:prstGeom>
          <a:noFill/>
        </p:spPr>
        <p:txBody>
          <a:bodyPr wrap="square" rtlCol="0">
            <a:spAutoFit/>
          </a:bodyPr>
          <a:lstStyle/>
          <a:p>
            <a:r>
              <a:rPr lang="en-US" b="1">
                <a:solidFill>
                  <a:schemeClr val="bg1"/>
                </a:solidFill>
                <a:latin typeface="Arial" charset="0"/>
              </a:rPr>
              <a:t>Inputs</a:t>
            </a:r>
            <a:endParaRPr lang="en-US" b="1" dirty="0">
              <a:solidFill>
                <a:schemeClr val="bg1"/>
              </a:solidFill>
              <a:latin typeface="Arial" charset="0"/>
            </a:endParaRPr>
          </a:p>
        </p:txBody>
      </p:sp>
    </p:spTree>
    <p:extLst>
      <p:ext uri="{BB962C8B-B14F-4D97-AF65-F5344CB8AC3E}">
        <p14:creationId xmlns:p14="http://schemas.microsoft.com/office/powerpoint/2010/main" val="2454008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144000" cy="1143000"/>
          </a:xfrm>
        </p:spPr>
        <p:txBody>
          <a:bodyPr>
            <a:noAutofit/>
          </a:bodyPr>
          <a:lstStyle/>
          <a:p>
            <a:pPr algn="ctr"/>
            <a:r>
              <a:rPr lang="en-US" sz="2800" b="1" dirty="0">
                <a:solidFill>
                  <a:schemeClr val="tx2"/>
                </a:solidFill>
                <a:effectLst>
                  <a:outerShdw blurRad="38100" dist="38100" dir="2700000" algn="tl">
                    <a:srgbClr val="000000">
                      <a:alpha val="43137"/>
                    </a:srgbClr>
                  </a:outerShdw>
                  <a:reflection blurRad="6350" stA="55000" endA="300" endPos="45500" dir="5400000" sy="-100000" algn="bl" rotWithShape="0"/>
                </a:effectLst>
                <a:latin typeface="Aharoni" panose="02010803020104030203" pitchFamily="2" charset="-79"/>
                <a:cs typeface="Aharoni" panose="02010803020104030203" pitchFamily="2" charset="-79"/>
              </a:rPr>
              <a:t>13.2.1  PLAN STAKEHOLDER ENGAGEMENT: INPUTS</a:t>
            </a:r>
          </a:p>
        </p:txBody>
      </p:sp>
      <p:sp>
        <p:nvSpPr>
          <p:cNvPr id="3" name="Content Placeholder 2"/>
          <p:cNvSpPr>
            <a:spLocks noGrp="1"/>
          </p:cNvSpPr>
          <p:nvPr>
            <p:ph idx="1"/>
          </p:nvPr>
        </p:nvSpPr>
        <p:spPr>
          <a:xfrm>
            <a:off x="152400" y="1219200"/>
            <a:ext cx="8915400" cy="5638800"/>
          </a:xfrm>
        </p:spPr>
        <p:txBody>
          <a:bodyPr>
            <a:noAutofit/>
          </a:bodyPr>
          <a:lstStyle/>
          <a:p>
            <a:pPr marL="82296" indent="0">
              <a:buNone/>
            </a:pPr>
            <a:r>
              <a:rPr lang="en-US" sz="3200" b="1" dirty="0"/>
              <a:t>.1  Project Charter</a:t>
            </a:r>
          </a:p>
          <a:p>
            <a:pPr marL="442913" indent="-266700">
              <a:buNone/>
            </a:pPr>
            <a:r>
              <a:rPr lang="en-US" sz="3200" b="1" dirty="0"/>
              <a:t>   </a:t>
            </a:r>
            <a:r>
              <a:rPr lang="en-US" sz="2400" dirty="0"/>
              <a:t>provides information on project purpose, objectives, and success criteria which are relevant to managing stakeholder engagement </a:t>
            </a:r>
            <a:endParaRPr lang="en-US" sz="3200" dirty="0"/>
          </a:p>
          <a:p>
            <a:pPr marL="82296" indent="0">
              <a:buNone/>
            </a:pPr>
            <a:r>
              <a:rPr lang="en-US" sz="3200" b="1" dirty="0"/>
              <a:t>.2 Project Management Plan</a:t>
            </a:r>
          </a:p>
          <a:p>
            <a:pPr marL="461963" indent="-381000">
              <a:buNone/>
            </a:pPr>
            <a:r>
              <a:rPr lang="en-US" sz="2800" b="1" dirty="0"/>
              <a:t>	</a:t>
            </a:r>
            <a:r>
              <a:rPr lang="en-US" sz="2400" dirty="0"/>
              <a:t>The following components of the plan provide required information:</a:t>
            </a:r>
          </a:p>
          <a:p>
            <a:pPr marL="628650" indent="-185738"/>
            <a:r>
              <a:rPr lang="en-US" sz="2400" b="1" i="1" dirty="0"/>
              <a:t>Resource Management Plan. </a:t>
            </a:r>
            <a:r>
              <a:rPr lang="en-US" sz="2400" dirty="0"/>
              <a:t>Provides information about roles &amp; responsibilities of Team and stakeholders.</a:t>
            </a:r>
          </a:p>
          <a:p>
            <a:pPr marL="628650" indent="-185738"/>
            <a:r>
              <a:rPr lang="en-US" sz="2400" b="1" i="1" dirty="0"/>
              <a:t>Communication Management Plan. </a:t>
            </a:r>
            <a:r>
              <a:rPr lang="en-US" sz="2400" dirty="0"/>
              <a:t>provides information about communication strategies, activities, and recipients relevant to project stakeholder management</a:t>
            </a:r>
          </a:p>
          <a:p>
            <a:pPr marL="628650" indent="-185738"/>
            <a:r>
              <a:rPr lang="en-US" sz="2400" b="1" i="1" dirty="0"/>
              <a:t>Risk Management Plan. </a:t>
            </a:r>
            <a:r>
              <a:rPr lang="en-US" sz="2400" dirty="0"/>
              <a:t>Provides stakeholders risk appetites and risk thresholds </a:t>
            </a:r>
            <a:r>
              <a:rPr lang="en-US" sz="2400" b="1" i="1" dirty="0"/>
              <a:t>  </a:t>
            </a:r>
            <a:endParaRPr lang="en-US" sz="2400" dirty="0"/>
          </a:p>
          <a:p>
            <a:pPr marL="568325" indent="-452438">
              <a:buNone/>
            </a:pPr>
            <a:r>
              <a:rPr lang="en-US" sz="3200" b="1" dirty="0"/>
              <a:t> </a:t>
            </a:r>
            <a:r>
              <a:rPr lang="en-US" sz="2800" dirty="0"/>
              <a:t>	</a:t>
            </a:r>
            <a:r>
              <a:rPr lang="en-US" sz="2400" dirty="0"/>
              <a:t> </a:t>
            </a:r>
            <a:r>
              <a:rPr lang="en-US" sz="2800" b="1" dirty="0"/>
              <a:t>  </a:t>
            </a:r>
          </a:p>
        </p:txBody>
      </p:sp>
    </p:spTree>
    <p:extLst>
      <p:ext uri="{BB962C8B-B14F-4D97-AF65-F5344CB8AC3E}">
        <p14:creationId xmlns:p14="http://schemas.microsoft.com/office/powerpoint/2010/main" val="2530442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144000" cy="1143000"/>
          </a:xfrm>
        </p:spPr>
        <p:txBody>
          <a:bodyPr>
            <a:noAutofit/>
          </a:bodyPr>
          <a:lstStyle/>
          <a:p>
            <a:pPr algn="ctr"/>
            <a:r>
              <a:rPr lang="en-US" sz="2800" b="1" dirty="0">
                <a:solidFill>
                  <a:schemeClr val="tx2"/>
                </a:solidFill>
                <a:effectLst>
                  <a:outerShdw blurRad="38100" dist="38100" dir="2700000" algn="tl">
                    <a:srgbClr val="000000">
                      <a:alpha val="43137"/>
                    </a:srgbClr>
                  </a:outerShdw>
                  <a:reflection blurRad="6350" stA="55000" endA="300" endPos="45500" dir="5400000" sy="-100000" algn="bl" rotWithShape="0"/>
                </a:effectLst>
                <a:latin typeface="Aharoni" panose="02010803020104030203" pitchFamily="2" charset="-79"/>
                <a:cs typeface="Aharoni" panose="02010803020104030203" pitchFamily="2" charset="-79"/>
              </a:rPr>
              <a:t>13.2.1  PLAN STAKEHOLDER ENGAGEMENT: INPUTS</a:t>
            </a:r>
          </a:p>
        </p:txBody>
      </p:sp>
      <p:sp>
        <p:nvSpPr>
          <p:cNvPr id="3" name="Content Placeholder 2"/>
          <p:cNvSpPr>
            <a:spLocks noGrp="1"/>
          </p:cNvSpPr>
          <p:nvPr>
            <p:ph idx="1"/>
          </p:nvPr>
        </p:nvSpPr>
        <p:spPr>
          <a:xfrm>
            <a:off x="0" y="1219200"/>
            <a:ext cx="9067800" cy="5638800"/>
          </a:xfrm>
        </p:spPr>
        <p:txBody>
          <a:bodyPr>
            <a:noAutofit/>
          </a:bodyPr>
          <a:lstStyle/>
          <a:p>
            <a:pPr marL="82296" indent="0">
              <a:buNone/>
            </a:pPr>
            <a:r>
              <a:rPr lang="en-US" sz="3200" b="1" dirty="0"/>
              <a:t>.3 Project Documents</a:t>
            </a:r>
          </a:p>
          <a:p>
            <a:pPr marL="461963" indent="-381000">
              <a:buNone/>
            </a:pPr>
            <a:r>
              <a:rPr lang="en-US" sz="2800" b="1" dirty="0"/>
              <a:t>	</a:t>
            </a:r>
            <a:r>
              <a:rPr lang="en-US" sz="2000" dirty="0"/>
              <a:t>The following provide required inputs:</a:t>
            </a:r>
          </a:p>
          <a:p>
            <a:pPr marL="628650" indent="-185738"/>
            <a:r>
              <a:rPr lang="en-US" sz="2000" b="1" i="1" dirty="0"/>
              <a:t>Assumption Log. </a:t>
            </a:r>
            <a:r>
              <a:rPr lang="en-US" sz="2000" dirty="0"/>
              <a:t>Specific assumptions and constraints about each stakeholder</a:t>
            </a:r>
          </a:p>
          <a:p>
            <a:pPr marL="628650" indent="-185738"/>
            <a:r>
              <a:rPr lang="en-US" sz="2000" b="1" i="1" dirty="0"/>
              <a:t>Change Log</a:t>
            </a:r>
            <a:r>
              <a:rPr lang="en-US" sz="2000" dirty="0"/>
              <a:t>.  Links scope change requests to specific stakeholders. </a:t>
            </a:r>
            <a:r>
              <a:rPr lang="en-US" sz="2000" b="1" i="1" dirty="0"/>
              <a:t>  </a:t>
            </a:r>
          </a:p>
          <a:p>
            <a:pPr marL="628650" indent="-185738"/>
            <a:r>
              <a:rPr lang="en-US" sz="2000" b="1" i="1" dirty="0"/>
              <a:t>Issue Log. </a:t>
            </a:r>
            <a:r>
              <a:rPr lang="en-US" sz="2000" dirty="0"/>
              <a:t>Provides information about which stakeholder needs to be contacted about an issue. </a:t>
            </a:r>
          </a:p>
          <a:p>
            <a:pPr marL="628650" indent="-185738"/>
            <a:r>
              <a:rPr lang="en-US" sz="2000" b="1" i="1" dirty="0"/>
              <a:t>Project Schedule. </a:t>
            </a:r>
            <a:r>
              <a:rPr lang="en-US" sz="2000" dirty="0"/>
              <a:t>Contains activities linked to specific stakeholders as owners. </a:t>
            </a:r>
          </a:p>
          <a:p>
            <a:pPr marL="628650" indent="-185738"/>
            <a:r>
              <a:rPr lang="en-US" sz="2000" b="1" i="1" dirty="0"/>
              <a:t>Risk Register. </a:t>
            </a:r>
            <a:r>
              <a:rPr lang="en-US" sz="2000" dirty="0"/>
              <a:t>Provides information about risks and links them to stakeholders as owners or subjects to risk impact. </a:t>
            </a:r>
          </a:p>
          <a:p>
            <a:pPr marL="628650" indent="-185738"/>
            <a:r>
              <a:rPr lang="en-US" sz="2000" b="1" i="1" dirty="0"/>
              <a:t>Stakeholder Register.  </a:t>
            </a:r>
            <a:r>
              <a:rPr lang="en-US" sz="2000" dirty="0"/>
              <a:t>Provides lists and information about stakeholders.</a:t>
            </a:r>
          </a:p>
          <a:p>
            <a:pPr marL="0" indent="0"/>
            <a:r>
              <a:rPr lang="en-US" sz="2800" b="1" dirty="0"/>
              <a:t>4 Agreements</a:t>
            </a:r>
          </a:p>
          <a:p>
            <a:pPr marL="442913" indent="0">
              <a:buNone/>
            </a:pPr>
            <a:r>
              <a:rPr lang="en-US" sz="2000" dirty="0"/>
              <a:t>Provides information about contractors/suppliers that need to be engaged. </a:t>
            </a:r>
            <a:r>
              <a:rPr lang="en-US" sz="2000" b="1" i="1" dirty="0"/>
              <a:t>   </a:t>
            </a:r>
          </a:p>
          <a:p>
            <a:pPr marL="568325" indent="-452438">
              <a:buNone/>
            </a:pPr>
            <a:r>
              <a:rPr lang="en-US" sz="3200" b="1" dirty="0"/>
              <a:t> </a:t>
            </a:r>
            <a:r>
              <a:rPr lang="en-US" sz="2800" dirty="0"/>
              <a:t>	</a:t>
            </a:r>
            <a:r>
              <a:rPr lang="en-US" sz="2400" dirty="0"/>
              <a:t> </a:t>
            </a:r>
            <a:r>
              <a:rPr lang="en-US" sz="2800" b="1" dirty="0"/>
              <a:t>  </a:t>
            </a:r>
          </a:p>
        </p:txBody>
      </p:sp>
    </p:spTree>
    <p:extLst>
      <p:ext uri="{BB962C8B-B14F-4D97-AF65-F5344CB8AC3E}">
        <p14:creationId xmlns:p14="http://schemas.microsoft.com/office/powerpoint/2010/main" val="287039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 y="1159527"/>
            <a:ext cx="8628888" cy="5715000"/>
          </a:xfrm>
        </p:spPr>
        <p:txBody>
          <a:bodyPr>
            <a:normAutofit/>
          </a:bodyPr>
          <a:lstStyle/>
          <a:p>
            <a:pPr marL="0" indent="0">
              <a:buNone/>
            </a:pPr>
            <a:r>
              <a:rPr lang="en-US" sz="2400" i="1" dirty="0"/>
              <a:t>By the end of this session, you should be able to describe the processes required for:</a:t>
            </a:r>
          </a:p>
          <a:p>
            <a:r>
              <a:rPr lang="en-US" sz="2400" i="1" dirty="0"/>
              <a:t> identifying all the people or organizations impacted by or impacting the project, analyzing their expectations and influence on the project, and develop appropriate strategies for effectively engaging the stakeholders in project decisions and execution</a:t>
            </a:r>
          </a:p>
          <a:p>
            <a:r>
              <a:rPr lang="en-US" sz="2400" i="1" dirty="0"/>
              <a:t>Engaging Project stakeholders, whether internal to the project, such as the project team, or external, such as regulatory agencies. </a:t>
            </a:r>
          </a:p>
          <a:p>
            <a:r>
              <a:rPr lang="en-US" sz="2400" i="1" dirty="0"/>
              <a:t>Managing stakeholder expectations and facilitating their involvement and engagement to help achieve project success</a:t>
            </a:r>
          </a:p>
          <a:p>
            <a:r>
              <a:rPr lang="en-US" sz="2400" i="1" dirty="0"/>
              <a:t>Communicating continuously to keep stakeholders informed about their expectations. </a:t>
            </a:r>
          </a:p>
          <a:p>
            <a:r>
              <a:rPr lang="en-US" sz="2400" i="1" dirty="0"/>
              <a:t>Deploying interpersonal skills of facilitation, conflict management and issue management, to engage stakeholder and realize their expectations.      </a:t>
            </a:r>
          </a:p>
        </p:txBody>
      </p:sp>
      <p:sp>
        <p:nvSpPr>
          <p:cNvPr id="4" name="Title 3"/>
          <p:cNvSpPr>
            <a:spLocks noGrp="1"/>
          </p:cNvSpPr>
          <p:nvPr>
            <p:ph type="title"/>
          </p:nvPr>
        </p:nvSpPr>
        <p:spPr>
          <a:xfrm>
            <a:off x="762000" y="0"/>
            <a:ext cx="7886700" cy="1325563"/>
          </a:xfrm>
        </p:spPr>
        <p:txBody>
          <a:bodyPr/>
          <a:lstStyle/>
          <a:p>
            <a:pPr algn="ctr"/>
            <a:r>
              <a:rPr lang="en-US" sz="3600" b="1" spc="300" dirty="0">
                <a:ln w="11430"/>
                <a:solidFill>
                  <a:schemeClr val="accent6">
                    <a:lumMod val="50000"/>
                  </a:schemeClr>
                </a:solidFill>
                <a:effectLst>
                  <a:outerShdw blurRad="80000" dist="40000" dir="5040000" algn="tl">
                    <a:srgbClr val="000000">
                      <a:alpha val="30000"/>
                    </a:srgbClr>
                  </a:outerShdw>
                </a:effectLst>
                <a:latin typeface="Arial Black" panose="020B0A04020102020204" pitchFamily="34" charset="0"/>
              </a:rPr>
              <a:t>Learning Objectives</a:t>
            </a:r>
            <a:endParaRPr lang="en-CA" dirty="0"/>
          </a:p>
        </p:txBody>
      </p:sp>
    </p:spTree>
    <p:extLst>
      <p:ext uri="{BB962C8B-B14F-4D97-AF65-F5344CB8AC3E}">
        <p14:creationId xmlns:p14="http://schemas.microsoft.com/office/powerpoint/2010/main" val="2608737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8362950" cy="5562600"/>
          </a:xfrm>
        </p:spPr>
        <p:txBody>
          <a:bodyPr>
            <a:normAutofit/>
          </a:bodyPr>
          <a:lstStyle/>
          <a:p>
            <a:pPr marL="568325" indent="-452438">
              <a:buNone/>
            </a:pPr>
            <a:r>
              <a:rPr lang="en-US" sz="3200" b="1" dirty="0"/>
              <a:t>.5  	Enterprise Environmental Factors</a:t>
            </a:r>
            <a:r>
              <a:rPr lang="en-US" sz="2400" dirty="0"/>
              <a:t>	 </a:t>
            </a:r>
            <a:r>
              <a:rPr lang="en-US" sz="2800" b="1" dirty="0"/>
              <a:t> </a:t>
            </a:r>
          </a:p>
          <a:p>
            <a:pPr marL="568325" indent="-452438">
              <a:buNone/>
            </a:pPr>
            <a:r>
              <a:rPr lang="en-US" sz="2800" b="1" dirty="0"/>
              <a:t>	</a:t>
            </a:r>
            <a:r>
              <a:rPr lang="en-US" sz="2400" dirty="0"/>
              <a:t>Inputs needed to adapt stakeholder management plan to the project environment, include such factors as: organizational culture, structure, and political climate, stakeholder risk appetite, communication channels, trend and geographical distribution.   </a:t>
            </a:r>
          </a:p>
          <a:p>
            <a:pPr marL="568325" indent="-452438">
              <a:buNone/>
            </a:pPr>
            <a:r>
              <a:rPr lang="en-US" sz="3200" b="1" dirty="0"/>
              <a:t>.6 	Organizational Process Assets</a:t>
            </a:r>
          </a:p>
          <a:p>
            <a:pPr marL="798513" indent="-173038"/>
            <a:r>
              <a:rPr lang="en-US" sz="2000" dirty="0"/>
              <a:t>Policies, procedures, for social media, ethics and security</a:t>
            </a:r>
          </a:p>
          <a:p>
            <a:pPr marL="798513" indent="-173038"/>
            <a:r>
              <a:rPr lang="en-US" sz="2000" dirty="0"/>
              <a:t>Policies and procedures for issues, risks, change and data management </a:t>
            </a:r>
          </a:p>
          <a:p>
            <a:pPr marL="798513" indent="-173038"/>
            <a:r>
              <a:rPr lang="en-US" sz="2000" dirty="0"/>
              <a:t>Communication requirements</a:t>
            </a:r>
          </a:p>
          <a:p>
            <a:pPr marL="798513" indent="-173038"/>
            <a:r>
              <a:rPr lang="en-US" sz="2000" dirty="0"/>
              <a:t>Information management</a:t>
            </a:r>
          </a:p>
          <a:p>
            <a:pPr marL="798513" indent="-173038"/>
            <a:r>
              <a:rPr lang="en-US" sz="2000" dirty="0"/>
              <a:t>Lessons learned repository with stakeholder references, involvements and actions. </a:t>
            </a:r>
          </a:p>
          <a:p>
            <a:pPr marL="798513" indent="-173038"/>
            <a:r>
              <a:rPr lang="en-US" sz="2000" dirty="0"/>
              <a:t>Software tools to effectively manage stakeholders  </a:t>
            </a:r>
          </a:p>
        </p:txBody>
      </p:sp>
      <p:sp>
        <p:nvSpPr>
          <p:cNvPr id="4" name="Title 1"/>
          <p:cNvSpPr>
            <a:spLocks noGrp="1"/>
          </p:cNvSpPr>
          <p:nvPr>
            <p:ph type="title"/>
          </p:nvPr>
        </p:nvSpPr>
        <p:spPr>
          <a:xfrm>
            <a:off x="0" y="11545"/>
            <a:ext cx="8515350" cy="701674"/>
          </a:xfrm>
        </p:spPr>
        <p:txBody>
          <a:bodyPr>
            <a:noAutofit/>
          </a:bodyPr>
          <a:lstStyle/>
          <a:p>
            <a:pPr algn="ctr"/>
            <a:r>
              <a:rPr lang="en-US" sz="2800" b="1" dirty="0">
                <a:solidFill>
                  <a:schemeClr val="tx2"/>
                </a:solidFill>
                <a:effectLst>
                  <a:outerShdw blurRad="38100" dist="38100" dir="2700000" algn="tl">
                    <a:srgbClr val="000000">
                      <a:alpha val="43137"/>
                    </a:srgbClr>
                  </a:outerShdw>
                  <a:reflection blurRad="6350" stA="55000" endA="300" endPos="45500" dir="5400000" sy="-100000" algn="bl" rotWithShape="0"/>
                </a:effectLst>
                <a:latin typeface="Aharoni" panose="02010803020104030203" pitchFamily="2" charset="-79"/>
                <a:cs typeface="Aharoni" panose="02010803020104030203" pitchFamily="2" charset="-79"/>
              </a:rPr>
              <a:t>13.2.1  PLAN STAKEHOLDER ENGAGEMENT: INPUTS</a:t>
            </a:r>
          </a:p>
        </p:txBody>
      </p:sp>
    </p:spTree>
    <p:extLst>
      <p:ext uri="{BB962C8B-B14F-4D97-AF65-F5344CB8AC3E}">
        <p14:creationId xmlns:p14="http://schemas.microsoft.com/office/powerpoint/2010/main" val="2481911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991600" cy="1143000"/>
          </a:xfrm>
        </p:spPr>
        <p:txBody>
          <a:bodyPr>
            <a:noAutofit/>
          </a:bodyPr>
          <a:lstStyle/>
          <a:p>
            <a:pPr algn="ctr"/>
            <a:r>
              <a:rPr lang="en-US" sz="2800" b="1" dirty="0">
                <a:solidFill>
                  <a:schemeClr val="tx2"/>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13.2.2  PLAN STAKEHOLDER MANAGEMENT:        TOOLS &amp; TECHNIQUES</a:t>
            </a:r>
          </a:p>
        </p:txBody>
      </p:sp>
      <p:sp>
        <p:nvSpPr>
          <p:cNvPr id="3" name="Content Placeholder 2"/>
          <p:cNvSpPr>
            <a:spLocks noGrp="1"/>
          </p:cNvSpPr>
          <p:nvPr>
            <p:ph idx="1"/>
          </p:nvPr>
        </p:nvSpPr>
        <p:spPr>
          <a:xfrm>
            <a:off x="533400" y="1219200"/>
            <a:ext cx="8400288" cy="5486400"/>
          </a:xfrm>
        </p:spPr>
        <p:txBody>
          <a:bodyPr>
            <a:normAutofit fontScale="92500" lnSpcReduction="10000"/>
          </a:bodyPr>
          <a:lstStyle/>
          <a:p>
            <a:pPr marL="82296" indent="0">
              <a:buNone/>
            </a:pPr>
            <a:r>
              <a:rPr lang="en-US" sz="2800" b="1" dirty="0"/>
              <a:t>.1 Expert Judgment</a:t>
            </a:r>
          </a:p>
          <a:p>
            <a:pPr marL="749300" indent="-282575"/>
            <a:r>
              <a:rPr lang="en-US" sz="2000" dirty="0"/>
              <a:t>In order to create the stakeholder management plan, judgment and expertise must be sought about both internal and outside of the organization in the following areas: politics and power structure, culture, analytical assessment techniques, communication means and strategies, knowledge of previous project stakeholders.  </a:t>
            </a:r>
            <a:endParaRPr lang="en-US" sz="1700" dirty="0"/>
          </a:p>
          <a:p>
            <a:pPr marL="403225" indent="-285750">
              <a:buNone/>
            </a:pPr>
            <a:r>
              <a:rPr lang="en-US" sz="2800" b="1" dirty="0"/>
              <a:t>.2	 Data Gathering </a:t>
            </a:r>
          </a:p>
          <a:p>
            <a:pPr marL="804863" indent="-342900"/>
            <a:r>
              <a:rPr lang="en-US" sz="2000" b="1" i="1" dirty="0"/>
              <a:t>Benchmarking</a:t>
            </a:r>
            <a:r>
              <a:rPr lang="en-US" sz="2000" dirty="0"/>
              <a:t>.  Comparing results of stakeholder analysis with information from other organizations or other world class projects. </a:t>
            </a:r>
          </a:p>
          <a:p>
            <a:pPr marL="117475" indent="0">
              <a:buNone/>
            </a:pPr>
            <a:r>
              <a:rPr lang="en-US" sz="3000" b="1" dirty="0"/>
              <a:t>.3  Data Analysis</a:t>
            </a:r>
          </a:p>
          <a:p>
            <a:pPr marL="785813" indent="-342900"/>
            <a:r>
              <a:rPr lang="en-US" sz="2000" b="1" i="1" dirty="0"/>
              <a:t>Assumptions and Constraints Analysis. </a:t>
            </a:r>
            <a:r>
              <a:rPr lang="en-US" sz="2000" dirty="0"/>
              <a:t>Analysis of current assumptions and constraints to tailor appropriate engagement strategies. </a:t>
            </a:r>
          </a:p>
          <a:p>
            <a:pPr marL="785813" indent="-342900"/>
            <a:r>
              <a:rPr lang="en-US" sz="2000" b="1" i="1" dirty="0"/>
              <a:t>Root Cause Analysis. </a:t>
            </a:r>
            <a:r>
              <a:rPr lang="en-US" sz="2000" dirty="0"/>
              <a:t>To identify underlying reasons for current level of stakeholders’ support of the project and select the appropriate strategy to improve their level of engagement. </a:t>
            </a:r>
          </a:p>
          <a:p>
            <a:pPr marL="92075" indent="0">
              <a:buNone/>
            </a:pPr>
            <a:r>
              <a:rPr lang="en-US" sz="2000" b="1" i="1" dirty="0"/>
              <a:t> </a:t>
            </a:r>
            <a:r>
              <a:rPr lang="en-US" sz="2800" b="1" dirty="0"/>
              <a:t>.4 Decision Making </a:t>
            </a:r>
          </a:p>
          <a:p>
            <a:pPr marL="442913" indent="0">
              <a:buNone/>
            </a:pPr>
            <a:r>
              <a:rPr lang="en-US" sz="2200" dirty="0"/>
              <a:t>Prioritization/Ranking of stakeholders based on their interest and influence in the project</a:t>
            </a:r>
            <a:r>
              <a:rPr lang="en-US" sz="2200" b="1" i="1" dirty="0"/>
              <a:t> </a:t>
            </a:r>
            <a:r>
              <a:rPr lang="en-US" sz="2200" i="1" dirty="0"/>
              <a:t>  </a:t>
            </a:r>
            <a:r>
              <a:rPr lang="en-US" sz="2200" b="1" i="1" dirty="0"/>
              <a:t> </a:t>
            </a:r>
          </a:p>
        </p:txBody>
      </p:sp>
    </p:spTree>
    <p:extLst>
      <p:ext uri="{BB962C8B-B14F-4D97-AF65-F5344CB8AC3E}">
        <p14:creationId xmlns:p14="http://schemas.microsoft.com/office/powerpoint/2010/main" val="141920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991600" cy="1143000"/>
          </a:xfrm>
        </p:spPr>
        <p:txBody>
          <a:bodyPr>
            <a:noAutofit/>
          </a:bodyPr>
          <a:lstStyle/>
          <a:p>
            <a:pPr algn="ctr"/>
            <a:r>
              <a:rPr lang="en-US" sz="2800" b="1" dirty="0">
                <a:solidFill>
                  <a:schemeClr val="tx2"/>
                </a:solidFill>
                <a:effectLst>
                  <a:reflection blurRad="6350" stA="55000" endA="300" endPos="45500" dir="5400000" sy="-100000" algn="bl" rotWithShape="0"/>
                </a:effectLst>
                <a:latin typeface="Arial" charset="0"/>
              </a:rPr>
              <a:t>13.2.2  PLAN STAKEHOLDER ENGAGEMENT: TOOLS &amp; TECHNIQUES</a:t>
            </a:r>
          </a:p>
        </p:txBody>
      </p:sp>
      <p:sp>
        <p:nvSpPr>
          <p:cNvPr id="3" name="Content Placeholder 2"/>
          <p:cNvSpPr>
            <a:spLocks noGrp="1"/>
          </p:cNvSpPr>
          <p:nvPr>
            <p:ph idx="1"/>
          </p:nvPr>
        </p:nvSpPr>
        <p:spPr>
          <a:xfrm>
            <a:off x="152400" y="1219200"/>
            <a:ext cx="8781288" cy="5486400"/>
          </a:xfrm>
        </p:spPr>
        <p:txBody>
          <a:bodyPr>
            <a:noAutofit/>
          </a:bodyPr>
          <a:lstStyle/>
          <a:p>
            <a:pPr marL="82296" indent="0">
              <a:spcBef>
                <a:spcPts val="300"/>
              </a:spcBef>
              <a:spcAft>
                <a:spcPts val="300"/>
              </a:spcAft>
              <a:buNone/>
            </a:pPr>
            <a:r>
              <a:rPr lang="en-US" sz="3200" b="1" dirty="0"/>
              <a:t>.4 Data Representation</a:t>
            </a:r>
          </a:p>
          <a:p>
            <a:pPr marL="749300" indent="-282575">
              <a:spcBef>
                <a:spcPts val="300"/>
              </a:spcBef>
              <a:spcAft>
                <a:spcPts val="300"/>
              </a:spcAft>
            </a:pPr>
            <a:r>
              <a:rPr lang="en-US" sz="2400" b="1" i="1" dirty="0"/>
              <a:t>Mind Mapping.  </a:t>
            </a:r>
            <a:r>
              <a:rPr lang="en-US" sz="2400" dirty="0"/>
              <a:t>Used to display inter-stakeholder relationships and to the organization</a:t>
            </a:r>
          </a:p>
          <a:p>
            <a:pPr marL="749300" indent="-282575">
              <a:spcBef>
                <a:spcPts val="300"/>
              </a:spcBef>
              <a:spcAft>
                <a:spcPts val="300"/>
              </a:spcAft>
            </a:pPr>
            <a:r>
              <a:rPr lang="en-US" sz="2400" b="1" i="1" dirty="0"/>
              <a:t>Stakeholder Engagement Assessment Matrix. </a:t>
            </a:r>
            <a:r>
              <a:rPr lang="en-US" sz="2400" dirty="0"/>
              <a:t>compares current and desired engagement levels of stakeholders, required for successful delivery of project outcomes. Engagement levels can be classified as:</a:t>
            </a:r>
          </a:p>
          <a:p>
            <a:pPr marL="1152525" lvl="1" indent="-342900">
              <a:spcBef>
                <a:spcPts val="300"/>
              </a:spcBef>
              <a:spcAft>
                <a:spcPts val="300"/>
              </a:spcAft>
              <a:buFont typeface="Courier New" panose="02070309020205020404" pitchFamily="49" charset="0"/>
              <a:buChar char="o"/>
            </a:pPr>
            <a:r>
              <a:rPr lang="en-US" sz="2000" b="1" i="1" dirty="0"/>
              <a:t>Unaware</a:t>
            </a:r>
            <a:r>
              <a:rPr lang="en-US" sz="2000" i="1" dirty="0"/>
              <a:t>, </a:t>
            </a:r>
            <a:r>
              <a:rPr lang="en-US" sz="2000" dirty="0"/>
              <a:t>of the project and its potential impacts</a:t>
            </a:r>
          </a:p>
          <a:p>
            <a:pPr marL="1152525" lvl="1" indent="-342900">
              <a:spcBef>
                <a:spcPts val="300"/>
              </a:spcBef>
              <a:spcAft>
                <a:spcPts val="300"/>
              </a:spcAft>
              <a:buFont typeface="Courier New" panose="02070309020205020404" pitchFamily="49" charset="0"/>
              <a:buChar char="o"/>
            </a:pPr>
            <a:r>
              <a:rPr lang="en-US" sz="2000" b="1" i="1" dirty="0"/>
              <a:t>Resistant, </a:t>
            </a:r>
            <a:r>
              <a:rPr lang="en-US" sz="2000" dirty="0"/>
              <a:t>aware of the project and its potential impacts, but resistant to any changes that may occur as a result of the project outcome. These stakeholders are not supportive of the project </a:t>
            </a:r>
          </a:p>
          <a:p>
            <a:pPr marL="1152525" lvl="1" indent="-342900">
              <a:spcBef>
                <a:spcPts val="300"/>
              </a:spcBef>
              <a:spcAft>
                <a:spcPts val="300"/>
              </a:spcAft>
              <a:buFont typeface="Courier New" panose="02070309020205020404" pitchFamily="49" charset="0"/>
              <a:buChar char="o"/>
            </a:pPr>
            <a:r>
              <a:rPr lang="en-US" sz="2000" b="1" i="1" dirty="0"/>
              <a:t>Neutral. </a:t>
            </a:r>
            <a:r>
              <a:rPr lang="en-US" sz="2000" dirty="0"/>
              <a:t>Aware of the project and its impacts but indifferent in support</a:t>
            </a:r>
          </a:p>
          <a:p>
            <a:pPr marL="1152525" lvl="1" indent="-342900">
              <a:spcBef>
                <a:spcPts val="300"/>
              </a:spcBef>
              <a:spcAft>
                <a:spcPts val="300"/>
              </a:spcAft>
              <a:buFont typeface="Courier New" panose="02070309020205020404" pitchFamily="49" charset="0"/>
              <a:buChar char="o"/>
            </a:pPr>
            <a:r>
              <a:rPr lang="en-US" sz="2000" b="1" i="1" dirty="0"/>
              <a:t>Supportive. </a:t>
            </a:r>
            <a:r>
              <a:rPr lang="en-US" sz="2000" dirty="0"/>
              <a:t>Aware and supportive of the project and its impacts</a:t>
            </a:r>
          </a:p>
          <a:p>
            <a:pPr marL="1152525" lvl="1" indent="-342900">
              <a:spcBef>
                <a:spcPts val="300"/>
              </a:spcBef>
              <a:spcAft>
                <a:spcPts val="300"/>
              </a:spcAft>
              <a:buFont typeface="Courier New" panose="02070309020205020404" pitchFamily="49" charset="0"/>
              <a:buChar char="o"/>
            </a:pPr>
            <a:r>
              <a:rPr lang="en-US" sz="2000" b="1" i="1" dirty="0"/>
              <a:t>Leading. </a:t>
            </a:r>
            <a:r>
              <a:rPr lang="en-US" sz="2000" dirty="0"/>
              <a:t>Aware of the project and its potential impacts and actively engaged to ensure that the project succeeds.  </a:t>
            </a:r>
            <a:endParaRPr lang="en-US" sz="2000" b="1" i="1" dirty="0"/>
          </a:p>
          <a:p>
            <a:pPr marL="1152525" lvl="1" indent="-342900">
              <a:spcBef>
                <a:spcPts val="300"/>
              </a:spcBef>
              <a:spcAft>
                <a:spcPts val="300"/>
              </a:spcAft>
              <a:buFont typeface="Courier New" panose="02070309020205020404" pitchFamily="49" charset="0"/>
              <a:buChar char="o"/>
            </a:pPr>
            <a:endParaRPr lang="en-US" sz="2000" i="1" dirty="0"/>
          </a:p>
          <a:p>
            <a:pPr marL="466725" indent="0">
              <a:spcBef>
                <a:spcPts val="300"/>
              </a:spcBef>
              <a:spcAft>
                <a:spcPts val="300"/>
              </a:spcAft>
              <a:buNone/>
            </a:pPr>
            <a:r>
              <a:rPr lang="en-US" sz="2400" dirty="0"/>
              <a:t> </a:t>
            </a:r>
            <a:endParaRPr lang="en-US" sz="2400" b="1" i="1" dirty="0"/>
          </a:p>
        </p:txBody>
      </p:sp>
    </p:spTree>
    <p:extLst>
      <p:ext uri="{BB962C8B-B14F-4D97-AF65-F5344CB8AC3E}">
        <p14:creationId xmlns:p14="http://schemas.microsoft.com/office/powerpoint/2010/main" val="39149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85800" y="152400"/>
            <a:ext cx="8400288" cy="1143000"/>
          </a:xfrm>
        </p:spPr>
        <p:txBody>
          <a:bodyPr>
            <a:noAutofit/>
          </a:bodyPr>
          <a:lstStyle/>
          <a:p>
            <a:pPr algn="ctr"/>
            <a:r>
              <a:rPr lang="en-US" sz="2800" b="1" dirty="0">
                <a:solidFill>
                  <a:schemeClr val="tx2"/>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13.2.2  PLAN STAKEHOLDER ENGAGEMENT:  TOOLS &amp; TECHNIQUES</a:t>
            </a:r>
          </a:p>
        </p:txBody>
      </p:sp>
      <p:sp>
        <p:nvSpPr>
          <p:cNvPr id="11" name="TextBox 10"/>
          <p:cNvSpPr txBox="1"/>
          <p:nvPr/>
        </p:nvSpPr>
        <p:spPr>
          <a:xfrm>
            <a:off x="2121918" y="1339334"/>
            <a:ext cx="5528052" cy="400110"/>
          </a:xfrm>
          <a:prstGeom prst="rect">
            <a:avLst/>
          </a:prstGeom>
          <a:noFill/>
        </p:spPr>
        <p:txBody>
          <a:bodyPr wrap="none" rtlCol="0">
            <a:spAutoFit/>
          </a:bodyPr>
          <a:lstStyle/>
          <a:p>
            <a:r>
              <a:rPr lang="en-US" sz="2000" b="1" dirty="0"/>
              <a:t>Stakeholder Engagement Assessment Matrix</a:t>
            </a:r>
          </a:p>
        </p:txBody>
      </p:sp>
      <p:sp>
        <p:nvSpPr>
          <p:cNvPr id="13" name="TextBox 1"/>
          <p:cNvSpPr txBox="1"/>
          <p:nvPr/>
        </p:nvSpPr>
        <p:spPr>
          <a:xfrm>
            <a:off x="1981200" y="3327581"/>
            <a:ext cx="533620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6</a:t>
            </a:r>
            <a:r>
              <a:rPr lang="en-US" b="1" i="1" baseline="30000" dirty="0">
                <a:solidFill>
                  <a:schemeClr val="tx1"/>
                </a:solidFill>
              </a:rPr>
              <a:t>th</a:t>
            </a:r>
            <a:r>
              <a:rPr lang="en-US" b="1" i="1" dirty="0">
                <a:solidFill>
                  <a:schemeClr val="tx1"/>
                </a:solidFill>
              </a:rPr>
              <a:t> Edition Fig. 13-6 Page  522</a:t>
            </a:r>
          </a:p>
        </p:txBody>
      </p:sp>
      <p:pic>
        <p:nvPicPr>
          <p:cNvPr id="2" name="Picture 1"/>
          <p:cNvPicPr>
            <a:picLocks noChangeAspect="1"/>
          </p:cNvPicPr>
          <p:nvPr/>
        </p:nvPicPr>
        <p:blipFill>
          <a:blip r:embed="rId2"/>
          <a:stretch>
            <a:fillRect/>
          </a:stretch>
        </p:blipFill>
        <p:spPr>
          <a:xfrm>
            <a:off x="914400" y="1944314"/>
            <a:ext cx="7315200" cy="1332286"/>
          </a:xfrm>
          <a:prstGeom prst="rect">
            <a:avLst/>
          </a:prstGeom>
        </p:spPr>
      </p:pic>
      <p:sp>
        <p:nvSpPr>
          <p:cNvPr id="3" name="TextBox 2"/>
          <p:cNvSpPr txBox="1"/>
          <p:nvPr/>
        </p:nvSpPr>
        <p:spPr>
          <a:xfrm>
            <a:off x="762000" y="4267200"/>
            <a:ext cx="7620000" cy="1446550"/>
          </a:xfrm>
          <a:prstGeom prst="rect">
            <a:avLst/>
          </a:prstGeom>
          <a:noFill/>
        </p:spPr>
        <p:txBody>
          <a:bodyPr wrap="square" rtlCol="0">
            <a:spAutoFit/>
          </a:bodyPr>
          <a:lstStyle/>
          <a:p>
            <a:pPr marL="285750" indent="-285750">
              <a:buFont typeface="Arial" panose="020B0604020202020204" pitchFamily="34" charset="0"/>
              <a:buChar char="•"/>
            </a:pPr>
            <a:r>
              <a:rPr lang="en-CA" sz="2800" b="1" dirty="0"/>
              <a:t>Meetings</a:t>
            </a:r>
          </a:p>
          <a:p>
            <a:pPr marL="268288"/>
            <a:r>
              <a:rPr lang="en-CA" sz="2000" dirty="0"/>
              <a:t>Meeting are used by the project team to discuss the data of stakeholder engagement and develop effective communication plans to close the gap between current and desired levels of engagement.     </a:t>
            </a:r>
            <a:endParaRPr lang="en-CA" sz="2800" b="1" dirty="0"/>
          </a:p>
        </p:txBody>
      </p:sp>
      <p:sp>
        <p:nvSpPr>
          <p:cNvPr id="4" name="TextBox 3">
            <a:extLst>
              <a:ext uri="{FF2B5EF4-FFF2-40B4-BE49-F238E27FC236}">
                <a16:creationId xmlns:a16="http://schemas.microsoft.com/office/drawing/2014/main" id="{BAE212B3-34C5-44A5-BDA5-5AF402120823}"/>
              </a:ext>
            </a:extLst>
          </p:cNvPr>
          <p:cNvSpPr txBox="1"/>
          <p:nvPr/>
        </p:nvSpPr>
        <p:spPr>
          <a:xfrm>
            <a:off x="3124200" y="3648084"/>
            <a:ext cx="2590800" cy="369332"/>
          </a:xfrm>
          <a:prstGeom prst="rect">
            <a:avLst/>
          </a:prstGeom>
          <a:noFill/>
        </p:spPr>
        <p:txBody>
          <a:bodyPr wrap="square" rtlCol="0">
            <a:spAutoFit/>
          </a:bodyPr>
          <a:lstStyle/>
          <a:p>
            <a:r>
              <a:rPr lang="en-CA" dirty="0"/>
              <a:t>C= current, D=desired </a:t>
            </a:r>
          </a:p>
        </p:txBody>
      </p:sp>
    </p:spTree>
    <p:extLst>
      <p:ext uri="{BB962C8B-B14F-4D97-AF65-F5344CB8AC3E}">
        <p14:creationId xmlns:p14="http://schemas.microsoft.com/office/powerpoint/2010/main" val="416961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76200"/>
            <a:ext cx="9677400" cy="1143000"/>
          </a:xfrm>
        </p:spPr>
        <p:txBody>
          <a:bodyPr>
            <a:noAutofit/>
          </a:bodyPr>
          <a:lstStyle/>
          <a:p>
            <a:pPr algn="ctr"/>
            <a:r>
              <a:rPr lang="en-US" sz="2600" b="1" dirty="0">
                <a:solidFill>
                  <a:schemeClr val="tx2"/>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13.2.3  PLAN STAKEHOLDER ENGAGEMENT: OUTPUTS</a:t>
            </a:r>
          </a:p>
        </p:txBody>
      </p:sp>
      <p:sp>
        <p:nvSpPr>
          <p:cNvPr id="3" name="Content Placeholder 2"/>
          <p:cNvSpPr>
            <a:spLocks noGrp="1"/>
          </p:cNvSpPr>
          <p:nvPr>
            <p:ph idx="1"/>
          </p:nvPr>
        </p:nvSpPr>
        <p:spPr>
          <a:xfrm>
            <a:off x="304800" y="838200"/>
            <a:ext cx="8628888" cy="5943600"/>
          </a:xfrm>
        </p:spPr>
        <p:txBody>
          <a:bodyPr>
            <a:normAutofit lnSpcReduction="10000"/>
          </a:bodyPr>
          <a:lstStyle/>
          <a:p>
            <a:pPr marL="509588" indent="-428625">
              <a:buNone/>
            </a:pPr>
            <a:r>
              <a:rPr lang="en-US" sz="2400" b="1" dirty="0"/>
              <a:t>.1 	Stakeholder Management Plan</a:t>
            </a:r>
          </a:p>
          <a:p>
            <a:pPr marL="509588" indent="-428625">
              <a:buNone/>
            </a:pPr>
            <a:r>
              <a:rPr lang="en-US" sz="2400" dirty="0"/>
              <a:t>	</a:t>
            </a:r>
            <a:r>
              <a:rPr lang="en-US" sz="2200" dirty="0"/>
              <a:t>This plan, as a component of the Project Management Plan, identifies strategies required to effectively engage stakeholders. The plan includes:</a:t>
            </a:r>
          </a:p>
          <a:p>
            <a:pPr marL="682625" indent="-139700"/>
            <a:r>
              <a:rPr lang="en-US" sz="2200" dirty="0"/>
              <a:t>Desired and current engagement levels for each stakeholder</a:t>
            </a:r>
          </a:p>
          <a:p>
            <a:pPr marL="682625" indent="-139700"/>
            <a:r>
              <a:rPr lang="en-US" sz="2200" dirty="0"/>
              <a:t>Scope and impact of change to stakeholders</a:t>
            </a:r>
          </a:p>
          <a:p>
            <a:pPr marL="682625" indent="-139700"/>
            <a:r>
              <a:rPr lang="en-US" sz="2200" dirty="0"/>
              <a:t>Interrelationships and possible overlaps between stakeholders</a:t>
            </a:r>
          </a:p>
          <a:p>
            <a:pPr marL="682625" indent="-139700"/>
            <a:r>
              <a:rPr lang="en-US" sz="2200" dirty="0"/>
              <a:t>Communication requirements per project stage; Distribution information including language, contents, formats, level of details, the reason for distribution and the expected impact to stakeholder engagement  </a:t>
            </a:r>
          </a:p>
          <a:p>
            <a:pPr marL="682625" indent="-139700"/>
            <a:r>
              <a:rPr lang="en-US" sz="2200" dirty="0"/>
              <a:t> Time frame and frequency of distribution for the required information</a:t>
            </a:r>
          </a:p>
          <a:p>
            <a:pPr marL="682625" indent="-139700"/>
            <a:r>
              <a:rPr lang="en-US" sz="2200" dirty="0"/>
              <a:t> Methods for updating and refining the plan. </a:t>
            </a:r>
          </a:p>
          <a:p>
            <a:pPr marL="1714500" indent="0">
              <a:buNone/>
              <a:tabLst>
                <a:tab pos="1087438" algn="l"/>
              </a:tabLst>
            </a:pPr>
            <a:endParaRPr lang="en-US" sz="2000" dirty="0"/>
          </a:p>
          <a:p>
            <a:pPr marL="1089025" indent="0">
              <a:buNone/>
              <a:tabLst>
                <a:tab pos="1087438" algn="l"/>
              </a:tabLst>
            </a:pPr>
            <a:r>
              <a:rPr lang="en-US" sz="2000" b="1" i="1" dirty="0">
                <a:solidFill>
                  <a:schemeClr val="accent6">
                    <a:lumMod val="50000"/>
                  </a:schemeClr>
                </a:solidFill>
              </a:rPr>
              <a:t>Due to the sensitive nature of the stakeholder management plan, the project management team must take appropriate precautions in distributing its contents</a:t>
            </a:r>
            <a:r>
              <a:rPr lang="en-US" sz="2000" b="1" i="1" dirty="0"/>
              <a:t>. </a:t>
            </a:r>
            <a:r>
              <a:rPr lang="en-US" sz="2200" dirty="0"/>
              <a:t> </a:t>
            </a:r>
            <a:endParaRPr lang="en-US" sz="2800" dirty="0"/>
          </a:p>
        </p:txBody>
      </p:sp>
      <p:pic>
        <p:nvPicPr>
          <p:cNvPr id="521218" name="Picture 2" descr="C:\Users\Isaac\AppData\Local\Microsoft\Windows\Temporary Internet Files\Content.IE5\TYMLMU2R\MC90007879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486400"/>
            <a:ext cx="1295400" cy="116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666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152400"/>
            <a:ext cx="8705088" cy="1143000"/>
          </a:xfrm>
        </p:spPr>
        <p:txBody>
          <a:bodyPr>
            <a:noAutofit/>
          </a:bodyPr>
          <a:lstStyle/>
          <a:p>
            <a:pPr algn="ctr"/>
            <a:r>
              <a:rPr lang="en-US" sz="2600" b="1" dirty="0">
                <a:solidFill>
                  <a:schemeClr val="tx2"/>
                </a:solidFill>
                <a:effectLst>
                  <a:reflection blurRad="6350" stA="55000" endA="300" endPos="45500" dir="5400000" sy="-100000" algn="bl" rotWithShape="0"/>
                </a:effectLst>
                <a:latin typeface="Arial" charset="0"/>
              </a:rPr>
              <a:t>13.3  MANAGE STAKEHOLDER ENGAGEMENT</a:t>
            </a:r>
          </a:p>
        </p:txBody>
      </p:sp>
      <p:pic>
        <p:nvPicPr>
          <p:cNvPr id="4" name="Picture 3"/>
          <p:cNvPicPr>
            <a:picLocks noChangeArrowheads="1"/>
          </p:cNvPicPr>
          <p:nvPr/>
        </p:nvPicPr>
        <p:blipFill>
          <a:blip r:embed="rId3" cstate="print"/>
          <a:srcRect/>
          <a:stretch>
            <a:fillRect/>
          </a:stretch>
        </p:blipFill>
        <p:spPr bwMode="auto">
          <a:xfrm rot="1320476">
            <a:off x="4264096" y="3359707"/>
            <a:ext cx="2598420" cy="2514600"/>
          </a:xfrm>
          <a:prstGeom prst="rect">
            <a:avLst/>
          </a:prstGeom>
          <a:noFill/>
          <a:ln w="12700">
            <a:noFill/>
            <a:miter lim="800000"/>
            <a:headEnd/>
            <a:tailEnd/>
          </a:ln>
          <a:effectLst/>
        </p:spPr>
      </p:pic>
      <p:graphicFrame>
        <p:nvGraphicFramePr>
          <p:cNvPr id="6" name="Object 3"/>
          <p:cNvGraphicFramePr>
            <a:graphicFrameLocks noChangeAspect="1"/>
          </p:cNvGraphicFramePr>
          <p:nvPr>
            <p:extLst>
              <p:ext uri="{D42A27DB-BD31-4B8C-83A1-F6EECF244321}">
                <p14:modId xmlns:p14="http://schemas.microsoft.com/office/powerpoint/2010/main" val="1919609582"/>
              </p:ext>
            </p:extLst>
          </p:nvPr>
        </p:nvGraphicFramePr>
        <p:xfrm>
          <a:off x="457200" y="1861881"/>
          <a:ext cx="8534400" cy="3657600"/>
        </p:xfrm>
        <a:graphic>
          <a:graphicData uri="http://schemas.openxmlformats.org/presentationml/2006/ole">
            <mc:AlternateContent xmlns:mc="http://schemas.openxmlformats.org/markup-compatibility/2006">
              <mc:Choice xmlns:v="urn:schemas-microsoft-com:vml" Requires="v">
                <p:oleObj spid="_x0000_s523320" name="Visio" r:id="rId4" imgW="9238947" imgH="2327085" progId="Visio.Drawing.11">
                  <p:embed/>
                </p:oleObj>
              </mc:Choice>
              <mc:Fallback>
                <p:oleObj name="Visio" r:id="rId4" imgW="9238947" imgH="2327085" progId="Visio.Drawing.11">
                  <p:embed/>
                  <p:pic>
                    <p:nvPicPr>
                      <p:cNvPr id="81923" name="Object 3"/>
                      <p:cNvPicPr>
                        <a:picLocks noChangeAspect="1" noChangeArrowheads="1"/>
                      </p:cNvPicPr>
                      <p:nvPr/>
                    </p:nvPicPr>
                    <p:blipFill>
                      <a:blip r:embed="rId5"/>
                      <a:srcRect/>
                      <a:stretch>
                        <a:fillRect/>
                      </a:stretch>
                    </p:blipFill>
                    <p:spPr bwMode="auto">
                      <a:xfrm>
                        <a:off x="457200" y="1861881"/>
                        <a:ext cx="8534400" cy="3657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94989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fld id="{F1BA0D3F-FC78-4D71-B95C-6182DCF0CDB4}" type="slidenum">
              <a:rPr lang="en-US"/>
              <a:pPr/>
              <a:t>36</a:t>
            </a:fld>
            <a:endParaRPr lang="en-US"/>
          </a:p>
        </p:txBody>
      </p:sp>
      <p:sp>
        <p:nvSpPr>
          <p:cNvPr id="9011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9011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90116" name="Rectangle 4"/>
          <p:cNvSpPr>
            <a:spLocks noChangeArrowheads="1"/>
          </p:cNvSpPr>
          <p:nvPr/>
        </p:nvSpPr>
        <p:spPr bwMode="auto">
          <a:xfrm>
            <a:off x="692086" y="76200"/>
            <a:ext cx="8604314" cy="533400"/>
          </a:xfrm>
          <a:prstGeom prst="rect">
            <a:avLst/>
          </a:prstGeom>
          <a:noFill/>
          <a:ln w="12700">
            <a:noFill/>
            <a:miter lim="800000"/>
            <a:headEnd/>
            <a:tailEnd/>
          </a:ln>
          <a:effectLst/>
        </p:spPr>
        <p:txBody>
          <a:bodyPr lIns="90488" tIns="44450" rIns="90488" bIns="44450" anchor="b"/>
          <a:lstStyle/>
          <a:p>
            <a:pPr algn="ctr"/>
            <a:r>
              <a:rPr lang="en-US" sz="2800" b="1" dirty="0">
                <a:solidFill>
                  <a:schemeClr val="tx2"/>
                </a:solidFill>
                <a:effectLst>
                  <a:reflection blurRad="6350" stA="55000" endA="300" endPos="45500" dir="5400000" sy="-100000" algn="bl" rotWithShape="0"/>
                </a:effectLst>
                <a:latin typeface="Arial" charset="0"/>
              </a:rPr>
              <a:t>13.3  MANAGE STAKEHOLDER ENGAGEMENT</a:t>
            </a:r>
          </a:p>
        </p:txBody>
      </p:sp>
      <p:sp>
        <p:nvSpPr>
          <p:cNvPr id="90117" name="Rectangle 5"/>
          <p:cNvSpPr>
            <a:spLocks noChangeArrowheads="1"/>
          </p:cNvSpPr>
          <p:nvPr/>
        </p:nvSpPr>
        <p:spPr bwMode="auto">
          <a:xfrm>
            <a:off x="0" y="780036"/>
            <a:ext cx="8909115" cy="5941440"/>
          </a:xfrm>
          <a:prstGeom prst="rect">
            <a:avLst/>
          </a:prstGeom>
          <a:noFill/>
          <a:ln w="12700">
            <a:noFill/>
            <a:miter lim="800000"/>
            <a:headEnd/>
            <a:tailEnd/>
          </a:ln>
          <a:effectLst/>
        </p:spPr>
        <p:txBody>
          <a:bodyPr lIns="90488" tIns="44450" rIns="90488" bIns="44450"/>
          <a:lstStyle/>
          <a:p>
            <a:pPr lvl="1"/>
            <a:r>
              <a:rPr lang="en-US" sz="2400" i="1" dirty="0">
                <a:solidFill>
                  <a:srgbClr val="413105"/>
                </a:solidFill>
              </a:rPr>
              <a:t>“Manage Stakeholder Engagement is the process of communicating and working with stakeholders to meet their needs and expectations, address issues as they occur, and foster appropriate stakeholder involvement…. It allows the project manager to increase support and minimize resistance from stakeholders”. </a:t>
            </a:r>
            <a:r>
              <a:rPr lang="en-US" b="1" i="1" dirty="0">
                <a:solidFill>
                  <a:srgbClr val="413105"/>
                </a:solidFill>
              </a:rPr>
              <a:t>PMBOK® Guide, 6</a:t>
            </a:r>
            <a:r>
              <a:rPr lang="en-US" b="1" i="1" baseline="30000" dirty="0">
                <a:solidFill>
                  <a:srgbClr val="413105"/>
                </a:solidFill>
              </a:rPr>
              <a:t>th</a:t>
            </a:r>
            <a:r>
              <a:rPr lang="en-US" b="1" i="1" dirty="0">
                <a:solidFill>
                  <a:srgbClr val="413105"/>
                </a:solidFill>
              </a:rPr>
              <a:t> Edition, Page 523 </a:t>
            </a:r>
          </a:p>
          <a:p>
            <a:pPr lvl="1"/>
            <a:endParaRPr lang="en-US" sz="1600" b="1" i="1" dirty="0">
              <a:solidFill>
                <a:srgbClr val="413105"/>
              </a:solidFill>
            </a:endParaRPr>
          </a:p>
          <a:p>
            <a:pPr lvl="1"/>
            <a:r>
              <a:rPr lang="en-US" sz="2000" dirty="0">
                <a:solidFill>
                  <a:srgbClr val="413105"/>
                </a:solidFill>
              </a:rPr>
              <a:t>The process intends to ensure that stakeholder clearly understand the project objectives, its benefits, and its risks and how their contribution enhances the chances of project success. These activities include:</a:t>
            </a:r>
          </a:p>
          <a:p>
            <a:pPr marL="989013" lvl="1" indent="-185738">
              <a:spcBef>
                <a:spcPts val="600"/>
              </a:spcBef>
              <a:spcAft>
                <a:spcPts val="600"/>
              </a:spcAft>
              <a:buFont typeface="Arial" pitchFamily="34" charset="0"/>
              <a:buChar char="•"/>
            </a:pPr>
            <a:r>
              <a:rPr lang="en-US" dirty="0">
                <a:solidFill>
                  <a:srgbClr val="413105"/>
                </a:solidFill>
              </a:rPr>
              <a:t>Obtaining, confirming and maintaining stakeholders continued commitment to the success of the project, by engaging them into the various stages. </a:t>
            </a:r>
          </a:p>
          <a:p>
            <a:pPr marL="989013" lvl="1" indent="-185738">
              <a:spcBef>
                <a:spcPts val="600"/>
              </a:spcBef>
              <a:spcAft>
                <a:spcPts val="600"/>
              </a:spcAft>
              <a:buFont typeface="Arial" pitchFamily="34" charset="0"/>
              <a:buChar char="•"/>
            </a:pPr>
            <a:r>
              <a:rPr lang="en-US" dirty="0">
                <a:solidFill>
                  <a:srgbClr val="413105"/>
                </a:solidFill>
              </a:rPr>
              <a:t>Regularly communicating and negotiating with stakeholders to manage their expectations. </a:t>
            </a:r>
          </a:p>
          <a:p>
            <a:pPr marL="989013" lvl="1" indent="-185738">
              <a:spcBef>
                <a:spcPts val="600"/>
              </a:spcBef>
              <a:spcAft>
                <a:spcPts val="600"/>
              </a:spcAft>
              <a:buFont typeface="Arial" pitchFamily="34" charset="0"/>
              <a:buChar char="•"/>
            </a:pPr>
            <a:r>
              <a:rPr lang="en-US" dirty="0">
                <a:solidFill>
                  <a:srgbClr val="413105"/>
                </a:solidFill>
              </a:rPr>
              <a:t>Managing potential risks and concerns related to stakeholder management</a:t>
            </a:r>
          </a:p>
          <a:p>
            <a:pPr marL="989013" lvl="1" indent="-185738">
              <a:spcBef>
                <a:spcPts val="600"/>
              </a:spcBef>
              <a:spcAft>
                <a:spcPts val="600"/>
              </a:spcAft>
              <a:buFont typeface="Arial" pitchFamily="34" charset="0"/>
              <a:buChar char="•"/>
            </a:pPr>
            <a:r>
              <a:rPr lang="en-US" dirty="0">
                <a:solidFill>
                  <a:srgbClr val="413105"/>
                </a:solidFill>
              </a:rPr>
              <a:t>Clarifying and resolving identified issues.   </a:t>
            </a:r>
          </a:p>
          <a:p>
            <a:pPr marL="285750" indent="-285750">
              <a:spcBef>
                <a:spcPct val="20000"/>
              </a:spcBef>
              <a:buClr>
                <a:schemeClr val="tx1"/>
              </a:buClr>
              <a:buSzPct val="75000"/>
            </a:pPr>
            <a:endParaRPr lang="en-US" dirty="0">
              <a:solidFill>
                <a:srgbClr val="413105"/>
              </a:solidFill>
              <a:latin typeface="Arial"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bwMode="auto">
          <a:xfrm>
            <a:off x="304800" y="158508"/>
            <a:ext cx="8610600" cy="681182"/>
          </a:xfrm>
          <a:prstGeom prst="rect">
            <a:avLst/>
          </a:prstGeom>
          <a:noFill/>
          <a:ln w="12700">
            <a:noFill/>
            <a:miter lim="800000"/>
            <a:headEnd/>
            <a:tailEnd/>
          </a:ln>
          <a:effectLst/>
        </p:spPr>
        <p:txBody>
          <a:bodyPr lIns="90488" tIns="44450" rIns="90488" bIns="44450" anchor="b">
            <a:normAutofit fontScale="90000"/>
          </a:bodyPr>
          <a:lstStyle/>
          <a:p>
            <a:pPr algn="ctr"/>
            <a:r>
              <a:rPr lang="en-US" sz="2800" b="1" dirty="0">
                <a:solidFill>
                  <a:schemeClr val="tx2"/>
                </a:solidFill>
                <a:effectLst>
                  <a:reflection blurRad="6350" stA="55000" endA="300" endPos="45500" dir="5400000" sy="-100000" algn="bl" rotWithShape="0"/>
                </a:effectLst>
                <a:latin typeface="Arial" charset="0"/>
              </a:rPr>
              <a:t>13.3  MANAGE STAKEHOLDER ENGAGEMENT       DATA FLOW DIAGRAM</a:t>
            </a:r>
          </a:p>
        </p:txBody>
      </p:sp>
      <p:graphicFrame>
        <p:nvGraphicFramePr>
          <p:cNvPr id="4" name="Object 3"/>
          <p:cNvGraphicFramePr>
            <a:graphicFrameLocks noChangeAspect="1"/>
          </p:cNvGraphicFramePr>
          <p:nvPr>
            <p:extLst>
              <p:ext uri="{D42A27DB-BD31-4B8C-83A1-F6EECF244321}">
                <p14:modId xmlns:p14="http://schemas.microsoft.com/office/powerpoint/2010/main" val="3757794011"/>
              </p:ext>
            </p:extLst>
          </p:nvPr>
        </p:nvGraphicFramePr>
        <p:xfrm>
          <a:off x="838200" y="990601"/>
          <a:ext cx="7620000" cy="5293694"/>
        </p:xfrm>
        <a:graphic>
          <a:graphicData uri="http://schemas.openxmlformats.org/presentationml/2006/ole">
            <mc:AlternateContent xmlns:mc="http://schemas.openxmlformats.org/markup-compatibility/2006">
              <mc:Choice xmlns:v="urn:schemas-microsoft-com:vml" Requires="v">
                <p:oleObj spid="_x0000_s525352" name="Visio" r:id="rId3" imgW="9606738" imgH="6960600" progId="Visio.Drawing.15">
                  <p:embed/>
                </p:oleObj>
              </mc:Choice>
              <mc:Fallback>
                <p:oleObj name="Visio" r:id="rId3" imgW="9606738" imgH="6960600" progId="Visio.Drawing.15">
                  <p:embed/>
                  <p:pic>
                    <p:nvPicPr>
                      <p:cNvPr id="0" name=""/>
                      <p:cNvPicPr/>
                      <p:nvPr/>
                    </p:nvPicPr>
                    <p:blipFill>
                      <a:blip r:embed="rId4"/>
                      <a:stretch>
                        <a:fillRect/>
                      </a:stretch>
                    </p:blipFill>
                    <p:spPr>
                      <a:xfrm>
                        <a:off x="838200" y="990601"/>
                        <a:ext cx="7620000" cy="5293694"/>
                      </a:xfrm>
                      <a:prstGeom prst="rect">
                        <a:avLst/>
                      </a:prstGeom>
                    </p:spPr>
                  </p:pic>
                </p:oleObj>
              </mc:Fallback>
            </mc:AlternateContent>
          </a:graphicData>
        </a:graphic>
      </p:graphicFrame>
      <p:sp>
        <p:nvSpPr>
          <p:cNvPr id="5" name="TextBox 1"/>
          <p:cNvSpPr txBox="1"/>
          <p:nvPr/>
        </p:nvSpPr>
        <p:spPr>
          <a:xfrm>
            <a:off x="3352800" y="6435206"/>
            <a:ext cx="5321778"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6</a:t>
            </a:r>
            <a:r>
              <a:rPr lang="en-US" b="1" i="1" baseline="30000" dirty="0">
                <a:solidFill>
                  <a:schemeClr val="tx1"/>
                </a:solidFill>
              </a:rPr>
              <a:t>th</a:t>
            </a:r>
            <a:r>
              <a:rPr lang="en-US" b="1" i="1" dirty="0">
                <a:solidFill>
                  <a:schemeClr val="tx1"/>
                </a:solidFill>
              </a:rPr>
              <a:t> Edition  Fig. 13.8 Page 524 </a:t>
            </a:r>
          </a:p>
        </p:txBody>
      </p:sp>
    </p:spTree>
    <p:extLst>
      <p:ext uri="{BB962C8B-B14F-4D97-AF65-F5344CB8AC3E}">
        <p14:creationId xmlns:p14="http://schemas.microsoft.com/office/powerpoint/2010/main" val="3355660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bwMode="auto">
          <a:xfrm>
            <a:off x="76200" y="-609600"/>
            <a:ext cx="9067800" cy="1143000"/>
          </a:xfrm>
          <a:prstGeom prst="rect">
            <a:avLst/>
          </a:prstGeom>
          <a:noFill/>
          <a:ln w="12700">
            <a:noFill/>
            <a:miter lim="800000"/>
            <a:headEnd/>
            <a:tailEnd/>
          </a:ln>
          <a:effectLst/>
        </p:spPr>
        <p:txBody>
          <a:bodyPr lIns="90488" tIns="44450" rIns="90488" bIns="44450" anchor="b">
            <a:normAutofit/>
          </a:bodyPr>
          <a:lstStyle/>
          <a:p>
            <a:pPr algn="ctr"/>
            <a:r>
              <a:rPr lang="en-US" sz="2500" b="1" dirty="0">
                <a:solidFill>
                  <a:schemeClr val="tx2"/>
                </a:solidFill>
                <a:effectLst>
                  <a:reflection blurRad="6350" stA="55000" endA="300" endPos="45500" dir="5400000" sy="-100000" algn="bl" rotWithShape="0"/>
                </a:effectLst>
                <a:latin typeface="Arial" charset="0"/>
              </a:rPr>
              <a:t>13.3.1  MANAGE STAKEHOLDER ENGAGEMENT: INPUTS</a:t>
            </a:r>
          </a:p>
        </p:txBody>
      </p:sp>
      <p:sp>
        <p:nvSpPr>
          <p:cNvPr id="3" name="Content Placeholder 2"/>
          <p:cNvSpPr>
            <a:spLocks noGrp="1"/>
          </p:cNvSpPr>
          <p:nvPr>
            <p:ph idx="1"/>
          </p:nvPr>
        </p:nvSpPr>
        <p:spPr>
          <a:xfrm>
            <a:off x="76200" y="762000"/>
            <a:ext cx="8915400" cy="5211763"/>
          </a:xfrm>
        </p:spPr>
        <p:txBody>
          <a:bodyPr>
            <a:noAutofit/>
          </a:bodyPr>
          <a:lstStyle/>
          <a:p>
            <a:pPr marL="82296" indent="0">
              <a:buNone/>
            </a:pPr>
            <a:r>
              <a:rPr lang="en-US" sz="2800" b="1" dirty="0"/>
              <a:t>.1 Project Management Plan</a:t>
            </a:r>
          </a:p>
          <a:p>
            <a:pPr marL="720725" indent="-277813"/>
            <a:r>
              <a:rPr lang="en-US" sz="2000" b="1" i="1" dirty="0"/>
              <a:t>Communications Management Plan. </a:t>
            </a:r>
            <a:r>
              <a:rPr lang="en-US" sz="2000" dirty="0"/>
              <a:t>Provides details about method, format and technology to be used to communicate with stakeholders.</a:t>
            </a:r>
          </a:p>
          <a:p>
            <a:pPr marL="720725" indent="-277813"/>
            <a:r>
              <a:rPr lang="en-US" sz="2000" b="1" i="1" dirty="0"/>
              <a:t>Risk Management Plan. </a:t>
            </a:r>
            <a:r>
              <a:rPr lang="en-US" sz="2000" dirty="0"/>
              <a:t>Provides the risk categories, risk appetite of stakeholders and reporting formats. </a:t>
            </a:r>
          </a:p>
          <a:p>
            <a:pPr marL="720725" indent="-277813"/>
            <a:r>
              <a:rPr lang="en-US" sz="2000" b="1" i="1" dirty="0"/>
              <a:t>Stakeholder Engagement Plan. </a:t>
            </a:r>
            <a:r>
              <a:rPr lang="en-US" sz="2000" dirty="0"/>
              <a:t>Provides guidance for engaging stakeholders.</a:t>
            </a:r>
          </a:p>
          <a:p>
            <a:pPr marL="720725" indent="-277813"/>
            <a:r>
              <a:rPr lang="en-US" sz="2000" b="1" i="1" dirty="0"/>
              <a:t>Change Management Plan</a:t>
            </a:r>
            <a:r>
              <a:rPr lang="en-US" sz="2000" dirty="0"/>
              <a:t>. Describes the change management process. </a:t>
            </a:r>
          </a:p>
          <a:p>
            <a:pPr marL="92075" indent="0">
              <a:buNone/>
            </a:pPr>
            <a:r>
              <a:rPr lang="en-US" sz="2800" b="1" dirty="0"/>
              <a:t>.2 Project Documents</a:t>
            </a:r>
            <a:r>
              <a:rPr lang="en-US" sz="2000" dirty="0"/>
              <a:t> </a:t>
            </a:r>
          </a:p>
          <a:p>
            <a:pPr marL="720725" indent="-277813"/>
            <a:r>
              <a:rPr lang="en-US" sz="2000" b="1" i="1" dirty="0"/>
              <a:t>Change Log. </a:t>
            </a:r>
            <a:r>
              <a:rPr lang="en-US" sz="2000" dirty="0"/>
              <a:t>Records in the log are communicated to the stakeholders</a:t>
            </a:r>
          </a:p>
          <a:p>
            <a:pPr marL="720725" indent="-277813"/>
            <a:r>
              <a:rPr lang="en-US" sz="2000" b="1" i="1" dirty="0"/>
              <a:t>Issue Log. </a:t>
            </a:r>
            <a:r>
              <a:rPr lang="en-US" sz="2000" dirty="0"/>
              <a:t>Used to record stakeholder issues and concerns</a:t>
            </a:r>
            <a:r>
              <a:rPr lang="en-US" sz="2000" b="1" i="1" dirty="0"/>
              <a:t> </a:t>
            </a:r>
            <a:r>
              <a:rPr lang="en-US" sz="2000" dirty="0"/>
              <a:t>and the way to resolve them</a:t>
            </a:r>
          </a:p>
          <a:p>
            <a:pPr marL="720725" indent="-277813"/>
            <a:r>
              <a:rPr lang="en-US" sz="2000" b="1" i="1" dirty="0"/>
              <a:t>Lessons Learned Register. </a:t>
            </a:r>
            <a:r>
              <a:rPr lang="en-US" sz="2000" dirty="0"/>
              <a:t>Provides information from previous projects about effective stakeholder management approaches.</a:t>
            </a:r>
          </a:p>
          <a:p>
            <a:pPr marL="720725" indent="-277813"/>
            <a:r>
              <a:rPr lang="en-US" sz="2000" b="1" i="1" dirty="0"/>
              <a:t>Stakeholder Register. </a:t>
            </a:r>
            <a:r>
              <a:rPr lang="en-US" sz="2000" dirty="0"/>
              <a:t>Provides the list and information needed to manage stakeholders.</a:t>
            </a:r>
            <a:r>
              <a:rPr lang="en-US" sz="2000" b="1" i="1" dirty="0"/>
              <a:t>    </a:t>
            </a:r>
            <a:r>
              <a:rPr lang="en-US" sz="2800" b="1" i="1" dirty="0"/>
              <a:t> </a:t>
            </a:r>
          </a:p>
          <a:p>
            <a:pPr marL="461963" indent="-352425">
              <a:buNone/>
            </a:pPr>
            <a:endParaRPr lang="en-CA" sz="2000" b="1" dirty="0"/>
          </a:p>
        </p:txBody>
      </p:sp>
      <p:sp>
        <p:nvSpPr>
          <p:cNvPr id="5" name="TextBox 1"/>
          <p:cNvSpPr txBox="1"/>
          <p:nvPr/>
        </p:nvSpPr>
        <p:spPr>
          <a:xfrm>
            <a:off x="0"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xfrm>
            <a:off x="152400" y="-533400"/>
            <a:ext cx="9220200" cy="1143000"/>
          </a:xfrm>
          <a:prstGeom prst="rect">
            <a:avLst/>
          </a:prstGeom>
          <a:noFill/>
          <a:ln w="12700">
            <a:noFill/>
            <a:miter lim="800000"/>
            <a:headEnd/>
            <a:tailEnd/>
          </a:ln>
          <a:effectLst/>
        </p:spPr>
        <p:txBody>
          <a:bodyPr lIns="90488" tIns="44450" rIns="90488" bIns="44450" anchor="b">
            <a:normAutofit/>
          </a:bodyPr>
          <a:lstStyle/>
          <a:p>
            <a:pPr algn="ctr"/>
            <a:r>
              <a:rPr lang="en-US" sz="2500" b="1" dirty="0">
                <a:solidFill>
                  <a:schemeClr val="tx2"/>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13.3.1  MANAGE STAKEHOLDER ENGAGEMENT: INPUTS</a:t>
            </a:r>
          </a:p>
        </p:txBody>
      </p:sp>
      <p:sp>
        <p:nvSpPr>
          <p:cNvPr id="3" name="Content Placeholder 2"/>
          <p:cNvSpPr>
            <a:spLocks noGrp="1"/>
          </p:cNvSpPr>
          <p:nvPr>
            <p:ph idx="1"/>
          </p:nvPr>
        </p:nvSpPr>
        <p:spPr>
          <a:xfrm>
            <a:off x="152400" y="1143000"/>
            <a:ext cx="8781288" cy="4800600"/>
          </a:xfrm>
        </p:spPr>
        <p:txBody>
          <a:bodyPr>
            <a:normAutofit fontScale="92500"/>
          </a:bodyPr>
          <a:lstStyle/>
          <a:p>
            <a:pPr marL="509588" indent="-390525">
              <a:buNone/>
            </a:pPr>
            <a:r>
              <a:rPr lang="en-US" sz="2800" b="1" dirty="0"/>
              <a:t>.3  Enterprise Environmental Factors</a:t>
            </a:r>
          </a:p>
          <a:p>
            <a:pPr marL="509588" indent="-390525">
              <a:buNone/>
            </a:pPr>
            <a:r>
              <a:rPr lang="en-US" sz="2800" b="1" dirty="0"/>
              <a:t>      </a:t>
            </a:r>
            <a:r>
              <a:rPr lang="en-US" sz="1900" dirty="0"/>
              <a:t>The factors includes: </a:t>
            </a:r>
          </a:p>
          <a:p>
            <a:pPr marL="509588" indent="-390525">
              <a:buNone/>
            </a:pPr>
            <a:r>
              <a:rPr lang="en-US" sz="1900" b="1" dirty="0"/>
              <a:t>		- </a:t>
            </a:r>
            <a:r>
              <a:rPr lang="en-US" sz="1900" dirty="0"/>
              <a:t>Culture, political climate, governance	- Personnel Admin procedures</a:t>
            </a:r>
          </a:p>
          <a:p>
            <a:pPr marL="509588" indent="-390525">
              <a:buNone/>
            </a:pPr>
            <a:r>
              <a:rPr lang="en-US" sz="1900" dirty="0"/>
              <a:t>	   - Stakeholder risk tolerances			- Established communication channels</a:t>
            </a:r>
          </a:p>
          <a:p>
            <a:pPr marL="509588" indent="-390525">
              <a:buNone/>
            </a:pPr>
            <a:r>
              <a:rPr lang="en-US" sz="1900" dirty="0"/>
              <a:t> 	   - Trends, habits, practices			- geographic distribution of locations </a:t>
            </a:r>
            <a:endParaRPr lang="en-US" sz="2600" b="1" dirty="0"/>
          </a:p>
          <a:p>
            <a:pPr marL="509588" indent="-390525">
              <a:buNone/>
            </a:pPr>
            <a:endParaRPr lang="en-US" sz="2800" b="1" dirty="0"/>
          </a:p>
          <a:p>
            <a:pPr marL="509588" indent="-390525">
              <a:buNone/>
            </a:pPr>
            <a:r>
              <a:rPr lang="en-US" sz="2800" b="1" dirty="0"/>
              <a:t>.4	Organizational Process Assets</a:t>
            </a:r>
          </a:p>
          <a:p>
            <a:pPr marL="509588" indent="-390525">
              <a:buNone/>
            </a:pPr>
            <a:r>
              <a:rPr lang="en-US" sz="2400" b="1" dirty="0"/>
              <a:t>	</a:t>
            </a:r>
            <a:r>
              <a:rPr lang="en-US" sz="2000" dirty="0"/>
              <a:t>The assets that influence the Manage Stakeholder Engagement process include:</a:t>
            </a:r>
          </a:p>
          <a:p>
            <a:pPr marL="857250" indent="-347663"/>
            <a:r>
              <a:rPr lang="en-US" sz="2000" dirty="0"/>
              <a:t>Organizational communication requirements</a:t>
            </a:r>
          </a:p>
          <a:p>
            <a:pPr marL="857250" indent="-347663"/>
            <a:r>
              <a:rPr lang="en-US" sz="2000" dirty="0"/>
              <a:t>Corporate policies and procedures for risk and change management</a:t>
            </a:r>
          </a:p>
          <a:p>
            <a:pPr marL="857250" indent="-347663"/>
            <a:r>
              <a:rPr lang="en-US" sz="2000" dirty="0"/>
              <a:t>Information management guidelines</a:t>
            </a:r>
          </a:p>
          <a:p>
            <a:pPr marL="857250" indent="-347663"/>
            <a:r>
              <a:rPr lang="en-US" sz="2000" dirty="0"/>
              <a:t>Historical information about previous projects </a:t>
            </a:r>
          </a:p>
        </p:txBody>
      </p:sp>
    </p:spTree>
    <p:extLst>
      <p:ext uri="{BB962C8B-B14F-4D97-AF65-F5344CB8AC3E}">
        <p14:creationId xmlns:p14="http://schemas.microsoft.com/office/powerpoint/2010/main" val="80422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1"/>
          <p:cNvSpPr>
            <a:spLocks noGrp="1"/>
          </p:cNvSpPr>
          <p:nvPr>
            <p:ph type="sldNum" sz="quarter" idx="12"/>
          </p:nvPr>
        </p:nvSpPr>
        <p:spPr/>
        <p:txBody>
          <a:bodyPr/>
          <a:lstStyle/>
          <a:p>
            <a:fld id="{AD57E98D-FA44-45F5-9A51-AB274180FA14}" type="slidenum">
              <a:rPr lang="en-US"/>
              <a:pPr/>
              <a:t>4</a:t>
            </a:fld>
            <a:endParaRPr lang="en-US"/>
          </a:p>
        </p:txBody>
      </p:sp>
      <p:sp>
        <p:nvSpPr>
          <p:cNvPr id="573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573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57348" name="Rectangle 4"/>
          <p:cNvSpPr>
            <a:spLocks noChangeArrowheads="1"/>
          </p:cNvSpPr>
          <p:nvPr/>
        </p:nvSpPr>
        <p:spPr bwMode="auto">
          <a:xfrm>
            <a:off x="381000" y="227012"/>
            <a:ext cx="8686800" cy="763588"/>
          </a:xfrm>
          <a:prstGeom prst="rect">
            <a:avLst/>
          </a:prstGeom>
          <a:noFill/>
          <a:ln w="12700">
            <a:noFill/>
            <a:miter lim="800000"/>
            <a:headEnd/>
            <a:tailEnd/>
          </a:ln>
          <a:effectLst/>
        </p:spPr>
        <p:txBody>
          <a:bodyPr lIns="90488" tIns="44450" rIns="90488" bIns="44450" anchor="b"/>
          <a:lstStyle/>
          <a:p>
            <a:pPr algn="ctr"/>
            <a:r>
              <a:rPr lang="en-US" sz="3200" b="1" dirty="0">
                <a:solidFill>
                  <a:schemeClr val="tx2"/>
                </a:solidFill>
                <a:effectLst>
                  <a:reflection blurRad="6350" stA="55000" endA="300" endPos="45500" dir="5400000" sy="-100000" algn="bl" rotWithShape="0"/>
                </a:effectLst>
                <a:latin typeface="Arial" charset="0"/>
              </a:rPr>
              <a:t>PROJECT STAKEHOLDER  MANAGEMENT PROCESSES</a:t>
            </a:r>
          </a:p>
        </p:txBody>
      </p:sp>
      <p:graphicFrame>
        <p:nvGraphicFramePr>
          <p:cNvPr id="81923" name="Object 3"/>
          <p:cNvGraphicFramePr>
            <a:graphicFrameLocks noChangeAspect="1"/>
          </p:cNvGraphicFramePr>
          <p:nvPr>
            <p:extLst>
              <p:ext uri="{D42A27DB-BD31-4B8C-83A1-F6EECF244321}">
                <p14:modId xmlns:p14="http://schemas.microsoft.com/office/powerpoint/2010/main" val="2699236056"/>
              </p:ext>
            </p:extLst>
          </p:nvPr>
        </p:nvGraphicFramePr>
        <p:xfrm>
          <a:off x="457200" y="1861881"/>
          <a:ext cx="8534400" cy="3657600"/>
        </p:xfrm>
        <a:graphic>
          <a:graphicData uri="http://schemas.openxmlformats.org/presentationml/2006/ole">
            <mc:AlternateContent xmlns:mc="http://schemas.openxmlformats.org/markup-compatibility/2006">
              <mc:Choice xmlns:v="urn:schemas-microsoft-com:vml" Requires="v">
                <p:oleObj spid="_x0000_s82127" name="Visio" r:id="rId4" imgW="9238947" imgH="2327085" progId="Visio.Drawing.11">
                  <p:embed/>
                </p:oleObj>
              </mc:Choice>
              <mc:Fallback>
                <p:oleObj name="Visio" r:id="rId4" imgW="9238947" imgH="2327085" progId="Visio.Drawing.11">
                  <p:embed/>
                  <p:pic>
                    <p:nvPicPr>
                      <p:cNvPr id="0" name="Picture 3"/>
                      <p:cNvPicPr>
                        <a:picLocks noChangeAspect="1" noChangeArrowheads="1"/>
                      </p:cNvPicPr>
                      <p:nvPr/>
                    </p:nvPicPr>
                    <p:blipFill>
                      <a:blip r:embed="rId5"/>
                      <a:srcRect/>
                      <a:stretch>
                        <a:fillRect/>
                      </a:stretch>
                    </p:blipFill>
                    <p:spPr bwMode="auto">
                      <a:xfrm>
                        <a:off x="457200" y="1861881"/>
                        <a:ext cx="8534400" cy="3657600"/>
                      </a:xfrm>
                      <a:prstGeom prst="rect">
                        <a:avLst/>
                      </a:prstGeom>
                      <a:noFill/>
                      <a:ln>
                        <a:noFill/>
                      </a:ln>
                      <a:effectLst/>
                    </p:spPr>
                  </p:pic>
                </p:oleObj>
              </mc:Fallback>
            </mc:AlternateContent>
          </a:graphicData>
        </a:graphic>
      </p:graphicFrame>
      <p:sp>
        <p:nvSpPr>
          <p:cNvPr id="7" name="TextBox 1"/>
          <p:cNvSpPr txBox="1"/>
          <p:nvPr/>
        </p:nvSpPr>
        <p:spPr>
          <a:xfrm>
            <a:off x="0"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xfrm>
            <a:off x="457200" y="-228600"/>
            <a:ext cx="8991600" cy="1143000"/>
          </a:xfrm>
          <a:prstGeom prst="rect">
            <a:avLst/>
          </a:prstGeom>
          <a:noFill/>
          <a:ln w="12700">
            <a:noFill/>
            <a:miter lim="800000"/>
            <a:headEnd/>
            <a:tailEnd/>
          </a:ln>
          <a:effectLst/>
        </p:spPr>
        <p:txBody>
          <a:bodyPr lIns="90488" tIns="44450" rIns="90488" bIns="44450" anchor="b">
            <a:normAutofit/>
          </a:bodyPr>
          <a:lstStyle/>
          <a:p>
            <a:pPr algn="ctr"/>
            <a:r>
              <a:rPr lang="en-US" sz="2500" b="1" dirty="0">
                <a:solidFill>
                  <a:schemeClr val="tx2"/>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13.3.2  MANAGE STAKEHOLDER ENGAGEMENT:             TOOLS &amp; TECHNIQUES</a:t>
            </a:r>
          </a:p>
        </p:txBody>
      </p:sp>
      <p:sp>
        <p:nvSpPr>
          <p:cNvPr id="3" name="Content Placeholder 2"/>
          <p:cNvSpPr>
            <a:spLocks noGrp="1"/>
          </p:cNvSpPr>
          <p:nvPr>
            <p:ph idx="1"/>
          </p:nvPr>
        </p:nvSpPr>
        <p:spPr>
          <a:xfrm>
            <a:off x="228600" y="1066800"/>
            <a:ext cx="8915400" cy="5638800"/>
          </a:xfrm>
        </p:spPr>
        <p:txBody>
          <a:bodyPr>
            <a:normAutofit lnSpcReduction="10000"/>
          </a:bodyPr>
          <a:lstStyle/>
          <a:p>
            <a:pPr marL="11113" indent="-11113">
              <a:buNone/>
            </a:pPr>
            <a:r>
              <a:rPr lang="en-US" sz="2800" b="1" dirty="0"/>
              <a:t>.1 Expert Judgment</a:t>
            </a:r>
          </a:p>
          <a:p>
            <a:pPr marL="461963" indent="-381000">
              <a:spcBef>
                <a:spcPts val="0"/>
              </a:spcBef>
              <a:buNone/>
            </a:pPr>
            <a:r>
              <a:rPr lang="en-US" sz="2800" b="1" dirty="0"/>
              <a:t>     </a:t>
            </a:r>
            <a:r>
              <a:rPr lang="en-US" sz="2000" dirty="0"/>
              <a:t>Stakeholder management requires expertise in the following areas: </a:t>
            </a:r>
          </a:p>
          <a:p>
            <a:pPr marL="720725" indent="-185738">
              <a:spcBef>
                <a:spcPts val="0"/>
              </a:spcBef>
            </a:pPr>
            <a:r>
              <a:rPr lang="en-US" sz="2000" dirty="0"/>
              <a:t>Knowledge the organization’s and outside politics and power structure, and culture </a:t>
            </a:r>
          </a:p>
          <a:p>
            <a:pPr marL="720725" indent="-185738">
              <a:spcBef>
                <a:spcPts val="0"/>
              </a:spcBef>
            </a:pPr>
            <a:r>
              <a:rPr lang="en-US" sz="2000" dirty="0"/>
              <a:t> Analytical assessment techniques, communication methods and strategies. </a:t>
            </a:r>
          </a:p>
          <a:p>
            <a:pPr marL="720725" indent="-185738">
              <a:spcBef>
                <a:spcPts val="0"/>
              </a:spcBef>
            </a:pPr>
            <a:r>
              <a:rPr lang="en-US" sz="2000" dirty="0"/>
              <a:t>Assessment of stakeholders’ characteristics</a:t>
            </a:r>
          </a:p>
          <a:p>
            <a:pPr marL="720725" indent="-185738">
              <a:spcBef>
                <a:spcPts val="0"/>
              </a:spcBef>
            </a:pPr>
            <a:r>
              <a:rPr lang="en-US" sz="2000" dirty="0"/>
              <a:t>Requirement and supply chain management.  </a:t>
            </a:r>
          </a:p>
          <a:p>
            <a:pPr marL="0" indent="0">
              <a:buNone/>
            </a:pPr>
            <a:r>
              <a:rPr lang="en-US" sz="2000" b="1" dirty="0"/>
              <a:t> </a:t>
            </a:r>
            <a:r>
              <a:rPr lang="en-US" sz="2800" b="1" dirty="0"/>
              <a:t>.2 Communication Skills</a:t>
            </a:r>
          </a:p>
          <a:p>
            <a:pPr marL="360363" indent="0">
              <a:buNone/>
              <a:tabLst>
                <a:tab pos="360363" algn="l"/>
              </a:tabLst>
            </a:pPr>
            <a:r>
              <a:rPr lang="en-US" sz="2000" dirty="0"/>
              <a:t>The project team needs the appropriate communication skills to implement the communication plan developed for each stakeholder and collect feedback to assess stakeholders' understanding and reaction to project activities. Feedback can be collected via conversations, meetings, discussions, reports, and surveys. </a:t>
            </a:r>
          </a:p>
          <a:p>
            <a:pPr marL="0" indent="0">
              <a:buNone/>
            </a:pPr>
            <a:r>
              <a:rPr lang="en-US" sz="2800" dirty="0"/>
              <a:t>.</a:t>
            </a:r>
            <a:r>
              <a:rPr lang="en-US" sz="2800" b="1" dirty="0"/>
              <a:t>3 Interpersonal and Team Skills</a:t>
            </a:r>
          </a:p>
          <a:p>
            <a:pPr marL="360363" indent="0">
              <a:buNone/>
            </a:pPr>
            <a:r>
              <a:rPr lang="en-US" sz="2000" dirty="0"/>
              <a:t>Requires skills include:</a:t>
            </a:r>
          </a:p>
          <a:p>
            <a:pPr marL="703263" indent="-342900">
              <a:buFontTx/>
              <a:buChar char="-"/>
            </a:pPr>
            <a:r>
              <a:rPr lang="en-US" sz="2000" dirty="0"/>
              <a:t>Conflict Management	- Cultural awareness	- Negotiations</a:t>
            </a:r>
          </a:p>
          <a:p>
            <a:pPr marL="703263" indent="-342900">
              <a:buFontTx/>
              <a:buChar char="-"/>
            </a:pPr>
            <a:r>
              <a:rPr lang="en-US" sz="2000" dirty="0"/>
              <a:t>Observation			- Conversation		- Political Awareness				</a:t>
            </a:r>
            <a:r>
              <a:rPr lang="en-US" sz="2800" dirty="0"/>
              <a:t> </a:t>
            </a:r>
            <a:r>
              <a:rPr lang="en-US" sz="2000" dirty="0"/>
              <a:t>    </a:t>
            </a:r>
          </a:p>
        </p:txBody>
      </p:sp>
    </p:spTree>
    <p:extLst>
      <p:ext uri="{BB962C8B-B14F-4D97-AF65-F5344CB8AC3E}">
        <p14:creationId xmlns:p14="http://schemas.microsoft.com/office/powerpoint/2010/main" val="368222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xfrm>
            <a:off x="457200" y="-228600"/>
            <a:ext cx="8991600" cy="1143000"/>
          </a:xfrm>
          <a:prstGeom prst="rect">
            <a:avLst/>
          </a:prstGeom>
          <a:noFill/>
          <a:ln w="12700">
            <a:noFill/>
            <a:miter lim="800000"/>
            <a:headEnd/>
            <a:tailEnd/>
          </a:ln>
          <a:effectLst/>
        </p:spPr>
        <p:txBody>
          <a:bodyPr lIns="90488" tIns="44450" rIns="90488" bIns="44450" anchor="b">
            <a:normAutofit/>
          </a:bodyPr>
          <a:lstStyle/>
          <a:p>
            <a:pPr algn="ctr"/>
            <a:r>
              <a:rPr lang="en-US" sz="2500" b="1" dirty="0">
                <a:solidFill>
                  <a:schemeClr val="tx2"/>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13.3.2  MANAGE STAKEHOLDER ENGAGEMENT:             TOOLS &amp; TECHNIQUES</a:t>
            </a:r>
          </a:p>
        </p:txBody>
      </p:sp>
      <p:sp>
        <p:nvSpPr>
          <p:cNvPr id="3" name="Content Placeholder 2"/>
          <p:cNvSpPr>
            <a:spLocks noGrp="1"/>
          </p:cNvSpPr>
          <p:nvPr>
            <p:ph idx="1"/>
          </p:nvPr>
        </p:nvSpPr>
        <p:spPr>
          <a:xfrm>
            <a:off x="228600" y="1066800"/>
            <a:ext cx="8915400" cy="5638800"/>
          </a:xfrm>
        </p:spPr>
        <p:txBody>
          <a:bodyPr>
            <a:normAutofit/>
          </a:bodyPr>
          <a:lstStyle/>
          <a:p>
            <a:pPr marL="11113" indent="-11113">
              <a:buNone/>
            </a:pPr>
            <a:r>
              <a:rPr lang="en-US" sz="2800" b="1" dirty="0"/>
              <a:t>.4 Ground Rules</a:t>
            </a:r>
          </a:p>
          <a:p>
            <a:pPr marL="360363" indent="-360363">
              <a:buNone/>
            </a:pPr>
            <a:r>
              <a:rPr lang="en-US" sz="2800" b="1" dirty="0"/>
              <a:t>    </a:t>
            </a:r>
            <a:r>
              <a:rPr lang="en-US" sz="2000" dirty="0"/>
              <a:t>Defined in the Charter, set expected behavior of the project team with regards to stakeholder engagement.  </a:t>
            </a:r>
          </a:p>
          <a:p>
            <a:pPr marL="0" indent="0">
              <a:buNone/>
            </a:pPr>
            <a:r>
              <a:rPr lang="en-US" sz="2800" dirty="0"/>
              <a:t>.</a:t>
            </a:r>
            <a:r>
              <a:rPr lang="en-US" sz="2800" b="1" dirty="0"/>
              <a:t>5 Meetings</a:t>
            </a:r>
          </a:p>
          <a:p>
            <a:pPr marL="360363" indent="0">
              <a:buNone/>
            </a:pPr>
            <a:r>
              <a:rPr lang="en-US" sz="2000" dirty="0"/>
              <a:t>Types of meetings held to address stakeholder engagement issues, include:</a:t>
            </a:r>
          </a:p>
          <a:p>
            <a:pPr marL="703263" indent="-342900">
              <a:buFontTx/>
              <a:buChar char="-"/>
            </a:pPr>
            <a:r>
              <a:rPr lang="en-US" sz="2000" dirty="0"/>
              <a:t>Decision making   		- Issue resolution  		- Retrospectives</a:t>
            </a:r>
          </a:p>
          <a:p>
            <a:pPr marL="703263" indent="-342900">
              <a:buFontTx/>
              <a:buChar char="-"/>
            </a:pPr>
            <a:r>
              <a:rPr lang="en-US" sz="2000" dirty="0"/>
              <a:t>Project Kick-Off		- Sprint planning		- Status updates				</a:t>
            </a:r>
            <a:r>
              <a:rPr lang="en-US" sz="2800" dirty="0"/>
              <a:t> </a:t>
            </a:r>
            <a:r>
              <a:rPr lang="en-US" sz="2000" dirty="0"/>
              <a:t>    </a:t>
            </a:r>
          </a:p>
        </p:txBody>
      </p:sp>
    </p:spTree>
    <p:extLst>
      <p:ext uri="{BB962C8B-B14F-4D97-AF65-F5344CB8AC3E}">
        <p14:creationId xmlns:p14="http://schemas.microsoft.com/office/powerpoint/2010/main" val="1662149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xfrm>
            <a:off x="-152400" y="-609600"/>
            <a:ext cx="9601200" cy="1143000"/>
          </a:xfrm>
          <a:prstGeom prst="rect">
            <a:avLst/>
          </a:prstGeom>
          <a:noFill/>
          <a:ln w="12700">
            <a:noFill/>
            <a:miter lim="800000"/>
            <a:headEnd/>
            <a:tailEnd/>
          </a:ln>
          <a:effectLst/>
        </p:spPr>
        <p:txBody>
          <a:bodyPr lIns="90488" tIns="44450" rIns="90488" bIns="44450" anchor="b">
            <a:normAutofit/>
          </a:bodyPr>
          <a:lstStyle/>
          <a:p>
            <a:pPr algn="ctr"/>
            <a:r>
              <a:rPr lang="en-US" sz="2500" b="1" dirty="0">
                <a:solidFill>
                  <a:schemeClr val="tx2"/>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13.3.3  MANAGE STAKEHOLDER ENGAGEMENT:OUTPUTS</a:t>
            </a:r>
          </a:p>
        </p:txBody>
      </p:sp>
      <p:sp>
        <p:nvSpPr>
          <p:cNvPr id="3" name="Content Placeholder 2"/>
          <p:cNvSpPr>
            <a:spLocks noGrp="1"/>
          </p:cNvSpPr>
          <p:nvPr>
            <p:ph idx="1"/>
          </p:nvPr>
        </p:nvSpPr>
        <p:spPr>
          <a:xfrm>
            <a:off x="533400" y="685800"/>
            <a:ext cx="8400288" cy="6019800"/>
          </a:xfrm>
        </p:spPr>
        <p:txBody>
          <a:bodyPr>
            <a:normAutofit/>
          </a:bodyPr>
          <a:lstStyle/>
          <a:p>
            <a:pPr marL="346075" indent="-265113">
              <a:spcBef>
                <a:spcPts val="600"/>
              </a:spcBef>
              <a:spcAft>
                <a:spcPts val="600"/>
              </a:spcAft>
              <a:buNone/>
            </a:pPr>
            <a:r>
              <a:rPr lang="en-US" sz="2800" b="1" dirty="0"/>
              <a:t>.1 </a:t>
            </a:r>
            <a:r>
              <a:rPr lang="en-US" sz="2100" dirty="0"/>
              <a:t> </a:t>
            </a:r>
            <a:r>
              <a:rPr lang="en-US" sz="2800" b="1" dirty="0"/>
              <a:t>Change Requests  </a:t>
            </a:r>
          </a:p>
          <a:p>
            <a:pPr marL="461963" indent="-381000">
              <a:spcBef>
                <a:spcPts val="600"/>
              </a:spcBef>
              <a:spcAft>
                <a:spcPts val="600"/>
              </a:spcAft>
              <a:buNone/>
            </a:pPr>
            <a:r>
              <a:rPr lang="en-US" sz="2400" b="1" dirty="0"/>
              <a:t>	</a:t>
            </a:r>
            <a:r>
              <a:rPr lang="en-US" sz="2100" dirty="0"/>
              <a:t>Changes</a:t>
            </a:r>
            <a:r>
              <a:rPr lang="en-US" sz="2100" b="1" dirty="0"/>
              <a:t> </a:t>
            </a:r>
            <a:r>
              <a:rPr lang="en-US" sz="2100" dirty="0"/>
              <a:t>may be necessary as a result of the Stakeholder Engagement Management process, to request corrective or preventive actions in project activities or interaction with impacted stakeholders. </a:t>
            </a:r>
          </a:p>
          <a:p>
            <a:pPr marL="461963" indent="-381000">
              <a:spcBef>
                <a:spcPts val="600"/>
              </a:spcBef>
              <a:spcAft>
                <a:spcPts val="600"/>
              </a:spcAft>
              <a:buNone/>
            </a:pPr>
            <a:r>
              <a:rPr lang="en-US" sz="2800" b="1" dirty="0"/>
              <a:t>.2	Project Management Plan Updates</a:t>
            </a:r>
          </a:p>
          <a:p>
            <a:pPr marL="461963" indent="-381000">
              <a:spcBef>
                <a:spcPts val="600"/>
              </a:spcBef>
              <a:spcAft>
                <a:spcPts val="600"/>
              </a:spcAft>
              <a:buNone/>
            </a:pPr>
            <a:r>
              <a:rPr lang="en-US" sz="2400" b="1" dirty="0"/>
              <a:t>	</a:t>
            </a:r>
            <a:r>
              <a:rPr lang="en-US" sz="2400" dirty="0"/>
              <a:t>Some components of the plan, particularly the </a:t>
            </a:r>
            <a:r>
              <a:rPr lang="en-US" sz="2400" b="1" i="1" dirty="0"/>
              <a:t>Communication Management Plan</a:t>
            </a:r>
            <a:r>
              <a:rPr lang="en-US" sz="2400" dirty="0"/>
              <a:t> and the </a:t>
            </a:r>
            <a:r>
              <a:rPr lang="en-US" sz="2400" b="1" i="1" dirty="0"/>
              <a:t>Stakeholder Management Plan </a:t>
            </a:r>
            <a:r>
              <a:rPr lang="en-US" sz="2400" dirty="0"/>
              <a:t>may require updates as a result of new stakeholder requirements. </a:t>
            </a:r>
            <a:r>
              <a:rPr lang="en-US" sz="2400" b="1" dirty="0"/>
              <a:t> </a:t>
            </a:r>
            <a:endParaRPr lang="en-US" sz="2100" b="1" dirty="0"/>
          </a:p>
          <a:p>
            <a:pPr marL="461963" indent="-381000">
              <a:spcBef>
                <a:spcPts val="600"/>
              </a:spcBef>
              <a:spcAft>
                <a:spcPts val="600"/>
              </a:spcAft>
              <a:buNone/>
            </a:pPr>
            <a:r>
              <a:rPr lang="en-US" sz="2800" b="1" dirty="0"/>
              <a:t>.3	Project Documents Updates</a:t>
            </a:r>
          </a:p>
          <a:p>
            <a:pPr marL="461963" lvl="1" indent="-381000">
              <a:spcBef>
                <a:spcPts val="600"/>
              </a:spcBef>
              <a:spcAft>
                <a:spcPts val="600"/>
              </a:spcAft>
              <a:buSzPct val="80000"/>
              <a:buNone/>
            </a:pPr>
            <a:r>
              <a:rPr lang="en-US" sz="2400" b="1" dirty="0"/>
              <a:t>	</a:t>
            </a:r>
            <a:r>
              <a:rPr lang="en-US" sz="2100" dirty="0"/>
              <a:t>Updates to </a:t>
            </a:r>
            <a:r>
              <a:rPr lang="en-US" sz="2100" b="1" i="1" dirty="0"/>
              <a:t>Change Log, Issue Log, Lessons Learned and Stakeholder Register </a:t>
            </a:r>
            <a:r>
              <a:rPr lang="en-US" sz="2100" dirty="0"/>
              <a:t>may be required as a results of manage stakeholder engagement process. </a:t>
            </a:r>
            <a:r>
              <a:rPr lang="en-US" sz="2100" b="1" i="1" dirty="0"/>
              <a:t> </a:t>
            </a:r>
          </a:p>
          <a:p>
            <a:pPr marL="461963" indent="-381000">
              <a:spcBef>
                <a:spcPts val="600"/>
              </a:spcBef>
              <a:spcAft>
                <a:spcPts val="600"/>
              </a:spcAft>
              <a:buNone/>
            </a:pPr>
            <a:endParaRPr lang="en-US" sz="2800" b="1" dirty="0"/>
          </a:p>
        </p:txBody>
      </p:sp>
    </p:spTree>
    <p:extLst>
      <p:ext uri="{BB962C8B-B14F-4D97-AF65-F5344CB8AC3E}">
        <p14:creationId xmlns:p14="http://schemas.microsoft.com/office/powerpoint/2010/main" val="3091828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838200"/>
          </a:xfrm>
        </p:spPr>
        <p:txBody>
          <a:bodyPr>
            <a:no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SITUATIONAL QUESTIONS &amp; REAL WORLD APPLICATIONS</a:t>
            </a:r>
            <a:endParaRPr lang="en-CA"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600200" y="1828800"/>
            <a:ext cx="7315200" cy="4351338"/>
          </a:xfrm>
        </p:spPr>
        <p:txBody>
          <a:bodyPr>
            <a:normAutofit/>
          </a:bodyPr>
          <a:lstStyle/>
          <a:p>
            <a:pPr>
              <a:buNone/>
            </a:pPr>
            <a:r>
              <a:rPr lang="en-US" sz="3200" b="1" i="1" dirty="0"/>
              <a:t>	Problems in managing stakeholder expectations are likely to emerge from a breakdown in communications with the stakeholders. For instance, a failure to include a key stakeholder during Collect Requirements, status updates, or change requests and approvals can negatively impact the project.</a:t>
            </a:r>
            <a:endParaRPr lang="en-CA" sz="3200" b="1" i="1" dirty="0"/>
          </a:p>
        </p:txBody>
      </p:sp>
      <p:pic>
        <p:nvPicPr>
          <p:cNvPr id="522242" name="Picture 2" descr="C:\Users\Isaac\AppData\Local\Microsoft\Windows\Temporary Internet Files\Content.IE5\3MBCDI18\MC90007862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438401"/>
            <a:ext cx="1296063" cy="3934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629" y="76200"/>
            <a:ext cx="8610600" cy="1143000"/>
          </a:xfrm>
        </p:spPr>
        <p:txBody>
          <a:bodyPr>
            <a:no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13.4 MONITOR STAKEHOLDER ENGAGEMENT</a:t>
            </a:r>
          </a:p>
        </p:txBody>
      </p:sp>
      <p:pic>
        <p:nvPicPr>
          <p:cNvPr id="4" name="Picture 3"/>
          <p:cNvPicPr>
            <a:picLocks noChangeArrowheads="1"/>
          </p:cNvPicPr>
          <p:nvPr/>
        </p:nvPicPr>
        <p:blipFill>
          <a:blip r:embed="rId3" cstate="print"/>
          <a:srcRect/>
          <a:stretch>
            <a:fillRect/>
          </a:stretch>
        </p:blipFill>
        <p:spPr bwMode="auto">
          <a:xfrm rot="1320476">
            <a:off x="6320409" y="3289443"/>
            <a:ext cx="3072916" cy="2901747"/>
          </a:xfrm>
          <a:prstGeom prst="rect">
            <a:avLst/>
          </a:prstGeom>
          <a:noFill/>
          <a:ln w="12700">
            <a:noFill/>
            <a:miter lim="800000"/>
            <a:headEnd/>
            <a:tailEnd/>
          </a:ln>
          <a:effectLst/>
        </p:spPr>
      </p:pic>
      <p:graphicFrame>
        <p:nvGraphicFramePr>
          <p:cNvPr id="6" name="Object 3"/>
          <p:cNvGraphicFramePr>
            <a:graphicFrameLocks noChangeAspect="1"/>
          </p:cNvGraphicFramePr>
          <p:nvPr>
            <p:extLst>
              <p:ext uri="{D42A27DB-BD31-4B8C-83A1-F6EECF244321}">
                <p14:modId xmlns:p14="http://schemas.microsoft.com/office/powerpoint/2010/main" val="1686647153"/>
              </p:ext>
            </p:extLst>
          </p:nvPr>
        </p:nvGraphicFramePr>
        <p:xfrm>
          <a:off x="457200" y="1861881"/>
          <a:ext cx="8534400" cy="3657600"/>
        </p:xfrm>
        <a:graphic>
          <a:graphicData uri="http://schemas.openxmlformats.org/presentationml/2006/ole">
            <mc:AlternateContent xmlns:mc="http://schemas.openxmlformats.org/markup-compatibility/2006">
              <mc:Choice xmlns:v="urn:schemas-microsoft-com:vml" Requires="v">
                <p:oleObj spid="_x0000_s524343" name="Visio" r:id="rId4" imgW="9238947" imgH="2327085" progId="Visio.Drawing.11">
                  <p:embed/>
                </p:oleObj>
              </mc:Choice>
              <mc:Fallback>
                <p:oleObj name="Visio" r:id="rId4" imgW="9238947" imgH="2327085" progId="Visio.Drawing.11">
                  <p:embed/>
                  <p:pic>
                    <p:nvPicPr>
                      <p:cNvPr id="81923" name="Object 3"/>
                      <p:cNvPicPr>
                        <a:picLocks noChangeAspect="1" noChangeArrowheads="1"/>
                      </p:cNvPicPr>
                      <p:nvPr/>
                    </p:nvPicPr>
                    <p:blipFill>
                      <a:blip r:embed="rId5"/>
                      <a:srcRect/>
                      <a:stretch>
                        <a:fillRect/>
                      </a:stretch>
                    </p:blipFill>
                    <p:spPr bwMode="auto">
                      <a:xfrm>
                        <a:off x="457200" y="1861881"/>
                        <a:ext cx="8534400" cy="3657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82843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5112" y="-152400"/>
            <a:ext cx="8705088" cy="1143000"/>
          </a:xfrm>
        </p:spPr>
        <p:txBody>
          <a:bodyPr>
            <a:noAutofit/>
          </a:bodyPr>
          <a:lstStyle/>
          <a:p>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13.4 MONITOR STAKEHOLDER ENGAGEMENT</a:t>
            </a:r>
          </a:p>
        </p:txBody>
      </p:sp>
      <p:sp>
        <p:nvSpPr>
          <p:cNvPr id="3" name="Content Placeholder 2"/>
          <p:cNvSpPr>
            <a:spLocks noGrp="1"/>
          </p:cNvSpPr>
          <p:nvPr>
            <p:ph idx="1"/>
          </p:nvPr>
        </p:nvSpPr>
        <p:spPr>
          <a:xfrm>
            <a:off x="478259" y="914400"/>
            <a:ext cx="8001000" cy="4800600"/>
          </a:xfrm>
        </p:spPr>
        <p:txBody>
          <a:bodyPr/>
          <a:lstStyle/>
          <a:p>
            <a:pPr marL="82296" indent="0">
              <a:buNone/>
            </a:pPr>
            <a:endParaRPr lang="en-US" sz="1400" b="1" dirty="0"/>
          </a:p>
          <a:p>
            <a:r>
              <a:rPr lang="en-US" sz="2800" i="1" dirty="0"/>
              <a:t>The process involves monitoring project stakeholder relationship, adapting strategies and developing plans to maintain and increase the efficiency and the effectiveness of stakeholder engagement activities, throughout the project life-cycle.    </a:t>
            </a:r>
          </a:p>
        </p:txBody>
      </p:sp>
    </p:spTree>
    <p:extLst>
      <p:ext uri="{BB962C8B-B14F-4D97-AF65-F5344CB8AC3E}">
        <p14:creationId xmlns:p14="http://schemas.microsoft.com/office/powerpoint/2010/main" val="3856372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09600" y="152400"/>
            <a:ext cx="7886700" cy="1325563"/>
          </a:xfrm>
        </p:spPr>
        <p:txBody>
          <a:bodyPr>
            <a:noAutofit/>
          </a:bodyPr>
          <a:lstStyle/>
          <a:p>
            <a:pPr algn="ct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13.4 MONITOR STAKEHOLDER ENGAGEMENT</a:t>
            </a:r>
            <a:b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br>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DATA FLOW DIAGRAM</a:t>
            </a:r>
          </a:p>
        </p:txBody>
      </p:sp>
      <p:graphicFrame>
        <p:nvGraphicFramePr>
          <p:cNvPr id="4" name="Object 3"/>
          <p:cNvGraphicFramePr>
            <a:graphicFrameLocks noChangeAspect="1"/>
          </p:cNvGraphicFramePr>
          <p:nvPr>
            <p:extLst>
              <p:ext uri="{D42A27DB-BD31-4B8C-83A1-F6EECF244321}">
                <p14:modId xmlns:p14="http://schemas.microsoft.com/office/powerpoint/2010/main" val="2999897845"/>
              </p:ext>
            </p:extLst>
          </p:nvPr>
        </p:nvGraphicFramePr>
        <p:xfrm>
          <a:off x="685801" y="1371600"/>
          <a:ext cx="8055146" cy="4800600"/>
        </p:xfrm>
        <a:graphic>
          <a:graphicData uri="http://schemas.openxmlformats.org/presentationml/2006/ole">
            <mc:AlternateContent xmlns:mc="http://schemas.openxmlformats.org/markup-compatibility/2006">
              <mc:Choice xmlns:v="urn:schemas-microsoft-com:vml" Requires="v">
                <p:oleObj spid="_x0000_s526360" name="Visio" r:id="rId3" imgW="10150515" imgH="5937300" progId="Visio.Drawing.15">
                  <p:embed/>
                </p:oleObj>
              </mc:Choice>
              <mc:Fallback>
                <p:oleObj name="Visio" r:id="rId3" imgW="10150515" imgH="5937300" progId="Visio.Drawing.15">
                  <p:embed/>
                  <p:pic>
                    <p:nvPicPr>
                      <p:cNvPr id="0" name=""/>
                      <p:cNvPicPr/>
                      <p:nvPr/>
                    </p:nvPicPr>
                    <p:blipFill>
                      <a:blip r:embed="rId4"/>
                      <a:stretch>
                        <a:fillRect/>
                      </a:stretch>
                    </p:blipFill>
                    <p:spPr>
                      <a:xfrm>
                        <a:off x="685801" y="1371600"/>
                        <a:ext cx="8055146" cy="4800600"/>
                      </a:xfrm>
                      <a:prstGeom prst="rect">
                        <a:avLst/>
                      </a:prstGeom>
                    </p:spPr>
                  </p:pic>
                </p:oleObj>
              </mc:Fallback>
            </mc:AlternateContent>
          </a:graphicData>
        </a:graphic>
      </p:graphicFrame>
      <p:sp>
        <p:nvSpPr>
          <p:cNvPr id="5" name="TextBox 1"/>
          <p:cNvSpPr txBox="1"/>
          <p:nvPr/>
        </p:nvSpPr>
        <p:spPr>
          <a:xfrm>
            <a:off x="3460316" y="6400800"/>
            <a:ext cx="5411546"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6</a:t>
            </a:r>
            <a:r>
              <a:rPr lang="en-US" b="1" i="1" baseline="30000" dirty="0">
                <a:solidFill>
                  <a:schemeClr val="tx1"/>
                </a:solidFill>
              </a:rPr>
              <a:t>th</a:t>
            </a:r>
            <a:r>
              <a:rPr lang="en-US" b="1" i="1" dirty="0">
                <a:solidFill>
                  <a:schemeClr val="tx1"/>
                </a:solidFill>
              </a:rPr>
              <a:t> Edition  Fig. 13.10 Page 531 </a:t>
            </a:r>
          </a:p>
        </p:txBody>
      </p:sp>
    </p:spTree>
    <p:extLst>
      <p:ext uri="{BB962C8B-B14F-4D97-AF65-F5344CB8AC3E}">
        <p14:creationId xmlns:p14="http://schemas.microsoft.com/office/powerpoint/2010/main" val="4273907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
          <p:cNvSpPr>
            <a:spLocks/>
          </p:cNvSpPr>
          <p:nvPr/>
        </p:nvSpPr>
        <p:spPr bwMode="auto">
          <a:xfrm>
            <a:off x="1" y="2317750"/>
            <a:ext cx="9144000"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6">
              <a:lumMod val="40000"/>
              <a:lumOff val="60000"/>
            </a:schemeClr>
          </a:solidFill>
          <a:ln w="12700" cap="rnd" cmpd="sng">
            <a:solidFill>
              <a:schemeClr val="tx1"/>
            </a:solidFill>
            <a:prstDash val="solid"/>
            <a:round/>
            <a:headEnd type="none" w="med" len="med"/>
            <a:tailEnd type="none" w="med" len="med"/>
          </a:ln>
          <a:effectLst/>
        </p:spPr>
        <p:txBody>
          <a:bodyPr/>
          <a:lstStyle/>
          <a:p>
            <a:endParaRPr lang="en-CA"/>
          </a:p>
        </p:txBody>
      </p:sp>
      <p:sp>
        <p:nvSpPr>
          <p:cNvPr id="5" name="Rectangle 10"/>
          <p:cNvSpPr>
            <a:spLocks noChangeArrowheads="1"/>
          </p:cNvSpPr>
          <p:nvPr/>
        </p:nvSpPr>
        <p:spPr bwMode="auto">
          <a:xfrm>
            <a:off x="5853114" y="1265382"/>
            <a:ext cx="2295525" cy="5029198"/>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r>
              <a:rPr lang="en-US" dirty="0">
                <a:solidFill>
                  <a:schemeClr val="bg1"/>
                </a:solidFill>
                <a:latin typeface="Arial" charset="0"/>
              </a:rPr>
              <a:t>   </a:t>
            </a:r>
          </a:p>
          <a:p>
            <a:r>
              <a:rPr lang="en-US" b="1" dirty="0">
                <a:solidFill>
                  <a:schemeClr val="bg1"/>
                </a:solidFill>
                <a:latin typeface="Arial" charset="0"/>
              </a:rPr>
              <a:t>  </a:t>
            </a:r>
          </a:p>
          <a:p>
            <a:r>
              <a:rPr lang="en-US" b="1" dirty="0">
                <a:solidFill>
                  <a:schemeClr val="bg1"/>
                </a:solidFill>
                <a:latin typeface="Arial" charset="0"/>
              </a:rPr>
              <a:t> </a:t>
            </a:r>
          </a:p>
          <a:p>
            <a:endParaRPr lang="en-US" dirty="0">
              <a:solidFill>
                <a:schemeClr val="bg1"/>
              </a:solidFill>
              <a:latin typeface="Arial" charset="0"/>
            </a:endParaRPr>
          </a:p>
          <a:p>
            <a:pPr>
              <a:buFontTx/>
              <a:buChar char="•"/>
            </a:pPr>
            <a:r>
              <a:rPr lang="en-US" sz="1600" dirty="0">
                <a:solidFill>
                  <a:schemeClr val="bg1"/>
                </a:solidFill>
                <a:latin typeface="Arial" charset="0"/>
              </a:rPr>
              <a:t>1Work performance</a:t>
            </a:r>
          </a:p>
          <a:p>
            <a:r>
              <a:rPr lang="en-US" sz="1600" dirty="0">
                <a:solidFill>
                  <a:schemeClr val="bg1"/>
                </a:solidFill>
                <a:latin typeface="Arial" charset="0"/>
              </a:rPr>
              <a:t>     information</a:t>
            </a:r>
          </a:p>
          <a:p>
            <a:pPr>
              <a:buFont typeface="Arial" pitchFamily="34" charset="0"/>
              <a:buChar char="•"/>
            </a:pPr>
            <a:r>
              <a:rPr lang="en-US" sz="1600" dirty="0">
                <a:solidFill>
                  <a:schemeClr val="bg1"/>
                </a:solidFill>
                <a:latin typeface="Arial" charset="0"/>
              </a:rPr>
              <a:t>2 Change requests</a:t>
            </a:r>
          </a:p>
          <a:p>
            <a:pPr>
              <a:buFont typeface="Arial" pitchFamily="34" charset="0"/>
              <a:buChar char="•"/>
            </a:pPr>
            <a:r>
              <a:rPr lang="en-US" sz="1600" dirty="0">
                <a:solidFill>
                  <a:schemeClr val="bg1"/>
                </a:solidFill>
                <a:latin typeface="Arial" charset="0"/>
              </a:rPr>
              <a:t>3 Project Mgmt. plan</a:t>
            </a:r>
          </a:p>
          <a:p>
            <a:r>
              <a:rPr lang="en-US" sz="1600" dirty="0">
                <a:solidFill>
                  <a:schemeClr val="bg1"/>
                </a:solidFill>
                <a:latin typeface="Arial" charset="0"/>
              </a:rPr>
              <a:t>      updates </a:t>
            </a:r>
          </a:p>
          <a:p>
            <a:pPr marL="92075">
              <a:buFont typeface="Arial" panose="020B0604020202020204" pitchFamily="34" charset="0"/>
              <a:buChar char="•"/>
            </a:pPr>
            <a:r>
              <a:rPr lang="en-US" sz="1600" dirty="0">
                <a:solidFill>
                  <a:schemeClr val="bg1"/>
                </a:solidFill>
                <a:latin typeface="Arial" charset="0"/>
              </a:rPr>
              <a:t>Resource Mgmt. plan</a:t>
            </a:r>
          </a:p>
          <a:p>
            <a:pPr marL="92075">
              <a:buFont typeface="Arial" panose="020B0604020202020204" pitchFamily="34" charset="0"/>
              <a:buChar char="•"/>
            </a:pPr>
            <a:r>
              <a:rPr lang="en-US" sz="1600" dirty="0">
                <a:solidFill>
                  <a:schemeClr val="bg1"/>
                </a:solidFill>
                <a:latin typeface="Arial" charset="0"/>
              </a:rPr>
              <a:t>Comm. Mgmt. plan</a:t>
            </a:r>
          </a:p>
          <a:p>
            <a:pPr marL="92075">
              <a:buFont typeface="Arial" panose="020B0604020202020204" pitchFamily="34" charset="0"/>
              <a:buChar char="•"/>
            </a:pPr>
            <a:r>
              <a:rPr lang="en-US" sz="1600" dirty="0">
                <a:solidFill>
                  <a:schemeClr val="bg1"/>
                </a:solidFill>
                <a:latin typeface="Arial" charset="0"/>
              </a:rPr>
              <a:t>Stakeholder </a:t>
            </a:r>
          </a:p>
          <a:p>
            <a:pPr marL="92075"/>
            <a:r>
              <a:rPr lang="en-US" sz="1600" dirty="0">
                <a:solidFill>
                  <a:schemeClr val="bg1"/>
                </a:solidFill>
                <a:latin typeface="Arial" charset="0"/>
              </a:rPr>
              <a:t> engagement plan</a:t>
            </a:r>
          </a:p>
          <a:p>
            <a:pPr>
              <a:buFont typeface="Arial" pitchFamily="34" charset="0"/>
              <a:buChar char="•"/>
            </a:pPr>
            <a:r>
              <a:rPr lang="en-US" sz="1600" dirty="0">
                <a:solidFill>
                  <a:schemeClr val="bg1"/>
                </a:solidFill>
                <a:latin typeface="Arial" charset="0"/>
              </a:rPr>
              <a:t>4 Project documents</a:t>
            </a:r>
          </a:p>
          <a:p>
            <a:r>
              <a:rPr lang="en-US" sz="1600" dirty="0">
                <a:solidFill>
                  <a:schemeClr val="bg1"/>
                </a:solidFill>
                <a:latin typeface="Arial" charset="0"/>
              </a:rPr>
              <a:t>    updates</a:t>
            </a:r>
          </a:p>
          <a:p>
            <a:pPr marL="92075">
              <a:buFont typeface="Arial" panose="020B0604020202020204" pitchFamily="34" charset="0"/>
              <a:buChar char="•"/>
            </a:pPr>
            <a:r>
              <a:rPr lang="en-US" sz="1600" dirty="0">
                <a:solidFill>
                  <a:schemeClr val="bg1"/>
                </a:solidFill>
                <a:latin typeface="Arial" charset="0"/>
              </a:rPr>
              <a:t>Issue log</a:t>
            </a:r>
          </a:p>
          <a:p>
            <a:pPr marL="92075">
              <a:buFont typeface="Arial" panose="020B0604020202020204" pitchFamily="34" charset="0"/>
              <a:buChar char="•"/>
            </a:pPr>
            <a:r>
              <a:rPr lang="en-US" sz="1600" dirty="0">
                <a:solidFill>
                  <a:schemeClr val="bg1"/>
                </a:solidFill>
                <a:latin typeface="Arial" charset="0"/>
              </a:rPr>
              <a:t>Lessons learned reg.</a:t>
            </a:r>
          </a:p>
          <a:p>
            <a:pPr marL="92075">
              <a:buFont typeface="Arial" panose="020B0604020202020204" pitchFamily="34" charset="0"/>
              <a:buChar char="•"/>
            </a:pPr>
            <a:r>
              <a:rPr lang="en-US" sz="1600" dirty="0">
                <a:solidFill>
                  <a:schemeClr val="bg1"/>
                </a:solidFill>
                <a:latin typeface="Arial" charset="0"/>
              </a:rPr>
              <a:t>Risk register</a:t>
            </a:r>
          </a:p>
          <a:p>
            <a:pPr marL="92075">
              <a:buFont typeface="Arial" panose="020B0604020202020204" pitchFamily="34" charset="0"/>
              <a:buChar char="•"/>
            </a:pPr>
            <a:r>
              <a:rPr lang="en-US" sz="1600" dirty="0">
                <a:solidFill>
                  <a:schemeClr val="bg1"/>
                </a:solidFill>
                <a:latin typeface="Arial" charset="0"/>
              </a:rPr>
              <a:t>Stakeholder register</a:t>
            </a:r>
          </a:p>
          <a:p>
            <a:endParaRPr lang="en-US" sz="1600" dirty="0">
              <a:solidFill>
                <a:schemeClr val="bg1"/>
              </a:solidFill>
              <a:latin typeface="Arial" charset="0"/>
            </a:endParaRPr>
          </a:p>
          <a:p>
            <a:endParaRPr lang="en-US" sz="1600" dirty="0">
              <a:solidFill>
                <a:schemeClr val="bg1"/>
              </a:solidFill>
              <a:latin typeface="Arial" charset="0"/>
            </a:endParaRPr>
          </a:p>
          <a:p>
            <a:endParaRPr lang="en-US" sz="1600" dirty="0">
              <a:solidFill>
                <a:schemeClr val="bg1"/>
              </a:solidFill>
              <a:latin typeface="Arial" charset="0"/>
            </a:endParaRPr>
          </a:p>
          <a:p>
            <a:pPr eaLnBrk="1" hangingPunct="1"/>
            <a:endParaRPr lang="en-US" sz="1600" dirty="0">
              <a:solidFill>
                <a:schemeClr val="bg1"/>
              </a:solidFill>
              <a:latin typeface="Arial" charset="0"/>
            </a:endParaRPr>
          </a:p>
        </p:txBody>
      </p:sp>
      <p:sp>
        <p:nvSpPr>
          <p:cNvPr id="6" name="Rectangle 11"/>
          <p:cNvSpPr>
            <a:spLocks noChangeArrowheads="1"/>
          </p:cNvSpPr>
          <p:nvPr/>
        </p:nvSpPr>
        <p:spPr bwMode="auto">
          <a:xfrm>
            <a:off x="152400" y="1295400"/>
            <a:ext cx="2743200" cy="5029199"/>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r>
              <a:rPr lang="en-US" b="1" dirty="0">
                <a:solidFill>
                  <a:schemeClr val="bg1"/>
                </a:solidFill>
                <a:latin typeface="Arial" charset="0"/>
              </a:rPr>
              <a:t>   </a:t>
            </a:r>
          </a:p>
          <a:p>
            <a:endParaRPr lang="en-US" b="1" dirty="0">
              <a:solidFill>
                <a:schemeClr val="bg1"/>
              </a:solidFill>
              <a:latin typeface="Arial" charset="0"/>
            </a:endParaRPr>
          </a:p>
          <a:p>
            <a:r>
              <a:rPr lang="en-US" sz="2000" b="1" dirty="0">
                <a:solidFill>
                  <a:schemeClr val="bg1"/>
                </a:solidFill>
                <a:latin typeface="Arial" charset="0"/>
              </a:rPr>
              <a:t> </a:t>
            </a:r>
            <a:endParaRPr lang="en-US" b="1" dirty="0">
              <a:solidFill>
                <a:schemeClr val="bg1"/>
              </a:solidFill>
              <a:latin typeface="Arial" charset="0"/>
            </a:endParaRPr>
          </a:p>
          <a:p>
            <a:pPr>
              <a:buFontTx/>
              <a:buChar char="•"/>
            </a:pPr>
            <a:r>
              <a:rPr lang="en-US" sz="1600" dirty="0">
                <a:solidFill>
                  <a:schemeClr val="bg1"/>
                </a:solidFill>
                <a:latin typeface="Arial" charset="0"/>
              </a:rPr>
              <a:t>1 Project Mgmt. Plan</a:t>
            </a:r>
          </a:p>
          <a:p>
            <a:pPr marL="176213">
              <a:buFontTx/>
              <a:buChar char="•"/>
            </a:pPr>
            <a:r>
              <a:rPr lang="en-US" sz="1600" dirty="0">
                <a:solidFill>
                  <a:schemeClr val="bg1"/>
                </a:solidFill>
                <a:latin typeface="Arial" charset="0"/>
              </a:rPr>
              <a:t>Resource Mgmt. Plan</a:t>
            </a:r>
          </a:p>
          <a:p>
            <a:pPr marL="176213">
              <a:buFontTx/>
              <a:buChar char="•"/>
            </a:pPr>
            <a:r>
              <a:rPr lang="en-US" sz="1600" dirty="0">
                <a:solidFill>
                  <a:schemeClr val="bg1"/>
                </a:solidFill>
                <a:latin typeface="Arial" charset="0"/>
              </a:rPr>
              <a:t>Comm. Mgmt. Plan</a:t>
            </a:r>
          </a:p>
          <a:p>
            <a:pPr marL="176213">
              <a:buFontTx/>
              <a:buChar char="•"/>
            </a:pPr>
            <a:r>
              <a:rPr lang="en-US" sz="1600" dirty="0">
                <a:solidFill>
                  <a:schemeClr val="bg1"/>
                </a:solidFill>
                <a:latin typeface="Arial" charset="0"/>
              </a:rPr>
              <a:t>Stakeholder Engagement</a:t>
            </a:r>
          </a:p>
          <a:p>
            <a:pPr marL="176213"/>
            <a:r>
              <a:rPr lang="en-US" sz="1600" dirty="0">
                <a:solidFill>
                  <a:schemeClr val="bg1"/>
                </a:solidFill>
                <a:latin typeface="Arial" charset="0"/>
              </a:rPr>
              <a:t>  Plan</a:t>
            </a:r>
          </a:p>
          <a:p>
            <a:r>
              <a:rPr lang="en-US" sz="1600" dirty="0">
                <a:solidFill>
                  <a:schemeClr val="bg1"/>
                </a:solidFill>
                <a:latin typeface="Arial" charset="0"/>
              </a:rPr>
              <a:t>.2 Project Documents</a:t>
            </a:r>
          </a:p>
          <a:p>
            <a:pPr marL="268288" indent="-93663">
              <a:buFont typeface="Arial" panose="020B0604020202020204" pitchFamily="34" charset="0"/>
              <a:buChar char="•"/>
            </a:pPr>
            <a:r>
              <a:rPr lang="en-US" sz="1600" dirty="0">
                <a:solidFill>
                  <a:schemeClr val="bg1"/>
                </a:solidFill>
                <a:latin typeface="Arial" charset="0"/>
              </a:rPr>
              <a:t>Issue log</a:t>
            </a:r>
          </a:p>
          <a:p>
            <a:pPr marL="268288" indent="-93663">
              <a:buFont typeface="Arial" panose="020B0604020202020204" pitchFamily="34" charset="0"/>
              <a:buChar char="•"/>
            </a:pPr>
            <a:r>
              <a:rPr lang="en-US" sz="1600" dirty="0">
                <a:solidFill>
                  <a:schemeClr val="bg1"/>
                </a:solidFill>
                <a:latin typeface="Arial" charset="0"/>
              </a:rPr>
              <a:t>Lessons learned Register</a:t>
            </a:r>
          </a:p>
          <a:p>
            <a:pPr marL="268288" indent="-93663">
              <a:buFont typeface="Arial" panose="020B0604020202020204" pitchFamily="34" charset="0"/>
              <a:buChar char="•"/>
            </a:pPr>
            <a:r>
              <a:rPr lang="en-US" sz="1600" dirty="0">
                <a:solidFill>
                  <a:schemeClr val="bg1"/>
                </a:solidFill>
                <a:latin typeface="Arial" charset="0"/>
              </a:rPr>
              <a:t>Project Communications</a:t>
            </a:r>
          </a:p>
          <a:p>
            <a:pPr marL="268288" indent="-93663">
              <a:buFont typeface="Arial" panose="020B0604020202020204" pitchFamily="34" charset="0"/>
              <a:buChar char="•"/>
            </a:pPr>
            <a:r>
              <a:rPr lang="en-US" sz="1600" dirty="0">
                <a:solidFill>
                  <a:schemeClr val="bg1"/>
                </a:solidFill>
                <a:latin typeface="Arial" charset="0"/>
              </a:rPr>
              <a:t>Risk Register</a:t>
            </a:r>
          </a:p>
          <a:p>
            <a:pPr marL="268288" indent="-93663">
              <a:buFont typeface="Arial" panose="020B0604020202020204" pitchFamily="34" charset="0"/>
              <a:buChar char="•"/>
            </a:pPr>
            <a:r>
              <a:rPr lang="en-US" sz="1600" dirty="0">
                <a:solidFill>
                  <a:schemeClr val="bg1"/>
                </a:solidFill>
                <a:latin typeface="Arial" charset="0"/>
              </a:rPr>
              <a:t>Stakeholder Register</a:t>
            </a:r>
          </a:p>
          <a:p>
            <a:pPr>
              <a:buFont typeface="Arial" pitchFamily="34" charset="0"/>
              <a:buChar char="•"/>
            </a:pPr>
            <a:r>
              <a:rPr lang="en-US" sz="1600" dirty="0">
                <a:solidFill>
                  <a:schemeClr val="bg1"/>
                </a:solidFill>
                <a:latin typeface="Arial" charset="0"/>
              </a:rPr>
              <a:t>3 Work performance </a:t>
            </a:r>
          </a:p>
          <a:p>
            <a:r>
              <a:rPr lang="en-US" sz="1600" dirty="0">
                <a:solidFill>
                  <a:schemeClr val="bg1"/>
                </a:solidFill>
                <a:latin typeface="Arial" charset="0"/>
              </a:rPr>
              <a:t>     data</a:t>
            </a:r>
          </a:p>
          <a:p>
            <a:pPr>
              <a:buFont typeface="Arial" pitchFamily="34" charset="0"/>
              <a:buChar char="•"/>
            </a:pPr>
            <a:r>
              <a:rPr lang="en-US" sz="1600" dirty="0">
                <a:solidFill>
                  <a:schemeClr val="bg1"/>
                </a:solidFill>
                <a:latin typeface="Arial" charset="0"/>
              </a:rPr>
              <a:t>4 Ent. </a:t>
            </a:r>
            <a:r>
              <a:rPr lang="en-US" sz="1600" dirty="0" err="1">
                <a:solidFill>
                  <a:schemeClr val="bg1"/>
                </a:solidFill>
                <a:latin typeface="Arial" charset="0"/>
              </a:rPr>
              <a:t>Env</a:t>
            </a:r>
            <a:r>
              <a:rPr lang="en-US" sz="1600" dirty="0">
                <a:solidFill>
                  <a:schemeClr val="bg1"/>
                </a:solidFill>
                <a:latin typeface="Arial" charset="0"/>
              </a:rPr>
              <a:t>. Factors</a:t>
            </a:r>
          </a:p>
          <a:p>
            <a:pPr>
              <a:buFont typeface="Arial" pitchFamily="34" charset="0"/>
              <a:buChar char="•"/>
            </a:pPr>
            <a:r>
              <a:rPr lang="en-US" sz="1600" dirty="0">
                <a:solidFill>
                  <a:schemeClr val="bg1"/>
                </a:solidFill>
                <a:latin typeface="Arial" charset="0"/>
              </a:rPr>
              <a:t>5 Org. Process Assets</a:t>
            </a:r>
          </a:p>
          <a:p>
            <a:pPr>
              <a:buFontTx/>
              <a:buChar char="•"/>
            </a:pPr>
            <a:endParaRPr lang="en-US" sz="1800" dirty="0">
              <a:solidFill>
                <a:schemeClr val="bg1"/>
              </a:solidFill>
            </a:endParaRPr>
          </a:p>
          <a:p>
            <a:pPr>
              <a:buFontTx/>
              <a:buChar char="•"/>
            </a:pPr>
            <a:endParaRPr lang="en-US" sz="1600" dirty="0">
              <a:solidFill>
                <a:schemeClr val="bg1"/>
              </a:solidFill>
              <a:latin typeface="Arial" charset="0"/>
            </a:endParaRPr>
          </a:p>
        </p:txBody>
      </p:sp>
      <p:sp>
        <p:nvSpPr>
          <p:cNvPr id="7" name="Rectangle 12"/>
          <p:cNvSpPr>
            <a:spLocks noChangeArrowheads="1"/>
          </p:cNvSpPr>
          <p:nvPr/>
        </p:nvSpPr>
        <p:spPr bwMode="auto">
          <a:xfrm>
            <a:off x="3073400" y="876299"/>
            <a:ext cx="2565400" cy="5867400"/>
          </a:xfrm>
          <a:prstGeom prst="rect">
            <a:avLst/>
          </a:prstGeom>
          <a:solidFill>
            <a:srgbClr val="00194C"/>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endParaRPr lang="en-US" b="1" dirty="0">
              <a:solidFill>
                <a:schemeClr val="bg1"/>
              </a:solidFill>
              <a:latin typeface="Arial" charset="0"/>
            </a:endParaRPr>
          </a:p>
          <a:p>
            <a:endParaRPr lang="en-US" sz="1800" dirty="0">
              <a:solidFill>
                <a:schemeClr val="bg1"/>
              </a:solidFill>
            </a:endParaRPr>
          </a:p>
          <a:p>
            <a:pPr>
              <a:buFont typeface="Arial" pitchFamily="34" charset="0"/>
              <a:buChar char="•"/>
            </a:pPr>
            <a:r>
              <a:rPr lang="en-US" sz="1600" dirty="0">
                <a:solidFill>
                  <a:schemeClr val="bg1"/>
                </a:solidFill>
              </a:rPr>
              <a:t>1 Data Analysis</a:t>
            </a:r>
          </a:p>
          <a:p>
            <a:pPr marL="92075">
              <a:buFont typeface="Arial" pitchFamily="34" charset="0"/>
              <a:buChar char="•"/>
            </a:pPr>
            <a:r>
              <a:rPr lang="en-US" sz="1600" dirty="0">
                <a:solidFill>
                  <a:schemeClr val="bg1"/>
                </a:solidFill>
              </a:rPr>
              <a:t>Alternative analysis</a:t>
            </a:r>
          </a:p>
          <a:p>
            <a:pPr marL="92075">
              <a:buFont typeface="Arial" pitchFamily="34" charset="0"/>
              <a:buChar char="•"/>
            </a:pPr>
            <a:r>
              <a:rPr lang="en-US" sz="1600" dirty="0">
                <a:solidFill>
                  <a:schemeClr val="bg1"/>
                </a:solidFill>
              </a:rPr>
              <a:t>Root Cause Analysis</a:t>
            </a:r>
          </a:p>
          <a:p>
            <a:pPr marL="92075">
              <a:buFont typeface="Arial" pitchFamily="34" charset="0"/>
              <a:buChar char="•"/>
            </a:pPr>
            <a:r>
              <a:rPr lang="en-US" sz="1600" dirty="0">
                <a:solidFill>
                  <a:schemeClr val="bg1"/>
                </a:solidFill>
              </a:rPr>
              <a:t>Stakeholder Analysis</a:t>
            </a:r>
          </a:p>
          <a:p>
            <a:r>
              <a:rPr lang="en-US" sz="1600" dirty="0">
                <a:solidFill>
                  <a:schemeClr val="bg1"/>
                </a:solidFill>
              </a:rPr>
              <a:t>.2 Decision Making</a:t>
            </a:r>
          </a:p>
          <a:p>
            <a:pPr marL="92075">
              <a:buFont typeface="Arial" panose="020B0604020202020204" pitchFamily="34" charset="0"/>
              <a:buChar char="•"/>
            </a:pPr>
            <a:r>
              <a:rPr lang="en-US" sz="1600" dirty="0">
                <a:solidFill>
                  <a:schemeClr val="bg1"/>
                </a:solidFill>
              </a:rPr>
              <a:t>Multicriteria Decision</a:t>
            </a:r>
          </a:p>
          <a:p>
            <a:pPr marL="92075"/>
            <a:r>
              <a:rPr lang="en-US" sz="1600" dirty="0">
                <a:solidFill>
                  <a:schemeClr val="bg1"/>
                </a:solidFill>
              </a:rPr>
              <a:t>  Analysis</a:t>
            </a:r>
          </a:p>
          <a:p>
            <a:pPr marL="92075">
              <a:buFont typeface="Arial" panose="020B0604020202020204" pitchFamily="34" charset="0"/>
              <a:buChar char="•"/>
            </a:pPr>
            <a:r>
              <a:rPr lang="en-US" sz="1600" dirty="0">
                <a:solidFill>
                  <a:schemeClr val="bg1"/>
                </a:solidFill>
              </a:rPr>
              <a:t>Voting</a:t>
            </a:r>
          </a:p>
          <a:p>
            <a:r>
              <a:rPr lang="en-US" sz="1600" dirty="0">
                <a:solidFill>
                  <a:schemeClr val="bg1"/>
                </a:solidFill>
              </a:rPr>
              <a:t>.3 Data representation</a:t>
            </a:r>
          </a:p>
          <a:p>
            <a:pPr marL="92075">
              <a:buFont typeface="Arial" panose="020B0604020202020204" pitchFamily="34" charset="0"/>
              <a:buChar char="•"/>
            </a:pPr>
            <a:r>
              <a:rPr lang="en-US" sz="1600" dirty="0">
                <a:solidFill>
                  <a:schemeClr val="bg1"/>
                </a:solidFill>
              </a:rPr>
              <a:t>Stakeholder  engagement</a:t>
            </a:r>
          </a:p>
          <a:p>
            <a:pPr marL="92075"/>
            <a:r>
              <a:rPr lang="en-US" sz="1600" dirty="0">
                <a:solidFill>
                  <a:schemeClr val="bg1"/>
                </a:solidFill>
              </a:rPr>
              <a:t>  assessment matrix</a:t>
            </a:r>
          </a:p>
          <a:p>
            <a:r>
              <a:rPr lang="en-US" sz="1600" dirty="0">
                <a:solidFill>
                  <a:schemeClr val="bg1"/>
                </a:solidFill>
              </a:rPr>
              <a:t>.4 Communication Skills</a:t>
            </a:r>
          </a:p>
          <a:p>
            <a:pPr marL="92075">
              <a:buFont typeface="Arial" panose="020B0604020202020204" pitchFamily="34" charset="0"/>
              <a:buChar char="•"/>
            </a:pPr>
            <a:r>
              <a:rPr lang="en-US" sz="1600" dirty="0">
                <a:solidFill>
                  <a:schemeClr val="bg1"/>
                </a:solidFill>
              </a:rPr>
              <a:t>Active listening</a:t>
            </a:r>
          </a:p>
          <a:p>
            <a:pPr marL="92075">
              <a:buFont typeface="Arial" panose="020B0604020202020204" pitchFamily="34" charset="0"/>
              <a:buChar char="•"/>
            </a:pPr>
            <a:r>
              <a:rPr lang="en-US" sz="1600" dirty="0">
                <a:solidFill>
                  <a:schemeClr val="bg1"/>
                </a:solidFill>
              </a:rPr>
              <a:t>Cultural awareness</a:t>
            </a:r>
          </a:p>
          <a:p>
            <a:pPr marL="92075">
              <a:buFont typeface="Arial" panose="020B0604020202020204" pitchFamily="34" charset="0"/>
              <a:buChar char="•"/>
            </a:pPr>
            <a:r>
              <a:rPr lang="en-US" sz="1600" dirty="0">
                <a:solidFill>
                  <a:schemeClr val="bg1"/>
                </a:solidFill>
              </a:rPr>
              <a:t>Leadership</a:t>
            </a:r>
          </a:p>
          <a:p>
            <a:pPr marL="92075">
              <a:buFont typeface="Arial" panose="020B0604020202020204" pitchFamily="34" charset="0"/>
              <a:buChar char="•"/>
            </a:pPr>
            <a:r>
              <a:rPr lang="en-US" sz="1600" dirty="0">
                <a:solidFill>
                  <a:schemeClr val="bg1"/>
                </a:solidFill>
              </a:rPr>
              <a:t>Networking</a:t>
            </a:r>
          </a:p>
          <a:p>
            <a:pPr marL="92075">
              <a:buFont typeface="Arial" panose="020B0604020202020204" pitchFamily="34" charset="0"/>
              <a:buChar char="•"/>
            </a:pPr>
            <a:r>
              <a:rPr lang="en-US" sz="1600" dirty="0">
                <a:solidFill>
                  <a:schemeClr val="bg1"/>
                </a:solidFill>
              </a:rPr>
              <a:t>Political awareness</a:t>
            </a:r>
          </a:p>
          <a:p>
            <a:r>
              <a:rPr lang="en-US" sz="1600" dirty="0">
                <a:solidFill>
                  <a:schemeClr val="bg1"/>
                </a:solidFill>
              </a:rPr>
              <a:t>.5 Meetings</a:t>
            </a:r>
          </a:p>
        </p:txBody>
      </p:sp>
      <p:sp>
        <p:nvSpPr>
          <p:cNvPr id="8" name="Title 1"/>
          <p:cNvSpPr>
            <a:spLocks noGrp="1"/>
          </p:cNvSpPr>
          <p:nvPr>
            <p:ph type="title"/>
          </p:nvPr>
        </p:nvSpPr>
        <p:spPr>
          <a:xfrm>
            <a:off x="838200" y="0"/>
            <a:ext cx="8551101" cy="1143000"/>
          </a:xfrm>
        </p:spPr>
        <p:txBody>
          <a:bodyPr>
            <a:noAutofit/>
          </a:bodyPr>
          <a:lstStyle/>
          <a:p>
            <a:r>
              <a:rPr lang="en-US" sz="28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13.4 CONTROL STAKEHOLDER ENGAGEMENT</a:t>
            </a:r>
          </a:p>
        </p:txBody>
      </p:sp>
      <p:sp>
        <p:nvSpPr>
          <p:cNvPr id="2" name="TextBox 1"/>
          <p:cNvSpPr txBox="1"/>
          <p:nvPr/>
        </p:nvSpPr>
        <p:spPr>
          <a:xfrm>
            <a:off x="838200" y="1545709"/>
            <a:ext cx="1295400" cy="369332"/>
          </a:xfrm>
          <a:prstGeom prst="rect">
            <a:avLst/>
          </a:prstGeom>
          <a:noFill/>
        </p:spPr>
        <p:txBody>
          <a:bodyPr wrap="square" rtlCol="0">
            <a:spAutoFit/>
          </a:bodyPr>
          <a:lstStyle/>
          <a:p>
            <a:r>
              <a:rPr lang="en-US" b="1">
                <a:solidFill>
                  <a:schemeClr val="bg1"/>
                </a:solidFill>
                <a:latin typeface="Arial" charset="0"/>
              </a:rPr>
              <a:t>Inputs</a:t>
            </a:r>
            <a:endParaRPr lang="en-US" b="1" dirty="0">
              <a:solidFill>
                <a:schemeClr val="bg1"/>
              </a:solidFill>
              <a:latin typeface="Arial" charset="0"/>
            </a:endParaRPr>
          </a:p>
        </p:txBody>
      </p:sp>
      <p:sp>
        <p:nvSpPr>
          <p:cNvPr id="3" name="TextBox 2"/>
          <p:cNvSpPr txBox="1"/>
          <p:nvPr/>
        </p:nvSpPr>
        <p:spPr>
          <a:xfrm>
            <a:off x="3470275" y="972234"/>
            <a:ext cx="1447800" cy="646331"/>
          </a:xfrm>
          <a:prstGeom prst="rect">
            <a:avLst/>
          </a:prstGeom>
          <a:noFill/>
        </p:spPr>
        <p:txBody>
          <a:bodyPr wrap="square" rtlCol="0">
            <a:spAutoFit/>
          </a:bodyPr>
          <a:lstStyle/>
          <a:p>
            <a:r>
              <a:rPr lang="en-US" b="1" dirty="0">
                <a:solidFill>
                  <a:schemeClr val="bg1"/>
                </a:solidFill>
                <a:latin typeface="Arial" charset="0"/>
              </a:rPr>
              <a:t>Tools and </a:t>
            </a:r>
          </a:p>
          <a:p>
            <a:r>
              <a:rPr lang="en-US" b="1" dirty="0">
                <a:solidFill>
                  <a:schemeClr val="bg1"/>
                </a:solidFill>
                <a:latin typeface="Arial" charset="0"/>
              </a:rPr>
              <a:t>Techniques</a:t>
            </a:r>
          </a:p>
        </p:txBody>
      </p:sp>
      <p:sp>
        <p:nvSpPr>
          <p:cNvPr id="9" name="TextBox 8"/>
          <p:cNvSpPr txBox="1"/>
          <p:nvPr/>
        </p:nvSpPr>
        <p:spPr>
          <a:xfrm>
            <a:off x="6019800" y="1437243"/>
            <a:ext cx="1300163" cy="369332"/>
          </a:xfrm>
          <a:prstGeom prst="rect">
            <a:avLst/>
          </a:prstGeom>
          <a:noFill/>
        </p:spPr>
        <p:txBody>
          <a:bodyPr wrap="square" rtlCol="0">
            <a:spAutoFit/>
          </a:bodyPr>
          <a:lstStyle/>
          <a:p>
            <a:r>
              <a:rPr lang="en-US" b="1" dirty="0">
                <a:solidFill>
                  <a:schemeClr val="bg1"/>
                </a:solidFill>
                <a:latin typeface="Arial" charset="0"/>
              </a:rPr>
              <a:t> Outputs</a:t>
            </a:r>
            <a:endParaRPr lang="en-CA" dirty="0"/>
          </a:p>
        </p:txBody>
      </p:sp>
    </p:spTree>
    <p:extLst>
      <p:ext uri="{BB962C8B-B14F-4D97-AF65-F5344CB8AC3E}">
        <p14:creationId xmlns:p14="http://schemas.microsoft.com/office/powerpoint/2010/main" val="1512824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9"/>
          <p:cNvSpPr>
            <a:spLocks noGrp="1" noChangeArrowheads="1"/>
          </p:cNvSpPr>
          <p:nvPr>
            <p:ph type="title"/>
          </p:nvPr>
        </p:nvSpPr>
        <p:spPr bwMode="auto">
          <a:xfrm>
            <a:off x="-152400" y="0"/>
            <a:ext cx="9296400" cy="654377"/>
          </a:xfrm>
          <a:prstGeom prst="rect">
            <a:avLst/>
          </a:prstGeom>
          <a:noFill/>
          <a:ln w="12700">
            <a:noFill/>
            <a:miter lim="800000"/>
            <a:headEnd/>
            <a:tailEnd/>
          </a:ln>
          <a:effectLst/>
        </p:spPr>
        <p:txBody>
          <a:bodyPr lIns="90488" tIns="44450" rIns="90488" bIns="44450" anchor="b">
            <a:noAutofit/>
          </a:bodyPr>
          <a:lstStyle/>
          <a:p>
            <a:pPr algn="ctr"/>
            <a:r>
              <a:rPr lang="en-US" sz="2800" b="1" dirty="0">
                <a:solidFill>
                  <a:srgbClr val="00194C"/>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13.4.1MONITOR STAKEHOLDER ENGAGEMENT: INPUTS</a:t>
            </a:r>
          </a:p>
        </p:txBody>
      </p:sp>
      <p:sp>
        <p:nvSpPr>
          <p:cNvPr id="110597" name="Rectangle 5"/>
          <p:cNvSpPr>
            <a:spLocks noGrp="1" noChangeArrowheads="1"/>
          </p:cNvSpPr>
          <p:nvPr>
            <p:ph idx="1"/>
          </p:nvPr>
        </p:nvSpPr>
        <p:spPr>
          <a:xfrm>
            <a:off x="419100" y="914400"/>
            <a:ext cx="8305800" cy="5943600"/>
          </a:xfrm>
          <a:noFill/>
          <a:ln/>
        </p:spPr>
        <p:txBody>
          <a:bodyPr>
            <a:normAutofit/>
          </a:bodyPr>
          <a:lstStyle/>
          <a:p>
            <a:pPr marL="0" indent="0">
              <a:buFont typeface="Wingdings" pitchFamily="2" charset="2"/>
              <a:buNone/>
            </a:pPr>
            <a:r>
              <a:rPr lang="en-US" sz="2800" b="1" dirty="0"/>
              <a:t>.1 Project Management Plan</a:t>
            </a:r>
          </a:p>
          <a:p>
            <a:pPr marL="628650" indent="-195263"/>
            <a:r>
              <a:rPr lang="en-US" sz="2000" b="1" i="1" dirty="0"/>
              <a:t>Resource Management Plan. </a:t>
            </a:r>
            <a:r>
              <a:rPr lang="en-US" sz="2000" dirty="0"/>
              <a:t>Identifies methods for managing the team</a:t>
            </a:r>
          </a:p>
          <a:p>
            <a:pPr marL="628650" indent="-195263"/>
            <a:r>
              <a:rPr lang="en-US" sz="2000" b="1" i="1" dirty="0"/>
              <a:t>Communication Management Plan. </a:t>
            </a:r>
            <a:r>
              <a:rPr lang="en-US" sz="2000" dirty="0"/>
              <a:t>Describes plans and strategies for communicating with stakeholders. </a:t>
            </a:r>
          </a:p>
          <a:p>
            <a:pPr marL="628650" indent="-195263"/>
            <a:r>
              <a:rPr lang="en-US" sz="2000" b="1" i="1" dirty="0"/>
              <a:t>Stakeholder Engagement Plan. </a:t>
            </a:r>
            <a:r>
              <a:rPr lang="en-US" sz="2000" dirty="0"/>
              <a:t>defines stakeholders' requirements management plan</a:t>
            </a:r>
            <a:r>
              <a:rPr lang="en-US" sz="2600" dirty="0"/>
              <a:t>. </a:t>
            </a:r>
          </a:p>
          <a:p>
            <a:pPr marL="0" indent="0">
              <a:buNone/>
            </a:pPr>
            <a:r>
              <a:rPr lang="en-US" sz="2600" dirty="0"/>
              <a:t> </a:t>
            </a:r>
            <a:r>
              <a:rPr lang="en-US" sz="2800" b="1" dirty="0"/>
              <a:t>.2 Project Documents</a:t>
            </a:r>
          </a:p>
          <a:p>
            <a:pPr marL="628650" indent="-185738"/>
            <a:r>
              <a:rPr lang="en-US" sz="2000" b="1" i="1" dirty="0"/>
              <a:t>Issue Log. </a:t>
            </a:r>
            <a:r>
              <a:rPr lang="en-US" sz="2000" dirty="0"/>
              <a:t>Records stakeholder and project issues</a:t>
            </a:r>
          </a:p>
          <a:p>
            <a:pPr marL="628650" indent="-185738"/>
            <a:r>
              <a:rPr lang="en-US" sz="2000" b="1" i="1" dirty="0"/>
              <a:t>Lessons Learned Register. </a:t>
            </a:r>
            <a:r>
              <a:rPr lang="en-US" sz="2000" dirty="0"/>
              <a:t>Provides information about effective ways for managing stakeholders from previous times.</a:t>
            </a:r>
          </a:p>
          <a:p>
            <a:pPr marL="628650" indent="-185738"/>
            <a:r>
              <a:rPr lang="en-US" sz="2000" b="1" i="1" dirty="0"/>
              <a:t>Project Communications. </a:t>
            </a:r>
            <a:r>
              <a:rPr lang="en-US" sz="2000" dirty="0"/>
              <a:t>Provides records of information distributed to stakeholders.  </a:t>
            </a:r>
          </a:p>
          <a:p>
            <a:pPr marL="628650" indent="-185738"/>
            <a:r>
              <a:rPr lang="en-US" sz="2000" b="1" i="1" dirty="0"/>
              <a:t>Risk Register. </a:t>
            </a:r>
            <a:r>
              <a:rPr lang="en-US" sz="2000" dirty="0"/>
              <a:t>Records identified risks related to stakeholder engagement and interaction. </a:t>
            </a:r>
          </a:p>
          <a:p>
            <a:pPr marL="628650" indent="-185738"/>
            <a:r>
              <a:rPr lang="en-US" sz="2000" b="1" i="1" dirty="0"/>
              <a:t>Stakeholder Register. </a:t>
            </a:r>
            <a:r>
              <a:rPr lang="en-US" sz="2000" dirty="0"/>
              <a:t>Provides stakeholder identification, assessment and classification information.  </a:t>
            </a:r>
            <a:endParaRPr lang="en-US" sz="2000" b="1" i="1" dirty="0"/>
          </a:p>
          <a:p>
            <a:pPr marL="225425" indent="0">
              <a:buNone/>
            </a:pPr>
            <a:endParaRPr lang="en-US" sz="3100" b="1" dirty="0"/>
          </a:p>
        </p:txBody>
      </p:sp>
      <p:sp>
        <p:nvSpPr>
          <p:cNvPr id="7" name="Slide Number Placeholder 3"/>
          <p:cNvSpPr>
            <a:spLocks noGrp="1"/>
          </p:cNvSpPr>
          <p:nvPr>
            <p:ph type="sldNum" sz="quarter" idx="12"/>
          </p:nvPr>
        </p:nvSpPr>
        <p:spPr/>
        <p:txBody>
          <a:bodyPr/>
          <a:lstStyle/>
          <a:p>
            <a:fld id="{8C57C252-1B42-4628-8C3A-BBA7BEBC36F2}" type="slidenum">
              <a:rPr lang="en-US"/>
              <a:pPr/>
              <a:t>48</a:t>
            </a:fld>
            <a:endParaRPr lang="en-US" dirty="0"/>
          </a:p>
        </p:txBody>
      </p:sp>
      <p:sp>
        <p:nvSpPr>
          <p:cNvPr id="11059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11059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Tree>
    <p:extLst>
      <p:ext uri="{BB962C8B-B14F-4D97-AF65-F5344CB8AC3E}">
        <p14:creationId xmlns:p14="http://schemas.microsoft.com/office/powerpoint/2010/main" val="247300375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9"/>
          <p:cNvSpPr>
            <a:spLocks noGrp="1" noChangeArrowheads="1"/>
          </p:cNvSpPr>
          <p:nvPr>
            <p:ph type="title"/>
          </p:nvPr>
        </p:nvSpPr>
        <p:spPr bwMode="auto">
          <a:xfrm>
            <a:off x="18473" y="-228600"/>
            <a:ext cx="8915400" cy="1143000"/>
          </a:xfrm>
          <a:prstGeom prst="rect">
            <a:avLst/>
          </a:prstGeom>
          <a:noFill/>
          <a:ln w="12700">
            <a:noFill/>
            <a:miter lim="800000"/>
            <a:headEnd/>
            <a:tailEnd/>
          </a:ln>
          <a:effectLst/>
        </p:spPr>
        <p:txBody>
          <a:bodyPr lIns="90488" tIns="44450" rIns="90488" bIns="44450" anchor="b">
            <a:normAutofit/>
          </a:bodyPr>
          <a:lstStyle/>
          <a:p>
            <a:pPr algn="ctr"/>
            <a:r>
              <a:rPr lang="en-US" sz="2800" b="1" dirty="0">
                <a:solidFill>
                  <a:srgbClr val="00194C"/>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13.4.1   MONITOR STAKEHOLDER ENGAGEMENT: INPUTS</a:t>
            </a:r>
          </a:p>
        </p:txBody>
      </p:sp>
      <p:sp>
        <p:nvSpPr>
          <p:cNvPr id="3" name="Content Placeholder 2"/>
          <p:cNvSpPr>
            <a:spLocks noGrp="1"/>
          </p:cNvSpPr>
          <p:nvPr>
            <p:ph idx="1"/>
          </p:nvPr>
        </p:nvSpPr>
        <p:spPr>
          <a:xfrm>
            <a:off x="152400" y="990600"/>
            <a:ext cx="8991600" cy="5867400"/>
          </a:xfrm>
        </p:spPr>
        <p:txBody>
          <a:bodyPr>
            <a:normAutofit/>
          </a:bodyPr>
          <a:lstStyle/>
          <a:p>
            <a:pPr marL="519113" indent="-438150">
              <a:buNone/>
            </a:pPr>
            <a:r>
              <a:rPr lang="en-US" sz="2800" b="1" dirty="0"/>
              <a:t>.3	Work Performance Data </a:t>
            </a:r>
            <a:r>
              <a:rPr lang="en-US" sz="2000" b="1" dirty="0">
                <a:solidFill>
                  <a:srgbClr val="FF0000"/>
                </a:solidFill>
              </a:rPr>
              <a:t>(metrics on the progress of project)</a:t>
            </a:r>
          </a:p>
          <a:p>
            <a:pPr marL="519113" lvl="1" indent="-438150">
              <a:spcBef>
                <a:spcPts val="600"/>
              </a:spcBef>
              <a:buSzPct val="80000"/>
              <a:buNone/>
            </a:pPr>
            <a:r>
              <a:rPr lang="en-US" sz="2400" b="1" dirty="0"/>
              <a:t>	</a:t>
            </a:r>
            <a:r>
              <a:rPr lang="en-US" sz="2000" dirty="0"/>
              <a:t>Several performance data from different stages of the project contain data on project status and which stakeholders are supportive of the project and at what level. </a:t>
            </a:r>
          </a:p>
          <a:p>
            <a:pPr marL="519113" lvl="1" indent="-438150">
              <a:spcBef>
                <a:spcPts val="600"/>
              </a:spcBef>
              <a:buSzPct val="80000"/>
              <a:buNone/>
            </a:pPr>
            <a:r>
              <a:rPr lang="en-US" sz="2800" b="1" dirty="0"/>
              <a:t>.4	Enterprise Environmental Factors</a:t>
            </a:r>
          </a:p>
          <a:p>
            <a:pPr marL="509588" indent="-390525">
              <a:buNone/>
            </a:pPr>
            <a:r>
              <a:rPr lang="en-US" sz="2400" b="1" dirty="0"/>
              <a:t>	</a:t>
            </a:r>
            <a:r>
              <a:rPr lang="en-US" sz="2800" b="1" dirty="0"/>
              <a:t> </a:t>
            </a:r>
            <a:r>
              <a:rPr lang="en-US" sz="2000" dirty="0"/>
              <a:t>The factors includes: </a:t>
            </a:r>
          </a:p>
          <a:p>
            <a:pPr marL="509588" indent="-390525">
              <a:buNone/>
            </a:pPr>
            <a:r>
              <a:rPr lang="en-US" sz="2000" b="1" dirty="0"/>
              <a:t>		- </a:t>
            </a:r>
            <a:r>
              <a:rPr lang="en-US" sz="2000" dirty="0"/>
              <a:t>Culture, political climate, governance	- Personnel Admin procedures</a:t>
            </a:r>
          </a:p>
          <a:p>
            <a:pPr marL="509588" indent="-390525">
              <a:buNone/>
            </a:pPr>
            <a:r>
              <a:rPr lang="en-US" sz="2000" dirty="0"/>
              <a:t>	   - Stakeholder risk tolerances		- Established communication channels</a:t>
            </a:r>
          </a:p>
          <a:p>
            <a:pPr marL="509588" indent="-390525">
              <a:buNone/>
            </a:pPr>
            <a:r>
              <a:rPr lang="en-US" sz="2000" dirty="0"/>
              <a:t> 	   - Trends, habits, practices			- geographic distribution of locations </a:t>
            </a:r>
            <a:endParaRPr lang="en-US" sz="2400" dirty="0"/>
          </a:p>
          <a:p>
            <a:pPr marL="519113" indent="-438150">
              <a:buNone/>
            </a:pPr>
            <a:r>
              <a:rPr lang="en-US" sz="2800" b="1" dirty="0"/>
              <a:t>.5 Organizational Process Assets</a:t>
            </a:r>
          </a:p>
          <a:p>
            <a:pPr marL="509588" indent="-390525">
              <a:spcBef>
                <a:spcPts val="0"/>
              </a:spcBef>
              <a:buNone/>
            </a:pPr>
            <a:r>
              <a:rPr lang="en-US" sz="3200" b="1" dirty="0"/>
              <a:t>	</a:t>
            </a:r>
            <a:r>
              <a:rPr lang="en-US" sz="2000" dirty="0"/>
              <a:t>The assets that influence the Manage Stakeholder Engagement process include:</a:t>
            </a:r>
          </a:p>
          <a:p>
            <a:pPr marL="857250" indent="-347663">
              <a:spcBef>
                <a:spcPts val="0"/>
              </a:spcBef>
            </a:pPr>
            <a:r>
              <a:rPr lang="en-US" sz="2000" dirty="0"/>
              <a:t>Organizational communication requirements</a:t>
            </a:r>
          </a:p>
          <a:p>
            <a:pPr marL="857250" indent="-347663">
              <a:spcBef>
                <a:spcPts val="0"/>
              </a:spcBef>
            </a:pPr>
            <a:r>
              <a:rPr lang="en-US" sz="2000" dirty="0"/>
              <a:t>Corporate policies and procedures for risk and change management</a:t>
            </a:r>
          </a:p>
          <a:p>
            <a:pPr marL="857250" indent="-347663">
              <a:spcBef>
                <a:spcPts val="0"/>
              </a:spcBef>
            </a:pPr>
            <a:r>
              <a:rPr lang="en-US" sz="2000" dirty="0"/>
              <a:t>Information management guidelines</a:t>
            </a:r>
          </a:p>
          <a:p>
            <a:pPr marL="857250" indent="-347663">
              <a:spcBef>
                <a:spcPts val="0"/>
              </a:spcBef>
            </a:pPr>
            <a:r>
              <a:rPr lang="en-US" sz="2000" dirty="0"/>
              <a:t>Historical information about previous projects </a:t>
            </a:r>
          </a:p>
          <a:p>
            <a:pPr marL="519113" indent="-438150">
              <a:buNone/>
            </a:pPr>
            <a:endParaRPr lang="en-US" sz="2800" b="1" dirty="0"/>
          </a:p>
        </p:txBody>
      </p:sp>
    </p:spTree>
    <p:extLst>
      <p:ext uri="{BB962C8B-B14F-4D97-AF65-F5344CB8AC3E}">
        <p14:creationId xmlns:p14="http://schemas.microsoft.com/office/powerpoint/2010/main" val="108083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1435608" y="0"/>
            <a:ext cx="7498080" cy="1143000"/>
          </a:xfrm>
          <a:noFill/>
          <a:ln/>
        </p:spPr>
        <p:txBody>
          <a:bodyPr>
            <a:norm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rPr>
              <a:t>Project Stakeholder Management</a:t>
            </a:r>
            <a:endParaRPr lang="en-US" sz="4400" b="1" dirty="0">
              <a:effectLst>
                <a:outerShdw blurRad="50000" dist="30000" dir="5400000" algn="tl" rotWithShape="0">
                  <a:srgbClr val="000000">
                    <a:alpha val="30000"/>
                  </a:srgbClr>
                </a:outerShdw>
                <a:reflection blurRad="6350" stA="55000" endA="300" endPos="45500" dir="5400000" sy="-100000" algn="bl" rotWithShape="0"/>
              </a:effectLst>
              <a:latin typeface="Aharoni" panose="02010803020104030203" pitchFamily="2" charset="-79"/>
              <a:cs typeface="Aharoni" panose="02010803020104030203" pitchFamily="2" charset="-79"/>
            </a:endParaRPr>
          </a:p>
        </p:txBody>
      </p:sp>
      <p:sp>
        <p:nvSpPr>
          <p:cNvPr id="71685" name="Rectangle 5"/>
          <p:cNvSpPr>
            <a:spLocks noGrp="1" noChangeArrowheads="1"/>
          </p:cNvSpPr>
          <p:nvPr>
            <p:ph idx="1"/>
          </p:nvPr>
        </p:nvSpPr>
        <p:spPr>
          <a:xfrm>
            <a:off x="1905000" y="1143000"/>
            <a:ext cx="6858000" cy="4419600"/>
          </a:xfrm>
          <a:noFill/>
          <a:ln/>
        </p:spPr>
        <p:txBody>
          <a:bodyPr>
            <a:noAutofit/>
          </a:bodyPr>
          <a:lstStyle/>
          <a:p>
            <a:pPr>
              <a:buSzPct val="79000"/>
            </a:pPr>
            <a:r>
              <a:rPr lang="en-US" sz="2800" dirty="0"/>
              <a:t>Important because</a:t>
            </a:r>
          </a:p>
          <a:p>
            <a:pPr marL="402336" lvl="1" indent="0">
              <a:buSzPct val="79000"/>
              <a:buNone/>
            </a:pPr>
            <a:r>
              <a:rPr lang="en-US" sz="2800" i="1" dirty="0"/>
              <a:t>“Every project will have stakeholders who are impacted by or impact the project in a positive or negative way. While some stakeholders may have a limited ability to influence the project, others may have a significant influence on the project and its expected outcomes. The ability of the project manager to correctly identify and manage these stakeholders in an appropriate manner can mean the difference between success and failure” </a:t>
            </a:r>
          </a:p>
        </p:txBody>
      </p:sp>
      <p:sp>
        <p:nvSpPr>
          <p:cNvPr id="7" name="Slide Number Placeholder 3"/>
          <p:cNvSpPr>
            <a:spLocks noGrp="1"/>
          </p:cNvSpPr>
          <p:nvPr>
            <p:ph type="sldNum" sz="quarter" idx="12"/>
          </p:nvPr>
        </p:nvSpPr>
        <p:spPr/>
        <p:txBody>
          <a:bodyPr/>
          <a:lstStyle/>
          <a:p>
            <a:fld id="{D1F2369D-6E42-49A2-914F-E1CBCA7B6229}" type="slidenum">
              <a:rPr lang="en-US"/>
              <a:pPr/>
              <a:t>5</a:t>
            </a:fld>
            <a:endParaRPr lang="en-US"/>
          </a:p>
        </p:txBody>
      </p:sp>
      <p:sp>
        <p:nvSpPr>
          <p:cNvPr id="71682" name="Rectangle 2"/>
          <p:cNvSpPr>
            <a:spLocks noChangeArrowheads="1"/>
          </p:cNvSpPr>
          <p:nvPr/>
        </p:nvSpPr>
        <p:spPr bwMode="auto">
          <a:xfrm>
            <a:off x="1066800" y="6248400"/>
            <a:ext cx="1905000" cy="457200"/>
          </a:xfrm>
          <a:prstGeom prst="rect">
            <a:avLst/>
          </a:prstGeom>
          <a:noFill/>
          <a:ln w="12700">
            <a:noFill/>
            <a:miter lim="800000"/>
            <a:headEnd/>
            <a:tailEnd/>
          </a:ln>
          <a:effectLst/>
        </p:spPr>
        <p:txBody>
          <a:bodyPr wrap="none" anchor="ctr"/>
          <a:lstStyle/>
          <a:p>
            <a:r>
              <a:rPr lang="en-CA" sz="1600" i="1" dirty="0"/>
              <a:t>A Guide to the Project Management Body of Knowledge (</a:t>
            </a:r>
            <a:r>
              <a:rPr lang="en-US" sz="1600" i="1" dirty="0">
                <a:latin typeface="Calibri"/>
                <a:ea typeface="Calibri"/>
                <a:cs typeface="Times New Roman"/>
              </a:rPr>
              <a:t>PMBOK® </a:t>
            </a:r>
            <a:r>
              <a:rPr lang="en-CA" sz="1600" i="1" dirty="0">
                <a:latin typeface="+mj-lt"/>
                <a:cs typeface="Aharoni"/>
              </a:rPr>
              <a:t>Guide) 6</a:t>
            </a:r>
            <a:r>
              <a:rPr lang="en-CA" sz="1600" i="1" baseline="30000" dirty="0">
                <a:latin typeface="+mj-lt"/>
                <a:cs typeface="Aharoni"/>
              </a:rPr>
              <a:t>th</a:t>
            </a:r>
            <a:r>
              <a:rPr lang="en-CA" sz="1600" i="1" dirty="0">
                <a:latin typeface="+mj-lt"/>
                <a:cs typeface="Aharoni"/>
              </a:rPr>
              <a:t> Edition Page 504 </a:t>
            </a:r>
            <a:r>
              <a:rPr lang="en-CA" sz="1600" i="1" dirty="0"/>
              <a:t>  </a:t>
            </a:r>
          </a:p>
        </p:txBody>
      </p:sp>
      <p:sp>
        <p:nvSpPr>
          <p:cNvPr id="716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graphicFrame>
        <p:nvGraphicFramePr>
          <p:cNvPr id="71687" name="Object 7"/>
          <p:cNvGraphicFramePr>
            <a:graphicFrameLocks noChangeAspect="1"/>
          </p:cNvGraphicFramePr>
          <p:nvPr/>
        </p:nvGraphicFramePr>
        <p:xfrm>
          <a:off x="609600" y="1752600"/>
          <a:ext cx="1295400" cy="3933825"/>
        </p:xfrm>
        <a:graphic>
          <a:graphicData uri="http://schemas.openxmlformats.org/presentationml/2006/ole">
            <mc:AlternateContent xmlns:mc="http://schemas.openxmlformats.org/markup-compatibility/2006">
              <mc:Choice xmlns:v="urn:schemas-microsoft-com:vml" Requires="v">
                <p:oleObj spid="_x0000_s2252" name="Clip" r:id="rId4" imgW="1295640" imgH="3934080" progId="">
                  <p:embed/>
                </p:oleObj>
              </mc:Choice>
              <mc:Fallback>
                <p:oleObj name="Clip" r:id="rId4" imgW="1295640" imgH="39340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752600"/>
                        <a:ext cx="1295400" cy="393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9"/>
          <p:cNvSpPr>
            <a:spLocks noGrp="1" noChangeArrowheads="1"/>
          </p:cNvSpPr>
          <p:nvPr>
            <p:ph type="title"/>
          </p:nvPr>
        </p:nvSpPr>
        <p:spPr bwMode="auto">
          <a:xfrm>
            <a:off x="129540" y="-228600"/>
            <a:ext cx="8915400" cy="1143000"/>
          </a:xfrm>
          <a:prstGeom prst="rect">
            <a:avLst/>
          </a:prstGeom>
          <a:noFill/>
          <a:ln w="12700">
            <a:noFill/>
            <a:miter lim="800000"/>
            <a:headEnd/>
            <a:tailEnd/>
          </a:ln>
          <a:effectLst/>
        </p:spPr>
        <p:txBody>
          <a:bodyPr lIns="90488" tIns="44450" rIns="90488" bIns="44450" anchor="b">
            <a:normAutofit/>
          </a:bodyPr>
          <a:lstStyle/>
          <a:p>
            <a:pPr algn="ctr"/>
            <a:r>
              <a:rPr lang="en-US" sz="2400" b="1" dirty="0">
                <a:solidFill>
                  <a:srgbClr val="00194C"/>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13.4.2   MONITOR STAKEHOLDER ENGAGEMENT:              TOOLS &amp; TECHNIQUES</a:t>
            </a:r>
          </a:p>
        </p:txBody>
      </p:sp>
      <p:sp>
        <p:nvSpPr>
          <p:cNvPr id="3" name="Content Placeholder 2"/>
          <p:cNvSpPr>
            <a:spLocks noGrp="1"/>
          </p:cNvSpPr>
          <p:nvPr>
            <p:ph idx="1"/>
          </p:nvPr>
        </p:nvSpPr>
        <p:spPr>
          <a:xfrm>
            <a:off x="533400" y="1143000"/>
            <a:ext cx="8107680" cy="5410200"/>
          </a:xfrm>
        </p:spPr>
        <p:txBody>
          <a:bodyPr>
            <a:normAutofit lnSpcReduction="10000"/>
          </a:bodyPr>
          <a:lstStyle/>
          <a:p>
            <a:pPr marL="0" indent="0">
              <a:spcBef>
                <a:spcPts val="600"/>
              </a:spcBef>
              <a:spcAft>
                <a:spcPts val="600"/>
              </a:spcAft>
              <a:buNone/>
            </a:pPr>
            <a:r>
              <a:rPr lang="en-US" sz="2800" b="1" dirty="0"/>
              <a:t>.1 Data Analysis </a:t>
            </a:r>
          </a:p>
          <a:p>
            <a:pPr marL="720725" indent="-277813">
              <a:spcBef>
                <a:spcPts val="600"/>
              </a:spcBef>
              <a:spcAft>
                <a:spcPts val="600"/>
              </a:spcAft>
            </a:pPr>
            <a:r>
              <a:rPr lang="en-US" sz="2000" b="1" i="1" dirty="0"/>
              <a:t>Alternative Analysis. </a:t>
            </a:r>
            <a:r>
              <a:rPr lang="en-US" sz="2000" dirty="0"/>
              <a:t>Used to evaluate option to respond to variances in desired stakeholder engagement results.</a:t>
            </a:r>
          </a:p>
          <a:p>
            <a:pPr marL="720725" indent="-277813">
              <a:spcBef>
                <a:spcPts val="600"/>
              </a:spcBef>
              <a:spcAft>
                <a:spcPts val="600"/>
              </a:spcAft>
            </a:pPr>
            <a:r>
              <a:rPr lang="en-US" sz="2000" b="1" i="1" dirty="0"/>
              <a:t>Root Cause Analysis. </a:t>
            </a:r>
            <a:r>
              <a:rPr lang="en-US" sz="2000" dirty="0"/>
              <a:t>Conducted to determine why stakeholder engagement is not having the planned effect. </a:t>
            </a:r>
          </a:p>
          <a:p>
            <a:pPr marL="720725" indent="-277813">
              <a:spcBef>
                <a:spcPts val="600"/>
              </a:spcBef>
              <a:spcAft>
                <a:spcPts val="600"/>
              </a:spcAft>
            </a:pPr>
            <a:r>
              <a:rPr lang="en-US" sz="2000" b="1" i="1" dirty="0"/>
              <a:t>Stakeholder Analysis. </a:t>
            </a:r>
            <a:r>
              <a:rPr lang="en-US" sz="2000" dirty="0"/>
              <a:t>Helps determine stakeholders’ position at any point in time during the project. </a:t>
            </a:r>
          </a:p>
          <a:p>
            <a:pPr marL="0" indent="0">
              <a:spcBef>
                <a:spcPts val="600"/>
              </a:spcBef>
              <a:spcAft>
                <a:spcPts val="600"/>
              </a:spcAft>
              <a:buNone/>
            </a:pPr>
            <a:r>
              <a:rPr lang="en-US" sz="2800" b="1" dirty="0"/>
              <a:t>.2 Decision Making</a:t>
            </a:r>
          </a:p>
          <a:p>
            <a:pPr marL="720725" indent="-277813">
              <a:spcBef>
                <a:spcPts val="600"/>
              </a:spcBef>
              <a:spcAft>
                <a:spcPts val="600"/>
              </a:spcAft>
            </a:pPr>
            <a:r>
              <a:rPr lang="en-US" sz="2000" b="1" i="1" dirty="0"/>
              <a:t>Multicriteria decision analysis. </a:t>
            </a:r>
            <a:r>
              <a:rPr lang="en-US" sz="2000" dirty="0"/>
              <a:t>Criteria for successful engagement are prioritized and weighted to identify the most appropriate choice.</a:t>
            </a:r>
          </a:p>
          <a:p>
            <a:pPr marL="720725" indent="-277813">
              <a:spcBef>
                <a:spcPts val="600"/>
              </a:spcBef>
              <a:spcAft>
                <a:spcPts val="600"/>
              </a:spcAft>
            </a:pPr>
            <a:r>
              <a:rPr lang="en-US" sz="2000" b="1" i="1" dirty="0"/>
              <a:t>Voting. </a:t>
            </a:r>
            <a:r>
              <a:rPr lang="en-US" sz="2000" dirty="0"/>
              <a:t>To select the best response. </a:t>
            </a:r>
            <a:r>
              <a:rPr lang="en-US" sz="2800" b="1" i="1" dirty="0"/>
              <a:t> </a:t>
            </a:r>
            <a:r>
              <a:rPr lang="en-US" sz="2000" b="1" i="1" dirty="0"/>
              <a:t> </a:t>
            </a:r>
            <a:r>
              <a:rPr lang="en-US" sz="2800" b="1" i="1" dirty="0"/>
              <a:t> </a:t>
            </a:r>
            <a:endParaRPr lang="en-US" sz="2000" b="1" i="1" dirty="0"/>
          </a:p>
          <a:p>
            <a:pPr marL="0" indent="0">
              <a:spcBef>
                <a:spcPts val="600"/>
              </a:spcBef>
              <a:spcAft>
                <a:spcPts val="600"/>
              </a:spcAft>
              <a:buNone/>
            </a:pPr>
            <a:r>
              <a:rPr lang="en-US" sz="2800" b="1" dirty="0"/>
              <a:t>.3 Data Representation</a:t>
            </a:r>
          </a:p>
          <a:p>
            <a:pPr marL="720725" indent="-277813">
              <a:spcBef>
                <a:spcPts val="600"/>
              </a:spcBef>
              <a:spcAft>
                <a:spcPts val="600"/>
              </a:spcAft>
            </a:pPr>
            <a:r>
              <a:rPr lang="en-US" sz="2000" b="1" i="1" dirty="0"/>
              <a:t>Stakeholder Assessment Matrix. </a:t>
            </a:r>
            <a:r>
              <a:rPr lang="en-US" sz="2000" dirty="0"/>
              <a:t>Used to track changes to the engagement level. </a:t>
            </a:r>
            <a:endParaRPr lang="en-US" sz="2000" b="1" i="1" dirty="0"/>
          </a:p>
        </p:txBody>
      </p:sp>
    </p:spTree>
    <p:extLst>
      <p:ext uri="{BB962C8B-B14F-4D97-AF65-F5344CB8AC3E}">
        <p14:creationId xmlns:p14="http://schemas.microsoft.com/office/powerpoint/2010/main" val="2473853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9"/>
          <p:cNvSpPr>
            <a:spLocks noGrp="1" noChangeArrowheads="1"/>
          </p:cNvSpPr>
          <p:nvPr>
            <p:ph type="title"/>
          </p:nvPr>
        </p:nvSpPr>
        <p:spPr bwMode="auto">
          <a:xfrm>
            <a:off x="129540" y="-228600"/>
            <a:ext cx="8915400" cy="1143000"/>
          </a:xfrm>
          <a:prstGeom prst="rect">
            <a:avLst/>
          </a:prstGeom>
          <a:noFill/>
          <a:ln w="12700">
            <a:noFill/>
            <a:miter lim="800000"/>
            <a:headEnd/>
            <a:tailEnd/>
          </a:ln>
          <a:effectLst/>
        </p:spPr>
        <p:txBody>
          <a:bodyPr lIns="90488" tIns="44450" rIns="90488" bIns="44450" anchor="b">
            <a:normAutofit/>
          </a:bodyPr>
          <a:lstStyle/>
          <a:p>
            <a:pPr algn="ctr"/>
            <a:r>
              <a:rPr lang="en-US" sz="2400" b="1" dirty="0">
                <a:solidFill>
                  <a:srgbClr val="00194C"/>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13.4.2   MONITOR STAKEHOLDER ENGAGEMENT:              TOOLS &amp; TECHNIQUES</a:t>
            </a:r>
          </a:p>
        </p:txBody>
      </p:sp>
      <p:sp>
        <p:nvSpPr>
          <p:cNvPr id="3" name="Content Placeholder 2"/>
          <p:cNvSpPr>
            <a:spLocks noGrp="1"/>
          </p:cNvSpPr>
          <p:nvPr>
            <p:ph idx="1"/>
          </p:nvPr>
        </p:nvSpPr>
        <p:spPr>
          <a:xfrm>
            <a:off x="533400" y="1143000"/>
            <a:ext cx="8107680" cy="5562600"/>
          </a:xfrm>
        </p:spPr>
        <p:txBody>
          <a:bodyPr>
            <a:normAutofit/>
          </a:bodyPr>
          <a:lstStyle/>
          <a:p>
            <a:pPr marL="0" indent="0">
              <a:spcBef>
                <a:spcPts val="600"/>
              </a:spcBef>
              <a:spcAft>
                <a:spcPts val="600"/>
              </a:spcAft>
              <a:buNone/>
            </a:pPr>
            <a:r>
              <a:rPr lang="en-US" sz="2800" b="1" dirty="0"/>
              <a:t>.4 Communication Skills </a:t>
            </a:r>
          </a:p>
          <a:p>
            <a:pPr marL="720725" indent="-277813">
              <a:spcBef>
                <a:spcPts val="0"/>
              </a:spcBef>
            </a:pPr>
            <a:r>
              <a:rPr lang="en-US" sz="2000" b="1" i="1" dirty="0"/>
              <a:t>Feedback. </a:t>
            </a:r>
            <a:r>
              <a:rPr lang="en-US" sz="2000" dirty="0"/>
              <a:t>To ensure information provided to stakeholders is received and understood.</a:t>
            </a:r>
          </a:p>
          <a:p>
            <a:pPr marL="720725" indent="-277813">
              <a:spcBef>
                <a:spcPts val="0"/>
              </a:spcBef>
              <a:spcAft>
                <a:spcPts val="1200"/>
              </a:spcAft>
            </a:pPr>
            <a:r>
              <a:rPr lang="en-US" sz="2000" b="1" i="1" dirty="0"/>
              <a:t>Presentation. </a:t>
            </a:r>
            <a:r>
              <a:rPr lang="en-US" sz="2000" dirty="0"/>
              <a:t>To provide information to stakeholders.</a:t>
            </a:r>
          </a:p>
          <a:p>
            <a:pPr marL="0" indent="0">
              <a:spcBef>
                <a:spcPts val="0"/>
              </a:spcBef>
              <a:buNone/>
            </a:pPr>
            <a:r>
              <a:rPr lang="en-US" sz="2800" b="1" dirty="0"/>
              <a:t>.5 Interpersonal and Team Skills</a:t>
            </a:r>
          </a:p>
          <a:p>
            <a:pPr marL="720725" indent="-277813">
              <a:spcBef>
                <a:spcPts val="0"/>
              </a:spcBef>
            </a:pPr>
            <a:r>
              <a:rPr lang="en-US" sz="2000" b="1" i="1" dirty="0"/>
              <a:t>Active listening </a:t>
            </a:r>
            <a:r>
              <a:rPr lang="en-US" sz="2000" dirty="0"/>
              <a:t>to reduce misunderstanding</a:t>
            </a:r>
          </a:p>
          <a:p>
            <a:pPr marL="720725" indent="-277813">
              <a:spcBef>
                <a:spcPts val="0"/>
              </a:spcBef>
            </a:pPr>
            <a:r>
              <a:rPr lang="en-US" sz="2000" b="1" i="1" dirty="0"/>
              <a:t>Cultural awareness. </a:t>
            </a:r>
            <a:r>
              <a:rPr lang="en-US" sz="2000" dirty="0"/>
              <a:t>To tailor communications to cultural sensitivities.</a:t>
            </a:r>
          </a:p>
          <a:p>
            <a:pPr marL="720725" indent="-277813">
              <a:spcBef>
                <a:spcPts val="0"/>
              </a:spcBef>
            </a:pPr>
            <a:r>
              <a:rPr lang="en-US" sz="2000" b="1" i="1" dirty="0"/>
              <a:t>Leadership. </a:t>
            </a:r>
            <a:r>
              <a:rPr lang="en-US" sz="2000" dirty="0"/>
              <a:t>To communicate the vision and motivate stakeholders to support the project outcomes. </a:t>
            </a:r>
          </a:p>
          <a:p>
            <a:pPr marL="720725" indent="-277813">
              <a:spcBef>
                <a:spcPts val="0"/>
              </a:spcBef>
            </a:pPr>
            <a:r>
              <a:rPr lang="en-US" sz="2000" b="1" i="1" dirty="0"/>
              <a:t>Networking. </a:t>
            </a:r>
            <a:r>
              <a:rPr lang="en-US" sz="2000" dirty="0"/>
              <a:t>Ensures access to engagement level information. </a:t>
            </a:r>
          </a:p>
          <a:p>
            <a:pPr marL="720725" indent="-277813">
              <a:spcBef>
                <a:spcPts val="0"/>
              </a:spcBef>
            </a:pPr>
            <a:r>
              <a:rPr lang="en-US" sz="2000" b="1" i="1" dirty="0"/>
              <a:t>Political awareness. </a:t>
            </a:r>
            <a:r>
              <a:rPr lang="en-US" sz="2000" dirty="0"/>
              <a:t>Used to understand organizational strategies, who wields power and influence, and to develop ability to communicate these to stakeholders.</a:t>
            </a:r>
          </a:p>
          <a:p>
            <a:pPr marL="0" indent="0">
              <a:spcBef>
                <a:spcPts val="0"/>
              </a:spcBef>
              <a:buNone/>
            </a:pPr>
            <a:r>
              <a:rPr lang="en-US" sz="2800" b="1" dirty="0"/>
              <a:t>.6 Meetings</a:t>
            </a:r>
          </a:p>
          <a:p>
            <a:pPr marL="720725" indent="-277813">
              <a:spcBef>
                <a:spcPts val="0"/>
              </a:spcBef>
            </a:pPr>
            <a:r>
              <a:rPr lang="en-US" sz="2000" dirty="0"/>
              <a:t>held to monitor and assess stakeholder engagement levels. Meetings could include various types such as: status review, stand-ups, retrospectives, or other types as agreed with stakeholders.   </a:t>
            </a:r>
            <a:r>
              <a:rPr lang="en-US" sz="2000" b="1" i="1" dirty="0"/>
              <a:t>  </a:t>
            </a:r>
          </a:p>
        </p:txBody>
      </p:sp>
    </p:spTree>
    <p:extLst>
      <p:ext uri="{BB962C8B-B14F-4D97-AF65-F5344CB8AC3E}">
        <p14:creationId xmlns:p14="http://schemas.microsoft.com/office/powerpoint/2010/main" val="2357863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5943600"/>
          </a:xfrm>
        </p:spPr>
        <p:txBody>
          <a:bodyPr>
            <a:normAutofit/>
          </a:bodyPr>
          <a:lstStyle/>
          <a:p>
            <a:pPr marL="0" indent="0">
              <a:buNone/>
            </a:pPr>
            <a:r>
              <a:rPr lang="en-CA" sz="2800" b="1" dirty="0"/>
              <a:t>.1 Work Performance Information</a:t>
            </a:r>
          </a:p>
          <a:p>
            <a:pPr marL="360363" indent="0">
              <a:buNone/>
            </a:pPr>
            <a:r>
              <a:rPr lang="en-CA" sz="2000" dirty="0"/>
              <a:t>Provides details about the status and compares level of support of stakeholder engagement to the desired levels, as defined in the stakeholder assessment matrix, stakeholder cube, and other tools. </a:t>
            </a:r>
          </a:p>
          <a:p>
            <a:pPr marL="0" indent="0">
              <a:buNone/>
            </a:pPr>
            <a:r>
              <a:rPr lang="en-CA" sz="2800" b="1" dirty="0"/>
              <a:t>.2 Change Requests </a:t>
            </a:r>
          </a:p>
          <a:p>
            <a:pPr marL="442913" indent="0">
              <a:buNone/>
            </a:pPr>
            <a:r>
              <a:rPr lang="en-CA" sz="2000" dirty="0"/>
              <a:t>Issues to request corrective or preventive action to correct current level of engagement.  These requests are processed by the perform integrated change control process. </a:t>
            </a:r>
          </a:p>
          <a:p>
            <a:pPr marL="0" indent="0">
              <a:buNone/>
            </a:pPr>
            <a:r>
              <a:rPr lang="en-CA" sz="2800" b="1" dirty="0"/>
              <a:t>.3 Project Management Plan Updates</a:t>
            </a:r>
          </a:p>
          <a:p>
            <a:pPr marL="360363" indent="0">
              <a:buNone/>
            </a:pPr>
            <a:r>
              <a:rPr lang="en-CA" sz="2000" dirty="0"/>
              <a:t>Changes to the project management plan are processed via the organizational change control system, in response to approved change requests. The components of the plan that may require updates, include:</a:t>
            </a:r>
          </a:p>
          <a:p>
            <a:pPr marL="534988" indent="-174625"/>
            <a:r>
              <a:rPr lang="en-CA" sz="2000" b="1" i="1" dirty="0"/>
              <a:t>Resource Management Plan. </a:t>
            </a:r>
            <a:r>
              <a:rPr lang="en-CA" sz="2000" dirty="0"/>
              <a:t>Updated to reflect changes in team responsibilities.</a:t>
            </a:r>
          </a:p>
          <a:p>
            <a:pPr marL="534988" indent="-174625"/>
            <a:r>
              <a:rPr lang="en-CA" sz="2000" b="1" i="1" dirty="0"/>
              <a:t>Communication Management Plan. </a:t>
            </a:r>
            <a:r>
              <a:rPr lang="en-CA" sz="2000" dirty="0"/>
              <a:t>Updated to reflect changes in strategy. </a:t>
            </a:r>
          </a:p>
          <a:p>
            <a:pPr marL="534988" indent="-174625"/>
            <a:r>
              <a:rPr lang="en-CA" sz="2000" b="1" i="1" dirty="0"/>
              <a:t>Stakeholder Engagement Plan. </a:t>
            </a:r>
            <a:r>
              <a:rPr lang="en-CA" sz="2000" dirty="0"/>
              <a:t>Updated to reflect changes in the stakeholder community. </a:t>
            </a:r>
            <a:endParaRPr lang="en-CA" sz="2000" b="1" i="1" dirty="0"/>
          </a:p>
          <a:p>
            <a:pPr marL="360363" indent="0">
              <a:buNone/>
            </a:pPr>
            <a:endParaRPr lang="en-CA" sz="2000" dirty="0"/>
          </a:p>
          <a:p>
            <a:pPr marL="0" indent="0">
              <a:buNone/>
            </a:pPr>
            <a:endParaRPr lang="en-CA" sz="2800" b="1" dirty="0"/>
          </a:p>
        </p:txBody>
      </p:sp>
      <p:sp>
        <p:nvSpPr>
          <p:cNvPr id="4" name="Rectangle 1029"/>
          <p:cNvSpPr>
            <a:spLocks noGrp="1" noChangeArrowheads="1"/>
          </p:cNvSpPr>
          <p:nvPr>
            <p:ph type="title"/>
          </p:nvPr>
        </p:nvSpPr>
        <p:spPr bwMode="auto">
          <a:xfrm>
            <a:off x="590550" y="441326"/>
            <a:ext cx="7886700" cy="473074"/>
          </a:xfrm>
          <a:prstGeom prst="rect">
            <a:avLst/>
          </a:prstGeom>
          <a:noFill/>
          <a:ln w="12700">
            <a:noFill/>
            <a:miter lim="800000"/>
            <a:headEnd/>
            <a:tailEnd/>
          </a:ln>
          <a:effectLst/>
        </p:spPr>
        <p:txBody>
          <a:bodyPr lIns="90488" tIns="44450" rIns="90488" bIns="44450" anchor="b">
            <a:noAutofit/>
          </a:bodyPr>
          <a:lstStyle/>
          <a:p>
            <a:pPr algn="ctr"/>
            <a:r>
              <a:rPr lang="en-US" sz="2400" b="1" dirty="0">
                <a:solidFill>
                  <a:srgbClr val="00194C"/>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13.4.3   MONITOR STAKEHOLDER ENGAGEMENT: OUTPUTS</a:t>
            </a:r>
          </a:p>
        </p:txBody>
      </p:sp>
    </p:spTree>
    <p:extLst>
      <p:ext uri="{BB962C8B-B14F-4D97-AF65-F5344CB8AC3E}">
        <p14:creationId xmlns:p14="http://schemas.microsoft.com/office/powerpoint/2010/main" val="3491574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5943600"/>
          </a:xfrm>
        </p:spPr>
        <p:txBody>
          <a:bodyPr>
            <a:normAutofit/>
          </a:bodyPr>
          <a:lstStyle/>
          <a:p>
            <a:pPr marL="0" indent="0">
              <a:buNone/>
            </a:pPr>
            <a:r>
              <a:rPr lang="en-CA" sz="2800" b="1" dirty="0"/>
              <a:t>.4 Project Documents Updates</a:t>
            </a:r>
          </a:p>
          <a:p>
            <a:pPr marL="360363" indent="0">
              <a:buNone/>
            </a:pPr>
            <a:r>
              <a:rPr lang="en-CA" sz="2000" dirty="0"/>
              <a:t>The components that may require updates, include:</a:t>
            </a:r>
          </a:p>
          <a:p>
            <a:pPr marL="534988" indent="-174625"/>
            <a:r>
              <a:rPr lang="en-CA" sz="2000" b="1" i="1" dirty="0"/>
              <a:t>Issue Log. </a:t>
            </a:r>
            <a:r>
              <a:rPr lang="en-CA" sz="2000" dirty="0"/>
              <a:t>Updated to reflect changes in stakeholder attitudes.</a:t>
            </a:r>
          </a:p>
          <a:p>
            <a:pPr marL="534988" indent="-174625"/>
            <a:r>
              <a:rPr lang="en-CA" sz="2000" b="1" i="1" dirty="0"/>
              <a:t>Lessons Learned Register. </a:t>
            </a:r>
            <a:r>
              <a:rPr lang="en-CA" sz="2000" dirty="0"/>
              <a:t>Updated to capture information on challenges encountered and how they could been avoided. Also updates how effective stakeholder engagement approaches were. What worked well and what did not.</a:t>
            </a:r>
          </a:p>
          <a:p>
            <a:pPr marL="534988" indent="-174625"/>
            <a:r>
              <a:rPr lang="en-CA" sz="2000" b="1" i="1" dirty="0"/>
              <a:t>Risk Register. </a:t>
            </a:r>
            <a:r>
              <a:rPr lang="en-CA" sz="2000" dirty="0"/>
              <a:t>Updated to reflect responses to stakeholder related risks. </a:t>
            </a:r>
          </a:p>
          <a:p>
            <a:pPr marL="534988" indent="-174625"/>
            <a:r>
              <a:rPr lang="en-CA" sz="2000" b="1" i="1" dirty="0"/>
              <a:t>Stakeholder Register. </a:t>
            </a:r>
            <a:r>
              <a:rPr lang="en-CA" sz="2000" dirty="0"/>
              <a:t>Updated to reflect stakeholder monitoring results. </a:t>
            </a:r>
            <a:endParaRPr lang="en-CA" sz="2000" b="1" i="1" dirty="0"/>
          </a:p>
          <a:p>
            <a:pPr marL="360363" indent="0">
              <a:buNone/>
            </a:pPr>
            <a:endParaRPr lang="en-CA" sz="2000" dirty="0"/>
          </a:p>
          <a:p>
            <a:pPr marL="0" indent="0">
              <a:buNone/>
            </a:pPr>
            <a:endParaRPr lang="en-CA" sz="2800" b="1" dirty="0"/>
          </a:p>
        </p:txBody>
      </p:sp>
      <p:sp>
        <p:nvSpPr>
          <p:cNvPr id="4" name="Rectangle 1029"/>
          <p:cNvSpPr>
            <a:spLocks noGrp="1" noChangeArrowheads="1"/>
          </p:cNvSpPr>
          <p:nvPr>
            <p:ph type="title"/>
          </p:nvPr>
        </p:nvSpPr>
        <p:spPr bwMode="auto">
          <a:xfrm>
            <a:off x="628650" y="365127"/>
            <a:ext cx="7886700" cy="473074"/>
          </a:xfrm>
          <a:prstGeom prst="rect">
            <a:avLst/>
          </a:prstGeom>
          <a:noFill/>
          <a:ln w="12700">
            <a:noFill/>
            <a:miter lim="800000"/>
            <a:headEnd/>
            <a:tailEnd/>
          </a:ln>
          <a:effectLst/>
        </p:spPr>
        <p:txBody>
          <a:bodyPr lIns="90488" tIns="44450" rIns="90488" bIns="44450" anchor="b">
            <a:noAutofit/>
          </a:bodyPr>
          <a:lstStyle/>
          <a:p>
            <a:pPr algn="ctr"/>
            <a:r>
              <a:rPr lang="en-US" sz="2400" b="1" dirty="0">
                <a:solidFill>
                  <a:srgbClr val="00194C"/>
                </a:solidFill>
                <a:effectLst>
                  <a:reflection blurRad="6350" stA="55000" endA="300" endPos="45500" dir="5400000" sy="-100000" algn="bl" rotWithShape="0"/>
                </a:effectLst>
                <a:latin typeface="Aharoni" panose="02010803020104030203" pitchFamily="2" charset="-79"/>
                <a:cs typeface="Aharoni" panose="02010803020104030203" pitchFamily="2" charset="-79"/>
              </a:rPr>
              <a:t>13.4.3   MONITOR STAKEHOLDER ENGAGEMENT: OUTPUTS</a:t>
            </a:r>
          </a:p>
        </p:txBody>
      </p:sp>
    </p:spTree>
    <p:extLst>
      <p:ext uri="{BB962C8B-B14F-4D97-AF65-F5344CB8AC3E}">
        <p14:creationId xmlns:p14="http://schemas.microsoft.com/office/powerpoint/2010/main" val="212451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p:cNvSpPr>
            <a:spLocks noGrp="1"/>
          </p:cNvSpPr>
          <p:nvPr>
            <p:ph type="sldNum" sz="quarter" idx="12"/>
          </p:nvPr>
        </p:nvSpPr>
        <p:spPr/>
        <p:txBody>
          <a:bodyPr/>
          <a:lstStyle/>
          <a:p>
            <a:fld id="{1A6963B4-6772-4CC9-A38A-526FB06172CB}" type="slidenum">
              <a:rPr lang="en-US"/>
              <a:pPr/>
              <a:t>6</a:t>
            </a:fld>
            <a:endParaRPr lang="en-US"/>
          </a:p>
        </p:txBody>
      </p:sp>
      <p:sp>
        <p:nvSpPr>
          <p:cNvPr id="1064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1064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106500" name="Rectangle 4"/>
          <p:cNvSpPr>
            <a:spLocks noChangeArrowheads="1"/>
          </p:cNvSpPr>
          <p:nvPr/>
        </p:nvSpPr>
        <p:spPr bwMode="auto">
          <a:xfrm>
            <a:off x="609600" y="74613"/>
            <a:ext cx="8382000" cy="914400"/>
          </a:xfrm>
          <a:prstGeom prst="rect">
            <a:avLst/>
          </a:prstGeom>
          <a:noFill/>
          <a:ln w="12700">
            <a:noFill/>
            <a:miter lim="800000"/>
            <a:headEnd/>
            <a:tailEnd/>
          </a:ln>
          <a:effectLst/>
        </p:spPr>
        <p:txBody>
          <a:bodyPr lIns="90488" tIns="44450" rIns="90488" bIns="44450" anchor="ctr"/>
          <a:lstStyle/>
          <a:p>
            <a:pPr algn="ctr"/>
            <a:r>
              <a:rPr lang="en-US" sz="3200" b="1" spc="300" dirty="0">
                <a:solidFill>
                  <a:schemeClr val="tx2"/>
                </a:solidFill>
                <a:effectLst>
                  <a:outerShdw blurRad="38100" dist="38100" dir="2700000" algn="tl">
                    <a:srgbClr val="000000">
                      <a:alpha val="43137"/>
                    </a:srgbClr>
                  </a:outerShdw>
                  <a:reflection blurRad="6350" stA="55000" endA="300" endPos="45500" dir="5400000" sy="-100000" algn="bl" rotWithShape="0"/>
                </a:effectLst>
                <a:latin typeface="Arial" charset="0"/>
              </a:rPr>
              <a:t>Internal Stakeholders </a:t>
            </a:r>
          </a:p>
        </p:txBody>
      </p:sp>
      <p:sp>
        <p:nvSpPr>
          <p:cNvPr id="106501" name="Oval 5"/>
          <p:cNvSpPr>
            <a:spLocks noChangeArrowheads="1"/>
          </p:cNvSpPr>
          <p:nvPr/>
        </p:nvSpPr>
        <p:spPr bwMode="auto">
          <a:xfrm>
            <a:off x="1295400" y="989013"/>
            <a:ext cx="7219950" cy="5259388"/>
          </a:xfrm>
          <a:prstGeom prst="ellipse">
            <a:avLst/>
          </a:prstGeom>
          <a:solidFill>
            <a:srgbClr val="CCE9AD"/>
          </a:solidFill>
          <a:ln w="12700">
            <a:solidFill>
              <a:schemeClr val="tx1"/>
            </a:solidFill>
            <a:prstDash val="lgDash"/>
            <a:round/>
            <a:headEnd/>
            <a:tailEnd/>
          </a:ln>
          <a:effectLst/>
        </p:spPr>
        <p:txBody>
          <a:bodyPr wrap="none" anchor="ctr"/>
          <a:lstStyle/>
          <a:p>
            <a:endParaRPr lang="en-CA"/>
          </a:p>
        </p:txBody>
      </p:sp>
      <p:sp>
        <p:nvSpPr>
          <p:cNvPr id="106502" name="Oval 6"/>
          <p:cNvSpPr>
            <a:spLocks noChangeArrowheads="1"/>
          </p:cNvSpPr>
          <p:nvPr/>
        </p:nvSpPr>
        <p:spPr bwMode="auto">
          <a:xfrm>
            <a:off x="3338513" y="2092325"/>
            <a:ext cx="3185086" cy="3089275"/>
          </a:xfrm>
          <a:prstGeom prst="ellipse">
            <a:avLst/>
          </a:prstGeom>
          <a:solidFill>
            <a:srgbClr val="92D050"/>
          </a:solidFill>
          <a:ln w="25400">
            <a:solidFill>
              <a:schemeClr val="tx1"/>
            </a:solidFill>
            <a:round/>
            <a:headEnd/>
            <a:tailEnd/>
          </a:ln>
          <a:effectLst/>
        </p:spPr>
        <p:txBody>
          <a:bodyPr wrap="none" anchor="ctr"/>
          <a:lstStyle/>
          <a:p>
            <a:endParaRPr lang="en-CA" dirty="0"/>
          </a:p>
        </p:txBody>
      </p:sp>
      <p:sp>
        <p:nvSpPr>
          <p:cNvPr id="106503" name="Line 7"/>
          <p:cNvSpPr>
            <a:spLocks noChangeShapeType="1"/>
          </p:cNvSpPr>
          <p:nvPr/>
        </p:nvSpPr>
        <p:spPr bwMode="auto">
          <a:xfrm flipH="1" flipV="1">
            <a:off x="3498850" y="2965450"/>
            <a:ext cx="673100" cy="336550"/>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6505" name="Oval 9"/>
          <p:cNvSpPr>
            <a:spLocks noChangeArrowheads="1"/>
          </p:cNvSpPr>
          <p:nvPr/>
        </p:nvSpPr>
        <p:spPr bwMode="auto">
          <a:xfrm>
            <a:off x="4089400" y="2908300"/>
            <a:ext cx="1670707" cy="1544638"/>
          </a:xfrm>
          <a:prstGeom prst="ellipse">
            <a:avLst/>
          </a:prstGeom>
          <a:solidFill>
            <a:srgbClr val="43682A"/>
          </a:solidFill>
          <a:ln w="12700">
            <a:solidFill>
              <a:schemeClr val="tx1"/>
            </a:solidFill>
            <a:round/>
            <a:headEnd/>
            <a:tailEnd/>
          </a:ln>
          <a:effectLst/>
        </p:spPr>
        <p:txBody>
          <a:bodyPr wrap="none" anchor="ctr"/>
          <a:lstStyle/>
          <a:p>
            <a:endParaRPr lang="en-CA">
              <a:solidFill>
                <a:srgbClr val="F3F3F3"/>
              </a:solidFill>
            </a:endParaRPr>
          </a:p>
        </p:txBody>
      </p:sp>
      <p:sp>
        <p:nvSpPr>
          <p:cNvPr id="106506" name="Rectangle 10"/>
          <p:cNvSpPr>
            <a:spLocks noChangeArrowheads="1"/>
          </p:cNvSpPr>
          <p:nvPr/>
        </p:nvSpPr>
        <p:spPr bwMode="auto">
          <a:xfrm>
            <a:off x="4358398" y="3295650"/>
            <a:ext cx="1128002" cy="643766"/>
          </a:xfrm>
          <a:prstGeom prst="rect">
            <a:avLst/>
          </a:prstGeom>
          <a:noFill/>
          <a:ln w="12700">
            <a:noFill/>
            <a:miter lim="800000"/>
            <a:headEnd/>
            <a:tailEnd/>
          </a:ln>
          <a:effectLst/>
        </p:spPr>
        <p:txBody>
          <a:bodyPr wrap="none" lIns="90488" tIns="44450" rIns="90488" bIns="44450">
            <a:spAutoFit/>
          </a:bodyPr>
          <a:lstStyle/>
          <a:p>
            <a:pPr algn="ctr"/>
            <a:r>
              <a:rPr lang="en-US" b="1" dirty="0">
                <a:solidFill>
                  <a:schemeClr val="bg1"/>
                </a:solidFill>
              </a:rPr>
              <a:t>Project</a:t>
            </a:r>
          </a:p>
          <a:p>
            <a:pPr algn="ctr"/>
            <a:r>
              <a:rPr lang="en-US" b="1" dirty="0">
                <a:solidFill>
                  <a:schemeClr val="bg1"/>
                </a:solidFill>
              </a:rPr>
              <a:t>Managers</a:t>
            </a:r>
          </a:p>
        </p:txBody>
      </p:sp>
      <p:sp>
        <p:nvSpPr>
          <p:cNvPr id="106507" name="Line 11"/>
          <p:cNvSpPr>
            <a:spLocks noChangeShapeType="1"/>
          </p:cNvSpPr>
          <p:nvPr/>
        </p:nvSpPr>
        <p:spPr bwMode="auto">
          <a:xfrm flipV="1">
            <a:off x="5698989" y="3029778"/>
            <a:ext cx="598487" cy="320675"/>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6508" name="Line 12"/>
          <p:cNvSpPr>
            <a:spLocks noChangeShapeType="1"/>
          </p:cNvSpPr>
          <p:nvPr/>
        </p:nvSpPr>
        <p:spPr bwMode="auto">
          <a:xfrm flipH="1">
            <a:off x="3538866" y="4051422"/>
            <a:ext cx="661988" cy="387350"/>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6509" name="Line 13"/>
          <p:cNvSpPr>
            <a:spLocks noChangeShapeType="1"/>
          </p:cNvSpPr>
          <p:nvPr/>
        </p:nvSpPr>
        <p:spPr bwMode="auto">
          <a:xfrm>
            <a:off x="5662371" y="4074319"/>
            <a:ext cx="554037" cy="447675"/>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6510" name="Line 14"/>
          <p:cNvSpPr>
            <a:spLocks noChangeShapeType="1"/>
          </p:cNvSpPr>
          <p:nvPr/>
        </p:nvSpPr>
        <p:spPr bwMode="auto">
          <a:xfrm>
            <a:off x="4876800" y="2141688"/>
            <a:ext cx="0" cy="766612"/>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6511" name="Rectangle 15"/>
          <p:cNvSpPr>
            <a:spLocks noChangeArrowheads="1"/>
          </p:cNvSpPr>
          <p:nvPr/>
        </p:nvSpPr>
        <p:spPr bwMode="auto">
          <a:xfrm>
            <a:off x="4087814" y="1282700"/>
            <a:ext cx="1631950" cy="643766"/>
          </a:xfrm>
          <a:prstGeom prst="rect">
            <a:avLst/>
          </a:prstGeom>
          <a:noFill/>
          <a:ln w="12700">
            <a:noFill/>
            <a:miter lim="800000"/>
            <a:headEnd/>
            <a:tailEnd/>
          </a:ln>
          <a:effectLst/>
        </p:spPr>
        <p:txBody>
          <a:bodyPr wrap="square" lIns="90488" tIns="44450" rIns="90488" bIns="44450">
            <a:spAutoFit/>
          </a:bodyPr>
          <a:lstStyle/>
          <a:p>
            <a:pPr algn="ctr"/>
            <a:r>
              <a:rPr lang="en-US" b="1" dirty="0"/>
              <a:t>Top </a:t>
            </a:r>
          </a:p>
          <a:p>
            <a:pPr algn="ctr"/>
            <a:r>
              <a:rPr lang="en-US" b="1" dirty="0"/>
              <a:t>Management</a:t>
            </a:r>
          </a:p>
        </p:txBody>
      </p:sp>
      <p:sp>
        <p:nvSpPr>
          <p:cNvPr id="106512" name="Rectangle 16"/>
          <p:cNvSpPr>
            <a:spLocks noChangeArrowheads="1"/>
          </p:cNvSpPr>
          <p:nvPr/>
        </p:nvSpPr>
        <p:spPr bwMode="auto">
          <a:xfrm>
            <a:off x="6523599" y="2730500"/>
            <a:ext cx="1741953" cy="643766"/>
          </a:xfrm>
          <a:prstGeom prst="rect">
            <a:avLst/>
          </a:prstGeom>
          <a:noFill/>
          <a:ln w="12700">
            <a:noFill/>
            <a:miter lim="800000"/>
            <a:headEnd/>
            <a:tailEnd/>
          </a:ln>
          <a:effectLst/>
        </p:spPr>
        <p:txBody>
          <a:bodyPr wrap="none" lIns="90488" tIns="44450" rIns="90488" bIns="44450">
            <a:spAutoFit/>
          </a:bodyPr>
          <a:lstStyle/>
          <a:p>
            <a:pPr algn="ctr"/>
            <a:r>
              <a:rPr lang="en-US" b="1" dirty="0"/>
              <a:t>Functional </a:t>
            </a:r>
          </a:p>
          <a:p>
            <a:pPr algn="ctr"/>
            <a:r>
              <a:rPr lang="en-US" b="1" dirty="0"/>
              <a:t>Line Managers</a:t>
            </a:r>
          </a:p>
        </p:txBody>
      </p:sp>
      <p:sp>
        <p:nvSpPr>
          <p:cNvPr id="106513" name="Rectangle 17"/>
          <p:cNvSpPr>
            <a:spLocks noChangeArrowheads="1"/>
          </p:cNvSpPr>
          <p:nvPr/>
        </p:nvSpPr>
        <p:spPr bwMode="auto">
          <a:xfrm>
            <a:off x="6310313" y="4252913"/>
            <a:ext cx="1240982" cy="643766"/>
          </a:xfrm>
          <a:prstGeom prst="rect">
            <a:avLst/>
          </a:prstGeom>
          <a:noFill/>
          <a:ln w="12700">
            <a:noFill/>
            <a:miter lim="800000"/>
            <a:headEnd/>
            <a:tailEnd/>
          </a:ln>
          <a:effectLst/>
        </p:spPr>
        <p:txBody>
          <a:bodyPr wrap="none" lIns="90488" tIns="44450" rIns="90488" bIns="44450">
            <a:spAutoFit/>
          </a:bodyPr>
          <a:lstStyle/>
          <a:p>
            <a:pPr algn="ctr"/>
            <a:r>
              <a:rPr lang="en-US" b="1" dirty="0"/>
              <a:t>Staff</a:t>
            </a:r>
          </a:p>
          <a:p>
            <a:pPr algn="ctr"/>
            <a:r>
              <a:rPr lang="en-US" b="1" dirty="0"/>
              <a:t>Personnel</a:t>
            </a:r>
          </a:p>
        </p:txBody>
      </p:sp>
      <p:sp>
        <p:nvSpPr>
          <p:cNvPr id="106514" name="Line 18"/>
          <p:cNvSpPr>
            <a:spLocks noChangeShapeType="1"/>
          </p:cNvSpPr>
          <p:nvPr/>
        </p:nvSpPr>
        <p:spPr bwMode="auto">
          <a:xfrm>
            <a:off x="4953000" y="4419600"/>
            <a:ext cx="0" cy="749300"/>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6515" name="Rectangle 19"/>
          <p:cNvSpPr>
            <a:spLocks noChangeArrowheads="1"/>
          </p:cNvSpPr>
          <p:nvPr/>
        </p:nvSpPr>
        <p:spPr bwMode="auto">
          <a:xfrm>
            <a:off x="3938729" y="5319713"/>
            <a:ext cx="1928671" cy="643766"/>
          </a:xfrm>
          <a:prstGeom prst="rect">
            <a:avLst/>
          </a:prstGeom>
          <a:noFill/>
          <a:ln w="12700">
            <a:noFill/>
            <a:miter lim="800000"/>
            <a:headEnd/>
            <a:tailEnd/>
          </a:ln>
          <a:effectLst/>
        </p:spPr>
        <p:txBody>
          <a:bodyPr wrap="none" lIns="90488" tIns="44450" rIns="90488" bIns="44450">
            <a:spAutoFit/>
          </a:bodyPr>
          <a:lstStyle/>
          <a:p>
            <a:pPr algn="ctr"/>
            <a:r>
              <a:rPr lang="en-US" b="1" dirty="0"/>
              <a:t>Service/Support</a:t>
            </a:r>
          </a:p>
          <a:p>
            <a:pPr algn="ctr"/>
            <a:r>
              <a:rPr lang="en-US" b="1" dirty="0"/>
              <a:t>     Personnel</a:t>
            </a:r>
          </a:p>
        </p:txBody>
      </p:sp>
      <p:sp>
        <p:nvSpPr>
          <p:cNvPr id="106516" name="Rectangle 20"/>
          <p:cNvSpPr>
            <a:spLocks noChangeArrowheads="1"/>
          </p:cNvSpPr>
          <p:nvPr/>
        </p:nvSpPr>
        <p:spPr bwMode="auto">
          <a:xfrm>
            <a:off x="1490636" y="2197100"/>
            <a:ext cx="2148025" cy="643766"/>
          </a:xfrm>
          <a:prstGeom prst="rect">
            <a:avLst/>
          </a:prstGeom>
          <a:noFill/>
          <a:ln w="12700">
            <a:noFill/>
            <a:miter lim="800000"/>
            <a:headEnd/>
            <a:tailEnd/>
          </a:ln>
          <a:effectLst/>
        </p:spPr>
        <p:txBody>
          <a:bodyPr wrap="none" lIns="90488" tIns="44450" rIns="90488" bIns="44450">
            <a:spAutoFit/>
          </a:bodyPr>
          <a:lstStyle/>
          <a:p>
            <a:pPr algn="ctr"/>
            <a:r>
              <a:rPr lang="en-US" b="1" dirty="0"/>
              <a:t>   Contractors and</a:t>
            </a:r>
          </a:p>
          <a:p>
            <a:pPr algn="ctr"/>
            <a:r>
              <a:rPr lang="en-US" b="1" dirty="0"/>
              <a:t>Subcontractors</a:t>
            </a:r>
          </a:p>
        </p:txBody>
      </p:sp>
      <p:sp>
        <p:nvSpPr>
          <p:cNvPr id="106517" name="Rectangle 21"/>
          <p:cNvSpPr>
            <a:spLocks noChangeArrowheads="1"/>
          </p:cNvSpPr>
          <p:nvPr/>
        </p:nvSpPr>
        <p:spPr bwMode="auto">
          <a:xfrm>
            <a:off x="2197100" y="4100513"/>
            <a:ext cx="1211358" cy="920765"/>
          </a:xfrm>
          <a:prstGeom prst="rect">
            <a:avLst/>
          </a:prstGeom>
          <a:noFill/>
          <a:ln w="12700">
            <a:noFill/>
            <a:miter lim="800000"/>
            <a:headEnd/>
            <a:tailEnd/>
          </a:ln>
          <a:effectLst/>
        </p:spPr>
        <p:txBody>
          <a:bodyPr wrap="none" lIns="90488" tIns="44450" rIns="90488" bIns="44450">
            <a:spAutoFit/>
          </a:bodyPr>
          <a:lstStyle/>
          <a:p>
            <a:pPr algn="ctr"/>
            <a:r>
              <a:rPr lang="en-US" b="1" dirty="0"/>
              <a:t>   Other</a:t>
            </a:r>
          </a:p>
          <a:p>
            <a:pPr algn="ctr"/>
            <a:r>
              <a:rPr lang="en-US" b="1" dirty="0"/>
              <a:t>  Project</a:t>
            </a:r>
          </a:p>
          <a:p>
            <a:pPr algn="ctr"/>
            <a:r>
              <a:rPr lang="en-US" b="1" dirty="0"/>
              <a:t>Managers</a:t>
            </a:r>
          </a:p>
        </p:txBody>
      </p:sp>
      <p:sp>
        <p:nvSpPr>
          <p:cNvPr id="2" name="TextBox 1"/>
          <p:cNvSpPr txBox="1"/>
          <p:nvPr/>
        </p:nvSpPr>
        <p:spPr>
          <a:xfrm>
            <a:off x="4026764" y="2333534"/>
            <a:ext cx="1752600" cy="400110"/>
          </a:xfrm>
          <a:prstGeom prst="rect">
            <a:avLst/>
          </a:prstGeom>
          <a:noFill/>
        </p:spPr>
        <p:txBody>
          <a:bodyPr wrap="square" rtlCol="0">
            <a:spAutoFit/>
          </a:bodyPr>
          <a:lstStyle/>
          <a:p>
            <a:r>
              <a:rPr lang="en-CA" sz="2000" b="1" dirty="0"/>
              <a:t>Project Team</a:t>
            </a:r>
          </a:p>
        </p:txBody>
      </p:sp>
    </p:spTree>
    <p:extLst>
      <p:ext uri="{BB962C8B-B14F-4D97-AF65-F5344CB8AC3E}">
        <p14:creationId xmlns:p14="http://schemas.microsoft.com/office/powerpoint/2010/main" val="38867157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p:cNvSpPr>
            <a:spLocks noGrp="1"/>
          </p:cNvSpPr>
          <p:nvPr>
            <p:ph type="sldNum" sz="quarter" idx="12"/>
          </p:nvPr>
        </p:nvSpPr>
        <p:spPr/>
        <p:txBody>
          <a:bodyPr/>
          <a:lstStyle/>
          <a:p>
            <a:fld id="{BD6040B1-707E-4D47-9DE8-37A72E8A0250}" type="slidenum">
              <a:rPr lang="en-US"/>
              <a:pPr/>
              <a:t>7</a:t>
            </a:fld>
            <a:endParaRPr lang="en-US"/>
          </a:p>
        </p:txBody>
      </p:sp>
      <p:sp>
        <p:nvSpPr>
          <p:cNvPr id="1085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1085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108548" name="Rectangle 4"/>
          <p:cNvSpPr>
            <a:spLocks noChangeArrowheads="1"/>
          </p:cNvSpPr>
          <p:nvPr/>
        </p:nvSpPr>
        <p:spPr bwMode="auto">
          <a:xfrm>
            <a:off x="533400" y="74613"/>
            <a:ext cx="8382000" cy="914400"/>
          </a:xfrm>
          <a:prstGeom prst="rect">
            <a:avLst/>
          </a:prstGeom>
          <a:noFill/>
          <a:ln w="12700">
            <a:noFill/>
            <a:miter lim="800000"/>
            <a:headEnd/>
            <a:tailEnd/>
          </a:ln>
          <a:effectLst/>
        </p:spPr>
        <p:txBody>
          <a:bodyPr lIns="90488" tIns="44450" rIns="90488" bIns="44450" anchor="ctr"/>
          <a:lstStyle/>
          <a:p>
            <a:pPr algn="ctr"/>
            <a:r>
              <a:rPr lang="en-US" sz="3600" b="1" dirty="0">
                <a:solidFill>
                  <a:schemeClr val="tx2"/>
                </a:solidFill>
                <a:effectLst>
                  <a:reflection blurRad="6350" stA="55000" endA="300" endPos="45500" dir="5400000" sy="-100000" algn="bl" rotWithShape="0"/>
                </a:effectLst>
                <a:latin typeface="Arial" charset="0"/>
              </a:rPr>
              <a:t>External Stakeholders</a:t>
            </a:r>
          </a:p>
        </p:txBody>
      </p:sp>
      <p:grpSp>
        <p:nvGrpSpPr>
          <p:cNvPr id="2" name="Group 20"/>
          <p:cNvGrpSpPr>
            <a:grpSpLocks/>
          </p:cNvGrpSpPr>
          <p:nvPr/>
        </p:nvGrpSpPr>
        <p:grpSpPr bwMode="auto">
          <a:xfrm>
            <a:off x="1174750" y="992188"/>
            <a:ext cx="7197724" cy="5108575"/>
            <a:chOff x="740" y="625"/>
            <a:chExt cx="4534" cy="3218"/>
          </a:xfrm>
        </p:grpSpPr>
        <p:sp>
          <p:nvSpPr>
            <p:cNvPr id="108549" name="Rectangle 5"/>
            <p:cNvSpPr>
              <a:spLocks noChangeArrowheads="1"/>
            </p:cNvSpPr>
            <p:nvPr/>
          </p:nvSpPr>
          <p:spPr bwMode="auto">
            <a:xfrm>
              <a:off x="4050" y="1612"/>
              <a:ext cx="1224" cy="444"/>
            </a:xfrm>
            <a:prstGeom prst="rect">
              <a:avLst/>
            </a:prstGeom>
            <a:noFill/>
            <a:ln w="12700">
              <a:noFill/>
              <a:miter lim="800000"/>
              <a:headEnd/>
              <a:tailEnd/>
            </a:ln>
            <a:effectLst/>
          </p:spPr>
          <p:txBody>
            <a:bodyPr wrap="none" lIns="90488" tIns="44450" rIns="90488" bIns="44450">
              <a:spAutoFit/>
            </a:bodyPr>
            <a:lstStyle/>
            <a:p>
              <a:pPr algn="ctr"/>
              <a:r>
                <a:rPr lang="en-US" sz="2000" b="1"/>
                <a:t>Environmental</a:t>
              </a:r>
            </a:p>
            <a:p>
              <a:pPr algn="ctr"/>
              <a:r>
                <a:rPr lang="en-US" sz="2000" b="1"/>
                <a:t> and Legal</a:t>
              </a:r>
            </a:p>
          </p:txBody>
        </p:sp>
        <p:sp>
          <p:nvSpPr>
            <p:cNvPr id="108550" name="Rectangle 6"/>
            <p:cNvSpPr>
              <a:spLocks noChangeArrowheads="1"/>
            </p:cNvSpPr>
            <p:nvPr/>
          </p:nvSpPr>
          <p:spPr bwMode="auto">
            <a:xfrm>
              <a:off x="3040" y="625"/>
              <a:ext cx="1650" cy="444"/>
            </a:xfrm>
            <a:prstGeom prst="rect">
              <a:avLst/>
            </a:prstGeom>
            <a:noFill/>
            <a:ln w="12700">
              <a:noFill/>
              <a:miter lim="800000"/>
              <a:headEnd/>
              <a:tailEnd/>
            </a:ln>
            <a:effectLst/>
          </p:spPr>
          <p:txBody>
            <a:bodyPr wrap="none" lIns="90488" tIns="44450" rIns="90488" bIns="44450">
              <a:spAutoFit/>
            </a:bodyPr>
            <a:lstStyle/>
            <a:p>
              <a:pPr algn="ctr"/>
              <a:r>
                <a:rPr lang="en-US" sz="2000" b="1"/>
                <a:t>Regulatory Agencies</a:t>
              </a:r>
            </a:p>
            <a:p>
              <a:pPr algn="ctr"/>
              <a:r>
                <a:rPr lang="en-US" sz="2000" b="1"/>
                <a:t>(Political)</a:t>
              </a:r>
            </a:p>
          </p:txBody>
        </p:sp>
        <p:grpSp>
          <p:nvGrpSpPr>
            <p:cNvPr id="3" name="Group 19"/>
            <p:cNvGrpSpPr>
              <a:grpSpLocks/>
            </p:cNvGrpSpPr>
            <p:nvPr/>
          </p:nvGrpSpPr>
          <p:grpSpPr bwMode="auto">
            <a:xfrm>
              <a:off x="740" y="945"/>
              <a:ext cx="3971" cy="2898"/>
              <a:chOff x="740" y="945"/>
              <a:chExt cx="3971" cy="2898"/>
            </a:xfrm>
          </p:grpSpPr>
          <p:sp>
            <p:nvSpPr>
              <p:cNvPr id="108551" name="Oval 7"/>
              <p:cNvSpPr>
                <a:spLocks noChangeArrowheads="1"/>
              </p:cNvSpPr>
              <p:nvPr/>
            </p:nvSpPr>
            <p:spPr bwMode="auto">
              <a:xfrm>
                <a:off x="1440" y="945"/>
                <a:ext cx="2808" cy="2847"/>
              </a:xfrm>
              <a:prstGeom prst="ellipse">
                <a:avLst/>
              </a:prstGeom>
              <a:solidFill>
                <a:schemeClr val="accent6">
                  <a:lumMod val="40000"/>
                  <a:lumOff val="60000"/>
                </a:schemeClr>
              </a:solidFill>
              <a:ln w="12700">
                <a:solidFill>
                  <a:schemeClr val="tx1"/>
                </a:solidFill>
                <a:round/>
                <a:headEnd/>
                <a:tailEnd/>
              </a:ln>
              <a:effectLst/>
            </p:spPr>
            <p:txBody>
              <a:bodyPr wrap="none" anchor="ctr"/>
              <a:lstStyle/>
              <a:p>
                <a:endParaRPr lang="en-CA"/>
              </a:p>
            </p:txBody>
          </p:sp>
          <p:sp>
            <p:nvSpPr>
              <p:cNvPr id="108552" name="Oval 8"/>
              <p:cNvSpPr>
                <a:spLocks noChangeArrowheads="1"/>
              </p:cNvSpPr>
              <p:nvPr/>
            </p:nvSpPr>
            <p:spPr bwMode="auto">
              <a:xfrm>
                <a:off x="1856" y="1362"/>
                <a:ext cx="1982" cy="1950"/>
              </a:xfrm>
              <a:prstGeom prst="ellipse">
                <a:avLst/>
              </a:prstGeom>
              <a:solidFill>
                <a:srgbClr val="92D050"/>
              </a:solidFill>
              <a:ln w="12700">
                <a:solidFill>
                  <a:schemeClr val="tx1"/>
                </a:solidFill>
                <a:prstDash val="lgDash"/>
                <a:round/>
                <a:headEnd/>
                <a:tailEnd/>
              </a:ln>
              <a:effectLst/>
            </p:spPr>
            <p:txBody>
              <a:bodyPr wrap="none" anchor="ctr"/>
              <a:lstStyle/>
              <a:p>
                <a:endParaRPr lang="en-CA"/>
              </a:p>
            </p:txBody>
          </p:sp>
          <p:sp>
            <p:nvSpPr>
              <p:cNvPr id="108553" name="Oval 9"/>
              <p:cNvSpPr>
                <a:spLocks noChangeArrowheads="1"/>
              </p:cNvSpPr>
              <p:nvPr/>
            </p:nvSpPr>
            <p:spPr bwMode="auto">
              <a:xfrm>
                <a:off x="2364" y="1832"/>
                <a:ext cx="967" cy="973"/>
              </a:xfrm>
              <a:prstGeom prst="ellipse">
                <a:avLst/>
              </a:prstGeom>
              <a:solidFill>
                <a:srgbClr val="43682A"/>
              </a:solidFill>
              <a:ln w="12700">
                <a:solidFill>
                  <a:schemeClr val="tx1"/>
                </a:solidFill>
                <a:round/>
                <a:headEnd/>
                <a:tailEnd/>
              </a:ln>
              <a:effectLst/>
            </p:spPr>
            <p:txBody>
              <a:bodyPr wrap="none" anchor="ctr"/>
              <a:lstStyle/>
              <a:p>
                <a:endParaRPr lang="en-CA">
                  <a:solidFill>
                    <a:schemeClr val="bg1"/>
                  </a:solidFill>
                </a:endParaRPr>
              </a:p>
            </p:txBody>
          </p:sp>
          <p:sp>
            <p:nvSpPr>
              <p:cNvPr id="108554" name="Rectangle 10"/>
              <p:cNvSpPr>
                <a:spLocks noChangeArrowheads="1"/>
              </p:cNvSpPr>
              <p:nvPr/>
            </p:nvSpPr>
            <p:spPr bwMode="auto">
              <a:xfrm>
                <a:off x="2496" y="2076"/>
                <a:ext cx="711" cy="406"/>
              </a:xfrm>
              <a:prstGeom prst="rect">
                <a:avLst/>
              </a:prstGeom>
              <a:noFill/>
              <a:ln w="12700">
                <a:noFill/>
                <a:miter lim="800000"/>
                <a:headEnd/>
                <a:tailEnd/>
              </a:ln>
              <a:effectLst/>
            </p:spPr>
            <p:txBody>
              <a:bodyPr wrap="none" lIns="90488" tIns="44450" rIns="90488" bIns="44450">
                <a:spAutoFit/>
              </a:bodyPr>
              <a:lstStyle/>
              <a:p>
                <a:pPr algn="ctr"/>
                <a:r>
                  <a:rPr lang="en-US" b="1" dirty="0">
                    <a:solidFill>
                      <a:schemeClr val="bg1"/>
                    </a:solidFill>
                  </a:rPr>
                  <a:t>Project</a:t>
                </a:r>
              </a:p>
              <a:p>
                <a:pPr algn="ctr"/>
                <a:r>
                  <a:rPr lang="en-US" b="1" dirty="0">
                    <a:solidFill>
                      <a:schemeClr val="bg1"/>
                    </a:solidFill>
                  </a:rPr>
                  <a:t>Managers</a:t>
                </a:r>
              </a:p>
            </p:txBody>
          </p:sp>
          <p:sp>
            <p:nvSpPr>
              <p:cNvPr id="108555" name="Rectangle 11"/>
              <p:cNvSpPr>
                <a:spLocks noChangeArrowheads="1"/>
              </p:cNvSpPr>
              <p:nvPr/>
            </p:nvSpPr>
            <p:spPr bwMode="auto">
              <a:xfrm>
                <a:off x="3876" y="3238"/>
                <a:ext cx="835" cy="444"/>
              </a:xfrm>
              <a:prstGeom prst="rect">
                <a:avLst/>
              </a:prstGeom>
              <a:noFill/>
              <a:ln w="12700">
                <a:noFill/>
                <a:miter lim="800000"/>
                <a:headEnd/>
                <a:tailEnd/>
              </a:ln>
              <a:effectLst/>
            </p:spPr>
            <p:txBody>
              <a:bodyPr wrap="none" lIns="90488" tIns="44450" rIns="90488" bIns="44450">
                <a:spAutoFit/>
              </a:bodyPr>
              <a:lstStyle/>
              <a:p>
                <a:pPr algn="ctr"/>
                <a:r>
                  <a:rPr lang="en-US" sz="2000" b="1" dirty="0"/>
                  <a:t>Public </a:t>
                </a:r>
              </a:p>
              <a:p>
                <a:pPr algn="ctr"/>
                <a:r>
                  <a:rPr lang="en-US" sz="2000" b="1" dirty="0"/>
                  <a:t>and Press</a:t>
                </a:r>
              </a:p>
            </p:txBody>
          </p:sp>
          <p:sp>
            <p:nvSpPr>
              <p:cNvPr id="108556" name="Rectangle 12"/>
              <p:cNvSpPr>
                <a:spLocks noChangeArrowheads="1"/>
              </p:cNvSpPr>
              <p:nvPr/>
            </p:nvSpPr>
            <p:spPr bwMode="auto">
              <a:xfrm>
                <a:off x="961" y="3211"/>
                <a:ext cx="833" cy="632"/>
              </a:xfrm>
              <a:prstGeom prst="rect">
                <a:avLst/>
              </a:prstGeom>
              <a:noFill/>
              <a:ln w="12700">
                <a:noFill/>
                <a:miter lim="800000"/>
                <a:headEnd/>
                <a:tailEnd/>
              </a:ln>
              <a:effectLst/>
            </p:spPr>
            <p:txBody>
              <a:bodyPr lIns="90488" tIns="44450" rIns="90488" bIns="44450">
                <a:spAutoFit/>
              </a:bodyPr>
              <a:lstStyle/>
              <a:p>
                <a:pPr algn="ctr"/>
                <a:r>
                  <a:rPr lang="en-US" sz="2000" b="1"/>
                  <a:t>Social</a:t>
                </a:r>
              </a:p>
              <a:p>
                <a:pPr algn="ctr"/>
                <a:r>
                  <a:rPr lang="en-US" sz="2000" b="1"/>
                  <a:t>and Cultural</a:t>
                </a:r>
              </a:p>
            </p:txBody>
          </p:sp>
          <p:sp>
            <p:nvSpPr>
              <p:cNvPr id="108557" name="Rectangle 13"/>
              <p:cNvSpPr>
                <a:spLocks noChangeArrowheads="1"/>
              </p:cNvSpPr>
              <p:nvPr/>
            </p:nvSpPr>
            <p:spPr bwMode="auto">
              <a:xfrm>
                <a:off x="740" y="1420"/>
                <a:ext cx="863" cy="638"/>
              </a:xfrm>
              <a:prstGeom prst="rect">
                <a:avLst/>
              </a:prstGeom>
              <a:noFill/>
              <a:ln w="12700">
                <a:noFill/>
                <a:miter lim="800000"/>
                <a:headEnd/>
                <a:tailEnd/>
              </a:ln>
              <a:effectLst/>
            </p:spPr>
            <p:txBody>
              <a:bodyPr wrap="none" lIns="90488" tIns="44450" rIns="90488" bIns="44450">
                <a:spAutoFit/>
              </a:bodyPr>
              <a:lstStyle/>
              <a:p>
                <a:pPr algn="ctr"/>
                <a:r>
                  <a:rPr lang="en-US" sz="2000" b="1"/>
                  <a:t>Economic</a:t>
                </a:r>
              </a:p>
              <a:p>
                <a:pPr algn="ctr"/>
                <a:r>
                  <a:rPr lang="en-US" sz="2000" b="1"/>
                  <a:t>and</a:t>
                </a:r>
              </a:p>
              <a:p>
                <a:pPr algn="ctr"/>
                <a:r>
                  <a:rPr lang="en-US" sz="2000" b="1"/>
                  <a:t>Financial</a:t>
                </a:r>
              </a:p>
            </p:txBody>
          </p:sp>
          <p:sp>
            <p:nvSpPr>
              <p:cNvPr id="108558" name="Line 14"/>
              <p:cNvSpPr>
                <a:spLocks noChangeShapeType="1"/>
              </p:cNvSpPr>
              <p:nvPr/>
            </p:nvSpPr>
            <p:spPr bwMode="auto">
              <a:xfrm flipH="1" flipV="1">
                <a:off x="1553" y="1734"/>
                <a:ext cx="835" cy="442"/>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8559" name="Line 15"/>
              <p:cNvSpPr>
                <a:spLocks noChangeShapeType="1"/>
              </p:cNvSpPr>
              <p:nvPr/>
            </p:nvSpPr>
            <p:spPr bwMode="auto">
              <a:xfrm flipH="1">
                <a:off x="2976" y="1058"/>
                <a:ext cx="271" cy="804"/>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8560" name="Line 16"/>
              <p:cNvSpPr>
                <a:spLocks noChangeShapeType="1"/>
              </p:cNvSpPr>
              <p:nvPr/>
            </p:nvSpPr>
            <p:spPr bwMode="auto">
              <a:xfrm flipV="1">
                <a:off x="3363" y="2016"/>
                <a:ext cx="802" cy="246"/>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8561" name="Line 17"/>
              <p:cNvSpPr>
                <a:spLocks noChangeShapeType="1"/>
              </p:cNvSpPr>
              <p:nvPr/>
            </p:nvSpPr>
            <p:spPr bwMode="auto">
              <a:xfrm flipH="1">
                <a:off x="1748" y="2640"/>
                <a:ext cx="748" cy="588"/>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sp>
            <p:nvSpPr>
              <p:cNvPr id="108562" name="Line 18"/>
              <p:cNvSpPr>
                <a:spLocks noChangeShapeType="1"/>
              </p:cNvSpPr>
              <p:nvPr/>
            </p:nvSpPr>
            <p:spPr bwMode="auto">
              <a:xfrm>
                <a:off x="3247" y="2690"/>
                <a:ext cx="629" cy="622"/>
              </a:xfrm>
              <a:prstGeom prst="line">
                <a:avLst/>
              </a:prstGeom>
              <a:noFill/>
              <a:ln w="12700">
                <a:solidFill>
                  <a:schemeClr val="tx1"/>
                </a:solidFill>
                <a:round/>
                <a:headEnd type="triangle" w="med" len="med"/>
                <a:tailEnd type="triangle" w="med" len="med"/>
              </a:ln>
              <a:effectLst/>
            </p:spPr>
            <p:txBody>
              <a:bodyPr wrap="none" anchor="ctr"/>
              <a:lstStyle/>
              <a:p>
                <a:endParaRPr lang="en-CA"/>
              </a:p>
            </p:txBody>
          </p:sp>
        </p:grpSp>
      </p:grpSp>
    </p:spTree>
    <p:extLst>
      <p:ext uri="{BB962C8B-B14F-4D97-AF65-F5344CB8AC3E}">
        <p14:creationId xmlns:p14="http://schemas.microsoft.com/office/powerpoint/2010/main" val="20725166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4865"/>
            <a:ext cx="8839200" cy="1118135"/>
          </a:xfrm>
        </p:spPr>
        <p:txBody>
          <a:bodyPr/>
          <a:lstStyle/>
          <a:p>
            <a:pPr algn="ctr"/>
            <a:r>
              <a:rPr lang="en-CA" b="1" dirty="0">
                <a:ln w="0"/>
                <a:solidFill>
                  <a:schemeClr val="tx2"/>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KEY CONCEPTS FOR PROJECT STAKEHOLDER MANAGEMENT</a:t>
            </a:r>
          </a:p>
        </p:txBody>
      </p:sp>
      <p:sp>
        <p:nvSpPr>
          <p:cNvPr id="3" name="Content Placeholder 2"/>
          <p:cNvSpPr>
            <a:spLocks noGrp="1"/>
          </p:cNvSpPr>
          <p:nvPr>
            <p:ph idx="1"/>
          </p:nvPr>
        </p:nvSpPr>
        <p:spPr>
          <a:xfrm>
            <a:off x="152400" y="1295400"/>
            <a:ext cx="8839200" cy="4881563"/>
          </a:xfrm>
        </p:spPr>
        <p:txBody>
          <a:bodyPr>
            <a:normAutofit/>
          </a:bodyPr>
          <a:lstStyle/>
          <a:p>
            <a:pPr>
              <a:spcBef>
                <a:spcPts val="1200"/>
              </a:spcBef>
              <a:spcAft>
                <a:spcPts val="1200"/>
              </a:spcAft>
            </a:pPr>
            <a:r>
              <a:rPr lang="en-CA" sz="2800" dirty="0"/>
              <a:t>The process of identifying and engaging stakeholders for the benefit of </a:t>
            </a:r>
            <a:r>
              <a:rPr lang="en-CA" sz="2800"/>
              <a:t>the project. </a:t>
            </a:r>
            <a:r>
              <a:rPr lang="en-CA" sz="2800" dirty="0"/>
              <a:t>The activities of identification, prioritization and engagement should be routinely reviewed, particularly when:</a:t>
            </a:r>
          </a:p>
          <a:p>
            <a:pPr lvl="1">
              <a:spcBef>
                <a:spcPts val="1200"/>
              </a:spcBef>
              <a:spcAft>
                <a:spcPts val="1200"/>
              </a:spcAft>
              <a:buFont typeface="Wingdings" panose="05000000000000000000" pitchFamily="2" charset="2"/>
              <a:buChar char="ü"/>
            </a:pPr>
            <a:r>
              <a:rPr lang="en-CA" sz="2400" dirty="0"/>
              <a:t> When the project moves to different phases in its Life-Cycle</a:t>
            </a:r>
          </a:p>
          <a:p>
            <a:pPr marL="625475" lvl="1" indent="-282575">
              <a:spcBef>
                <a:spcPts val="1200"/>
              </a:spcBef>
              <a:spcAft>
                <a:spcPts val="1200"/>
              </a:spcAft>
              <a:buFont typeface="Wingdings" panose="05000000000000000000" pitchFamily="2" charset="2"/>
              <a:buChar char="ü"/>
            </a:pPr>
            <a:r>
              <a:rPr lang="en-CA" sz="2400" dirty="0"/>
              <a:t>When new stakeholders join the project’s stakeholder community, as current  ones  are no longer involved in the project work</a:t>
            </a:r>
          </a:p>
          <a:p>
            <a:pPr marL="625475" lvl="1" indent="-282575">
              <a:spcBef>
                <a:spcPts val="1200"/>
              </a:spcBef>
              <a:spcAft>
                <a:spcPts val="1200"/>
              </a:spcAft>
              <a:buFont typeface="Wingdings" panose="05000000000000000000" pitchFamily="2" charset="2"/>
              <a:buChar char="ü"/>
            </a:pPr>
            <a:r>
              <a:rPr lang="en-CA" sz="2400" dirty="0"/>
              <a:t>When there are significant organizational changes in the wider stakeholder community</a:t>
            </a:r>
          </a:p>
        </p:txBody>
      </p:sp>
    </p:spTree>
    <p:extLst>
      <p:ext uri="{BB962C8B-B14F-4D97-AF65-F5344CB8AC3E}">
        <p14:creationId xmlns:p14="http://schemas.microsoft.com/office/powerpoint/2010/main" val="288835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399"/>
          </a:xfrm>
        </p:spPr>
        <p:txBody>
          <a:bodyPr>
            <a:normAutofit fontScale="90000"/>
          </a:bodyPr>
          <a:lstStyle/>
          <a:p>
            <a:pPr algn="ctr"/>
            <a:r>
              <a:rPr lang="en-CA" sz="3200" b="1" dirty="0">
                <a:solidFill>
                  <a:schemeClr val="tx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TRENDS &amp; </a:t>
            </a:r>
            <a:r>
              <a:rPr lang="en-CA" sz="2800" b="1" dirty="0">
                <a:solidFill>
                  <a:schemeClr val="tx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EMERGING</a:t>
            </a:r>
            <a:r>
              <a:rPr lang="en-CA" sz="3200" b="1" dirty="0">
                <a:solidFill>
                  <a:schemeClr val="tx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PPRACTICES IN</a:t>
            </a:r>
            <a:br>
              <a:rPr lang="en-CA" sz="3200" b="1" dirty="0">
                <a:solidFill>
                  <a:schemeClr val="tx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CA" sz="3200" b="1" dirty="0">
                <a:solidFill>
                  <a:schemeClr val="tx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 STAKEHOLDER MANAGMENT</a:t>
            </a:r>
          </a:p>
        </p:txBody>
      </p:sp>
      <p:sp>
        <p:nvSpPr>
          <p:cNvPr id="3" name="Content Placeholder 2"/>
          <p:cNvSpPr>
            <a:spLocks noGrp="1"/>
          </p:cNvSpPr>
          <p:nvPr>
            <p:ph idx="1"/>
          </p:nvPr>
        </p:nvSpPr>
        <p:spPr>
          <a:xfrm>
            <a:off x="152400" y="990600"/>
            <a:ext cx="8763000" cy="5562600"/>
          </a:xfrm>
        </p:spPr>
        <p:txBody>
          <a:bodyPr>
            <a:noAutofit/>
          </a:bodyPr>
          <a:lstStyle/>
          <a:p>
            <a:pPr>
              <a:spcBef>
                <a:spcPts val="600"/>
              </a:spcBef>
              <a:spcAft>
                <a:spcPts val="600"/>
              </a:spcAft>
            </a:pPr>
            <a:r>
              <a:rPr lang="en-CA" sz="2400" dirty="0"/>
              <a:t>The stakeholders community of projects are expanding to include non-traditional groups, such as regulators, lobby groups, environmentalists, financial institutions, the media, and all those who believe will be impacted by the project outcomes. </a:t>
            </a:r>
          </a:p>
          <a:p>
            <a:pPr>
              <a:spcBef>
                <a:spcPts val="600"/>
              </a:spcBef>
              <a:spcAft>
                <a:spcPts val="600"/>
              </a:spcAft>
            </a:pPr>
            <a:r>
              <a:rPr lang="en-CA" sz="2400" dirty="0"/>
              <a:t>Emerging practices include: </a:t>
            </a:r>
          </a:p>
          <a:p>
            <a:pPr lvl="1">
              <a:spcBef>
                <a:spcPts val="600"/>
              </a:spcBef>
              <a:spcAft>
                <a:spcPts val="600"/>
              </a:spcAft>
              <a:buFont typeface="Courier New" panose="02070309020205020404" pitchFamily="49" charset="0"/>
              <a:buChar char="o"/>
            </a:pPr>
            <a:r>
              <a:rPr lang="en-CA" sz="2000" dirty="0"/>
              <a:t> Identifying an expanded community of stakeholders.</a:t>
            </a:r>
          </a:p>
          <a:p>
            <a:pPr lvl="1">
              <a:spcBef>
                <a:spcPts val="600"/>
              </a:spcBef>
              <a:spcAft>
                <a:spcPts val="600"/>
              </a:spcAft>
              <a:buFont typeface="Courier New" panose="02070309020205020404" pitchFamily="49" charset="0"/>
              <a:buChar char="o"/>
            </a:pPr>
            <a:r>
              <a:rPr lang="en-CA" sz="2000" dirty="0"/>
              <a:t> Ensuring that all team members work on stakeholder engagement activities.</a:t>
            </a:r>
          </a:p>
          <a:p>
            <a:pPr lvl="1">
              <a:spcBef>
                <a:spcPts val="600"/>
              </a:spcBef>
              <a:spcAft>
                <a:spcPts val="600"/>
              </a:spcAft>
              <a:buFont typeface="Courier New" panose="02070309020205020404" pitchFamily="49" charset="0"/>
              <a:buChar char="o"/>
            </a:pPr>
            <a:r>
              <a:rPr lang="en-CA" sz="2000" dirty="0"/>
              <a:t> Regularly reviewing stakeholder community in parallel with reviewing risks.</a:t>
            </a:r>
          </a:p>
          <a:p>
            <a:pPr lvl="1">
              <a:spcBef>
                <a:spcPts val="600"/>
              </a:spcBef>
              <a:spcAft>
                <a:spcPts val="600"/>
              </a:spcAft>
              <a:buFont typeface="Courier New" panose="02070309020205020404" pitchFamily="49" charset="0"/>
              <a:buChar char="o"/>
            </a:pPr>
            <a:r>
              <a:rPr lang="en-CA" sz="2000" dirty="0"/>
              <a:t> Consulting with most affected stakeholders by “co-creation”; i.e., considering most impacted stakeholders as partners with the project team. </a:t>
            </a:r>
          </a:p>
          <a:p>
            <a:pPr lvl="1">
              <a:spcBef>
                <a:spcPts val="600"/>
              </a:spcBef>
              <a:spcAft>
                <a:spcPts val="600"/>
              </a:spcAft>
              <a:buFont typeface="Courier New" panose="02070309020205020404" pitchFamily="49" charset="0"/>
              <a:buChar char="o"/>
            </a:pPr>
            <a:r>
              <a:rPr lang="en-CA" sz="2000" dirty="0"/>
              <a:t> Capturing positive value derived from engaging powerful stakeholders, in terms of active support to the project; Negative value can be derived by measuring the true costs of NOT engaging stakeholders effectively, resulting into product recalls, or loss of organizational reputation.     </a:t>
            </a:r>
          </a:p>
        </p:txBody>
      </p:sp>
    </p:spTree>
    <p:extLst>
      <p:ext uri="{BB962C8B-B14F-4D97-AF65-F5344CB8AC3E}">
        <p14:creationId xmlns:p14="http://schemas.microsoft.com/office/powerpoint/2010/main" val="871787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8494</TotalTime>
  <Words>3859</Words>
  <Application>Microsoft Office PowerPoint</Application>
  <PresentationFormat>On-screen Show (4:3)</PresentationFormat>
  <Paragraphs>606</Paragraphs>
  <Slides>53</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4" baseType="lpstr">
      <vt:lpstr>Aharoni</vt:lpstr>
      <vt:lpstr>Arial</vt:lpstr>
      <vt:lpstr>Arial Black</vt:lpstr>
      <vt:lpstr>Calibri</vt:lpstr>
      <vt:lpstr>Calibri Light</vt:lpstr>
      <vt:lpstr>Courier New</vt:lpstr>
      <vt:lpstr>Times New Roman</vt:lpstr>
      <vt:lpstr>Wingdings</vt:lpstr>
      <vt:lpstr>Office Theme</vt:lpstr>
      <vt:lpstr>Visio</vt:lpstr>
      <vt:lpstr>Clip</vt:lpstr>
      <vt:lpstr>      PMP® Exam Preparation Workshop – PMP 250     Session # 12  Project Stakeholder Management</vt:lpstr>
      <vt:lpstr>PowerPoint Presentation</vt:lpstr>
      <vt:lpstr>Learning Objectives</vt:lpstr>
      <vt:lpstr>PowerPoint Presentation</vt:lpstr>
      <vt:lpstr>Project Stakeholder Management</vt:lpstr>
      <vt:lpstr>PowerPoint Presentation</vt:lpstr>
      <vt:lpstr>PowerPoint Presentation</vt:lpstr>
      <vt:lpstr>KEY CONCEPTS FOR PROJECT STAKEHOLDER MANAGEMENT</vt:lpstr>
      <vt:lpstr>TRENDS &amp; EMERGING PPRACTICES IN PROJECT STAKEHOLDER MANAGMENT</vt:lpstr>
      <vt:lpstr>TAILORING CONSIDERATIONS</vt:lpstr>
      <vt:lpstr>PowerPoint Presentation</vt:lpstr>
      <vt:lpstr>13.1  IDENTIFY STAKEHOLDERS</vt:lpstr>
      <vt:lpstr>13.1  IDENTIFY STAKEHOLDERS  DATA FLOW DIAGRAM</vt:lpstr>
      <vt:lpstr>13.1.1  Identify Stakeholders </vt:lpstr>
      <vt:lpstr>13.1.1  Identify Stakeholders Inputs</vt:lpstr>
      <vt:lpstr>13.1.1  Identify Stakeholders Inputs</vt:lpstr>
      <vt:lpstr>13.1.2  IDENTIFY STAKEHOLDERS                                       TOOLS &amp; TECHNIQUES</vt:lpstr>
      <vt:lpstr>13.1.2  IDENTIFY STAKEHOLDERS                                       TOOLS &amp; TECHNIQUES</vt:lpstr>
      <vt:lpstr>13.1.2  IDENTIFY STAKEHOLDERS                                       TOOLS &amp; TECHNIQUES</vt:lpstr>
      <vt:lpstr>13.1.2  IDENTIFY STAKEHOLDERS                                       TOOLS &amp; TECHNIQUES</vt:lpstr>
      <vt:lpstr>13.1.3  IDENTIFY STAKEHOLDERS: OUTPUTS</vt:lpstr>
      <vt:lpstr>13.1.3  IDENTIFY STAKEHOLDERS: OUTPUTS</vt:lpstr>
      <vt:lpstr>Situational Questions &amp; Real World Applications</vt:lpstr>
      <vt:lpstr>PowerPoint Presentation</vt:lpstr>
      <vt:lpstr>PowerPoint Presentation</vt:lpstr>
      <vt:lpstr>13.2  PLAN STAKEHOLDER ENGAGEMENT      DATA FLOW DIAGRAM </vt:lpstr>
      <vt:lpstr>PowerPoint Presentation</vt:lpstr>
      <vt:lpstr>13.2.1  PLAN STAKEHOLDER ENGAGEMENT: INPUTS</vt:lpstr>
      <vt:lpstr>13.2.1  PLAN STAKEHOLDER ENGAGEMENT: INPUTS</vt:lpstr>
      <vt:lpstr>13.2.1  PLAN STAKEHOLDER ENGAGEMENT: INPUTS</vt:lpstr>
      <vt:lpstr>13.2.2  PLAN STAKEHOLDER MANAGEMENT:        TOOLS &amp; TECHNIQUES</vt:lpstr>
      <vt:lpstr>13.2.2  PLAN STAKEHOLDER ENGAGEMENT: TOOLS &amp; TECHNIQUES</vt:lpstr>
      <vt:lpstr>13.2.2  PLAN STAKEHOLDER ENGAGEMENT:  TOOLS &amp; TECHNIQUES</vt:lpstr>
      <vt:lpstr>13.2.3  PLAN STAKEHOLDER ENGAGEMENT: OUTPUTS</vt:lpstr>
      <vt:lpstr>13.3  MANAGE STAKEHOLDER ENGAGEMENT</vt:lpstr>
      <vt:lpstr>PowerPoint Presentation</vt:lpstr>
      <vt:lpstr>13.3  MANAGE STAKEHOLDER ENGAGEMENT       DATA FLOW DIAGRAM</vt:lpstr>
      <vt:lpstr>13.3.1  MANAGE STAKEHOLDER ENGAGEMENT: INPUTS</vt:lpstr>
      <vt:lpstr>13.3.1  MANAGE STAKEHOLDER ENGAGEMENT: INPUTS</vt:lpstr>
      <vt:lpstr>13.3.2  MANAGE STAKEHOLDER ENGAGEMENT:             TOOLS &amp; TECHNIQUES</vt:lpstr>
      <vt:lpstr>13.3.2  MANAGE STAKEHOLDER ENGAGEMENT:             TOOLS &amp; TECHNIQUES</vt:lpstr>
      <vt:lpstr>13.3.3  MANAGE STAKEHOLDER ENGAGEMENT:OUTPUTS</vt:lpstr>
      <vt:lpstr>SITUATIONAL QUESTIONS &amp; REAL WORLD APPLICATIONS</vt:lpstr>
      <vt:lpstr>13.4 MONITOR STAKEHOLDER ENGAGEMENT</vt:lpstr>
      <vt:lpstr>13.4 MONITOR STAKEHOLDER ENGAGEMENT</vt:lpstr>
      <vt:lpstr>13.4 MONITOR STAKEHOLDER ENGAGEMENT DATA FLOW DIAGRAM</vt:lpstr>
      <vt:lpstr>13.4 CONTROL STAKEHOLDER ENGAGEMENT</vt:lpstr>
      <vt:lpstr>13.4.1MONITOR STAKEHOLDER ENGAGEMENT: INPUTS</vt:lpstr>
      <vt:lpstr>13.4.1   MONITOR STAKEHOLDER ENGAGEMENT: INPUTS</vt:lpstr>
      <vt:lpstr>13.4.2   MONITOR STAKEHOLDER ENGAGEMENT:              TOOLS &amp; TECHNIQUES</vt:lpstr>
      <vt:lpstr>13.4.2   MONITOR STAKEHOLDER ENGAGEMENT:              TOOLS &amp; TECHNIQUES</vt:lpstr>
      <vt:lpstr>13.4.3   MONITOR STAKEHOLDER ENGAGEMENT: OUTPUTS</vt:lpstr>
      <vt:lpstr>13.4.3   MONITOR STAKEHOLDER ENGAGEMENT: 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Isaac</dc:creator>
  <cp:lastModifiedBy>Kai Zi</cp:lastModifiedBy>
  <cp:revision>482</cp:revision>
  <dcterms:created xsi:type="dcterms:W3CDTF">2009-09-07T12:52:10Z</dcterms:created>
  <dcterms:modified xsi:type="dcterms:W3CDTF">2020-02-08T16:23:27Z</dcterms:modified>
</cp:coreProperties>
</file>