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100"/>
  </p:notesMasterIdLst>
  <p:sldIdLst>
    <p:sldId id="257" r:id="rId2"/>
    <p:sldId id="347" r:id="rId3"/>
    <p:sldId id="258" r:id="rId4"/>
    <p:sldId id="259" r:id="rId5"/>
    <p:sldId id="261" r:id="rId6"/>
    <p:sldId id="260" r:id="rId7"/>
    <p:sldId id="349" r:id="rId8"/>
    <p:sldId id="355" r:id="rId9"/>
    <p:sldId id="356" r:id="rId10"/>
    <p:sldId id="357" r:id="rId11"/>
    <p:sldId id="358" r:id="rId12"/>
    <p:sldId id="262" r:id="rId13"/>
    <p:sldId id="359" r:id="rId14"/>
    <p:sldId id="350" r:id="rId15"/>
    <p:sldId id="351" r:id="rId16"/>
    <p:sldId id="352" r:id="rId17"/>
    <p:sldId id="353" r:id="rId18"/>
    <p:sldId id="354" r:id="rId19"/>
    <p:sldId id="263" r:id="rId20"/>
    <p:sldId id="265" r:id="rId21"/>
    <p:sldId id="266" r:id="rId22"/>
    <p:sldId id="267" r:id="rId23"/>
    <p:sldId id="269" r:id="rId24"/>
    <p:sldId id="270" r:id="rId25"/>
    <p:sldId id="271" r:id="rId26"/>
    <p:sldId id="272" r:id="rId27"/>
    <p:sldId id="273" r:id="rId28"/>
    <p:sldId id="275" r:id="rId29"/>
    <p:sldId id="276" r:id="rId30"/>
    <p:sldId id="360" r:id="rId31"/>
    <p:sldId id="277" r:id="rId32"/>
    <p:sldId id="382" r:id="rId33"/>
    <p:sldId id="281" r:id="rId34"/>
    <p:sldId id="282" r:id="rId35"/>
    <p:sldId id="283" r:id="rId36"/>
    <p:sldId id="383" r:id="rId37"/>
    <p:sldId id="361" r:id="rId38"/>
    <p:sldId id="285" r:id="rId39"/>
    <p:sldId id="362" r:id="rId40"/>
    <p:sldId id="286" r:id="rId41"/>
    <p:sldId id="297" r:id="rId42"/>
    <p:sldId id="298" r:id="rId43"/>
    <p:sldId id="363" r:id="rId44"/>
    <p:sldId id="299" r:id="rId45"/>
    <p:sldId id="300" r:id="rId46"/>
    <p:sldId id="294" r:id="rId47"/>
    <p:sldId id="301" r:id="rId48"/>
    <p:sldId id="303" r:id="rId49"/>
    <p:sldId id="304" r:id="rId50"/>
    <p:sldId id="295" r:id="rId51"/>
    <p:sldId id="364" r:id="rId52"/>
    <p:sldId id="305" r:id="rId53"/>
    <p:sldId id="365" r:id="rId54"/>
    <p:sldId id="306" r:id="rId55"/>
    <p:sldId id="307" r:id="rId56"/>
    <p:sldId id="308" r:id="rId57"/>
    <p:sldId id="366" r:id="rId58"/>
    <p:sldId id="310" r:id="rId59"/>
    <p:sldId id="367" r:id="rId60"/>
    <p:sldId id="312" r:id="rId61"/>
    <p:sldId id="313" r:id="rId62"/>
    <p:sldId id="380" r:id="rId63"/>
    <p:sldId id="314" r:id="rId64"/>
    <p:sldId id="381" r:id="rId65"/>
    <p:sldId id="384" r:id="rId66"/>
    <p:sldId id="318" r:id="rId67"/>
    <p:sldId id="320" r:id="rId68"/>
    <p:sldId id="321" r:id="rId69"/>
    <p:sldId id="322" r:id="rId70"/>
    <p:sldId id="368" r:id="rId71"/>
    <p:sldId id="369" r:id="rId72"/>
    <p:sldId id="327" r:id="rId73"/>
    <p:sldId id="370" r:id="rId74"/>
    <p:sldId id="371" r:id="rId75"/>
    <p:sldId id="372" r:id="rId76"/>
    <p:sldId id="373" r:id="rId77"/>
    <p:sldId id="374" r:id="rId78"/>
    <p:sldId id="329" r:id="rId79"/>
    <p:sldId id="375" r:id="rId80"/>
    <p:sldId id="330" r:id="rId81"/>
    <p:sldId id="331" r:id="rId82"/>
    <p:sldId id="332" r:id="rId83"/>
    <p:sldId id="333" r:id="rId84"/>
    <p:sldId id="334" r:id="rId85"/>
    <p:sldId id="335" r:id="rId86"/>
    <p:sldId id="336" r:id="rId87"/>
    <p:sldId id="337" r:id="rId88"/>
    <p:sldId id="338" r:id="rId89"/>
    <p:sldId id="376" r:id="rId90"/>
    <p:sldId id="340" r:id="rId91"/>
    <p:sldId id="341" r:id="rId92"/>
    <p:sldId id="377" r:id="rId93"/>
    <p:sldId id="378" r:id="rId94"/>
    <p:sldId id="342" r:id="rId95"/>
    <p:sldId id="379" r:id="rId96"/>
    <p:sldId id="344" r:id="rId97"/>
    <p:sldId id="345" r:id="rId98"/>
    <p:sldId id="346"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FE4C4-1F66-4F63-A817-8546AD9EF86D}"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24A61593-C8A4-442A-9AF2-0DB27819CAC0}">
      <dgm:prSet phldrT="[Text]" custT="1"/>
      <dgm:spPr>
        <a:solidFill>
          <a:schemeClr val="accent5">
            <a:lumMod val="75000"/>
          </a:schemeClr>
        </a:solidFill>
      </dgm:spPr>
      <dgm:t>
        <a:bodyPr/>
        <a:lstStyle/>
        <a:p>
          <a:pPr algn="l"/>
          <a:r>
            <a:rPr lang="en-US" sz="2000" b="1" i="1" dirty="0"/>
            <a:t>What is the most appropriate detailed approach? </a:t>
          </a:r>
        </a:p>
      </dgm:t>
    </dgm:pt>
    <dgm:pt modelId="{E3184CE0-8ADB-4905-9988-BABB1EFBF1BB}" type="parTrans" cxnId="{275DDF72-93E5-4B6A-88EA-0D7789E367CD}">
      <dgm:prSet/>
      <dgm:spPr/>
      <dgm:t>
        <a:bodyPr/>
        <a:lstStyle/>
        <a:p>
          <a:pPr algn="l"/>
          <a:endParaRPr lang="en-US"/>
        </a:p>
      </dgm:t>
    </dgm:pt>
    <dgm:pt modelId="{7471BD12-C1A0-42E2-9B64-D61C417BA013}" type="sibTrans" cxnId="{275DDF72-93E5-4B6A-88EA-0D7789E367CD}">
      <dgm:prSet/>
      <dgm:spPr/>
      <dgm:t>
        <a:bodyPr/>
        <a:lstStyle/>
        <a:p>
          <a:pPr algn="l"/>
          <a:endParaRPr lang="en-US"/>
        </a:p>
      </dgm:t>
    </dgm:pt>
    <dgm:pt modelId="{441075AB-A13A-495C-AA8C-AABBDC0BE3B6}">
      <dgm:prSet phldrT="[Text]" custT="1">
        <dgm:style>
          <a:lnRef idx="2">
            <a:schemeClr val="dk1"/>
          </a:lnRef>
          <a:fillRef idx="1">
            <a:schemeClr val="lt1"/>
          </a:fillRef>
          <a:effectRef idx="0">
            <a:schemeClr val="dk1"/>
          </a:effectRef>
          <a:fontRef idx="minor">
            <a:schemeClr val="dk1"/>
          </a:fontRef>
        </dgm:style>
      </dgm:prSet>
      <dgm:spPr>
        <a:solidFill>
          <a:schemeClr val="bg2"/>
        </a:solidFill>
        <a:scene3d>
          <a:camera prst="orthographicFront"/>
          <a:lightRig rig="threePt" dir="t"/>
        </a:scene3d>
        <a:sp3d>
          <a:bevelT w="165100" prst="coolSlant"/>
        </a:sp3d>
      </dgm:spPr>
      <dgm:t>
        <a:bodyPr/>
        <a:lstStyle/>
        <a:p>
          <a:pPr algn="l">
            <a:buNone/>
          </a:pPr>
          <a:r>
            <a:rPr 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Life Cycle Approach </a:t>
          </a:r>
        </a:p>
      </dgm:t>
    </dgm:pt>
    <dgm:pt modelId="{E64A943C-7AF7-4B79-9EDC-ADEECD10F9C8}" type="parTrans" cxnId="{3D28ABFA-DA71-4477-98D8-CF5568904B89}">
      <dgm:prSet/>
      <dgm:spPr/>
      <dgm:t>
        <a:bodyPr/>
        <a:lstStyle/>
        <a:p>
          <a:pPr algn="l"/>
          <a:endParaRPr lang="en-US"/>
        </a:p>
      </dgm:t>
    </dgm:pt>
    <dgm:pt modelId="{40BC52DE-A386-45F2-AD74-5CE246FCABE6}" type="sibTrans" cxnId="{3D28ABFA-DA71-4477-98D8-CF5568904B89}">
      <dgm:prSet/>
      <dgm:spPr/>
      <dgm:t>
        <a:bodyPr/>
        <a:lstStyle/>
        <a:p>
          <a:pPr algn="l"/>
          <a:endParaRPr lang="en-US"/>
        </a:p>
      </dgm:t>
    </dgm:pt>
    <dgm:pt modelId="{242570DE-5637-4FD6-8497-2F0A1B638D91}">
      <dgm:prSet phldrT="[Text]" custT="1"/>
      <dgm:spPr>
        <a:solidFill>
          <a:schemeClr val="accent2">
            <a:lumMod val="50000"/>
          </a:schemeClr>
        </a:solidFill>
      </dgm:spPr>
      <dgm:t>
        <a:bodyPr/>
        <a:lstStyle/>
        <a:p>
          <a:pPr algn="l"/>
          <a:r>
            <a:rPr lang="en-US" sz="2000" b="1" i="1" dirty="0"/>
            <a:t>What are the factors impacting duration?</a:t>
          </a:r>
          <a:r>
            <a:rPr lang="en-US" sz="2000" dirty="0"/>
            <a:t> </a:t>
          </a:r>
        </a:p>
      </dgm:t>
    </dgm:pt>
    <dgm:pt modelId="{7DE0E654-F5D8-4C72-9194-77A4BC3AC8A1}" type="parTrans" cxnId="{778FD7C2-DD8F-44A8-9DA1-89AA8A7961AB}">
      <dgm:prSet/>
      <dgm:spPr/>
      <dgm:t>
        <a:bodyPr/>
        <a:lstStyle/>
        <a:p>
          <a:pPr algn="l"/>
          <a:endParaRPr lang="en-US"/>
        </a:p>
      </dgm:t>
    </dgm:pt>
    <dgm:pt modelId="{47F724D6-DD54-4FE3-B889-9DD7C7E2CA8E}" type="sibTrans" cxnId="{778FD7C2-DD8F-44A8-9DA1-89AA8A7961AB}">
      <dgm:prSet/>
      <dgm:spPr/>
      <dgm:t>
        <a:bodyPr/>
        <a:lstStyle/>
        <a:p>
          <a:pPr algn="l"/>
          <a:endParaRPr lang="en-US"/>
        </a:p>
      </dgm:t>
    </dgm:pt>
    <dgm:pt modelId="{F10F7E3B-9F62-4CB5-BD4B-A5896D289095}">
      <dgm:prSet phldrT="[Text]" custT="1">
        <dgm:style>
          <a:lnRef idx="2">
            <a:schemeClr val="dk1"/>
          </a:lnRef>
          <a:fillRef idx="1">
            <a:schemeClr val="lt1"/>
          </a:fillRef>
          <a:effectRef idx="0">
            <a:schemeClr val="dk1"/>
          </a:effectRef>
          <a:fontRef idx="minor">
            <a:schemeClr val="dk1"/>
          </a:fontRef>
        </dgm:style>
      </dgm:prSet>
      <dgm:spPr>
        <a:solidFill>
          <a:schemeClr val="bg2"/>
        </a:solidFill>
        <a:scene3d>
          <a:camera prst="orthographicFront"/>
          <a:lightRig rig="threePt" dir="t"/>
        </a:scene3d>
        <a:sp3d>
          <a:bevelT w="165100" prst="coolSlant"/>
        </a:sp3d>
      </dgm:spPr>
      <dgm:t>
        <a:bodyPr/>
        <a:lstStyle/>
        <a:p>
          <a:pPr algn="l">
            <a:buNone/>
          </a:pPr>
          <a:r>
            <a:rPr 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Resource Availability</a:t>
          </a:r>
        </a:p>
      </dgm:t>
    </dgm:pt>
    <dgm:pt modelId="{1C246A52-3F99-4A06-A60B-6AFD2564B841}" type="parTrans" cxnId="{A231E289-8F1B-49DD-AA7B-DEDAE3C61949}">
      <dgm:prSet/>
      <dgm:spPr/>
      <dgm:t>
        <a:bodyPr/>
        <a:lstStyle/>
        <a:p>
          <a:pPr algn="l"/>
          <a:endParaRPr lang="en-US"/>
        </a:p>
      </dgm:t>
    </dgm:pt>
    <dgm:pt modelId="{5632F1EE-C340-48BA-8E90-914E0B719DD1}" type="sibTrans" cxnId="{A231E289-8F1B-49DD-AA7B-DEDAE3C61949}">
      <dgm:prSet/>
      <dgm:spPr/>
      <dgm:t>
        <a:bodyPr/>
        <a:lstStyle/>
        <a:p>
          <a:pPr algn="l"/>
          <a:endParaRPr lang="en-US"/>
        </a:p>
      </dgm:t>
    </dgm:pt>
    <dgm:pt modelId="{AABAFA00-D20F-4EE8-8F25-9EEEFE10923A}">
      <dgm:prSet phldrT="[Text]" custT="1"/>
      <dgm:spPr>
        <a:solidFill>
          <a:schemeClr val="accent2">
            <a:lumMod val="75000"/>
          </a:schemeClr>
        </a:solidFill>
      </dgm:spPr>
      <dgm:t>
        <a:bodyPr/>
        <a:lstStyle/>
        <a:p>
          <a:pPr algn="l"/>
          <a:r>
            <a:rPr lang="en-US" sz="1800" b="1" i="1" dirty="0"/>
            <a:t>     How will project complexity, uncertainty, impact project control? </a:t>
          </a:r>
        </a:p>
      </dgm:t>
    </dgm:pt>
    <dgm:pt modelId="{AA1AD7B2-E27D-4C5A-9A5B-0F5739C95266}" type="parTrans" cxnId="{B470B16D-E293-4F9A-BC66-97AAD4D5353C}">
      <dgm:prSet/>
      <dgm:spPr/>
      <dgm:t>
        <a:bodyPr/>
        <a:lstStyle/>
        <a:p>
          <a:pPr algn="l"/>
          <a:endParaRPr lang="en-US"/>
        </a:p>
      </dgm:t>
    </dgm:pt>
    <dgm:pt modelId="{EBB67C0E-2573-4D51-B531-850B7CB2529A}" type="sibTrans" cxnId="{B470B16D-E293-4F9A-BC66-97AAD4D5353C}">
      <dgm:prSet/>
      <dgm:spPr/>
      <dgm:t>
        <a:bodyPr/>
        <a:lstStyle/>
        <a:p>
          <a:pPr algn="l"/>
          <a:endParaRPr lang="en-US"/>
        </a:p>
      </dgm:t>
    </dgm:pt>
    <dgm:pt modelId="{539F7F7C-BAB5-4ECA-98C3-667B53FB65F0}">
      <dgm:prSet phldrT="[Text]" custT="1">
        <dgm:style>
          <a:lnRef idx="2">
            <a:schemeClr val="dk1"/>
          </a:lnRef>
          <a:fillRef idx="1">
            <a:schemeClr val="lt1"/>
          </a:fillRef>
          <a:effectRef idx="0">
            <a:schemeClr val="dk1"/>
          </a:effectRef>
          <a:fontRef idx="minor">
            <a:schemeClr val="dk1"/>
          </a:fontRef>
        </dgm:style>
      </dgm:prSet>
      <dgm:spPr>
        <a:solidFill>
          <a:schemeClr val="bg2"/>
        </a:solidFill>
        <a:scene3d>
          <a:camera prst="orthographicFront"/>
          <a:lightRig rig="threePt" dir="t"/>
        </a:scene3d>
        <a:sp3d>
          <a:bevelT w="165100" prst="coolSlant"/>
        </a:sp3d>
      </dgm:spPr>
      <dgm:t>
        <a:bodyPr/>
        <a:lstStyle/>
        <a:p>
          <a:pPr algn="r">
            <a:buNone/>
          </a:pPr>
          <a:r>
            <a:rPr 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Project Dimensions</a:t>
          </a:r>
        </a:p>
      </dgm:t>
    </dgm:pt>
    <dgm:pt modelId="{FEDE7744-5C2C-42EA-A185-686082C63032}" type="parTrans" cxnId="{297F11BF-2758-43BA-B0A5-E9496E8B0C3A}">
      <dgm:prSet/>
      <dgm:spPr/>
      <dgm:t>
        <a:bodyPr/>
        <a:lstStyle/>
        <a:p>
          <a:pPr algn="l"/>
          <a:endParaRPr lang="en-US"/>
        </a:p>
      </dgm:t>
    </dgm:pt>
    <dgm:pt modelId="{58DB0638-AB77-46DC-9594-DEB6C9B97D3D}" type="sibTrans" cxnId="{297F11BF-2758-43BA-B0A5-E9496E8B0C3A}">
      <dgm:prSet/>
      <dgm:spPr/>
      <dgm:t>
        <a:bodyPr/>
        <a:lstStyle/>
        <a:p>
          <a:pPr algn="l"/>
          <a:endParaRPr lang="en-US"/>
        </a:p>
      </dgm:t>
    </dgm:pt>
    <dgm:pt modelId="{C9B92894-D790-4C7D-8E1F-C6E7AAB74F63}">
      <dgm:prSet phldrT="[Text]" custT="1"/>
      <dgm:spPr>
        <a:solidFill>
          <a:schemeClr val="accent6">
            <a:lumMod val="50000"/>
          </a:schemeClr>
        </a:solidFill>
      </dgm:spPr>
      <dgm:t>
        <a:bodyPr/>
        <a:lstStyle/>
        <a:p>
          <a:pPr algn="l"/>
          <a:endParaRPr lang="en-US" sz="1700" b="1" i="1" dirty="0"/>
        </a:p>
        <a:p>
          <a:pPr algn="l"/>
          <a:r>
            <a:rPr lang="en-US" sz="1700" b="1" i="1" dirty="0"/>
            <a:t>Is technology to develop, record, transit and store schedule accessible? </a:t>
          </a:r>
        </a:p>
      </dgm:t>
    </dgm:pt>
    <dgm:pt modelId="{6FC11E39-D674-4D4D-9105-766A247C942C}" type="parTrans" cxnId="{7A5E594D-1BED-4E84-AA68-4E7BB2A2A05C}">
      <dgm:prSet/>
      <dgm:spPr/>
      <dgm:t>
        <a:bodyPr/>
        <a:lstStyle/>
        <a:p>
          <a:pPr algn="l"/>
          <a:endParaRPr lang="en-US"/>
        </a:p>
      </dgm:t>
    </dgm:pt>
    <dgm:pt modelId="{98BC5CE9-5E6B-4374-9D09-E8477A7BF32B}" type="sibTrans" cxnId="{7A5E594D-1BED-4E84-AA68-4E7BB2A2A05C}">
      <dgm:prSet/>
      <dgm:spPr/>
      <dgm:t>
        <a:bodyPr/>
        <a:lstStyle/>
        <a:p>
          <a:pPr algn="l"/>
          <a:endParaRPr lang="en-US"/>
        </a:p>
      </dgm:t>
    </dgm:pt>
    <dgm:pt modelId="{C9332AB5-C0FC-4DB5-82B2-8C81EE5CC06C}">
      <dgm:prSet phldrT="[Text]" custT="1">
        <dgm:style>
          <a:lnRef idx="2">
            <a:schemeClr val="dk1"/>
          </a:lnRef>
          <a:fillRef idx="1">
            <a:schemeClr val="lt1"/>
          </a:fillRef>
          <a:effectRef idx="0">
            <a:schemeClr val="dk1"/>
          </a:effectRef>
          <a:fontRef idx="minor">
            <a:schemeClr val="dk1"/>
          </a:fontRef>
        </dgm:style>
      </dgm:prSet>
      <dgm:spPr>
        <a:solidFill>
          <a:schemeClr val="bg2"/>
        </a:solidFill>
        <a:scene3d>
          <a:camera prst="orthographicFront"/>
          <a:lightRig rig="threePt" dir="t"/>
        </a:scene3d>
        <a:sp3d>
          <a:bevelT w="165100" prst="coolSlant"/>
        </a:sp3d>
      </dgm:spPr>
      <dgm:t>
        <a:bodyPr/>
        <a:lstStyle/>
        <a:p>
          <a:pPr algn="l">
            <a:buNone/>
          </a:pPr>
          <a:r>
            <a:rPr 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Support</a:t>
          </a:r>
        </a:p>
      </dgm:t>
    </dgm:pt>
    <dgm:pt modelId="{C2E4FCDD-B3E6-45D1-9D5C-C0A4BF22174B}" type="parTrans" cxnId="{6DA3EF6F-4448-4807-871D-8D289855E094}">
      <dgm:prSet/>
      <dgm:spPr/>
      <dgm:t>
        <a:bodyPr/>
        <a:lstStyle/>
        <a:p>
          <a:pPr algn="l"/>
          <a:endParaRPr lang="en-US"/>
        </a:p>
      </dgm:t>
    </dgm:pt>
    <dgm:pt modelId="{EF313BAD-09EA-4993-B004-9DDED482A146}" type="sibTrans" cxnId="{6DA3EF6F-4448-4807-871D-8D289855E094}">
      <dgm:prSet/>
      <dgm:spPr/>
      <dgm:t>
        <a:bodyPr/>
        <a:lstStyle/>
        <a:p>
          <a:pPr algn="l"/>
          <a:endParaRPr lang="en-US"/>
        </a:p>
      </dgm:t>
    </dgm:pt>
    <dgm:pt modelId="{AE373ED7-19EC-4822-B418-B70489648FE3}" type="pres">
      <dgm:prSet presAssocID="{E1AFE4C4-1F66-4F63-A817-8546AD9EF86D}" presName="cycleMatrixDiagram" presStyleCnt="0">
        <dgm:presLayoutVars>
          <dgm:chMax val="1"/>
          <dgm:dir/>
          <dgm:animLvl val="lvl"/>
          <dgm:resizeHandles val="exact"/>
        </dgm:presLayoutVars>
      </dgm:prSet>
      <dgm:spPr/>
    </dgm:pt>
    <dgm:pt modelId="{9402C268-F92C-42BA-9D53-D4574294ADA2}" type="pres">
      <dgm:prSet presAssocID="{E1AFE4C4-1F66-4F63-A817-8546AD9EF86D}" presName="children" presStyleCnt="0"/>
      <dgm:spPr/>
    </dgm:pt>
    <dgm:pt modelId="{7B69D726-59B5-4266-B46C-34C7424135AE}" type="pres">
      <dgm:prSet presAssocID="{E1AFE4C4-1F66-4F63-A817-8546AD9EF86D}" presName="child1group" presStyleCnt="0"/>
      <dgm:spPr/>
    </dgm:pt>
    <dgm:pt modelId="{0FCFABD6-3172-4174-8BB4-A68439A16922}" type="pres">
      <dgm:prSet presAssocID="{E1AFE4C4-1F66-4F63-A817-8546AD9EF86D}" presName="child1" presStyleLbl="bgAcc1" presStyleIdx="0" presStyleCnt="4" custScaleX="131006"/>
      <dgm:spPr/>
    </dgm:pt>
    <dgm:pt modelId="{F06CF3B1-CCCC-4C24-B3E2-75302093DE09}" type="pres">
      <dgm:prSet presAssocID="{E1AFE4C4-1F66-4F63-A817-8546AD9EF86D}" presName="child1Text" presStyleLbl="bgAcc1" presStyleIdx="0" presStyleCnt="4">
        <dgm:presLayoutVars>
          <dgm:bulletEnabled val="1"/>
        </dgm:presLayoutVars>
      </dgm:prSet>
      <dgm:spPr/>
    </dgm:pt>
    <dgm:pt modelId="{98D4BA00-A3CA-4A0F-812B-E462C88D5C40}" type="pres">
      <dgm:prSet presAssocID="{E1AFE4C4-1F66-4F63-A817-8546AD9EF86D}" presName="child2group" presStyleCnt="0"/>
      <dgm:spPr/>
    </dgm:pt>
    <dgm:pt modelId="{1056BB18-C7E2-42AD-AC69-BF50E1F09904}" type="pres">
      <dgm:prSet presAssocID="{E1AFE4C4-1F66-4F63-A817-8546AD9EF86D}" presName="child2" presStyleLbl="bgAcc1" presStyleIdx="1" presStyleCnt="4" custScaleX="131006" custLinFactNeighborX="-937"/>
      <dgm:spPr/>
    </dgm:pt>
    <dgm:pt modelId="{3B6D46B5-8014-4889-92A5-6263BCAB7F0B}" type="pres">
      <dgm:prSet presAssocID="{E1AFE4C4-1F66-4F63-A817-8546AD9EF86D}" presName="child2Text" presStyleLbl="bgAcc1" presStyleIdx="1" presStyleCnt="4">
        <dgm:presLayoutVars>
          <dgm:bulletEnabled val="1"/>
        </dgm:presLayoutVars>
      </dgm:prSet>
      <dgm:spPr/>
    </dgm:pt>
    <dgm:pt modelId="{614BC8EA-AB3D-4BF5-8293-57F469264661}" type="pres">
      <dgm:prSet presAssocID="{E1AFE4C4-1F66-4F63-A817-8546AD9EF86D}" presName="child3group" presStyleCnt="0"/>
      <dgm:spPr/>
    </dgm:pt>
    <dgm:pt modelId="{913E749B-B9AE-4CAA-ADAE-D3EAB62D4220}" type="pres">
      <dgm:prSet presAssocID="{E1AFE4C4-1F66-4F63-A817-8546AD9EF86D}" presName="child3" presStyleLbl="bgAcc1" presStyleIdx="2" presStyleCnt="4" custScaleX="131006"/>
      <dgm:spPr/>
    </dgm:pt>
    <dgm:pt modelId="{077CD244-410D-4041-BE66-66CAD6EB66A6}" type="pres">
      <dgm:prSet presAssocID="{E1AFE4C4-1F66-4F63-A817-8546AD9EF86D}" presName="child3Text" presStyleLbl="bgAcc1" presStyleIdx="2" presStyleCnt="4">
        <dgm:presLayoutVars>
          <dgm:bulletEnabled val="1"/>
        </dgm:presLayoutVars>
      </dgm:prSet>
      <dgm:spPr/>
    </dgm:pt>
    <dgm:pt modelId="{DD7BBEC3-D15E-4605-A53F-D57060D29A26}" type="pres">
      <dgm:prSet presAssocID="{E1AFE4C4-1F66-4F63-A817-8546AD9EF86D}" presName="child4group" presStyleCnt="0"/>
      <dgm:spPr/>
    </dgm:pt>
    <dgm:pt modelId="{A304A987-8B86-4C8A-A7BD-0DC98446D54D}" type="pres">
      <dgm:prSet presAssocID="{E1AFE4C4-1F66-4F63-A817-8546AD9EF86D}" presName="child4" presStyleLbl="bgAcc1" presStyleIdx="3" presStyleCnt="4" custScaleX="131006"/>
      <dgm:spPr/>
    </dgm:pt>
    <dgm:pt modelId="{F05C0866-5EEA-499F-8D46-9B1CE9E553D9}" type="pres">
      <dgm:prSet presAssocID="{E1AFE4C4-1F66-4F63-A817-8546AD9EF86D}" presName="child4Text" presStyleLbl="bgAcc1" presStyleIdx="3" presStyleCnt="4">
        <dgm:presLayoutVars>
          <dgm:bulletEnabled val="1"/>
        </dgm:presLayoutVars>
      </dgm:prSet>
      <dgm:spPr/>
    </dgm:pt>
    <dgm:pt modelId="{C0A3996B-58E3-4111-853C-8C2CEAA55B39}" type="pres">
      <dgm:prSet presAssocID="{E1AFE4C4-1F66-4F63-A817-8546AD9EF86D}" presName="childPlaceholder" presStyleCnt="0"/>
      <dgm:spPr/>
    </dgm:pt>
    <dgm:pt modelId="{7CD670DF-F8F3-4077-81AA-B4F3518F972D}" type="pres">
      <dgm:prSet presAssocID="{E1AFE4C4-1F66-4F63-A817-8546AD9EF86D}" presName="circle" presStyleCnt="0"/>
      <dgm:spPr/>
    </dgm:pt>
    <dgm:pt modelId="{50BA1EFD-E9F6-4606-98BA-BBBF91306B29}" type="pres">
      <dgm:prSet presAssocID="{E1AFE4C4-1F66-4F63-A817-8546AD9EF86D}" presName="quadrant1" presStyleLbl="node1" presStyleIdx="0" presStyleCnt="4" custScaleX="107628" custScaleY="112344">
        <dgm:presLayoutVars>
          <dgm:chMax val="1"/>
          <dgm:bulletEnabled val="1"/>
        </dgm:presLayoutVars>
      </dgm:prSet>
      <dgm:spPr/>
    </dgm:pt>
    <dgm:pt modelId="{946BE0C4-7961-4AC1-A3BC-D15BD507DD8B}" type="pres">
      <dgm:prSet presAssocID="{E1AFE4C4-1F66-4F63-A817-8546AD9EF86D}" presName="quadrant2" presStyleLbl="node1" presStyleIdx="1" presStyleCnt="4" custScaleX="112126" custScaleY="110220" custLinFactNeighborX="8895" custLinFactNeighborY="-1062">
        <dgm:presLayoutVars>
          <dgm:chMax val="1"/>
          <dgm:bulletEnabled val="1"/>
        </dgm:presLayoutVars>
      </dgm:prSet>
      <dgm:spPr/>
    </dgm:pt>
    <dgm:pt modelId="{4B18688B-1ED6-41EC-B115-975DCEF844F9}" type="pres">
      <dgm:prSet presAssocID="{E1AFE4C4-1F66-4F63-A817-8546AD9EF86D}" presName="quadrant3" presStyleLbl="node1" presStyleIdx="2" presStyleCnt="4" custScaleX="112673" custScaleY="101474" custLinFactNeighborX="9028" custLinFactNeighborY="1814">
        <dgm:presLayoutVars>
          <dgm:chMax val="1"/>
          <dgm:bulletEnabled val="1"/>
        </dgm:presLayoutVars>
      </dgm:prSet>
      <dgm:spPr/>
    </dgm:pt>
    <dgm:pt modelId="{CBDC2BFE-167D-4916-ADCE-5767BE9B0A81}" type="pres">
      <dgm:prSet presAssocID="{E1AFE4C4-1F66-4F63-A817-8546AD9EF86D}" presName="quadrant4" presStyleLbl="node1" presStyleIdx="3" presStyleCnt="4" custScaleX="107628" custScaleY="104838" custLinFactNeighborY="3496">
        <dgm:presLayoutVars>
          <dgm:chMax val="1"/>
          <dgm:bulletEnabled val="1"/>
        </dgm:presLayoutVars>
      </dgm:prSet>
      <dgm:spPr/>
    </dgm:pt>
    <dgm:pt modelId="{2549F9E4-88D4-4A48-A0B6-CFBA7D63B153}" type="pres">
      <dgm:prSet presAssocID="{E1AFE4C4-1F66-4F63-A817-8546AD9EF86D}" presName="quadrantPlaceholder" presStyleCnt="0"/>
      <dgm:spPr/>
    </dgm:pt>
    <dgm:pt modelId="{C221B7A0-B59C-48C5-854F-9E0DED018A41}" type="pres">
      <dgm:prSet presAssocID="{E1AFE4C4-1F66-4F63-A817-8546AD9EF86D}" presName="center1" presStyleLbl="fgShp" presStyleIdx="0" presStyleCnt="2"/>
      <dgm:spPr/>
    </dgm:pt>
    <dgm:pt modelId="{28811C7A-5E36-48DD-9606-256D31A4D0D1}" type="pres">
      <dgm:prSet presAssocID="{E1AFE4C4-1F66-4F63-A817-8546AD9EF86D}" presName="center2" presStyleLbl="fgShp" presStyleIdx="1" presStyleCnt="2" custLinFactNeighborX="4984"/>
      <dgm:spPr/>
    </dgm:pt>
  </dgm:ptLst>
  <dgm:cxnLst>
    <dgm:cxn modelId="{A7E89E35-7B17-4B7F-9D6C-C49455BE68AD}" type="presOf" srcId="{24A61593-C8A4-442A-9AF2-0DB27819CAC0}" destId="{50BA1EFD-E9F6-4606-98BA-BBBF91306B29}" srcOrd="0" destOrd="0" presId="urn:microsoft.com/office/officeart/2005/8/layout/cycle4"/>
    <dgm:cxn modelId="{6794365C-BADF-4369-BC96-9B0FD0D17EEF}" type="presOf" srcId="{C9B92894-D790-4C7D-8E1F-C6E7AAB74F63}" destId="{CBDC2BFE-167D-4916-ADCE-5767BE9B0A81}" srcOrd="0" destOrd="0" presId="urn:microsoft.com/office/officeart/2005/8/layout/cycle4"/>
    <dgm:cxn modelId="{0F00F961-BA37-409A-B6F9-58BE271CEC5E}" type="presOf" srcId="{539F7F7C-BAB5-4ECA-98C3-667B53FB65F0}" destId="{077CD244-410D-4041-BE66-66CAD6EB66A6}" srcOrd="1" destOrd="0" presId="urn:microsoft.com/office/officeart/2005/8/layout/cycle4"/>
    <dgm:cxn modelId="{4DA9B368-6291-4A86-9CA2-CC2FA1422687}" type="presOf" srcId="{441075AB-A13A-495C-AA8C-AABBDC0BE3B6}" destId="{F06CF3B1-CCCC-4C24-B3E2-75302093DE09}" srcOrd="1" destOrd="0" presId="urn:microsoft.com/office/officeart/2005/8/layout/cycle4"/>
    <dgm:cxn modelId="{7A5E594D-1BED-4E84-AA68-4E7BB2A2A05C}" srcId="{E1AFE4C4-1F66-4F63-A817-8546AD9EF86D}" destId="{C9B92894-D790-4C7D-8E1F-C6E7AAB74F63}" srcOrd="3" destOrd="0" parTransId="{6FC11E39-D674-4D4D-9105-766A247C942C}" sibTransId="{98BC5CE9-5E6B-4374-9D09-E8477A7BF32B}"/>
    <dgm:cxn modelId="{B470B16D-E293-4F9A-BC66-97AAD4D5353C}" srcId="{E1AFE4C4-1F66-4F63-A817-8546AD9EF86D}" destId="{AABAFA00-D20F-4EE8-8F25-9EEEFE10923A}" srcOrd="2" destOrd="0" parTransId="{AA1AD7B2-E27D-4C5A-9A5B-0F5739C95266}" sibTransId="{EBB67C0E-2573-4D51-B531-850B7CB2529A}"/>
    <dgm:cxn modelId="{6DA3EF6F-4448-4807-871D-8D289855E094}" srcId="{C9B92894-D790-4C7D-8E1F-C6E7AAB74F63}" destId="{C9332AB5-C0FC-4DB5-82B2-8C81EE5CC06C}" srcOrd="0" destOrd="0" parTransId="{C2E4FCDD-B3E6-45D1-9D5C-C0A4BF22174B}" sibTransId="{EF313BAD-09EA-4993-B004-9DDED482A146}"/>
    <dgm:cxn modelId="{275DDF72-93E5-4B6A-88EA-0D7789E367CD}" srcId="{E1AFE4C4-1F66-4F63-A817-8546AD9EF86D}" destId="{24A61593-C8A4-442A-9AF2-0DB27819CAC0}" srcOrd="0" destOrd="0" parTransId="{E3184CE0-8ADB-4905-9988-BABB1EFBF1BB}" sibTransId="{7471BD12-C1A0-42E2-9B64-D61C417BA013}"/>
    <dgm:cxn modelId="{94D7B77B-EBA2-4C3C-8317-5258F8B59008}" type="presOf" srcId="{539F7F7C-BAB5-4ECA-98C3-667B53FB65F0}" destId="{913E749B-B9AE-4CAA-ADAE-D3EAB62D4220}" srcOrd="0" destOrd="0" presId="urn:microsoft.com/office/officeart/2005/8/layout/cycle4"/>
    <dgm:cxn modelId="{A231E289-8F1B-49DD-AA7B-DEDAE3C61949}" srcId="{242570DE-5637-4FD6-8497-2F0A1B638D91}" destId="{F10F7E3B-9F62-4CB5-BD4B-A5896D289095}" srcOrd="0" destOrd="0" parTransId="{1C246A52-3F99-4A06-A60B-6AFD2564B841}" sibTransId="{5632F1EE-C340-48BA-8E90-914E0B719DD1}"/>
    <dgm:cxn modelId="{6725A48D-BD5A-4FB1-BBAD-9071237D74D8}" type="presOf" srcId="{C9332AB5-C0FC-4DB5-82B2-8C81EE5CC06C}" destId="{A304A987-8B86-4C8A-A7BD-0DC98446D54D}" srcOrd="0" destOrd="0" presId="urn:microsoft.com/office/officeart/2005/8/layout/cycle4"/>
    <dgm:cxn modelId="{4DADCB8E-B4A7-4705-A365-6D5C7EAD5F6D}" type="presOf" srcId="{F10F7E3B-9F62-4CB5-BD4B-A5896D289095}" destId="{1056BB18-C7E2-42AD-AC69-BF50E1F09904}" srcOrd="0" destOrd="0" presId="urn:microsoft.com/office/officeart/2005/8/layout/cycle4"/>
    <dgm:cxn modelId="{A1F15794-7549-4525-B497-08FA3C3A60FD}" type="presOf" srcId="{E1AFE4C4-1F66-4F63-A817-8546AD9EF86D}" destId="{AE373ED7-19EC-4822-B418-B70489648FE3}" srcOrd="0" destOrd="0" presId="urn:microsoft.com/office/officeart/2005/8/layout/cycle4"/>
    <dgm:cxn modelId="{4CBCC6AE-0EC7-44F9-8C24-BB77B4A3B2EB}" type="presOf" srcId="{AABAFA00-D20F-4EE8-8F25-9EEEFE10923A}" destId="{4B18688B-1ED6-41EC-B115-975DCEF844F9}" srcOrd="0" destOrd="0" presId="urn:microsoft.com/office/officeart/2005/8/layout/cycle4"/>
    <dgm:cxn modelId="{037736B4-3B14-4FFE-B28F-93DDD6E2DEF2}" type="presOf" srcId="{F10F7E3B-9F62-4CB5-BD4B-A5896D289095}" destId="{3B6D46B5-8014-4889-92A5-6263BCAB7F0B}" srcOrd="1" destOrd="0" presId="urn:microsoft.com/office/officeart/2005/8/layout/cycle4"/>
    <dgm:cxn modelId="{297F11BF-2758-43BA-B0A5-E9496E8B0C3A}" srcId="{AABAFA00-D20F-4EE8-8F25-9EEEFE10923A}" destId="{539F7F7C-BAB5-4ECA-98C3-667B53FB65F0}" srcOrd="0" destOrd="0" parTransId="{FEDE7744-5C2C-42EA-A185-686082C63032}" sibTransId="{58DB0638-AB77-46DC-9594-DEB6C9B97D3D}"/>
    <dgm:cxn modelId="{6906C0C2-1F13-403E-BB23-ECFE4D845D67}" type="presOf" srcId="{C9332AB5-C0FC-4DB5-82B2-8C81EE5CC06C}" destId="{F05C0866-5EEA-499F-8D46-9B1CE9E553D9}" srcOrd="1" destOrd="0" presId="urn:microsoft.com/office/officeart/2005/8/layout/cycle4"/>
    <dgm:cxn modelId="{778FD7C2-DD8F-44A8-9DA1-89AA8A7961AB}" srcId="{E1AFE4C4-1F66-4F63-A817-8546AD9EF86D}" destId="{242570DE-5637-4FD6-8497-2F0A1B638D91}" srcOrd="1" destOrd="0" parTransId="{7DE0E654-F5D8-4C72-9194-77A4BC3AC8A1}" sibTransId="{47F724D6-DD54-4FE3-B889-9DD7C7E2CA8E}"/>
    <dgm:cxn modelId="{DAA107C5-EC1C-49FE-9FC9-AB6533FA462B}" type="presOf" srcId="{441075AB-A13A-495C-AA8C-AABBDC0BE3B6}" destId="{0FCFABD6-3172-4174-8BB4-A68439A16922}" srcOrd="0" destOrd="0" presId="urn:microsoft.com/office/officeart/2005/8/layout/cycle4"/>
    <dgm:cxn modelId="{3FEEE2C8-F0AD-4B48-A169-7111F36E4F64}" type="presOf" srcId="{242570DE-5637-4FD6-8497-2F0A1B638D91}" destId="{946BE0C4-7961-4AC1-A3BC-D15BD507DD8B}" srcOrd="0" destOrd="0" presId="urn:microsoft.com/office/officeart/2005/8/layout/cycle4"/>
    <dgm:cxn modelId="{3D28ABFA-DA71-4477-98D8-CF5568904B89}" srcId="{24A61593-C8A4-442A-9AF2-0DB27819CAC0}" destId="{441075AB-A13A-495C-AA8C-AABBDC0BE3B6}" srcOrd="0" destOrd="0" parTransId="{E64A943C-7AF7-4B79-9EDC-ADEECD10F9C8}" sibTransId="{40BC52DE-A386-45F2-AD74-5CE246FCABE6}"/>
    <dgm:cxn modelId="{101DFD90-D7F1-462A-852C-AB2DB7055454}" type="presParOf" srcId="{AE373ED7-19EC-4822-B418-B70489648FE3}" destId="{9402C268-F92C-42BA-9D53-D4574294ADA2}" srcOrd="0" destOrd="0" presId="urn:microsoft.com/office/officeart/2005/8/layout/cycle4"/>
    <dgm:cxn modelId="{74273F68-432E-42F7-9C2B-894ED9D7C65B}" type="presParOf" srcId="{9402C268-F92C-42BA-9D53-D4574294ADA2}" destId="{7B69D726-59B5-4266-B46C-34C7424135AE}" srcOrd="0" destOrd="0" presId="urn:microsoft.com/office/officeart/2005/8/layout/cycle4"/>
    <dgm:cxn modelId="{748793F7-29FD-4CAB-A75A-04B89F5FAB40}" type="presParOf" srcId="{7B69D726-59B5-4266-B46C-34C7424135AE}" destId="{0FCFABD6-3172-4174-8BB4-A68439A16922}" srcOrd="0" destOrd="0" presId="urn:microsoft.com/office/officeart/2005/8/layout/cycle4"/>
    <dgm:cxn modelId="{EB292233-DAD3-4BA8-BF95-C7825FD061D2}" type="presParOf" srcId="{7B69D726-59B5-4266-B46C-34C7424135AE}" destId="{F06CF3B1-CCCC-4C24-B3E2-75302093DE09}" srcOrd="1" destOrd="0" presId="urn:microsoft.com/office/officeart/2005/8/layout/cycle4"/>
    <dgm:cxn modelId="{3740186D-3308-4639-AD07-BE87CC72B134}" type="presParOf" srcId="{9402C268-F92C-42BA-9D53-D4574294ADA2}" destId="{98D4BA00-A3CA-4A0F-812B-E462C88D5C40}" srcOrd="1" destOrd="0" presId="urn:microsoft.com/office/officeart/2005/8/layout/cycle4"/>
    <dgm:cxn modelId="{DC260C13-E0A3-4A15-B8BE-32CCB8E12CD3}" type="presParOf" srcId="{98D4BA00-A3CA-4A0F-812B-E462C88D5C40}" destId="{1056BB18-C7E2-42AD-AC69-BF50E1F09904}" srcOrd="0" destOrd="0" presId="urn:microsoft.com/office/officeart/2005/8/layout/cycle4"/>
    <dgm:cxn modelId="{9107D229-B627-4314-94C5-5B78F00DA2D1}" type="presParOf" srcId="{98D4BA00-A3CA-4A0F-812B-E462C88D5C40}" destId="{3B6D46B5-8014-4889-92A5-6263BCAB7F0B}" srcOrd="1" destOrd="0" presId="urn:microsoft.com/office/officeart/2005/8/layout/cycle4"/>
    <dgm:cxn modelId="{46CF40EE-310B-4AA1-AAA4-EB56879226DD}" type="presParOf" srcId="{9402C268-F92C-42BA-9D53-D4574294ADA2}" destId="{614BC8EA-AB3D-4BF5-8293-57F469264661}" srcOrd="2" destOrd="0" presId="urn:microsoft.com/office/officeart/2005/8/layout/cycle4"/>
    <dgm:cxn modelId="{4346BD86-B4A2-4834-A12F-25934A7BD699}" type="presParOf" srcId="{614BC8EA-AB3D-4BF5-8293-57F469264661}" destId="{913E749B-B9AE-4CAA-ADAE-D3EAB62D4220}" srcOrd="0" destOrd="0" presId="urn:microsoft.com/office/officeart/2005/8/layout/cycle4"/>
    <dgm:cxn modelId="{EF9D19B9-C155-4EFF-B186-BF76109AC44A}" type="presParOf" srcId="{614BC8EA-AB3D-4BF5-8293-57F469264661}" destId="{077CD244-410D-4041-BE66-66CAD6EB66A6}" srcOrd="1" destOrd="0" presId="urn:microsoft.com/office/officeart/2005/8/layout/cycle4"/>
    <dgm:cxn modelId="{D9FC9806-3A57-4A9B-B597-FBBD5EF2F4F9}" type="presParOf" srcId="{9402C268-F92C-42BA-9D53-D4574294ADA2}" destId="{DD7BBEC3-D15E-4605-A53F-D57060D29A26}" srcOrd="3" destOrd="0" presId="urn:microsoft.com/office/officeart/2005/8/layout/cycle4"/>
    <dgm:cxn modelId="{8A7D3545-F6A7-40D6-987D-D28CA5193099}" type="presParOf" srcId="{DD7BBEC3-D15E-4605-A53F-D57060D29A26}" destId="{A304A987-8B86-4C8A-A7BD-0DC98446D54D}" srcOrd="0" destOrd="0" presId="urn:microsoft.com/office/officeart/2005/8/layout/cycle4"/>
    <dgm:cxn modelId="{D7062C5C-259D-4371-B741-C60DE89B893B}" type="presParOf" srcId="{DD7BBEC3-D15E-4605-A53F-D57060D29A26}" destId="{F05C0866-5EEA-499F-8D46-9B1CE9E553D9}" srcOrd="1" destOrd="0" presId="urn:microsoft.com/office/officeart/2005/8/layout/cycle4"/>
    <dgm:cxn modelId="{F5928ADE-BCB8-4F6E-B982-6450C435A924}" type="presParOf" srcId="{9402C268-F92C-42BA-9D53-D4574294ADA2}" destId="{C0A3996B-58E3-4111-853C-8C2CEAA55B39}" srcOrd="4" destOrd="0" presId="urn:microsoft.com/office/officeart/2005/8/layout/cycle4"/>
    <dgm:cxn modelId="{25ECA09B-5B92-46BD-8BC1-0F3770AFFB84}" type="presParOf" srcId="{AE373ED7-19EC-4822-B418-B70489648FE3}" destId="{7CD670DF-F8F3-4077-81AA-B4F3518F972D}" srcOrd="1" destOrd="0" presId="urn:microsoft.com/office/officeart/2005/8/layout/cycle4"/>
    <dgm:cxn modelId="{AFE137B1-07C3-4166-A3EB-B1211DE03607}" type="presParOf" srcId="{7CD670DF-F8F3-4077-81AA-B4F3518F972D}" destId="{50BA1EFD-E9F6-4606-98BA-BBBF91306B29}" srcOrd="0" destOrd="0" presId="urn:microsoft.com/office/officeart/2005/8/layout/cycle4"/>
    <dgm:cxn modelId="{BF588D6D-88A9-4009-8B05-533AF12B9AD4}" type="presParOf" srcId="{7CD670DF-F8F3-4077-81AA-B4F3518F972D}" destId="{946BE0C4-7961-4AC1-A3BC-D15BD507DD8B}" srcOrd="1" destOrd="0" presId="urn:microsoft.com/office/officeart/2005/8/layout/cycle4"/>
    <dgm:cxn modelId="{CA544F59-5032-406D-88B1-DAA3BF95324C}" type="presParOf" srcId="{7CD670DF-F8F3-4077-81AA-B4F3518F972D}" destId="{4B18688B-1ED6-41EC-B115-975DCEF844F9}" srcOrd="2" destOrd="0" presId="urn:microsoft.com/office/officeart/2005/8/layout/cycle4"/>
    <dgm:cxn modelId="{B5FE6D93-977B-4CCA-AD43-DFADDDDBFE42}" type="presParOf" srcId="{7CD670DF-F8F3-4077-81AA-B4F3518F972D}" destId="{CBDC2BFE-167D-4916-ADCE-5767BE9B0A81}" srcOrd="3" destOrd="0" presId="urn:microsoft.com/office/officeart/2005/8/layout/cycle4"/>
    <dgm:cxn modelId="{58EAE78A-FE2B-4F12-B4A5-4815DE8BDD61}" type="presParOf" srcId="{7CD670DF-F8F3-4077-81AA-B4F3518F972D}" destId="{2549F9E4-88D4-4A48-A0B6-CFBA7D63B153}" srcOrd="4" destOrd="0" presId="urn:microsoft.com/office/officeart/2005/8/layout/cycle4"/>
    <dgm:cxn modelId="{6A97AE76-63C7-484A-9617-A3CAB9C1ACF5}" type="presParOf" srcId="{AE373ED7-19EC-4822-B418-B70489648FE3}" destId="{C221B7A0-B59C-48C5-854F-9E0DED018A41}" srcOrd="2" destOrd="0" presId="urn:microsoft.com/office/officeart/2005/8/layout/cycle4"/>
    <dgm:cxn modelId="{4A801401-7C2D-4583-9014-D13ADB7441E7}" type="presParOf" srcId="{AE373ED7-19EC-4822-B418-B70489648FE3}" destId="{28811C7A-5E36-48DD-9606-256D31A4D0D1}"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E749B-B9AE-4CAA-ADAE-D3EAB62D4220}">
      <dsp:nvSpPr>
        <dsp:cNvPr id="0" name=""/>
        <dsp:cNvSpPr/>
      </dsp:nvSpPr>
      <dsp:spPr>
        <a:xfrm>
          <a:off x="4343123" y="3423094"/>
          <a:ext cx="3257828" cy="1610868"/>
        </a:xfrm>
        <a:prstGeom prst="roundRect">
          <a:avLst>
            <a:gd name="adj" fmla="val 10000"/>
          </a:avLst>
        </a:prstGeom>
        <a:solidFill>
          <a:schemeClr val="bg2"/>
        </a:solidFill>
        <a:ln w="12700" cap="flat" cmpd="sng" algn="ctr">
          <a:solidFill>
            <a:schemeClr val="dk1"/>
          </a:solidFill>
          <a:prstDash val="solid"/>
          <a:miter lim="800000"/>
        </a:ln>
        <a:effectLst/>
        <a:scene3d>
          <a:camera prst="orthographicFront"/>
          <a:lightRig rig="threePt" dir="t"/>
        </a:scene3d>
        <a:sp3d>
          <a:bevelT w="165100" prst="coolSlant"/>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t" anchorCtr="0">
          <a:noAutofit/>
        </a:bodyPr>
        <a:lstStyle/>
        <a:p>
          <a:pPr marL="228600" lvl="1" indent="-228600" algn="r" defTabSz="1066800">
            <a:lnSpc>
              <a:spcPct val="90000"/>
            </a:lnSpc>
            <a:spcBef>
              <a:spcPct val="0"/>
            </a:spcBef>
            <a:spcAft>
              <a:spcPct val="15000"/>
            </a:spcAft>
            <a:buNone/>
          </a:pPr>
          <a:r>
            <a:rPr 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Project Dimensions</a:t>
          </a:r>
        </a:p>
      </dsp:txBody>
      <dsp:txXfrm>
        <a:off x="5355857" y="3861197"/>
        <a:ext cx="2209707" cy="1137379"/>
      </dsp:txXfrm>
    </dsp:sp>
    <dsp:sp modelId="{A304A987-8B86-4C8A-A7BD-0DC98446D54D}">
      <dsp:nvSpPr>
        <dsp:cNvPr id="0" name=""/>
        <dsp:cNvSpPr/>
      </dsp:nvSpPr>
      <dsp:spPr>
        <a:xfrm>
          <a:off x="285748" y="3423094"/>
          <a:ext cx="3257828" cy="1610868"/>
        </a:xfrm>
        <a:prstGeom prst="roundRect">
          <a:avLst>
            <a:gd name="adj" fmla="val 10000"/>
          </a:avLst>
        </a:prstGeom>
        <a:solidFill>
          <a:schemeClr val="bg2"/>
        </a:solidFill>
        <a:ln w="12700" cap="flat" cmpd="sng" algn="ctr">
          <a:solidFill>
            <a:schemeClr val="dk1"/>
          </a:solidFill>
          <a:prstDash val="solid"/>
          <a:miter lim="800000"/>
        </a:ln>
        <a:effectLst/>
        <a:scene3d>
          <a:camera prst="orthographicFront"/>
          <a:lightRig rig="threePt" dir="t"/>
        </a:scene3d>
        <a:sp3d>
          <a:bevelT w="165100" prst="coolSlant"/>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None/>
          </a:pPr>
          <a:r>
            <a:rPr 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Support</a:t>
          </a:r>
        </a:p>
      </dsp:txBody>
      <dsp:txXfrm>
        <a:off x="321134" y="3861197"/>
        <a:ext cx="2209707" cy="1137379"/>
      </dsp:txXfrm>
    </dsp:sp>
    <dsp:sp modelId="{1056BB18-C7E2-42AD-AC69-BF50E1F09904}">
      <dsp:nvSpPr>
        <dsp:cNvPr id="0" name=""/>
        <dsp:cNvSpPr/>
      </dsp:nvSpPr>
      <dsp:spPr>
        <a:xfrm>
          <a:off x="4319821" y="0"/>
          <a:ext cx="3257828" cy="1610868"/>
        </a:xfrm>
        <a:prstGeom prst="roundRect">
          <a:avLst>
            <a:gd name="adj" fmla="val 10000"/>
          </a:avLst>
        </a:prstGeom>
        <a:solidFill>
          <a:schemeClr val="bg2"/>
        </a:solidFill>
        <a:ln w="12700" cap="flat" cmpd="sng" algn="ctr">
          <a:solidFill>
            <a:schemeClr val="dk1"/>
          </a:solidFill>
          <a:prstDash val="solid"/>
          <a:miter lim="800000"/>
        </a:ln>
        <a:effectLst/>
        <a:scene3d>
          <a:camera prst="orthographicFront"/>
          <a:lightRig rig="threePt" dir="t"/>
        </a:scene3d>
        <a:sp3d>
          <a:bevelT w="165100" prst="coolSlant"/>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None/>
          </a:pPr>
          <a:r>
            <a:rPr 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Resource Availability</a:t>
          </a:r>
        </a:p>
      </dsp:txBody>
      <dsp:txXfrm>
        <a:off x="5332556" y="35386"/>
        <a:ext cx="2209707" cy="1137379"/>
      </dsp:txXfrm>
    </dsp:sp>
    <dsp:sp modelId="{0FCFABD6-3172-4174-8BB4-A68439A16922}">
      <dsp:nvSpPr>
        <dsp:cNvPr id="0" name=""/>
        <dsp:cNvSpPr/>
      </dsp:nvSpPr>
      <dsp:spPr>
        <a:xfrm>
          <a:off x="285748" y="0"/>
          <a:ext cx="3257828" cy="1610868"/>
        </a:xfrm>
        <a:prstGeom prst="roundRect">
          <a:avLst>
            <a:gd name="adj" fmla="val 10000"/>
          </a:avLst>
        </a:prstGeom>
        <a:solidFill>
          <a:schemeClr val="bg2"/>
        </a:solidFill>
        <a:ln w="12700" cap="flat" cmpd="sng" algn="ctr">
          <a:solidFill>
            <a:schemeClr val="dk1"/>
          </a:solidFill>
          <a:prstDash val="solid"/>
          <a:miter lim="800000"/>
        </a:ln>
        <a:effectLst/>
        <a:scene3d>
          <a:camera prst="orthographicFront"/>
          <a:lightRig rig="threePt" dir="t"/>
        </a:scene3d>
        <a:sp3d>
          <a:bevelT w="165100" prst="coolSlant"/>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None/>
          </a:pPr>
          <a:r>
            <a:rPr 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Life Cycle Approach </a:t>
          </a:r>
        </a:p>
      </dsp:txBody>
      <dsp:txXfrm>
        <a:off x="321134" y="35386"/>
        <a:ext cx="2209707" cy="1137379"/>
      </dsp:txXfrm>
    </dsp:sp>
    <dsp:sp modelId="{50BA1EFD-E9F6-4606-98BA-BBBF91306B29}">
      <dsp:nvSpPr>
        <dsp:cNvPr id="0" name=""/>
        <dsp:cNvSpPr/>
      </dsp:nvSpPr>
      <dsp:spPr>
        <a:xfrm>
          <a:off x="1630170" y="152404"/>
          <a:ext cx="2345973" cy="2448768"/>
        </a:xfrm>
        <a:prstGeom prst="pieWedg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b="1" i="1" kern="1200" dirty="0"/>
            <a:t>What is the most appropriate detailed approach? </a:t>
          </a:r>
        </a:p>
      </dsp:txBody>
      <dsp:txXfrm>
        <a:off x="2317290" y="869632"/>
        <a:ext cx="1658853" cy="1731540"/>
      </dsp:txXfrm>
    </dsp:sp>
    <dsp:sp modelId="{946BE0C4-7961-4AC1-A3BC-D15BD507DD8B}">
      <dsp:nvSpPr>
        <dsp:cNvPr id="0" name=""/>
        <dsp:cNvSpPr/>
      </dsp:nvSpPr>
      <dsp:spPr>
        <a:xfrm rot="5400000">
          <a:off x="4076191" y="131631"/>
          <a:ext cx="2402471" cy="2444017"/>
        </a:xfrm>
        <a:prstGeom prst="pieWedge">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b="1" i="1" kern="1200" dirty="0"/>
            <a:t>What are the factors impacting duration?</a:t>
          </a:r>
          <a:r>
            <a:rPr lang="en-US" sz="2000" kern="1200" dirty="0"/>
            <a:t> </a:t>
          </a:r>
        </a:p>
      </dsp:txBody>
      <dsp:txXfrm rot="-5400000">
        <a:off x="4055419" y="856071"/>
        <a:ext cx="1728181" cy="1698804"/>
      </dsp:txXfrm>
    </dsp:sp>
    <dsp:sp modelId="{4B18688B-1ED6-41EC-B115-975DCEF844F9}">
      <dsp:nvSpPr>
        <dsp:cNvPr id="0" name=""/>
        <dsp:cNvSpPr/>
      </dsp:nvSpPr>
      <dsp:spPr>
        <a:xfrm rot="10800000">
          <a:off x="4052356" y="2590796"/>
          <a:ext cx="2455940" cy="2211834"/>
        </a:xfrm>
        <a:prstGeom prst="pieWedg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b="1" i="1" kern="1200" dirty="0"/>
            <a:t>     How will project complexity, uncertainty, impact project control? </a:t>
          </a:r>
        </a:p>
      </dsp:txBody>
      <dsp:txXfrm rot="10800000">
        <a:off x="4052356" y="2590796"/>
        <a:ext cx="1736612" cy="1564003"/>
      </dsp:txXfrm>
    </dsp:sp>
    <dsp:sp modelId="{CBDC2BFE-167D-4916-ADCE-5767BE9B0A81}">
      <dsp:nvSpPr>
        <dsp:cNvPr id="0" name=""/>
        <dsp:cNvSpPr/>
      </dsp:nvSpPr>
      <dsp:spPr>
        <a:xfrm rot="16200000">
          <a:off x="1660577" y="2560389"/>
          <a:ext cx="2285160" cy="2345973"/>
        </a:xfrm>
        <a:prstGeom prst="pieWedge">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endParaRPr lang="en-US" sz="1700" b="1" i="1" kern="1200" dirty="0"/>
        </a:p>
        <a:p>
          <a:pPr marL="0" lvl="0" indent="0" algn="l" defTabSz="755650">
            <a:lnSpc>
              <a:spcPct val="90000"/>
            </a:lnSpc>
            <a:spcBef>
              <a:spcPct val="0"/>
            </a:spcBef>
            <a:spcAft>
              <a:spcPct val="35000"/>
            </a:spcAft>
            <a:buNone/>
          </a:pPr>
          <a:r>
            <a:rPr lang="en-US" sz="1700" b="1" i="1" kern="1200" dirty="0"/>
            <a:t>Is technology to develop, record, transit and store schedule accessible? </a:t>
          </a:r>
        </a:p>
      </dsp:txBody>
      <dsp:txXfrm rot="5400000">
        <a:off x="2317291" y="2590795"/>
        <a:ext cx="1658853" cy="1615852"/>
      </dsp:txXfrm>
    </dsp:sp>
    <dsp:sp modelId="{C221B7A0-B59C-48C5-854F-9E0DED018A41}">
      <dsp:nvSpPr>
        <dsp:cNvPr id="0" name=""/>
        <dsp:cNvSpPr/>
      </dsp:nvSpPr>
      <dsp:spPr>
        <a:xfrm>
          <a:off x="3567061" y="2063924"/>
          <a:ext cx="752577" cy="65441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811C7A-5E36-48DD-9606-256D31A4D0D1}">
      <dsp:nvSpPr>
        <dsp:cNvPr id="0" name=""/>
        <dsp:cNvSpPr/>
      </dsp:nvSpPr>
      <dsp:spPr>
        <a:xfrm rot="10800000">
          <a:off x="3604569" y="2315622"/>
          <a:ext cx="752577" cy="65441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D5540-59AD-4988-A788-9F6368E71F04}" type="datetimeFigureOut">
              <a:rPr lang="en-US" smtClean="0"/>
              <a:pPr/>
              <a:t>2/8/2020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FD097-BFD7-4D96-9207-46A1E34DA8D3}" type="slidenum">
              <a:rPr lang="en-CA" smtClean="0"/>
              <a:pPr/>
              <a:t>‹#›</a:t>
            </a:fld>
            <a:endParaRPr lang="en-CA"/>
          </a:p>
        </p:txBody>
      </p:sp>
    </p:spTree>
    <p:extLst>
      <p:ext uri="{BB962C8B-B14F-4D97-AF65-F5344CB8AC3E}">
        <p14:creationId xmlns:p14="http://schemas.microsoft.com/office/powerpoint/2010/main" val="28096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4451" name="Rectangle 5"/>
          <p:cNvSpPr>
            <a:spLocks noGrp="1" noChangeArrowheads="1"/>
          </p:cNvSpPr>
          <p:nvPr>
            <p:ph type="sldNum" sz="quarter" idx="5"/>
          </p:nvPr>
        </p:nvSpPr>
        <p:spPr>
          <a:noFill/>
        </p:spPr>
        <p:txBody>
          <a:bodyPr/>
          <a:lstStyle/>
          <a:p>
            <a:fld id="{D9948A7C-4106-4B1F-A06C-07956245DFA5}" type="slidenum">
              <a:rPr lang="en-US" smtClean="0"/>
              <a:pPr/>
              <a:t>1</a:t>
            </a:fld>
            <a:endParaRPr lang="en-US" sz="1000" i="1" dirty="0"/>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4691" name="Rectangle 5"/>
          <p:cNvSpPr>
            <a:spLocks noGrp="1" noChangeArrowheads="1"/>
          </p:cNvSpPr>
          <p:nvPr>
            <p:ph type="sldNum" sz="quarter" idx="5"/>
          </p:nvPr>
        </p:nvSpPr>
        <p:spPr>
          <a:noFill/>
        </p:spPr>
        <p:txBody>
          <a:bodyPr/>
          <a:lstStyle/>
          <a:p>
            <a:fld id="{9C9886A3-3481-4E60-9E9F-3F9C4385D2F9}" type="slidenum">
              <a:rPr lang="en-US" smtClean="0"/>
              <a:pPr/>
              <a:t>22</a:t>
            </a:fld>
            <a:endParaRPr lang="en-US" sz="1000" i="1" dirty="0"/>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6739" name="Rectangle 5"/>
          <p:cNvSpPr>
            <a:spLocks noGrp="1" noChangeArrowheads="1"/>
          </p:cNvSpPr>
          <p:nvPr>
            <p:ph type="sldNum" sz="quarter" idx="5"/>
          </p:nvPr>
        </p:nvSpPr>
        <p:spPr>
          <a:noFill/>
        </p:spPr>
        <p:txBody>
          <a:bodyPr/>
          <a:lstStyle/>
          <a:p>
            <a:fld id="{540D78B7-6377-4815-A1BC-22F5E9D69042}" type="slidenum">
              <a:rPr lang="en-US" smtClean="0"/>
              <a:pPr/>
              <a:t>23</a:t>
            </a:fld>
            <a:endParaRPr lang="en-US" sz="1000" i="1" dirty="0"/>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7763" name="Rectangle 5"/>
          <p:cNvSpPr>
            <a:spLocks noGrp="1" noChangeArrowheads="1"/>
          </p:cNvSpPr>
          <p:nvPr>
            <p:ph type="sldNum" sz="quarter" idx="5"/>
          </p:nvPr>
        </p:nvSpPr>
        <p:spPr>
          <a:noFill/>
        </p:spPr>
        <p:txBody>
          <a:bodyPr/>
          <a:lstStyle/>
          <a:p>
            <a:fld id="{21D7D35F-16A9-4162-989A-20FCD50DEAE0}" type="slidenum">
              <a:rPr lang="en-US" smtClean="0"/>
              <a:pPr/>
              <a:t>24</a:t>
            </a:fld>
            <a:endParaRPr lang="en-US" sz="1000" i="1" dirty="0"/>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CA"/>
          </a:p>
        </p:txBody>
      </p:sp>
      <p:sp>
        <p:nvSpPr>
          <p:cNvPr id="118788"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18789" name="Slide Number Placeholder 4"/>
          <p:cNvSpPr>
            <a:spLocks noGrp="1"/>
          </p:cNvSpPr>
          <p:nvPr>
            <p:ph type="sldNum" sz="quarter" idx="5"/>
          </p:nvPr>
        </p:nvSpPr>
        <p:spPr>
          <a:noFill/>
        </p:spPr>
        <p:txBody>
          <a:bodyPr/>
          <a:lstStyle/>
          <a:p>
            <a:fld id="{6FC32CC3-65BB-4901-B14F-541AB914EAEB}" type="slidenum">
              <a:rPr lang="en-US" smtClean="0"/>
              <a:pPr/>
              <a:t>25</a:t>
            </a:fld>
            <a:endParaRPr lang="en-US" sz="1000" i="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9811" name="Rectangle 5"/>
          <p:cNvSpPr>
            <a:spLocks noGrp="1" noChangeArrowheads="1"/>
          </p:cNvSpPr>
          <p:nvPr>
            <p:ph type="sldNum" sz="quarter" idx="5"/>
          </p:nvPr>
        </p:nvSpPr>
        <p:spPr>
          <a:noFill/>
        </p:spPr>
        <p:txBody>
          <a:bodyPr/>
          <a:lstStyle/>
          <a:p>
            <a:fld id="{812369A5-E0EA-4265-88B4-7F6C2DF6B76E}" type="slidenum">
              <a:rPr lang="en-US" smtClean="0"/>
              <a:pPr/>
              <a:t>26</a:t>
            </a:fld>
            <a:endParaRPr lang="en-US" sz="1000" i="1" dirty="0"/>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p:spPr>
        <p:txBody>
          <a:bodyPr/>
          <a:lstStyle/>
          <a:p>
            <a:pPr eaLnBrk="1" hangingPunct="1"/>
            <a:endParaRPr lang="en-CA"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0835" name="Rectangle 5"/>
          <p:cNvSpPr>
            <a:spLocks noGrp="1" noChangeArrowheads="1"/>
          </p:cNvSpPr>
          <p:nvPr>
            <p:ph type="sldNum" sz="quarter" idx="5"/>
          </p:nvPr>
        </p:nvSpPr>
        <p:spPr>
          <a:noFill/>
        </p:spPr>
        <p:txBody>
          <a:bodyPr/>
          <a:lstStyle/>
          <a:p>
            <a:fld id="{C9B932FD-1B63-48C9-ABFC-C9D18C9F743F}" type="slidenum">
              <a:rPr lang="en-US" smtClean="0"/>
              <a:pPr/>
              <a:t>27</a:t>
            </a:fld>
            <a:endParaRPr lang="en-US" sz="1000" i="1" dirty="0"/>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2883" name="Rectangle 5"/>
          <p:cNvSpPr>
            <a:spLocks noGrp="1" noChangeArrowheads="1"/>
          </p:cNvSpPr>
          <p:nvPr>
            <p:ph type="sldNum" sz="quarter" idx="5"/>
          </p:nvPr>
        </p:nvSpPr>
        <p:spPr>
          <a:noFill/>
        </p:spPr>
        <p:txBody>
          <a:bodyPr/>
          <a:lstStyle/>
          <a:p>
            <a:fld id="{C09913CE-C0D0-445C-844F-9B7CD87A8C3C}" type="slidenum">
              <a:rPr lang="en-US" smtClean="0"/>
              <a:pPr/>
              <a:t>28</a:t>
            </a:fld>
            <a:endParaRPr lang="en-US" sz="1000" i="1" dirty="0"/>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3907" name="Rectangle 5"/>
          <p:cNvSpPr>
            <a:spLocks noGrp="1" noChangeArrowheads="1"/>
          </p:cNvSpPr>
          <p:nvPr>
            <p:ph type="sldNum" sz="quarter" idx="5"/>
          </p:nvPr>
        </p:nvSpPr>
        <p:spPr>
          <a:noFill/>
        </p:spPr>
        <p:txBody>
          <a:bodyPr/>
          <a:lstStyle/>
          <a:p>
            <a:fld id="{2ADE0A71-241B-4F9B-B1C0-28119E8C4327}" type="slidenum">
              <a:rPr lang="en-US" smtClean="0"/>
              <a:pPr/>
              <a:t>29</a:t>
            </a:fld>
            <a:endParaRPr lang="en-US" sz="1000" i="1" dirty="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3907" name="Rectangle 5"/>
          <p:cNvSpPr>
            <a:spLocks noGrp="1" noChangeArrowheads="1"/>
          </p:cNvSpPr>
          <p:nvPr>
            <p:ph type="sldNum" sz="quarter" idx="5"/>
          </p:nvPr>
        </p:nvSpPr>
        <p:spPr>
          <a:noFill/>
        </p:spPr>
        <p:txBody>
          <a:bodyPr/>
          <a:lstStyle/>
          <a:p>
            <a:fld id="{2ADE0A71-241B-4F9B-B1C0-28119E8C4327}" type="slidenum">
              <a:rPr lang="en-US" smtClean="0"/>
              <a:pPr/>
              <a:t>30</a:t>
            </a:fld>
            <a:endParaRPr lang="en-US" sz="1000" i="1" dirty="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0973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4931" name="Rectangle 5"/>
          <p:cNvSpPr>
            <a:spLocks noGrp="1" noChangeArrowheads="1"/>
          </p:cNvSpPr>
          <p:nvPr>
            <p:ph type="sldNum" sz="quarter" idx="5"/>
          </p:nvPr>
        </p:nvSpPr>
        <p:spPr>
          <a:noFill/>
        </p:spPr>
        <p:txBody>
          <a:bodyPr/>
          <a:lstStyle/>
          <a:p>
            <a:fld id="{D311BD0F-C7C2-4F5D-BA25-E5A81C89EF45}" type="slidenum">
              <a:rPr lang="en-US" smtClean="0"/>
              <a:pPr/>
              <a:t>31</a:t>
            </a:fld>
            <a:endParaRPr lang="en-US" sz="1000" i="1" dirty="0"/>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5475" name="Rectangle 5"/>
          <p:cNvSpPr>
            <a:spLocks noGrp="1" noChangeArrowheads="1"/>
          </p:cNvSpPr>
          <p:nvPr>
            <p:ph type="sldNum" sz="quarter" idx="5"/>
          </p:nvPr>
        </p:nvSpPr>
        <p:spPr>
          <a:noFill/>
        </p:spPr>
        <p:txBody>
          <a:bodyPr/>
          <a:lstStyle/>
          <a:p>
            <a:fld id="{CA837561-247F-45C1-8321-3197B0FA7DCC}" type="slidenum">
              <a:rPr lang="en-US" smtClean="0"/>
              <a:pPr/>
              <a:t>3</a:t>
            </a:fld>
            <a:endParaRPr lang="en-US" sz="1000" i="1" dirty="0"/>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29027" name="Rectangle 5"/>
          <p:cNvSpPr>
            <a:spLocks noGrp="1" noChangeArrowheads="1"/>
          </p:cNvSpPr>
          <p:nvPr>
            <p:ph type="sldNum" sz="quarter" idx="5"/>
          </p:nvPr>
        </p:nvSpPr>
        <p:spPr>
          <a:noFill/>
        </p:spPr>
        <p:txBody>
          <a:bodyPr/>
          <a:lstStyle/>
          <a:p>
            <a:fld id="{E3CE29B2-08BE-45B6-9B61-EDA760F072EB}" type="slidenum">
              <a:rPr lang="en-US" smtClean="0"/>
              <a:pPr/>
              <a:t>33</a:t>
            </a:fld>
            <a:endParaRPr lang="en-US" sz="1000" i="1" dirty="0"/>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30051" name="Rectangle 5"/>
          <p:cNvSpPr>
            <a:spLocks noGrp="1" noChangeArrowheads="1"/>
          </p:cNvSpPr>
          <p:nvPr>
            <p:ph type="sldNum" sz="quarter" idx="5"/>
          </p:nvPr>
        </p:nvSpPr>
        <p:spPr>
          <a:noFill/>
        </p:spPr>
        <p:txBody>
          <a:bodyPr/>
          <a:lstStyle/>
          <a:p>
            <a:fld id="{1159811D-9EF3-4C71-883D-37009CAEA3E6}" type="slidenum">
              <a:rPr lang="en-US" smtClean="0"/>
              <a:pPr/>
              <a:t>34</a:t>
            </a:fld>
            <a:endParaRPr lang="en-US" sz="1000" i="1" dirty="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31075" name="Rectangle 5"/>
          <p:cNvSpPr>
            <a:spLocks noGrp="1" noChangeArrowheads="1"/>
          </p:cNvSpPr>
          <p:nvPr>
            <p:ph type="sldNum" sz="quarter" idx="5"/>
          </p:nvPr>
        </p:nvSpPr>
        <p:spPr>
          <a:noFill/>
        </p:spPr>
        <p:txBody>
          <a:bodyPr/>
          <a:lstStyle/>
          <a:p>
            <a:fld id="{68C5223C-A4E1-4D44-8D66-B8997409140C}" type="slidenum">
              <a:rPr lang="en-US" smtClean="0"/>
              <a:pPr/>
              <a:t>35</a:t>
            </a:fld>
            <a:endParaRPr lang="en-US" sz="1000" i="1" dirty="0"/>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33259" eaLnBrk="0" hangingPunct="0">
              <a:spcBef>
                <a:spcPct val="30000"/>
              </a:spcBef>
              <a:defRPr sz="1200">
                <a:solidFill>
                  <a:schemeClr val="tx1"/>
                </a:solidFill>
                <a:latin typeface="Arial" charset="0"/>
              </a:defRPr>
            </a:lvl1pPr>
            <a:lvl2pPr marL="744386" indent="-285691" defTabSz="933259" eaLnBrk="0" hangingPunct="0">
              <a:spcBef>
                <a:spcPct val="30000"/>
              </a:spcBef>
              <a:defRPr sz="1200">
                <a:solidFill>
                  <a:schemeClr val="tx1"/>
                </a:solidFill>
                <a:latin typeface="Arial" charset="0"/>
              </a:defRPr>
            </a:lvl2pPr>
            <a:lvl3pPr marL="1145942" indent="-228553" defTabSz="933259" eaLnBrk="0" hangingPunct="0">
              <a:spcBef>
                <a:spcPct val="30000"/>
              </a:spcBef>
              <a:defRPr sz="1200">
                <a:solidFill>
                  <a:schemeClr val="tx1"/>
                </a:solidFill>
                <a:latin typeface="Arial" charset="0"/>
              </a:defRPr>
            </a:lvl3pPr>
            <a:lvl4pPr marL="1604634" indent="-228553" defTabSz="933259" eaLnBrk="0" hangingPunct="0">
              <a:spcBef>
                <a:spcPct val="30000"/>
              </a:spcBef>
              <a:defRPr sz="1200">
                <a:solidFill>
                  <a:schemeClr val="tx1"/>
                </a:solidFill>
                <a:latin typeface="Arial" charset="0"/>
              </a:defRPr>
            </a:lvl4pPr>
            <a:lvl5pPr marL="2063329" indent="-228553" defTabSz="933259" eaLnBrk="0" hangingPunct="0">
              <a:spcBef>
                <a:spcPct val="30000"/>
              </a:spcBef>
              <a:defRPr sz="1200">
                <a:solidFill>
                  <a:schemeClr val="tx1"/>
                </a:solidFill>
                <a:latin typeface="Arial" charset="0"/>
              </a:defRPr>
            </a:lvl5pPr>
            <a:lvl6pPr marL="2520434" indent="-228553" defTabSz="933259" eaLnBrk="0" fontAlgn="base" hangingPunct="0">
              <a:spcBef>
                <a:spcPct val="30000"/>
              </a:spcBef>
              <a:spcAft>
                <a:spcPct val="0"/>
              </a:spcAft>
              <a:defRPr sz="1200">
                <a:solidFill>
                  <a:schemeClr val="tx1"/>
                </a:solidFill>
                <a:latin typeface="Arial" charset="0"/>
              </a:defRPr>
            </a:lvl6pPr>
            <a:lvl7pPr marL="2977542" indent="-228553" defTabSz="933259" eaLnBrk="0" fontAlgn="base" hangingPunct="0">
              <a:spcBef>
                <a:spcPct val="30000"/>
              </a:spcBef>
              <a:spcAft>
                <a:spcPct val="0"/>
              </a:spcAft>
              <a:defRPr sz="1200">
                <a:solidFill>
                  <a:schemeClr val="tx1"/>
                </a:solidFill>
                <a:latin typeface="Arial" charset="0"/>
              </a:defRPr>
            </a:lvl7pPr>
            <a:lvl8pPr marL="3434648" indent="-228553" defTabSz="933259" eaLnBrk="0" fontAlgn="base" hangingPunct="0">
              <a:spcBef>
                <a:spcPct val="30000"/>
              </a:spcBef>
              <a:spcAft>
                <a:spcPct val="0"/>
              </a:spcAft>
              <a:defRPr sz="1200">
                <a:solidFill>
                  <a:schemeClr val="tx1"/>
                </a:solidFill>
                <a:latin typeface="Arial" charset="0"/>
              </a:defRPr>
            </a:lvl8pPr>
            <a:lvl9pPr marL="3891755" indent="-228553" defTabSz="933259"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7319672-ED81-49A7-B800-DD5A5DC03AB4}" type="slidenum">
              <a:rPr lang="en-CA" altLang="en-US" smtClean="0"/>
              <a:pPr eaLnBrk="1" hangingPunct="1">
                <a:spcBef>
                  <a:spcPct val="0"/>
                </a:spcBef>
              </a:pPr>
              <a:t>36</a:t>
            </a:fld>
            <a:endParaRPr lang="en-CA"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92452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33123" name="Rectangle 5"/>
          <p:cNvSpPr>
            <a:spLocks noGrp="1" noChangeArrowheads="1"/>
          </p:cNvSpPr>
          <p:nvPr>
            <p:ph type="sldNum" sz="quarter" idx="5"/>
          </p:nvPr>
        </p:nvSpPr>
        <p:spPr>
          <a:noFill/>
        </p:spPr>
        <p:txBody>
          <a:bodyPr/>
          <a:lstStyle/>
          <a:p>
            <a:fld id="{1E6C3D00-7702-4BCF-869D-A8CC8BDDED02}" type="slidenum">
              <a:rPr lang="en-US" smtClean="0"/>
              <a:pPr/>
              <a:t>38</a:t>
            </a:fld>
            <a:endParaRPr lang="en-US" sz="1000" i="1" dirty="0"/>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endParaRPr lang="en-CA"/>
          </a:p>
        </p:txBody>
      </p:sp>
      <p:sp>
        <p:nvSpPr>
          <p:cNvPr id="134148"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34149" name="Slide Number Placeholder 4"/>
          <p:cNvSpPr>
            <a:spLocks noGrp="1"/>
          </p:cNvSpPr>
          <p:nvPr>
            <p:ph type="sldNum" sz="quarter" idx="5"/>
          </p:nvPr>
        </p:nvSpPr>
        <p:spPr>
          <a:noFill/>
        </p:spPr>
        <p:txBody>
          <a:bodyPr/>
          <a:lstStyle/>
          <a:p>
            <a:fld id="{8C5F0001-791C-4B46-8E06-465036F6AD25}" type="slidenum">
              <a:rPr lang="en-US" smtClean="0"/>
              <a:pPr/>
              <a:t>40</a:t>
            </a:fld>
            <a:endParaRPr lang="en-US" sz="1000" i="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45411" name="Rectangle 5"/>
          <p:cNvSpPr>
            <a:spLocks noGrp="1" noChangeArrowheads="1"/>
          </p:cNvSpPr>
          <p:nvPr>
            <p:ph type="sldNum" sz="quarter" idx="5"/>
          </p:nvPr>
        </p:nvSpPr>
        <p:spPr>
          <a:noFill/>
        </p:spPr>
        <p:txBody>
          <a:bodyPr/>
          <a:lstStyle/>
          <a:p>
            <a:fld id="{5F572FB6-230F-411D-9BBA-FB8AF0E8A215}" type="slidenum">
              <a:rPr lang="en-US" smtClean="0"/>
              <a:pPr/>
              <a:t>41</a:t>
            </a:fld>
            <a:endParaRPr lang="en-US" sz="1000" i="1" dirty="0"/>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en-CA"/>
          </a:p>
        </p:txBody>
      </p:sp>
      <p:sp>
        <p:nvSpPr>
          <p:cNvPr id="146436"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46437" name="Slide Number Placeholder 4"/>
          <p:cNvSpPr>
            <a:spLocks noGrp="1"/>
          </p:cNvSpPr>
          <p:nvPr>
            <p:ph type="sldNum" sz="quarter" idx="5"/>
          </p:nvPr>
        </p:nvSpPr>
        <p:spPr>
          <a:noFill/>
        </p:spPr>
        <p:txBody>
          <a:bodyPr/>
          <a:lstStyle/>
          <a:p>
            <a:fld id="{5F9B2C57-D365-40D1-8A08-B555FAA2E131}" type="slidenum">
              <a:rPr lang="en-US" smtClean="0"/>
              <a:pPr/>
              <a:t>42</a:t>
            </a:fld>
            <a:endParaRPr lang="en-US" sz="1000" i="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47459" name="Rectangle 5"/>
          <p:cNvSpPr>
            <a:spLocks noGrp="1" noChangeArrowheads="1"/>
          </p:cNvSpPr>
          <p:nvPr>
            <p:ph type="sldNum" sz="quarter" idx="5"/>
          </p:nvPr>
        </p:nvSpPr>
        <p:spPr>
          <a:noFill/>
        </p:spPr>
        <p:txBody>
          <a:bodyPr/>
          <a:lstStyle/>
          <a:p>
            <a:fld id="{58B4746F-86FA-4A3C-94FD-972479F2CBF7}" type="slidenum">
              <a:rPr lang="en-US" smtClean="0"/>
              <a:pPr/>
              <a:t>44</a:t>
            </a:fld>
            <a:endParaRPr lang="en-US" sz="1000" i="1" dirty="0"/>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48483" name="Rectangle 5"/>
          <p:cNvSpPr>
            <a:spLocks noGrp="1" noChangeArrowheads="1"/>
          </p:cNvSpPr>
          <p:nvPr>
            <p:ph type="sldNum" sz="quarter" idx="5"/>
          </p:nvPr>
        </p:nvSpPr>
        <p:spPr>
          <a:noFill/>
        </p:spPr>
        <p:txBody>
          <a:bodyPr/>
          <a:lstStyle/>
          <a:p>
            <a:fld id="{A6F7D2E9-FB5A-461F-828D-3204580ED01F}" type="slidenum">
              <a:rPr lang="en-US" smtClean="0"/>
              <a:pPr/>
              <a:t>45</a:t>
            </a:fld>
            <a:endParaRPr lang="en-US" sz="1000" i="1" dirty="0"/>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6499" name="Rectangle 5"/>
          <p:cNvSpPr>
            <a:spLocks noGrp="1" noChangeArrowheads="1"/>
          </p:cNvSpPr>
          <p:nvPr>
            <p:ph type="sldNum" sz="quarter" idx="5"/>
          </p:nvPr>
        </p:nvSpPr>
        <p:spPr>
          <a:noFill/>
        </p:spPr>
        <p:txBody>
          <a:bodyPr/>
          <a:lstStyle/>
          <a:p>
            <a:fld id="{0E488ACF-C29E-43B9-A120-22838D467051}" type="slidenum">
              <a:rPr lang="en-US" smtClean="0"/>
              <a:pPr/>
              <a:t>4</a:t>
            </a:fld>
            <a:endParaRPr lang="en-US" sz="1000" i="1" dirty="0"/>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CA"/>
          </a:p>
        </p:txBody>
      </p:sp>
      <p:sp>
        <p:nvSpPr>
          <p:cNvPr id="142340"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42341" name="Slide Number Placeholder 4"/>
          <p:cNvSpPr>
            <a:spLocks noGrp="1"/>
          </p:cNvSpPr>
          <p:nvPr>
            <p:ph type="sldNum" sz="quarter" idx="5"/>
          </p:nvPr>
        </p:nvSpPr>
        <p:spPr>
          <a:noFill/>
        </p:spPr>
        <p:txBody>
          <a:bodyPr/>
          <a:lstStyle/>
          <a:p>
            <a:fld id="{32F3A081-4EA5-47ED-8BE2-095CC18BBFFC}" type="slidenum">
              <a:rPr lang="en-US" smtClean="0"/>
              <a:pPr/>
              <a:t>46</a:t>
            </a:fld>
            <a:endParaRPr lang="en-US" sz="1000" i="1"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49507" name="Rectangle 5"/>
          <p:cNvSpPr>
            <a:spLocks noGrp="1" noChangeArrowheads="1"/>
          </p:cNvSpPr>
          <p:nvPr>
            <p:ph type="sldNum" sz="quarter" idx="5"/>
          </p:nvPr>
        </p:nvSpPr>
        <p:spPr>
          <a:noFill/>
        </p:spPr>
        <p:txBody>
          <a:bodyPr/>
          <a:lstStyle/>
          <a:p>
            <a:fld id="{B5AFBD58-3FC2-48A2-BB13-10796E0D7494}" type="slidenum">
              <a:rPr lang="en-US" smtClean="0"/>
              <a:pPr/>
              <a:t>47</a:t>
            </a:fld>
            <a:endParaRPr lang="en-US" sz="1000" i="1" dirty="0"/>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1555" name="Rectangle 5"/>
          <p:cNvSpPr>
            <a:spLocks noGrp="1" noChangeArrowheads="1"/>
          </p:cNvSpPr>
          <p:nvPr>
            <p:ph type="sldNum" sz="quarter" idx="5"/>
          </p:nvPr>
        </p:nvSpPr>
        <p:spPr>
          <a:noFill/>
        </p:spPr>
        <p:txBody>
          <a:bodyPr/>
          <a:lstStyle/>
          <a:p>
            <a:fld id="{8E79CC1D-8046-413E-A2A1-9D8F6DC619ED}" type="slidenum">
              <a:rPr lang="en-US" smtClean="0"/>
              <a:pPr/>
              <a:t>48</a:t>
            </a:fld>
            <a:endParaRPr lang="en-US" sz="1000" i="1" dirty="0"/>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2579" name="Rectangle 5"/>
          <p:cNvSpPr>
            <a:spLocks noGrp="1" noChangeArrowheads="1"/>
          </p:cNvSpPr>
          <p:nvPr>
            <p:ph type="sldNum" sz="quarter" idx="5"/>
          </p:nvPr>
        </p:nvSpPr>
        <p:spPr>
          <a:noFill/>
        </p:spPr>
        <p:txBody>
          <a:bodyPr/>
          <a:lstStyle/>
          <a:p>
            <a:fld id="{367BCD89-A9A8-44F6-874F-44F0094E28F1}" type="slidenum">
              <a:rPr lang="en-US" smtClean="0"/>
              <a:pPr/>
              <a:t>49</a:t>
            </a:fld>
            <a:endParaRPr lang="en-US" sz="1000" i="1" dirty="0"/>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en-CA"/>
          </a:p>
        </p:txBody>
      </p:sp>
      <p:sp>
        <p:nvSpPr>
          <p:cNvPr id="143364"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43365" name="Slide Number Placeholder 4"/>
          <p:cNvSpPr>
            <a:spLocks noGrp="1"/>
          </p:cNvSpPr>
          <p:nvPr>
            <p:ph type="sldNum" sz="quarter" idx="5"/>
          </p:nvPr>
        </p:nvSpPr>
        <p:spPr>
          <a:noFill/>
        </p:spPr>
        <p:txBody>
          <a:bodyPr/>
          <a:lstStyle/>
          <a:p>
            <a:fld id="{7FCFBBE3-5EC2-4233-B37F-7DE82846C430}" type="slidenum">
              <a:rPr lang="en-US" smtClean="0"/>
              <a:pPr/>
              <a:t>50</a:t>
            </a:fld>
            <a:endParaRPr lang="en-US" sz="1000" i="1"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3603" name="Rectangle 5"/>
          <p:cNvSpPr>
            <a:spLocks noGrp="1" noChangeArrowheads="1"/>
          </p:cNvSpPr>
          <p:nvPr>
            <p:ph type="sldNum" sz="quarter" idx="5"/>
          </p:nvPr>
        </p:nvSpPr>
        <p:spPr>
          <a:noFill/>
        </p:spPr>
        <p:txBody>
          <a:bodyPr/>
          <a:lstStyle/>
          <a:p>
            <a:fld id="{E44052F9-F578-4DD1-9D9C-2257429BA414}" type="slidenum">
              <a:rPr lang="en-US" smtClean="0"/>
              <a:pPr/>
              <a:t>52</a:t>
            </a:fld>
            <a:endParaRPr lang="en-US" sz="1000" i="1" dirty="0"/>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en-CA"/>
          </a:p>
        </p:txBody>
      </p:sp>
      <p:sp>
        <p:nvSpPr>
          <p:cNvPr id="154628"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54629" name="Slide Number Placeholder 4"/>
          <p:cNvSpPr>
            <a:spLocks noGrp="1"/>
          </p:cNvSpPr>
          <p:nvPr>
            <p:ph type="sldNum" sz="quarter" idx="5"/>
          </p:nvPr>
        </p:nvSpPr>
        <p:spPr>
          <a:noFill/>
        </p:spPr>
        <p:txBody>
          <a:bodyPr/>
          <a:lstStyle/>
          <a:p>
            <a:fld id="{86CAA3AF-DF6B-4718-A1A5-173BD30DEF46}" type="slidenum">
              <a:rPr lang="en-US" smtClean="0"/>
              <a:pPr/>
              <a:t>54</a:t>
            </a:fld>
            <a:endParaRPr lang="en-US" sz="1000" i="1"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5651" name="Rectangle 5"/>
          <p:cNvSpPr>
            <a:spLocks noGrp="1" noChangeArrowheads="1"/>
          </p:cNvSpPr>
          <p:nvPr>
            <p:ph type="sldNum" sz="quarter" idx="5"/>
          </p:nvPr>
        </p:nvSpPr>
        <p:spPr>
          <a:noFill/>
        </p:spPr>
        <p:txBody>
          <a:bodyPr/>
          <a:lstStyle/>
          <a:p>
            <a:fld id="{EC9E69EB-0D8B-4130-89A6-EDB469B94315}" type="slidenum">
              <a:rPr lang="en-US" smtClean="0"/>
              <a:pPr/>
              <a:t>55</a:t>
            </a:fld>
            <a:endParaRPr lang="en-US" sz="1000" i="1" dirty="0"/>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6675" name="Rectangle 5"/>
          <p:cNvSpPr>
            <a:spLocks noGrp="1" noChangeArrowheads="1"/>
          </p:cNvSpPr>
          <p:nvPr>
            <p:ph type="sldNum" sz="quarter" idx="5"/>
          </p:nvPr>
        </p:nvSpPr>
        <p:spPr>
          <a:noFill/>
        </p:spPr>
        <p:txBody>
          <a:bodyPr/>
          <a:lstStyle/>
          <a:p>
            <a:fld id="{08338A70-00E2-4350-B60B-0BF633E718E1}" type="slidenum">
              <a:rPr lang="en-US" smtClean="0"/>
              <a:pPr/>
              <a:t>56</a:t>
            </a:fld>
            <a:endParaRPr lang="en-US" sz="1000" i="1" dirty="0"/>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58723" name="Rectangle 5"/>
          <p:cNvSpPr>
            <a:spLocks noGrp="1" noChangeArrowheads="1"/>
          </p:cNvSpPr>
          <p:nvPr>
            <p:ph type="sldNum" sz="quarter" idx="5"/>
          </p:nvPr>
        </p:nvSpPr>
        <p:spPr>
          <a:noFill/>
        </p:spPr>
        <p:txBody>
          <a:bodyPr/>
          <a:lstStyle/>
          <a:p>
            <a:fld id="{34461AB2-FC9D-4EAD-8232-FCDE766D0125}" type="slidenum">
              <a:rPr lang="en-US" smtClean="0"/>
              <a:pPr/>
              <a:t>58</a:t>
            </a:fld>
            <a:endParaRPr lang="en-US" sz="1000" i="1" dirty="0"/>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8547" name="Rectangle 5"/>
          <p:cNvSpPr>
            <a:spLocks noGrp="1" noChangeArrowheads="1"/>
          </p:cNvSpPr>
          <p:nvPr>
            <p:ph type="sldNum" sz="quarter" idx="5"/>
          </p:nvPr>
        </p:nvSpPr>
        <p:spPr>
          <a:noFill/>
        </p:spPr>
        <p:txBody>
          <a:bodyPr/>
          <a:lstStyle/>
          <a:p>
            <a:fld id="{2794CB8C-EEE7-48AE-87F5-1956B2737D43}" type="slidenum">
              <a:rPr lang="en-US" smtClean="0"/>
              <a:pPr/>
              <a:t>5</a:t>
            </a:fld>
            <a:endParaRPr lang="en-US" sz="1000" i="1" dirty="0"/>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0771" name="Rectangle 5"/>
          <p:cNvSpPr>
            <a:spLocks noGrp="1" noChangeArrowheads="1"/>
          </p:cNvSpPr>
          <p:nvPr>
            <p:ph type="sldNum" sz="quarter" idx="5"/>
          </p:nvPr>
        </p:nvSpPr>
        <p:spPr>
          <a:noFill/>
        </p:spPr>
        <p:txBody>
          <a:bodyPr/>
          <a:lstStyle/>
          <a:p>
            <a:fld id="{C4E855C3-1EBF-4E9B-A9E8-5480ECE5FC41}" type="slidenum">
              <a:rPr lang="en-US" smtClean="0"/>
              <a:pPr/>
              <a:t>60</a:t>
            </a:fld>
            <a:endParaRPr lang="en-US" sz="1000" i="1" dirty="0"/>
          </a:p>
        </p:txBody>
      </p:sp>
      <p:sp>
        <p:nvSpPr>
          <p:cNvPr id="160772" name="Rectangle 2"/>
          <p:cNvSpPr>
            <a:spLocks noGrp="1" noRot="1" noChangeAspect="1" noChangeArrowheads="1" noTextEdit="1"/>
          </p:cNvSpPr>
          <p:nvPr>
            <p:ph type="sldImg"/>
          </p:nvPr>
        </p:nvSpPr>
        <p:spPr>
          <a:ln/>
        </p:spPr>
      </p:sp>
      <p:sp>
        <p:nvSpPr>
          <p:cNvPr id="16077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1795" name="Rectangle 5"/>
          <p:cNvSpPr>
            <a:spLocks noGrp="1" noChangeArrowheads="1"/>
          </p:cNvSpPr>
          <p:nvPr>
            <p:ph type="sldNum" sz="quarter" idx="5"/>
          </p:nvPr>
        </p:nvSpPr>
        <p:spPr>
          <a:noFill/>
        </p:spPr>
        <p:txBody>
          <a:bodyPr/>
          <a:lstStyle/>
          <a:p>
            <a:fld id="{F3E857DE-BA70-4C84-9E0C-4B067686C47F}" type="slidenum">
              <a:rPr lang="en-US" smtClean="0"/>
              <a:pPr/>
              <a:t>61</a:t>
            </a:fld>
            <a:endParaRPr lang="en-US" sz="1000" i="1" dirty="0"/>
          </a:p>
        </p:txBody>
      </p:sp>
      <p:sp>
        <p:nvSpPr>
          <p:cNvPr id="161796" name="Rectangle 2"/>
          <p:cNvSpPr>
            <a:spLocks noGrp="1" noRot="1" noChangeAspect="1" noChangeArrowheads="1" noTextEdit="1"/>
          </p:cNvSpPr>
          <p:nvPr>
            <p:ph type="sldImg"/>
          </p:nvPr>
        </p:nvSpPr>
        <p:spPr>
          <a:ln/>
        </p:spPr>
      </p:sp>
      <p:sp>
        <p:nvSpPr>
          <p:cNvPr id="16179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2819" name="Rectangle 5"/>
          <p:cNvSpPr>
            <a:spLocks noGrp="1" noChangeArrowheads="1"/>
          </p:cNvSpPr>
          <p:nvPr>
            <p:ph type="sldNum" sz="quarter" idx="5"/>
          </p:nvPr>
        </p:nvSpPr>
        <p:spPr>
          <a:noFill/>
        </p:spPr>
        <p:txBody>
          <a:bodyPr/>
          <a:lstStyle/>
          <a:p>
            <a:fld id="{02D26566-FDF9-4FF9-BA0D-267D055DA990}" type="slidenum">
              <a:rPr lang="en-US" smtClean="0"/>
              <a:pPr/>
              <a:t>63</a:t>
            </a:fld>
            <a:endParaRPr lang="en-US" sz="1000" i="1" dirty="0"/>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6915" name="Rectangle 5"/>
          <p:cNvSpPr>
            <a:spLocks noGrp="1" noChangeArrowheads="1"/>
          </p:cNvSpPr>
          <p:nvPr>
            <p:ph type="sldNum" sz="quarter" idx="5"/>
          </p:nvPr>
        </p:nvSpPr>
        <p:spPr>
          <a:noFill/>
        </p:spPr>
        <p:txBody>
          <a:bodyPr/>
          <a:lstStyle/>
          <a:p>
            <a:fld id="{E7092881-7526-4D59-9DFA-1F16B039A6E2}" type="slidenum">
              <a:rPr lang="en-US" smtClean="0"/>
              <a:pPr/>
              <a:t>66</a:t>
            </a:fld>
            <a:endParaRPr lang="en-US" sz="1000" i="1" dirty="0"/>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8963" name="Rectangle 5"/>
          <p:cNvSpPr>
            <a:spLocks noGrp="1" noChangeArrowheads="1"/>
          </p:cNvSpPr>
          <p:nvPr>
            <p:ph type="sldNum" sz="quarter" idx="5"/>
          </p:nvPr>
        </p:nvSpPr>
        <p:spPr>
          <a:noFill/>
        </p:spPr>
        <p:txBody>
          <a:bodyPr/>
          <a:lstStyle/>
          <a:p>
            <a:fld id="{B2603087-154C-4B20-B922-BEA29973D18F}" type="slidenum">
              <a:rPr lang="en-US" smtClean="0"/>
              <a:pPr/>
              <a:t>67</a:t>
            </a:fld>
            <a:endParaRPr lang="en-US" sz="1000" i="1" dirty="0"/>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69987" name="Rectangle 5"/>
          <p:cNvSpPr>
            <a:spLocks noGrp="1" noChangeArrowheads="1"/>
          </p:cNvSpPr>
          <p:nvPr>
            <p:ph type="sldNum" sz="quarter" idx="5"/>
          </p:nvPr>
        </p:nvSpPr>
        <p:spPr>
          <a:noFill/>
        </p:spPr>
        <p:txBody>
          <a:bodyPr/>
          <a:lstStyle/>
          <a:p>
            <a:fld id="{D303EDC1-F679-4CDE-A871-60F23667D4F2}" type="slidenum">
              <a:rPr lang="en-US" smtClean="0"/>
              <a:pPr/>
              <a:t>68</a:t>
            </a:fld>
            <a:endParaRPr lang="en-US" sz="1000" i="1" dirty="0"/>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71011" name="Rectangle 5"/>
          <p:cNvSpPr>
            <a:spLocks noGrp="1" noChangeArrowheads="1"/>
          </p:cNvSpPr>
          <p:nvPr>
            <p:ph type="sldNum" sz="quarter" idx="5"/>
          </p:nvPr>
        </p:nvSpPr>
        <p:spPr>
          <a:noFill/>
        </p:spPr>
        <p:txBody>
          <a:bodyPr/>
          <a:lstStyle/>
          <a:p>
            <a:fld id="{3318A93D-9D64-4022-BCBB-9DE9DE192BB4}" type="slidenum">
              <a:rPr lang="en-US" smtClean="0"/>
              <a:pPr/>
              <a:t>69</a:t>
            </a:fld>
            <a:endParaRPr lang="en-US" sz="1000" i="1" dirty="0"/>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endParaRPr lang="en-CA"/>
          </a:p>
        </p:txBody>
      </p:sp>
      <p:sp>
        <p:nvSpPr>
          <p:cNvPr id="176132"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76133" name="Slide Number Placeholder 4"/>
          <p:cNvSpPr>
            <a:spLocks noGrp="1"/>
          </p:cNvSpPr>
          <p:nvPr>
            <p:ph type="sldNum" sz="quarter" idx="5"/>
          </p:nvPr>
        </p:nvSpPr>
        <p:spPr>
          <a:noFill/>
        </p:spPr>
        <p:txBody>
          <a:bodyPr/>
          <a:lstStyle/>
          <a:p>
            <a:fld id="{2663207D-F00A-477D-ADD5-FB272A65BE1A}" type="slidenum">
              <a:rPr lang="en-US" smtClean="0"/>
              <a:pPr/>
              <a:t>72</a:t>
            </a:fld>
            <a:endParaRPr lang="en-US" sz="1000" i="1"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78179" name="Rectangle 5"/>
          <p:cNvSpPr>
            <a:spLocks noGrp="1" noChangeArrowheads="1"/>
          </p:cNvSpPr>
          <p:nvPr>
            <p:ph type="sldNum" sz="quarter" idx="5"/>
          </p:nvPr>
        </p:nvSpPr>
        <p:spPr>
          <a:noFill/>
        </p:spPr>
        <p:txBody>
          <a:bodyPr/>
          <a:lstStyle/>
          <a:p>
            <a:fld id="{88959D0A-7382-4AEE-9F12-13FD30970D03}" type="slidenum">
              <a:rPr lang="en-US" smtClean="0"/>
              <a:pPr/>
              <a:t>78</a:t>
            </a:fld>
            <a:endParaRPr lang="en-US" sz="1000" i="1" dirty="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79203" name="Rectangle 5"/>
          <p:cNvSpPr>
            <a:spLocks noGrp="1" noChangeArrowheads="1"/>
          </p:cNvSpPr>
          <p:nvPr>
            <p:ph type="sldNum" sz="quarter" idx="5"/>
          </p:nvPr>
        </p:nvSpPr>
        <p:spPr>
          <a:noFill/>
        </p:spPr>
        <p:txBody>
          <a:bodyPr/>
          <a:lstStyle/>
          <a:p>
            <a:fld id="{95C62108-4530-4A1A-869F-CF54268B3A02}" type="slidenum">
              <a:rPr lang="en-US" smtClean="0"/>
              <a:pPr/>
              <a:t>80</a:t>
            </a:fld>
            <a:endParaRPr lang="en-US" sz="1000" i="1" dirty="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7523" name="Rectangle 5"/>
          <p:cNvSpPr>
            <a:spLocks noGrp="1" noChangeArrowheads="1"/>
          </p:cNvSpPr>
          <p:nvPr>
            <p:ph type="sldNum" sz="quarter" idx="5"/>
          </p:nvPr>
        </p:nvSpPr>
        <p:spPr>
          <a:noFill/>
        </p:spPr>
        <p:txBody>
          <a:bodyPr/>
          <a:lstStyle/>
          <a:p>
            <a:fld id="{0484261B-9757-4417-8F26-0795356B17AF}" type="slidenum">
              <a:rPr lang="en-US" smtClean="0"/>
              <a:pPr/>
              <a:t>6</a:t>
            </a:fld>
            <a:endParaRPr lang="en-US" sz="1000" i="1" dirty="0"/>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0227" name="Rectangle 5"/>
          <p:cNvSpPr>
            <a:spLocks noGrp="1" noChangeArrowheads="1"/>
          </p:cNvSpPr>
          <p:nvPr>
            <p:ph type="sldNum" sz="quarter" idx="5"/>
          </p:nvPr>
        </p:nvSpPr>
        <p:spPr>
          <a:noFill/>
        </p:spPr>
        <p:txBody>
          <a:bodyPr/>
          <a:lstStyle/>
          <a:p>
            <a:fld id="{8256E660-6BF6-4AE4-B40B-B26B52DE72AA}" type="slidenum">
              <a:rPr lang="en-US" smtClean="0"/>
              <a:pPr/>
              <a:t>81</a:t>
            </a:fld>
            <a:endParaRPr lang="en-US" sz="1000" i="1" dirty="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1251" name="Rectangle 5"/>
          <p:cNvSpPr>
            <a:spLocks noGrp="1" noChangeArrowheads="1"/>
          </p:cNvSpPr>
          <p:nvPr>
            <p:ph type="sldNum" sz="quarter" idx="5"/>
          </p:nvPr>
        </p:nvSpPr>
        <p:spPr>
          <a:noFill/>
        </p:spPr>
        <p:txBody>
          <a:bodyPr/>
          <a:lstStyle/>
          <a:p>
            <a:fld id="{D23289FA-AB8B-463A-9921-C8D0C8C3A7B6}" type="slidenum">
              <a:rPr lang="en-US" smtClean="0"/>
              <a:pPr/>
              <a:t>82</a:t>
            </a:fld>
            <a:endParaRPr lang="en-US" sz="1000" i="1" dirty="0"/>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2275" name="Rectangle 5"/>
          <p:cNvSpPr>
            <a:spLocks noGrp="1" noChangeArrowheads="1"/>
          </p:cNvSpPr>
          <p:nvPr>
            <p:ph type="sldNum" sz="quarter" idx="5"/>
          </p:nvPr>
        </p:nvSpPr>
        <p:spPr>
          <a:noFill/>
        </p:spPr>
        <p:txBody>
          <a:bodyPr/>
          <a:lstStyle/>
          <a:p>
            <a:fld id="{FAE944FA-910B-414D-9ECA-BC0BE88720E2}" type="slidenum">
              <a:rPr lang="en-US" smtClean="0"/>
              <a:pPr/>
              <a:t>83</a:t>
            </a:fld>
            <a:endParaRPr lang="en-US" sz="1000" i="1" dirty="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3299" name="Rectangle 5"/>
          <p:cNvSpPr>
            <a:spLocks noGrp="1" noChangeArrowheads="1"/>
          </p:cNvSpPr>
          <p:nvPr>
            <p:ph type="sldNum" sz="quarter" idx="5"/>
          </p:nvPr>
        </p:nvSpPr>
        <p:spPr>
          <a:noFill/>
        </p:spPr>
        <p:txBody>
          <a:bodyPr/>
          <a:lstStyle/>
          <a:p>
            <a:fld id="{0663D3EE-1B0C-41CA-B906-EC6E67431FA2}" type="slidenum">
              <a:rPr lang="en-US" smtClean="0"/>
              <a:pPr/>
              <a:t>84</a:t>
            </a:fld>
            <a:endParaRPr lang="en-US" sz="1000" i="1" dirty="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4323" name="Rectangle 5"/>
          <p:cNvSpPr>
            <a:spLocks noGrp="1" noChangeArrowheads="1"/>
          </p:cNvSpPr>
          <p:nvPr>
            <p:ph type="sldNum" sz="quarter" idx="5"/>
          </p:nvPr>
        </p:nvSpPr>
        <p:spPr>
          <a:noFill/>
        </p:spPr>
        <p:txBody>
          <a:bodyPr/>
          <a:lstStyle/>
          <a:p>
            <a:fld id="{70C7FF51-4CE7-4CE9-81BF-91F098132BDC}" type="slidenum">
              <a:rPr lang="en-US" smtClean="0"/>
              <a:pPr/>
              <a:t>85</a:t>
            </a:fld>
            <a:endParaRPr lang="en-US" sz="1000" i="1" dirty="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endParaRPr lang="en-CA"/>
          </a:p>
        </p:txBody>
      </p:sp>
      <p:sp>
        <p:nvSpPr>
          <p:cNvPr id="185348"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85349" name="Slide Number Placeholder 4"/>
          <p:cNvSpPr>
            <a:spLocks noGrp="1"/>
          </p:cNvSpPr>
          <p:nvPr>
            <p:ph type="sldNum" sz="quarter" idx="5"/>
          </p:nvPr>
        </p:nvSpPr>
        <p:spPr>
          <a:noFill/>
        </p:spPr>
        <p:txBody>
          <a:bodyPr/>
          <a:lstStyle/>
          <a:p>
            <a:fld id="{06260355-75BF-4D6A-B3B8-0858FB278F0B}" type="slidenum">
              <a:rPr lang="en-US" smtClean="0"/>
              <a:pPr/>
              <a:t>86</a:t>
            </a:fld>
            <a:endParaRPr lang="en-US" sz="1000" i="1"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6371" name="Rectangle 5"/>
          <p:cNvSpPr>
            <a:spLocks noGrp="1" noChangeArrowheads="1"/>
          </p:cNvSpPr>
          <p:nvPr>
            <p:ph type="sldNum" sz="quarter" idx="5"/>
          </p:nvPr>
        </p:nvSpPr>
        <p:spPr>
          <a:noFill/>
        </p:spPr>
        <p:txBody>
          <a:bodyPr/>
          <a:lstStyle/>
          <a:p>
            <a:fld id="{037B4B7A-D95E-4F05-98DF-403906AC625D}" type="slidenum">
              <a:rPr lang="en-US" smtClean="0"/>
              <a:pPr/>
              <a:t>87</a:t>
            </a:fld>
            <a:endParaRPr lang="en-US" sz="1000" i="1" dirty="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7395" name="Rectangle 5"/>
          <p:cNvSpPr>
            <a:spLocks noGrp="1" noChangeArrowheads="1"/>
          </p:cNvSpPr>
          <p:nvPr>
            <p:ph type="sldNum" sz="quarter" idx="5"/>
          </p:nvPr>
        </p:nvSpPr>
        <p:spPr>
          <a:noFill/>
        </p:spPr>
        <p:txBody>
          <a:bodyPr/>
          <a:lstStyle/>
          <a:p>
            <a:fld id="{01A7A5AB-1474-4AFD-B75C-809915B30B02}" type="slidenum">
              <a:rPr lang="en-US" smtClean="0"/>
              <a:pPr/>
              <a:t>88</a:t>
            </a:fld>
            <a:endParaRPr lang="en-US" sz="1000" i="1" dirty="0"/>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89443" name="Rectangle 5"/>
          <p:cNvSpPr>
            <a:spLocks noGrp="1" noChangeArrowheads="1"/>
          </p:cNvSpPr>
          <p:nvPr>
            <p:ph type="sldNum" sz="quarter" idx="5"/>
          </p:nvPr>
        </p:nvSpPr>
        <p:spPr>
          <a:noFill/>
        </p:spPr>
        <p:txBody>
          <a:bodyPr/>
          <a:lstStyle/>
          <a:p>
            <a:fld id="{06D9BD17-F137-4BC0-820A-0AEF60ED5795}" type="slidenum">
              <a:rPr lang="en-US" smtClean="0"/>
              <a:pPr/>
              <a:t>90</a:t>
            </a:fld>
            <a:endParaRPr lang="en-US" sz="1000" i="1" dirty="0"/>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90467" name="Rectangle 5"/>
          <p:cNvSpPr>
            <a:spLocks noGrp="1" noChangeArrowheads="1"/>
          </p:cNvSpPr>
          <p:nvPr>
            <p:ph type="sldNum" sz="quarter" idx="5"/>
          </p:nvPr>
        </p:nvSpPr>
        <p:spPr>
          <a:noFill/>
        </p:spPr>
        <p:txBody>
          <a:bodyPr/>
          <a:lstStyle/>
          <a:p>
            <a:fld id="{CEACF839-B2E9-44DC-B9D1-6E1C2C4B002F}" type="slidenum">
              <a:rPr lang="en-US" smtClean="0"/>
              <a:pPr/>
              <a:t>91</a:t>
            </a:fld>
            <a:endParaRPr lang="en-US" sz="1000" i="1" dirty="0"/>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p:spPr>
        <p:txBody>
          <a:bodyPr/>
          <a:lstStyle/>
          <a:p>
            <a:pPr eaLnBrk="1" hangingPunct="1"/>
            <a:endParaRPr lang="en-C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09571" name="Rectangle 5"/>
          <p:cNvSpPr>
            <a:spLocks noGrp="1" noChangeArrowheads="1"/>
          </p:cNvSpPr>
          <p:nvPr>
            <p:ph type="sldNum" sz="quarter" idx="5"/>
          </p:nvPr>
        </p:nvSpPr>
        <p:spPr>
          <a:noFill/>
        </p:spPr>
        <p:txBody>
          <a:bodyPr/>
          <a:lstStyle/>
          <a:p>
            <a:fld id="{A7D7D014-C24A-404F-8D06-0B3021229A38}" type="slidenum">
              <a:rPr lang="en-US" smtClean="0"/>
              <a:pPr/>
              <a:t>12</a:t>
            </a:fld>
            <a:endParaRPr lang="en-US" sz="1000" i="1" dirty="0"/>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91491" name="Rectangle 5"/>
          <p:cNvSpPr>
            <a:spLocks noGrp="1" noChangeArrowheads="1"/>
          </p:cNvSpPr>
          <p:nvPr>
            <p:ph type="sldNum" sz="quarter" idx="5"/>
          </p:nvPr>
        </p:nvSpPr>
        <p:spPr>
          <a:noFill/>
        </p:spPr>
        <p:txBody>
          <a:bodyPr/>
          <a:lstStyle/>
          <a:p>
            <a:fld id="{3DA7B71F-F19B-4A4A-9C4D-F6485F2233A5}" type="slidenum">
              <a:rPr lang="en-US" smtClean="0"/>
              <a:pPr/>
              <a:t>94</a:t>
            </a:fld>
            <a:endParaRPr lang="en-US" sz="1000" i="1" dirty="0"/>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93539" name="Rectangle 5"/>
          <p:cNvSpPr>
            <a:spLocks noGrp="1" noChangeArrowheads="1"/>
          </p:cNvSpPr>
          <p:nvPr>
            <p:ph type="sldNum" sz="quarter" idx="5"/>
          </p:nvPr>
        </p:nvSpPr>
        <p:spPr>
          <a:noFill/>
        </p:spPr>
        <p:txBody>
          <a:bodyPr/>
          <a:lstStyle/>
          <a:p>
            <a:fld id="{1D90D503-1390-462D-A29B-CA032C9F36B1}" type="slidenum">
              <a:rPr lang="en-US" smtClean="0"/>
              <a:pPr/>
              <a:t>96</a:t>
            </a:fld>
            <a:endParaRPr lang="en-US" sz="1000" i="1" dirty="0"/>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94563" name="Rectangle 5"/>
          <p:cNvSpPr>
            <a:spLocks noGrp="1" noChangeArrowheads="1"/>
          </p:cNvSpPr>
          <p:nvPr>
            <p:ph type="sldNum" sz="quarter" idx="5"/>
          </p:nvPr>
        </p:nvSpPr>
        <p:spPr>
          <a:noFill/>
        </p:spPr>
        <p:txBody>
          <a:bodyPr/>
          <a:lstStyle/>
          <a:p>
            <a:fld id="{12E1ED07-4C29-479C-88A0-1E07880DE178}" type="slidenum">
              <a:rPr lang="en-US" smtClean="0"/>
              <a:pPr/>
              <a:t>97</a:t>
            </a:fld>
            <a:endParaRPr lang="en-US" sz="1000" i="1" dirty="0"/>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CA"/>
          </a:p>
        </p:txBody>
      </p:sp>
      <p:sp>
        <p:nvSpPr>
          <p:cNvPr id="195588" name="Header Placeholder 3"/>
          <p:cNvSpPr>
            <a:spLocks noGrp="1"/>
          </p:cNvSpPr>
          <p:nvPr>
            <p:ph type="hdr" sz="quarter"/>
          </p:nvPr>
        </p:nvSpPr>
        <p:spPr>
          <a:noFill/>
        </p:spPr>
        <p:txBody>
          <a:bodyPr/>
          <a:lstStyle/>
          <a:p>
            <a:r>
              <a:rPr lang="en-US" dirty="0"/>
              <a:t>PMP Exam Preparation - Project Time Management</a:t>
            </a:r>
            <a:endParaRPr lang="en-US" sz="1000" i="1" dirty="0"/>
          </a:p>
        </p:txBody>
      </p:sp>
      <p:sp>
        <p:nvSpPr>
          <p:cNvPr id="195589" name="Slide Number Placeholder 4"/>
          <p:cNvSpPr>
            <a:spLocks noGrp="1"/>
          </p:cNvSpPr>
          <p:nvPr>
            <p:ph type="sldNum" sz="quarter" idx="5"/>
          </p:nvPr>
        </p:nvSpPr>
        <p:spPr>
          <a:noFill/>
        </p:spPr>
        <p:txBody>
          <a:bodyPr/>
          <a:lstStyle/>
          <a:p>
            <a:fld id="{20D04C06-E302-4B2B-99B8-4A0CABFEDA6E}" type="slidenum">
              <a:rPr lang="en-US" smtClean="0"/>
              <a:pPr/>
              <a:t>98</a:t>
            </a:fld>
            <a:endParaRPr lang="en-US" sz="1000" i="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0595" name="Rectangle 5"/>
          <p:cNvSpPr>
            <a:spLocks noGrp="1" noChangeArrowheads="1"/>
          </p:cNvSpPr>
          <p:nvPr>
            <p:ph type="sldNum" sz="quarter" idx="5"/>
          </p:nvPr>
        </p:nvSpPr>
        <p:spPr>
          <a:noFill/>
        </p:spPr>
        <p:txBody>
          <a:bodyPr/>
          <a:lstStyle/>
          <a:p>
            <a:fld id="{47E7A3BB-AE66-4150-AC77-9B3C22EE1D90}" type="slidenum">
              <a:rPr lang="en-US" smtClean="0"/>
              <a:pPr/>
              <a:t>19</a:t>
            </a:fld>
            <a:endParaRPr lang="en-US" sz="1000" i="1" dirty="0"/>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2643" name="Rectangle 5"/>
          <p:cNvSpPr>
            <a:spLocks noGrp="1" noChangeArrowheads="1"/>
          </p:cNvSpPr>
          <p:nvPr>
            <p:ph type="sldNum" sz="quarter" idx="5"/>
          </p:nvPr>
        </p:nvSpPr>
        <p:spPr>
          <a:noFill/>
        </p:spPr>
        <p:txBody>
          <a:bodyPr/>
          <a:lstStyle/>
          <a:p>
            <a:fld id="{69C60066-0FC2-4704-AE42-AF589B5F9DBD}" type="slidenum">
              <a:rPr lang="en-US" smtClean="0"/>
              <a:pPr/>
              <a:t>20</a:t>
            </a:fld>
            <a:endParaRPr lang="en-US" sz="1000" i="1" dirty="0"/>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r>
              <a:rPr lang="en-US" dirty="0"/>
              <a:t>PMP Exam Preparation - Project Time Management</a:t>
            </a:r>
            <a:endParaRPr lang="en-US" sz="1000" i="1" dirty="0"/>
          </a:p>
        </p:txBody>
      </p:sp>
      <p:sp>
        <p:nvSpPr>
          <p:cNvPr id="113667" name="Rectangle 5"/>
          <p:cNvSpPr>
            <a:spLocks noGrp="1" noChangeArrowheads="1"/>
          </p:cNvSpPr>
          <p:nvPr>
            <p:ph type="sldNum" sz="quarter" idx="5"/>
          </p:nvPr>
        </p:nvSpPr>
        <p:spPr>
          <a:noFill/>
        </p:spPr>
        <p:txBody>
          <a:bodyPr/>
          <a:lstStyle/>
          <a:p>
            <a:fld id="{638B3A62-51AD-4D35-89C9-B41DE606ED74}" type="slidenum">
              <a:rPr lang="en-US" smtClean="0"/>
              <a:pPr/>
              <a:t>21</a:t>
            </a:fld>
            <a:endParaRPr lang="en-US" sz="1000" i="1" dirty="0"/>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8C6D579-440E-4557-BAE7-C3E9B085BBE9}"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55071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8C6D579-440E-4557-BAE7-C3E9B085BBE9}"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94254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8C6D579-440E-4557-BAE7-C3E9B085BBE9}"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53023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8C6D579-440E-4557-BAE7-C3E9B085BBE9}"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90219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C6D579-440E-4557-BAE7-C3E9B085BBE9}"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74540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8C6D579-440E-4557-BAE7-C3E9B085BBE9}"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371202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8C6D579-440E-4557-BAE7-C3E9B085BBE9}" type="datetimeFigureOut">
              <a:rPr lang="en-US" smtClean="0"/>
              <a:pPr/>
              <a:t>2/8/2020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108957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8C6D579-440E-4557-BAE7-C3E9B085BBE9}" type="datetimeFigureOut">
              <a:rPr lang="en-US" smtClean="0"/>
              <a:pPr/>
              <a:t>2/8/2020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08242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D579-440E-4557-BAE7-C3E9B085BBE9}" type="datetimeFigureOut">
              <a:rPr lang="en-US" smtClean="0"/>
              <a:pPr/>
              <a:t>2/8/2020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256232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8C6D579-440E-4557-BAE7-C3E9B085BBE9}"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174840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8C6D579-440E-4557-BAE7-C3E9B085BBE9}"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AC444-4D54-457F-8E97-F6498536F58B}" type="slidenum">
              <a:rPr lang="en-CA" smtClean="0"/>
              <a:pPr/>
              <a:t>‹#›</a:t>
            </a:fld>
            <a:endParaRPr lang="en-CA"/>
          </a:p>
        </p:txBody>
      </p:sp>
    </p:spTree>
    <p:extLst>
      <p:ext uri="{BB962C8B-B14F-4D97-AF65-F5344CB8AC3E}">
        <p14:creationId xmlns:p14="http://schemas.microsoft.com/office/powerpoint/2010/main" val="304242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0">
              <a:schemeClr val="accent6">
                <a:lumMod val="60000"/>
                <a:lumOff val="40000"/>
              </a:schemeClr>
            </a:gs>
            <a:gs pos="100000">
              <a:schemeClr val="accent1">
                <a:alpha val="0"/>
                <a:lumMod val="0"/>
                <a:lumOff val="100000"/>
              </a:schemeClr>
            </a:gs>
            <a:gs pos="0">
              <a:srgbClr val="D5E8CD"/>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8C6D579-440E-4557-BAE7-C3E9B085BBE9}" type="datetimeFigureOut">
              <a:rPr lang="en-US" smtClean="0"/>
              <a:pPr/>
              <a:t>2/8/2020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6AC444-4D54-457F-8E97-F6498536F58B}" type="slidenum">
              <a:rPr lang="en-CA" smtClean="0"/>
              <a:pPr/>
              <a:t>‹#›</a:t>
            </a:fld>
            <a:endParaRPr lang="en-CA"/>
          </a:p>
        </p:txBody>
      </p:sp>
    </p:spTree>
    <p:extLst>
      <p:ext uri="{BB962C8B-B14F-4D97-AF65-F5344CB8AC3E}">
        <p14:creationId xmlns:p14="http://schemas.microsoft.com/office/powerpoint/2010/main" val="33103344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2.emf"/><Relationship Id="rId5" Type="http://schemas.openxmlformats.org/officeDocument/2006/relationships/oleObject" Target="../embeddings/oleObject20.bin"/><Relationship Id="rId4" Type="http://schemas.openxmlformats.org/officeDocument/2006/relationships/image" Target="../media/image21.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6200" y="6323013"/>
            <a:ext cx="1905000" cy="457200"/>
          </a:xfrm>
          <a:prstGeom prst="rect">
            <a:avLst/>
          </a:prstGeom>
          <a:noFill/>
          <a:ln w="9525">
            <a:noFill/>
            <a:miter lim="800000"/>
            <a:headEnd/>
            <a:tailEnd/>
          </a:ln>
        </p:spPr>
        <p:txBody>
          <a:bodyPr wrap="none" anchor="ctr"/>
          <a:lstStyle/>
          <a:p>
            <a:endParaRPr lang="en-US"/>
          </a:p>
        </p:txBody>
      </p:sp>
      <p:sp>
        <p:nvSpPr>
          <p:cNvPr id="5123" name="AutoShape 3"/>
          <p:cNvSpPr>
            <a:spLocks noChangeArrowheads="1"/>
          </p:cNvSpPr>
          <p:nvPr/>
        </p:nvSpPr>
        <p:spPr bwMode="auto">
          <a:xfrm rot="20940000">
            <a:off x="1828800" y="304800"/>
            <a:ext cx="457200" cy="457200"/>
          </a:xfrm>
          <a:prstGeom prst="star5">
            <a:avLst/>
          </a:prstGeom>
          <a:solidFill>
            <a:srgbClr val="FF0000"/>
          </a:solidFill>
          <a:ln w="9525">
            <a:noFill/>
            <a:miter lim="800000"/>
            <a:headEnd/>
            <a:tailEnd/>
          </a:ln>
          <a:effectLst/>
        </p:spPr>
        <p:txBody>
          <a:bodyPr wrap="none" anchor="ctr"/>
          <a:lstStyle/>
          <a:p>
            <a:pPr>
              <a:defRPr/>
            </a:pPr>
            <a:endParaRPr lang="en-US"/>
          </a:p>
        </p:txBody>
      </p:sp>
      <p:sp>
        <p:nvSpPr>
          <p:cNvPr id="5124" name="AutoShape 4"/>
          <p:cNvSpPr>
            <a:spLocks noChangeArrowheads="1"/>
          </p:cNvSpPr>
          <p:nvPr/>
        </p:nvSpPr>
        <p:spPr bwMode="auto">
          <a:xfrm>
            <a:off x="2609850" y="171450"/>
            <a:ext cx="419100" cy="419100"/>
          </a:xfrm>
          <a:prstGeom prst="star5">
            <a:avLst/>
          </a:prstGeom>
          <a:solidFill>
            <a:srgbClr val="0066FF"/>
          </a:solidFill>
          <a:ln w="9525">
            <a:noFill/>
            <a:miter lim="800000"/>
            <a:headEnd/>
            <a:tailEnd/>
          </a:ln>
          <a:effectLst/>
        </p:spPr>
        <p:txBody>
          <a:bodyPr wrap="none" anchor="ctr"/>
          <a:lstStyle/>
          <a:p>
            <a:pPr>
              <a:defRPr/>
            </a:pPr>
            <a:endParaRPr lang="en-US"/>
          </a:p>
        </p:txBody>
      </p:sp>
      <p:sp>
        <p:nvSpPr>
          <p:cNvPr id="6149" name="Rectangle 11"/>
          <p:cNvSpPr>
            <a:spLocks noGrp="1" noChangeArrowheads="1"/>
          </p:cNvSpPr>
          <p:nvPr>
            <p:ph type="ctrTitle"/>
          </p:nvPr>
        </p:nvSpPr>
        <p:spPr>
          <a:xfrm>
            <a:off x="1028700" y="3962400"/>
            <a:ext cx="7772400" cy="1143000"/>
          </a:xfrm>
        </p:spPr>
        <p:txBody>
          <a:bodyPr>
            <a:normAutofit fontScale="90000"/>
          </a:bodyPr>
          <a:lstStyle/>
          <a:p>
            <a:pPr algn="ctr" eaLnBrk="1" fontAlgn="auto" hangingPunct="1">
              <a:lnSpc>
                <a:spcPct val="90000"/>
              </a:lnSpc>
              <a:spcAft>
                <a:spcPts val="0"/>
              </a:spcAft>
              <a:defRPr/>
            </a:pPr>
            <a:r>
              <a:rPr lang="en-US" sz="4400" b="1" dirty="0">
                <a:effectLst>
                  <a:reflection blurRad="6350" stA="55000" endA="300" endPos="45500" dir="5400000" sy="-100000" algn="bl" rotWithShape="0"/>
                </a:effectLst>
                <a:latin typeface="Aharoni" panose="02010803020104030203" pitchFamily="2" charset="-79"/>
                <a:cs typeface="Aharoni" panose="02010803020104030203" pitchFamily="2" charset="-79"/>
              </a:rPr>
              <a:t>PMP® Exam Preparation</a:t>
            </a:r>
            <a:br>
              <a:rPr lang="en-US" sz="4400" b="1" dirty="0">
                <a:effectLst>
                  <a:reflection blurRad="6350" stA="55000" endA="300" endPos="45500" dir="5400000" sy="-100000" algn="bl" rotWithShape="0"/>
                </a:effectLst>
                <a:latin typeface="Aharoni" panose="02010803020104030203" pitchFamily="2" charset="-79"/>
                <a:cs typeface="Aharoni" panose="02010803020104030203" pitchFamily="2" charset="-79"/>
              </a:rPr>
            </a:br>
            <a:r>
              <a:rPr lang="en-US" sz="4400" b="1" dirty="0">
                <a:effectLst>
                  <a:reflection blurRad="6350" stA="55000" endA="300" endPos="45500" dir="5400000" sy="-100000" algn="bl" rotWithShape="0"/>
                </a:effectLst>
                <a:latin typeface="Aharoni" panose="02010803020104030203" pitchFamily="2" charset="-79"/>
                <a:cs typeface="Aharoni" panose="02010803020104030203" pitchFamily="2" charset="-79"/>
              </a:rPr>
              <a:t>PMP 250</a:t>
            </a:r>
            <a:br>
              <a:rPr lang="en-US" b="1" dirty="0">
                <a:effectLst>
                  <a:reflection blurRad="6350" stA="55000" endA="300" endPos="45500" dir="5400000" sy="-100000" algn="bl" rotWithShape="0"/>
                </a:effectLst>
              </a:rPr>
            </a:br>
            <a:br>
              <a:rPr lang="en-US" b="1" dirty="0">
                <a:effectLst>
                  <a:reflection blurRad="6350" stA="55000" endA="300" endPos="45500" dir="5400000" sy="-100000" algn="bl" rotWithShape="0"/>
                </a:effectLst>
              </a:rPr>
            </a:br>
            <a:br>
              <a:rPr lang="en-US" b="1" dirty="0">
                <a:effectLst>
                  <a:reflection blurRad="6350" stA="55000" endA="300" endPos="45500" dir="5400000" sy="-100000" algn="bl" rotWithShape="0"/>
                </a:effectLst>
              </a:rPr>
            </a:br>
            <a:r>
              <a:rPr lang="en-US" sz="49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reflection blurRad="6350" stA="55000" endA="300" endPos="45500" dir="5400000" sy="-100000" algn="bl" rotWithShape="0"/>
                </a:effectLst>
                <a:latin typeface="FrankRuehl" panose="020E0503060101010101" pitchFamily="34" charset="-79"/>
                <a:cs typeface="FrankRuehl" panose="020E0503060101010101" pitchFamily="34" charset="-79"/>
              </a:rPr>
              <a:t>Session # 4</a:t>
            </a:r>
            <a:br>
              <a:rPr lang="en-US" sz="49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reflection blurRad="6350" stA="55000" endA="300" endPos="45500" dir="5400000" sy="-100000" algn="bl" rotWithShape="0"/>
                </a:effectLst>
                <a:latin typeface="FrankRuehl" panose="020E0503060101010101" pitchFamily="34" charset="-79"/>
                <a:cs typeface="FrankRuehl" panose="020E0503060101010101" pitchFamily="34" charset="-79"/>
              </a:rPr>
            </a:br>
            <a:r>
              <a:rPr lang="en-US" sz="44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reflection blurRad="6350" stA="55000" endA="300" endPos="45500" dir="5400000" sy="-100000" algn="bl" rotWithShape="0"/>
                </a:effectLst>
                <a:latin typeface="FrankRuehl" panose="020E0503060101010101" pitchFamily="34" charset="-79"/>
                <a:cs typeface="FrankRuehl" panose="020E0503060101010101" pitchFamily="34" charset="-79"/>
              </a:rPr>
              <a:t>Project Schedule Management</a:t>
            </a:r>
            <a:endParaRPr lang="en-US" sz="3200" b="1" dirty="0">
              <a:effectLst>
                <a:reflection blurRad="6350" stA="55000" endA="300" endPos="45500" dir="5400000" sy="-100000" algn="bl" rotWithShape="0"/>
              </a:effectLst>
              <a:latin typeface="FrankRuehl" panose="020E0503060101010101" pitchFamily="34" charset="-79"/>
              <a:cs typeface="FrankRuehl" panose="020E0503060101010101" pitchFamily="34" charset="-79"/>
            </a:endParaRPr>
          </a:p>
        </p:txBody>
      </p:sp>
      <p:sp>
        <p:nvSpPr>
          <p:cNvPr id="6" name="AutoShape 4"/>
          <p:cNvSpPr>
            <a:spLocks noChangeArrowheads="1"/>
          </p:cNvSpPr>
          <p:nvPr/>
        </p:nvSpPr>
        <p:spPr bwMode="auto">
          <a:xfrm>
            <a:off x="2357438" y="642938"/>
            <a:ext cx="419100" cy="419100"/>
          </a:xfrm>
          <a:prstGeom prst="star5">
            <a:avLst/>
          </a:prstGeom>
          <a:solidFill>
            <a:srgbClr val="FFC000"/>
          </a:solidFill>
          <a:ln w="9525">
            <a:noFill/>
            <a:miter lim="800000"/>
            <a:headEnd/>
            <a:tailEnd/>
          </a:ln>
          <a:effectLst/>
        </p:spPr>
        <p:txBody>
          <a:bodyPr wrap="none" anchor="ctr"/>
          <a:lstStyle/>
          <a:p>
            <a:pPr>
              <a:defRPr/>
            </a:pPr>
            <a:endParaRPr lang="en-US"/>
          </a:p>
        </p:txBody>
      </p:sp>
      <p:sp>
        <p:nvSpPr>
          <p:cNvPr id="7" name="TextBox 1"/>
          <p:cNvSpPr txBox="1"/>
          <p:nvPr/>
        </p:nvSpPr>
        <p:spPr>
          <a:xfrm>
            <a:off x="76200" y="6254850"/>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87" y="152401"/>
            <a:ext cx="7886700" cy="685799"/>
          </a:xfrm>
        </p:spPr>
        <p:txBody>
          <a:bodyPr/>
          <a:lstStyle/>
          <a:p>
            <a:pPr algn="ctr"/>
            <a:r>
              <a:rPr lang="en-CA" b="1" dirty="0">
                <a:effectLst>
                  <a:outerShdw blurRad="38100" dist="38100" dir="2700000" algn="tl">
                    <a:srgbClr val="000000">
                      <a:alpha val="43137"/>
                    </a:srgbClr>
                  </a:outerShdw>
                </a:effectLst>
              </a:rPr>
              <a:t>TAILORING CONSIDERATIONS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15398986"/>
              </p:ext>
            </p:extLst>
          </p:nvPr>
        </p:nvGraphicFramePr>
        <p:xfrm>
          <a:off x="672055" y="1143000"/>
          <a:ext cx="7886700" cy="503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22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1143000"/>
          </a:xfrm>
        </p:spPr>
        <p:txBody>
          <a:bodyPr/>
          <a:lstStyle/>
          <a:p>
            <a:pPr algn="ctr"/>
            <a:r>
              <a:rPr lang="en-CA" b="1" dirty="0">
                <a:effectLst>
                  <a:outerShdw blurRad="38100" dist="38100" dir="2700000" algn="tl">
                    <a:srgbClr val="000000">
                      <a:alpha val="43137"/>
                    </a:srgbClr>
                  </a:outerShdw>
                </a:effectLst>
              </a:rPr>
              <a:t>CONSIDERATIONS FOR AGILE/ADAPTIVE ENVIRONMENTS</a:t>
            </a:r>
          </a:p>
        </p:txBody>
      </p:sp>
      <p:sp>
        <p:nvSpPr>
          <p:cNvPr id="3" name="Content Placeholder 2"/>
          <p:cNvSpPr>
            <a:spLocks noGrp="1"/>
          </p:cNvSpPr>
          <p:nvPr>
            <p:ph idx="1"/>
          </p:nvPr>
        </p:nvSpPr>
        <p:spPr>
          <a:xfrm>
            <a:off x="457200" y="1371600"/>
            <a:ext cx="8458200" cy="5257800"/>
          </a:xfrm>
        </p:spPr>
        <p:txBody>
          <a:bodyPr>
            <a:normAutofit/>
          </a:bodyPr>
          <a:lstStyle/>
          <a:p>
            <a:r>
              <a:rPr lang="en-CA" sz="2400" b="1" i="1" dirty="0"/>
              <a:t>Adaptive Approaches </a:t>
            </a:r>
          </a:p>
          <a:p>
            <a:pPr lvl="1">
              <a:buFont typeface="Wingdings" panose="05000000000000000000" pitchFamily="2" charset="2"/>
              <a:buChar char="ü"/>
            </a:pPr>
            <a:r>
              <a:rPr lang="en-CA" sz="2100" b="1" i="1" dirty="0"/>
              <a:t> </a:t>
            </a:r>
            <a:r>
              <a:rPr lang="en-CA" sz="2100" i="1" dirty="0"/>
              <a:t>Use short cycle (iterations) to undertake work</a:t>
            </a:r>
          </a:p>
          <a:p>
            <a:pPr lvl="1">
              <a:buFont typeface="Wingdings" panose="05000000000000000000" pitchFamily="2" charset="2"/>
              <a:buChar char="ü"/>
            </a:pPr>
            <a:r>
              <a:rPr lang="en-CA" sz="2100" i="1" dirty="0"/>
              <a:t> Review results of an iteration and adapt as necessary</a:t>
            </a:r>
          </a:p>
          <a:p>
            <a:pPr lvl="1">
              <a:buFont typeface="Wingdings" panose="05000000000000000000" pitchFamily="2" charset="2"/>
              <a:buChar char="ü"/>
            </a:pPr>
            <a:r>
              <a:rPr lang="en-CA" sz="2100" i="1" dirty="0"/>
              <a:t> Provide rapid feedback on the approach and suitability of deliverables</a:t>
            </a:r>
          </a:p>
          <a:p>
            <a:pPr marL="342900" lvl="1" indent="0">
              <a:buNone/>
            </a:pPr>
            <a:endParaRPr lang="en-CA" sz="2100" i="1" dirty="0"/>
          </a:p>
          <a:p>
            <a:r>
              <a:rPr lang="en-CA" sz="2400" i="1" dirty="0"/>
              <a:t> </a:t>
            </a:r>
            <a:r>
              <a:rPr lang="en-CA" sz="2400" b="1" i="1" dirty="0"/>
              <a:t>Hybrid Approach </a:t>
            </a:r>
          </a:p>
          <a:p>
            <a:pPr lvl="1">
              <a:buFont typeface="Wingdings" panose="05000000000000000000" pitchFamily="2" charset="2"/>
              <a:buChar char="ü"/>
            </a:pPr>
            <a:r>
              <a:rPr lang="en-CA" sz="2100" i="1" dirty="0"/>
              <a:t>Large projects require long-term planning to manage the development of the deliverables. </a:t>
            </a:r>
          </a:p>
          <a:p>
            <a:pPr lvl="1">
              <a:buFont typeface="Wingdings" panose="05000000000000000000" pitchFamily="2" charset="2"/>
              <a:buChar char="ü"/>
            </a:pPr>
            <a:r>
              <a:rPr lang="en-CA" sz="2100" i="1" dirty="0"/>
              <a:t>For larger, enterprise-wide projects, Scaling factors (e.g. team size, geographical distribution, organizational and technological complexities) can be used. </a:t>
            </a:r>
          </a:p>
          <a:p>
            <a:pPr lvl="1">
              <a:buFont typeface="Wingdings" panose="05000000000000000000" pitchFamily="2" charset="2"/>
              <a:buChar char="ü"/>
            </a:pPr>
            <a:r>
              <a:rPr lang="en-CA" sz="2100" i="1" dirty="0"/>
              <a:t>A Hybrid Approach, combining both predictive and adaptive can be adapted.  </a:t>
            </a:r>
            <a:endParaRPr lang="en-CA" sz="2100" b="1" i="1" dirty="0"/>
          </a:p>
        </p:txBody>
      </p:sp>
    </p:spTree>
    <p:extLst>
      <p:ext uri="{BB962C8B-B14F-4D97-AF65-F5344CB8AC3E}">
        <p14:creationId xmlns:p14="http://schemas.microsoft.com/office/powerpoint/2010/main" val="21180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1" descr="C:\Documents and Settings\Isaac\Local Settings\Temporary Internet Files\Content.IE5\S208HFNL\MCj04413600000[1].png"/>
          <p:cNvPicPr>
            <a:picLocks noChangeAspect="1" noChangeArrowheads="1"/>
          </p:cNvPicPr>
          <p:nvPr/>
        </p:nvPicPr>
        <p:blipFill>
          <a:blip r:embed="rId3" cstate="print"/>
          <a:srcRect/>
          <a:stretch>
            <a:fillRect/>
          </a:stretch>
        </p:blipFill>
        <p:spPr bwMode="auto">
          <a:xfrm>
            <a:off x="-304800" y="3200400"/>
            <a:ext cx="2514600" cy="2035173"/>
          </a:xfrm>
          <a:prstGeom prst="rect">
            <a:avLst/>
          </a:prstGeom>
          <a:noFill/>
        </p:spPr>
      </p:pic>
      <p:sp>
        <p:nvSpPr>
          <p:cNvPr id="35842" name="Rectangle 2"/>
          <p:cNvSpPr>
            <a:spLocks noGrp="1" noChangeArrowheads="1"/>
          </p:cNvSpPr>
          <p:nvPr>
            <p:ph type="title"/>
          </p:nvPr>
        </p:nvSpPr>
        <p:spPr/>
        <p:txBody>
          <a:bodyPr/>
          <a:lstStyle/>
          <a:p>
            <a:pPr eaLnBrk="1" fontAlgn="auto" hangingPunct="1">
              <a:spcAft>
                <a:spcPts val="0"/>
              </a:spcAft>
              <a:defRPr/>
            </a:pPr>
            <a:r>
              <a:rPr lang="en-US"/>
              <a:t>       </a:t>
            </a:r>
          </a:p>
        </p:txBody>
      </p:sp>
      <p:sp>
        <p:nvSpPr>
          <p:cNvPr id="25603" name="Rectangle 3"/>
          <p:cNvSpPr>
            <a:spLocks noGrp="1" noChangeArrowheads="1"/>
          </p:cNvSpPr>
          <p:nvPr>
            <p:ph idx="1"/>
          </p:nvPr>
        </p:nvSpPr>
        <p:spPr/>
        <p:txBody>
          <a:bodyPr/>
          <a:lstStyle/>
          <a:p>
            <a:pPr eaLnBrk="1" hangingPunct="1">
              <a:buFont typeface="Wingdings" pitchFamily="2" charset="2"/>
              <a:buNone/>
            </a:pPr>
            <a:r>
              <a:rPr lang="en-US" dirty="0"/>
              <a:t>        </a:t>
            </a:r>
          </a:p>
        </p:txBody>
      </p:sp>
      <p:sp>
        <p:nvSpPr>
          <p:cNvPr id="25605"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560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5607" name="Rectangle 7"/>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5608" name="Rectangle 8"/>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5609" name="Rectangle 9"/>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35850" name="Rectangle 10"/>
          <p:cNvSpPr>
            <a:spLocks noChangeArrowheads="1"/>
          </p:cNvSpPr>
          <p:nvPr/>
        </p:nvSpPr>
        <p:spPr bwMode="auto">
          <a:xfrm>
            <a:off x="728674" y="228600"/>
            <a:ext cx="8643926" cy="533400"/>
          </a:xfrm>
          <a:prstGeom prst="rect">
            <a:avLst/>
          </a:prstGeom>
          <a:noFill/>
          <a:ln w="9525">
            <a:noFill/>
            <a:miter lim="800000"/>
            <a:headEnd/>
            <a:tailEnd/>
          </a:ln>
          <a:effectLst>
            <a:outerShdw blurRad="152400" dist="317500" dir="5400000" sx="90000" sy="-19000" rotWithShape="0">
              <a:prstClr val="black">
                <a:alpha val="15000"/>
              </a:prstClr>
            </a:outerShdw>
          </a:effectLst>
        </p:spPr>
        <p:txBody>
          <a:bodyPr lIns="90488" tIns="44450" rIns="90488" bIns="44450" anchor="ctr"/>
          <a:lstStyle/>
          <a:p>
            <a:pPr algn="ctr" eaLnBrk="0" hangingPunct="0">
              <a:defRPr/>
            </a:pPr>
            <a:r>
              <a:rPr lang="en-US" sz="3600" b="1" spc="300" dirty="0">
                <a:solidFill>
                  <a:schemeClr val="tx2"/>
                </a:solidFill>
                <a:effectLst>
                  <a:reflection blurRad="6350" stA="60000" endA="900" endPos="60000" dist="29997" dir="5400000" sy="-100000" algn="bl" rotWithShape="0"/>
                </a:effectLst>
                <a:latin typeface="Arial" charset="0"/>
              </a:rPr>
              <a:t>6.1- Plan Schedule Management</a:t>
            </a:r>
          </a:p>
        </p:txBody>
      </p:sp>
      <p:sp>
        <p:nvSpPr>
          <p:cNvPr id="28"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34" name="Group 23"/>
          <p:cNvGrpSpPr>
            <a:grpSpLocks/>
          </p:cNvGrpSpPr>
          <p:nvPr/>
        </p:nvGrpSpPr>
        <p:grpSpPr bwMode="auto">
          <a:xfrm>
            <a:off x="183356" y="1371600"/>
            <a:ext cx="8777288" cy="4841081"/>
            <a:chOff x="152400" y="1559720"/>
            <a:chExt cx="8777318" cy="4841079"/>
          </a:xfrm>
          <a:solidFill>
            <a:schemeClr val="bg2">
              <a:lumMod val="10000"/>
            </a:schemeClr>
          </a:solidFill>
          <a:effectLst>
            <a:outerShdw blurRad="50800" dist="38100" dir="2700000" algn="tl" rotWithShape="0">
              <a:prstClr val="black">
                <a:alpha val="40000"/>
              </a:prstClr>
            </a:outerShdw>
          </a:effectLst>
        </p:grpSpPr>
        <p:sp>
          <p:nvSpPr>
            <p:cNvPr id="35"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36"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37"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38"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39" name="Rectangle 11"/>
            <p:cNvSpPr>
              <a:spLocks noChangeArrowheads="1"/>
            </p:cNvSpPr>
            <p:nvPr/>
          </p:nvSpPr>
          <p:spPr bwMode="auto">
            <a:xfrm>
              <a:off x="3435350" y="1559720"/>
              <a:ext cx="2438400" cy="1505539"/>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40" name="Line 12"/>
            <p:cNvSpPr>
              <a:spLocks noChangeShapeType="1"/>
            </p:cNvSpPr>
            <p:nvPr/>
          </p:nvSpPr>
          <p:spPr bwMode="auto">
            <a:xfrm>
              <a:off x="4654550" y="2998788"/>
              <a:ext cx="1588" cy="29210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1"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2"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43"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4"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5"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6"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7"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48"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sp>
          <p:nvSpPr>
            <p:cNvPr id="49" name="Line 21"/>
            <p:cNvSpPr>
              <a:spLocks noChangeShapeType="1"/>
            </p:cNvSpPr>
            <p:nvPr/>
          </p:nvSpPr>
          <p:spPr bwMode="auto">
            <a:xfrm flipH="1">
              <a:off x="2091419" y="3305175"/>
              <a:ext cx="0" cy="1943100"/>
            </a:xfrm>
            <a:prstGeom prst="line">
              <a:avLst/>
            </a:prstGeom>
            <a:grpFill/>
            <a:ln w="12700">
              <a:solidFill>
                <a:schemeClr val="tx1"/>
              </a:solidFill>
              <a:round/>
              <a:headEnd type="none" w="sm" len="sm"/>
              <a:tailEnd type="none" w="sm" len="sm"/>
            </a:ln>
          </p:spPr>
          <p:txBody>
            <a:bodyPr/>
            <a:lstStyle/>
            <a:p>
              <a:endParaRPr lang="en-CA"/>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185"/>
            <a:ext cx="7886700" cy="625474"/>
          </a:xfrm>
        </p:spPr>
        <p:txBody>
          <a:bodyPr/>
          <a:lstStyle/>
          <a:p>
            <a:pPr algn="ctr"/>
            <a:r>
              <a:rPr lang="en-CA" b="1" dirty="0">
                <a:effectLst>
                  <a:outerShdw blurRad="38100" dist="38100" dir="2700000" algn="tl">
                    <a:srgbClr val="000000">
                      <a:alpha val="43137"/>
                    </a:srgbClr>
                  </a:outerShdw>
                </a:effectLst>
              </a:rPr>
              <a:t>6.1 PLAN SCHEDULE MANAGEMENT</a:t>
            </a:r>
          </a:p>
        </p:txBody>
      </p:sp>
      <p:sp>
        <p:nvSpPr>
          <p:cNvPr id="3" name="Content Placeholder 2"/>
          <p:cNvSpPr>
            <a:spLocks noGrp="1"/>
          </p:cNvSpPr>
          <p:nvPr>
            <p:ph idx="1"/>
          </p:nvPr>
        </p:nvSpPr>
        <p:spPr>
          <a:xfrm>
            <a:off x="628650" y="838200"/>
            <a:ext cx="7886700" cy="990600"/>
          </a:xfrm>
        </p:spPr>
        <p:txBody>
          <a:bodyPr>
            <a:normAutofit/>
          </a:bodyPr>
          <a:lstStyle/>
          <a:p>
            <a:r>
              <a:rPr lang="en-CA" sz="2400" dirty="0"/>
              <a:t>This process provides guidance and direction on how the project schedule will be managed throughout its life-cycle.  </a:t>
            </a:r>
          </a:p>
        </p:txBody>
      </p:sp>
      <p:graphicFrame>
        <p:nvGraphicFramePr>
          <p:cNvPr id="4" name="Object 3"/>
          <p:cNvGraphicFramePr>
            <a:graphicFrameLocks noChangeAspect="1"/>
          </p:cNvGraphicFramePr>
          <p:nvPr>
            <p:extLst>
              <p:ext uri="{D42A27DB-BD31-4B8C-83A1-F6EECF244321}">
                <p14:modId xmlns:p14="http://schemas.microsoft.com/office/powerpoint/2010/main" val="2011214810"/>
              </p:ext>
            </p:extLst>
          </p:nvPr>
        </p:nvGraphicFramePr>
        <p:xfrm>
          <a:off x="876300" y="2362200"/>
          <a:ext cx="7391400" cy="4628909"/>
        </p:xfrm>
        <a:graphic>
          <a:graphicData uri="http://schemas.openxmlformats.org/presentationml/2006/ole">
            <mc:AlternateContent xmlns:mc="http://schemas.openxmlformats.org/markup-compatibility/2006">
              <mc:Choice xmlns:v="urn:schemas-microsoft-com:vml" Requires="v">
                <p:oleObj spid="_x0000_s13542" name="Visio" r:id="rId3" imgW="9615251" imgH="6549336" progId="Visio.Drawing.15">
                  <p:embed/>
                </p:oleObj>
              </mc:Choice>
              <mc:Fallback>
                <p:oleObj name="Visio" r:id="rId3" imgW="9615251" imgH="6549336" progId="Visio.Drawing.15">
                  <p:embed/>
                  <p:pic>
                    <p:nvPicPr>
                      <p:cNvPr id="0" name=""/>
                      <p:cNvPicPr/>
                      <p:nvPr/>
                    </p:nvPicPr>
                    <p:blipFill>
                      <a:blip r:embed="rId4"/>
                      <a:stretch>
                        <a:fillRect/>
                      </a:stretch>
                    </p:blipFill>
                    <p:spPr>
                      <a:xfrm>
                        <a:off x="876300" y="2362200"/>
                        <a:ext cx="7391400" cy="4628909"/>
                      </a:xfrm>
                      <a:prstGeom prst="rect">
                        <a:avLst/>
                      </a:prstGeom>
                    </p:spPr>
                  </p:pic>
                </p:oleObj>
              </mc:Fallback>
            </mc:AlternateContent>
          </a:graphicData>
        </a:graphic>
      </p:graphicFrame>
    </p:spTree>
    <p:extLst>
      <p:ext uri="{BB962C8B-B14F-4D97-AF65-F5344CB8AC3E}">
        <p14:creationId xmlns:p14="http://schemas.microsoft.com/office/powerpoint/2010/main" val="211486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917416" y="-9646"/>
            <a:ext cx="7498080" cy="11430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rPr>
              <a:t>6.1 PLAN SCHEDULE MANAGEMENT</a:t>
            </a:r>
          </a:p>
        </p:txBody>
      </p:sp>
      <p:sp>
        <p:nvSpPr>
          <p:cNvPr id="5" name="Freeform 1027"/>
          <p:cNvSpPr>
            <a:spLocks/>
          </p:cNvSpPr>
          <p:nvPr/>
        </p:nvSpPr>
        <p:spPr bwMode="auto">
          <a:xfrm>
            <a:off x="403225" y="2058988"/>
            <a:ext cx="8526463" cy="2795587"/>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25000"/>
              <a:lumOff val="75000"/>
            </a:schemeClr>
          </a:solidFill>
          <a:ln w="12700" cap="rnd">
            <a:solidFill>
              <a:schemeClr val="tx1"/>
            </a:solidFill>
            <a:round/>
            <a:headEnd type="none" w="sm" len="sm"/>
            <a:tailEnd type="none" w="sm" len="sm"/>
          </a:ln>
          <a:effectLst>
            <a:outerShdw blurRad="50800" dist="38100" dir="2700000" algn="tl" rotWithShape="0">
              <a:prstClr val="black">
                <a:alpha val="40000"/>
              </a:prstClr>
            </a:outerShdw>
          </a:effectLst>
        </p:spPr>
        <p:txBody>
          <a:bodyPr/>
          <a:lstStyle/>
          <a:p>
            <a:endParaRPr lang="en-US"/>
          </a:p>
        </p:txBody>
      </p:sp>
      <p:sp>
        <p:nvSpPr>
          <p:cNvPr id="6" name="Rectangle 1028"/>
          <p:cNvSpPr>
            <a:spLocks noChangeArrowheads="1"/>
          </p:cNvSpPr>
          <p:nvPr/>
        </p:nvSpPr>
        <p:spPr bwMode="auto">
          <a:xfrm>
            <a:off x="5692694" y="2400300"/>
            <a:ext cx="2160588" cy="19812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Outputs</a:t>
            </a: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Schedule Mgt. Plan</a:t>
            </a:r>
          </a:p>
          <a:p>
            <a:pPr eaLnBrk="0" hangingPunct="0">
              <a:defRPr/>
            </a:pPr>
            <a:endParaRPr lang="en-US" sz="1600" dirty="0">
              <a:solidFill>
                <a:schemeClr val="folHlink"/>
              </a:solidFill>
              <a:latin typeface="Arial" charset="0"/>
            </a:endParaRPr>
          </a:p>
          <a:p>
            <a:pPr eaLnBrk="0" hangingPunct="0">
              <a:defRPr/>
            </a:pPr>
            <a:endParaRPr lang="en-US" sz="1600" dirty="0">
              <a:solidFill>
                <a:schemeClr val="bg1"/>
              </a:solidFill>
              <a:latin typeface="Arial" charset="0"/>
            </a:endParaRPr>
          </a:p>
        </p:txBody>
      </p:sp>
      <p:sp>
        <p:nvSpPr>
          <p:cNvPr id="8" name="Rectangle 1030"/>
          <p:cNvSpPr>
            <a:spLocks noChangeArrowheads="1"/>
          </p:cNvSpPr>
          <p:nvPr/>
        </p:nvSpPr>
        <p:spPr bwMode="auto">
          <a:xfrm>
            <a:off x="611188" y="1752600"/>
            <a:ext cx="2208212" cy="32766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 Inputs</a:t>
            </a: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Project Charter</a:t>
            </a:r>
          </a:p>
          <a:p>
            <a:pPr eaLnBrk="0" hangingPunct="0">
              <a:defRPr/>
            </a:pPr>
            <a:r>
              <a:rPr lang="en-US" sz="1600" dirty="0">
                <a:solidFill>
                  <a:schemeClr val="bg1"/>
                </a:solidFill>
                <a:latin typeface="Arial" charset="0"/>
              </a:rPr>
              <a:t>.2 Project Mgmt. Plan</a:t>
            </a:r>
          </a:p>
          <a:p>
            <a:pPr marL="173038" indent="-19050" eaLnBrk="0" hangingPunct="0">
              <a:buFont typeface="Arial" panose="020B0604020202020204" pitchFamily="34" charset="0"/>
              <a:buChar char="•"/>
              <a:defRPr/>
            </a:pPr>
            <a:r>
              <a:rPr lang="en-US" sz="1600" dirty="0">
                <a:solidFill>
                  <a:schemeClr val="bg1"/>
                </a:solidFill>
                <a:latin typeface="Arial" charset="0"/>
              </a:rPr>
              <a:t> Scope Mgmt. Plan</a:t>
            </a:r>
          </a:p>
          <a:p>
            <a:pPr marL="173038" indent="-19050" eaLnBrk="0" hangingPunct="0">
              <a:buFont typeface="Arial" panose="020B0604020202020204" pitchFamily="34" charset="0"/>
              <a:buChar char="•"/>
              <a:defRPr/>
            </a:pPr>
            <a:r>
              <a:rPr lang="en-US" sz="1600" dirty="0">
                <a:solidFill>
                  <a:schemeClr val="bg1"/>
                </a:solidFill>
                <a:latin typeface="Arial" charset="0"/>
              </a:rPr>
              <a:t> Development </a:t>
            </a:r>
          </a:p>
          <a:p>
            <a:pPr marL="153988" eaLnBrk="0" hangingPunct="0">
              <a:defRPr/>
            </a:pPr>
            <a:r>
              <a:rPr lang="en-US" sz="1600" dirty="0">
                <a:solidFill>
                  <a:schemeClr val="bg1"/>
                </a:solidFill>
                <a:latin typeface="Arial" charset="0"/>
              </a:rPr>
              <a:t>  Approach</a:t>
            </a:r>
          </a:p>
          <a:p>
            <a:pPr eaLnBrk="0" hangingPunct="0">
              <a:defRPr/>
            </a:pPr>
            <a:r>
              <a:rPr lang="en-US" sz="1600" dirty="0">
                <a:solidFill>
                  <a:schemeClr val="bg1"/>
                </a:solidFill>
                <a:latin typeface="Arial" charset="0"/>
              </a:rPr>
              <a:t>.3 Enterprise </a:t>
            </a:r>
          </a:p>
          <a:p>
            <a:pPr eaLnBrk="0" hangingPunct="0">
              <a:defRPr/>
            </a:pPr>
            <a:r>
              <a:rPr lang="en-US" sz="1600" dirty="0">
                <a:solidFill>
                  <a:schemeClr val="bg1"/>
                </a:solidFill>
                <a:latin typeface="Arial" charset="0"/>
              </a:rPr>
              <a:t>    Environmental</a:t>
            </a:r>
          </a:p>
          <a:p>
            <a:pPr eaLnBrk="0" hangingPunct="0">
              <a:defRPr/>
            </a:pPr>
            <a:r>
              <a:rPr lang="en-US" sz="1600" dirty="0">
                <a:solidFill>
                  <a:schemeClr val="bg1"/>
                </a:solidFill>
                <a:latin typeface="Arial" charset="0"/>
              </a:rPr>
              <a:t>    factors</a:t>
            </a:r>
          </a:p>
          <a:p>
            <a:pPr eaLnBrk="0" hangingPunct="0">
              <a:defRPr/>
            </a:pPr>
            <a:r>
              <a:rPr lang="en-US" sz="1600" dirty="0">
                <a:solidFill>
                  <a:schemeClr val="bg1"/>
                </a:solidFill>
                <a:latin typeface="Arial" charset="0"/>
              </a:rPr>
              <a:t>.4 Org. Process </a:t>
            </a:r>
          </a:p>
          <a:p>
            <a:pPr eaLnBrk="0" hangingPunct="0">
              <a:defRPr/>
            </a:pPr>
            <a:r>
              <a:rPr lang="en-US" sz="1600" dirty="0">
                <a:solidFill>
                  <a:schemeClr val="bg1"/>
                </a:solidFill>
                <a:latin typeface="Arial" charset="0"/>
              </a:rPr>
              <a:t>    Assets</a:t>
            </a:r>
            <a:endParaRPr lang="en-US" sz="1600" dirty="0">
              <a:solidFill>
                <a:schemeClr val="folHlink"/>
              </a:solidFill>
              <a:latin typeface="Arial" charset="0"/>
            </a:endParaRPr>
          </a:p>
          <a:p>
            <a:pPr eaLnBrk="0" hangingPunct="0">
              <a:defRPr/>
            </a:pPr>
            <a:endParaRPr lang="en-US" sz="1600" dirty="0">
              <a:solidFill>
                <a:schemeClr val="bg1"/>
              </a:solidFill>
              <a:latin typeface="Arial" charset="0"/>
            </a:endParaRPr>
          </a:p>
        </p:txBody>
      </p:sp>
      <p:sp>
        <p:nvSpPr>
          <p:cNvPr id="9" name="Rectangle 1031"/>
          <p:cNvSpPr>
            <a:spLocks noChangeArrowheads="1"/>
          </p:cNvSpPr>
          <p:nvPr/>
        </p:nvSpPr>
        <p:spPr bwMode="auto">
          <a:xfrm>
            <a:off x="3148012" y="2058988"/>
            <a:ext cx="2247900" cy="2514601"/>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marL="87313" indent="-87313" eaLnBrk="0" hangingPunct="0">
              <a:defRPr/>
            </a:pPr>
            <a:r>
              <a:rPr lang="en-US" b="1" dirty="0">
                <a:solidFill>
                  <a:schemeClr val="bg1"/>
                </a:solidFill>
                <a:latin typeface="Arial" charset="0"/>
              </a:rPr>
              <a:t>Tools &amp;</a:t>
            </a:r>
          </a:p>
          <a:p>
            <a:pPr marL="87313" indent="-87313" eaLnBrk="0" hangingPunct="0">
              <a:defRPr/>
            </a:pPr>
            <a:r>
              <a:rPr lang="en-US" b="1" dirty="0">
                <a:solidFill>
                  <a:schemeClr val="bg1"/>
                </a:solidFill>
                <a:latin typeface="Arial" charset="0"/>
              </a:rPr>
              <a:t>Techniques</a:t>
            </a:r>
          </a:p>
          <a:p>
            <a:pPr marL="87313" indent="-87313" eaLnBrk="0" hangingPunct="0">
              <a:defRPr/>
            </a:pPr>
            <a:endParaRPr lang="en-US" sz="1600" dirty="0">
              <a:solidFill>
                <a:schemeClr val="bg1"/>
              </a:solidFill>
              <a:latin typeface="Arial" charset="0"/>
            </a:endParaRPr>
          </a:p>
          <a:p>
            <a:pPr marL="87313" indent="-87313" eaLnBrk="0" hangingPunct="0">
              <a:defRPr/>
            </a:pPr>
            <a:r>
              <a:rPr lang="en-US" sz="1600" dirty="0">
                <a:solidFill>
                  <a:schemeClr val="bg1"/>
                </a:solidFill>
                <a:latin typeface="Arial" charset="0"/>
              </a:rPr>
              <a:t>.1 Expert Judgment</a:t>
            </a:r>
          </a:p>
          <a:p>
            <a:pPr marL="87313" indent="-87313" eaLnBrk="0" hangingPunct="0">
              <a:defRPr/>
            </a:pPr>
            <a:r>
              <a:rPr lang="en-US" sz="1600" dirty="0">
                <a:solidFill>
                  <a:schemeClr val="bg1"/>
                </a:solidFill>
                <a:latin typeface="Arial" charset="0"/>
              </a:rPr>
              <a:t>.2 Data Analysis</a:t>
            </a:r>
          </a:p>
          <a:p>
            <a:pPr marL="87313" indent="-87313" eaLnBrk="0" hangingPunct="0">
              <a:defRPr/>
            </a:pPr>
            <a:r>
              <a:rPr lang="en-US" sz="1600" dirty="0">
                <a:solidFill>
                  <a:schemeClr val="bg1"/>
                </a:solidFill>
                <a:latin typeface="Arial" charset="0"/>
              </a:rPr>
              <a:t>.3 Meetings</a:t>
            </a:r>
          </a:p>
          <a:p>
            <a:pPr marL="87313" indent="-87313" eaLnBrk="0" hangingPunct="0">
              <a:buFontTx/>
              <a:buChar char=" "/>
              <a:defRPr/>
            </a:pPr>
            <a:endParaRPr lang="en-US" sz="1600" dirty="0">
              <a:solidFill>
                <a:schemeClr val="bg1"/>
              </a:solidFill>
              <a:latin typeface="Arial" charset="0"/>
            </a:endParaRPr>
          </a:p>
        </p:txBody>
      </p:sp>
    </p:spTree>
    <p:extLst>
      <p:ext uri="{BB962C8B-B14F-4D97-AF65-F5344CB8AC3E}">
        <p14:creationId xmlns:p14="http://schemas.microsoft.com/office/powerpoint/2010/main" val="143970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7498080" cy="11430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rPr>
              <a:t>6.1.1 PLAN SCHEDULE MANAGEMENT - INPUTS</a:t>
            </a:r>
          </a:p>
        </p:txBody>
      </p:sp>
      <p:sp>
        <p:nvSpPr>
          <p:cNvPr id="3" name="Content Placeholder 2"/>
          <p:cNvSpPr>
            <a:spLocks noGrp="1"/>
          </p:cNvSpPr>
          <p:nvPr>
            <p:ph idx="1"/>
          </p:nvPr>
        </p:nvSpPr>
        <p:spPr>
          <a:xfrm>
            <a:off x="533400" y="1371600"/>
            <a:ext cx="8382000" cy="4800600"/>
          </a:xfrm>
        </p:spPr>
        <p:txBody>
          <a:bodyPr>
            <a:normAutofit lnSpcReduction="10000"/>
          </a:bodyPr>
          <a:lstStyle/>
          <a:p>
            <a:pPr marL="514350" indent="-433388">
              <a:buNone/>
            </a:pPr>
            <a:r>
              <a:rPr lang="en-US" sz="2800" b="1" dirty="0"/>
              <a:t>.1 </a:t>
            </a:r>
            <a:r>
              <a:rPr lang="en-US" sz="3200" b="1" dirty="0"/>
              <a:t>Project Charter </a:t>
            </a:r>
          </a:p>
          <a:p>
            <a:pPr marL="514350" indent="-433388">
              <a:buNone/>
            </a:pPr>
            <a:r>
              <a:rPr lang="en-US" sz="2800" b="1" dirty="0"/>
              <a:t>     </a:t>
            </a:r>
            <a:r>
              <a:rPr lang="en-US" sz="2400" dirty="0"/>
              <a:t>Contains summary information about milestones, and project approval requirements, relevant to the schedule management plan.</a:t>
            </a:r>
            <a:r>
              <a:rPr lang="en-US" sz="2800" b="1" dirty="0"/>
              <a:t> </a:t>
            </a:r>
          </a:p>
          <a:p>
            <a:pPr marL="514350" indent="-433388">
              <a:buNone/>
            </a:pPr>
            <a:r>
              <a:rPr lang="en-US" sz="2800" b="1" dirty="0"/>
              <a:t>.2 Project Management Plan</a:t>
            </a:r>
          </a:p>
          <a:p>
            <a:pPr marL="514350" indent="-433388">
              <a:buNone/>
            </a:pPr>
            <a:r>
              <a:rPr lang="en-US" sz="2800" b="1" dirty="0"/>
              <a:t>    </a:t>
            </a:r>
            <a:r>
              <a:rPr lang="en-US" sz="2400" dirty="0"/>
              <a:t>Contains information used to develop the schedule management plan, such as, but not limited to:</a:t>
            </a:r>
          </a:p>
          <a:p>
            <a:pPr marL="971550" indent="-285750"/>
            <a:r>
              <a:rPr lang="en-US" sz="2200" b="1" i="1" dirty="0"/>
              <a:t>Scope Management Plan  </a:t>
            </a:r>
            <a:r>
              <a:rPr lang="en-US" sz="2200" dirty="0"/>
              <a:t>contains information about how the schedule will be developed </a:t>
            </a:r>
            <a:endParaRPr lang="en-US" sz="2200" b="1" i="1" dirty="0"/>
          </a:p>
          <a:p>
            <a:pPr marL="971550" indent="-285750"/>
            <a:r>
              <a:rPr lang="en-US" sz="2400" b="1" i="1" dirty="0"/>
              <a:t>Development Approach </a:t>
            </a:r>
            <a:r>
              <a:rPr lang="en-US" sz="2400" dirty="0"/>
              <a:t>provides information about the scheduling approach, estimating and controlling techniques, scheduling tools.  </a:t>
            </a:r>
            <a:endParaRPr lang="en-US" sz="2400" b="1" i="1" dirty="0"/>
          </a:p>
        </p:txBody>
      </p:sp>
    </p:spTree>
    <p:extLst>
      <p:ext uri="{BB962C8B-B14F-4D97-AF65-F5344CB8AC3E}">
        <p14:creationId xmlns:p14="http://schemas.microsoft.com/office/powerpoint/2010/main" val="202301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304800"/>
            <a:ext cx="8915400" cy="11430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rPr>
              <a:t>6.1.1 PLAN SCHEDULE MANAGEMENT - INPUTS</a:t>
            </a:r>
          </a:p>
        </p:txBody>
      </p:sp>
      <p:sp>
        <p:nvSpPr>
          <p:cNvPr id="3" name="Content Placeholder 2"/>
          <p:cNvSpPr>
            <a:spLocks noGrp="1"/>
          </p:cNvSpPr>
          <p:nvPr>
            <p:ph idx="1"/>
          </p:nvPr>
        </p:nvSpPr>
        <p:spPr>
          <a:xfrm>
            <a:off x="304800" y="838200"/>
            <a:ext cx="8686800" cy="6629400"/>
          </a:xfrm>
        </p:spPr>
        <p:txBody>
          <a:bodyPr>
            <a:normAutofit fontScale="70000" lnSpcReduction="20000"/>
          </a:bodyPr>
          <a:lstStyle/>
          <a:p>
            <a:pPr marL="82296" indent="0">
              <a:buNone/>
            </a:pPr>
            <a:r>
              <a:rPr lang="en-US" sz="4500" b="1" dirty="0"/>
              <a:t>.3 Enterprise Environmental Factors</a:t>
            </a:r>
          </a:p>
          <a:p>
            <a:pPr marL="514350" indent="-433388">
              <a:spcBef>
                <a:spcPts val="0"/>
              </a:spcBef>
              <a:buNone/>
            </a:pPr>
            <a:r>
              <a:rPr lang="en-US" sz="2800" b="1" dirty="0"/>
              <a:t>	</a:t>
            </a:r>
            <a:r>
              <a:rPr lang="en-US" sz="2600" dirty="0"/>
              <a:t>Environmental factors that influence developing a schedule management plan, include but are not limited to:</a:t>
            </a:r>
          </a:p>
          <a:p>
            <a:pPr marL="685800" indent="-133350">
              <a:lnSpc>
                <a:spcPct val="110000"/>
              </a:lnSpc>
              <a:spcAft>
                <a:spcPts val="600"/>
              </a:spcAft>
            </a:pPr>
            <a:r>
              <a:rPr lang="en-US" sz="2600" dirty="0"/>
              <a:t> </a:t>
            </a:r>
            <a:r>
              <a:rPr lang="en-US" sz="2600" b="1" i="1" dirty="0"/>
              <a:t>Organizational culture &amp; Structure</a:t>
            </a:r>
          </a:p>
          <a:p>
            <a:pPr marL="685800" indent="-133350">
              <a:lnSpc>
                <a:spcPct val="110000"/>
              </a:lnSpc>
              <a:spcAft>
                <a:spcPts val="600"/>
              </a:spcAft>
            </a:pPr>
            <a:r>
              <a:rPr lang="en-US" sz="2600" dirty="0"/>
              <a:t> </a:t>
            </a:r>
            <a:r>
              <a:rPr lang="en-US" sz="2600" b="1" i="1" dirty="0"/>
              <a:t>Availability of skills and physical resources</a:t>
            </a:r>
          </a:p>
          <a:p>
            <a:pPr marL="685800" indent="-133350">
              <a:lnSpc>
                <a:spcPct val="110000"/>
              </a:lnSpc>
              <a:spcAft>
                <a:spcPts val="600"/>
              </a:spcAft>
            </a:pPr>
            <a:r>
              <a:rPr lang="en-US" sz="2600" dirty="0"/>
              <a:t> </a:t>
            </a:r>
            <a:r>
              <a:rPr lang="en-US" sz="2600" b="1" i="1" dirty="0"/>
              <a:t>Scheduling Software</a:t>
            </a:r>
          </a:p>
          <a:p>
            <a:pPr marL="685800" indent="-133350">
              <a:lnSpc>
                <a:spcPct val="110000"/>
              </a:lnSpc>
              <a:spcAft>
                <a:spcPts val="600"/>
              </a:spcAft>
            </a:pPr>
            <a:r>
              <a:rPr lang="en-US" sz="2600" dirty="0"/>
              <a:t> </a:t>
            </a:r>
            <a:r>
              <a:rPr lang="en-US" sz="2600" b="1" i="1" dirty="0"/>
              <a:t>Commercial databases providing standardized estimating data</a:t>
            </a:r>
          </a:p>
          <a:p>
            <a:pPr marL="717550" indent="-185738">
              <a:lnSpc>
                <a:spcPct val="110000"/>
              </a:lnSpc>
              <a:spcAft>
                <a:spcPts val="600"/>
              </a:spcAft>
            </a:pPr>
            <a:r>
              <a:rPr lang="en-US" sz="2600" b="1" i="1" dirty="0"/>
              <a:t> Organizational standard processes and procedures to satisfy specific project    needs</a:t>
            </a:r>
          </a:p>
          <a:p>
            <a:pPr marL="552450" indent="0">
              <a:spcBef>
                <a:spcPts val="0"/>
              </a:spcBef>
              <a:buNone/>
            </a:pPr>
            <a:endParaRPr lang="en-US" sz="2000" dirty="0"/>
          </a:p>
          <a:p>
            <a:pPr marL="514350" indent="-400050">
              <a:spcBef>
                <a:spcPts val="0"/>
              </a:spcBef>
              <a:buNone/>
            </a:pPr>
            <a:r>
              <a:rPr lang="en-US" sz="4000" b="1" dirty="0"/>
              <a:t>.4 </a:t>
            </a:r>
            <a:r>
              <a:rPr lang="en-US" sz="3800" b="1" dirty="0"/>
              <a:t>Organizational Process Assets: </a:t>
            </a:r>
          </a:p>
          <a:p>
            <a:pPr marL="514350" indent="-400050">
              <a:spcBef>
                <a:spcPts val="0"/>
              </a:spcBef>
              <a:buNone/>
            </a:pPr>
            <a:endParaRPr lang="en-US" sz="2800" b="1" dirty="0"/>
          </a:p>
          <a:p>
            <a:pPr marL="514350" indent="-400050">
              <a:spcBef>
                <a:spcPts val="0"/>
              </a:spcBef>
              <a:buNone/>
            </a:pPr>
            <a:r>
              <a:rPr lang="en-US" sz="2800" b="1" dirty="0"/>
              <a:t>	</a:t>
            </a:r>
            <a:r>
              <a:rPr lang="en-US" sz="2800" dirty="0"/>
              <a:t>Influencing factors include, but are not limited to:</a:t>
            </a:r>
          </a:p>
          <a:p>
            <a:pPr marL="514350" indent="-400050">
              <a:spcBef>
                <a:spcPts val="0"/>
              </a:spcBef>
              <a:buNone/>
            </a:pPr>
            <a:endParaRPr lang="en-US" sz="2800" dirty="0"/>
          </a:p>
          <a:p>
            <a:pPr marL="742950" indent="-228600">
              <a:spcAft>
                <a:spcPts val="600"/>
              </a:spcAft>
            </a:pPr>
            <a:r>
              <a:rPr lang="en-US" sz="2900" b="1" i="1" dirty="0">
                <a:latin typeface="+mj-lt"/>
              </a:rPr>
              <a:t>Monitoring/reporting tools</a:t>
            </a:r>
            <a:r>
              <a:rPr lang="en-US" sz="2900" dirty="0"/>
              <a:t>		</a:t>
            </a:r>
            <a:r>
              <a:rPr lang="en-US" sz="2900" dirty="0">
                <a:solidFill>
                  <a:schemeClr val="accent6"/>
                </a:solidFill>
                <a:latin typeface="Aharoni"/>
                <a:cs typeface="Aharoni"/>
              </a:rPr>
              <a:t>•</a:t>
            </a:r>
            <a:r>
              <a:rPr lang="en-US" sz="2900" b="1" i="1" dirty="0">
                <a:latin typeface="+mj-lt"/>
                <a:cs typeface="Aharoni"/>
              </a:rPr>
              <a:t>Templates and forms </a:t>
            </a:r>
            <a:endParaRPr lang="en-US" sz="2900" b="1" i="1" dirty="0">
              <a:latin typeface="+mj-lt"/>
            </a:endParaRPr>
          </a:p>
          <a:p>
            <a:pPr marL="742950" indent="-228600">
              <a:spcAft>
                <a:spcPts val="600"/>
              </a:spcAft>
            </a:pPr>
            <a:r>
              <a:rPr lang="en-US" sz="2900" b="1" i="1" dirty="0">
                <a:latin typeface="+mj-lt"/>
              </a:rPr>
              <a:t>Historical info</a:t>
            </a:r>
            <a:r>
              <a:rPr lang="en-US" sz="2900" dirty="0">
                <a:latin typeface="+mj-lt"/>
              </a:rPr>
              <a:t>	                    	</a:t>
            </a:r>
            <a:r>
              <a:rPr lang="en-US" sz="2900" dirty="0">
                <a:solidFill>
                  <a:schemeClr val="accent6"/>
                </a:solidFill>
                <a:latin typeface="+mj-lt"/>
                <a:cs typeface="Aharoni"/>
              </a:rPr>
              <a:t>• </a:t>
            </a:r>
            <a:r>
              <a:rPr lang="en-US" sz="2900" b="1" i="1" dirty="0">
                <a:latin typeface="+mj-lt"/>
                <a:cs typeface="Aharoni"/>
              </a:rPr>
              <a:t>Existing relevant development,   				                                       management and control policies,    						   procedures and guidelines </a:t>
            </a:r>
            <a:endParaRPr lang="en-US" sz="2900" b="1" i="1" dirty="0">
              <a:latin typeface="+mj-lt"/>
            </a:endParaRPr>
          </a:p>
          <a:p>
            <a:pPr marL="514350" indent="-400050">
              <a:spcBef>
                <a:spcPts val="0"/>
              </a:spcBef>
              <a:buNone/>
            </a:pPr>
            <a:r>
              <a:rPr lang="en-US" sz="2800" b="1" dirty="0">
                <a:latin typeface="+mj-lt"/>
              </a:rPr>
              <a:t>	 </a:t>
            </a:r>
          </a:p>
          <a:p>
            <a:pPr marL="685800" indent="-133350"/>
            <a:endParaRPr lang="en-US" sz="2400" dirty="0"/>
          </a:p>
          <a:p>
            <a:pPr marL="826770" lvl="1" indent="0">
              <a:buNone/>
            </a:pPr>
            <a:r>
              <a:rPr lang="en-US" sz="2000" dirty="0"/>
              <a:t> </a:t>
            </a:r>
            <a:endParaRPr lang="en-US" sz="2400" b="1" dirty="0"/>
          </a:p>
        </p:txBody>
      </p:sp>
    </p:spTree>
    <p:extLst>
      <p:ext uri="{BB962C8B-B14F-4D97-AF65-F5344CB8AC3E}">
        <p14:creationId xmlns:p14="http://schemas.microsoft.com/office/powerpoint/2010/main" val="327265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76200"/>
            <a:ext cx="7632192" cy="1143000"/>
          </a:xfrm>
        </p:spPr>
        <p:txBody>
          <a:bodyPr>
            <a:no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rPr>
              <a:t>6.1.2 PLAN SCHEDULE MANAGEMENT – TOOLS &amp; TECHNIQUES</a:t>
            </a:r>
          </a:p>
        </p:txBody>
      </p:sp>
      <p:sp>
        <p:nvSpPr>
          <p:cNvPr id="3" name="Content Placeholder 2"/>
          <p:cNvSpPr>
            <a:spLocks noGrp="1"/>
          </p:cNvSpPr>
          <p:nvPr>
            <p:ph idx="1"/>
          </p:nvPr>
        </p:nvSpPr>
        <p:spPr>
          <a:xfrm>
            <a:off x="304800" y="1066800"/>
            <a:ext cx="8641080" cy="5638800"/>
          </a:xfrm>
        </p:spPr>
        <p:txBody>
          <a:bodyPr>
            <a:normAutofit lnSpcReduction="10000"/>
          </a:bodyPr>
          <a:lstStyle/>
          <a:p>
            <a:pPr marL="82296" indent="0">
              <a:buNone/>
            </a:pPr>
            <a:r>
              <a:rPr lang="en-US" sz="2800" b="1" dirty="0"/>
              <a:t>.1 Expert Judgment </a:t>
            </a:r>
          </a:p>
          <a:p>
            <a:pPr marL="509588" indent="0">
              <a:buNone/>
            </a:pPr>
            <a:r>
              <a:rPr lang="en-US" sz="2400" dirty="0"/>
              <a:t>Experts provide valuable inputs about the environment and information from prior similar projects, relevant planning schedule management process. </a:t>
            </a:r>
          </a:p>
          <a:p>
            <a:pPr marL="109538" indent="0">
              <a:buNone/>
            </a:pPr>
            <a:r>
              <a:rPr lang="en-US" sz="2800" b="1" dirty="0"/>
              <a:t>.2  Data Analysis </a:t>
            </a:r>
          </a:p>
          <a:p>
            <a:pPr marL="509588" indent="0">
              <a:buNone/>
            </a:pPr>
            <a:r>
              <a:rPr lang="en-US" sz="2400" dirty="0"/>
              <a:t>Alternative Analysis to choose among strategic options regarding: scheduling methodology, tools and techniques, estimating approaches, formats and project management software. The schedule management plan may also provide details on how to crash or fast track activities to compress project time. </a:t>
            </a:r>
          </a:p>
          <a:p>
            <a:pPr marL="109538" indent="0">
              <a:buNone/>
            </a:pPr>
            <a:r>
              <a:rPr lang="en-US" sz="2800" b="1" dirty="0"/>
              <a:t>.3 Meetings</a:t>
            </a:r>
          </a:p>
          <a:p>
            <a:pPr marL="509588" indent="0">
              <a:buNone/>
            </a:pPr>
            <a:r>
              <a:rPr lang="en-US" sz="2400" dirty="0"/>
              <a:t>Planning meetings held with the sponsor, selected stakeholders and the project team to develop the schedule management plan. </a:t>
            </a:r>
          </a:p>
        </p:txBody>
      </p:sp>
    </p:spTree>
    <p:extLst>
      <p:ext uri="{BB962C8B-B14F-4D97-AF65-F5344CB8AC3E}">
        <p14:creationId xmlns:p14="http://schemas.microsoft.com/office/powerpoint/2010/main" val="404766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304800"/>
            <a:ext cx="9601200" cy="1143000"/>
          </a:xfrm>
        </p:spPr>
        <p:txBody>
          <a:bodyPr>
            <a:noAutofit/>
          </a:bodyPr>
          <a:lstStyle/>
          <a:p>
            <a:pPr algn="ctr"/>
            <a:r>
              <a:rPr lang="en-US" sz="2700" b="1" dirty="0">
                <a:effectLst>
                  <a:outerShdw blurRad="50000" dist="30000" dir="5400000" algn="tl" rotWithShape="0">
                    <a:srgbClr val="000000">
                      <a:alpha val="30000"/>
                    </a:srgbClr>
                  </a:outerShdw>
                  <a:reflection blurRad="6350" stA="55000" endA="300" endPos="45500" dir="5400000" sy="-100000" algn="bl" rotWithShape="0"/>
                </a:effectLst>
              </a:rPr>
              <a:t>6.1.3 PLAN SCHEDULE MANAGEMENT – OUTPUTS</a:t>
            </a:r>
          </a:p>
        </p:txBody>
      </p:sp>
      <p:sp>
        <p:nvSpPr>
          <p:cNvPr id="3" name="Content Placeholder 2"/>
          <p:cNvSpPr>
            <a:spLocks noGrp="1"/>
          </p:cNvSpPr>
          <p:nvPr>
            <p:ph idx="1"/>
          </p:nvPr>
        </p:nvSpPr>
        <p:spPr>
          <a:xfrm>
            <a:off x="50196" y="685800"/>
            <a:ext cx="9086088" cy="6400800"/>
          </a:xfrm>
        </p:spPr>
        <p:txBody>
          <a:bodyPr>
            <a:normAutofit fontScale="77500" lnSpcReduction="20000"/>
          </a:bodyPr>
          <a:lstStyle/>
          <a:p>
            <a:pPr marL="515938" indent="-434975">
              <a:lnSpc>
                <a:spcPct val="120000"/>
              </a:lnSpc>
              <a:buNone/>
            </a:pPr>
            <a:r>
              <a:rPr lang="en-US" sz="3300" b="1" dirty="0"/>
              <a:t>.1 Schedule Management Plan</a:t>
            </a:r>
            <a:r>
              <a:rPr lang="en-US" sz="2800" b="1" dirty="0"/>
              <a:t> </a:t>
            </a:r>
          </a:p>
          <a:p>
            <a:pPr marL="515938" indent="-434975">
              <a:lnSpc>
                <a:spcPct val="120000"/>
              </a:lnSpc>
              <a:buNone/>
            </a:pPr>
            <a:r>
              <a:rPr lang="en-US" sz="2800" b="1" dirty="0"/>
              <a:t>	</a:t>
            </a:r>
            <a:r>
              <a:rPr lang="en-US" sz="2400" dirty="0"/>
              <a:t>A component of the project management plan, establishes how to develop, monitor and control the schedule.  Helps determine how to establish the following: </a:t>
            </a:r>
          </a:p>
          <a:p>
            <a:pPr marL="914400" indent="-282575">
              <a:lnSpc>
                <a:spcPct val="120000"/>
              </a:lnSpc>
            </a:pPr>
            <a:r>
              <a:rPr lang="en-US" sz="2300" b="1" i="1" dirty="0"/>
              <a:t>Project Schedule development model</a:t>
            </a:r>
          </a:p>
          <a:p>
            <a:pPr marL="914400" indent="-282575">
              <a:lnSpc>
                <a:spcPct val="120000"/>
              </a:lnSpc>
            </a:pPr>
            <a:r>
              <a:rPr lang="en-US" sz="2300" b="1" i="1" dirty="0"/>
              <a:t>Release and iteration length</a:t>
            </a:r>
          </a:p>
          <a:p>
            <a:pPr marL="914400" indent="-282575">
              <a:lnSpc>
                <a:spcPct val="120000"/>
              </a:lnSpc>
            </a:pPr>
            <a:r>
              <a:rPr lang="en-US" sz="2300" b="1" i="1" dirty="0"/>
              <a:t>Level of schedule accuracy</a:t>
            </a:r>
          </a:p>
          <a:p>
            <a:pPr marL="914400" indent="-282575">
              <a:lnSpc>
                <a:spcPct val="120000"/>
              </a:lnSpc>
            </a:pPr>
            <a:r>
              <a:rPr lang="en-US" sz="2300" b="1" i="1" dirty="0"/>
              <a:t>Units of measure to be used in the schedule</a:t>
            </a:r>
          </a:p>
          <a:p>
            <a:pPr marL="914400" indent="-282575">
              <a:lnSpc>
                <a:spcPct val="120000"/>
              </a:lnSpc>
            </a:pPr>
            <a:r>
              <a:rPr lang="en-US" sz="2300" b="1" i="1" dirty="0"/>
              <a:t>Organizational procedures links</a:t>
            </a:r>
            <a:r>
              <a:rPr lang="en-US" sz="2000" dirty="0"/>
              <a:t>;  the WBS provides the framework for the schedule plan to ensure consistency</a:t>
            </a:r>
          </a:p>
          <a:p>
            <a:pPr marL="914400" indent="-282575">
              <a:lnSpc>
                <a:spcPct val="120000"/>
              </a:lnSpc>
            </a:pPr>
            <a:r>
              <a:rPr lang="en-US" sz="2300" b="1" i="1" dirty="0"/>
              <a:t>Project schedule model maintenance</a:t>
            </a:r>
            <a:r>
              <a:rPr lang="en-US" sz="2000" dirty="0"/>
              <a:t>.  </a:t>
            </a:r>
          </a:p>
          <a:p>
            <a:pPr marL="914400" indent="-282575">
              <a:lnSpc>
                <a:spcPct val="120000"/>
              </a:lnSpc>
            </a:pPr>
            <a:r>
              <a:rPr lang="en-US" sz="2300" b="1" i="1" dirty="0"/>
              <a:t>Control thresholds</a:t>
            </a:r>
            <a:r>
              <a:rPr lang="en-US" sz="2000" dirty="0"/>
              <a:t>; i.e., thresholds for schedule variances allowed before taking corrective action </a:t>
            </a:r>
          </a:p>
          <a:p>
            <a:pPr marL="914400" indent="-282575">
              <a:lnSpc>
                <a:spcPct val="120000"/>
              </a:lnSpc>
            </a:pPr>
            <a:r>
              <a:rPr lang="en-US" sz="2300" b="1" i="1" dirty="0"/>
              <a:t>Rules for performance measurement </a:t>
            </a:r>
            <a:r>
              <a:rPr lang="en-US" sz="2000" dirty="0"/>
              <a:t>- EVM rules set to measure </a:t>
            </a:r>
          </a:p>
          <a:p>
            <a:pPr marL="1188720" lvl="1" indent="-282575">
              <a:lnSpc>
                <a:spcPct val="120000"/>
              </a:lnSpc>
            </a:pPr>
            <a:r>
              <a:rPr lang="en-US" sz="2200" dirty="0"/>
              <a:t>Rules to establish Percentage complete</a:t>
            </a:r>
          </a:p>
          <a:p>
            <a:pPr marL="1188720" lvl="1" indent="-282575">
              <a:lnSpc>
                <a:spcPct val="120000"/>
              </a:lnSpc>
            </a:pPr>
            <a:r>
              <a:rPr lang="en-US" sz="2200" dirty="0"/>
              <a:t>EVM Techniques </a:t>
            </a:r>
          </a:p>
          <a:p>
            <a:pPr marL="914400" indent="-282575">
              <a:lnSpc>
                <a:spcPct val="120000"/>
              </a:lnSpc>
            </a:pPr>
            <a:r>
              <a:rPr lang="en-US" sz="2300" b="1" dirty="0"/>
              <a:t>Reporting formats</a:t>
            </a:r>
          </a:p>
        </p:txBody>
      </p:sp>
    </p:spTree>
    <p:extLst>
      <p:ext uri="{BB962C8B-B14F-4D97-AF65-F5344CB8AC3E}">
        <p14:creationId xmlns:p14="http://schemas.microsoft.com/office/powerpoint/2010/main" val="43134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152400"/>
            <a:ext cx="8686800" cy="838200"/>
          </a:xfrm>
        </p:spPr>
        <p:txBody>
          <a:bodyPr>
            <a:normAutofit/>
          </a:bodyPr>
          <a:lstStyle/>
          <a:p>
            <a:pPr algn="ctr" eaLnBrk="1" fontAlgn="auto" hangingPunct="1">
              <a:spcAft>
                <a:spcPts val="0"/>
              </a:spcAft>
              <a:defRPr/>
            </a:pPr>
            <a:r>
              <a:rPr lang="en-US" sz="3200" b="1" spc="300" dirty="0">
                <a:effectLst>
                  <a:outerShdw blurRad="50000" dist="30000" dir="5400000" algn="tl" rotWithShape="0">
                    <a:srgbClr val="000000">
                      <a:alpha val="30000"/>
                    </a:srgbClr>
                  </a:outerShdw>
                  <a:reflection blurRad="6350" stA="55000" endA="300" endPos="45500" dir="5400000" sy="-100000" algn="bl" rotWithShape="0"/>
                </a:effectLst>
              </a:rPr>
              <a:t>6.2  DEFINE ACTIVITIES</a:t>
            </a:r>
          </a:p>
        </p:txBody>
      </p:sp>
      <p:sp>
        <p:nvSpPr>
          <p:cNvPr id="36867" name="Rectangle 3"/>
          <p:cNvSpPr>
            <a:spLocks noGrp="1" noChangeArrowheads="1"/>
          </p:cNvSpPr>
          <p:nvPr>
            <p:ph idx="1"/>
          </p:nvPr>
        </p:nvSpPr>
        <p:spPr>
          <a:xfrm>
            <a:off x="152400" y="838200"/>
            <a:ext cx="8839200" cy="2057400"/>
          </a:xfrm>
        </p:spPr>
        <p:txBody>
          <a:bodyPr>
            <a:normAutofit/>
          </a:bodyPr>
          <a:lstStyle/>
          <a:p>
            <a:pPr marL="82296" indent="0" eaLnBrk="1" fontAlgn="auto" hangingPunct="1">
              <a:spcAft>
                <a:spcPts val="0"/>
              </a:spcAft>
              <a:buSzPct val="79000"/>
              <a:buNone/>
              <a:defRPr/>
            </a:pPr>
            <a:r>
              <a:rPr lang="en-US" b="1" dirty="0"/>
              <a:t> </a:t>
            </a:r>
            <a:r>
              <a:rPr lang="en-US" sz="2800" b="1" dirty="0"/>
              <a:t>Activity Definition involves</a:t>
            </a:r>
            <a:endParaRPr lang="en-US" sz="2800" dirty="0"/>
          </a:p>
          <a:p>
            <a:pPr marL="402336" lvl="1" indent="0" eaLnBrk="1" fontAlgn="auto" hangingPunct="1">
              <a:spcAft>
                <a:spcPts val="0"/>
              </a:spcAft>
              <a:buNone/>
              <a:defRPr/>
            </a:pPr>
            <a:r>
              <a:rPr lang="en-US" sz="2000" dirty="0"/>
              <a:t>identifying and documenting the specific activities that must be performed to produce the deliverables and sub-deliverables identified in the work breakdown structure.</a:t>
            </a:r>
          </a:p>
          <a:p>
            <a:pPr marL="395288" indent="0" eaLnBrk="1" fontAlgn="auto" hangingPunct="1">
              <a:spcAft>
                <a:spcPts val="0"/>
              </a:spcAft>
              <a:buSzPct val="79000"/>
              <a:buNone/>
              <a:defRPr/>
            </a:pPr>
            <a:r>
              <a:rPr lang="en-US" sz="2000" dirty="0"/>
              <a:t>Implicit in the process is the need to define the activities such that the project objectives are met.</a:t>
            </a:r>
          </a:p>
        </p:txBody>
      </p:sp>
      <p:sp>
        <p:nvSpPr>
          <p:cNvPr id="5" name="TextBox 1"/>
          <p:cNvSpPr txBox="1"/>
          <p:nvPr/>
        </p:nvSpPr>
        <p:spPr>
          <a:xfrm>
            <a:off x="5968643" y="656372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2" name="Object 1"/>
          <p:cNvGraphicFramePr>
            <a:graphicFrameLocks noChangeAspect="1"/>
          </p:cNvGraphicFramePr>
          <p:nvPr>
            <p:extLst>
              <p:ext uri="{D42A27DB-BD31-4B8C-83A1-F6EECF244321}">
                <p14:modId xmlns:p14="http://schemas.microsoft.com/office/powerpoint/2010/main" val="1453582645"/>
              </p:ext>
            </p:extLst>
          </p:nvPr>
        </p:nvGraphicFramePr>
        <p:xfrm>
          <a:off x="685800" y="2895601"/>
          <a:ext cx="7848599" cy="3505200"/>
        </p:xfrm>
        <a:graphic>
          <a:graphicData uri="http://schemas.openxmlformats.org/presentationml/2006/ole">
            <mc:AlternateContent xmlns:mc="http://schemas.openxmlformats.org/markup-compatibility/2006">
              <mc:Choice xmlns:v="urn:schemas-microsoft-com:vml" Requires="v">
                <p:oleObj spid="_x0000_s2368" name="Visio" r:id="rId4" imgW="6826655" imgH="3687253" progId="Visio.Drawing.15">
                  <p:embed/>
                </p:oleObj>
              </mc:Choice>
              <mc:Fallback>
                <p:oleObj name="Visio" r:id="rId4" imgW="6826655" imgH="3687253" progId="Visio.Drawing.15">
                  <p:embed/>
                  <p:pic>
                    <p:nvPicPr>
                      <p:cNvPr id="0" name=""/>
                      <p:cNvPicPr/>
                      <p:nvPr/>
                    </p:nvPicPr>
                    <p:blipFill>
                      <a:blip r:embed="rId5"/>
                      <a:stretch>
                        <a:fillRect/>
                      </a:stretch>
                    </p:blipFill>
                    <p:spPr>
                      <a:xfrm>
                        <a:off x="685800" y="2895601"/>
                        <a:ext cx="7848599" cy="35052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79612" y="762000"/>
            <a:ext cx="6984776" cy="38749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a:t>
            </a:r>
            <a:r>
              <a:rPr lang="en-US" sz="3200" b="1" i="1" dirty="0">
                <a:latin typeface="Calibri"/>
                <a:ea typeface="Calibri"/>
                <a:cs typeface="Times New Roman"/>
              </a:rPr>
              <a:t>Sixth</a:t>
            </a:r>
            <a:r>
              <a:rPr lang="en-US" sz="3200" b="1" i="1" dirty="0">
                <a:solidFill>
                  <a:schemeClr val="tx1"/>
                </a:solidFill>
                <a:latin typeface="Calibri"/>
                <a:ea typeface="Calibri"/>
                <a:cs typeface="Times New Roman"/>
              </a:rPr>
              <a:t>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3" name="TextBox 2"/>
          <p:cNvSpPr txBox="1"/>
          <p:nvPr/>
        </p:nvSpPr>
        <p:spPr>
          <a:xfrm>
            <a:off x="457200" y="56388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395840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Freeform 1027"/>
          <p:cNvSpPr>
            <a:spLocks/>
          </p:cNvSpPr>
          <p:nvPr/>
        </p:nvSpPr>
        <p:spPr bwMode="auto">
          <a:xfrm>
            <a:off x="403225" y="2058988"/>
            <a:ext cx="8526463" cy="3198812"/>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90000"/>
            </a:schemeClr>
          </a:solidFill>
          <a:ln w="12700" cap="rnd">
            <a:solidFill>
              <a:schemeClr val="tx1"/>
            </a:solidFill>
            <a:round/>
            <a:headEnd type="none" w="sm" len="sm"/>
            <a:tailEnd type="none" w="sm" len="sm"/>
          </a:ln>
        </p:spPr>
        <p:txBody>
          <a:bodyPr/>
          <a:lstStyle/>
          <a:p>
            <a:endParaRPr lang="en-US"/>
          </a:p>
        </p:txBody>
      </p:sp>
      <p:sp>
        <p:nvSpPr>
          <p:cNvPr id="45060" name="Rectangle 1028"/>
          <p:cNvSpPr>
            <a:spLocks noChangeArrowheads="1"/>
          </p:cNvSpPr>
          <p:nvPr/>
        </p:nvSpPr>
        <p:spPr bwMode="auto">
          <a:xfrm>
            <a:off x="5638801" y="1981200"/>
            <a:ext cx="2209800" cy="32766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Outputs</a:t>
            </a: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Activity List</a:t>
            </a:r>
          </a:p>
          <a:p>
            <a:pPr eaLnBrk="0" hangingPunct="0">
              <a:defRPr/>
            </a:pPr>
            <a:r>
              <a:rPr lang="en-US" sz="1600" dirty="0">
                <a:solidFill>
                  <a:schemeClr val="bg1"/>
                </a:solidFill>
                <a:latin typeface="Arial" charset="0"/>
              </a:rPr>
              <a:t>.2 Activity Attributes</a:t>
            </a:r>
          </a:p>
          <a:p>
            <a:pPr eaLnBrk="0" hangingPunct="0">
              <a:defRPr/>
            </a:pPr>
            <a:r>
              <a:rPr lang="en-US" sz="1600" dirty="0">
                <a:solidFill>
                  <a:schemeClr val="bg1"/>
                </a:solidFill>
                <a:latin typeface="Arial" charset="0"/>
              </a:rPr>
              <a:t>.3 Milestone List</a:t>
            </a:r>
          </a:p>
          <a:p>
            <a:pPr eaLnBrk="0" hangingPunct="0">
              <a:defRPr/>
            </a:pPr>
            <a:r>
              <a:rPr lang="en-US" sz="1600" dirty="0">
                <a:solidFill>
                  <a:schemeClr val="bg1"/>
                </a:solidFill>
                <a:latin typeface="Arial" charset="0"/>
              </a:rPr>
              <a:t>.4 Change Requests</a:t>
            </a:r>
          </a:p>
          <a:p>
            <a:pPr eaLnBrk="0" hangingPunct="0">
              <a:defRPr/>
            </a:pPr>
            <a:r>
              <a:rPr lang="en-US" sz="1600" dirty="0">
                <a:solidFill>
                  <a:schemeClr val="bg1"/>
                </a:solidFill>
                <a:latin typeface="Arial" charset="0"/>
              </a:rPr>
              <a:t>.5 Project Mgmt. Plan </a:t>
            </a:r>
          </a:p>
          <a:p>
            <a:pPr eaLnBrk="0" hangingPunct="0">
              <a:defRPr/>
            </a:pPr>
            <a:r>
              <a:rPr lang="en-US" sz="1600" dirty="0">
                <a:solidFill>
                  <a:schemeClr val="bg1"/>
                </a:solidFill>
                <a:latin typeface="Arial" charset="0"/>
              </a:rPr>
              <a:t>    updates</a:t>
            </a:r>
          </a:p>
          <a:p>
            <a:pPr marL="266700" indent="-93663" eaLnBrk="0" hangingPunct="0">
              <a:buFont typeface="Arial" panose="020B0604020202020204" pitchFamily="34" charset="0"/>
              <a:buChar char="•"/>
              <a:defRPr/>
            </a:pPr>
            <a:r>
              <a:rPr lang="en-US" sz="1600" dirty="0">
                <a:solidFill>
                  <a:schemeClr val="bg1"/>
                </a:solidFill>
                <a:latin typeface="Arial" charset="0"/>
              </a:rPr>
              <a:t> Schedule Baseline</a:t>
            </a:r>
          </a:p>
          <a:p>
            <a:pPr marL="266700" indent="-93663" eaLnBrk="0" hangingPunct="0">
              <a:buFont typeface="Arial" panose="020B0604020202020204" pitchFamily="34" charset="0"/>
              <a:buChar char="•"/>
              <a:defRPr/>
            </a:pPr>
            <a:r>
              <a:rPr lang="en-US" sz="1600" dirty="0">
                <a:solidFill>
                  <a:schemeClr val="bg1"/>
                </a:solidFill>
                <a:latin typeface="Arial" charset="0"/>
              </a:rPr>
              <a:t> Cost Baseline</a:t>
            </a:r>
          </a:p>
        </p:txBody>
      </p:sp>
      <p:sp>
        <p:nvSpPr>
          <p:cNvPr id="45062" name="Rectangle 1030"/>
          <p:cNvSpPr>
            <a:spLocks noChangeArrowheads="1"/>
          </p:cNvSpPr>
          <p:nvPr/>
        </p:nvSpPr>
        <p:spPr bwMode="auto">
          <a:xfrm>
            <a:off x="611188" y="1981200"/>
            <a:ext cx="2360612" cy="32766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 Inputs</a:t>
            </a: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Project Mgmt. Plan</a:t>
            </a:r>
          </a:p>
          <a:p>
            <a:pPr marL="266700" indent="-92075" eaLnBrk="0" hangingPunct="0">
              <a:buFont typeface="Arial" panose="020B0604020202020204" pitchFamily="34" charset="0"/>
              <a:buChar char="•"/>
              <a:defRPr/>
            </a:pPr>
            <a:r>
              <a:rPr lang="en-US" sz="1600" dirty="0">
                <a:solidFill>
                  <a:schemeClr val="bg1"/>
                </a:solidFill>
                <a:latin typeface="Arial" charset="0"/>
              </a:rPr>
              <a:t> Schedule Mgmt. Plan</a:t>
            </a:r>
          </a:p>
          <a:p>
            <a:pPr marL="266700" indent="-92075" eaLnBrk="0" hangingPunct="0">
              <a:buFont typeface="Arial" panose="020B0604020202020204" pitchFamily="34" charset="0"/>
              <a:buChar char="•"/>
              <a:defRPr/>
            </a:pPr>
            <a:r>
              <a:rPr lang="en-US" sz="1600" dirty="0">
                <a:solidFill>
                  <a:schemeClr val="bg1"/>
                </a:solidFill>
                <a:latin typeface="Arial" charset="0"/>
              </a:rPr>
              <a:t> Scope Baseline</a:t>
            </a:r>
          </a:p>
          <a:p>
            <a:pPr eaLnBrk="0" hangingPunct="0">
              <a:defRPr/>
            </a:pPr>
            <a:endParaRPr lang="en-US" sz="1600" dirty="0">
              <a:solidFill>
                <a:schemeClr val="bg1"/>
              </a:solidFill>
              <a:latin typeface="Arial" charset="0"/>
            </a:endParaRPr>
          </a:p>
          <a:p>
            <a:pPr eaLnBrk="0" hangingPunct="0">
              <a:defRPr/>
            </a:pPr>
            <a:r>
              <a:rPr lang="en-US" sz="1600" dirty="0">
                <a:solidFill>
                  <a:schemeClr val="bg1"/>
                </a:solidFill>
                <a:latin typeface="Arial" charset="0"/>
              </a:rPr>
              <a:t>.2 Enterprise </a:t>
            </a:r>
          </a:p>
          <a:p>
            <a:pPr eaLnBrk="0" hangingPunct="0">
              <a:defRPr/>
            </a:pPr>
            <a:r>
              <a:rPr lang="en-US" sz="1600" dirty="0">
                <a:solidFill>
                  <a:schemeClr val="bg1"/>
                </a:solidFill>
                <a:latin typeface="Arial" charset="0"/>
              </a:rPr>
              <a:t>    Environmental</a:t>
            </a:r>
          </a:p>
          <a:p>
            <a:pPr eaLnBrk="0" hangingPunct="0">
              <a:defRPr/>
            </a:pPr>
            <a:r>
              <a:rPr lang="en-US" sz="1600" dirty="0">
                <a:solidFill>
                  <a:schemeClr val="bg1"/>
                </a:solidFill>
                <a:latin typeface="Arial" charset="0"/>
              </a:rPr>
              <a:t>    factors</a:t>
            </a:r>
          </a:p>
          <a:p>
            <a:pPr eaLnBrk="0" hangingPunct="0">
              <a:defRPr/>
            </a:pPr>
            <a:r>
              <a:rPr lang="en-US" sz="1600" dirty="0">
                <a:solidFill>
                  <a:schemeClr val="bg1"/>
                </a:solidFill>
                <a:latin typeface="Arial" charset="0"/>
              </a:rPr>
              <a:t>.3 Org. Process </a:t>
            </a:r>
          </a:p>
          <a:p>
            <a:pPr eaLnBrk="0" hangingPunct="0">
              <a:defRPr/>
            </a:pPr>
            <a:r>
              <a:rPr lang="en-US" sz="1600" dirty="0">
                <a:solidFill>
                  <a:schemeClr val="bg1"/>
                </a:solidFill>
                <a:latin typeface="Arial" charset="0"/>
              </a:rPr>
              <a:t>    Assets</a:t>
            </a:r>
            <a:endParaRPr lang="en-US" sz="1600" dirty="0">
              <a:solidFill>
                <a:schemeClr val="folHlink"/>
              </a:solidFill>
              <a:latin typeface="Arial" charset="0"/>
            </a:endParaRPr>
          </a:p>
          <a:p>
            <a:pPr eaLnBrk="0" hangingPunct="0">
              <a:defRPr/>
            </a:pPr>
            <a:endParaRPr lang="en-US" sz="1600" dirty="0">
              <a:solidFill>
                <a:schemeClr val="bg1"/>
              </a:solidFill>
              <a:latin typeface="Arial" charset="0"/>
            </a:endParaRPr>
          </a:p>
        </p:txBody>
      </p:sp>
      <p:sp>
        <p:nvSpPr>
          <p:cNvPr id="45063" name="Rectangle 1031"/>
          <p:cNvSpPr>
            <a:spLocks noChangeArrowheads="1"/>
          </p:cNvSpPr>
          <p:nvPr/>
        </p:nvSpPr>
        <p:spPr bwMode="auto">
          <a:xfrm>
            <a:off x="3219450" y="1981200"/>
            <a:ext cx="2190750" cy="327660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marL="87313" indent="-87313" eaLnBrk="0" hangingPunct="0">
              <a:defRPr/>
            </a:pPr>
            <a:r>
              <a:rPr lang="en-US" b="1" dirty="0">
                <a:solidFill>
                  <a:schemeClr val="bg1"/>
                </a:solidFill>
                <a:latin typeface="Arial" charset="0"/>
              </a:rPr>
              <a:t>Tools &amp;</a:t>
            </a:r>
          </a:p>
          <a:p>
            <a:pPr marL="87313" indent="-87313" eaLnBrk="0" hangingPunct="0">
              <a:defRPr/>
            </a:pPr>
            <a:r>
              <a:rPr lang="en-US" b="1" dirty="0">
                <a:solidFill>
                  <a:schemeClr val="bg1"/>
                </a:solidFill>
                <a:latin typeface="Arial" charset="0"/>
              </a:rPr>
              <a:t>Techniques</a:t>
            </a:r>
          </a:p>
          <a:p>
            <a:pPr marL="87313" indent="-87313" eaLnBrk="0" hangingPunct="0">
              <a:defRPr/>
            </a:pPr>
            <a:endParaRPr lang="en-US" dirty="0">
              <a:solidFill>
                <a:schemeClr val="bg1"/>
              </a:solidFill>
              <a:latin typeface="Arial" charset="0"/>
            </a:endParaRPr>
          </a:p>
          <a:p>
            <a:pPr marL="87313" indent="-87313" eaLnBrk="0" hangingPunct="0">
              <a:defRPr/>
            </a:pPr>
            <a:endParaRPr lang="en-US" dirty="0">
              <a:solidFill>
                <a:schemeClr val="bg1"/>
              </a:solidFill>
              <a:latin typeface="Arial" charset="0"/>
            </a:endParaRPr>
          </a:p>
          <a:p>
            <a:pPr marL="87313" indent="-87313" eaLnBrk="0" hangingPunct="0">
              <a:defRPr/>
            </a:pPr>
            <a:r>
              <a:rPr lang="en-US" sz="1600" dirty="0">
                <a:solidFill>
                  <a:schemeClr val="bg1"/>
                </a:solidFill>
                <a:latin typeface="Arial" charset="0"/>
              </a:rPr>
              <a:t>.1 Expert Judgment</a:t>
            </a:r>
          </a:p>
          <a:p>
            <a:pPr marL="87313" indent="-87313" eaLnBrk="0" hangingPunct="0">
              <a:defRPr/>
            </a:pPr>
            <a:r>
              <a:rPr lang="en-US" sz="1600" dirty="0">
                <a:solidFill>
                  <a:schemeClr val="bg1"/>
                </a:solidFill>
                <a:latin typeface="Arial" charset="0"/>
              </a:rPr>
              <a:t>.2 Decomposition</a:t>
            </a:r>
          </a:p>
          <a:p>
            <a:pPr marL="87313" indent="-87313" eaLnBrk="0" hangingPunct="0">
              <a:defRPr/>
            </a:pPr>
            <a:r>
              <a:rPr lang="en-US" sz="1600" dirty="0">
                <a:solidFill>
                  <a:schemeClr val="bg1"/>
                </a:solidFill>
                <a:latin typeface="Arial" charset="0"/>
              </a:rPr>
              <a:t>.3 Rolling Wave </a:t>
            </a:r>
          </a:p>
          <a:p>
            <a:pPr marL="87313" indent="-87313" eaLnBrk="0" hangingPunct="0">
              <a:defRPr/>
            </a:pPr>
            <a:r>
              <a:rPr lang="en-US" sz="1600" dirty="0">
                <a:solidFill>
                  <a:schemeClr val="bg1"/>
                </a:solidFill>
                <a:latin typeface="Arial" charset="0"/>
              </a:rPr>
              <a:t>    Planning</a:t>
            </a:r>
          </a:p>
          <a:p>
            <a:pPr marL="87313" indent="-87313" eaLnBrk="0" hangingPunct="0">
              <a:defRPr/>
            </a:pPr>
            <a:r>
              <a:rPr lang="en-US" sz="1600" dirty="0">
                <a:solidFill>
                  <a:schemeClr val="bg1"/>
                </a:solidFill>
                <a:latin typeface="Arial" charset="0"/>
              </a:rPr>
              <a:t>.4 Meetings</a:t>
            </a:r>
          </a:p>
        </p:txBody>
      </p:sp>
      <p:sp>
        <p:nvSpPr>
          <p:cNvPr id="9" name="TextBox 1"/>
          <p:cNvSpPr txBox="1"/>
          <p:nvPr/>
        </p:nvSpPr>
        <p:spPr>
          <a:xfrm>
            <a:off x="5968643" y="654347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10" name="Rectangle 2"/>
          <p:cNvSpPr txBox="1">
            <a:spLocks noChangeArrowheads="1"/>
          </p:cNvSpPr>
          <p:nvPr/>
        </p:nvSpPr>
        <p:spPr>
          <a:xfrm>
            <a:off x="304800" y="76200"/>
            <a:ext cx="8686800" cy="8382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defRPr/>
            </a:pPr>
            <a:r>
              <a:rPr lang="en-US" sz="3200" b="1" spc="300" dirty="0">
                <a:effectLst>
                  <a:outerShdw blurRad="50000" dist="30000" dir="5400000" algn="tl" rotWithShape="0">
                    <a:srgbClr val="000000">
                      <a:alpha val="30000"/>
                    </a:srgbClr>
                  </a:outerShdw>
                  <a:reflection blurRad="6350" stA="55000" endA="300" endPos="45500" dir="5400000" sy="-100000" algn="bl" rotWithShape="0"/>
                </a:effectLst>
              </a:rPr>
              <a:t>6.2  DEFINE  ACTIVITIES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650" y="0"/>
            <a:ext cx="7848600" cy="685800"/>
          </a:xfrm>
        </p:spPr>
        <p:txBody>
          <a:bodyPr>
            <a:noAutofit/>
          </a:bodyPr>
          <a:lstStyle/>
          <a:p>
            <a:pPr algn="ctr" eaLnBrk="1" fontAlgn="auto" hangingPunct="1">
              <a:spcAft>
                <a:spcPts val="0"/>
              </a:spcAft>
              <a:defRPr/>
            </a:pPr>
            <a:r>
              <a:rPr lang="en-US" sz="3200" b="1" dirty="0">
                <a:solidFill>
                  <a:schemeClr val="tx1"/>
                </a:solidFill>
                <a:effectLst>
                  <a:outerShdw blurRad="38100" dist="38100" dir="2700000" algn="tl">
                    <a:srgbClr val="000000">
                      <a:alpha val="43137"/>
                    </a:srgbClr>
                  </a:outerShdw>
                </a:effectLst>
              </a:rPr>
              <a:t>6.2.1  - DEFINE ACTIVITIES: INPUTS</a:t>
            </a:r>
          </a:p>
        </p:txBody>
      </p:sp>
      <p:sp>
        <p:nvSpPr>
          <p:cNvPr id="28675" name="Rectangle 3"/>
          <p:cNvSpPr>
            <a:spLocks noGrp="1" noChangeArrowheads="1"/>
          </p:cNvSpPr>
          <p:nvPr>
            <p:ph idx="1"/>
          </p:nvPr>
        </p:nvSpPr>
        <p:spPr>
          <a:xfrm>
            <a:off x="228600" y="685800"/>
            <a:ext cx="8763000" cy="6324600"/>
          </a:xfrm>
        </p:spPr>
        <p:txBody>
          <a:bodyPr>
            <a:normAutofit fontScale="47500" lnSpcReduction="20000"/>
          </a:bodyPr>
          <a:lstStyle/>
          <a:p>
            <a:pPr eaLnBrk="1" hangingPunct="1">
              <a:lnSpc>
                <a:spcPct val="90000"/>
              </a:lnSpc>
              <a:buFont typeface="Wingdings" pitchFamily="2" charset="2"/>
              <a:buNone/>
            </a:pPr>
            <a:r>
              <a:rPr lang="en-US" sz="4500" b="1" dirty="0"/>
              <a:t>.</a:t>
            </a:r>
            <a:r>
              <a:rPr lang="en-US" sz="5900" b="1" dirty="0"/>
              <a:t>1 Project Management Plan </a:t>
            </a:r>
          </a:p>
          <a:p>
            <a:pPr eaLnBrk="1" hangingPunct="1">
              <a:lnSpc>
                <a:spcPct val="120000"/>
              </a:lnSpc>
              <a:buFont typeface="Wingdings" pitchFamily="2" charset="2"/>
              <a:buNone/>
            </a:pPr>
            <a:r>
              <a:rPr lang="en-US" sz="3000" b="1" dirty="0"/>
              <a:t>     </a:t>
            </a:r>
            <a:r>
              <a:rPr lang="en-US" sz="3600" dirty="0"/>
              <a:t>The components include:</a:t>
            </a:r>
            <a:endParaRPr lang="en-US" sz="5800" b="1" dirty="0"/>
          </a:p>
          <a:p>
            <a:pPr marL="531813" indent="-173038">
              <a:lnSpc>
                <a:spcPct val="120000"/>
              </a:lnSpc>
            </a:pPr>
            <a:r>
              <a:rPr lang="en-US" sz="4200" b="1" i="1" dirty="0"/>
              <a:t>Schedule Management Plan </a:t>
            </a:r>
            <a:r>
              <a:rPr lang="en-US" sz="4200" dirty="0"/>
              <a:t>Provides details about the methodology, duration, rolling wave planning and the level of detail to manage work.</a:t>
            </a:r>
            <a:r>
              <a:rPr lang="en-US" sz="4200" b="1" dirty="0"/>
              <a:t> </a:t>
            </a:r>
          </a:p>
          <a:p>
            <a:pPr marL="531813" indent="-173038">
              <a:lnSpc>
                <a:spcPct val="120000"/>
              </a:lnSpc>
            </a:pPr>
            <a:r>
              <a:rPr lang="en-US" sz="4200" b="1" i="1" dirty="0"/>
              <a:t>Scope Baseline </a:t>
            </a:r>
          </a:p>
          <a:p>
            <a:pPr marL="531813" lvl="1" indent="0" eaLnBrk="1" hangingPunct="1">
              <a:lnSpc>
                <a:spcPct val="120000"/>
              </a:lnSpc>
              <a:buSzPct val="77000"/>
              <a:buNone/>
            </a:pPr>
            <a:r>
              <a:rPr lang="en-US" sz="4200" dirty="0"/>
              <a:t>Provides details about deliverables, constraints, and assumptions.</a:t>
            </a:r>
          </a:p>
          <a:p>
            <a:pPr lvl="2" eaLnBrk="1" hangingPunct="1">
              <a:lnSpc>
                <a:spcPct val="120000"/>
              </a:lnSpc>
              <a:buFont typeface="Wingdings" panose="05000000000000000000" pitchFamily="2" charset="2"/>
              <a:buChar char="ü"/>
            </a:pPr>
            <a:r>
              <a:rPr lang="en-US" sz="4200" i="1" dirty="0"/>
              <a:t>Assumptions </a:t>
            </a:r>
          </a:p>
          <a:p>
            <a:pPr lvl="3" eaLnBrk="1" hangingPunct="1">
              <a:lnSpc>
                <a:spcPct val="120000"/>
              </a:lnSpc>
              <a:buSzPct val="77000"/>
            </a:pPr>
            <a:r>
              <a:rPr lang="en-US" sz="4200" i="1" dirty="0"/>
              <a:t>must be documented </a:t>
            </a:r>
          </a:p>
          <a:p>
            <a:pPr lvl="3" eaLnBrk="1" hangingPunct="1">
              <a:lnSpc>
                <a:spcPct val="120000"/>
              </a:lnSpc>
              <a:buSzPct val="77000"/>
            </a:pPr>
            <a:r>
              <a:rPr lang="en-US" sz="4200" i="1" dirty="0"/>
              <a:t>are considered true, real, or certain for planning purposes</a:t>
            </a:r>
          </a:p>
          <a:p>
            <a:pPr marL="1028700" lvl="3" indent="0" eaLnBrk="1" hangingPunct="1">
              <a:lnSpc>
                <a:spcPct val="90000"/>
              </a:lnSpc>
              <a:buSzPct val="77000"/>
              <a:buNone/>
            </a:pPr>
            <a:endParaRPr lang="en-US" sz="2400" i="1" dirty="0"/>
          </a:p>
          <a:p>
            <a:pPr marL="92075" indent="-92075">
              <a:buSzPct val="77000"/>
            </a:pPr>
            <a:r>
              <a:rPr lang="en-US" sz="4500" b="1" dirty="0"/>
              <a:t>2</a:t>
            </a:r>
            <a:r>
              <a:rPr lang="en-US" sz="2900" dirty="0"/>
              <a:t> </a:t>
            </a:r>
            <a:r>
              <a:rPr lang="en-US" sz="4500" b="1" dirty="0"/>
              <a:t> </a:t>
            </a:r>
            <a:r>
              <a:rPr lang="en-US" sz="5900" b="1" dirty="0"/>
              <a:t>Enterprise Environmental Factors</a:t>
            </a:r>
          </a:p>
          <a:p>
            <a:pPr marL="0" indent="0">
              <a:buSzPct val="77000"/>
              <a:buNone/>
            </a:pPr>
            <a:r>
              <a:rPr lang="en-US" sz="2800" b="1" dirty="0"/>
              <a:t>      </a:t>
            </a:r>
            <a:r>
              <a:rPr lang="en-US" sz="3500" i="1" dirty="0"/>
              <a:t>- Org. Culture &amp; Structure          - Commercial Databases            - PMIS</a:t>
            </a:r>
            <a:r>
              <a:rPr lang="en-US" sz="3500" b="1" i="1" dirty="0"/>
              <a:t> </a:t>
            </a:r>
            <a:r>
              <a:rPr lang="en-US" sz="3500" i="1" dirty="0"/>
              <a:t> </a:t>
            </a:r>
          </a:p>
          <a:p>
            <a:pPr marL="0" indent="0">
              <a:buSzPct val="77000"/>
              <a:buNone/>
            </a:pPr>
            <a:endParaRPr lang="en-US" i="1" dirty="0"/>
          </a:p>
          <a:p>
            <a:pPr eaLnBrk="1" hangingPunct="1">
              <a:lnSpc>
                <a:spcPct val="90000"/>
              </a:lnSpc>
              <a:buFont typeface="Wingdings" pitchFamily="2" charset="2"/>
              <a:buNone/>
            </a:pPr>
            <a:r>
              <a:rPr lang="en-US" sz="4500" b="1" dirty="0"/>
              <a:t>.3  </a:t>
            </a:r>
            <a:r>
              <a:rPr lang="en-US" sz="5900" b="1" dirty="0"/>
              <a:t>Organizational Process Assets</a:t>
            </a:r>
          </a:p>
          <a:p>
            <a:pPr marL="625475" indent="-266700"/>
            <a:r>
              <a:rPr lang="en-US" sz="3500" i="1" dirty="0"/>
              <a:t>Lessons Learned Repository (historical data)</a:t>
            </a:r>
          </a:p>
          <a:p>
            <a:pPr marL="625475" indent="-266700"/>
            <a:r>
              <a:rPr lang="en-US" sz="3500" i="1" dirty="0"/>
              <a:t>Standardized Procedures </a:t>
            </a:r>
          </a:p>
          <a:p>
            <a:pPr marL="625475" indent="-266700"/>
            <a:r>
              <a:rPr lang="en-US" sz="3500" i="1" dirty="0"/>
              <a:t>Templates</a:t>
            </a:r>
          </a:p>
          <a:p>
            <a:pPr marL="625475" indent="-266700"/>
            <a:r>
              <a:rPr lang="en-US" sz="3500" i="1" dirty="0"/>
              <a:t>Activity planning related policies, procedures, and guidelines</a:t>
            </a:r>
          </a:p>
          <a:p>
            <a:pPr marL="342900" lvl="1" indent="0" eaLnBrk="1" hangingPunct="1">
              <a:lnSpc>
                <a:spcPct val="90000"/>
              </a:lnSpc>
              <a:buNone/>
            </a:pPr>
            <a:endParaRPr lang="en-US" sz="2400" dirty="0"/>
          </a:p>
          <a:p>
            <a:pPr lvl="1" eaLnBrk="1" hangingPunct="1">
              <a:lnSpc>
                <a:spcPct val="90000"/>
              </a:lnSpc>
            </a:pPr>
            <a:endParaRPr lang="en-US" sz="2400" b="1" dirty="0"/>
          </a:p>
          <a:p>
            <a:pPr eaLnBrk="1" hangingPunct="1">
              <a:lnSpc>
                <a:spcPct val="90000"/>
              </a:lnSpc>
              <a:buFont typeface="Wingdings 2" pitchFamily="18" charset="2"/>
              <a:buNone/>
            </a:pPr>
            <a:endParaRPr lang="en-US" sz="2000" b="1" dirty="0"/>
          </a:p>
          <a:p>
            <a:pPr eaLnBrk="1" hangingPunct="1">
              <a:lnSpc>
                <a:spcPct val="90000"/>
              </a:lnSpc>
              <a:buFont typeface="Wingdings" pitchFamily="2" charset="2"/>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fontAlgn="auto" hangingPunct="1">
              <a:spcAft>
                <a:spcPts val="0"/>
              </a:spcAft>
              <a:defRPr/>
            </a:pPr>
            <a:r>
              <a:rPr lang="en-US" dirty="0"/>
              <a:t> </a:t>
            </a:r>
          </a:p>
        </p:txBody>
      </p:sp>
      <p:sp>
        <p:nvSpPr>
          <p:cNvPr id="56323" name="Rectangle 3"/>
          <p:cNvSpPr>
            <a:spLocks noGrp="1" noChangeArrowheads="1"/>
          </p:cNvSpPr>
          <p:nvPr>
            <p:ph idx="1"/>
          </p:nvPr>
        </p:nvSpPr>
        <p:spPr>
          <a:xfrm>
            <a:off x="41476" y="614423"/>
            <a:ext cx="9067800" cy="6248400"/>
          </a:xfrm>
        </p:spPr>
        <p:txBody>
          <a:bodyPr>
            <a:normAutofit/>
          </a:bodyPr>
          <a:lstStyle/>
          <a:p>
            <a:pPr>
              <a:buSzPct val="77000"/>
              <a:buNone/>
              <a:defRPr/>
            </a:pPr>
            <a:r>
              <a:rPr lang="en-US" sz="3600" b="1" dirty="0"/>
              <a:t>.1  </a:t>
            </a:r>
            <a:r>
              <a:rPr lang="en-US" sz="2800" b="1" dirty="0"/>
              <a:t>Expert Judgment</a:t>
            </a:r>
          </a:p>
          <a:p>
            <a:pPr marL="531813" lvl="1" indent="-130175">
              <a:buSzPct val="77000"/>
              <a:buNone/>
              <a:defRPr/>
            </a:pPr>
            <a:r>
              <a:rPr lang="en-US" dirty="0"/>
              <a:t>  </a:t>
            </a:r>
            <a:r>
              <a:rPr lang="en-US" sz="2200" dirty="0"/>
              <a:t>Project team members or other individuals can provide expertise in defining activities,   from their past experience in similar projects. </a:t>
            </a:r>
            <a:endParaRPr lang="en-US" sz="3600" b="1" dirty="0"/>
          </a:p>
          <a:p>
            <a:pPr eaLnBrk="1" fontAlgn="auto" hangingPunct="1">
              <a:spcAft>
                <a:spcPts val="0"/>
              </a:spcAft>
              <a:buFont typeface="Wingdings" pitchFamily="2" charset="2"/>
              <a:buNone/>
              <a:defRPr/>
            </a:pPr>
            <a:r>
              <a:rPr lang="en-US" sz="3600" b="1" dirty="0"/>
              <a:t>.2 </a:t>
            </a:r>
            <a:r>
              <a:rPr lang="en-US" sz="2800" b="1" dirty="0"/>
              <a:t>Decomposition</a:t>
            </a:r>
          </a:p>
          <a:p>
            <a:pPr lvl="1" eaLnBrk="1" fontAlgn="auto" hangingPunct="1">
              <a:spcAft>
                <a:spcPts val="0"/>
              </a:spcAft>
              <a:buSzPct val="77000"/>
              <a:buFont typeface="Wingdings" pitchFamily="2" charset="2"/>
              <a:buChar char="§"/>
              <a:defRPr/>
            </a:pPr>
            <a:r>
              <a:rPr lang="en-US" sz="2200" dirty="0"/>
              <a:t>Involves subdividing the project work packages into smaller components called </a:t>
            </a:r>
            <a:r>
              <a:rPr lang="en-US" sz="2200" b="1" i="1" dirty="0"/>
              <a:t>activities, </a:t>
            </a:r>
            <a:r>
              <a:rPr lang="en-US" sz="2200" dirty="0"/>
              <a:t>i.e.</a:t>
            </a:r>
            <a:r>
              <a:rPr lang="en-US" sz="2200" i="1" dirty="0"/>
              <a:t>,</a:t>
            </a:r>
            <a:r>
              <a:rPr lang="en-US" sz="2200" b="1" i="1" dirty="0"/>
              <a:t> </a:t>
            </a:r>
            <a:r>
              <a:rPr lang="en-US" sz="2200" dirty="0"/>
              <a:t>the effort needed to complete the work package. </a:t>
            </a:r>
          </a:p>
          <a:p>
            <a:pPr lvl="1" eaLnBrk="1" fontAlgn="auto" hangingPunct="1">
              <a:spcAft>
                <a:spcPts val="0"/>
              </a:spcAft>
              <a:buSzPct val="77000"/>
              <a:buFont typeface="Wingdings" pitchFamily="2" charset="2"/>
              <a:buChar char="§"/>
              <a:defRPr/>
            </a:pPr>
            <a:r>
              <a:rPr lang="en-US" sz="2200" dirty="0"/>
              <a:t>Decomposition is also used in creating the WBS</a:t>
            </a:r>
          </a:p>
          <a:p>
            <a:pPr lvl="1" eaLnBrk="1" fontAlgn="auto" hangingPunct="1">
              <a:spcAft>
                <a:spcPts val="0"/>
              </a:spcAft>
              <a:buSzPct val="77000"/>
              <a:buFont typeface="Wingdings" pitchFamily="2" charset="2"/>
              <a:buChar char="§"/>
              <a:defRPr/>
            </a:pPr>
            <a:r>
              <a:rPr lang="en-US" sz="2200" dirty="0"/>
              <a:t>The activity list, WBS, and WBS Dictionary can be created simultaneously or sequentially, while using the WBS as the foundation for creation of the activity list.</a:t>
            </a:r>
          </a:p>
          <a:p>
            <a:pPr eaLnBrk="1" fontAlgn="auto" hangingPunct="1">
              <a:spcAft>
                <a:spcPts val="0"/>
              </a:spcAft>
              <a:buSzPct val="77000"/>
              <a:buFont typeface="Wingdings" pitchFamily="2" charset="2"/>
              <a:buNone/>
              <a:defRPr/>
            </a:pPr>
            <a:r>
              <a:rPr lang="en-US" sz="2800" b="1" dirty="0"/>
              <a:t>.3  Rolling wave planning</a:t>
            </a:r>
          </a:p>
          <a:p>
            <a:pPr marL="450850" lvl="1" indent="0" eaLnBrk="1" fontAlgn="auto" hangingPunct="1">
              <a:spcAft>
                <a:spcPts val="0"/>
              </a:spcAft>
              <a:buSzPct val="77000"/>
              <a:buNone/>
              <a:defRPr/>
            </a:pPr>
            <a:r>
              <a:rPr lang="en-US" sz="2200" dirty="0"/>
              <a:t>Progressive elaboration planning; i.e. work in the near term is planned in detail, while work in the future is planned at  higher levels of WBS</a:t>
            </a:r>
            <a:r>
              <a:rPr lang="en-US" sz="2200" b="1" dirty="0"/>
              <a:t> </a:t>
            </a:r>
            <a:endParaRPr lang="en-US" sz="2200" dirty="0"/>
          </a:p>
          <a:p>
            <a:pPr eaLnBrk="1" fontAlgn="auto" hangingPunct="1">
              <a:spcAft>
                <a:spcPts val="0"/>
              </a:spcAft>
              <a:buFont typeface="Wingdings" pitchFamily="2" charset="2"/>
              <a:buNone/>
              <a:defRPr/>
            </a:pPr>
            <a:r>
              <a:rPr lang="en-US" sz="2800" b="1" dirty="0"/>
              <a:t>.4  Meetings</a:t>
            </a:r>
          </a:p>
          <a:p>
            <a:pPr marL="531813" indent="-531813" eaLnBrk="1" fontAlgn="auto" hangingPunct="1">
              <a:spcAft>
                <a:spcPts val="0"/>
              </a:spcAft>
              <a:buFont typeface="Wingdings" pitchFamily="2" charset="2"/>
              <a:buNone/>
              <a:defRPr/>
            </a:pPr>
            <a:r>
              <a:rPr lang="en-US" sz="2800" b="1" dirty="0"/>
              <a:t>      </a:t>
            </a:r>
            <a:r>
              <a:rPr lang="en-US" sz="2200" dirty="0"/>
              <a:t>Held face-to-face or virtual format with team members to define project   activities needed to complete the work </a:t>
            </a:r>
          </a:p>
        </p:txBody>
      </p:sp>
      <p:sp>
        <p:nvSpPr>
          <p:cNvPr id="8" name="Rectangle 2"/>
          <p:cNvSpPr txBox="1">
            <a:spLocks noChangeArrowheads="1"/>
          </p:cNvSpPr>
          <p:nvPr/>
        </p:nvSpPr>
        <p:spPr>
          <a:xfrm>
            <a:off x="628650" y="-122237"/>
            <a:ext cx="8686800" cy="838200"/>
          </a:xfrm>
          <a:prstGeom prst="rect">
            <a:avLst/>
          </a:prstGeom>
          <a:noFill/>
        </p:spPr>
        <p:txBody>
          <a:bodyPr anchor="ctr">
            <a:normAutofit/>
          </a:bodyPr>
          <a:lstStyle/>
          <a:p>
            <a:pPr fontAlgn="auto">
              <a:spcAft>
                <a:spcPts val="0"/>
              </a:spcAft>
              <a:defRPr/>
            </a:pPr>
            <a:r>
              <a:rPr lang="en-US" sz="28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6.2.2  - Define ACTIVITIES: TOOLS &amp; TECHNIQUES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txBox="1">
            <a:spLocks noGrp="1" noChangeArrowheads="1"/>
          </p:cNvSpPr>
          <p:nvPr>
            <p:ph type="title"/>
          </p:nvPr>
        </p:nvSpPr>
        <p:spPr>
          <a:xfrm>
            <a:off x="838200" y="0"/>
            <a:ext cx="7498080" cy="7620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6.2.3  - DEFINE ACTIVITIES: OUTPUTS</a:t>
            </a:r>
          </a:p>
        </p:txBody>
      </p:sp>
      <p:sp>
        <p:nvSpPr>
          <p:cNvPr id="31746" name="Rectangle 3"/>
          <p:cNvSpPr>
            <a:spLocks noGrp="1" noChangeArrowheads="1"/>
          </p:cNvSpPr>
          <p:nvPr>
            <p:ph idx="1"/>
          </p:nvPr>
        </p:nvSpPr>
        <p:spPr>
          <a:xfrm>
            <a:off x="152400" y="762000"/>
            <a:ext cx="8686800" cy="6096000"/>
          </a:xfrm>
        </p:spPr>
        <p:txBody>
          <a:bodyPr>
            <a:normAutofit lnSpcReduction="10000"/>
          </a:bodyPr>
          <a:lstStyle/>
          <a:p>
            <a:pPr eaLnBrk="1" hangingPunct="1">
              <a:buFont typeface="Wingdings" pitchFamily="2" charset="2"/>
              <a:buNone/>
            </a:pPr>
            <a:r>
              <a:rPr lang="en-US" sz="2800" b="1" dirty="0"/>
              <a:t>.1  Activity List</a:t>
            </a:r>
          </a:p>
          <a:p>
            <a:pPr lvl="1" eaLnBrk="1" hangingPunct="1">
              <a:buSzPct val="77000"/>
              <a:buFont typeface="Wingdings" pitchFamily="2" charset="2"/>
              <a:buChar char="§"/>
            </a:pPr>
            <a:r>
              <a:rPr lang="en-US" sz="2000" dirty="0"/>
              <a:t>A comprehensive list including all of the activities that need to be performed  to complete the project.</a:t>
            </a:r>
          </a:p>
          <a:p>
            <a:pPr lvl="1" eaLnBrk="1" hangingPunct="1">
              <a:buSzPct val="77000"/>
              <a:buFont typeface="Wingdings" pitchFamily="2" charset="2"/>
              <a:buChar char="§"/>
            </a:pPr>
            <a:r>
              <a:rPr lang="en-US" sz="2000" dirty="0"/>
              <a:t>The Activity list is an extension of the WBS</a:t>
            </a:r>
          </a:p>
          <a:p>
            <a:pPr lvl="1" eaLnBrk="1" hangingPunct="1">
              <a:buSzPct val="77000"/>
              <a:buFont typeface="Wingdings" pitchFamily="2" charset="2"/>
              <a:buChar char="§"/>
            </a:pPr>
            <a:r>
              <a:rPr lang="en-US" sz="2000" dirty="0"/>
              <a:t>For Rolling Wave planning or Agile techniques, the activity list will be updated periodically as the project progresses.   </a:t>
            </a:r>
          </a:p>
          <a:p>
            <a:pPr marL="0" indent="0">
              <a:buSzPct val="77000"/>
              <a:buNone/>
            </a:pPr>
            <a:r>
              <a:rPr lang="en-US" sz="2800" b="1" dirty="0"/>
              <a:t>. 2</a:t>
            </a:r>
            <a:r>
              <a:rPr lang="en-US" sz="2300" dirty="0"/>
              <a:t>  </a:t>
            </a:r>
            <a:r>
              <a:rPr lang="en-US" sz="2800" b="1" dirty="0"/>
              <a:t>Activity Attributes </a:t>
            </a:r>
          </a:p>
          <a:p>
            <a:pPr marL="358775" indent="0">
              <a:buSzPct val="77000"/>
              <a:buNone/>
            </a:pPr>
            <a:r>
              <a:rPr lang="en-US" sz="2000" dirty="0"/>
              <a:t>Provide details about the project activities; i.e., Activity identifier (ID), WBS ID, activity label or name, activity description, predecessors/successors, leads/lags, resource requirements, constraints and assumptions.   </a:t>
            </a:r>
          </a:p>
          <a:p>
            <a:pPr marL="173038" indent="-173038">
              <a:buSzPct val="77000"/>
              <a:buNone/>
            </a:pPr>
            <a:r>
              <a:rPr lang="en-US" sz="2800" b="1" dirty="0"/>
              <a:t>. 3 Milestone List</a:t>
            </a:r>
          </a:p>
          <a:p>
            <a:pPr lvl="1">
              <a:buSzPct val="105000"/>
              <a:buFontTx/>
              <a:buChar char="•"/>
            </a:pPr>
            <a:r>
              <a:rPr lang="en-US" sz="2000" dirty="0"/>
              <a:t>A </a:t>
            </a:r>
            <a:r>
              <a:rPr lang="en-US" sz="2000" b="1" i="1" dirty="0"/>
              <a:t>milestone </a:t>
            </a:r>
            <a:r>
              <a:rPr lang="en-US" sz="2000" dirty="0"/>
              <a:t>is a significant point in time or event in the project schedule. </a:t>
            </a:r>
            <a:endParaRPr lang="en-US" sz="2000" b="1" i="1" dirty="0"/>
          </a:p>
          <a:p>
            <a:pPr lvl="1">
              <a:buSzPct val="105000"/>
              <a:buFontTx/>
              <a:buChar char="•"/>
            </a:pPr>
            <a:r>
              <a:rPr lang="en-US" sz="2000" dirty="0"/>
              <a:t>A component of project management plan</a:t>
            </a:r>
          </a:p>
          <a:p>
            <a:pPr lvl="1">
              <a:buSzPct val="105000"/>
              <a:buFontTx/>
              <a:buChar char="•"/>
            </a:pPr>
            <a:r>
              <a:rPr lang="en-US" sz="2000" dirty="0"/>
              <a:t>Identifies whether a milestone is mandatory (contractual) or optional</a:t>
            </a:r>
          </a:p>
          <a:p>
            <a:pPr marL="173038" indent="-173038">
              <a:buSzPct val="77000"/>
              <a:buNone/>
            </a:pPr>
            <a:r>
              <a:rPr lang="en-US" sz="2800" b="1" dirty="0"/>
              <a:t>.4  Change Requests</a:t>
            </a:r>
          </a:p>
          <a:p>
            <a:pPr marL="358775" indent="0">
              <a:buSzPct val="77000"/>
              <a:buNone/>
            </a:pPr>
            <a:r>
              <a:rPr lang="en-US" sz="2000" dirty="0"/>
              <a:t>Change requests are needed when the progressive elaboration of the deliverables into activities may reveal work that may not have been in the initial project baseline.    </a:t>
            </a:r>
            <a:r>
              <a:rPr lang="en-US" sz="2800" b="1" dirty="0"/>
              <a:t> </a:t>
            </a:r>
            <a:r>
              <a:rPr lang="en-US" sz="2800" dirty="0"/>
              <a:t> </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txBox="1">
            <a:spLocks noGrp="1" noChangeArrowheads="1"/>
          </p:cNvSpPr>
          <p:nvPr>
            <p:ph type="title"/>
          </p:nvPr>
        </p:nvSpPr>
        <p:spPr>
          <a:xfrm>
            <a:off x="228600" y="0"/>
            <a:ext cx="8686800" cy="8382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6.2.3  - DEFINE ACTIVITIES: OUTPUTS</a:t>
            </a:r>
          </a:p>
        </p:txBody>
      </p:sp>
      <p:sp>
        <p:nvSpPr>
          <p:cNvPr id="32770" name="Rectangle 3"/>
          <p:cNvSpPr>
            <a:spLocks noGrp="1" noChangeArrowheads="1"/>
          </p:cNvSpPr>
          <p:nvPr>
            <p:ph idx="1"/>
          </p:nvPr>
        </p:nvSpPr>
        <p:spPr>
          <a:xfrm>
            <a:off x="628650" y="1143000"/>
            <a:ext cx="7886700" cy="4572000"/>
          </a:xfrm>
        </p:spPr>
        <p:txBody>
          <a:bodyPr>
            <a:normAutofit/>
          </a:bodyPr>
          <a:lstStyle/>
          <a:p>
            <a:pPr eaLnBrk="1" hangingPunct="1">
              <a:lnSpc>
                <a:spcPct val="90000"/>
              </a:lnSpc>
              <a:spcBef>
                <a:spcPts val="600"/>
              </a:spcBef>
              <a:spcAft>
                <a:spcPts val="600"/>
              </a:spcAft>
              <a:buFont typeface="Wingdings" pitchFamily="2" charset="2"/>
              <a:buNone/>
            </a:pPr>
            <a:r>
              <a:rPr lang="en-US" sz="2800" b="1" dirty="0"/>
              <a:t>.5  Project Management Plan Updates</a:t>
            </a:r>
          </a:p>
          <a:p>
            <a:pPr marL="342900" lvl="1" indent="0" eaLnBrk="1" hangingPunct="1">
              <a:lnSpc>
                <a:spcPct val="90000"/>
              </a:lnSpc>
              <a:spcBef>
                <a:spcPts val="600"/>
              </a:spcBef>
              <a:spcAft>
                <a:spcPts val="600"/>
              </a:spcAft>
              <a:buSzPct val="77000"/>
              <a:buNone/>
            </a:pPr>
            <a:r>
              <a:rPr lang="en-US" sz="2000" dirty="0"/>
              <a:t> </a:t>
            </a:r>
            <a:r>
              <a:rPr lang="en-US" sz="2400" dirty="0"/>
              <a:t>Components of the Project Management Plan that may require updates, whenever changes are approved, include</a:t>
            </a:r>
          </a:p>
          <a:p>
            <a:pPr lvl="2">
              <a:spcBef>
                <a:spcPts val="600"/>
              </a:spcBef>
              <a:spcAft>
                <a:spcPts val="600"/>
              </a:spcAft>
              <a:buSzPct val="77000"/>
            </a:pPr>
            <a:r>
              <a:rPr lang="en-US" sz="2400" b="1" i="1" dirty="0"/>
              <a:t>Schedule Baseline  </a:t>
            </a:r>
            <a:r>
              <a:rPr lang="en-US" sz="2400" dirty="0"/>
              <a:t>updating</a:t>
            </a:r>
            <a:r>
              <a:rPr lang="en-US" sz="2400" b="1" i="1" dirty="0"/>
              <a:t> </a:t>
            </a:r>
            <a:r>
              <a:rPr lang="en-US" sz="2400" dirty="0"/>
              <a:t>of the baseline with new delivery dates and other significant schedule milestones, is necessary for activities impacted by approved change requests. </a:t>
            </a:r>
          </a:p>
          <a:p>
            <a:pPr lvl="2">
              <a:spcBef>
                <a:spcPts val="600"/>
              </a:spcBef>
              <a:spcAft>
                <a:spcPts val="600"/>
              </a:spcAft>
              <a:buSzPct val="77000"/>
            </a:pPr>
            <a:r>
              <a:rPr lang="en-US" sz="2400" b="1" i="1" dirty="0"/>
              <a:t>Cost Baseline  </a:t>
            </a:r>
            <a:r>
              <a:rPr lang="en-US" sz="2400" dirty="0"/>
              <a:t>updated whenever approved changes in schedule activities involve cost changes. </a:t>
            </a:r>
            <a:r>
              <a:rPr lang="en-US" sz="2400" b="1" i="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276225" y="1285875"/>
            <a:ext cx="8715375" cy="5357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 name="Title 1"/>
          <p:cNvSpPr>
            <a:spLocks noGrp="1"/>
          </p:cNvSpPr>
          <p:nvPr>
            <p:ph type="title"/>
          </p:nvPr>
        </p:nvSpPr>
        <p:spPr>
          <a:xfrm>
            <a:off x="214282" y="214290"/>
            <a:ext cx="8686800" cy="838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QUESTIONS &amp; REAL WORLD APPLICATION</a:t>
            </a:r>
            <a:endParaRPr lang="en-CA" sz="3200" b="1" dirty="0">
              <a:effectLst>
                <a:outerShdw blurRad="38100" dist="38100" dir="2700000" algn="tl">
                  <a:srgbClr val="000000">
                    <a:alpha val="43137"/>
                  </a:srgbClr>
                </a:outerShdw>
              </a:effectLst>
            </a:endParaRPr>
          </a:p>
        </p:txBody>
      </p:sp>
      <p:sp>
        <p:nvSpPr>
          <p:cNvPr id="33796" name="TextBox 4"/>
          <p:cNvSpPr txBox="1">
            <a:spLocks noChangeArrowheads="1"/>
          </p:cNvSpPr>
          <p:nvPr/>
        </p:nvSpPr>
        <p:spPr bwMode="auto">
          <a:xfrm>
            <a:off x="228600" y="1447800"/>
            <a:ext cx="8902700" cy="5170646"/>
          </a:xfrm>
          <a:prstGeom prst="rect">
            <a:avLst/>
          </a:prstGeom>
          <a:noFill/>
          <a:ln w="9525">
            <a:noFill/>
            <a:miter lim="800000"/>
            <a:headEnd/>
            <a:tailEnd/>
          </a:ln>
        </p:spPr>
        <p:txBody>
          <a:bodyPr>
            <a:spAutoFit/>
          </a:bodyPr>
          <a:lstStyle/>
          <a:p>
            <a:pPr marL="285750" indent="-285750">
              <a:buClr>
                <a:srgbClr val="C00000"/>
              </a:buClr>
              <a:buFont typeface="Wingdings" pitchFamily="2" charset="2"/>
              <a:buChar char="§"/>
            </a:pPr>
            <a:r>
              <a:rPr lang="en-US" sz="2200" dirty="0"/>
              <a:t> Issues you might expect to encounter include work taking longer than expected</a:t>
            </a:r>
            <a:r>
              <a:rPr lang="en-CA" sz="2200" dirty="0"/>
              <a:t>, or not having an idea how long an activity should take. </a:t>
            </a:r>
          </a:p>
          <a:p>
            <a:pPr marL="285750" indent="-285750">
              <a:buClr>
                <a:srgbClr val="C00000"/>
              </a:buClr>
              <a:buFont typeface="Wingdings" pitchFamily="2" charset="2"/>
              <a:buChar char="§"/>
            </a:pPr>
            <a:r>
              <a:rPr lang="en-US" sz="2200" dirty="0"/>
              <a:t>The introduction of out-of-scope items into the project could pose </a:t>
            </a:r>
          </a:p>
          <a:p>
            <a:pPr>
              <a:buClr>
                <a:srgbClr val="C00000"/>
              </a:buClr>
            </a:pPr>
            <a:r>
              <a:rPr lang="en-US" sz="2200" dirty="0"/>
              <a:t>     problems, depending upon how much “research” was done during </a:t>
            </a:r>
          </a:p>
          <a:p>
            <a:pPr>
              <a:buClr>
                <a:srgbClr val="C00000"/>
              </a:buClr>
            </a:pPr>
            <a:r>
              <a:rPr lang="en-US" sz="2200" dirty="0"/>
              <a:t>     planning.</a:t>
            </a:r>
          </a:p>
          <a:p>
            <a:pPr marL="285750" indent="-285750">
              <a:buClr>
                <a:srgbClr val="C00000"/>
              </a:buClr>
              <a:buFont typeface="Wingdings" pitchFamily="2" charset="2"/>
              <a:buChar char="§"/>
            </a:pPr>
            <a:r>
              <a:rPr lang="en-US" sz="2200" dirty="0"/>
              <a:t> Time and cost estimates could be out-of-line, also if there were a </a:t>
            </a:r>
          </a:p>
          <a:p>
            <a:pPr>
              <a:buClr>
                <a:srgbClr val="C00000"/>
              </a:buClr>
            </a:pPr>
            <a:r>
              <a:rPr lang="en-US" sz="2200" dirty="0"/>
              <a:t>     great number of items not identified originally, but needed to </a:t>
            </a:r>
          </a:p>
          <a:p>
            <a:pPr>
              <a:buClr>
                <a:srgbClr val="C00000"/>
              </a:buClr>
            </a:pPr>
            <a:r>
              <a:rPr lang="en-US" sz="2200" dirty="0"/>
              <a:t>     complete the project </a:t>
            </a:r>
          </a:p>
          <a:p>
            <a:pPr marL="285750" indent="-285750">
              <a:buClr>
                <a:srgbClr val="C00000"/>
              </a:buClr>
              <a:buFont typeface="Wingdings" pitchFamily="2" charset="2"/>
              <a:buChar char="§"/>
            </a:pPr>
            <a:r>
              <a:rPr lang="en-US" sz="2200" dirty="0"/>
              <a:t> It is useful to develop a schedule management plan to know how to:</a:t>
            </a:r>
          </a:p>
          <a:p>
            <a:pPr marL="742950" lvl="1" indent="-285750">
              <a:buClr>
                <a:srgbClr val="C00000"/>
              </a:buClr>
              <a:buFont typeface="Wingdings" pitchFamily="2" charset="2"/>
              <a:buChar char="ü"/>
            </a:pPr>
            <a:r>
              <a:rPr lang="en-US" sz="2200" dirty="0"/>
              <a:t> Decompose work packages into activities and milestone</a:t>
            </a:r>
          </a:p>
          <a:p>
            <a:pPr marL="742950" lvl="1" indent="-285750">
              <a:buClr>
                <a:srgbClr val="C00000"/>
              </a:buClr>
              <a:buFont typeface="Wingdings" pitchFamily="2" charset="2"/>
              <a:buChar char="ü"/>
            </a:pPr>
            <a:r>
              <a:rPr lang="en-US" sz="2200" dirty="0"/>
              <a:t> Establish the network diagram</a:t>
            </a:r>
          </a:p>
          <a:p>
            <a:pPr marL="742950" lvl="1" indent="-285750">
              <a:buClr>
                <a:srgbClr val="C00000"/>
              </a:buClr>
              <a:buFont typeface="Wingdings" pitchFamily="2" charset="2"/>
              <a:buChar char="ü"/>
            </a:pPr>
            <a:r>
              <a:rPr lang="en-US" sz="2200" dirty="0"/>
              <a:t> Determine needed resources </a:t>
            </a:r>
          </a:p>
          <a:p>
            <a:pPr marL="742950" lvl="1" indent="-285750">
              <a:buClr>
                <a:srgbClr val="C00000"/>
              </a:buClr>
              <a:buFont typeface="Wingdings" pitchFamily="2" charset="2"/>
              <a:buChar char="ü"/>
            </a:pPr>
            <a:r>
              <a:rPr lang="en-US" sz="2200" dirty="0"/>
              <a:t> Integrate activities into the schedule</a:t>
            </a:r>
          </a:p>
          <a:p>
            <a:pPr marL="742950" lvl="1" indent="-285750">
              <a:buClr>
                <a:srgbClr val="C00000"/>
              </a:buClr>
              <a:buFont typeface="Wingdings" pitchFamily="2" charset="2"/>
              <a:buChar char="ü"/>
            </a:pPr>
            <a:r>
              <a:rPr lang="en-US" sz="2200" dirty="0"/>
              <a:t> Deal with schedule changes and updates</a:t>
            </a:r>
          </a:p>
          <a:p>
            <a:pPr lvl="1">
              <a:buClr>
                <a:srgbClr val="FFC000"/>
              </a:buClr>
              <a:buFont typeface="Wingdings" pitchFamily="2" charset="2"/>
              <a:buChar char="v"/>
            </a:pP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 descr="C:\Documents and Settings\Isaac\Local Settings\Temporary Internet Files\Content.IE5\S208HFNL\MCj04413600000[1].png"/>
          <p:cNvPicPr>
            <a:picLocks noChangeAspect="1" noChangeArrowheads="1"/>
          </p:cNvPicPr>
          <p:nvPr/>
        </p:nvPicPr>
        <p:blipFill>
          <a:blip r:embed="rId3" cstate="print"/>
          <a:srcRect/>
          <a:stretch>
            <a:fillRect/>
          </a:stretch>
        </p:blipFill>
        <p:spPr bwMode="auto">
          <a:xfrm>
            <a:off x="1762890" y="3152484"/>
            <a:ext cx="2258270" cy="2058033"/>
          </a:xfrm>
          <a:prstGeom prst="rect">
            <a:avLst/>
          </a:prstGeom>
          <a:noFill/>
        </p:spPr>
      </p:pic>
      <p:sp>
        <p:nvSpPr>
          <p:cNvPr id="60419" name="Rectangle 3"/>
          <p:cNvSpPr>
            <a:spLocks noGrp="1" noChangeArrowheads="1"/>
          </p:cNvSpPr>
          <p:nvPr>
            <p:ph type="title"/>
          </p:nvPr>
        </p:nvSpPr>
        <p:spPr>
          <a:xfrm>
            <a:off x="609600" y="0"/>
            <a:ext cx="8686800" cy="838200"/>
          </a:xfrm>
        </p:spPr>
        <p:txBody>
          <a:bodyPr lIns="90488" tIns="44450" rIns="90488" bIns="44450">
            <a:normAutofit/>
          </a:bodyPr>
          <a:lstStyle/>
          <a:p>
            <a:pPr algn="ctr" eaLnBrk="1" fontAlgn="auto" hangingPunct="1">
              <a:spcAft>
                <a:spcPts val="0"/>
              </a:spcAft>
              <a:defRPr/>
            </a:pPr>
            <a:r>
              <a:rPr lang="en-US" sz="3600" b="1" spc="300" dirty="0">
                <a:effectLst>
                  <a:outerShdw blurRad="38100" dist="38100" dir="2700000" algn="tl">
                    <a:srgbClr val="000000">
                      <a:alpha val="43137"/>
                    </a:srgbClr>
                  </a:outerShdw>
                  <a:reflection blurRad="6350" stA="55000" endA="300" endPos="45500" dir="5400000" sy="-100000" algn="bl" rotWithShape="0"/>
                </a:effectLst>
              </a:rPr>
              <a:t>6.3  SEQUENCE  ACTIVITIES</a:t>
            </a:r>
          </a:p>
        </p:txBody>
      </p:sp>
      <p:sp>
        <p:nvSpPr>
          <p:cNvPr id="21" name="TextBox 1"/>
          <p:cNvSpPr txBox="1"/>
          <p:nvPr/>
        </p:nvSpPr>
        <p:spPr>
          <a:xfrm>
            <a:off x="-14591" y="652923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39" name="Group 23"/>
          <p:cNvGrpSpPr>
            <a:grpSpLocks/>
          </p:cNvGrpSpPr>
          <p:nvPr/>
        </p:nvGrpSpPr>
        <p:grpSpPr bwMode="auto">
          <a:xfrm>
            <a:off x="152400" y="1447800"/>
            <a:ext cx="8777288" cy="4895849"/>
            <a:chOff x="152400" y="1504952"/>
            <a:chExt cx="8777318" cy="4895847"/>
          </a:xfrm>
          <a:solidFill>
            <a:schemeClr val="bg2">
              <a:lumMod val="10000"/>
            </a:schemeClr>
          </a:solidFill>
          <a:effectLst>
            <a:outerShdw blurRad="50800" dist="38100" dir="2700000" algn="tl" rotWithShape="0">
              <a:prstClr val="black">
                <a:alpha val="40000"/>
              </a:prstClr>
            </a:outerShdw>
          </a:effectLst>
        </p:grpSpPr>
        <p:sp>
          <p:nvSpPr>
            <p:cNvPr id="40"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41"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42"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43"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44" name="Rectangle 11"/>
            <p:cNvSpPr>
              <a:spLocks noChangeArrowheads="1"/>
            </p:cNvSpPr>
            <p:nvPr/>
          </p:nvSpPr>
          <p:spPr bwMode="auto">
            <a:xfrm>
              <a:off x="3429019" y="1504952"/>
              <a:ext cx="2438400" cy="1505539"/>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45" name="Line 12"/>
            <p:cNvSpPr>
              <a:spLocks noChangeShapeType="1"/>
            </p:cNvSpPr>
            <p:nvPr/>
          </p:nvSpPr>
          <p:spPr bwMode="auto">
            <a:xfrm>
              <a:off x="4652327" y="2984183"/>
              <a:ext cx="815" cy="32131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6"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7"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48"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9"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0"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1"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2"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53"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grpSp>
      <p:cxnSp>
        <p:nvCxnSpPr>
          <p:cNvPr id="3" name="Straight Connector 2"/>
          <p:cNvCxnSpPr/>
          <p:nvPr/>
        </p:nvCxnSpPr>
        <p:spPr>
          <a:xfrm>
            <a:off x="2098875" y="3238499"/>
            <a:ext cx="0" cy="1941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7949" y="0"/>
            <a:ext cx="8686800" cy="838200"/>
          </a:xfrm>
        </p:spPr>
        <p:txBody>
          <a:bodyPr>
            <a:normAutofit/>
          </a:bodyPr>
          <a:lstStyle/>
          <a:p>
            <a:pPr algn="ctr" eaLnBrk="1" fontAlgn="auto" hangingPunct="1">
              <a:spcAft>
                <a:spcPts val="0"/>
              </a:spcAft>
              <a:defRPr/>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6.3  SEQUENCE  ACTIVITIES </a:t>
            </a:r>
          </a:p>
        </p:txBody>
      </p:sp>
      <p:sp>
        <p:nvSpPr>
          <p:cNvPr id="3076" name="Rectangle 3"/>
          <p:cNvSpPr>
            <a:spLocks noGrp="1" noChangeArrowheads="1"/>
          </p:cNvSpPr>
          <p:nvPr>
            <p:ph idx="1"/>
          </p:nvPr>
        </p:nvSpPr>
        <p:spPr>
          <a:xfrm>
            <a:off x="304800" y="990601"/>
            <a:ext cx="8686800" cy="2286000"/>
          </a:xfrm>
        </p:spPr>
        <p:txBody>
          <a:bodyPr>
            <a:normAutofit fontScale="85000" lnSpcReduction="10000"/>
          </a:bodyPr>
          <a:lstStyle/>
          <a:p>
            <a:pPr eaLnBrk="1" hangingPunct="1">
              <a:buSzPct val="79000"/>
            </a:pPr>
            <a:r>
              <a:rPr lang="en-US" sz="2800" dirty="0"/>
              <a:t>Involves identifying and documenting dependencies amongst  project activities</a:t>
            </a:r>
          </a:p>
          <a:p>
            <a:pPr eaLnBrk="1" hangingPunct="1">
              <a:buSzPct val="79000"/>
            </a:pPr>
            <a:r>
              <a:rPr lang="en-US" sz="2800" dirty="0"/>
              <a:t>Activities must be sequenced accurately in order to support later development of a realistic, achievable and efficient schedule.</a:t>
            </a:r>
          </a:p>
          <a:p>
            <a:pPr eaLnBrk="1" hangingPunct="1">
              <a:buSzPct val="79000"/>
            </a:pPr>
            <a:r>
              <a:rPr lang="en-US" sz="2800" dirty="0"/>
              <a:t>Manual sequencing can be used on small projects</a:t>
            </a:r>
          </a:p>
          <a:p>
            <a:pPr eaLnBrk="1" hangingPunct="1">
              <a:buSzPct val="79000"/>
            </a:pPr>
            <a:r>
              <a:rPr lang="en-US" sz="2800" dirty="0"/>
              <a:t>Computers are more effective on large projects in the later phases</a:t>
            </a:r>
          </a:p>
        </p:txBody>
      </p:sp>
      <p:sp>
        <p:nvSpPr>
          <p:cNvPr id="5" name="TextBox 1"/>
          <p:cNvSpPr txBox="1"/>
          <p:nvPr/>
        </p:nvSpPr>
        <p:spPr>
          <a:xfrm>
            <a:off x="6096000" y="654057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2" name="Object 1"/>
          <p:cNvGraphicFramePr>
            <a:graphicFrameLocks noChangeAspect="1"/>
          </p:cNvGraphicFramePr>
          <p:nvPr>
            <p:extLst>
              <p:ext uri="{D42A27DB-BD31-4B8C-83A1-F6EECF244321}">
                <p14:modId xmlns:p14="http://schemas.microsoft.com/office/powerpoint/2010/main" val="8094770"/>
              </p:ext>
            </p:extLst>
          </p:nvPr>
        </p:nvGraphicFramePr>
        <p:xfrm>
          <a:off x="685800" y="3276601"/>
          <a:ext cx="7924800" cy="3201987"/>
        </p:xfrm>
        <a:graphic>
          <a:graphicData uri="http://schemas.openxmlformats.org/presentationml/2006/ole">
            <mc:AlternateContent xmlns:mc="http://schemas.openxmlformats.org/markup-compatibility/2006">
              <mc:Choice xmlns:v="urn:schemas-microsoft-com:vml" Requires="v">
                <p:oleObj spid="_x0000_s3404" name="Visio" r:id="rId4" imgW="6511587" imgH="4118574" progId="Visio.Drawing.15">
                  <p:embed/>
                </p:oleObj>
              </mc:Choice>
              <mc:Fallback>
                <p:oleObj name="Visio" r:id="rId4" imgW="6511587" imgH="4118574" progId="Visio.Drawing.15">
                  <p:embed/>
                  <p:pic>
                    <p:nvPicPr>
                      <p:cNvPr id="0" name=""/>
                      <p:cNvPicPr/>
                      <p:nvPr/>
                    </p:nvPicPr>
                    <p:blipFill>
                      <a:blip r:embed="rId5"/>
                      <a:stretch>
                        <a:fillRect/>
                      </a:stretch>
                    </p:blipFill>
                    <p:spPr>
                      <a:xfrm>
                        <a:off x="685800" y="3276601"/>
                        <a:ext cx="7924800" cy="3201987"/>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838200" y="381000"/>
            <a:ext cx="7543800" cy="444500"/>
          </a:xfrm>
          <a:prstGeom prst="rect">
            <a:avLst/>
          </a:prstGeom>
          <a:noFill/>
          <a:ln w="9525">
            <a:noFill/>
            <a:miter lim="800000"/>
            <a:headEnd/>
            <a:tailEnd/>
          </a:ln>
        </p:spPr>
        <p:txBody>
          <a:bodyPr lIns="90488" tIns="44450" rIns="90488" bIns="44450" anchor="b"/>
          <a:lstStyle/>
          <a:p>
            <a:pPr algn="ctr" eaLnBrk="0" hangingPunct="0"/>
            <a:r>
              <a:rPr lang="en-US" sz="3600" b="1">
                <a:solidFill>
                  <a:schemeClr val="tx2"/>
                </a:solidFill>
                <a:latin typeface="Arial" charset="0"/>
              </a:rPr>
              <a:t> </a:t>
            </a:r>
          </a:p>
        </p:txBody>
      </p:sp>
      <p:sp>
        <p:nvSpPr>
          <p:cNvPr id="36867" name="Freeform 4"/>
          <p:cNvSpPr>
            <a:spLocks/>
          </p:cNvSpPr>
          <p:nvPr/>
        </p:nvSpPr>
        <p:spPr bwMode="auto">
          <a:xfrm>
            <a:off x="458788" y="2286000"/>
            <a:ext cx="8685212" cy="3048000"/>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90000"/>
            </a:schemeClr>
          </a:solidFill>
          <a:ln w="12700" cap="rnd">
            <a:solidFill>
              <a:schemeClr val="tx1"/>
            </a:solidFill>
            <a:round/>
            <a:headEnd type="none" w="sm" len="sm"/>
            <a:tailEnd type="none" w="sm" len="sm"/>
          </a:ln>
        </p:spPr>
        <p:txBody>
          <a:bodyPr/>
          <a:lstStyle/>
          <a:p>
            <a:endParaRPr lang="en-US"/>
          </a:p>
        </p:txBody>
      </p:sp>
      <p:sp>
        <p:nvSpPr>
          <p:cNvPr id="96261" name="Rectangle 5"/>
          <p:cNvSpPr>
            <a:spLocks noChangeArrowheads="1"/>
          </p:cNvSpPr>
          <p:nvPr/>
        </p:nvSpPr>
        <p:spPr bwMode="auto">
          <a:xfrm>
            <a:off x="5791201" y="2060575"/>
            <a:ext cx="2160588" cy="3121025"/>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Outputs</a:t>
            </a: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Project Schedule </a:t>
            </a:r>
          </a:p>
          <a:p>
            <a:pPr eaLnBrk="0" hangingPunct="0">
              <a:defRPr/>
            </a:pPr>
            <a:r>
              <a:rPr lang="en-US" sz="1600" dirty="0">
                <a:solidFill>
                  <a:schemeClr val="bg1"/>
                </a:solidFill>
                <a:latin typeface="Arial" charset="0"/>
              </a:rPr>
              <a:t>   Network Diagrams</a:t>
            </a:r>
          </a:p>
          <a:p>
            <a:pPr eaLnBrk="0" hangingPunct="0">
              <a:defRPr/>
            </a:pPr>
            <a:r>
              <a:rPr lang="en-US" sz="1600" dirty="0">
                <a:solidFill>
                  <a:schemeClr val="bg1"/>
                </a:solidFill>
                <a:latin typeface="Arial" charset="0"/>
              </a:rPr>
              <a:t>.2 Project Documents</a:t>
            </a:r>
          </a:p>
          <a:p>
            <a:pPr eaLnBrk="0" hangingPunct="0">
              <a:defRPr/>
            </a:pPr>
            <a:r>
              <a:rPr lang="en-US" sz="1600" dirty="0">
                <a:solidFill>
                  <a:schemeClr val="bg1"/>
                </a:solidFill>
                <a:latin typeface="Arial" charset="0"/>
              </a:rPr>
              <a:t>    updates</a:t>
            </a:r>
          </a:p>
          <a:p>
            <a:pPr marL="266700" indent="-93663" eaLnBrk="0" hangingPunct="0">
              <a:buFont typeface="Arial" panose="020B0604020202020204" pitchFamily="34" charset="0"/>
              <a:buChar char="•"/>
              <a:defRPr/>
            </a:pPr>
            <a:r>
              <a:rPr lang="en-US" sz="1600" dirty="0">
                <a:solidFill>
                  <a:schemeClr val="bg1"/>
                </a:solidFill>
                <a:latin typeface="Arial" charset="0"/>
              </a:rPr>
              <a:t> Activity attributes</a:t>
            </a:r>
          </a:p>
          <a:p>
            <a:pPr marL="266700" indent="-93663" eaLnBrk="0" hangingPunct="0">
              <a:buFont typeface="Arial" panose="020B0604020202020204" pitchFamily="34" charset="0"/>
              <a:buChar char="•"/>
              <a:defRPr/>
            </a:pPr>
            <a:r>
              <a:rPr lang="en-US" sz="1600" dirty="0">
                <a:solidFill>
                  <a:schemeClr val="bg1"/>
                </a:solidFill>
                <a:latin typeface="Arial" charset="0"/>
              </a:rPr>
              <a:t> Activity lists</a:t>
            </a:r>
          </a:p>
          <a:p>
            <a:pPr marL="266700" indent="-93663" eaLnBrk="0" hangingPunct="0">
              <a:buFont typeface="Arial" panose="020B0604020202020204" pitchFamily="34" charset="0"/>
              <a:buChar char="•"/>
              <a:defRPr/>
            </a:pPr>
            <a:r>
              <a:rPr lang="en-US" sz="1600" dirty="0">
                <a:solidFill>
                  <a:schemeClr val="bg1"/>
                </a:solidFill>
                <a:latin typeface="Arial" charset="0"/>
              </a:rPr>
              <a:t> Assumption log</a:t>
            </a:r>
          </a:p>
          <a:p>
            <a:pPr marL="266700" indent="-93663" eaLnBrk="0" hangingPunct="0">
              <a:buFont typeface="Arial" panose="020B0604020202020204" pitchFamily="34" charset="0"/>
              <a:buChar char="•"/>
              <a:defRPr/>
            </a:pPr>
            <a:r>
              <a:rPr lang="en-US" sz="1600" dirty="0">
                <a:solidFill>
                  <a:schemeClr val="bg1"/>
                </a:solidFill>
                <a:latin typeface="Arial" charset="0"/>
              </a:rPr>
              <a:t> Milestone list</a:t>
            </a:r>
          </a:p>
          <a:p>
            <a:pPr eaLnBrk="0" hangingPunct="0">
              <a:defRPr/>
            </a:pPr>
            <a:endParaRPr lang="en-US" sz="1600" dirty="0">
              <a:solidFill>
                <a:schemeClr val="bg1"/>
              </a:solidFill>
              <a:latin typeface="Arial" charset="0"/>
            </a:endParaRPr>
          </a:p>
          <a:p>
            <a:pPr eaLnBrk="0" hangingPunct="0">
              <a:buFontTx/>
              <a:buChar char=" "/>
              <a:defRPr/>
            </a:pPr>
            <a:endParaRPr lang="en-US" sz="1600" dirty="0">
              <a:solidFill>
                <a:schemeClr val="bg1"/>
              </a:solidFill>
              <a:latin typeface="Arial" charset="0"/>
            </a:endParaRPr>
          </a:p>
        </p:txBody>
      </p:sp>
      <p:sp>
        <p:nvSpPr>
          <p:cNvPr id="96262" name="Rectangle 6"/>
          <p:cNvSpPr>
            <a:spLocks noChangeArrowheads="1"/>
          </p:cNvSpPr>
          <p:nvPr/>
        </p:nvSpPr>
        <p:spPr bwMode="auto">
          <a:xfrm>
            <a:off x="3219450" y="2063750"/>
            <a:ext cx="2198688" cy="3498850"/>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Tools &amp;</a:t>
            </a:r>
          </a:p>
          <a:p>
            <a:pPr eaLnBrk="0" hangingPunct="0">
              <a:defRPr/>
            </a:pPr>
            <a:r>
              <a:rPr lang="en-US" b="1" dirty="0">
                <a:solidFill>
                  <a:schemeClr val="bg1"/>
                </a:solidFill>
                <a:latin typeface="Arial" charset="0"/>
              </a:rPr>
              <a:t>Techniques</a:t>
            </a: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defRPr/>
            </a:pPr>
            <a:r>
              <a:rPr lang="en-US" sz="1600" dirty="0">
                <a:solidFill>
                  <a:schemeClr val="bg1"/>
                </a:solidFill>
                <a:latin typeface="Arial" charset="0"/>
              </a:rPr>
              <a:t>.1 Precedence </a:t>
            </a:r>
          </a:p>
          <a:p>
            <a:pPr eaLnBrk="0" hangingPunct="0">
              <a:defRPr/>
            </a:pPr>
            <a:r>
              <a:rPr lang="en-US" sz="1600" dirty="0">
                <a:solidFill>
                  <a:schemeClr val="bg1"/>
                </a:solidFill>
                <a:latin typeface="Arial" charset="0"/>
              </a:rPr>
              <a:t>    Diagramming </a:t>
            </a:r>
          </a:p>
          <a:p>
            <a:pPr eaLnBrk="0" hangingPunct="0">
              <a:defRPr/>
            </a:pPr>
            <a:r>
              <a:rPr lang="en-US" sz="1600" dirty="0">
                <a:solidFill>
                  <a:schemeClr val="bg1"/>
                </a:solidFill>
                <a:latin typeface="Arial" charset="0"/>
              </a:rPr>
              <a:t>    Method (PDM) </a:t>
            </a:r>
          </a:p>
          <a:p>
            <a:pPr eaLnBrk="0" hangingPunct="0">
              <a:defRPr/>
            </a:pPr>
            <a:r>
              <a:rPr lang="en-US" sz="1600" dirty="0">
                <a:solidFill>
                  <a:schemeClr val="bg1"/>
                </a:solidFill>
                <a:latin typeface="Arial" charset="0"/>
              </a:rPr>
              <a:t>.2 Dependency </a:t>
            </a:r>
          </a:p>
          <a:p>
            <a:pPr eaLnBrk="0" hangingPunct="0">
              <a:defRPr/>
            </a:pPr>
            <a:r>
              <a:rPr lang="en-US" sz="1600" dirty="0">
                <a:solidFill>
                  <a:schemeClr val="bg1"/>
                </a:solidFill>
                <a:latin typeface="Arial" charset="0"/>
              </a:rPr>
              <a:t>    Determination and </a:t>
            </a:r>
          </a:p>
          <a:p>
            <a:pPr eaLnBrk="0" hangingPunct="0">
              <a:defRPr/>
            </a:pPr>
            <a:r>
              <a:rPr lang="en-US" sz="1600" dirty="0">
                <a:solidFill>
                  <a:schemeClr val="bg1"/>
                </a:solidFill>
                <a:latin typeface="Arial" charset="0"/>
              </a:rPr>
              <a:t>    Integration </a:t>
            </a:r>
          </a:p>
          <a:p>
            <a:pPr eaLnBrk="0" hangingPunct="0">
              <a:defRPr/>
            </a:pPr>
            <a:r>
              <a:rPr lang="en-US" sz="1600" dirty="0">
                <a:solidFill>
                  <a:schemeClr val="bg1"/>
                </a:solidFill>
                <a:latin typeface="Arial" charset="0"/>
              </a:rPr>
              <a:t>.3 Leads &amp; Lags </a:t>
            </a:r>
          </a:p>
          <a:p>
            <a:pPr eaLnBrk="0" hangingPunct="0">
              <a:defRPr/>
            </a:pPr>
            <a:r>
              <a:rPr lang="en-US" sz="1600" dirty="0">
                <a:solidFill>
                  <a:schemeClr val="bg1"/>
                </a:solidFill>
                <a:latin typeface="Arial" charset="0"/>
              </a:rPr>
              <a:t>.4 PMIS </a:t>
            </a:r>
          </a:p>
          <a:p>
            <a:pPr eaLnBrk="0" hangingPunct="0">
              <a:defRPr/>
            </a:pPr>
            <a:endParaRPr lang="en-US" sz="1600" dirty="0">
              <a:solidFill>
                <a:schemeClr val="bg1"/>
              </a:solidFill>
              <a:latin typeface="Arial" charset="0"/>
            </a:endParaRPr>
          </a:p>
        </p:txBody>
      </p:sp>
      <p:sp>
        <p:nvSpPr>
          <p:cNvPr id="96263" name="Rectangle 7"/>
          <p:cNvSpPr>
            <a:spLocks noChangeArrowheads="1"/>
          </p:cNvSpPr>
          <p:nvPr/>
        </p:nvSpPr>
        <p:spPr bwMode="auto">
          <a:xfrm>
            <a:off x="533400" y="2060574"/>
            <a:ext cx="2438400" cy="3883025"/>
          </a:xfrm>
          <a:prstGeom prst="rect">
            <a:avLst/>
          </a:prstGeom>
          <a:solidFill>
            <a:schemeClr val="tx1">
              <a:lumMod val="95000"/>
              <a:lumOff val="5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endParaRPr lang="en-US" b="1" dirty="0">
              <a:solidFill>
                <a:schemeClr val="bg1"/>
              </a:solidFill>
              <a:latin typeface="Arial" charset="0"/>
            </a:endParaRPr>
          </a:p>
          <a:p>
            <a:pPr eaLnBrk="0" hangingPunct="0">
              <a:defRPr/>
            </a:pPr>
            <a:r>
              <a:rPr lang="en-US" b="1" dirty="0">
                <a:solidFill>
                  <a:schemeClr val="bg1"/>
                </a:solidFill>
                <a:latin typeface="Arial" charset="0"/>
              </a:rPr>
              <a:t>Inputs</a:t>
            </a:r>
          </a:p>
          <a:p>
            <a:pPr eaLnBrk="0" hangingPunct="0">
              <a:defRPr/>
            </a:pPr>
            <a:endParaRPr lang="en-US" sz="1600" dirty="0">
              <a:solidFill>
                <a:schemeClr val="bg1"/>
              </a:solidFill>
              <a:latin typeface="Arial" charset="0"/>
            </a:endParaRPr>
          </a:p>
          <a:p>
            <a:pPr eaLnBrk="0" hangingPunct="0">
              <a:defRPr/>
            </a:pPr>
            <a:r>
              <a:rPr lang="en-US" sz="1600" dirty="0">
                <a:solidFill>
                  <a:schemeClr val="bg1"/>
                </a:solidFill>
                <a:latin typeface="Arial" charset="0"/>
              </a:rPr>
              <a:t>.1 Project Mgmt. Plan</a:t>
            </a:r>
          </a:p>
          <a:p>
            <a:pPr marL="266700" indent="-95250" eaLnBrk="0" hangingPunct="0">
              <a:buFont typeface="Arial" panose="020B0604020202020204" pitchFamily="34" charset="0"/>
              <a:buChar char="•"/>
              <a:defRPr/>
            </a:pPr>
            <a:r>
              <a:rPr lang="en-US" sz="1600" dirty="0">
                <a:solidFill>
                  <a:schemeClr val="bg1"/>
                </a:solidFill>
                <a:latin typeface="Arial" charset="0"/>
              </a:rPr>
              <a:t> Schedule </a:t>
            </a:r>
            <a:r>
              <a:rPr lang="en-US" sz="1600" dirty="0" err="1">
                <a:solidFill>
                  <a:schemeClr val="bg1"/>
                </a:solidFill>
                <a:latin typeface="Arial" charset="0"/>
              </a:rPr>
              <a:t>Mgmt</a:t>
            </a:r>
            <a:r>
              <a:rPr lang="en-US" sz="1600" dirty="0">
                <a:solidFill>
                  <a:schemeClr val="bg1"/>
                </a:solidFill>
                <a:latin typeface="Arial" charset="0"/>
              </a:rPr>
              <a:t> Plan</a:t>
            </a:r>
          </a:p>
          <a:p>
            <a:pPr marL="266700" indent="-95250" eaLnBrk="0" hangingPunct="0">
              <a:buFont typeface="Arial" panose="020B0604020202020204" pitchFamily="34" charset="0"/>
              <a:buChar char="•"/>
              <a:defRPr/>
            </a:pPr>
            <a:r>
              <a:rPr lang="en-US" sz="1600" dirty="0">
                <a:solidFill>
                  <a:schemeClr val="bg1"/>
                </a:solidFill>
                <a:latin typeface="Arial" charset="0"/>
              </a:rPr>
              <a:t> Scope Baseline</a:t>
            </a:r>
          </a:p>
          <a:p>
            <a:pPr eaLnBrk="0" hangingPunct="0">
              <a:buFont typeface="Arial" panose="020B0604020202020204" pitchFamily="34" charset="0"/>
              <a:buChar char="•"/>
              <a:defRPr/>
            </a:pPr>
            <a:r>
              <a:rPr lang="en-US" sz="1600" dirty="0">
                <a:solidFill>
                  <a:schemeClr val="bg1"/>
                </a:solidFill>
                <a:latin typeface="Arial" charset="0"/>
              </a:rPr>
              <a:t>.2 Project Documents</a:t>
            </a:r>
          </a:p>
          <a:p>
            <a:pPr marL="173038" eaLnBrk="0" hangingPunct="0">
              <a:buFont typeface="Arial" panose="020B0604020202020204" pitchFamily="34" charset="0"/>
              <a:buChar char="•"/>
              <a:defRPr/>
            </a:pPr>
            <a:r>
              <a:rPr lang="en-US" sz="1600" dirty="0">
                <a:solidFill>
                  <a:schemeClr val="bg1"/>
                </a:solidFill>
                <a:latin typeface="Arial" charset="0"/>
              </a:rPr>
              <a:t> Activity Attributes</a:t>
            </a:r>
          </a:p>
          <a:p>
            <a:pPr marL="173038" eaLnBrk="0" hangingPunct="0">
              <a:buFont typeface="Arial" panose="020B0604020202020204" pitchFamily="34" charset="0"/>
              <a:buChar char="•"/>
              <a:defRPr/>
            </a:pPr>
            <a:r>
              <a:rPr lang="en-US" sz="1600" dirty="0">
                <a:solidFill>
                  <a:schemeClr val="bg1"/>
                </a:solidFill>
                <a:latin typeface="Arial" charset="0"/>
              </a:rPr>
              <a:t> Activity List</a:t>
            </a:r>
          </a:p>
          <a:p>
            <a:pPr marL="173038" eaLnBrk="0" hangingPunct="0">
              <a:buFont typeface="Arial" panose="020B0604020202020204" pitchFamily="34" charset="0"/>
              <a:buChar char="•"/>
              <a:defRPr/>
            </a:pPr>
            <a:r>
              <a:rPr lang="en-US" sz="1600" dirty="0">
                <a:solidFill>
                  <a:schemeClr val="bg1"/>
                </a:solidFill>
                <a:latin typeface="Arial" charset="0"/>
              </a:rPr>
              <a:t>Assumptions log</a:t>
            </a:r>
          </a:p>
          <a:p>
            <a:pPr marL="173038" eaLnBrk="0" hangingPunct="0">
              <a:buFont typeface="Arial" panose="020B0604020202020204" pitchFamily="34" charset="0"/>
              <a:buChar char="•"/>
              <a:defRPr/>
            </a:pPr>
            <a:r>
              <a:rPr lang="en-US" sz="1600" dirty="0">
                <a:solidFill>
                  <a:schemeClr val="bg1"/>
                </a:solidFill>
                <a:latin typeface="Arial" charset="0"/>
              </a:rPr>
              <a:t> Milestone list</a:t>
            </a:r>
          </a:p>
          <a:p>
            <a:pPr eaLnBrk="0" hangingPunct="0">
              <a:defRPr/>
            </a:pPr>
            <a:r>
              <a:rPr lang="en-US" sz="1600" dirty="0">
                <a:solidFill>
                  <a:schemeClr val="bg1"/>
                </a:solidFill>
                <a:latin typeface="Arial" charset="0"/>
              </a:rPr>
              <a:t>.3 Enterprise </a:t>
            </a:r>
            <a:r>
              <a:rPr lang="en-US" sz="1600" dirty="0" err="1">
                <a:solidFill>
                  <a:schemeClr val="bg1"/>
                </a:solidFill>
                <a:latin typeface="Arial" charset="0"/>
              </a:rPr>
              <a:t>Env</a:t>
            </a:r>
            <a:r>
              <a:rPr lang="en-US" sz="1600" dirty="0">
                <a:solidFill>
                  <a:schemeClr val="bg1"/>
                </a:solidFill>
                <a:latin typeface="Arial" charset="0"/>
              </a:rPr>
              <a:t>. </a:t>
            </a:r>
          </a:p>
          <a:p>
            <a:pPr eaLnBrk="0" hangingPunct="0">
              <a:defRPr/>
            </a:pPr>
            <a:r>
              <a:rPr lang="en-US" sz="1600" dirty="0">
                <a:solidFill>
                  <a:schemeClr val="bg1"/>
                </a:solidFill>
                <a:latin typeface="Arial" charset="0"/>
              </a:rPr>
              <a:t>    Factors</a:t>
            </a:r>
          </a:p>
          <a:p>
            <a:pPr eaLnBrk="0" hangingPunct="0">
              <a:defRPr/>
            </a:pPr>
            <a:r>
              <a:rPr lang="en-US" sz="1600" dirty="0">
                <a:solidFill>
                  <a:schemeClr val="bg1"/>
                </a:solidFill>
                <a:latin typeface="Arial" charset="0"/>
              </a:rPr>
              <a:t>.4 Organizational </a:t>
            </a:r>
          </a:p>
          <a:p>
            <a:pPr eaLnBrk="0" hangingPunct="0">
              <a:defRPr/>
            </a:pPr>
            <a:r>
              <a:rPr lang="en-US" sz="1600" dirty="0">
                <a:solidFill>
                  <a:schemeClr val="bg1"/>
                </a:solidFill>
                <a:latin typeface="Arial" charset="0"/>
              </a:rPr>
              <a:t>    Process Assets</a:t>
            </a:r>
          </a:p>
          <a:p>
            <a:pPr eaLnBrk="0" hangingPunct="0">
              <a:defRPr/>
            </a:pPr>
            <a:endParaRPr lang="en-US" sz="1600" dirty="0">
              <a:solidFill>
                <a:schemeClr val="folHlink"/>
              </a:solidFill>
              <a:latin typeface="Arial" charset="0"/>
            </a:endParaRPr>
          </a:p>
          <a:p>
            <a:pPr eaLnBrk="0" hangingPunct="0">
              <a:defRPr/>
            </a:pPr>
            <a:endParaRPr lang="en-US" sz="1600" dirty="0">
              <a:solidFill>
                <a:schemeClr val="bg1"/>
              </a:solidFill>
              <a:latin typeface="Arial" charset="0"/>
            </a:endParaRPr>
          </a:p>
        </p:txBody>
      </p:sp>
      <p:sp>
        <p:nvSpPr>
          <p:cNvPr id="11" name="Title 1"/>
          <p:cNvSpPr>
            <a:spLocks noGrp="1"/>
          </p:cNvSpPr>
          <p:nvPr>
            <p:ph type="title"/>
          </p:nvPr>
        </p:nvSpPr>
        <p:spPr>
          <a:xfrm>
            <a:off x="457200" y="83635"/>
            <a:ext cx="8686800" cy="838200"/>
          </a:xfrm>
        </p:spPr>
        <p:txBody>
          <a:bodyPr>
            <a:normAutofit/>
          </a:bodyPr>
          <a:lstStyle/>
          <a:p>
            <a:pPr algn="ctr" eaLnBrk="1" fontAlgn="auto" hangingPunct="1">
              <a:spcAft>
                <a:spcPts val="0"/>
              </a:spcAft>
              <a:defRPr/>
            </a:pPr>
            <a:r>
              <a:rPr lang="en-US" sz="3600" b="1" spc="300" dirty="0">
                <a:effectLst>
                  <a:outerShdw blurRad="50000" dist="30000" dir="5400000" algn="tl" rotWithShape="0">
                    <a:srgbClr val="000000">
                      <a:alpha val="30000"/>
                    </a:srgbClr>
                  </a:outerShdw>
                  <a:reflection blurRad="6350" stA="55000" endA="300" endPos="45500" dir="5400000" sy="-100000" algn="bl" rotWithShape="0"/>
                </a:effectLst>
              </a:rPr>
              <a:t>6.3 SEQUENCE  ACTIVITIES</a:t>
            </a:r>
            <a:endParaRPr lang="en-CA" sz="3600" b="1" spc="300"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8" name="TextBox 1"/>
          <p:cNvSpPr txBox="1"/>
          <p:nvPr/>
        </p:nvSpPr>
        <p:spPr>
          <a:xfrm>
            <a:off x="0" y="6561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76200"/>
            <a:ext cx="8686800" cy="838200"/>
          </a:xfrm>
        </p:spPr>
        <p:txBody>
          <a:bodyPr>
            <a:normAutofit/>
          </a:bodyPr>
          <a:lstStyle/>
          <a:p>
            <a:pPr algn="ctr" eaLnBrk="1" fontAlgn="auto" hangingPunct="1">
              <a:spcAft>
                <a:spcPts val="0"/>
              </a:spcAft>
              <a:defRPr/>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6.3.1  SEQUENCE  ACTIVITIES: INPUT</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63491" name="Rectangle 1027"/>
          <p:cNvSpPr>
            <a:spLocks noGrp="1" noChangeArrowheads="1"/>
          </p:cNvSpPr>
          <p:nvPr>
            <p:ph idx="1"/>
          </p:nvPr>
        </p:nvSpPr>
        <p:spPr>
          <a:xfrm>
            <a:off x="142875" y="990600"/>
            <a:ext cx="9001125" cy="5562600"/>
          </a:xfrm>
        </p:spPr>
        <p:txBody>
          <a:bodyPr>
            <a:normAutofit lnSpcReduction="10000"/>
          </a:bodyPr>
          <a:lstStyle/>
          <a:p>
            <a:pPr marL="690563" indent="-461963" eaLnBrk="1" fontAlgn="auto" hangingPunct="1">
              <a:lnSpc>
                <a:spcPct val="100000"/>
              </a:lnSpc>
              <a:spcBef>
                <a:spcPts val="0"/>
              </a:spcBef>
              <a:buFont typeface="Wingdings" pitchFamily="2" charset="2"/>
              <a:buNone/>
              <a:defRPr/>
            </a:pPr>
            <a:r>
              <a:rPr lang="en-US" sz="3300" b="1" dirty="0"/>
              <a:t> .1	 Project Management Plan</a:t>
            </a:r>
          </a:p>
          <a:p>
            <a:pPr marL="809625" indent="-119063">
              <a:lnSpc>
                <a:spcPct val="100000"/>
              </a:lnSpc>
              <a:spcBef>
                <a:spcPts val="600"/>
              </a:spcBef>
              <a:spcAft>
                <a:spcPts val="600"/>
              </a:spcAft>
              <a:defRPr/>
            </a:pPr>
            <a:r>
              <a:rPr lang="en-US" sz="2200" b="1" dirty="0"/>
              <a:t> </a:t>
            </a:r>
            <a:r>
              <a:rPr lang="en-US" sz="2200" b="1" i="1" dirty="0"/>
              <a:t>Schedule Management Plan </a:t>
            </a:r>
            <a:r>
              <a:rPr lang="en-US" sz="2200" dirty="0"/>
              <a:t>defines the method, the level of   </a:t>
            </a:r>
          </a:p>
          <a:p>
            <a:pPr marL="690562" indent="0">
              <a:lnSpc>
                <a:spcPct val="100000"/>
              </a:lnSpc>
              <a:spcBef>
                <a:spcPts val="600"/>
              </a:spcBef>
              <a:spcAft>
                <a:spcPts val="600"/>
              </a:spcAft>
              <a:buNone/>
              <a:defRPr/>
            </a:pPr>
            <a:r>
              <a:rPr lang="en-US" sz="2200" dirty="0"/>
              <a:t>   accuracy, and the sequencing criteria required.   </a:t>
            </a:r>
          </a:p>
          <a:p>
            <a:pPr marL="890588" indent="-201613">
              <a:lnSpc>
                <a:spcPct val="100000"/>
              </a:lnSpc>
              <a:spcBef>
                <a:spcPts val="600"/>
              </a:spcBef>
              <a:spcAft>
                <a:spcPts val="600"/>
              </a:spcAft>
              <a:defRPr/>
            </a:pPr>
            <a:r>
              <a:rPr lang="en-US" sz="2200" b="1" i="1" dirty="0"/>
              <a:t>Scope Baseline </a:t>
            </a:r>
            <a:r>
              <a:rPr lang="en-US" sz="2200" dirty="0"/>
              <a:t>the information documented is the baseline is considered for sequencing activities. </a:t>
            </a:r>
            <a:r>
              <a:rPr lang="en-US" sz="2200" b="1" i="1" dirty="0"/>
              <a:t> </a:t>
            </a:r>
          </a:p>
          <a:p>
            <a:pPr marL="717550" indent="-488950" eaLnBrk="1" fontAlgn="auto" hangingPunct="1">
              <a:lnSpc>
                <a:spcPct val="100000"/>
              </a:lnSpc>
              <a:spcBef>
                <a:spcPts val="600"/>
              </a:spcBef>
              <a:spcAft>
                <a:spcPts val="600"/>
              </a:spcAft>
              <a:buFont typeface="Wingdings" pitchFamily="2" charset="2"/>
              <a:buNone/>
              <a:defRPr/>
            </a:pPr>
            <a:r>
              <a:rPr lang="en-US" sz="3300" b="1" dirty="0"/>
              <a:t> .2 Project Documents</a:t>
            </a:r>
            <a:r>
              <a:rPr lang="en-US" dirty="0"/>
              <a:t>                                                                                              are the basis for what and how work will be done on the project.</a:t>
            </a:r>
          </a:p>
          <a:p>
            <a:pPr marL="890588" indent="-173038">
              <a:lnSpc>
                <a:spcPct val="100000"/>
              </a:lnSpc>
              <a:spcBef>
                <a:spcPts val="600"/>
              </a:spcBef>
              <a:spcAft>
                <a:spcPts val="600"/>
              </a:spcAft>
              <a:defRPr/>
            </a:pPr>
            <a:r>
              <a:rPr lang="en-US" b="1" i="1" dirty="0"/>
              <a:t>Activity Attributes </a:t>
            </a:r>
            <a:r>
              <a:rPr lang="en-US" dirty="0"/>
              <a:t>define sequence, dependencies, leads and lags between activities</a:t>
            </a:r>
          </a:p>
          <a:p>
            <a:pPr marL="890588" indent="-173038">
              <a:lnSpc>
                <a:spcPct val="100000"/>
              </a:lnSpc>
              <a:spcBef>
                <a:spcPts val="600"/>
              </a:spcBef>
              <a:spcAft>
                <a:spcPts val="600"/>
              </a:spcAft>
              <a:defRPr/>
            </a:pPr>
            <a:r>
              <a:rPr lang="en-US" b="1" i="1" dirty="0"/>
              <a:t>Activity Lists  </a:t>
            </a:r>
          </a:p>
          <a:p>
            <a:pPr marL="890588" indent="-173038">
              <a:lnSpc>
                <a:spcPct val="100000"/>
              </a:lnSpc>
              <a:spcBef>
                <a:spcPts val="600"/>
              </a:spcBef>
              <a:spcAft>
                <a:spcPts val="600"/>
              </a:spcAft>
              <a:defRPr/>
            </a:pPr>
            <a:r>
              <a:rPr lang="en-US" b="1" i="1" dirty="0"/>
              <a:t>Assumption Log </a:t>
            </a:r>
          </a:p>
          <a:p>
            <a:pPr marL="890588" indent="-173038">
              <a:lnSpc>
                <a:spcPct val="100000"/>
              </a:lnSpc>
              <a:spcBef>
                <a:spcPts val="600"/>
              </a:spcBef>
              <a:spcAft>
                <a:spcPts val="600"/>
              </a:spcAft>
              <a:defRPr/>
            </a:pPr>
            <a:r>
              <a:rPr lang="en-US" b="1" i="1" dirty="0"/>
              <a:t>Milestone List </a:t>
            </a:r>
          </a:p>
          <a:p>
            <a:pPr marL="717550" indent="-488950" eaLnBrk="1" fontAlgn="auto" hangingPunct="1">
              <a:lnSpc>
                <a:spcPct val="100000"/>
              </a:lnSpc>
              <a:spcAft>
                <a:spcPct val="50000"/>
              </a:spcAft>
              <a:buFont typeface="Wingdings" pitchFamily="2" charset="2"/>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6400800"/>
            <a:ext cx="1905000" cy="457200"/>
          </a:xfrm>
          <a:prstGeom prst="rect">
            <a:avLst/>
          </a:prstGeom>
          <a:noFill/>
          <a:ln w="9525">
            <a:noFill/>
            <a:miter lim="800000"/>
            <a:headEnd/>
            <a:tailEnd/>
          </a:ln>
        </p:spPr>
        <p:txBody>
          <a:bodyPr wrap="none" anchor="ctr"/>
          <a:lstStyle/>
          <a:p>
            <a:endParaRPr lang="en-US"/>
          </a:p>
        </p:txBody>
      </p:sp>
      <p:sp>
        <p:nvSpPr>
          <p:cNvPr id="7171" name="Rectangle 3"/>
          <p:cNvSpPr>
            <a:spLocks noGrp="1" noChangeArrowheads="1"/>
          </p:cNvSpPr>
          <p:nvPr>
            <p:ph type="title"/>
          </p:nvPr>
        </p:nvSpPr>
        <p:spPr/>
        <p:txBody>
          <a:bodyPr>
            <a:prstTxWarp prst="textWave4">
              <a:avLst/>
            </a:prstTxWarp>
            <a:normAutofit/>
          </a:bodyPr>
          <a:lstStyle/>
          <a:p>
            <a:pPr eaLnBrk="1" fontAlgn="auto" hangingPunct="1">
              <a:spcAft>
                <a:spcPts val="0"/>
              </a:spcAft>
              <a:defRPr/>
            </a:pPr>
            <a:r>
              <a:rPr lang="en-US" sz="2800" b="1" dirty="0">
                <a:solidFill>
                  <a:schemeClr val="accent6"/>
                </a:solidFill>
                <a:effectLst>
                  <a:outerShdw blurRad="38100" dist="38100" dir="2700000" algn="tl">
                    <a:srgbClr val="000000">
                      <a:alpha val="43137"/>
                    </a:srgbClr>
                  </a:outerShdw>
                </a:effectLst>
              </a:rPr>
              <a:t>Objectives</a:t>
            </a:r>
          </a:p>
        </p:txBody>
      </p:sp>
      <p:sp>
        <p:nvSpPr>
          <p:cNvPr id="22532" name="Rectangle 4"/>
          <p:cNvSpPr>
            <a:spLocks noGrp="1" noChangeArrowheads="1"/>
          </p:cNvSpPr>
          <p:nvPr>
            <p:ph idx="1"/>
          </p:nvPr>
        </p:nvSpPr>
        <p:spPr>
          <a:xfrm>
            <a:off x="661988" y="2133600"/>
            <a:ext cx="8482012" cy="4876800"/>
          </a:xfrm>
        </p:spPr>
        <p:txBody>
          <a:bodyPr/>
          <a:lstStyle/>
          <a:p>
            <a:pPr eaLnBrk="1" hangingPunct="1">
              <a:buFont typeface="Wingdings" pitchFamily="2" charset="2"/>
              <a:buNone/>
            </a:pPr>
            <a:r>
              <a:rPr lang="en-US" sz="2800" b="1" dirty="0"/>
              <a:t>By the end of this session you should understand:</a:t>
            </a:r>
          </a:p>
          <a:p>
            <a:pPr lvl="1" eaLnBrk="1" hangingPunct="1">
              <a:spcBef>
                <a:spcPts val="1200"/>
              </a:spcBef>
              <a:spcAft>
                <a:spcPts val="1200"/>
              </a:spcAft>
              <a:buSzPct val="80000"/>
              <a:buFont typeface="Arial" pitchFamily="34" charset="0"/>
              <a:buChar char="•"/>
              <a:tabLst>
                <a:tab pos="809625" algn="l"/>
              </a:tabLst>
            </a:pPr>
            <a:r>
              <a:rPr lang="en-US" sz="3200" dirty="0"/>
              <a:t>How Project Time Management processes relate to the 5 project management process groups in a project phase</a:t>
            </a:r>
          </a:p>
          <a:p>
            <a:pPr lvl="1">
              <a:spcBef>
                <a:spcPts val="1200"/>
              </a:spcBef>
              <a:spcAft>
                <a:spcPts val="1200"/>
              </a:spcAft>
              <a:buSzPct val="80000"/>
              <a:buFont typeface="Arial" pitchFamily="34" charset="0"/>
              <a:buChar char="•"/>
              <a:tabLst>
                <a:tab pos="809625" algn="l"/>
              </a:tabLst>
            </a:pPr>
            <a:r>
              <a:rPr lang="en-US" sz="3200" dirty="0"/>
              <a:t>The inputs, tools and techniques and outputs for managing Project Time processes as outlined in </a:t>
            </a:r>
            <a:r>
              <a:rPr lang="en-US" sz="3200" b="1" i="1" dirty="0">
                <a:solidFill>
                  <a:schemeClr val="tx1"/>
                </a:solidFill>
                <a:latin typeface="Calibri"/>
                <a:ea typeface="Calibri"/>
                <a:cs typeface="Times New Roman"/>
              </a:rPr>
              <a:t>PMBOK® Guide</a:t>
            </a:r>
            <a:endParaRPr lang="en-US" sz="3200" dirty="0"/>
          </a:p>
        </p:txBody>
      </p:sp>
      <p:sp>
        <p:nvSpPr>
          <p:cNvPr id="8" name="Footer Placeholder 7"/>
          <p:cNvSpPr>
            <a:spLocks noGrp="1"/>
          </p:cNvSpPr>
          <p:nvPr>
            <p:ph type="ftr" sz="quarter" idx="11"/>
          </p:nvPr>
        </p:nvSpPr>
        <p:spPr>
          <a:xfrm>
            <a:off x="-357188" y="6569075"/>
            <a:ext cx="1609726" cy="288925"/>
          </a:xfrm>
        </p:spPr>
        <p:txBody>
          <a:bodyPr/>
          <a:lstStyle/>
          <a:p>
            <a:pPr>
              <a:defRPr/>
            </a:pPr>
            <a:r>
              <a:rPr lang="en-US" dirty="0"/>
              <a:t>PMBOK 2008</a:t>
            </a:r>
          </a:p>
        </p:txBody>
      </p:sp>
      <p:sp>
        <p:nvSpPr>
          <p:cNvPr id="7" name="Slide Number Placeholder 6"/>
          <p:cNvSpPr>
            <a:spLocks noGrp="1"/>
          </p:cNvSpPr>
          <p:nvPr>
            <p:ph type="sldNum" sz="quarter" idx="12"/>
          </p:nvPr>
        </p:nvSpPr>
        <p:spPr/>
        <p:txBody>
          <a:bodyPr/>
          <a:lstStyle/>
          <a:p>
            <a:pPr>
              <a:defRPr/>
            </a:pPr>
            <a:fld id="{34287932-34F1-4143-8186-D08C5A9D79C6}" type="slidenum">
              <a:rPr lang="en-US"/>
              <a:pPr>
                <a:defRPr/>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76200"/>
            <a:ext cx="8686800" cy="838200"/>
          </a:xfrm>
        </p:spPr>
        <p:txBody>
          <a:bodyPr>
            <a:normAutofit/>
          </a:bodyPr>
          <a:lstStyle/>
          <a:p>
            <a:pPr algn="ctr" eaLnBrk="1" fontAlgn="auto" hangingPunct="1">
              <a:spcAft>
                <a:spcPts val="0"/>
              </a:spcAft>
              <a:defRPr/>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6.3.1  SEQUENCE  ACTIVITIES: INPUT</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63491" name="Rectangle 1027"/>
          <p:cNvSpPr>
            <a:spLocks noGrp="1" noChangeArrowheads="1"/>
          </p:cNvSpPr>
          <p:nvPr>
            <p:ph idx="1"/>
          </p:nvPr>
        </p:nvSpPr>
        <p:spPr>
          <a:xfrm>
            <a:off x="142875" y="990600"/>
            <a:ext cx="9001125" cy="5562600"/>
          </a:xfrm>
        </p:spPr>
        <p:txBody>
          <a:bodyPr>
            <a:normAutofit/>
          </a:bodyPr>
          <a:lstStyle/>
          <a:p>
            <a:pPr marL="690563" indent="-461963" eaLnBrk="1" fontAlgn="auto" hangingPunct="1">
              <a:lnSpc>
                <a:spcPct val="100000"/>
              </a:lnSpc>
              <a:spcBef>
                <a:spcPts val="0"/>
              </a:spcBef>
              <a:buFont typeface="Wingdings" pitchFamily="2" charset="2"/>
              <a:buNone/>
              <a:defRPr/>
            </a:pPr>
            <a:r>
              <a:rPr lang="en-US" sz="3300" b="1" dirty="0"/>
              <a:t> .3	 Enterprise Environmental Factors</a:t>
            </a:r>
          </a:p>
          <a:p>
            <a:pPr marL="809625" indent="-119063">
              <a:lnSpc>
                <a:spcPct val="100000"/>
              </a:lnSpc>
              <a:spcBef>
                <a:spcPts val="600"/>
              </a:spcBef>
              <a:spcAft>
                <a:spcPts val="600"/>
              </a:spcAft>
              <a:defRPr/>
            </a:pPr>
            <a:r>
              <a:rPr lang="en-US" sz="2200" b="1" dirty="0"/>
              <a:t> </a:t>
            </a:r>
            <a:r>
              <a:rPr lang="en-US" sz="2200" b="1" i="1" dirty="0"/>
              <a:t>Government &amp; Industry Standards</a:t>
            </a:r>
          </a:p>
          <a:p>
            <a:pPr marL="809625" indent="-119063">
              <a:lnSpc>
                <a:spcPct val="100000"/>
              </a:lnSpc>
              <a:spcBef>
                <a:spcPts val="600"/>
              </a:spcBef>
              <a:spcAft>
                <a:spcPts val="600"/>
              </a:spcAft>
              <a:defRPr/>
            </a:pPr>
            <a:r>
              <a:rPr lang="en-US" sz="2200" b="1" i="1" dirty="0"/>
              <a:t> PMIS</a:t>
            </a:r>
          </a:p>
          <a:p>
            <a:pPr marL="809625" indent="-119063">
              <a:lnSpc>
                <a:spcPct val="100000"/>
              </a:lnSpc>
              <a:spcBef>
                <a:spcPts val="600"/>
              </a:spcBef>
              <a:spcAft>
                <a:spcPts val="600"/>
              </a:spcAft>
              <a:defRPr/>
            </a:pPr>
            <a:r>
              <a:rPr lang="en-US" sz="2200" b="1" i="1" dirty="0"/>
              <a:t> Scheduling Tools</a:t>
            </a:r>
          </a:p>
          <a:p>
            <a:pPr marL="809625" indent="-119063">
              <a:lnSpc>
                <a:spcPct val="100000"/>
              </a:lnSpc>
              <a:spcBef>
                <a:spcPts val="600"/>
              </a:spcBef>
              <a:spcAft>
                <a:spcPts val="600"/>
              </a:spcAft>
              <a:defRPr/>
            </a:pPr>
            <a:r>
              <a:rPr lang="en-US" sz="2200" b="1" i="1" dirty="0"/>
              <a:t> Organizational Work Authorization Systems</a:t>
            </a:r>
          </a:p>
          <a:p>
            <a:pPr marL="358775" indent="0">
              <a:lnSpc>
                <a:spcPct val="100000"/>
              </a:lnSpc>
              <a:spcBef>
                <a:spcPts val="600"/>
              </a:spcBef>
              <a:spcAft>
                <a:spcPts val="600"/>
              </a:spcAft>
              <a:buNone/>
              <a:defRPr/>
            </a:pPr>
            <a:r>
              <a:rPr lang="en-US" sz="3300" b="1" dirty="0"/>
              <a:t>.2 Organizational Process Assets </a:t>
            </a:r>
            <a:r>
              <a:rPr lang="en-US" dirty="0"/>
              <a:t>                                                                                              </a:t>
            </a:r>
          </a:p>
          <a:p>
            <a:pPr marL="890588" indent="-173038">
              <a:lnSpc>
                <a:spcPct val="100000"/>
              </a:lnSpc>
              <a:spcBef>
                <a:spcPts val="600"/>
              </a:spcBef>
              <a:spcAft>
                <a:spcPts val="600"/>
              </a:spcAft>
              <a:defRPr/>
            </a:pPr>
            <a:r>
              <a:rPr lang="en-US" b="1" i="1" dirty="0"/>
              <a:t>Project dependencies of Portfolio and Program Plans</a:t>
            </a:r>
          </a:p>
          <a:p>
            <a:pPr marL="890588" indent="-173038">
              <a:lnSpc>
                <a:spcPct val="100000"/>
              </a:lnSpc>
              <a:spcBef>
                <a:spcPts val="600"/>
              </a:spcBef>
              <a:spcAft>
                <a:spcPts val="600"/>
              </a:spcAft>
              <a:defRPr/>
            </a:pPr>
            <a:r>
              <a:rPr lang="en-US" b="1" i="1" dirty="0"/>
              <a:t>Policies, guidelines, methodologies related to activity planning</a:t>
            </a:r>
          </a:p>
          <a:p>
            <a:pPr marL="890588" indent="-173038">
              <a:lnSpc>
                <a:spcPct val="100000"/>
              </a:lnSpc>
              <a:spcBef>
                <a:spcPts val="600"/>
              </a:spcBef>
              <a:spcAft>
                <a:spcPts val="600"/>
              </a:spcAft>
              <a:defRPr/>
            </a:pPr>
            <a:r>
              <a:rPr lang="en-US" b="1" i="1" dirty="0"/>
              <a:t>Templates </a:t>
            </a:r>
          </a:p>
          <a:p>
            <a:pPr marL="890588" indent="-173038">
              <a:lnSpc>
                <a:spcPct val="100000"/>
              </a:lnSpc>
              <a:spcBef>
                <a:spcPts val="600"/>
              </a:spcBef>
              <a:spcAft>
                <a:spcPts val="600"/>
              </a:spcAft>
              <a:defRPr/>
            </a:pPr>
            <a:r>
              <a:rPr lang="en-US" b="1" i="1" dirty="0"/>
              <a:t>Lessons Learned repository  </a:t>
            </a:r>
            <a:endParaRPr lang="en-US" dirty="0"/>
          </a:p>
          <a:p>
            <a:pPr marL="717550" indent="0">
              <a:lnSpc>
                <a:spcPct val="100000"/>
              </a:lnSpc>
              <a:spcBef>
                <a:spcPts val="600"/>
              </a:spcBef>
              <a:spcAft>
                <a:spcPts val="600"/>
              </a:spcAft>
              <a:buNone/>
              <a:defRPr/>
            </a:pPr>
            <a:r>
              <a:rPr lang="en-US" b="1" i="1" dirty="0"/>
              <a:t>  </a:t>
            </a:r>
          </a:p>
          <a:p>
            <a:pPr marL="717550" indent="0">
              <a:lnSpc>
                <a:spcPct val="100000"/>
              </a:lnSpc>
              <a:spcBef>
                <a:spcPts val="600"/>
              </a:spcBef>
              <a:spcAft>
                <a:spcPts val="600"/>
              </a:spcAft>
              <a:buNone/>
              <a:defRPr/>
            </a:pPr>
            <a:endParaRPr lang="en-US" b="1" i="1" dirty="0"/>
          </a:p>
          <a:p>
            <a:pPr marL="717550" indent="-488950" eaLnBrk="1" fontAlgn="auto" hangingPunct="1">
              <a:lnSpc>
                <a:spcPct val="100000"/>
              </a:lnSpc>
              <a:spcAft>
                <a:spcPct val="50000"/>
              </a:spcAft>
              <a:buFont typeface="Wingdings" pitchFamily="2" charset="2"/>
              <a:buNone/>
              <a:defRPr/>
            </a:pPr>
            <a:endParaRPr lang="en-US" dirty="0"/>
          </a:p>
        </p:txBody>
      </p:sp>
    </p:spTree>
    <p:extLst>
      <p:ext uri="{BB962C8B-B14F-4D97-AF65-F5344CB8AC3E}">
        <p14:creationId xmlns:p14="http://schemas.microsoft.com/office/powerpoint/2010/main" val="125655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32" y="285728"/>
            <a:ext cx="9339298" cy="838200"/>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6.3.2  SEQUENCE ACTIVITIES: TOOLS &amp; TECHNIQUES</a:t>
            </a:r>
            <a:endParaRPr lang="en-CA" b="1" dirty="0">
              <a:effectLst>
                <a:outerShdw blurRad="38100" dist="38100" dir="2700000" algn="tl">
                  <a:srgbClr val="000000">
                    <a:alpha val="43137"/>
                  </a:srgbClr>
                </a:outerShdw>
              </a:effectLst>
            </a:endParaRPr>
          </a:p>
        </p:txBody>
      </p:sp>
      <p:sp>
        <p:nvSpPr>
          <p:cNvPr id="38914" name="Rectangle 3"/>
          <p:cNvSpPr>
            <a:spLocks noGrp="1" noChangeArrowheads="1"/>
          </p:cNvSpPr>
          <p:nvPr>
            <p:ph idx="1"/>
          </p:nvPr>
        </p:nvSpPr>
        <p:spPr>
          <a:xfrm>
            <a:off x="685800" y="1219201"/>
            <a:ext cx="7772400" cy="4191000"/>
          </a:xfrm>
        </p:spPr>
        <p:txBody>
          <a:bodyPr>
            <a:normAutofit fontScale="92500" lnSpcReduction="10000"/>
          </a:bodyPr>
          <a:lstStyle/>
          <a:p>
            <a:pPr eaLnBrk="1" hangingPunct="1">
              <a:buFont typeface="Wingdings" pitchFamily="2" charset="2"/>
              <a:buNone/>
            </a:pPr>
            <a:r>
              <a:rPr lang="en-US" sz="2800" b="1" dirty="0"/>
              <a:t>.1  Precedence Diagramming Method (PDM)</a:t>
            </a:r>
          </a:p>
          <a:p>
            <a:pPr lvl="1" eaLnBrk="1" hangingPunct="1">
              <a:spcBef>
                <a:spcPts val="600"/>
              </a:spcBef>
              <a:spcAft>
                <a:spcPts val="600"/>
              </a:spcAft>
              <a:buSzPct val="77000"/>
            </a:pPr>
            <a:r>
              <a:rPr lang="en-US" sz="2400" dirty="0"/>
              <a:t>PDM is a diagramming technique in which activities are represented by boxes (nodes) and linked lines to show the sequence in which the activities are to be performed</a:t>
            </a:r>
          </a:p>
          <a:p>
            <a:pPr marL="809625" lvl="1" eaLnBrk="1" hangingPunct="1">
              <a:spcBef>
                <a:spcPts val="600"/>
              </a:spcBef>
              <a:spcAft>
                <a:spcPts val="600"/>
              </a:spcAft>
              <a:buSzPct val="77000"/>
            </a:pPr>
            <a:r>
              <a:rPr lang="en-US" sz="2400" dirty="0"/>
              <a:t>also known as Activity-on-Node (AON)</a:t>
            </a:r>
          </a:p>
          <a:p>
            <a:pPr marL="809625" lvl="1" eaLnBrk="1" hangingPunct="1">
              <a:spcBef>
                <a:spcPts val="600"/>
              </a:spcBef>
              <a:spcAft>
                <a:spcPts val="600"/>
              </a:spcAft>
              <a:buSzPct val="77000"/>
            </a:pPr>
            <a:r>
              <a:rPr lang="en-US" sz="2400" dirty="0"/>
              <a:t>AON does not allow for loops   </a:t>
            </a:r>
          </a:p>
          <a:p>
            <a:pPr marL="809625" lvl="1" eaLnBrk="1" hangingPunct="1">
              <a:spcBef>
                <a:spcPts val="600"/>
              </a:spcBef>
              <a:spcAft>
                <a:spcPts val="600"/>
              </a:spcAft>
              <a:buSzPct val="77000"/>
            </a:pPr>
            <a:r>
              <a:rPr lang="en-US" sz="2400" dirty="0"/>
              <a:t>PDM supports four (4) types of dependency relationships: </a:t>
            </a:r>
          </a:p>
          <a:p>
            <a:pPr marL="1152525" lvl="2">
              <a:spcBef>
                <a:spcPts val="600"/>
              </a:spcBef>
              <a:spcAft>
                <a:spcPts val="600"/>
              </a:spcAft>
              <a:buSzPct val="77000"/>
            </a:pPr>
            <a:r>
              <a:rPr lang="en-US" sz="2100" dirty="0"/>
              <a:t>Finish to Start (FS)</a:t>
            </a:r>
          </a:p>
          <a:p>
            <a:pPr marL="1152525" lvl="2">
              <a:spcBef>
                <a:spcPts val="600"/>
              </a:spcBef>
              <a:spcAft>
                <a:spcPts val="600"/>
              </a:spcAft>
              <a:buSzPct val="77000"/>
            </a:pPr>
            <a:r>
              <a:rPr lang="en-US" sz="2100" dirty="0"/>
              <a:t>Finish to Finish (FF)</a:t>
            </a:r>
          </a:p>
          <a:p>
            <a:pPr marL="1152525" lvl="2">
              <a:spcBef>
                <a:spcPts val="600"/>
              </a:spcBef>
              <a:spcAft>
                <a:spcPts val="600"/>
              </a:spcAft>
              <a:buSzPct val="77000"/>
            </a:pPr>
            <a:r>
              <a:rPr lang="en-US" sz="2100" dirty="0"/>
              <a:t>Start to Start (SS)</a:t>
            </a:r>
          </a:p>
          <a:p>
            <a:pPr marL="1152525" lvl="2">
              <a:spcBef>
                <a:spcPts val="600"/>
              </a:spcBef>
              <a:spcAft>
                <a:spcPts val="600"/>
              </a:spcAft>
              <a:buSzPct val="77000"/>
            </a:pPr>
            <a:r>
              <a:rPr lang="en-US" sz="2100" dirty="0"/>
              <a:t>Start to Finish (SF)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normAutofit/>
          </a:bodyPr>
          <a:lstStyle/>
          <a:p>
            <a:pPr eaLnBrk="1" hangingPunct="1"/>
            <a:r>
              <a:rPr lang="en-CA" altLang="en-US" dirty="0"/>
              <a:t>Relationship Types</a:t>
            </a:r>
          </a:p>
        </p:txBody>
      </p:sp>
      <p:graphicFrame>
        <p:nvGraphicFramePr>
          <p:cNvPr id="15365" name="Object 3"/>
          <p:cNvGraphicFramePr>
            <a:graphicFrameLocks noGrp="1" noChangeAspect="1"/>
          </p:cNvGraphicFramePr>
          <p:nvPr>
            <p:ph idx="1"/>
            <p:extLst>
              <p:ext uri="{D42A27DB-BD31-4B8C-83A1-F6EECF244321}">
                <p14:modId xmlns:p14="http://schemas.microsoft.com/office/powerpoint/2010/main" val="3916868394"/>
              </p:ext>
            </p:extLst>
          </p:nvPr>
        </p:nvGraphicFramePr>
        <p:xfrm>
          <a:off x="1828800" y="1295400"/>
          <a:ext cx="5867399" cy="4800600"/>
        </p:xfrm>
        <a:graphic>
          <a:graphicData uri="http://schemas.openxmlformats.org/presentationml/2006/ole">
            <mc:AlternateContent xmlns:mc="http://schemas.openxmlformats.org/markup-compatibility/2006">
              <mc:Choice xmlns:v="urn:schemas-microsoft-com:vml" Requires="v">
                <p:oleObj spid="_x0000_s23560" name="Visio" r:id="rId3" imgW="4047073" imgH="4339089" progId="Visio.Drawing.11">
                  <p:embed/>
                </p:oleObj>
              </mc:Choice>
              <mc:Fallback>
                <p:oleObj name="Visio" r:id="rId3" imgW="4047073" imgH="4339089" progId="Visio.Drawing.11">
                  <p:embed/>
                  <p:pic>
                    <p:nvPicPr>
                      <p:cNvPr id="15365" name="Object 3"/>
                      <p:cNvPicPr>
                        <a:picLocks noChangeAspect="1" noChangeArrowheads="1"/>
                      </p:cNvPicPr>
                      <p:nvPr/>
                    </p:nvPicPr>
                    <p:blipFill>
                      <a:blip r:embed="rId4"/>
                      <a:srcRect/>
                      <a:stretch>
                        <a:fillRect/>
                      </a:stretch>
                    </p:blipFill>
                    <p:spPr bwMode="auto">
                      <a:xfrm>
                        <a:off x="1828800" y="1295400"/>
                        <a:ext cx="5867399" cy="4800600"/>
                      </a:xfrm>
                      <a:prstGeom prst="rect">
                        <a:avLst/>
                      </a:prstGeom>
                      <a:noFill/>
                      <a:ln>
                        <a:noFill/>
                      </a:ln>
                    </p:spPr>
                  </p:pic>
                </p:oleObj>
              </mc:Fallback>
            </mc:AlternateContent>
          </a:graphicData>
        </a:graphic>
      </p:graphicFrame>
      <p:sp>
        <p:nvSpPr>
          <p:cNvPr id="7" name="Footer Placeholder 3"/>
          <p:cNvSpPr>
            <a:spLocks noGrp="1"/>
          </p:cNvSpPr>
          <p:nvPr>
            <p:ph type="ftr" sz="quarter" idx="11"/>
          </p:nvPr>
        </p:nvSpPr>
        <p:spPr>
          <a:xfrm>
            <a:off x="5715000" y="6305550"/>
            <a:ext cx="2895600" cy="476250"/>
          </a:xfrm>
        </p:spPr>
        <p:txBody>
          <a:bodyPr/>
          <a:lstStyle/>
          <a:p>
            <a:r>
              <a:rPr lang="en-CA"/>
              <a:t>Project Time Management</a:t>
            </a:r>
          </a:p>
        </p:txBody>
      </p:sp>
      <p:sp>
        <p:nvSpPr>
          <p:cNvPr id="6" name="Slide Number Placeholder 4"/>
          <p:cNvSpPr>
            <a:spLocks noGrp="1"/>
          </p:cNvSpPr>
          <p:nvPr>
            <p:ph type="sldNum" sz="quarter" idx="12"/>
          </p:nvPr>
        </p:nvSpPr>
        <p:spPr>
          <a:xfrm>
            <a:off x="8613648" y="6305550"/>
            <a:ext cx="457200" cy="476250"/>
          </a:xfrm>
        </p:spPr>
        <p:txBody>
          <a:bodyPr/>
          <a:lstStyle/>
          <a:p>
            <a:fld id="{A9C3B334-4FCE-42D5-921A-28A34F558B53}" type="slidenum">
              <a:rPr lang="en-CA" smtClean="0"/>
              <a:t>32</a:t>
            </a:fld>
            <a:endParaRPr lang="en-CA" dirty="0"/>
          </a:p>
        </p:txBody>
      </p:sp>
    </p:spTree>
    <p:extLst>
      <p:ext uri="{BB962C8B-B14F-4D97-AF65-F5344CB8AC3E}">
        <p14:creationId xmlns:p14="http://schemas.microsoft.com/office/powerpoint/2010/main" val="394506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0" y="142852"/>
            <a:ext cx="9429784" cy="838200"/>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6.3.2  SEQUENCE ACTIVITIES: TOOLS &amp; TECHNIQUES</a:t>
            </a:r>
            <a:endParaRPr lang="en-CA" b="1" dirty="0">
              <a:effectLst>
                <a:outerShdw blurRad="38100" dist="38100" dir="2700000" algn="tl">
                  <a:srgbClr val="000000">
                    <a:alpha val="43137"/>
                  </a:srgbClr>
                </a:outerShdw>
              </a:effectLst>
            </a:endParaRPr>
          </a:p>
        </p:txBody>
      </p:sp>
      <p:sp>
        <p:nvSpPr>
          <p:cNvPr id="43010" name="Rectangle 3"/>
          <p:cNvSpPr>
            <a:spLocks noGrp="1" noChangeArrowheads="1"/>
          </p:cNvSpPr>
          <p:nvPr>
            <p:ph idx="1"/>
          </p:nvPr>
        </p:nvSpPr>
        <p:spPr>
          <a:xfrm>
            <a:off x="304800" y="1285875"/>
            <a:ext cx="8686800" cy="4525963"/>
          </a:xfrm>
        </p:spPr>
        <p:txBody>
          <a:bodyPr/>
          <a:lstStyle/>
          <a:p>
            <a:pPr eaLnBrk="1" hangingPunct="1">
              <a:buFont typeface="Wingdings" pitchFamily="2" charset="2"/>
              <a:buNone/>
            </a:pPr>
            <a:r>
              <a:rPr lang="en-US" sz="2800" b="1" dirty="0"/>
              <a:t>.2 </a:t>
            </a:r>
            <a:r>
              <a:rPr lang="en-US" sz="3200" b="1" dirty="0"/>
              <a:t>Dependency Determination &amp; Integration</a:t>
            </a:r>
          </a:p>
          <a:p>
            <a:pPr lvl="1" eaLnBrk="1" hangingPunct="1">
              <a:buSzPct val="122000"/>
            </a:pPr>
            <a:r>
              <a:rPr lang="en-US" dirty="0"/>
              <a:t> </a:t>
            </a:r>
            <a:r>
              <a:rPr lang="en-US" sz="2800" b="1" i="1" dirty="0"/>
              <a:t>Mandatory Dependencies</a:t>
            </a:r>
          </a:p>
          <a:p>
            <a:pPr lvl="2" eaLnBrk="1" hangingPunct="1">
              <a:buSzPct val="77000"/>
            </a:pPr>
            <a:r>
              <a:rPr lang="en-US" sz="2800" dirty="0"/>
              <a:t>also known as “Hard Logic”</a:t>
            </a:r>
          </a:p>
          <a:p>
            <a:pPr lvl="2" eaLnBrk="1" hangingPunct="1">
              <a:buSzPct val="77000"/>
            </a:pPr>
            <a:r>
              <a:rPr lang="en-US" sz="2800" dirty="0"/>
              <a:t>are inherent in the work that is being performed i.e. the concrete must cure before putting up the superstructure</a:t>
            </a:r>
          </a:p>
          <a:p>
            <a:pPr lvl="2" eaLnBrk="1" hangingPunct="1">
              <a:buSzPct val="77000"/>
            </a:pPr>
            <a:r>
              <a:rPr lang="en-US" sz="2800" dirty="0"/>
              <a:t>often involve physical limitations</a:t>
            </a:r>
          </a:p>
          <a:p>
            <a:pPr lvl="2" eaLnBrk="1" hangingPunct="1">
              <a:buSzPct val="77000"/>
            </a:pPr>
            <a:r>
              <a:rPr lang="en-US" sz="2800" dirty="0"/>
              <a:t>must be taken into consideration when developing the schedule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9339298" cy="83820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6.3.2  SEQUENCE ACTIVITIES: TOOLS &amp; TECHNIQUES</a:t>
            </a:r>
            <a:endParaRPr lang="en-CA" b="1" dirty="0">
              <a:effectLst>
                <a:outerShdw blurRad="38100" dist="38100" dir="2700000" algn="tl">
                  <a:srgbClr val="000000">
                    <a:alpha val="43137"/>
                  </a:srgbClr>
                </a:outerShdw>
              </a:effectLst>
            </a:endParaRPr>
          </a:p>
        </p:txBody>
      </p:sp>
      <p:sp>
        <p:nvSpPr>
          <p:cNvPr id="73731" name="Rectangle 3"/>
          <p:cNvSpPr>
            <a:spLocks noGrp="1" noChangeArrowheads="1"/>
          </p:cNvSpPr>
          <p:nvPr>
            <p:ph idx="1"/>
          </p:nvPr>
        </p:nvSpPr>
        <p:spPr>
          <a:xfrm>
            <a:off x="0" y="1377950"/>
            <a:ext cx="9001125" cy="4551363"/>
          </a:xfrm>
        </p:spPr>
        <p:txBody>
          <a:bodyPr>
            <a:normAutofit/>
          </a:bodyPr>
          <a:lstStyle/>
          <a:p>
            <a:pPr lvl="1" eaLnBrk="1" fontAlgn="auto" hangingPunct="1">
              <a:spcAft>
                <a:spcPts val="0"/>
              </a:spcAft>
              <a:defRPr/>
            </a:pPr>
            <a:r>
              <a:rPr lang="en-US" sz="2800" b="1" i="1" dirty="0"/>
              <a:t>Discretionary Dependencies</a:t>
            </a:r>
          </a:p>
          <a:p>
            <a:pPr lvl="2" eaLnBrk="1" fontAlgn="auto" hangingPunct="1">
              <a:spcAft>
                <a:spcPts val="0"/>
              </a:spcAft>
              <a:buSzPct val="77000"/>
              <a:defRPr/>
            </a:pPr>
            <a:r>
              <a:rPr lang="en-US" sz="2800" dirty="0"/>
              <a:t>also known as “Soft”, Preferred  or Preferential Logic</a:t>
            </a:r>
          </a:p>
          <a:p>
            <a:pPr lvl="2" eaLnBrk="1" fontAlgn="auto" hangingPunct="1">
              <a:spcAft>
                <a:spcPts val="0"/>
              </a:spcAft>
              <a:buSzPct val="77000"/>
              <a:defRPr/>
            </a:pPr>
            <a:r>
              <a:rPr lang="en-US" sz="2800" dirty="0"/>
              <a:t>are defined by the project team and must be handled with care since they may limit later scheduling options </a:t>
            </a:r>
          </a:p>
          <a:p>
            <a:pPr lvl="2" eaLnBrk="1" fontAlgn="auto" hangingPunct="1">
              <a:spcAft>
                <a:spcPts val="0"/>
              </a:spcAft>
              <a:buSzPct val="77000"/>
              <a:defRPr/>
            </a:pPr>
            <a:r>
              <a:rPr lang="en-US" sz="2800" dirty="0"/>
              <a:t>are usually based on “best practices” within a particular application area</a:t>
            </a:r>
          </a:p>
          <a:p>
            <a:pPr lvl="2" eaLnBrk="1" fontAlgn="auto" hangingPunct="1">
              <a:spcAft>
                <a:spcPts val="0"/>
              </a:spcAft>
              <a:buSzPct val="77000"/>
              <a:defRPr/>
            </a:pPr>
            <a:r>
              <a:rPr lang="en-US" sz="2800" dirty="0"/>
              <a:t>can be used where a specific sequence is required…even though there are other acceptable sequences</a:t>
            </a:r>
          </a:p>
          <a:p>
            <a:pPr lvl="1" eaLnBrk="1" fontAlgn="auto" hangingPunct="1">
              <a:spcAft>
                <a:spcPts val="0"/>
              </a:spcAft>
              <a:buFont typeface="Wingdings" pitchFamily="2" charset="2"/>
              <a:buNone/>
              <a:defRPr/>
            </a:pPr>
            <a:endParaRPr lang="en-US" dirty="0"/>
          </a:p>
          <a:p>
            <a:pPr eaLnBrk="1" fontAlgn="auto" hangingPunct="1">
              <a:spcAft>
                <a:spcPts val="0"/>
              </a:spcAft>
              <a:buFont typeface="Wingdings" pitchFamily="2" charset="2"/>
              <a:buNone/>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76200" y="76200"/>
            <a:ext cx="9339298" cy="838200"/>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6.3.2  SEQUENCE ACTIVITIES: TOOLS &amp; TECHNIQUES</a:t>
            </a:r>
            <a:endParaRPr lang="en-CA" b="1"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304800" y="990600"/>
            <a:ext cx="8686800" cy="5791200"/>
          </a:xfrm>
        </p:spPr>
        <p:txBody>
          <a:bodyPr>
            <a:normAutofit fontScale="47500" lnSpcReduction="20000"/>
          </a:bodyPr>
          <a:lstStyle/>
          <a:p>
            <a:pPr lvl="1" indent="-155575" eaLnBrk="1" fontAlgn="auto" hangingPunct="1">
              <a:spcAft>
                <a:spcPts val="0"/>
              </a:spcAft>
              <a:defRPr/>
            </a:pPr>
            <a:r>
              <a:rPr lang="en-US" sz="5100" b="1" i="1" dirty="0"/>
              <a:t>External Dependencies</a:t>
            </a:r>
          </a:p>
          <a:p>
            <a:pPr marL="531813" lvl="2" indent="-173038" eaLnBrk="1" fontAlgn="auto" hangingPunct="1">
              <a:spcAft>
                <a:spcPts val="0"/>
              </a:spcAft>
              <a:buSzPct val="77000"/>
              <a:buNone/>
              <a:defRPr/>
            </a:pPr>
            <a:r>
              <a:rPr lang="en-US" sz="4400" dirty="0"/>
              <a:t>	Involve a relationship between project activities and non project activities i.e.  testing software may depend on the delivery of hardware from an outside vendor</a:t>
            </a:r>
          </a:p>
          <a:p>
            <a:pPr marL="531813" lvl="2" indent="-173038" eaLnBrk="1" fontAlgn="auto" hangingPunct="1">
              <a:spcAft>
                <a:spcPts val="0"/>
              </a:spcAft>
              <a:buSzPct val="77000"/>
              <a:buNone/>
              <a:defRPr/>
            </a:pPr>
            <a:endParaRPr lang="en-US" sz="4400" dirty="0"/>
          </a:p>
          <a:p>
            <a:pPr marL="571500" lvl="2" indent="-212725">
              <a:buSzPct val="77000"/>
              <a:defRPr/>
            </a:pPr>
            <a:r>
              <a:rPr lang="en-US" sz="5100" b="1" i="1" dirty="0"/>
              <a:t>Internal Dependencies</a:t>
            </a:r>
          </a:p>
          <a:p>
            <a:pPr marL="531813" lvl="2" indent="0">
              <a:buSzPct val="77000"/>
              <a:buNone/>
              <a:defRPr/>
            </a:pPr>
            <a:r>
              <a:rPr lang="en-US" sz="4200" dirty="0"/>
              <a:t>Are within the control of the project team and involve a precedence relationship between project activities. Example: the team cannot test a machine before installing it. </a:t>
            </a:r>
            <a:endParaRPr lang="en-US" sz="6700" dirty="0"/>
          </a:p>
          <a:p>
            <a:pPr eaLnBrk="1" fontAlgn="auto" hangingPunct="1">
              <a:spcAft>
                <a:spcPts val="0"/>
              </a:spcAft>
              <a:buFont typeface="Wingdings 2"/>
              <a:buNone/>
              <a:defRPr/>
            </a:pPr>
            <a:endParaRPr lang="en-US" sz="5100" dirty="0"/>
          </a:p>
          <a:p>
            <a:pPr eaLnBrk="1" fontAlgn="auto" hangingPunct="1">
              <a:spcAft>
                <a:spcPts val="0"/>
              </a:spcAft>
              <a:buFont typeface="Wingdings 2"/>
              <a:buNone/>
              <a:defRPr/>
            </a:pPr>
            <a:r>
              <a:rPr lang="en-US" sz="6700" dirty="0"/>
              <a:t>.</a:t>
            </a:r>
            <a:r>
              <a:rPr lang="en-US" sz="6700" b="1" dirty="0"/>
              <a:t>3</a:t>
            </a:r>
            <a:r>
              <a:rPr lang="en-US" sz="6700" dirty="0"/>
              <a:t> </a:t>
            </a:r>
            <a:r>
              <a:rPr lang="en-US" sz="6700" b="1" dirty="0"/>
              <a:t>Leads &amp; Lags</a:t>
            </a:r>
            <a:r>
              <a:rPr lang="en-US" sz="5100" b="1" dirty="0"/>
              <a:t> </a:t>
            </a:r>
            <a:endParaRPr lang="en-US" sz="2900" dirty="0"/>
          </a:p>
          <a:p>
            <a:pPr marL="342900" lvl="1" indent="0" eaLnBrk="1" fontAlgn="auto" hangingPunct="1">
              <a:spcAft>
                <a:spcPts val="0"/>
              </a:spcAft>
              <a:buSzPct val="77000"/>
              <a:buNone/>
              <a:defRPr/>
            </a:pPr>
            <a:r>
              <a:rPr lang="en-US" sz="4200" b="1" i="1" dirty="0"/>
              <a:t>leads</a:t>
            </a:r>
            <a:r>
              <a:rPr lang="en-US" sz="4200" dirty="0"/>
              <a:t> allow for a modification of a logical relationship which allows an acceleration of the successor task.  </a:t>
            </a:r>
          </a:p>
          <a:p>
            <a:pPr marL="685800" lvl="2" indent="0" eaLnBrk="1" fontAlgn="auto" hangingPunct="1">
              <a:spcAft>
                <a:spcPts val="0"/>
              </a:spcAft>
              <a:buNone/>
              <a:defRPr/>
            </a:pPr>
            <a:r>
              <a:rPr lang="en-US" sz="3800" b="1" dirty="0"/>
              <a:t>e.g.  in a finish to start to dependency with a 10 day lead, the successor activity can start 10 days before the predecessor has finished</a:t>
            </a:r>
          </a:p>
          <a:p>
            <a:pPr lvl="2" eaLnBrk="1" fontAlgn="auto" hangingPunct="1">
              <a:spcAft>
                <a:spcPts val="0"/>
              </a:spcAft>
              <a:buFont typeface="Wingdings 2"/>
              <a:buChar char=""/>
              <a:defRPr/>
            </a:pPr>
            <a:endParaRPr lang="en-US" sz="3800" b="1" dirty="0"/>
          </a:p>
          <a:p>
            <a:pPr marL="342900" lvl="1" indent="0" eaLnBrk="1" fontAlgn="auto" hangingPunct="1">
              <a:spcAft>
                <a:spcPts val="0"/>
              </a:spcAft>
              <a:buSzPct val="77000"/>
              <a:buNone/>
              <a:defRPr/>
            </a:pPr>
            <a:r>
              <a:rPr lang="en-US" sz="4200" b="1" i="1" dirty="0"/>
              <a:t>lags </a:t>
            </a:r>
            <a:r>
              <a:rPr lang="en-US" sz="4200" dirty="0"/>
              <a:t>provide for a modification of a logical relationship which causes a delay in the successor task.  </a:t>
            </a:r>
          </a:p>
          <a:p>
            <a:pPr marL="685800" lvl="2" indent="0" eaLnBrk="1" fontAlgn="auto" hangingPunct="1">
              <a:spcAft>
                <a:spcPts val="0"/>
              </a:spcAft>
              <a:buNone/>
              <a:defRPr/>
            </a:pPr>
            <a:r>
              <a:rPr lang="en-US" sz="3800" b="1" dirty="0"/>
              <a:t>e.g.  in a finish-to-start dependency with a 10 day lag, the successor activity cannot start until 10 days after the predecessor has finished</a:t>
            </a:r>
            <a:r>
              <a:rPr lang="en-US" sz="3800" dirty="0"/>
              <a:t>   </a:t>
            </a:r>
          </a:p>
          <a:p>
            <a:pPr lvl="1" eaLnBrk="1" fontAlgn="auto" hangingPunct="1">
              <a:spcAft>
                <a:spcPts val="0"/>
              </a:spcAft>
              <a:buFont typeface="Wingdings 2"/>
              <a:buChar char=""/>
              <a:defRPr/>
            </a:pPr>
            <a:endParaRPr lang="en-US" dirty="0"/>
          </a:p>
          <a:p>
            <a:pPr eaLnBrk="1" fontAlgn="auto" hangingPunct="1">
              <a:spcAft>
                <a:spcPts val="0"/>
              </a:spcAft>
              <a:buSzPct val="77000"/>
              <a:buFont typeface="Wingdings 2"/>
              <a:buNone/>
              <a:defRPr/>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485CFFD9-6C75-4D01-B5D9-D8CA4DD2C0CE}" type="slidenum">
              <a:rPr lang="en-CA" altLang="en-US" sz="1000" smtClean="0"/>
              <a:pPr eaLnBrk="1" hangingPunct="1">
                <a:spcBef>
                  <a:spcPct val="0"/>
                </a:spcBef>
                <a:buClrTx/>
                <a:buSzTx/>
                <a:buFontTx/>
                <a:buNone/>
              </a:pPr>
              <a:t>36</a:t>
            </a:fld>
            <a:endParaRPr lang="en-CA" altLang="en-US" sz="1000"/>
          </a:p>
        </p:txBody>
      </p:sp>
      <p:sp>
        <p:nvSpPr>
          <p:cNvPr id="18436" name="Rectangle 5"/>
          <p:cNvSpPr>
            <a:spLocks noGrp="1" noChangeArrowheads="1"/>
          </p:cNvSpPr>
          <p:nvPr>
            <p:ph type="title"/>
          </p:nvPr>
        </p:nvSpPr>
        <p:spPr/>
        <p:txBody>
          <a:bodyPr>
            <a:normAutofit/>
          </a:bodyPr>
          <a:lstStyle/>
          <a:p>
            <a:pPr eaLnBrk="1" hangingPunct="1"/>
            <a:r>
              <a:rPr lang="en-CA" altLang="en-US" dirty="0"/>
              <a:t>Lags and Leads (cont’d)</a:t>
            </a:r>
          </a:p>
        </p:txBody>
      </p:sp>
      <p:graphicFrame>
        <p:nvGraphicFramePr>
          <p:cNvPr id="18437" name="Object 4"/>
          <p:cNvGraphicFramePr>
            <a:graphicFrameLocks noGrp="1" noChangeAspect="1"/>
          </p:cNvGraphicFramePr>
          <p:nvPr>
            <p:ph idx="1"/>
            <p:extLst>
              <p:ext uri="{D42A27DB-BD31-4B8C-83A1-F6EECF244321}">
                <p14:modId xmlns:p14="http://schemas.microsoft.com/office/powerpoint/2010/main" val="391782347"/>
              </p:ext>
            </p:extLst>
          </p:nvPr>
        </p:nvGraphicFramePr>
        <p:xfrm>
          <a:off x="650494" y="1447800"/>
          <a:ext cx="7707694" cy="4114800"/>
        </p:xfrm>
        <a:graphic>
          <a:graphicData uri="http://schemas.openxmlformats.org/presentationml/2006/ole">
            <mc:AlternateContent xmlns:mc="http://schemas.openxmlformats.org/markup-compatibility/2006">
              <mc:Choice xmlns:v="urn:schemas-microsoft-com:vml" Requires="v">
                <p:oleObj spid="_x0000_s24582" name="Visio" r:id="rId4" imgW="6682527" imgH="3567508" progId="Visio.Drawing.11">
                  <p:embed/>
                </p:oleObj>
              </mc:Choice>
              <mc:Fallback>
                <p:oleObj name="Visio" r:id="rId4" imgW="6682527" imgH="3567508" progId="Visio.Drawing.11">
                  <p:embed/>
                  <p:pic>
                    <p:nvPicPr>
                      <p:cNvPr id="1843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494" y="1447800"/>
                        <a:ext cx="7707694" cy="4114800"/>
                      </a:xfrm>
                      <a:prstGeom prst="rect">
                        <a:avLst/>
                      </a:prstGeom>
                      <a:noFill/>
                      <a:ln>
                        <a:noFill/>
                      </a:ln>
                      <a:effectLst/>
                    </p:spPr>
                  </p:pic>
                </p:oleObj>
              </mc:Fallback>
            </mc:AlternateContent>
          </a:graphicData>
        </a:graphic>
      </p:graphicFrame>
      <p:sp>
        <p:nvSpPr>
          <p:cNvPr id="6" name="Footer Placeholder 3"/>
          <p:cNvSpPr>
            <a:spLocks noGrp="1"/>
          </p:cNvSpPr>
          <p:nvPr>
            <p:ph type="ftr" sz="quarter" idx="11"/>
          </p:nvPr>
        </p:nvSpPr>
        <p:spPr>
          <a:xfrm>
            <a:off x="5715000" y="6305550"/>
            <a:ext cx="2895600" cy="476250"/>
          </a:xfrm>
        </p:spPr>
        <p:txBody>
          <a:bodyPr/>
          <a:lstStyle/>
          <a:p>
            <a:r>
              <a:rPr lang="en-CA"/>
              <a:t>Project Time Management</a:t>
            </a:r>
          </a:p>
        </p:txBody>
      </p:sp>
    </p:spTree>
    <p:extLst>
      <p:ext uri="{BB962C8B-B14F-4D97-AF65-F5344CB8AC3E}">
        <p14:creationId xmlns:p14="http://schemas.microsoft.com/office/powerpoint/2010/main" val="3092619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81000" y="76200"/>
            <a:ext cx="8648700" cy="1325563"/>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6.3.2  SEQUENCE ACTIVITIES: TOOLS &amp; TECHNIQUES</a:t>
            </a:r>
            <a:endParaRPr lang="en-CA" b="1" dirty="0">
              <a:effectLst>
                <a:outerShdw blurRad="38100" dist="38100" dir="2700000" algn="tl">
                  <a:srgbClr val="000000">
                    <a:alpha val="43137"/>
                  </a:srgbClr>
                </a:outerShdw>
              </a:effectLst>
            </a:endParaRPr>
          </a:p>
        </p:txBody>
      </p:sp>
      <p:sp>
        <p:nvSpPr>
          <p:cNvPr id="5" name="TextBox 4"/>
          <p:cNvSpPr txBox="1"/>
          <p:nvPr/>
        </p:nvSpPr>
        <p:spPr>
          <a:xfrm>
            <a:off x="641747" y="1433415"/>
            <a:ext cx="7860506" cy="2554545"/>
          </a:xfrm>
          <a:prstGeom prst="rect">
            <a:avLst/>
          </a:prstGeom>
          <a:noFill/>
        </p:spPr>
        <p:txBody>
          <a:bodyPr wrap="square" rtlCol="0">
            <a:spAutoFit/>
          </a:bodyPr>
          <a:lstStyle/>
          <a:p>
            <a:r>
              <a:rPr lang="en-CA" sz="3200" b="1" dirty="0"/>
              <a:t>4. PMIS</a:t>
            </a:r>
          </a:p>
          <a:p>
            <a:pPr marL="173038" indent="-173038"/>
            <a:r>
              <a:rPr lang="en-CA" sz="3200" b="1" dirty="0"/>
              <a:t> 	</a:t>
            </a:r>
            <a:r>
              <a:rPr lang="en-CA" sz="2400" dirty="0"/>
              <a:t>Includes scheduling software, capable of planning, organizing and adjusting the sequence of activities; insert leads and lags are required, and allow the selection of different types of dependencies. </a:t>
            </a:r>
          </a:p>
          <a:p>
            <a:pPr marL="173038" indent="-173038"/>
            <a:r>
              <a:rPr lang="en-CA" sz="2400" i="1" dirty="0"/>
              <a:t>	Example: Microsoft Project 2016</a:t>
            </a:r>
            <a:endParaRPr lang="en-CA" sz="3200" b="1" i="1" dirty="0"/>
          </a:p>
        </p:txBody>
      </p:sp>
    </p:spTree>
    <p:extLst>
      <p:ext uri="{BB962C8B-B14F-4D97-AF65-F5344CB8AC3E}">
        <p14:creationId xmlns:p14="http://schemas.microsoft.com/office/powerpoint/2010/main" val="942629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81000" y="104776"/>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6.3.3  SEQUENCE ACTIVITIES: OUTPUTS</a:t>
            </a:r>
            <a:endParaRPr lang="en-CA" b="1" dirty="0">
              <a:effectLst>
                <a:outerShdw blurRad="38100" dist="38100" dir="2700000" algn="tl">
                  <a:srgbClr val="000000">
                    <a:alpha val="43137"/>
                  </a:srgbClr>
                </a:outerShdw>
              </a:effectLst>
            </a:endParaRPr>
          </a:p>
        </p:txBody>
      </p:sp>
      <p:sp>
        <p:nvSpPr>
          <p:cNvPr id="4099" name="Rectangle 1027"/>
          <p:cNvSpPr>
            <a:spLocks noGrp="1" noChangeArrowheads="1"/>
          </p:cNvSpPr>
          <p:nvPr>
            <p:ph idx="1"/>
          </p:nvPr>
        </p:nvSpPr>
        <p:spPr>
          <a:xfrm>
            <a:off x="684213" y="1125538"/>
            <a:ext cx="7772400" cy="4876800"/>
          </a:xfrm>
        </p:spPr>
        <p:txBody>
          <a:bodyPr/>
          <a:lstStyle/>
          <a:p>
            <a:pPr eaLnBrk="1" hangingPunct="1">
              <a:buSzPct val="77000"/>
              <a:buFont typeface="Wingdings 2" pitchFamily="18" charset="2"/>
              <a:buNone/>
            </a:pPr>
            <a:r>
              <a:rPr lang="en-US" sz="2800" dirty="0"/>
              <a:t>.1 </a:t>
            </a:r>
            <a:r>
              <a:rPr lang="en-US" sz="2800" b="1" dirty="0"/>
              <a:t>Project Schedule Network Diagrams</a:t>
            </a:r>
            <a:r>
              <a:rPr lang="en-US" sz="2800" dirty="0"/>
              <a:t>: are completed to show the sequencing of the activities on the project.  </a:t>
            </a:r>
          </a:p>
        </p:txBody>
      </p:sp>
      <p:graphicFrame>
        <p:nvGraphicFramePr>
          <p:cNvPr id="2" name="Object 1"/>
          <p:cNvGraphicFramePr>
            <a:graphicFrameLocks noChangeAspect="1"/>
          </p:cNvGraphicFramePr>
          <p:nvPr>
            <p:extLst>
              <p:ext uri="{D42A27DB-BD31-4B8C-83A1-F6EECF244321}">
                <p14:modId xmlns:p14="http://schemas.microsoft.com/office/powerpoint/2010/main" val="957589712"/>
              </p:ext>
            </p:extLst>
          </p:nvPr>
        </p:nvGraphicFramePr>
        <p:xfrm>
          <a:off x="914401" y="2514600"/>
          <a:ext cx="7542212" cy="4191000"/>
        </p:xfrm>
        <a:graphic>
          <a:graphicData uri="http://schemas.openxmlformats.org/presentationml/2006/ole">
            <mc:AlternateContent xmlns:mc="http://schemas.openxmlformats.org/markup-compatibility/2006">
              <mc:Choice xmlns:v="urn:schemas-microsoft-com:vml" Requires="v">
                <p:oleObj spid="_x0000_s4412" name="Bitmap Image" r:id="rId4" imgW="6886440" imgH="4419720" progId="Paint.Picture">
                  <p:embed/>
                </p:oleObj>
              </mc:Choice>
              <mc:Fallback>
                <p:oleObj name="Bitmap Image" r:id="rId4" imgW="6886440" imgH="4419720" progId="Paint.Picture">
                  <p:embed/>
                  <p:pic>
                    <p:nvPicPr>
                      <p:cNvPr id="0" name=""/>
                      <p:cNvPicPr/>
                      <p:nvPr/>
                    </p:nvPicPr>
                    <p:blipFill>
                      <a:blip r:embed="rId5"/>
                      <a:stretch>
                        <a:fillRect/>
                      </a:stretch>
                    </p:blipFill>
                    <p:spPr>
                      <a:xfrm>
                        <a:off x="914401" y="2514600"/>
                        <a:ext cx="7542212" cy="4191000"/>
                      </a:xfrm>
                      <a:prstGeom prst="rect">
                        <a:avLst/>
                      </a:prstGeom>
                    </p:spPr>
                  </p:pic>
                </p:oleObj>
              </mc:Fallback>
            </mc:AlternateContent>
          </a:graphicData>
        </a:graphic>
      </p:graphicFrame>
      <p:sp>
        <p:nvSpPr>
          <p:cNvPr id="8" name="TextBox 7"/>
          <p:cNvSpPr txBox="1"/>
          <p:nvPr/>
        </p:nvSpPr>
        <p:spPr>
          <a:xfrm>
            <a:off x="4749478" y="6183815"/>
            <a:ext cx="3624710" cy="400110"/>
          </a:xfrm>
          <a:prstGeom prst="rect">
            <a:avLst/>
          </a:prstGeom>
          <a:noFill/>
        </p:spPr>
        <p:txBody>
          <a:bodyPr wrap="none" rtlCol="0">
            <a:spAutoFit/>
          </a:bodyPr>
          <a:lstStyle/>
          <a:p>
            <a:r>
              <a:rPr lang="en-US" sz="1600" b="1" i="1" dirty="0"/>
              <a:t>PMBOK</a:t>
            </a:r>
            <a:r>
              <a:rPr lang="en-US" sz="1600" b="1" i="1" dirty="0">
                <a:latin typeface="Aharoni"/>
                <a:cs typeface="Aharoni"/>
              </a:rPr>
              <a:t>® 6</a:t>
            </a:r>
            <a:r>
              <a:rPr lang="en-US" sz="1600" b="1" i="1" baseline="30000" dirty="0">
                <a:latin typeface="Aharoni"/>
                <a:cs typeface="Aharoni"/>
              </a:rPr>
              <a:t>th</a:t>
            </a:r>
            <a:r>
              <a:rPr lang="en-US" sz="1600" b="1" i="1" dirty="0">
                <a:latin typeface="Aharoni"/>
                <a:cs typeface="Aharoni"/>
              </a:rPr>
              <a:t> Edition Fig </a:t>
            </a:r>
            <a:r>
              <a:rPr lang="en-US" sz="2000" b="1" i="1" dirty="0">
                <a:latin typeface="Aharoni"/>
                <a:cs typeface="Aharoni"/>
              </a:rPr>
              <a:t>6-11</a:t>
            </a:r>
            <a:r>
              <a:rPr lang="en-US" sz="1600" b="1" i="1" dirty="0">
                <a:latin typeface="Aharoni"/>
                <a:cs typeface="Aharoni"/>
              </a:rPr>
              <a:t> page 193</a:t>
            </a:r>
            <a:endParaRPr lang="en-US" sz="1600" b="1"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012" y="1295400"/>
            <a:ext cx="7886700" cy="5257800"/>
          </a:xfrm>
        </p:spPr>
        <p:txBody>
          <a:bodyPr/>
          <a:lstStyle/>
          <a:p>
            <a:pPr>
              <a:buSzPct val="77000"/>
              <a:buNone/>
            </a:pPr>
            <a:r>
              <a:rPr lang="en-US" sz="3600" b="1" dirty="0"/>
              <a:t>.2  Project Document Updates </a:t>
            </a:r>
          </a:p>
          <a:p>
            <a:pPr>
              <a:buSzPct val="77000"/>
              <a:buNone/>
            </a:pPr>
            <a:r>
              <a:rPr lang="en-US" sz="2800" dirty="0"/>
              <a:t>	Sequence Activities may require updates to the project document. These may include:</a:t>
            </a:r>
          </a:p>
          <a:p>
            <a:pPr lvl="1">
              <a:buSzPct val="77000"/>
            </a:pPr>
            <a:r>
              <a:rPr lang="en-US" sz="2400" b="1" i="1" dirty="0"/>
              <a:t>Activity Attributes </a:t>
            </a:r>
            <a:r>
              <a:rPr lang="en-US" sz="2400" dirty="0"/>
              <a:t>the sequencing information in this document may require updating</a:t>
            </a:r>
          </a:p>
          <a:p>
            <a:pPr lvl="1">
              <a:buSzPct val="77000"/>
            </a:pPr>
            <a:r>
              <a:rPr lang="en-US" sz="2400" b="1" i="1" dirty="0"/>
              <a:t>Activity List </a:t>
            </a:r>
            <a:r>
              <a:rPr lang="en-US" sz="2400" dirty="0"/>
              <a:t>may need to be updated if impacted by the change in activity relationships</a:t>
            </a:r>
          </a:p>
          <a:p>
            <a:pPr lvl="1">
              <a:buSzPct val="77000"/>
            </a:pPr>
            <a:r>
              <a:rPr lang="en-US" sz="2400" b="1" i="1" dirty="0"/>
              <a:t>Assumption Log </a:t>
            </a:r>
            <a:r>
              <a:rPr lang="en-US" sz="2400" dirty="0"/>
              <a:t>assumptions and constraints may need to be updated based on the sequencing relationship, leads and lags.  </a:t>
            </a:r>
          </a:p>
          <a:p>
            <a:pPr lvl="1">
              <a:buSzPct val="77000"/>
            </a:pPr>
            <a:r>
              <a:rPr lang="en-US" sz="2400" b="1" i="1" dirty="0"/>
              <a:t>Milestone List </a:t>
            </a:r>
            <a:r>
              <a:rPr lang="en-US" sz="2400" dirty="0"/>
              <a:t>milestones dates may be changed due to changes in sequencing</a:t>
            </a:r>
            <a:endParaRPr lang="en-US" sz="2000" b="1" i="1" dirty="0"/>
          </a:p>
          <a:p>
            <a:endParaRPr lang="en-CA" dirty="0"/>
          </a:p>
        </p:txBody>
      </p:sp>
      <p:sp>
        <p:nvSpPr>
          <p:cNvPr id="4" name="Title 1"/>
          <p:cNvSpPr>
            <a:spLocks noGrp="1"/>
          </p:cNvSpPr>
          <p:nvPr>
            <p:ph type="title"/>
          </p:nvPr>
        </p:nvSpPr>
        <p:spPr>
          <a:xfrm>
            <a:off x="628650" y="33759"/>
            <a:ext cx="7886700" cy="854074"/>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6.3.3  SEQUENCE ACTIVITIES: OUTPUTS</a:t>
            </a:r>
            <a:endParaRPr lang="en-CA"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887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609600"/>
            <a:ext cx="10210800" cy="758504"/>
          </a:xfrm>
        </p:spPr>
        <p:txBody>
          <a:bodyPr/>
          <a:lstStyle/>
          <a:p>
            <a:pPr eaLnBrk="1" fontAlgn="auto" hangingPunct="1">
              <a:spcAft>
                <a:spcPts val="0"/>
              </a:spcAft>
              <a:defRPr/>
            </a:pPr>
            <a:r>
              <a:rPr lang="en-US"/>
              <a:t>    </a:t>
            </a:r>
          </a:p>
        </p:txBody>
      </p:sp>
      <p:sp>
        <p:nvSpPr>
          <p:cNvPr id="23555" name="Rectangle 4"/>
          <p:cNvSpPr>
            <a:spLocks noChangeArrowheads="1"/>
          </p:cNvSpPr>
          <p:nvPr/>
        </p:nvSpPr>
        <p:spPr bwMode="auto">
          <a:xfrm>
            <a:off x="3206750" y="6400800"/>
            <a:ext cx="2895600" cy="457200"/>
          </a:xfrm>
          <a:prstGeom prst="rect">
            <a:avLst/>
          </a:prstGeom>
          <a:noFill/>
          <a:ln w="9525">
            <a:noFill/>
            <a:miter lim="800000"/>
            <a:headEnd/>
            <a:tailEnd/>
          </a:ln>
        </p:spPr>
        <p:txBody>
          <a:bodyPr wrap="none" anchor="ctr"/>
          <a:lstStyle/>
          <a:p>
            <a:endParaRPr lang="en-US"/>
          </a:p>
        </p:txBody>
      </p:sp>
      <p:sp>
        <p:nvSpPr>
          <p:cNvPr id="31750" name="Rectangle 6"/>
          <p:cNvSpPr>
            <a:spLocks noChangeArrowheads="1"/>
          </p:cNvSpPr>
          <p:nvPr/>
        </p:nvSpPr>
        <p:spPr bwMode="auto">
          <a:xfrm>
            <a:off x="788961" y="371475"/>
            <a:ext cx="7772400" cy="533400"/>
          </a:xfrm>
          <a:prstGeom prst="rect">
            <a:avLst/>
          </a:prstGeom>
          <a:noFill/>
          <a:ln w="9525">
            <a:noFill/>
            <a:miter lim="800000"/>
            <a:headEnd/>
            <a:tailEnd/>
          </a:ln>
          <a:effectLst>
            <a:outerShdw blurRad="152400" dist="317500" dir="5400000" sx="90000" sy="-19000" rotWithShape="0">
              <a:prstClr val="black">
                <a:alpha val="15000"/>
              </a:prstClr>
            </a:outerShdw>
          </a:effectLst>
        </p:spPr>
        <p:txBody>
          <a:bodyPr lIns="90488" tIns="44450" rIns="90488" bIns="44450" anchor="ctr"/>
          <a:lstStyle/>
          <a:p>
            <a:pPr algn="ctr" eaLnBrk="0" hangingPunct="0">
              <a:defRPr/>
            </a:pPr>
            <a:r>
              <a:rPr lang="en-US" sz="4000" b="1" spc="300" dirty="0">
                <a:solidFill>
                  <a:schemeClr val="tx2"/>
                </a:solidFill>
                <a:effectLst>
                  <a:outerShdw blurRad="60007" dist="310007" dir="7680000" sy="30000" kx="1300200" algn="ctr" rotWithShape="0">
                    <a:prstClr val="black">
                      <a:alpha val="32000"/>
                    </a:prstClr>
                  </a:outerShdw>
                </a:effectLst>
                <a:latin typeface="Arial" charset="0"/>
              </a:rPr>
              <a:t>Project Schedule Management</a:t>
            </a:r>
          </a:p>
        </p:txBody>
      </p:sp>
      <p:grpSp>
        <p:nvGrpSpPr>
          <p:cNvPr id="2" name="Group 23"/>
          <p:cNvGrpSpPr>
            <a:grpSpLocks/>
          </p:cNvGrpSpPr>
          <p:nvPr/>
        </p:nvGrpSpPr>
        <p:grpSpPr bwMode="auto">
          <a:xfrm>
            <a:off x="171438" y="1797048"/>
            <a:ext cx="8777288" cy="4591049"/>
            <a:chOff x="152400" y="1809752"/>
            <a:chExt cx="8777318" cy="4591047"/>
          </a:xfrm>
          <a:solidFill>
            <a:schemeClr val="bg2">
              <a:lumMod val="10000"/>
            </a:schemeClr>
          </a:solidFill>
          <a:effectLst>
            <a:outerShdw blurRad="50800" dist="38100" dir="2700000" algn="tl" rotWithShape="0">
              <a:prstClr val="black">
                <a:alpha val="40000"/>
              </a:prstClr>
            </a:outerShdw>
          </a:effectLst>
        </p:grpSpPr>
        <p:sp>
          <p:nvSpPr>
            <p:cNvPr id="23558"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23559"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23560"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23561"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23562" name="Rectangle 11"/>
            <p:cNvSpPr>
              <a:spLocks noChangeArrowheads="1"/>
            </p:cNvSpPr>
            <p:nvPr/>
          </p:nvSpPr>
          <p:spPr bwMode="auto">
            <a:xfrm>
              <a:off x="3257573" y="1809752"/>
              <a:ext cx="2794033" cy="1136208"/>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wrap="square"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23563" name="Line 12"/>
            <p:cNvSpPr>
              <a:spLocks noChangeShapeType="1"/>
            </p:cNvSpPr>
            <p:nvPr/>
          </p:nvSpPr>
          <p:spPr bwMode="auto">
            <a:xfrm>
              <a:off x="4652327" y="2984183"/>
              <a:ext cx="815" cy="32131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64"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65"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23566"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67"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68"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69"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23570"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23571"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grpSp>
      <p:sp>
        <p:nvSpPr>
          <p:cNvPr id="21" name="TextBox 1"/>
          <p:cNvSpPr txBox="1"/>
          <p:nvPr/>
        </p:nvSpPr>
        <p:spPr>
          <a:xfrm>
            <a:off x="0" y="6567785"/>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cxnSp>
        <p:nvCxnSpPr>
          <p:cNvPr id="6" name="Straight Connector 5"/>
          <p:cNvCxnSpPr/>
          <p:nvPr/>
        </p:nvCxnSpPr>
        <p:spPr>
          <a:xfrm flipH="1" flipV="1">
            <a:off x="2133600" y="3313112"/>
            <a:ext cx="1" cy="1936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2875" y="1285875"/>
            <a:ext cx="8715375" cy="25717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i="1" dirty="0">
                <a:solidFill>
                  <a:srgbClr val="462300"/>
                </a:solidFill>
              </a:rPr>
              <a:t>Sequencing issues may cause problems, such as being ready to start work but not having the necessary predecessor completed, or performing work that does not make logical sense in relation to the overall output of the project.  </a:t>
            </a:r>
            <a:endParaRPr lang="en-CA" sz="2400" b="1" i="1" dirty="0">
              <a:solidFill>
                <a:srgbClr val="462300"/>
              </a:solidFill>
            </a:endParaRPr>
          </a:p>
        </p:txBody>
      </p:sp>
      <p:sp>
        <p:nvSpPr>
          <p:cNvPr id="2" name="Title 1"/>
          <p:cNvSpPr>
            <a:spLocks noGrp="1"/>
          </p:cNvSpPr>
          <p:nvPr>
            <p:ph type="title"/>
          </p:nvPr>
        </p:nvSpPr>
        <p:spPr>
          <a:xfrm>
            <a:off x="304800" y="152400"/>
            <a:ext cx="8686800" cy="838200"/>
          </a:xfrm>
        </p:spPr>
        <p:txBody>
          <a:bodyPr>
            <a:noAutofit/>
          </a:bodyPr>
          <a:lstStyle/>
          <a:p>
            <a:pPr eaLnBrk="1" fontAlgn="auto" hangingPunct="1">
              <a:spcAft>
                <a:spcPts val="0"/>
              </a:spcAft>
              <a:defRPr/>
            </a:pPr>
            <a:r>
              <a:rPr lang="en-US" sz="3600" b="1" dirty="0">
                <a:effectLst>
                  <a:outerShdw blurRad="38100" dist="38100" dir="2700000" algn="tl">
                    <a:srgbClr val="000000">
                      <a:alpha val="43137"/>
                    </a:srgbClr>
                  </a:outerShdw>
                </a:effectLst>
              </a:rPr>
              <a:t>Situational questions &amp; real world application</a:t>
            </a:r>
            <a:endParaRPr lang="en-CA" sz="3600" b="1" dirty="0">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1" descr="C:\Documents and Settings\Isaac\Local Settings\Temporary Internet Files\Content.IE5\S208HFNL\MCj04413600000[1].png"/>
          <p:cNvPicPr>
            <a:picLocks noChangeAspect="1" noChangeArrowheads="1"/>
          </p:cNvPicPr>
          <p:nvPr/>
        </p:nvPicPr>
        <p:blipFill>
          <a:blip r:embed="rId3" cstate="print"/>
          <a:srcRect/>
          <a:stretch>
            <a:fillRect/>
          </a:stretch>
        </p:blipFill>
        <p:spPr bwMode="auto">
          <a:xfrm>
            <a:off x="3621815" y="3230561"/>
            <a:ext cx="1981200" cy="1981200"/>
          </a:xfrm>
          <a:prstGeom prst="rect">
            <a:avLst/>
          </a:prstGeom>
          <a:noFill/>
        </p:spPr>
      </p:pic>
      <p:sp>
        <p:nvSpPr>
          <p:cNvPr id="20" name="Rectangle 19"/>
          <p:cNvSpPr/>
          <p:nvPr/>
        </p:nvSpPr>
        <p:spPr>
          <a:xfrm>
            <a:off x="1014354" y="214290"/>
            <a:ext cx="8358246" cy="584775"/>
          </a:xfrm>
          <a:prstGeom prst="rect">
            <a:avLst/>
          </a:prstGeom>
        </p:spPr>
        <p:txBody>
          <a:bodyPr>
            <a:spAutoFit/>
          </a:bodyPr>
          <a:lstStyle/>
          <a:p>
            <a:pPr>
              <a:defRPr/>
            </a:pPr>
            <a:r>
              <a:rPr lang="en-US" sz="3200" b="1" spc="300" dirty="0">
                <a:effectLst>
                  <a:reflection blurRad="6350" stA="60000" endA="900" endPos="58000" dir="5400000" sy="-100000" algn="bl" rotWithShape="0"/>
                </a:effectLst>
                <a:latin typeface="Franklin Gothic Medium" pitchFamily="34" charset="0"/>
              </a:rPr>
              <a:t>6.4  ESTIMATE ACTIVITY RESOURCES</a:t>
            </a:r>
            <a:endParaRPr lang="en-CA" sz="3200" b="1" spc="300" dirty="0">
              <a:effectLst>
                <a:reflection blurRad="6350" stA="60000" endA="900" endPos="58000" dir="5400000" sy="-100000" algn="bl" rotWithShape="0"/>
              </a:effectLst>
              <a:latin typeface="Franklin Gothic Medium" pitchFamily="34" charset="0"/>
            </a:endParaRPr>
          </a:p>
        </p:txBody>
      </p:sp>
      <p:sp>
        <p:nvSpPr>
          <p:cNvPr id="22" name="TextBox 1"/>
          <p:cNvSpPr txBox="1"/>
          <p:nvPr/>
        </p:nvSpPr>
        <p:spPr>
          <a:xfrm>
            <a:off x="0" y="6561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40" name="Group 23"/>
          <p:cNvGrpSpPr>
            <a:grpSpLocks/>
          </p:cNvGrpSpPr>
          <p:nvPr/>
        </p:nvGrpSpPr>
        <p:grpSpPr bwMode="auto">
          <a:xfrm>
            <a:off x="171438" y="1524000"/>
            <a:ext cx="8777288" cy="4864097"/>
            <a:chOff x="152400" y="1536704"/>
            <a:chExt cx="8777318" cy="4864095"/>
          </a:xfrm>
          <a:solidFill>
            <a:schemeClr val="bg2">
              <a:lumMod val="10000"/>
            </a:schemeClr>
          </a:solidFill>
          <a:effectLst>
            <a:outerShdw blurRad="50800" dist="38100" dir="2700000" algn="tl" rotWithShape="0">
              <a:prstClr val="black">
                <a:alpha val="40000"/>
              </a:prstClr>
            </a:outerShdw>
          </a:effectLst>
        </p:grpSpPr>
        <p:sp>
          <p:nvSpPr>
            <p:cNvPr id="41"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42"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43"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44"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45" name="Rectangle 11"/>
            <p:cNvSpPr>
              <a:spLocks noChangeArrowheads="1"/>
            </p:cNvSpPr>
            <p:nvPr/>
          </p:nvSpPr>
          <p:spPr bwMode="auto">
            <a:xfrm>
              <a:off x="3435350" y="1536704"/>
              <a:ext cx="2438400" cy="1505539"/>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46" name="Line 12"/>
            <p:cNvSpPr>
              <a:spLocks noChangeShapeType="1"/>
            </p:cNvSpPr>
            <p:nvPr/>
          </p:nvSpPr>
          <p:spPr bwMode="auto">
            <a:xfrm>
              <a:off x="4652327" y="2984183"/>
              <a:ext cx="815" cy="32131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7"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8"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49"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0"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1"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2"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3"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54"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grpSp>
      <p:cxnSp>
        <p:nvCxnSpPr>
          <p:cNvPr id="23" name="Straight Connector 22"/>
          <p:cNvCxnSpPr/>
          <p:nvPr/>
        </p:nvCxnSpPr>
        <p:spPr>
          <a:xfrm>
            <a:off x="2098875" y="3284799"/>
            <a:ext cx="0" cy="1941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99382"/>
            <a:ext cx="6172200" cy="535531"/>
          </a:xfrm>
        </p:spPr>
        <p:txBody>
          <a:bodyPr wrap="square">
            <a:spAutoFit/>
          </a:bodyPr>
          <a:lstStyle/>
          <a:p>
            <a:pPr eaLnBrk="1" hangingPunct="1">
              <a:defRPr/>
            </a:pPr>
            <a:r>
              <a:rPr lang="en-US" sz="3200" b="1" dirty="0">
                <a:effectLst>
                  <a:outerShdw blurRad="38100" dist="38100" dir="2700000" algn="tl">
                    <a:srgbClr val="000000">
                      <a:alpha val="43137"/>
                    </a:srgbClr>
                  </a:outerShdw>
                  <a:reflection blurRad="6350" stA="60000" endA="900" endPos="58000" dir="5400000" sy="-100000" algn="bl" rotWithShape="0"/>
                </a:effectLst>
              </a:rPr>
              <a:t>6.4  ESTIMATE ACTIVITY DURATION</a:t>
            </a:r>
            <a:endParaRPr lang="en-CA" sz="3200" b="1" dirty="0">
              <a:effectLst>
                <a:outerShdw blurRad="38100" dist="38100" dir="2700000" algn="tl">
                  <a:srgbClr val="000000">
                    <a:alpha val="43137"/>
                  </a:srgbClr>
                </a:outerShdw>
                <a:reflection blurRad="6350" stA="60000" endA="900" endPos="58000" dir="5400000" sy="-100000" algn="bl" rotWithShape="0"/>
              </a:effectLst>
            </a:endParaRPr>
          </a:p>
        </p:txBody>
      </p:sp>
      <p:sp>
        <p:nvSpPr>
          <p:cNvPr id="7171" name="Content Placeholder 2"/>
          <p:cNvSpPr>
            <a:spLocks noGrp="1"/>
          </p:cNvSpPr>
          <p:nvPr>
            <p:ph idx="1"/>
          </p:nvPr>
        </p:nvSpPr>
        <p:spPr>
          <a:xfrm>
            <a:off x="152400" y="1071563"/>
            <a:ext cx="8991600" cy="5024437"/>
          </a:xfrm>
        </p:spPr>
        <p:txBody>
          <a:bodyPr>
            <a:normAutofit/>
          </a:bodyPr>
          <a:lstStyle/>
          <a:p>
            <a:pPr eaLnBrk="1" hangingPunct="1">
              <a:spcBef>
                <a:spcPts val="600"/>
              </a:spcBef>
              <a:spcAft>
                <a:spcPts val="600"/>
              </a:spcAft>
            </a:pPr>
            <a:r>
              <a:rPr lang="en-US" sz="2400" dirty="0"/>
              <a:t>In this process the key is to estimate the number of work periods to complete each activity. That estimation then rolls up to create summary estimates.</a:t>
            </a:r>
          </a:p>
          <a:p>
            <a:pPr eaLnBrk="1" hangingPunct="1">
              <a:spcBef>
                <a:spcPts val="600"/>
              </a:spcBef>
              <a:spcAft>
                <a:spcPts val="600"/>
              </a:spcAft>
            </a:pPr>
            <a:r>
              <a:rPr lang="en-US" sz="2400" dirty="0"/>
              <a:t>The process uses information from SOW, resource type and quantity estimates, resource calendars, constraints, estimated efforts required.  </a:t>
            </a:r>
          </a:p>
          <a:p>
            <a:pPr eaLnBrk="1" hangingPunct="1">
              <a:spcBef>
                <a:spcPts val="600"/>
              </a:spcBef>
              <a:spcAft>
                <a:spcPts val="600"/>
              </a:spcAft>
            </a:pPr>
            <a:r>
              <a:rPr lang="en-US" sz="2400" dirty="0"/>
              <a:t> Other factors taken into consideration are:</a:t>
            </a:r>
          </a:p>
          <a:p>
            <a:pPr lvl="1">
              <a:spcBef>
                <a:spcPts val="600"/>
              </a:spcBef>
              <a:spcAft>
                <a:spcPts val="600"/>
              </a:spcAft>
            </a:pPr>
            <a:r>
              <a:rPr lang="en-US" sz="2100" b="1" i="1" dirty="0"/>
              <a:t>Law of diminishing returns </a:t>
            </a:r>
            <a:r>
              <a:rPr lang="en-US" sz="2100" dirty="0"/>
              <a:t>for factors used to determine the required effort</a:t>
            </a:r>
          </a:p>
          <a:p>
            <a:pPr lvl="1">
              <a:spcBef>
                <a:spcPts val="600"/>
              </a:spcBef>
              <a:spcAft>
                <a:spcPts val="600"/>
              </a:spcAft>
            </a:pPr>
            <a:r>
              <a:rPr lang="en-US" sz="2100" b="1" i="1" dirty="0"/>
              <a:t>Number of resources</a:t>
            </a:r>
          </a:p>
          <a:p>
            <a:pPr lvl="1">
              <a:spcBef>
                <a:spcPts val="600"/>
              </a:spcBef>
              <a:spcAft>
                <a:spcPts val="600"/>
              </a:spcAft>
            </a:pPr>
            <a:r>
              <a:rPr lang="en-US" sz="2100" b="1" i="1" dirty="0"/>
              <a:t>Advances in technology</a:t>
            </a:r>
          </a:p>
          <a:p>
            <a:pPr lvl="1">
              <a:spcBef>
                <a:spcPts val="600"/>
              </a:spcBef>
              <a:spcAft>
                <a:spcPts val="600"/>
              </a:spcAft>
            </a:pPr>
            <a:r>
              <a:rPr lang="en-US" sz="2100" b="1" i="1" dirty="0"/>
              <a:t>Motivation of staff.   </a:t>
            </a:r>
            <a:endParaRPr lang="en-CA" sz="2100" b="1" i="1" dirty="0"/>
          </a:p>
        </p:txBody>
      </p:sp>
      <p:sp>
        <p:nvSpPr>
          <p:cNvPr id="5"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7469"/>
            <a:ext cx="7886700" cy="535531"/>
          </a:xfrm>
        </p:spPr>
        <p:txBody>
          <a:bodyPr wrap="square">
            <a:spAutoFit/>
          </a:bodyPr>
          <a:lstStyle/>
          <a:p>
            <a:pPr eaLnBrk="1" hangingPunct="1">
              <a:defRPr/>
            </a:pPr>
            <a:r>
              <a:rPr lang="en-US" sz="3200" b="1" dirty="0">
                <a:effectLst>
                  <a:outerShdw blurRad="38100" dist="38100" dir="2700000" algn="tl">
                    <a:srgbClr val="000000">
                      <a:alpha val="43137"/>
                    </a:srgbClr>
                  </a:outerShdw>
                  <a:reflection blurRad="6350" stA="60000" endA="900" endPos="58000" dir="5400000" sy="-100000" algn="bl" rotWithShape="0"/>
                </a:effectLst>
              </a:rPr>
              <a:t>6.4  ESTIMATE ACTIVITY DURATION- DATA FLOW</a:t>
            </a:r>
            <a:endParaRPr lang="en-CA" sz="3200" b="1" dirty="0">
              <a:effectLst>
                <a:outerShdw blurRad="38100" dist="38100" dir="2700000" algn="tl">
                  <a:srgbClr val="000000">
                    <a:alpha val="43137"/>
                  </a:srgbClr>
                </a:outerShdw>
                <a:reflection blurRad="6350" stA="60000" endA="900" endPos="58000" dir="5400000" sy="-100000" algn="bl" rotWithShape="0"/>
              </a:effectLs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68791729"/>
              </p:ext>
            </p:extLst>
          </p:nvPr>
        </p:nvGraphicFramePr>
        <p:xfrm>
          <a:off x="762000" y="1143000"/>
          <a:ext cx="9753600" cy="3276600"/>
        </p:xfrm>
        <a:graphic>
          <a:graphicData uri="http://schemas.openxmlformats.org/presentationml/2006/ole">
            <mc:AlternateContent xmlns:mc="http://schemas.openxmlformats.org/markup-compatibility/2006">
              <mc:Choice xmlns:v="urn:schemas-microsoft-com:vml" Requires="v">
                <p:oleObj spid="_x0000_s15514" name="Visio" r:id="rId3" imgW="12510040" imgH="5684808" progId="Visio.Drawing.15">
                  <p:embed/>
                </p:oleObj>
              </mc:Choice>
              <mc:Fallback>
                <p:oleObj name="Visio" r:id="rId3" imgW="12510040" imgH="5684808" progId="Visio.Drawing.15">
                  <p:embed/>
                  <p:pic>
                    <p:nvPicPr>
                      <p:cNvPr id="0" name=""/>
                      <p:cNvPicPr/>
                      <p:nvPr/>
                    </p:nvPicPr>
                    <p:blipFill>
                      <a:blip r:embed="rId4"/>
                      <a:stretch>
                        <a:fillRect/>
                      </a:stretch>
                    </p:blipFill>
                    <p:spPr>
                      <a:xfrm>
                        <a:off x="762000" y="1143000"/>
                        <a:ext cx="9753600" cy="3276600"/>
                      </a:xfrm>
                      <a:prstGeom prst="rect">
                        <a:avLst/>
                      </a:prstGeom>
                    </p:spPr>
                  </p:pic>
                </p:oleObj>
              </mc:Fallback>
            </mc:AlternateContent>
          </a:graphicData>
        </a:graphic>
      </p:graphicFrame>
      <p:sp>
        <p:nvSpPr>
          <p:cNvPr id="7" name="TextBox 6"/>
          <p:cNvSpPr txBox="1"/>
          <p:nvPr/>
        </p:nvSpPr>
        <p:spPr>
          <a:xfrm>
            <a:off x="304800" y="4495800"/>
            <a:ext cx="2590800" cy="3016210"/>
          </a:xfrm>
          <a:prstGeom prst="rect">
            <a:avLst/>
          </a:prstGeom>
          <a:noFill/>
        </p:spPr>
        <p:txBody>
          <a:bodyPr wrap="square" rtlCol="0">
            <a:spAutoFit/>
          </a:bodyPr>
          <a:lstStyle/>
          <a:p>
            <a:r>
              <a:rPr lang="en-CA" b="1" u="sng" dirty="0"/>
              <a:t>Project Docs Input</a:t>
            </a:r>
          </a:p>
          <a:p>
            <a:pPr marL="173038" indent="-173038">
              <a:buFont typeface="Arial" panose="020B0604020202020204" pitchFamily="34" charset="0"/>
              <a:buChar char="•"/>
            </a:pPr>
            <a:r>
              <a:rPr lang="en-CA" sz="1400" dirty="0"/>
              <a:t>Activity Attributes</a:t>
            </a:r>
          </a:p>
          <a:p>
            <a:pPr marL="173038" indent="-173038">
              <a:buFont typeface="Arial" panose="020B0604020202020204" pitchFamily="34" charset="0"/>
              <a:buChar char="•"/>
            </a:pPr>
            <a:r>
              <a:rPr lang="en-CA" sz="1400" dirty="0"/>
              <a:t>Activity List, Milestone List </a:t>
            </a:r>
          </a:p>
          <a:p>
            <a:pPr marL="173038" indent="-173038">
              <a:buFont typeface="Arial" panose="020B0604020202020204" pitchFamily="34" charset="0"/>
              <a:buChar char="•"/>
            </a:pPr>
            <a:r>
              <a:rPr lang="en-CA" sz="1400" dirty="0"/>
              <a:t>Assumption Log</a:t>
            </a:r>
          </a:p>
          <a:p>
            <a:pPr marL="173038" indent="-173038">
              <a:buFont typeface="Arial" panose="020B0604020202020204" pitchFamily="34" charset="0"/>
              <a:buChar char="•"/>
            </a:pPr>
            <a:r>
              <a:rPr lang="en-CA" sz="1400" dirty="0"/>
              <a:t>Lessons Learned Register</a:t>
            </a:r>
          </a:p>
          <a:p>
            <a:pPr marL="173038" indent="-173038">
              <a:buFont typeface="Arial" panose="020B0604020202020204" pitchFamily="34" charset="0"/>
              <a:buChar char="•"/>
            </a:pPr>
            <a:r>
              <a:rPr lang="en-CA" sz="1400" dirty="0"/>
              <a:t>Team Assignments</a:t>
            </a:r>
          </a:p>
          <a:p>
            <a:pPr marL="173038" indent="-173038">
              <a:buFont typeface="Arial" panose="020B0604020202020204" pitchFamily="34" charset="0"/>
              <a:buChar char="•"/>
            </a:pPr>
            <a:r>
              <a:rPr lang="en-CA" sz="1400" dirty="0"/>
              <a:t>Resource Breakdown Structure</a:t>
            </a:r>
          </a:p>
          <a:p>
            <a:pPr marL="173038" indent="-173038">
              <a:buFont typeface="Arial" panose="020B0604020202020204" pitchFamily="34" charset="0"/>
              <a:buChar char="•"/>
            </a:pPr>
            <a:r>
              <a:rPr lang="en-CA" sz="1400" dirty="0"/>
              <a:t>Resource Calendars</a:t>
            </a:r>
          </a:p>
          <a:p>
            <a:pPr marL="173038" indent="-173038">
              <a:buFont typeface="Arial" panose="020B0604020202020204" pitchFamily="34" charset="0"/>
              <a:buChar char="•"/>
            </a:pPr>
            <a:r>
              <a:rPr lang="en-CA" sz="1400" dirty="0"/>
              <a:t>Resource Requirements</a:t>
            </a:r>
          </a:p>
          <a:p>
            <a:pPr marL="173038" indent="-173038">
              <a:buFont typeface="Arial" panose="020B0604020202020204" pitchFamily="34" charset="0"/>
              <a:buChar char="•"/>
            </a:pPr>
            <a:r>
              <a:rPr lang="en-CA" sz="1400" dirty="0"/>
              <a:t>Risk Register</a:t>
            </a:r>
          </a:p>
          <a:p>
            <a:pPr marL="173038" indent="-173038">
              <a:buFont typeface="Arial" panose="020B0604020202020204" pitchFamily="34" charset="0"/>
              <a:buChar char="•"/>
            </a:pPr>
            <a:endParaRPr lang="en-CA" sz="1400" dirty="0"/>
          </a:p>
          <a:p>
            <a:pPr marL="173038" indent="-173038">
              <a:buFont typeface="Arial" panose="020B0604020202020204" pitchFamily="34" charset="0"/>
              <a:buChar char="•"/>
            </a:pPr>
            <a:endParaRPr lang="en-CA" sz="1400" dirty="0"/>
          </a:p>
          <a:p>
            <a:endParaRPr lang="en-CA" dirty="0"/>
          </a:p>
        </p:txBody>
      </p:sp>
      <p:sp>
        <p:nvSpPr>
          <p:cNvPr id="8" name="TextBox 7"/>
          <p:cNvSpPr txBox="1"/>
          <p:nvPr/>
        </p:nvSpPr>
        <p:spPr>
          <a:xfrm>
            <a:off x="5562600" y="4343400"/>
            <a:ext cx="2590800" cy="1938992"/>
          </a:xfrm>
          <a:prstGeom prst="rect">
            <a:avLst/>
          </a:prstGeom>
          <a:noFill/>
        </p:spPr>
        <p:txBody>
          <a:bodyPr wrap="square" rtlCol="0">
            <a:spAutoFit/>
          </a:bodyPr>
          <a:lstStyle/>
          <a:p>
            <a:r>
              <a:rPr lang="en-CA" b="1" u="sng" dirty="0"/>
              <a:t>Project Docs Updates</a:t>
            </a:r>
          </a:p>
          <a:p>
            <a:pPr marL="173038" indent="-173038">
              <a:buFont typeface="Arial" panose="020B0604020202020204" pitchFamily="34" charset="0"/>
              <a:buChar char="•"/>
            </a:pPr>
            <a:r>
              <a:rPr lang="en-CA" sz="1400" dirty="0"/>
              <a:t>Activity Attributes </a:t>
            </a:r>
          </a:p>
          <a:p>
            <a:pPr marL="173038" indent="-173038">
              <a:buFont typeface="Arial" panose="020B0604020202020204" pitchFamily="34" charset="0"/>
              <a:buChar char="•"/>
            </a:pPr>
            <a:r>
              <a:rPr lang="en-CA" sz="1400" dirty="0"/>
              <a:t>Assumption Log</a:t>
            </a:r>
          </a:p>
          <a:p>
            <a:pPr marL="173038" indent="-173038">
              <a:buFont typeface="Arial" panose="020B0604020202020204" pitchFamily="34" charset="0"/>
              <a:buChar char="•"/>
            </a:pPr>
            <a:r>
              <a:rPr lang="en-CA" sz="1400" dirty="0"/>
              <a:t>Lessons Learned Register</a:t>
            </a:r>
          </a:p>
          <a:p>
            <a:endParaRPr lang="en-CA" sz="1400" dirty="0"/>
          </a:p>
          <a:p>
            <a:pPr marL="173038" indent="-173038">
              <a:buFont typeface="Arial" panose="020B0604020202020204" pitchFamily="34" charset="0"/>
              <a:buChar char="•"/>
            </a:pPr>
            <a:endParaRPr lang="en-CA" sz="1400" dirty="0"/>
          </a:p>
          <a:p>
            <a:pPr marL="173038" indent="-173038">
              <a:buFont typeface="Arial" panose="020B0604020202020204" pitchFamily="34" charset="0"/>
              <a:buChar char="•"/>
            </a:pPr>
            <a:endParaRPr lang="en-CA" sz="1400" dirty="0"/>
          </a:p>
          <a:p>
            <a:endParaRPr lang="en-CA" dirty="0"/>
          </a:p>
        </p:txBody>
      </p:sp>
    </p:spTree>
    <p:extLst>
      <p:ext uri="{BB962C8B-B14F-4D97-AF65-F5344CB8AC3E}">
        <p14:creationId xmlns:p14="http://schemas.microsoft.com/office/powerpoint/2010/main" val="3250296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838200" y="381000"/>
            <a:ext cx="7772400" cy="1143000"/>
          </a:xfrm>
          <a:prstGeom prst="rect">
            <a:avLst/>
          </a:prstGeom>
          <a:noFill/>
          <a:ln w="9525">
            <a:noFill/>
            <a:miter lim="800000"/>
            <a:headEnd/>
            <a:tailEnd/>
          </a:ln>
        </p:spPr>
        <p:txBody>
          <a:bodyPr lIns="92075" tIns="46038" rIns="92075" bIns="46038" anchor="b"/>
          <a:lstStyle/>
          <a:p>
            <a:pPr algn="ctr" eaLnBrk="0" hangingPunct="0"/>
            <a:r>
              <a:rPr lang="en-US" sz="4400" b="1">
                <a:solidFill>
                  <a:schemeClr val="tx2"/>
                </a:solidFill>
                <a:latin typeface="Arial" charset="0"/>
              </a:rPr>
              <a:t>     </a:t>
            </a:r>
          </a:p>
        </p:txBody>
      </p:sp>
      <p:sp>
        <p:nvSpPr>
          <p:cNvPr id="57347" name="Freeform 4"/>
          <p:cNvSpPr>
            <a:spLocks/>
          </p:cNvSpPr>
          <p:nvPr/>
        </p:nvSpPr>
        <p:spPr bwMode="auto">
          <a:xfrm>
            <a:off x="152400" y="2546350"/>
            <a:ext cx="9001125"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solidFill>
          <a:ln w="12700" cap="rnd">
            <a:solidFill>
              <a:schemeClr val="tx1"/>
            </a:solidFill>
            <a:round/>
            <a:headEnd type="none" w="sm" len="sm"/>
            <a:tailEnd type="none" w="sm" len="sm"/>
          </a:ln>
        </p:spPr>
        <p:txBody>
          <a:bodyPr/>
          <a:lstStyle/>
          <a:p>
            <a:endParaRPr lang="en-US"/>
          </a:p>
        </p:txBody>
      </p:sp>
      <p:sp>
        <p:nvSpPr>
          <p:cNvPr id="569349" name="Rectangle 5"/>
          <p:cNvSpPr>
            <a:spLocks noChangeArrowheads="1"/>
          </p:cNvSpPr>
          <p:nvPr/>
        </p:nvSpPr>
        <p:spPr bwMode="auto">
          <a:xfrm>
            <a:off x="5901602" y="2013942"/>
            <a:ext cx="2251798" cy="3422650"/>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Outputs</a:t>
            </a: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Duration Estimates</a:t>
            </a:r>
          </a:p>
          <a:p>
            <a:pPr eaLnBrk="0" hangingPunct="0">
              <a:buFontTx/>
              <a:buChar char="•"/>
              <a:defRPr/>
            </a:pPr>
            <a:r>
              <a:rPr lang="en-US" sz="1600" dirty="0">
                <a:solidFill>
                  <a:schemeClr val="bg1"/>
                </a:solidFill>
                <a:latin typeface="Arial" charset="0"/>
              </a:rPr>
              <a:t>2 Basis of Estimates</a:t>
            </a:r>
          </a:p>
          <a:p>
            <a:pPr eaLnBrk="0" hangingPunct="0">
              <a:buFontTx/>
              <a:buChar char="•"/>
              <a:defRPr/>
            </a:pPr>
            <a:r>
              <a:rPr lang="en-US" sz="1600" dirty="0">
                <a:solidFill>
                  <a:schemeClr val="bg1"/>
                </a:solidFill>
                <a:latin typeface="Arial" charset="0"/>
              </a:rPr>
              <a:t>3 Project Doc Updates</a:t>
            </a:r>
          </a:p>
          <a:p>
            <a:pPr marL="92075" eaLnBrk="0" hangingPunct="0">
              <a:buFontTx/>
              <a:buChar char="•"/>
              <a:defRPr/>
            </a:pPr>
            <a:r>
              <a:rPr lang="en-US" sz="1600" dirty="0">
                <a:solidFill>
                  <a:schemeClr val="bg1"/>
                </a:solidFill>
                <a:latin typeface="Arial" charset="0"/>
              </a:rPr>
              <a:t> Activity Attributes</a:t>
            </a:r>
          </a:p>
          <a:p>
            <a:pPr marL="92075" eaLnBrk="0" hangingPunct="0">
              <a:buFontTx/>
              <a:buChar char="•"/>
              <a:defRPr/>
            </a:pPr>
            <a:r>
              <a:rPr lang="en-US" sz="1600" dirty="0">
                <a:solidFill>
                  <a:schemeClr val="bg1"/>
                </a:solidFill>
                <a:latin typeface="Arial" charset="0"/>
              </a:rPr>
              <a:t> Assumption Log</a:t>
            </a:r>
          </a:p>
          <a:p>
            <a:pPr marL="92075" eaLnBrk="0" hangingPunct="0">
              <a:buFontTx/>
              <a:buChar char="•"/>
              <a:defRPr/>
            </a:pPr>
            <a:r>
              <a:rPr lang="en-US" sz="1600" dirty="0">
                <a:solidFill>
                  <a:schemeClr val="bg1"/>
                </a:solidFill>
                <a:latin typeface="Arial" charset="0"/>
              </a:rPr>
              <a:t> Lessons Learned </a:t>
            </a:r>
          </a:p>
          <a:p>
            <a:pPr marL="92075" eaLnBrk="0" hangingPunct="0">
              <a:defRPr/>
            </a:pPr>
            <a:r>
              <a:rPr lang="en-US" sz="1600" dirty="0">
                <a:solidFill>
                  <a:schemeClr val="bg1"/>
                </a:solidFill>
                <a:latin typeface="Arial" charset="0"/>
              </a:rPr>
              <a:t>  Registry</a:t>
            </a:r>
          </a:p>
          <a:p>
            <a:pPr eaLnBrk="0" hangingPunct="0">
              <a:defRPr/>
            </a:pPr>
            <a:endParaRPr lang="en-US" sz="1600" dirty="0">
              <a:solidFill>
                <a:schemeClr val="bg1"/>
              </a:solidFill>
              <a:latin typeface="Arial" charset="0"/>
            </a:endParaRPr>
          </a:p>
          <a:p>
            <a:pPr eaLnBrk="0" hangingPunct="0">
              <a:buFontTx/>
              <a:buChar char=" "/>
              <a:defRPr/>
            </a:pPr>
            <a:endParaRPr lang="en-US" sz="1600" dirty="0">
              <a:solidFill>
                <a:schemeClr val="bg1"/>
              </a:solidFill>
              <a:latin typeface="Arial" charset="0"/>
            </a:endParaRPr>
          </a:p>
          <a:p>
            <a:pPr eaLnBrk="0" hangingPunct="0">
              <a:buFontTx/>
              <a:buChar char=" "/>
              <a:defRPr/>
            </a:pPr>
            <a:endParaRPr lang="en-US" sz="1600" dirty="0">
              <a:solidFill>
                <a:schemeClr val="bg1"/>
              </a:solidFill>
              <a:latin typeface="Arial" charset="0"/>
            </a:endParaRPr>
          </a:p>
        </p:txBody>
      </p:sp>
      <p:sp>
        <p:nvSpPr>
          <p:cNvPr id="569350" name="Rectangle 6"/>
          <p:cNvSpPr>
            <a:spLocks noChangeArrowheads="1"/>
          </p:cNvSpPr>
          <p:nvPr/>
        </p:nvSpPr>
        <p:spPr bwMode="auto">
          <a:xfrm>
            <a:off x="3265086" y="1586261"/>
            <a:ext cx="2475897" cy="3959225"/>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Tools &amp;</a:t>
            </a:r>
          </a:p>
          <a:p>
            <a:pPr eaLnBrk="0" hangingPunct="0">
              <a:defRPr/>
            </a:pPr>
            <a:r>
              <a:rPr lang="en-US" b="1" dirty="0">
                <a:solidFill>
                  <a:schemeClr val="bg1"/>
                </a:solidFill>
                <a:latin typeface="Arial" charset="0"/>
              </a:rPr>
              <a:t>Techniques</a:t>
            </a: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Expert Judgment</a:t>
            </a:r>
          </a:p>
          <a:p>
            <a:pPr eaLnBrk="0" hangingPunct="0">
              <a:buFontTx/>
              <a:buChar char="•"/>
              <a:defRPr/>
            </a:pPr>
            <a:r>
              <a:rPr lang="en-US" sz="1600" dirty="0">
                <a:solidFill>
                  <a:schemeClr val="bg1"/>
                </a:solidFill>
                <a:latin typeface="Arial" charset="0"/>
              </a:rPr>
              <a:t>2 Analogous Estimating </a:t>
            </a:r>
          </a:p>
          <a:p>
            <a:pPr eaLnBrk="0" hangingPunct="0">
              <a:buFontTx/>
              <a:buChar char="•"/>
              <a:defRPr/>
            </a:pPr>
            <a:r>
              <a:rPr lang="en-US" sz="1600" dirty="0">
                <a:solidFill>
                  <a:schemeClr val="bg1"/>
                </a:solidFill>
                <a:latin typeface="Arial" charset="0"/>
              </a:rPr>
              <a:t>3 Parametric Estimating  </a:t>
            </a:r>
          </a:p>
          <a:p>
            <a:pPr eaLnBrk="0" hangingPunct="0">
              <a:buFontTx/>
              <a:buChar char="•"/>
              <a:defRPr/>
            </a:pPr>
            <a:r>
              <a:rPr lang="en-US" sz="1600" dirty="0">
                <a:solidFill>
                  <a:schemeClr val="bg1"/>
                </a:solidFill>
                <a:latin typeface="Arial" charset="0"/>
              </a:rPr>
              <a:t>4 Three-Point Estimate </a:t>
            </a:r>
          </a:p>
          <a:p>
            <a:pPr eaLnBrk="0" hangingPunct="0">
              <a:buFontTx/>
              <a:buChar char="•"/>
              <a:defRPr/>
            </a:pPr>
            <a:r>
              <a:rPr lang="en-US" sz="1600" dirty="0">
                <a:solidFill>
                  <a:schemeClr val="bg1"/>
                </a:solidFill>
                <a:latin typeface="Arial" charset="0"/>
              </a:rPr>
              <a:t>5 Bottom-up Estimating</a:t>
            </a:r>
          </a:p>
          <a:p>
            <a:pPr eaLnBrk="0" hangingPunct="0">
              <a:buFontTx/>
              <a:buChar char="•"/>
              <a:defRPr/>
            </a:pPr>
            <a:r>
              <a:rPr lang="en-US" sz="1600" dirty="0">
                <a:solidFill>
                  <a:schemeClr val="bg1"/>
                </a:solidFill>
                <a:latin typeface="Arial" charset="0"/>
              </a:rPr>
              <a:t>6 Data Analysis</a:t>
            </a:r>
          </a:p>
          <a:p>
            <a:pPr marL="173038" eaLnBrk="0" hangingPunct="0">
              <a:buFontTx/>
              <a:buChar char="•"/>
              <a:defRPr/>
            </a:pPr>
            <a:r>
              <a:rPr lang="en-US" sz="1600" dirty="0">
                <a:solidFill>
                  <a:schemeClr val="bg1"/>
                </a:solidFill>
                <a:latin typeface="Arial" charset="0"/>
              </a:rPr>
              <a:t> Alternative Analysis</a:t>
            </a:r>
          </a:p>
          <a:p>
            <a:pPr marL="173038" eaLnBrk="0" hangingPunct="0">
              <a:buFontTx/>
              <a:buChar char="•"/>
              <a:defRPr/>
            </a:pPr>
            <a:r>
              <a:rPr lang="en-US" sz="1600" dirty="0">
                <a:solidFill>
                  <a:schemeClr val="bg1"/>
                </a:solidFill>
                <a:latin typeface="Arial" charset="0"/>
              </a:rPr>
              <a:t> Reserve Analysis</a:t>
            </a:r>
          </a:p>
          <a:p>
            <a:pPr eaLnBrk="0" hangingPunct="0">
              <a:buFontTx/>
              <a:buChar char="•"/>
              <a:defRPr/>
            </a:pPr>
            <a:r>
              <a:rPr lang="en-US" sz="1600" dirty="0">
                <a:solidFill>
                  <a:schemeClr val="bg1"/>
                </a:solidFill>
                <a:latin typeface="Arial" charset="0"/>
              </a:rPr>
              <a:t>7 Decision Making</a:t>
            </a:r>
          </a:p>
          <a:p>
            <a:pPr eaLnBrk="0" hangingPunct="0">
              <a:buFontTx/>
              <a:buChar char="•"/>
              <a:defRPr/>
            </a:pPr>
            <a:r>
              <a:rPr lang="en-US" sz="1600" dirty="0">
                <a:solidFill>
                  <a:schemeClr val="bg1"/>
                </a:solidFill>
                <a:latin typeface="Arial" charset="0"/>
              </a:rPr>
              <a:t>8 Meetings</a:t>
            </a:r>
          </a:p>
        </p:txBody>
      </p:sp>
      <p:sp>
        <p:nvSpPr>
          <p:cNvPr id="569351" name="Rectangle 7"/>
          <p:cNvSpPr>
            <a:spLocks noChangeArrowheads="1"/>
          </p:cNvSpPr>
          <p:nvPr/>
        </p:nvSpPr>
        <p:spPr bwMode="auto">
          <a:xfrm>
            <a:off x="340489" y="1459468"/>
            <a:ext cx="2724150" cy="4531599"/>
          </a:xfrm>
          <a:prstGeom prst="rect">
            <a:avLst/>
          </a:prstGeom>
          <a:solidFill>
            <a:schemeClr val="bg2">
              <a:lumMod val="1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endParaRPr lang="en-US" dirty="0">
              <a:solidFill>
                <a:schemeClr val="bg1"/>
              </a:solidFill>
              <a:latin typeface="Arial" charset="0"/>
            </a:endParaRPr>
          </a:p>
          <a:p>
            <a:pPr eaLnBrk="0" hangingPunct="0">
              <a:defRPr/>
            </a:pPr>
            <a:r>
              <a:rPr lang="en-US" b="1" dirty="0">
                <a:solidFill>
                  <a:schemeClr val="bg1"/>
                </a:solidFill>
                <a:latin typeface="Arial" charset="0"/>
              </a:rPr>
              <a:t> </a:t>
            </a: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Project Mgmt. Plan</a:t>
            </a:r>
          </a:p>
          <a:p>
            <a:pPr marL="92075" eaLnBrk="0" hangingPunct="0">
              <a:buFontTx/>
              <a:buChar char="•"/>
              <a:defRPr/>
            </a:pPr>
            <a:r>
              <a:rPr lang="en-US" sz="1600" dirty="0">
                <a:solidFill>
                  <a:schemeClr val="bg1"/>
                </a:solidFill>
                <a:latin typeface="Arial" charset="0"/>
              </a:rPr>
              <a:t> Schedule Mgmt. Plan</a:t>
            </a:r>
          </a:p>
          <a:p>
            <a:pPr marL="92075" eaLnBrk="0" hangingPunct="0">
              <a:buFontTx/>
              <a:buChar char="•"/>
              <a:defRPr/>
            </a:pPr>
            <a:r>
              <a:rPr lang="en-US" sz="1600" dirty="0">
                <a:solidFill>
                  <a:schemeClr val="bg1"/>
                </a:solidFill>
                <a:latin typeface="Arial" charset="0"/>
              </a:rPr>
              <a:t> Scope Baseline</a:t>
            </a:r>
          </a:p>
          <a:p>
            <a:pPr eaLnBrk="0" hangingPunct="0">
              <a:buFontTx/>
              <a:buChar char="•"/>
              <a:defRPr/>
            </a:pPr>
            <a:r>
              <a:rPr lang="en-US" sz="1600" dirty="0">
                <a:solidFill>
                  <a:schemeClr val="bg1"/>
                </a:solidFill>
                <a:latin typeface="Arial" charset="0"/>
              </a:rPr>
              <a:t> 2 Project Documents </a:t>
            </a:r>
          </a:p>
          <a:p>
            <a:pPr marL="92075" eaLnBrk="0" hangingPunct="0">
              <a:buFontTx/>
              <a:buChar char="•"/>
              <a:defRPr/>
            </a:pPr>
            <a:r>
              <a:rPr lang="en-US" sz="1600" dirty="0">
                <a:solidFill>
                  <a:schemeClr val="bg1"/>
                </a:solidFill>
                <a:latin typeface="Arial" charset="0"/>
              </a:rPr>
              <a:t> Activity Attributes</a:t>
            </a:r>
          </a:p>
          <a:p>
            <a:pPr marL="92075" eaLnBrk="0" hangingPunct="0">
              <a:buFontTx/>
              <a:buChar char="•"/>
              <a:defRPr/>
            </a:pPr>
            <a:r>
              <a:rPr lang="en-US" sz="1600" dirty="0">
                <a:solidFill>
                  <a:schemeClr val="bg1"/>
                </a:solidFill>
                <a:latin typeface="Arial" charset="0"/>
              </a:rPr>
              <a:t> Activity List</a:t>
            </a:r>
          </a:p>
          <a:p>
            <a:pPr marL="92075" eaLnBrk="0" hangingPunct="0">
              <a:buFontTx/>
              <a:buChar char="•"/>
              <a:defRPr/>
            </a:pPr>
            <a:r>
              <a:rPr lang="en-US" sz="1600" dirty="0">
                <a:solidFill>
                  <a:schemeClr val="bg1"/>
                </a:solidFill>
                <a:latin typeface="Arial" charset="0"/>
              </a:rPr>
              <a:t> Assumption Log</a:t>
            </a:r>
          </a:p>
          <a:p>
            <a:pPr marL="92075" eaLnBrk="0" hangingPunct="0">
              <a:buFontTx/>
              <a:buChar char="•"/>
              <a:defRPr/>
            </a:pPr>
            <a:r>
              <a:rPr lang="en-US" sz="1600" dirty="0">
                <a:solidFill>
                  <a:schemeClr val="bg1"/>
                </a:solidFill>
                <a:latin typeface="Arial" charset="0"/>
              </a:rPr>
              <a:t> Lessons Learned Reg.</a:t>
            </a:r>
          </a:p>
          <a:p>
            <a:pPr marL="92075" eaLnBrk="0" hangingPunct="0">
              <a:buFontTx/>
              <a:buChar char="•"/>
              <a:defRPr/>
            </a:pPr>
            <a:r>
              <a:rPr lang="en-US" sz="1600" dirty="0">
                <a:solidFill>
                  <a:schemeClr val="bg1"/>
                </a:solidFill>
                <a:latin typeface="Arial" charset="0"/>
              </a:rPr>
              <a:t> Milestone List</a:t>
            </a:r>
          </a:p>
          <a:p>
            <a:pPr marL="92075" eaLnBrk="0" hangingPunct="0">
              <a:buFontTx/>
              <a:buChar char="•"/>
              <a:defRPr/>
            </a:pPr>
            <a:r>
              <a:rPr lang="en-US" sz="1600" dirty="0">
                <a:solidFill>
                  <a:schemeClr val="bg1"/>
                </a:solidFill>
                <a:latin typeface="Arial" charset="0"/>
              </a:rPr>
              <a:t> Project Team Asgmt.</a:t>
            </a:r>
          </a:p>
          <a:p>
            <a:pPr marL="92075" eaLnBrk="0" hangingPunct="0">
              <a:buFontTx/>
              <a:buChar char="•"/>
              <a:defRPr/>
            </a:pPr>
            <a:r>
              <a:rPr lang="en-US" sz="1600" dirty="0">
                <a:solidFill>
                  <a:schemeClr val="bg1"/>
                </a:solidFill>
                <a:latin typeface="Arial" charset="0"/>
              </a:rPr>
              <a:t> RBS</a:t>
            </a:r>
          </a:p>
          <a:p>
            <a:pPr marL="92075" eaLnBrk="0" hangingPunct="0">
              <a:buFontTx/>
              <a:buChar char="•"/>
              <a:defRPr/>
            </a:pPr>
            <a:r>
              <a:rPr lang="en-US" sz="1600" dirty="0">
                <a:solidFill>
                  <a:schemeClr val="bg1"/>
                </a:solidFill>
                <a:latin typeface="Arial" charset="0"/>
              </a:rPr>
              <a:t> Resource Calendar</a:t>
            </a:r>
          </a:p>
          <a:p>
            <a:pPr marL="92075" eaLnBrk="0" hangingPunct="0">
              <a:buFontTx/>
              <a:buChar char="•"/>
              <a:defRPr/>
            </a:pPr>
            <a:r>
              <a:rPr lang="en-US" sz="1600" dirty="0">
                <a:solidFill>
                  <a:schemeClr val="bg1"/>
                </a:solidFill>
                <a:latin typeface="Arial" charset="0"/>
              </a:rPr>
              <a:t>Resource Requirements</a:t>
            </a:r>
          </a:p>
          <a:p>
            <a:pPr marL="92075" eaLnBrk="0" hangingPunct="0">
              <a:buFontTx/>
              <a:buChar char="•"/>
              <a:defRPr/>
            </a:pPr>
            <a:r>
              <a:rPr lang="en-US" sz="1600" dirty="0">
                <a:solidFill>
                  <a:schemeClr val="bg1"/>
                </a:solidFill>
                <a:latin typeface="Arial" charset="0"/>
              </a:rPr>
              <a:t> Risk Register</a:t>
            </a:r>
          </a:p>
          <a:p>
            <a:pPr eaLnBrk="0" hangingPunct="0">
              <a:buFontTx/>
              <a:buChar char="•"/>
              <a:defRPr/>
            </a:pPr>
            <a:r>
              <a:rPr lang="en-US" sz="1600" dirty="0">
                <a:solidFill>
                  <a:schemeClr val="bg1"/>
                </a:solidFill>
                <a:latin typeface="Arial" charset="0"/>
              </a:rPr>
              <a:t>3 Enterprise Org Factors</a:t>
            </a:r>
          </a:p>
          <a:p>
            <a:pPr eaLnBrk="0" hangingPunct="0">
              <a:buFont typeface="Arial" pitchFamily="34" charset="0"/>
              <a:buChar char="•"/>
              <a:defRPr/>
            </a:pPr>
            <a:r>
              <a:rPr lang="en-US" sz="1600" dirty="0">
                <a:solidFill>
                  <a:schemeClr val="bg1"/>
                </a:solidFill>
                <a:latin typeface="Arial" charset="0"/>
              </a:rPr>
              <a:t>4 Org Process Assets </a:t>
            </a:r>
          </a:p>
          <a:p>
            <a:pPr eaLnBrk="0" hangingPunct="0">
              <a:buFontTx/>
              <a:buChar char="•"/>
              <a:defRPr/>
            </a:pPr>
            <a:endParaRPr lang="en-US" sz="1600" dirty="0">
              <a:solidFill>
                <a:schemeClr val="folHlink"/>
              </a:solidFill>
              <a:latin typeface="Arial" charset="0"/>
            </a:endParaRPr>
          </a:p>
          <a:p>
            <a:pPr eaLnBrk="0" hangingPunct="0">
              <a:defRPr/>
            </a:pPr>
            <a:endParaRPr lang="en-US" sz="1600" dirty="0">
              <a:solidFill>
                <a:schemeClr val="bg1"/>
              </a:solidFill>
              <a:latin typeface="Arial" charset="0"/>
            </a:endParaRPr>
          </a:p>
          <a:p>
            <a:pPr eaLnBrk="0" hangingPunct="0">
              <a:defRPr/>
            </a:pPr>
            <a:endParaRPr lang="en-US" sz="1600" dirty="0">
              <a:solidFill>
                <a:schemeClr val="bg1"/>
              </a:solidFill>
              <a:latin typeface="Arial" charset="0"/>
            </a:endParaRPr>
          </a:p>
          <a:p>
            <a:pPr eaLnBrk="0" hangingPunct="0">
              <a:defRPr/>
            </a:pPr>
            <a:endParaRPr lang="en-US" sz="1600" dirty="0">
              <a:solidFill>
                <a:schemeClr val="bg1"/>
              </a:solidFill>
              <a:latin typeface="Arial" charset="0"/>
            </a:endParaRPr>
          </a:p>
        </p:txBody>
      </p:sp>
      <p:sp>
        <p:nvSpPr>
          <p:cNvPr id="8" name="Title 3"/>
          <p:cNvSpPr>
            <a:spLocks noGrp="1"/>
          </p:cNvSpPr>
          <p:nvPr>
            <p:ph type="title"/>
          </p:nvPr>
        </p:nvSpPr>
        <p:spPr>
          <a:xfrm>
            <a:off x="304800" y="294186"/>
            <a:ext cx="8686800" cy="535531"/>
          </a:xfrm>
        </p:spPr>
        <p:txBody>
          <a:bodyPr wrap="square">
            <a:spAutoFit/>
          </a:bodyPr>
          <a:lstStyle/>
          <a:p>
            <a:pPr algn="ctr" eaLnBrk="1" hangingPunct="1">
              <a:defRPr/>
            </a:pPr>
            <a:r>
              <a:rPr lang="en-US" sz="3200" b="1" dirty="0">
                <a:effectLst>
                  <a:outerShdw blurRad="38100" dist="38100" dir="2700000" algn="tl">
                    <a:srgbClr val="000000">
                      <a:alpha val="43137"/>
                    </a:srgbClr>
                  </a:outerShdw>
                  <a:reflection blurRad="6350" stA="60000" endA="900" endPos="58000" dir="5400000" sy="-100000" algn="bl" rotWithShape="0"/>
                </a:effectLst>
              </a:rPr>
              <a:t>6.4  ESTIMATE ACTIVITY DURATION</a:t>
            </a:r>
            <a:endParaRPr lang="en-CA" sz="3200" b="1" dirty="0">
              <a:effectLst>
                <a:outerShdw blurRad="38100" dist="38100" dir="2700000" algn="tl">
                  <a:srgbClr val="000000">
                    <a:alpha val="43137"/>
                  </a:srgbClr>
                </a:outerShdw>
                <a:reflection blurRad="6350" stA="60000" endA="900" endPos="58000" dir="5400000" sy="-100000" algn="bl" rotWithShape="0"/>
              </a:effectLst>
            </a:endParaRPr>
          </a:p>
        </p:txBody>
      </p:sp>
      <p:sp>
        <p:nvSpPr>
          <p:cNvPr id="9" name="TextBox 1"/>
          <p:cNvSpPr txBox="1"/>
          <p:nvPr/>
        </p:nvSpPr>
        <p:spPr>
          <a:xfrm>
            <a:off x="6047772"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852668" y="1459468"/>
            <a:ext cx="1219200" cy="369332"/>
          </a:xfrm>
          <a:prstGeom prst="rect">
            <a:avLst/>
          </a:prstGeom>
          <a:noFill/>
        </p:spPr>
        <p:txBody>
          <a:bodyPr wrap="square" rtlCol="0">
            <a:spAutoFit/>
          </a:bodyPr>
          <a:lstStyle/>
          <a:p>
            <a:pPr eaLnBrk="0" hangingPunct="0">
              <a:defRPr/>
            </a:pPr>
            <a:r>
              <a:rPr lang="en-US" b="1" dirty="0">
                <a:solidFill>
                  <a:schemeClr val="bg1"/>
                </a:solidFill>
                <a:latin typeface="Arial" charset="0"/>
              </a:rPr>
              <a:t>Inputs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304800" y="457200"/>
            <a:ext cx="8686800" cy="584775"/>
          </a:xfrm>
        </p:spPr>
        <p:txBody>
          <a:bodyPr wrap="square">
            <a:spAutoFit/>
          </a:bodyPr>
          <a:lstStyle/>
          <a:p>
            <a:pPr eaLnBrk="1" hangingPunct="1">
              <a:defRPr/>
            </a:pPr>
            <a:r>
              <a:rPr lang="en-US" sz="3200" b="1" dirty="0">
                <a:effectLst>
                  <a:reflection blurRad="6350" stA="60000" endA="900" endPos="58000" dir="5400000" sy="-100000" algn="bl" rotWithShape="0"/>
                </a:effectLst>
              </a:rPr>
              <a:t>6.4.1  ESTIMATE ACTIVITY DURATION: INPUTS</a:t>
            </a:r>
            <a:endParaRPr lang="en-CA" sz="3200" b="1" dirty="0">
              <a:effectLst>
                <a:reflection blurRad="6350" stA="60000" endA="900" endPos="58000" dir="5400000" sy="-100000" algn="bl" rotWithShape="0"/>
              </a:effectLst>
            </a:endParaRPr>
          </a:p>
        </p:txBody>
      </p:sp>
      <p:sp>
        <p:nvSpPr>
          <p:cNvPr id="86019" name="Rectangle 3"/>
          <p:cNvSpPr>
            <a:spLocks noGrp="1" noChangeArrowheads="1"/>
          </p:cNvSpPr>
          <p:nvPr>
            <p:ph idx="1"/>
          </p:nvPr>
        </p:nvSpPr>
        <p:spPr>
          <a:xfrm>
            <a:off x="304800" y="1338262"/>
            <a:ext cx="8839200" cy="5443537"/>
          </a:xfrm>
        </p:spPr>
        <p:txBody>
          <a:bodyPr>
            <a:noAutofit/>
          </a:bodyPr>
          <a:lstStyle/>
          <a:p>
            <a:pPr marL="173038" indent="-173038" eaLnBrk="1" fontAlgn="auto" hangingPunct="1">
              <a:spcAft>
                <a:spcPts val="0"/>
              </a:spcAft>
              <a:buFont typeface="Wingdings" pitchFamily="2" charset="2"/>
              <a:buNone/>
              <a:defRPr/>
            </a:pPr>
            <a:r>
              <a:rPr lang="en-US" sz="2800" b="1" dirty="0"/>
              <a:t>.1 Project Management Plan</a:t>
            </a:r>
          </a:p>
          <a:p>
            <a:pPr marL="531813" indent="-173038">
              <a:spcBef>
                <a:spcPts val="0"/>
              </a:spcBef>
              <a:defRPr/>
            </a:pPr>
            <a:r>
              <a:rPr lang="en-US" sz="2200" b="1" i="1" dirty="0"/>
              <a:t>Schedule Management Plan </a:t>
            </a:r>
            <a:r>
              <a:rPr lang="en-US" sz="2200" dirty="0"/>
              <a:t>defines the method, accuracy level and other relevant criteria</a:t>
            </a:r>
          </a:p>
          <a:p>
            <a:pPr marL="531813" indent="-173038">
              <a:spcBef>
                <a:spcPts val="0"/>
              </a:spcBef>
              <a:defRPr/>
            </a:pPr>
            <a:r>
              <a:rPr lang="en-US" sz="2200" b="1" i="1" dirty="0"/>
              <a:t>Scope Baseline </a:t>
            </a:r>
            <a:r>
              <a:rPr lang="en-US" sz="2200" dirty="0"/>
              <a:t>provides technical details for estimating duration</a:t>
            </a:r>
            <a:r>
              <a:rPr lang="en-US" sz="2200" b="1" i="1" dirty="0"/>
              <a:t> </a:t>
            </a:r>
            <a:endParaRPr lang="en-US" sz="2200" b="1" dirty="0"/>
          </a:p>
          <a:p>
            <a:pPr marL="403225" indent="-403225" eaLnBrk="1" fontAlgn="auto" hangingPunct="1">
              <a:spcAft>
                <a:spcPts val="0"/>
              </a:spcAft>
              <a:buFont typeface="Wingdings" pitchFamily="2" charset="2"/>
              <a:buNone/>
              <a:defRPr/>
            </a:pPr>
            <a:r>
              <a:rPr lang="en-US" sz="2800" b="1" dirty="0"/>
              <a:t>.2 Project Documents</a:t>
            </a:r>
          </a:p>
          <a:p>
            <a:pPr marL="358775" indent="0">
              <a:lnSpc>
                <a:spcPct val="100000"/>
              </a:lnSpc>
              <a:spcBef>
                <a:spcPts val="0"/>
              </a:spcBef>
              <a:defRPr/>
            </a:pPr>
            <a:r>
              <a:rPr lang="en-US" sz="2200" b="1" dirty="0"/>
              <a:t> </a:t>
            </a:r>
            <a:r>
              <a:rPr lang="en-US" sz="2200" b="1" i="1" dirty="0"/>
              <a:t>Activity Attributes </a:t>
            </a:r>
            <a:r>
              <a:rPr lang="en-US" sz="2200" dirty="0"/>
              <a:t>defines activity relationships </a:t>
            </a:r>
          </a:p>
          <a:p>
            <a:pPr marL="358775" indent="0">
              <a:lnSpc>
                <a:spcPct val="100000"/>
              </a:lnSpc>
              <a:spcBef>
                <a:spcPts val="0"/>
              </a:spcBef>
              <a:defRPr/>
            </a:pPr>
            <a:r>
              <a:rPr lang="en-US" sz="2200" b="1" i="1" dirty="0"/>
              <a:t> Activity List </a:t>
            </a:r>
            <a:r>
              <a:rPr lang="en-US" sz="2200" dirty="0"/>
              <a:t>defines activities required and their dependencies</a:t>
            </a:r>
          </a:p>
          <a:p>
            <a:pPr marL="358775" indent="0">
              <a:lnSpc>
                <a:spcPct val="100000"/>
              </a:lnSpc>
              <a:spcBef>
                <a:spcPts val="0"/>
              </a:spcBef>
              <a:defRPr/>
            </a:pPr>
            <a:r>
              <a:rPr lang="en-US" sz="2200" dirty="0"/>
              <a:t> </a:t>
            </a:r>
            <a:r>
              <a:rPr lang="en-US" sz="2200" b="1" i="1" dirty="0"/>
              <a:t>Assumption Log </a:t>
            </a:r>
            <a:r>
              <a:rPr lang="en-US" sz="2200" dirty="0"/>
              <a:t>identifies sources of potential risks</a:t>
            </a:r>
          </a:p>
          <a:p>
            <a:pPr marL="358775" indent="0">
              <a:lnSpc>
                <a:spcPct val="100000"/>
              </a:lnSpc>
              <a:spcBef>
                <a:spcPts val="0"/>
              </a:spcBef>
              <a:defRPr/>
            </a:pPr>
            <a:r>
              <a:rPr lang="en-US" sz="2200" b="1" i="1" dirty="0"/>
              <a:t> Lessons Learned Register </a:t>
            </a:r>
            <a:r>
              <a:rPr lang="en-US" sz="2200" dirty="0"/>
              <a:t>records of activity efforts and durations</a:t>
            </a:r>
          </a:p>
          <a:p>
            <a:pPr marL="358775" indent="0">
              <a:lnSpc>
                <a:spcPct val="100000"/>
              </a:lnSpc>
              <a:spcBef>
                <a:spcPts val="0"/>
              </a:spcBef>
              <a:defRPr/>
            </a:pPr>
            <a:r>
              <a:rPr lang="en-US" sz="2200" dirty="0"/>
              <a:t> </a:t>
            </a:r>
            <a:r>
              <a:rPr lang="en-US" sz="2200" b="1" i="1" dirty="0"/>
              <a:t>Milestone List </a:t>
            </a:r>
            <a:r>
              <a:rPr lang="en-US" sz="2200" dirty="0"/>
              <a:t>provides dates that may impact duration estimates</a:t>
            </a:r>
          </a:p>
          <a:p>
            <a:pPr marL="358775" indent="0">
              <a:lnSpc>
                <a:spcPct val="100000"/>
              </a:lnSpc>
              <a:spcBef>
                <a:spcPts val="0"/>
              </a:spcBef>
              <a:defRPr/>
            </a:pPr>
            <a:r>
              <a:rPr lang="en-US" sz="2200" b="1" i="1" dirty="0"/>
              <a:t> Project Team Assignment </a:t>
            </a:r>
            <a:endParaRPr lang="en-US" sz="2200" dirty="0"/>
          </a:p>
          <a:p>
            <a:pPr marL="358775" indent="0">
              <a:lnSpc>
                <a:spcPct val="100000"/>
              </a:lnSpc>
              <a:spcBef>
                <a:spcPts val="0"/>
              </a:spcBef>
              <a:defRPr/>
            </a:pPr>
            <a:r>
              <a:rPr lang="en-US" sz="2200" b="1" i="1" dirty="0"/>
              <a:t> Resources Breakdown Structure</a:t>
            </a:r>
            <a:r>
              <a:rPr lang="en-US" sz="2200" dirty="0"/>
              <a:t> provides hierarchical structure for HR</a:t>
            </a:r>
          </a:p>
          <a:p>
            <a:pPr marL="358775" indent="0">
              <a:lnSpc>
                <a:spcPct val="100000"/>
              </a:lnSpc>
              <a:spcBef>
                <a:spcPts val="0"/>
              </a:spcBef>
              <a:defRPr/>
            </a:pPr>
            <a:r>
              <a:rPr lang="en-US" sz="2200" b="1" i="1" dirty="0"/>
              <a:t> Resource Calendar  </a:t>
            </a:r>
            <a:r>
              <a:rPr lang="en-US" sz="2200" dirty="0"/>
              <a:t>specifies availability of resources</a:t>
            </a:r>
          </a:p>
          <a:p>
            <a:pPr marL="358775" indent="0">
              <a:lnSpc>
                <a:spcPct val="100000"/>
              </a:lnSpc>
              <a:spcBef>
                <a:spcPts val="0"/>
              </a:spcBef>
              <a:defRPr/>
            </a:pPr>
            <a:r>
              <a:rPr lang="en-US" sz="2200" dirty="0"/>
              <a:t> </a:t>
            </a:r>
            <a:r>
              <a:rPr lang="en-US" sz="2200" b="1" i="1" dirty="0"/>
              <a:t>Resource Requirements </a:t>
            </a:r>
            <a:r>
              <a:rPr lang="en-US" sz="2200" dirty="0"/>
              <a:t>provides estimates of required resources. </a:t>
            </a:r>
          </a:p>
          <a:p>
            <a:pPr marL="358775" indent="0">
              <a:lnSpc>
                <a:spcPct val="100000"/>
              </a:lnSpc>
              <a:spcBef>
                <a:spcPts val="0"/>
              </a:spcBef>
              <a:defRPr/>
            </a:pPr>
            <a:r>
              <a:rPr lang="en-US" sz="2200" b="1" i="1" dirty="0"/>
              <a:t> Risk Register </a:t>
            </a:r>
            <a:r>
              <a:rPr lang="en-US" sz="2200" dirty="0"/>
              <a:t>identified risks may impact resource selection</a:t>
            </a:r>
            <a:r>
              <a:rPr lang="en-US" sz="2200" b="1" i="1" dirty="0"/>
              <a:t> </a:t>
            </a:r>
            <a:endParaRPr lang="en-US" sz="2400" dirty="0"/>
          </a:p>
          <a:p>
            <a:pPr marL="403225" indent="-403225" eaLnBrk="1" fontAlgn="auto" hangingPunct="1">
              <a:spcAft>
                <a:spcPts val="0"/>
              </a:spcAft>
              <a:buFont typeface="Wingdings" pitchFamily="2" charset="2"/>
              <a:buNone/>
              <a:defRPr/>
            </a:pPr>
            <a:endParaRPr lang="en-US" sz="2800" dirty="0"/>
          </a:p>
          <a:p>
            <a:pPr eaLnBrk="1" fontAlgn="auto" hangingPunct="1">
              <a:spcAft>
                <a:spcPts val="0"/>
              </a:spcAft>
              <a:buFont typeface="Wingdings" pitchFamily="2" charset="2"/>
              <a:buNone/>
              <a:defRPr/>
            </a:pPr>
            <a:endParaRPr lang="en-US" sz="2800" dirty="0"/>
          </a:p>
          <a:p>
            <a:pPr eaLnBrk="1" fontAlgn="auto" hangingPunct="1">
              <a:spcAft>
                <a:spcPts val="0"/>
              </a:spcAft>
              <a:buSzPct val="77000"/>
              <a:buFont typeface="Wingdings 2"/>
              <a:buChar char=""/>
              <a:defRPr/>
            </a:pP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extLst>
              <p:ext uri="{D42A27DB-BD31-4B8C-83A1-F6EECF244321}">
                <p14:modId xmlns:p14="http://schemas.microsoft.com/office/powerpoint/2010/main" val="1703054551"/>
              </p:ext>
            </p:extLst>
          </p:nvPr>
        </p:nvGraphicFramePr>
        <p:xfrm>
          <a:off x="781035" y="1225451"/>
          <a:ext cx="7643812" cy="4714875"/>
        </p:xfrm>
        <a:graphic>
          <a:graphicData uri="http://schemas.openxmlformats.org/presentationml/2006/ole">
            <mc:AlternateContent xmlns:mc="http://schemas.openxmlformats.org/markup-compatibility/2006">
              <mc:Choice xmlns:v="urn:schemas-microsoft-com:vml" Requires="v">
                <p:oleObj spid="_x0000_s6458" name="Visio" r:id="rId4" imgW="6226683" imgH="2635910" progId="Visio.Drawing.11">
                  <p:embed/>
                </p:oleObj>
              </mc:Choice>
              <mc:Fallback>
                <p:oleObj name="Visio" r:id="rId4" imgW="6226683" imgH="263591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35" y="1225451"/>
                        <a:ext cx="7643812"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1"/>
          <p:cNvSpPr txBox="1">
            <a:spLocks/>
          </p:cNvSpPr>
          <p:nvPr/>
        </p:nvSpPr>
        <p:spPr>
          <a:xfrm>
            <a:off x="214282" y="285728"/>
            <a:ext cx="8777318" cy="838200"/>
          </a:xfrm>
          <a:prstGeom prst="rect">
            <a:avLst/>
          </a:prstGeom>
        </p:spPr>
        <p:txBody>
          <a:bodyPr>
            <a:normAutofit fontScale="97500"/>
          </a:bodyPr>
          <a:lstStyle/>
          <a:p>
            <a:pPr algn="ctr" fontAlgn="auto">
              <a:spcAft>
                <a:spcPts val="0"/>
              </a:spcAft>
              <a:defRPr/>
            </a:pPr>
            <a:r>
              <a:rPr lang="en-US" sz="36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SAMPLE </a:t>
            </a:r>
            <a:r>
              <a:rPr lang="en-US" sz="3600" b="1" cap="all" dirty="0" err="1">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REsource</a:t>
            </a:r>
            <a:r>
              <a:rPr lang="en-US" sz="36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 BREAKDOWN STRUCTURE</a:t>
            </a:r>
            <a:endParaRPr lang="en-CA" sz="36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endParaRPr>
          </a:p>
        </p:txBody>
      </p:sp>
      <p:sp>
        <p:nvSpPr>
          <p:cNvPr id="4" name="TextBox 1"/>
          <p:cNvSpPr txBox="1"/>
          <p:nvPr/>
        </p:nvSpPr>
        <p:spPr>
          <a:xfrm>
            <a:off x="159498" y="64008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a:spLocks noGrp="1"/>
          </p:cNvSpPr>
          <p:nvPr>
            <p:ph type="title"/>
          </p:nvPr>
        </p:nvSpPr>
        <p:spPr>
          <a:xfrm>
            <a:off x="304800" y="285728"/>
            <a:ext cx="8686800" cy="838200"/>
          </a:xfrm>
        </p:spPr>
        <p:txBody>
          <a:bodyPr wrap="square">
            <a:spAutoFit/>
          </a:bodyPr>
          <a:lstStyle/>
          <a:p>
            <a:pPr eaLnBrk="1" hangingPunct="1">
              <a:defRPr/>
            </a:pPr>
            <a:r>
              <a:rPr lang="en-US" sz="3200" b="1" dirty="0">
                <a:effectLst>
                  <a:reflection blurRad="6350" stA="60000" endA="900" endPos="58000" dir="5400000" sy="-100000" algn="bl" rotWithShape="0"/>
                </a:effectLst>
              </a:rPr>
              <a:t>6.4.1  ESTIMATE ACTIVITY DURATION: INPUTS</a:t>
            </a:r>
            <a:endParaRPr lang="en-CA" sz="3200" b="1" dirty="0">
              <a:effectLst>
                <a:reflection blurRad="6350" stA="60000" endA="900" endPos="58000" dir="5400000" sy="-100000" algn="bl" rotWithShape="0"/>
              </a:effectLst>
            </a:endParaRPr>
          </a:p>
        </p:txBody>
      </p:sp>
      <p:sp>
        <p:nvSpPr>
          <p:cNvPr id="59394" name="Rectangle 3"/>
          <p:cNvSpPr>
            <a:spLocks noGrp="1" noChangeArrowheads="1"/>
          </p:cNvSpPr>
          <p:nvPr>
            <p:ph idx="1"/>
          </p:nvPr>
        </p:nvSpPr>
        <p:spPr>
          <a:xfrm>
            <a:off x="399256" y="1517549"/>
            <a:ext cx="8497887" cy="5357813"/>
          </a:xfrm>
        </p:spPr>
        <p:txBody>
          <a:bodyPr>
            <a:normAutofit/>
          </a:bodyPr>
          <a:lstStyle/>
          <a:p>
            <a:pPr eaLnBrk="1" hangingPunct="1">
              <a:spcBef>
                <a:spcPts val="600"/>
              </a:spcBef>
              <a:spcAft>
                <a:spcPts val="600"/>
              </a:spcAft>
              <a:buFont typeface="Wingdings 2" pitchFamily="18" charset="2"/>
              <a:buNone/>
            </a:pPr>
            <a:r>
              <a:rPr lang="en-US" sz="2800" b="1" dirty="0"/>
              <a:t>.3 Enterprise Environmental Factors</a:t>
            </a:r>
          </a:p>
          <a:p>
            <a:pPr marL="701675" indent="-342900">
              <a:spcBef>
                <a:spcPts val="600"/>
              </a:spcBef>
              <a:spcAft>
                <a:spcPts val="600"/>
              </a:spcAft>
            </a:pPr>
            <a:r>
              <a:rPr lang="en-US" sz="2200" dirty="0"/>
              <a:t>can influence duration estimations by inputs from estimating databases, reference data, productivity metrics, published commercial info, etc. </a:t>
            </a:r>
            <a:r>
              <a:rPr lang="en-US" sz="2200" b="1" dirty="0"/>
              <a:t> </a:t>
            </a:r>
          </a:p>
          <a:p>
            <a:pPr marL="0" indent="0">
              <a:spcBef>
                <a:spcPts val="600"/>
              </a:spcBef>
              <a:spcAft>
                <a:spcPts val="600"/>
              </a:spcAft>
              <a:buNone/>
            </a:pPr>
            <a:r>
              <a:rPr lang="en-US" sz="2200" b="1" dirty="0"/>
              <a:t> </a:t>
            </a:r>
            <a:r>
              <a:rPr lang="en-US" sz="2800" b="1" dirty="0"/>
              <a:t>.4 Organizational Process Assets</a:t>
            </a:r>
          </a:p>
          <a:p>
            <a:pPr marL="701675" indent="-342900">
              <a:spcBef>
                <a:spcPts val="600"/>
              </a:spcBef>
              <a:spcAft>
                <a:spcPts val="600"/>
              </a:spcAft>
            </a:pPr>
            <a:r>
              <a:rPr lang="en-US" sz="2200" b="1" i="1" dirty="0"/>
              <a:t>Historical duration information</a:t>
            </a:r>
          </a:p>
          <a:p>
            <a:pPr marL="701675" indent="-342900">
              <a:spcBef>
                <a:spcPts val="600"/>
              </a:spcBef>
              <a:spcAft>
                <a:spcPts val="600"/>
              </a:spcAft>
            </a:pPr>
            <a:r>
              <a:rPr lang="en-US" sz="2200" b="1" i="1" dirty="0"/>
              <a:t>Project Calendars</a:t>
            </a:r>
          </a:p>
          <a:p>
            <a:pPr marL="701675" indent="-342900">
              <a:spcBef>
                <a:spcPts val="600"/>
              </a:spcBef>
              <a:spcAft>
                <a:spcPts val="600"/>
              </a:spcAft>
            </a:pPr>
            <a:r>
              <a:rPr lang="en-US" sz="2200" b="1" i="1" dirty="0"/>
              <a:t>Estimating Policies</a:t>
            </a:r>
          </a:p>
          <a:p>
            <a:pPr marL="701675" indent="-342900">
              <a:spcBef>
                <a:spcPts val="600"/>
              </a:spcBef>
              <a:spcAft>
                <a:spcPts val="600"/>
              </a:spcAft>
            </a:pPr>
            <a:r>
              <a:rPr lang="en-US" sz="2200" b="1" i="1" dirty="0"/>
              <a:t>Scheduling methodology</a:t>
            </a:r>
          </a:p>
          <a:p>
            <a:pPr marL="701675" indent="-342900">
              <a:spcBef>
                <a:spcPts val="600"/>
              </a:spcBef>
              <a:spcAft>
                <a:spcPts val="600"/>
              </a:spcAft>
            </a:pPr>
            <a:r>
              <a:rPr lang="en-US" sz="2200" b="1" i="1" dirty="0"/>
              <a:t>Lessons Learned Repository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152400" y="304800"/>
            <a:ext cx="8686800" cy="480131"/>
          </a:xfrm>
        </p:spPr>
        <p:txBody>
          <a:bodyPr wrap="square">
            <a:spAutoFit/>
          </a:bodyPr>
          <a:lstStyle/>
          <a:p>
            <a:pPr marL="1200150" indent="-1200150" eaLnBrk="1" hangingPunct="1">
              <a:defRPr/>
            </a:pPr>
            <a:r>
              <a:rPr lang="en-US" sz="2800" b="1" dirty="0">
                <a:effectLst>
                  <a:reflection blurRad="6350" stA="60000" endA="900" endPos="58000" dir="5400000" sy="-100000" algn="bl" rotWithShape="0"/>
                </a:effectLst>
              </a:rPr>
              <a:t>6.4.2  ESTIMATE ACTIVITY DURATION: TOOLS &amp; TECHNIQUES</a:t>
            </a:r>
            <a:endParaRPr lang="en-CA" sz="2800" b="1" dirty="0">
              <a:effectLst>
                <a:reflection blurRad="6350" stA="60000" endA="900" endPos="58000" dir="5400000" sy="-100000" algn="bl" rotWithShape="0"/>
              </a:effectLst>
            </a:endParaRPr>
          </a:p>
        </p:txBody>
      </p:sp>
      <p:sp>
        <p:nvSpPr>
          <p:cNvPr id="61442" name="Rectangle 1027"/>
          <p:cNvSpPr>
            <a:spLocks noGrp="1" noChangeArrowheads="1"/>
          </p:cNvSpPr>
          <p:nvPr>
            <p:ph idx="1"/>
          </p:nvPr>
        </p:nvSpPr>
        <p:spPr>
          <a:xfrm>
            <a:off x="457200" y="1143000"/>
            <a:ext cx="8382000" cy="5715000"/>
          </a:xfrm>
        </p:spPr>
        <p:txBody>
          <a:bodyPr>
            <a:normAutofit lnSpcReduction="10000"/>
          </a:bodyPr>
          <a:lstStyle/>
          <a:p>
            <a:pPr eaLnBrk="1" hangingPunct="1">
              <a:buFont typeface="Wingdings" pitchFamily="2" charset="2"/>
              <a:buNone/>
            </a:pPr>
            <a:r>
              <a:rPr lang="en-US" sz="2800" b="1" dirty="0"/>
              <a:t>.1  Expert Judgment</a:t>
            </a:r>
          </a:p>
          <a:p>
            <a:pPr marL="342900" lvl="1" indent="0" eaLnBrk="1" hangingPunct="1">
              <a:buSzPct val="77000"/>
              <a:buNone/>
            </a:pPr>
            <a:r>
              <a:rPr lang="en-US" sz="2200" dirty="0"/>
              <a:t>Expertise to be considered: </a:t>
            </a:r>
          </a:p>
          <a:p>
            <a:pPr lvl="1">
              <a:buSzPct val="77000"/>
            </a:pPr>
            <a:r>
              <a:rPr lang="en-US" sz="2200" b="1" i="1" dirty="0"/>
              <a:t>Schedule development, management and control</a:t>
            </a:r>
          </a:p>
          <a:p>
            <a:pPr lvl="1">
              <a:buSzPct val="77000"/>
            </a:pPr>
            <a:r>
              <a:rPr lang="en-US" sz="2200" b="1" i="1" dirty="0"/>
              <a:t>Estimating techniques</a:t>
            </a:r>
          </a:p>
          <a:p>
            <a:pPr lvl="1">
              <a:buSzPct val="77000"/>
            </a:pPr>
            <a:r>
              <a:rPr lang="en-US" sz="2200" b="1" i="1" dirty="0"/>
              <a:t>Discipline or application knowledge. </a:t>
            </a:r>
          </a:p>
          <a:p>
            <a:pPr eaLnBrk="1" hangingPunct="1">
              <a:buFont typeface="Wingdings" pitchFamily="2" charset="2"/>
              <a:buNone/>
            </a:pPr>
            <a:r>
              <a:rPr lang="en-US" sz="2800" b="1" dirty="0"/>
              <a:t>.2  Analogous Estimating</a:t>
            </a:r>
          </a:p>
          <a:p>
            <a:pPr lvl="1" eaLnBrk="1" hangingPunct="1">
              <a:buSzPct val="77000"/>
            </a:pPr>
            <a:r>
              <a:rPr lang="en-US" sz="2200" dirty="0"/>
              <a:t>Top down approach using previous estimates based on similar project activities</a:t>
            </a:r>
          </a:p>
          <a:p>
            <a:pPr lvl="1" eaLnBrk="1" hangingPunct="1">
              <a:buSzPct val="77000"/>
            </a:pPr>
            <a:r>
              <a:rPr lang="en-US" sz="2200" dirty="0"/>
              <a:t>Used when there is a limited amount of information available about the project or segment of the project. </a:t>
            </a:r>
          </a:p>
          <a:p>
            <a:pPr lvl="1" eaLnBrk="1" hangingPunct="1">
              <a:buSzPct val="77000"/>
            </a:pPr>
            <a:r>
              <a:rPr lang="en-US" sz="2200" dirty="0"/>
              <a:t>Less costly and less accurate. </a:t>
            </a:r>
          </a:p>
          <a:p>
            <a:pPr marL="0" lvl="1" indent="0" eaLnBrk="1" hangingPunct="1">
              <a:buSzPct val="77000"/>
              <a:buNone/>
            </a:pPr>
            <a:r>
              <a:rPr lang="en-US" sz="2200" dirty="0"/>
              <a:t> </a:t>
            </a:r>
            <a:r>
              <a:rPr lang="en-US" sz="3000" b="1" dirty="0"/>
              <a:t>.3  Parametric Estimating</a:t>
            </a:r>
          </a:p>
          <a:p>
            <a:pPr lvl="1">
              <a:buSzPct val="77000"/>
            </a:pPr>
            <a:r>
              <a:rPr lang="en-US" sz="2200" dirty="0"/>
              <a:t>Multiplying the quantity of work to be performed by the productivity rate. Example: number of drawings to be produced x labor hours per drawing; or, if a resource can install 25m of cable per hour, then to install 1,000m of cable will require 40 hours of work.   </a:t>
            </a:r>
          </a:p>
          <a:p>
            <a:pPr>
              <a:buSzPct val="77000"/>
            </a:pPr>
            <a:endParaRPr lang="en-US" sz="25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a:spLocks noGrp="1"/>
          </p:cNvSpPr>
          <p:nvPr>
            <p:ph type="title"/>
          </p:nvPr>
        </p:nvSpPr>
        <p:spPr>
          <a:xfrm>
            <a:off x="228600" y="152400"/>
            <a:ext cx="8915400" cy="480131"/>
          </a:xfrm>
        </p:spPr>
        <p:txBody>
          <a:bodyPr wrap="square">
            <a:spAutoFit/>
          </a:bodyPr>
          <a:lstStyle/>
          <a:p>
            <a:pPr marL="1139825" indent="-1139825" eaLnBrk="1" hangingPunct="1">
              <a:defRPr/>
            </a:pPr>
            <a:r>
              <a:rPr lang="en-US" sz="2800" b="1" dirty="0">
                <a:effectLst>
                  <a:reflection blurRad="6350" stA="60000" endA="900" endPos="58000" dir="5400000" sy="-100000" algn="bl" rotWithShape="0"/>
                </a:effectLst>
              </a:rPr>
              <a:t>6.4.2  </a:t>
            </a:r>
            <a:r>
              <a:rPr lang="en-US" sz="2400" b="1" dirty="0">
                <a:effectLst>
                  <a:reflection blurRad="6350" stA="60000" endA="900" endPos="58000" dir="5400000" sy="-100000" algn="bl" rotWithShape="0"/>
                </a:effectLst>
              </a:rPr>
              <a:t>ESTIMATE</a:t>
            </a:r>
            <a:r>
              <a:rPr lang="en-US" sz="2800" b="1" dirty="0">
                <a:effectLst>
                  <a:reflection blurRad="6350" stA="60000" endA="900" endPos="58000" dir="5400000" sy="-100000" algn="bl" rotWithShape="0"/>
                </a:effectLst>
              </a:rPr>
              <a:t> ACTIVITY DURATION: TOOLS &amp; TECHNIQUES</a:t>
            </a:r>
            <a:endParaRPr lang="en-CA" sz="2800" b="1" dirty="0">
              <a:effectLst>
                <a:reflection blurRad="6350" stA="60000" endA="900" endPos="58000" dir="5400000" sy="-100000" algn="bl" rotWithShape="0"/>
              </a:effectLst>
            </a:endParaRPr>
          </a:p>
        </p:txBody>
      </p:sp>
      <p:sp>
        <p:nvSpPr>
          <p:cNvPr id="8195" name="Rectangle 3"/>
          <p:cNvSpPr>
            <a:spLocks noGrp="1" noChangeArrowheads="1"/>
          </p:cNvSpPr>
          <p:nvPr>
            <p:ph idx="1"/>
          </p:nvPr>
        </p:nvSpPr>
        <p:spPr>
          <a:xfrm>
            <a:off x="285750" y="1196975"/>
            <a:ext cx="8572500" cy="5508625"/>
          </a:xfrm>
        </p:spPr>
        <p:txBody>
          <a:bodyPr/>
          <a:lstStyle/>
          <a:p>
            <a:pPr eaLnBrk="1" hangingPunct="1">
              <a:lnSpc>
                <a:spcPct val="90000"/>
              </a:lnSpc>
              <a:buSzPct val="77000"/>
              <a:buFont typeface="Wingdings" pitchFamily="2" charset="2"/>
              <a:buNone/>
            </a:pPr>
            <a:r>
              <a:rPr lang="en-US" sz="2800" b="1" dirty="0"/>
              <a:t>.4</a:t>
            </a:r>
            <a:r>
              <a:rPr lang="en-US" sz="2800" b="1" dirty="0">
                <a:solidFill>
                  <a:srgbClr val="0066FF"/>
                </a:solidFill>
              </a:rPr>
              <a:t>  </a:t>
            </a:r>
            <a:r>
              <a:rPr lang="en-US" sz="2800" b="1" dirty="0"/>
              <a:t>Three-Point Estimates</a:t>
            </a:r>
          </a:p>
          <a:p>
            <a:pPr lvl="1" eaLnBrk="1" hangingPunct="1">
              <a:lnSpc>
                <a:spcPct val="90000"/>
              </a:lnSpc>
              <a:buSzPct val="77000"/>
            </a:pPr>
            <a:r>
              <a:rPr lang="en-US" sz="2400" dirty="0"/>
              <a:t>The Weighted Average of: Most Likely (M ), Optimistic (O) Pessimistic estimates (P):</a:t>
            </a:r>
          </a:p>
          <a:p>
            <a:pPr lvl="2">
              <a:buSzPct val="77000"/>
            </a:pPr>
            <a:r>
              <a:rPr lang="en-US" sz="2200" b="1" i="1" dirty="0"/>
              <a:t>    Beta Distribution:                   </a:t>
            </a:r>
            <a:r>
              <a:rPr lang="en-US" sz="2000" dirty="0"/>
              <a:t>Expected Time  </a:t>
            </a:r>
            <a:endParaRPr lang="en-US" u="sng" dirty="0"/>
          </a:p>
          <a:p>
            <a:pPr marL="1076325" indent="-358775">
              <a:buSzPct val="77000"/>
            </a:pPr>
            <a:endParaRPr lang="en-US" dirty="0"/>
          </a:p>
          <a:p>
            <a:pPr marL="1076325" indent="-358775">
              <a:buSzPct val="77000"/>
            </a:pPr>
            <a:r>
              <a:rPr lang="en-US" b="1" i="1" dirty="0"/>
              <a:t>Triangular Distribution             </a:t>
            </a:r>
            <a:r>
              <a:rPr lang="en-US" sz="2000" dirty="0"/>
              <a:t>Expected Time  </a:t>
            </a:r>
          </a:p>
          <a:p>
            <a:pPr eaLnBrk="1" hangingPunct="1">
              <a:lnSpc>
                <a:spcPct val="90000"/>
              </a:lnSpc>
              <a:buSzPct val="77000"/>
              <a:buFont typeface="Wingdings" pitchFamily="2" charset="2"/>
              <a:buNone/>
            </a:pPr>
            <a:endParaRPr lang="en-US" dirty="0"/>
          </a:p>
          <a:p>
            <a:pPr eaLnBrk="1" hangingPunct="1">
              <a:lnSpc>
                <a:spcPct val="90000"/>
              </a:lnSpc>
              <a:buSzPct val="77000"/>
              <a:buFont typeface="Wingdings" pitchFamily="2" charset="2"/>
              <a:buNone/>
            </a:pPr>
            <a:r>
              <a:rPr lang="en-US" sz="2800" b="1" dirty="0"/>
              <a:t>.5  Bottom-Up Estimating           </a:t>
            </a:r>
          </a:p>
          <a:p>
            <a:pPr marL="531813" indent="-173038">
              <a:buSzPct val="77000"/>
            </a:pPr>
            <a:r>
              <a:rPr lang="en-US" dirty="0"/>
              <a:t>This is a method of estimating project duration or cost by aggregating the lower level components of the WBS, starting with the work packages. </a:t>
            </a:r>
          </a:p>
          <a:p>
            <a:pPr marL="531813" indent="-173038">
              <a:buSzPct val="77000"/>
            </a:pPr>
            <a:r>
              <a:rPr lang="en-US" sz="2200" dirty="0"/>
              <a:t>Dependencies of estimated activities can effect the application and use of resources. </a:t>
            </a:r>
          </a:p>
          <a:p>
            <a:pPr lvl="1" eaLnBrk="1" hangingPunct="1">
              <a:lnSpc>
                <a:spcPct val="90000"/>
              </a:lnSpc>
              <a:buSzPct val="77000"/>
            </a:pPr>
            <a:endParaRPr lang="en-US" dirty="0"/>
          </a:p>
          <a:p>
            <a:pPr eaLnBrk="1" hangingPunct="1">
              <a:lnSpc>
                <a:spcPct val="90000"/>
              </a:lnSpc>
              <a:buSzPct val="77000"/>
              <a:buFont typeface="Wingdings" pitchFamily="2" charset="2"/>
              <a:buNone/>
            </a:pPr>
            <a:endParaRPr lang="en-US" dirty="0">
              <a:solidFill>
                <a:srgbClr val="0066FF"/>
              </a:solidFill>
            </a:endParaRPr>
          </a:p>
        </p:txBody>
      </p:sp>
      <p:graphicFrame>
        <p:nvGraphicFramePr>
          <p:cNvPr id="8194" name="Object 8"/>
          <p:cNvGraphicFramePr>
            <a:graphicFrameLocks noChangeAspect="1"/>
          </p:cNvGraphicFramePr>
          <p:nvPr>
            <p:extLst>
              <p:ext uri="{D42A27DB-BD31-4B8C-83A1-F6EECF244321}">
                <p14:modId xmlns:p14="http://schemas.microsoft.com/office/powerpoint/2010/main" val="1301975805"/>
              </p:ext>
            </p:extLst>
          </p:nvPr>
        </p:nvGraphicFramePr>
        <p:xfrm>
          <a:off x="6248400" y="2209800"/>
          <a:ext cx="1683326" cy="685800"/>
        </p:xfrm>
        <a:graphic>
          <a:graphicData uri="http://schemas.openxmlformats.org/presentationml/2006/ole">
            <mc:AlternateContent xmlns:mc="http://schemas.openxmlformats.org/markup-compatibility/2006">
              <mc:Choice xmlns:v="urn:schemas-microsoft-com:vml" Requires="v">
                <p:oleObj spid="_x0000_s8641" name="Equation" r:id="rId4" imgW="850680" imgH="393480" progId="Equation.3">
                  <p:embed/>
                </p:oleObj>
              </mc:Choice>
              <mc:Fallback>
                <p:oleObj name="Equation" r:id="rId4" imgW="850680" imgH="393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209800"/>
                        <a:ext cx="1683326" cy="685800"/>
                      </a:xfrm>
                      <a:prstGeom prst="rect">
                        <a:avLst/>
                      </a:prstGeom>
                      <a:noFill/>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937222206"/>
              </p:ext>
            </p:extLst>
          </p:nvPr>
        </p:nvGraphicFramePr>
        <p:xfrm>
          <a:off x="6248400" y="2971800"/>
          <a:ext cx="1506538" cy="685800"/>
        </p:xfrm>
        <a:graphic>
          <a:graphicData uri="http://schemas.openxmlformats.org/presentationml/2006/ole">
            <mc:AlternateContent xmlns:mc="http://schemas.openxmlformats.org/markup-compatibility/2006">
              <mc:Choice xmlns:v="urn:schemas-microsoft-com:vml" Requires="v">
                <p:oleObj spid="_x0000_s8642" name="Equation" r:id="rId6" imgW="761760" imgH="393480" progId="Equation.3">
                  <p:embed/>
                </p:oleObj>
              </mc:Choice>
              <mc:Fallback>
                <p:oleObj name="Equation" r:id="rId6" imgW="761760" imgH="393480" progId="Equation.3">
                  <p:embed/>
                  <p:pic>
                    <p:nvPicPr>
                      <p:cNvPr id="8194" name="Object 8"/>
                      <p:cNvPicPr>
                        <a:picLocks noChangeAspect="1" noChangeArrowheads="1"/>
                      </p:cNvPicPr>
                      <p:nvPr/>
                    </p:nvPicPr>
                    <p:blipFill>
                      <a:blip r:embed="rId7"/>
                      <a:srcRect/>
                      <a:stretch>
                        <a:fillRect/>
                      </a:stretch>
                    </p:blipFill>
                    <p:spPr bwMode="auto">
                      <a:xfrm>
                        <a:off x="6248400" y="2971800"/>
                        <a:ext cx="1506538" cy="685800"/>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extLst>
              <p:ext uri="{D42A27DB-BD31-4B8C-83A1-F6EECF244321}">
                <p14:modId xmlns:p14="http://schemas.microsoft.com/office/powerpoint/2010/main" val="3544280914"/>
              </p:ext>
            </p:extLst>
          </p:nvPr>
        </p:nvGraphicFramePr>
        <p:xfrm>
          <a:off x="500063" y="1500188"/>
          <a:ext cx="7940675" cy="4500562"/>
        </p:xfrm>
        <a:graphic>
          <a:graphicData uri="http://schemas.openxmlformats.org/presentationml/2006/ole">
            <mc:AlternateContent xmlns:mc="http://schemas.openxmlformats.org/markup-compatibility/2006">
              <mc:Choice xmlns:v="urn:schemas-microsoft-com:vml" Requires="v">
                <p:oleObj spid="_x0000_s1338" name="Visio" r:id="rId4" imgW="7682960" imgH="3057525" progId="Visio.Drawing.11">
                  <p:embed/>
                </p:oleObj>
              </mc:Choice>
              <mc:Fallback>
                <p:oleObj name="Visio" r:id="rId4" imgW="7682960" imgH="3057525" progId="Visio.Drawing.11">
                  <p:embed/>
                  <p:pic>
                    <p:nvPicPr>
                      <p:cNvPr id="0" name="Object 3"/>
                      <p:cNvPicPr>
                        <a:picLocks noChangeAspect="1" noChangeArrowheads="1"/>
                      </p:cNvPicPr>
                      <p:nvPr/>
                    </p:nvPicPr>
                    <p:blipFill>
                      <a:blip r:embed="rId5"/>
                      <a:srcRect/>
                      <a:stretch>
                        <a:fillRect/>
                      </a:stretch>
                    </p:blipFill>
                    <p:spPr bwMode="auto">
                      <a:xfrm>
                        <a:off x="500063" y="1500188"/>
                        <a:ext cx="7940675"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a:xfrm>
            <a:off x="457200" y="249399"/>
            <a:ext cx="8686800" cy="838200"/>
          </a:xfrm>
          <a:prstGeom prst="rect">
            <a:avLst/>
          </a:prstGeom>
          <a:noFill/>
        </p:spPr>
        <p:txBody>
          <a:bodyPr/>
          <a:lstStyle/>
          <a:p>
            <a:pPr algn="ctr" fontAlgn="auto">
              <a:spcAft>
                <a:spcPts val="0"/>
              </a:spcAft>
              <a:defRPr/>
            </a:pPr>
            <a:r>
              <a:rPr lang="en-US" sz="3600" b="1" cap="all" spc="300" dirty="0">
                <a:solidFill>
                  <a:schemeClr val="tx2"/>
                </a:solidFill>
                <a:effectLst>
                  <a:outerShdw blurRad="38100" dist="38100" dir="2700000" algn="tl">
                    <a:srgbClr val="000000">
                      <a:alpha val="43137"/>
                    </a:srgbClr>
                  </a:outerShdw>
                  <a:reflection blurRad="6350" stA="60000" endA="900" endPos="58000" dir="5400000" sy="-100000" algn="bl" rotWithShape="0"/>
                </a:effectLst>
                <a:latin typeface="+mj-lt"/>
                <a:ea typeface="+mj-ea"/>
                <a:cs typeface="+mj-cs"/>
              </a:rPr>
              <a:t>Project SCHEDULE Management</a:t>
            </a:r>
          </a:p>
        </p:txBody>
      </p:sp>
      <p:cxnSp>
        <p:nvCxnSpPr>
          <p:cNvPr id="8" name="Straight Connector 7"/>
          <p:cNvCxnSpPr/>
          <p:nvPr/>
        </p:nvCxnSpPr>
        <p:spPr>
          <a:xfrm>
            <a:off x="285750" y="1143000"/>
            <a:ext cx="800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1"/>
          <p:cNvSpPr txBox="1"/>
          <p:nvPr/>
        </p:nvSpPr>
        <p:spPr>
          <a:xfrm>
            <a:off x="76200" y="64008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7166"/>
            <a:ext cx="8686800" cy="838200"/>
          </a:xfrm>
        </p:spPr>
        <p:txBody>
          <a:bodyPr/>
          <a:lstStyle/>
          <a:p>
            <a:pPr algn="ctr" eaLnBrk="1" hangingPunct="1">
              <a:defRPr/>
            </a:pPr>
            <a:r>
              <a:rPr lang="en-US" b="1" dirty="0">
                <a:effectLst>
                  <a:outerShdw blurRad="38100" dist="38100" dir="2700000" algn="tl">
                    <a:srgbClr val="000000">
                      <a:alpha val="43137"/>
                    </a:srgbClr>
                  </a:outerShdw>
                </a:effectLst>
              </a:rPr>
              <a:t>ESTIMATING METHODS</a:t>
            </a:r>
            <a:endParaRPr lang="en-CA"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nvPr>
        </p:nvGraphicFramePr>
        <p:xfrm>
          <a:off x="285750" y="1285875"/>
          <a:ext cx="8686800" cy="4784714"/>
        </p:xfrm>
        <a:graphic>
          <a:graphicData uri="http://schemas.openxmlformats.org/drawingml/2006/table">
            <a:tbl>
              <a:tblPr firstRow="1" bandRow="1">
                <a:tableStyleId>{93296810-A885-4BE3-A3E7-6D5BEEA58F35}</a:tableStyleId>
              </a:tblPr>
              <a:tblGrid>
                <a:gridCol w="1623994">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gridCol w="3062278">
                  <a:extLst>
                    <a:ext uri="{9D8B030D-6E8A-4147-A177-3AD203B41FA5}">
                      <a16:colId xmlns:a16="http://schemas.microsoft.com/office/drawing/2014/main" val="20002"/>
                    </a:ext>
                  </a:extLst>
                </a:gridCol>
              </a:tblGrid>
              <a:tr h="517514">
                <a:tc>
                  <a:txBody>
                    <a:bodyPr/>
                    <a:lstStyle/>
                    <a:p>
                      <a:pPr algn="ctr"/>
                      <a:r>
                        <a:rPr lang="en-US" sz="2400" dirty="0"/>
                        <a:t>Method</a:t>
                      </a:r>
                      <a:endParaRPr lang="en-CA" sz="2400" dirty="0"/>
                    </a:p>
                  </a:txBody>
                  <a:tcPr/>
                </a:tc>
                <a:tc>
                  <a:txBody>
                    <a:bodyPr/>
                    <a:lstStyle/>
                    <a:p>
                      <a:pPr algn="ctr"/>
                      <a:r>
                        <a:rPr lang="en-US" sz="2400" dirty="0"/>
                        <a:t>Description</a:t>
                      </a:r>
                      <a:endParaRPr lang="en-CA" sz="2400" dirty="0"/>
                    </a:p>
                  </a:txBody>
                  <a:tcPr/>
                </a:tc>
                <a:tc>
                  <a:txBody>
                    <a:bodyPr/>
                    <a:lstStyle/>
                    <a:p>
                      <a:pPr algn="ctr"/>
                      <a:r>
                        <a:rPr lang="en-US" sz="2400" dirty="0"/>
                        <a:t>Example</a:t>
                      </a:r>
                      <a:endParaRPr lang="en-CA" sz="2400" dirty="0"/>
                    </a:p>
                  </a:txBody>
                  <a:tcPr/>
                </a:tc>
                <a:extLst>
                  <a:ext uri="{0D108BD9-81ED-4DB2-BD59-A6C34878D82A}">
                    <a16:rowId xmlns:a16="http://schemas.microsoft.com/office/drawing/2014/main" val="10000"/>
                  </a:ext>
                </a:extLst>
              </a:tr>
              <a:tr h="946471">
                <a:tc>
                  <a:txBody>
                    <a:bodyPr/>
                    <a:lstStyle/>
                    <a:p>
                      <a:r>
                        <a:rPr lang="en-US" sz="1900" b="1" i="1" dirty="0"/>
                        <a:t>Analogous </a:t>
                      </a:r>
                      <a:endParaRPr lang="en-CA" sz="1900" b="1" i="1" dirty="0"/>
                    </a:p>
                  </a:txBody>
                  <a:tcPr anchor="ctr"/>
                </a:tc>
                <a:tc>
                  <a:txBody>
                    <a:bodyPr/>
                    <a:lstStyle/>
                    <a:p>
                      <a:r>
                        <a:rPr lang="en-US" sz="1600" dirty="0"/>
                        <a:t>A total estimate of time or cost that lacks details. Main advantage</a:t>
                      </a:r>
                      <a:r>
                        <a:rPr lang="en-US" sz="1600" baseline="0" dirty="0"/>
                        <a:t> is speed of creation. Main disadvantage is lack of details on each constituent piece.</a:t>
                      </a:r>
                      <a:endParaRPr lang="en-CA" sz="1600" dirty="0"/>
                    </a:p>
                  </a:txBody>
                  <a:tcPr/>
                </a:tc>
                <a:tc>
                  <a:txBody>
                    <a:bodyPr/>
                    <a:lstStyle/>
                    <a:p>
                      <a:r>
                        <a:rPr lang="en-US" sz="1600" dirty="0"/>
                        <a:t>A high level estimate,</a:t>
                      </a:r>
                      <a:r>
                        <a:rPr lang="en-US" sz="1600" baseline="0" dirty="0"/>
                        <a:t> created by a subject matter expert, based on experience in a past similar project. </a:t>
                      </a:r>
                      <a:endParaRPr lang="en-CA" sz="1600" dirty="0"/>
                    </a:p>
                  </a:txBody>
                  <a:tcPr/>
                </a:tc>
                <a:extLst>
                  <a:ext uri="{0D108BD9-81ED-4DB2-BD59-A6C34878D82A}">
                    <a16:rowId xmlns:a16="http://schemas.microsoft.com/office/drawing/2014/main" val="10001"/>
                  </a:ext>
                </a:extLst>
              </a:tr>
              <a:tr h="946471">
                <a:tc>
                  <a:txBody>
                    <a:bodyPr/>
                    <a:lstStyle/>
                    <a:p>
                      <a:r>
                        <a:rPr lang="en-US" sz="1900" b="1" i="1" dirty="0"/>
                        <a:t>Bottom-up</a:t>
                      </a:r>
                      <a:endParaRPr lang="en-CA" sz="1900" b="1" i="1" dirty="0"/>
                    </a:p>
                  </a:txBody>
                  <a:tcPr anchor="ctr"/>
                </a:tc>
                <a:tc>
                  <a:txBody>
                    <a:bodyPr/>
                    <a:lstStyle/>
                    <a:p>
                      <a:r>
                        <a:rPr lang="en-US" sz="1600" dirty="0"/>
                        <a:t>An estimate based on aggregating time and cost of constituent pieces. Main advantage</a:t>
                      </a:r>
                      <a:r>
                        <a:rPr lang="en-US" sz="1600" baseline="0" dirty="0"/>
                        <a:t> is</a:t>
                      </a:r>
                      <a:r>
                        <a:rPr lang="en-US" sz="1600" dirty="0"/>
                        <a:t> detail and accuracy.</a:t>
                      </a:r>
                      <a:r>
                        <a:rPr lang="en-US" sz="1600" baseline="0" dirty="0"/>
                        <a:t> Disadvantage is that it is time consuming and expensive to create</a:t>
                      </a:r>
                      <a:r>
                        <a:rPr lang="en-US" sz="1600" dirty="0"/>
                        <a:t> </a:t>
                      </a:r>
                      <a:endParaRPr lang="en-CA" sz="1600" dirty="0"/>
                    </a:p>
                  </a:txBody>
                  <a:tcPr/>
                </a:tc>
                <a:tc>
                  <a:txBody>
                    <a:bodyPr/>
                    <a:lstStyle/>
                    <a:p>
                      <a:r>
                        <a:rPr lang="en-US" sz="1600" dirty="0"/>
                        <a:t>The team</a:t>
                      </a:r>
                      <a:r>
                        <a:rPr lang="en-US" sz="1600" baseline="0" dirty="0"/>
                        <a:t> creates a complete estimate from the bottom (activity level) and roll it up to a total estimate.</a:t>
                      </a:r>
                      <a:endParaRPr lang="en-CA" sz="1600" dirty="0"/>
                    </a:p>
                  </a:txBody>
                  <a:tcPr/>
                </a:tc>
                <a:extLst>
                  <a:ext uri="{0D108BD9-81ED-4DB2-BD59-A6C34878D82A}">
                    <a16:rowId xmlns:a16="http://schemas.microsoft.com/office/drawing/2014/main" val="10002"/>
                  </a:ext>
                </a:extLst>
              </a:tr>
              <a:tr h="946471">
                <a:tc>
                  <a:txBody>
                    <a:bodyPr/>
                    <a:lstStyle/>
                    <a:p>
                      <a:r>
                        <a:rPr lang="en-US" sz="1900" b="1" i="1" dirty="0"/>
                        <a:t>Parametric</a:t>
                      </a:r>
                      <a:endParaRPr lang="en-CA" sz="1900" b="1" i="1" dirty="0"/>
                    </a:p>
                  </a:txBody>
                  <a:tcPr anchor="ctr"/>
                </a:tc>
                <a:tc>
                  <a:txBody>
                    <a:bodyPr/>
                    <a:lstStyle/>
                    <a:p>
                      <a:r>
                        <a:rPr lang="en-US" sz="1600" dirty="0"/>
                        <a:t>Estimate based</a:t>
                      </a:r>
                      <a:r>
                        <a:rPr lang="en-US" sz="1600" baseline="0" dirty="0"/>
                        <a:t> on an existing parameter. Usually created by industry standards or experience. Advantage is speed and accuracy.</a:t>
                      </a:r>
                      <a:endParaRPr lang="en-CA" sz="1600" dirty="0"/>
                    </a:p>
                  </a:txBody>
                  <a:tcPr/>
                </a:tc>
                <a:tc>
                  <a:txBody>
                    <a:bodyPr/>
                    <a:lstStyle/>
                    <a:p>
                      <a:r>
                        <a:rPr lang="en-US" sz="1600" dirty="0"/>
                        <a:t>A house builder estimates the total cost to build a house at $200 per square foot</a:t>
                      </a:r>
                      <a:r>
                        <a:rPr lang="en-US" sz="1600" baseline="0" dirty="0"/>
                        <a:t> multiplied by the area of the house.</a:t>
                      </a:r>
                      <a:endParaRPr lang="en-CA" sz="1600" dirty="0"/>
                    </a:p>
                  </a:txBody>
                  <a:tcPr/>
                </a:tc>
                <a:extLst>
                  <a:ext uri="{0D108BD9-81ED-4DB2-BD59-A6C34878D82A}">
                    <a16:rowId xmlns:a16="http://schemas.microsoft.com/office/drawing/2014/main" val="10003"/>
                  </a:ext>
                </a:extLst>
              </a:tr>
              <a:tr h="946471">
                <a:tc>
                  <a:txBody>
                    <a:bodyPr/>
                    <a:lstStyle/>
                    <a:p>
                      <a:r>
                        <a:rPr lang="en-US" sz="1900" b="1" i="1" dirty="0"/>
                        <a:t>Computerized/ Monte Carlo</a:t>
                      </a:r>
                      <a:endParaRPr lang="en-CA" sz="1900" b="1" i="1" dirty="0"/>
                    </a:p>
                  </a:txBody>
                  <a:tcPr anchor="ctr"/>
                </a:tc>
                <a:tc>
                  <a:txBody>
                    <a:bodyPr/>
                    <a:lstStyle/>
                    <a:p>
                      <a:r>
                        <a:rPr lang="en-US" dirty="0"/>
                        <a:t>Estimate created by a computer program that simulates project outcome, to determine time, cost and resource factors. It is quick,</a:t>
                      </a:r>
                      <a:r>
                        <a:rPr lang="en-US" baseline="0" dirty="0"/>
                        <a:t> accurate and allows “what if” scenarios. </a:t>
                      </a:r>
                      <a:endParaRPr lang="en-CA" dirty="0"/>
                    </a:p>
                  </a:txBody>
                  <a:tcPr/>
                </a:tc>
                <a:tc>
                  <a:txBody>
                    <a:bodyPr/>
                    <a:lstStyle/>
                    <a:p>
                      <a:r>
                        <a:rPr lang="en-US" sz="1600" dirty="0"/>
                        <a:t>Variables simulated could include overall time</a:t>
                      </a:r>
                      <a:r>
                        <a:rPr lang="en-US" sz="1600" baseline="0" dirty="0"/>
                        <a:t> and cost estimates, as well as number of people needed to achieve project outcomes. </a:t>
                      </a:r>
                      <a:endParaRPr lang="en-CA" sz="1600" dirty="0"/>
                    </a:p>
                  </a:txBody>
                  <a:tcPr/>
                </a:tc>
                <a:extLst>
                  <a:ext uri="{0D108BD9-81ED-4DB2-BD59-A6C34878D82A}">
                    <a16:rowId xmlns:a16="http://schemas.microsoft.com/office/drawing/2014/main" val="10004"/>
                  </a:ext>
                </a:extLst>
              </a:tr>
            </a:tbl>
          </a:graphicData>
        </a:graphic>
      </p:graphicFrame>
      <p:sp>
        <p:nvSpPr>
          <p:cNvPr id="4"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1066800"/>
            <a:ext cx="8258175" cy="5867400"/>
          </a:xfrm>
        </p:spPr>
        <p:txBody>
          <a:bodyPr>
            <a:normAutofit fontScale="92500" lnSpcReduction="10000"/>
          </a:bodyPr>
          <a:lstStyle/>
          <a:p>
            <a:pPr marL="0" indent="0">
              <a:buNone/>
            </a:pPr>
            <a:r>
              <a:rPr lang="en-CA" sz="2800" b="1" dirty="0"/>
              <a:t>.6 Data Analysis </a:t>
            </a:r>
          </a:p>
          <a:p>
            <a:pPr marL="625475" indent="-266700"/>
            <a:r>
              <a:rPr lang="en-CA" sz="2200" b="1" i="1" dirty="0"/>
              <a:t>Alternative Analysis </a:t>
            </a:r>
            <a:r>
              <a:rPr lang="en-CA" sz="2200" dirty="0"/>
              <a:t>used to compare various scenarios to determine the optimal approach for accomplishing project work. The analysis could be applied to various levels of resource skills, or schedule compression techniques, or make/buy decisions. </a:t>
            </a:r>
          </a:p>
          <a:p>
            <a:pPr marL="625475" indent="-266700"/>
            <a:r>
              <a:rPr lang="en-CA" sz="2200" b="1" i="1" dirty="0"/>
              <a:t>Reserve Analysis </a:t>
            </a:r>
            <a:r>
              <a:rPr lang="en-CA" sz="2200" dirty="0"/>
              <a:t>used to determine the amount of contingency and management reserve needed for the project. Duration estimates may include schedule reserves. </a:t>
            </a:r>
          </a:p>
          <a:p>
            <a:pPr marL="358775" indent="0">
              <a:buNone/>
            </a:pPr>
            <a:r>
              <a:rPr lang="en-CA" sz="2200" b="1" i="1" dirty="0"/>
              <a:t>     </a:t>
            </a:r>
            <a:r>
              <a:rPr lang="en-CA" sz="2200" dirty="0"/>
              <a:t>Management reserves of schedule, are specified amount of the 	project budget that are withheld and controlled by management 	to be used for unforeseen work that is within project scope.   </a:t>
            </a:r>
          </a:p>
          <a:p>
            <a:pPr marL="0" indent="0">
              <a:buNone/>
            </a:pPr>
            <a:r>
              <a:rPr lang="en-CA" sz="2800" dirty="0"/>
              <a:t>.</a:t>
            </a:r>
            <a:r>
              <a:rPr lang="en-CA" sz="2800" b="1" dirty="0"/>
              <a:t>7 Decision Making</a:t>
            </a:r>
          </a:p>
          <a:p>
            <a:pPr marL="0" indent="0">
              <a:buNone/>
            </a:pPr>
            <a:r>
              <a:rPr lang="en-CA" sz="2800" b="1" dirty="0"/>
              <a:t>      </a:t>
            </a:r>
            <a:r>
              <a:rPr lang="en-CA" sz="2200" dirty="0"/>
              <a:t>Previously described. </a:t>
            </a:r>
          </a:p>
          <a:p>
            <a:pPr marL="0" indent="0">
              <a:buNone/>
            </a:pPr>
            <a:r>
              <a:rPr lang="en-CA" sz="2800" b="1" dirty="0"/>
              <a:t>.8 Meetings </a:t>
            </a:r>
          </a:p>
          <a:p>
            <a:pPr marL="358775" indent="0">
              <a:buNone/>
            </a:pPr>
            <a:r>
              <a:rPr lang="en-CA" sz="2400" dirty="0"/>
              <a:t>Held by the project team to estimate activity durations. In Agile     methodology, meetings are held to conduct sprint or iteration planning and discuss prioritized backlog.  </a:t>
            </a:r>
          </a:p>
        </p:txBody>
      </p:sp>
      <p:sp>
        <p:nvSpPr>
          <p:cNvPr id="4" name="Title 3"/>
          <p:cNvSpPr>
            <a:spLocks noGrp="1"/>
          </p:cNvSpPr>
          <p:nvPr>
            <p:ph type="title"/>
          </p:nvPr>
        </p:nvSpPr>
        <p:spPr>
          <a:xfrm>
            <a:off x="352425" y="152400"/>
            <a:ext cx="8439150" cy="480131"/>
          </a:xfrm>
        </p:spPr>
        <p:txBody>
          <a:bodyPr wrap="square">
            <a:spAutoFit/>
          </a:bodyPr>
          <a:lstStyle/>
          <a:p>
            <a:pPr marL="1139825" indent="-1139825" eaLnBrk="1" hangingPunct="1">
              <a:defRPr/>
            </a:pPr>
            <a:r>
              <a:rPr lang="en-US" sz="2800" b="1" dirty="0">
                <a:effectLst>
                  <a:reflection blurRad="6350" stA="60000" endA="900" endPos="58000" dir="5400000" sy="-100000" algn="bl" rotWithShape="0"/>
                </a:effectLst>
              </a:rPr>
              <a:t>6.4.2  </a:t>
            </a:r>
            <a:r>
              <a:rPr lang="en-US" sz="2400" b="1" dirty="0">
                <a:effectLst>
                  <a:reflection blurRad="6350" stA="60000" endA="900" endPos="58000" dir="5400000" sy="-100000" algn="bl" rotWithShape="0"/>
                </a:effectLst>
              </a:rPr>
              <a:t>ESTIMATE</a:t>
            </a:r>
            <a:r>
              <a:rPr lang="en-US" sz="2800" b="1" dirty="0">
                <a:effectLst>
                  <a:reflection blurRad="6350" stA="60000" endA="900" endPos="58000" dir="5400000" sy="-100000" algn="bl" rotWithShape="0"/>
                </a:effectLst>
              </a:rPr>
              <a:t> ACTIVITY DURATION: TOOLS &amp; TECHNIQUES</a:t>
            </a:r>
            <a:endParaRPr lang="en-CA" sz="2800" b="1" dirty="0">
              <a:effectLst>
                <a:reflection blurRad="6350" stA="60000" endA="900" endPos="58000" dir="5400000" sy="-100000" algn="bl" rotWithShape="0"/>
              </a:effectLst>
            </a:endParaRPr>
          </a:p>
        </p:txBody>
      </p:sp>
    </p:spTree>
    <p:extLst>
      <p:ext uri="{BB962C8B-B14F-4D97-AF65-F5344CB8AC3E}">
        <p14:creationId xmlns:p14="http://schemas.microsoft.com/office/powerpoint/2010/main" val="114448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p:cNvSpPr>
            <a:spLocks noGrp="1"/>
          </p:cNvSpPr>
          <p:nvPr>
            <p:ph type="title"/>
          </p:nvPr>
        </p:nvSpPr>
        <p:spPr>
          <a:xfrm>
            <a:off x="313722" y="24114"/>
            <a:ext cx="8686800" cy="535531"/>
          </a:xfrm>
        </p:spPr>
        <p:txBody>
          <a:bodyPr wrap="square">
            <a:spAutoFit/>
          </a:bodyPr>
          <a:lstStyle/>
          <a:p>
            <a:pPr marL="1139825" indent="-1139825" algn="ctr" eaLnBrk="1" hangingPunct="1">
              <a:defRPr/>
            </a:pPr>
            <a:r>
              <a:rPr lang="en-US" sz="3200" b="1" dirty="0">
                <a:effectLst>
                  <a:reflection blurRad="6350" stA="60000" endA="900" endPos="58000" dir="5400000" sy="-100000" algn="bl" rotWithShape="0"/>
                </a:effectLst>
              </a:rPr>
              <a:t>6.4.3 ESTIMATE ACTIVITY DURATION: OUTPUTS</a:t>
            </a:r>
            <a:endParaRPr lang="en-CA" sz="3200" b="1" dirty="0">
              <a:effectLst>
                <a:reflection blurRad="6350" stA="60000" endA="900" endPos="58000" dir="5400000" sy="-100000" algn="bl" rotWithShape="0"/>
              </a:effectLst>
            </a:endParaRPr>
          </a:p>
        </p:txBody>
      </p:sp>
      <p:sp>
        <p:nvSpPr>
          <p:cNvPr id="59395" name="Rectangle 3"/>
          <p:cNvSpPr>
            <a:spLocks noGrp="1" noChangeArrowheads="1"/>
          </p:cNvSpPr>
          <p:nvPr>
            <p:ph idx="1"/>
          </p:nvPr>
        </p:nvSpPr>
        <p:spPr>
          <a:xfrm>
            <a:off x="313722" y="762000"/>
            <a:ext cx="8553450" cy="5867400"/>
          </a:xfrm>
        </p:spPr>
        <p:txBody>
          <a:bodyPr>
            <a:normAutofit/>
          </a:bodyPr>
          <a:lstStyle/>
          <a:p>
            <a:pPr eaLnBrk="1" hangingPunct="1">
              <a:buFont typeface="Wingdings" pitchFamily="2" charset="2"/>
              <a:buNone/>
              <a:defRPr/>
            </a:pPr>
            <a:r>
              <a:rPr lang="en-US" sz="3000" b="1" dirty="0"/>
              <a:t>.1 Duration Estimates</a:t>
            </a:r>
          </a:p>
          <a:p>
            <a:pPr lvl="1" eaLnBrk="1" hangingPunct="1">
              <a:defRPr/>
            </a:pPr>
            <a:r>
              <a:rPr lang="en-US" sz="2400" dirty="0"/>
              <a:t>Quantitative assessments of the likely number of work periods that will be required to complete an activity</a:t>
            </a:r>
          </a:p>
          <a:p>
            <a:pPr lvl="1" eaLnBrk="1" hangingPunct="1">
              <a:defRPr/>
            </a:pPr>
            <a:r>
              <a:rPr lang="en-US" sz="2400" dirty="0"/>
              <a:t>Duration estimates should always include an indication of the range of possible results; </a:t>
            </a:r>
            <a:r>
              <a:rPr lang="en-US" sz="2200" dirty="0" err="1"/>
              <a:t>i.E.</a:t>
            </a:r>
            <a:r>
              <a:rPr lang="en-US" sz="2200" dirty="0"/>
              <a:t> 2 weeks +/- 2 days to indicate an activity will take at least 8 days and no more than 12 days to complete </a:t>
            </a:r>
          </a:p>
          <a:p>
            <a:pPr marL="511175" indent="-511175" eaLnBrk="1" hangingPunct="1">
              <a:buFont typeface="Wingdings" pitchFamily="2" charset="2"/>
              <a:buNone/>
              <a:defRPr/>
            </a:pPr>
            <a:r>
              <a:rPr lang="en-US" sz="3400" b="1" dirty="0"/>
              <a:t>.2  Basis of Estimates</a:t>
            </a:r>
          </a:p>
          <a:p>
            <a:pPr marL="358775" indent="0" eaLnBrk="1" hangingPunct="1">
              <a:buNone/>
              <a:defRPr/>
            </a:pPr>
            <a:r>
              <a:rPr lang="en-US" sz="3400" b="1" dirty="0"/>
              <a:t>  </a:t>
            </a:r>
            <a:r>
              <a:rPr lang="en-US" sz="2200" dirty="0"/>
              <a:t>Supporting details for duration estimates:</a:t>
            </a:r>
          </a:p>
          <a:p>
            <a:pPr marL="1044575" lvl="1" indent="-342900">
              <a:defRPr/>
            </a:pPr>
            <a:r>
              <a:rPr lang="en-US" sz="2200" dirty="0"/>
              <a:t>Documentation of the basis</a:t>
            </a:r>
          </a:p>
          <a:p>
            <a:pPr marL="1044575" lvl="1" indent="-342900">
              <a:defRPr/>
            </a:pPr>
            <a:r>
              <a:rPr lang="en-US" sz="2200" dirty="0"/>
              <a:t>Assumptions made</a:t>
            </a:r>
          </a:p>
          <a:p>
            <a:pPr marL="1044575" lvl="1" indent="-342900">
              <a:defRPr/>
            </a:pPr>
            <a:r>
              <a:rPr lang="en-US" sz="2200" dirty="0"/>
              <a:t>Documentation of known constraints</a:t>
            </a:r>
          </a:p>
          <a:p>
            <a:pPr marL="1044575" lvl="1" indent="-342900">
              <a:defRPr/>
            </a:pPr>
            <a:r>
              <a:rPr lang="en-US" sz="2200" dirty="0"/>
              <a:t>Indication of possible ranges </a:t>
            </a:r>
          </a:p>
          <a:p>
            <a:pPr marL="1044575" lvl="1" indent="-342900">
              <a:defRPr/>
            </a:pPr>
            <a:r>
              <a:rPr lang="en-US" sz="2200" dirty="0"/>
              <a:t>Indication of confidence level</a:t>
            </a:r>
          </a:p>
          <a:p>
            <a:pPr marL="1044575" lvl="1" indent="-342900">
              <a:defRPr/>
            </a:pPr>
            <a:r>
              <a:rPr lang="en-US" sz="2200" dirty="0"/>
              <a:t>Project Risks influencing the estimates</a:t>
            </a:r>
          </a:p>
          <a:p>
            <a:pPr marL="358775" indent="0" eaLnBrk="1" hangingPunct="1">
              <a:buNone/>
              <a:defRPr/>
            </a:pPr>
            <a:endParaRPr lang="en-US" sz="26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1175" indent="-511175">
              <a:buNone/>
              <a:defRPr/>
            </a:pPr>
            <a:r>
              <a:rPr lang="en-US" sz="2800" b="1" dirty="0"/>
              <a:t>Project Document Updates: </a:t>
            </a:r>
          </a:p>
          <a:p>
            <a:pPr marL="911225" lvl="1" indent="-511175">
              <a:defRPr/>
            </a:pPr>
            <a:r>
              <a:rPr lang="en-US" sz="2400" dirty="0"/>
              <a:t>duration estimates need to be entered on all relevant documents such as </a:t>
            </a:r>
          </a:p>
          <a:p>
            <a:pPr marL="1254125" lvl="2" indent="-511175">
              <a:defRPr/>
            </a:pPr>
            <a:r>
              <a:rPr lang="en-US" sz="2100" b="1" i="1" dirty="0"/>
              <a:t>Activity Attributes</a:t>
            </a:r>
            <a:endParaRPr lang="en-US" sz="2100" dirty="0"/>
          </a:p>
          <a:p>
            <a:pPr marL="1254125" lvl="2" indent="-511175">
              <a:defRPr/>
            </a:pPr>
            <a:r>
              <a:rPr lang="en-US" sz="2100" b="1" i="1" dirty="0"/>
              <a:t>Assumption Log</a:t>
            </a:r>
          </a:p>
          <a:p>
            <a:pPr marL="1254125" lvl="2" indent="-511175">
              <a:defRPr/>
            </a:pPr>
            <a:r>
              <a:rPr lang="en-US" sz="2100" b="1" i="1" dirty="0"/>
              <a:t>Lessons Learned Resister</a:t>
            </a:r>
          </a:p>
          <a:p>
            <a:endParaRPr lang="en-CA" dirty="0"/>
          </a:p>
        </p:txBody>
      </p:sp>
      <p:sp>
        <p:nvSpPr>
          <p:cNvPr id="4" name="Title 3"/>
          <p:cNvSpPr>
            <a:spLocks noGrp="1"/>
          </p:cNvSpPr>
          <p:nvPr>
            <p:ph type="title"/>
          </p:nvPr>
        </p:nvSpPr>
        <p:spPr>
          <a:xfrm>
            <a:off x="628650" y="76200"/>
            <a:ext cx="7886700" cy="1325563"/>
          </a:xfrm>
        </p:spPr>
        <p:txBody>
          <a:bodyPr wrap="square">
            <a:spAutoFit/>
          </a:bodyPr>
          <a:lstStyle/>
          <a:p>
            <a:pPr marL="1139825" indent="-1139825" algn="ctr" eaLnBrk="1" hangingPunct="1">
              <a:defRPr/>
            </a:pPr>
            <a:r>
              <a:rPr lang="en-US" sz="3200" b="1" dirty="0">
                <a:effectLst>
                  <a:reflection blurRad="6350" stA="60000" endA="900" endPos="58000" dir="5400000" sy="-100000" algn="bl" rotWithShape="0"/>
                </a:effectLst>
              </a:rPr>
              <a:t>6.4.3 ESTIMATE ACTIVITY DURATION: OUTPUTS</a:t>
            </a:r>
            <a:endParaRPr lang="en-CA" sz="3200" b="1" dirty="0">
              <a:effectLst>
                <a:reflection blurRad="6350" stA="60000" endA="900" endPos="58000" dir="5400000" sy="-100000" algn="bl" rotWithShape="0"/>
              </a:effectLst>
            </a:endParaRPr>
          </a:p>
        </p:txBody>
      </p:sp>
    </p:spTree>
    <p:extLst>
      <p:ext uri="{BB962C8B-B14F-4D97-AF65-F5344CB8AC3E}">
        <p14:creationId xmlns:p14="http://schemas.microsoft.com/office/powerpoint/2010/main" val="3142835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2875" y="1785938"/>
            <a:ext cx="8715375" cy="20716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i="1" dirty="0">
                <a:solidFill>
                  <a:schemeClr val="tx1"/>
                </a:solidFill>
              </a:rPr>
              <a:t>The main problems to arise from the area of activity duration estimating are schedule and cost overruns resulting from inaccurate estimates. Erroneous  estimates  can cause time slippage, which then results into cost overruns.  </a:t>
            </a:r>
            <a:endParaRPr lang="en-CA" sz="2400" i="1" dirty="0">
              <a:solidFill>
                <a:schemeClr val="tx1"/>
              </a:solidFill>
            </a:endParaRPr>
          </a:p>
        </p:txBody>
      </p:sp>
      <p:sp>
        <p:nvSpPr>
          <p:cNvPr id="2" name="Title 1"/>
          <p:cNvSpPr>
            <a:spLocks noGrp="1"/>
          </p:cNvSpPr>
          <p:nvPr>
            <p:ph type="title"/>
          </p:nvPr>
        </p:nvSpPr>
        <p:spPr>
          <a:xfrm>
            <a:off x="214282" y="214290"/>
            <a:ext cx="8853518" cy="838200"/>
          </a:xfrm>
        </p:spPr>
        <p:txBody>
          <a:bodyPr>
            <a:noAutofit/>
          </a:bodyPr>
          <a:lstStyle/>
          <a:p>
            <a:pPr algn="ctr" eaLnBrk="1" fontAlgn="auto" hangingPunct="1">
              <a:spcAft>
                <a:spcPts val="0"/>
              </a:spcAft>
              <a:defRPr/>
            </a:pPr>
            <a:r>
              <a:rPr lang="en-US" sz="2800" b="1" dirty="0"/>
              <a:t>SITUATIONAL QUESTIONS &amp; REAL WORLD APPLICATION</a:t>
            </a:r>
            <a:endParaRPr lang="en-CA"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 descr="C:\Documents and Settings\Isaac\Local Settings\Temporary Internet Files\Content.IE5\S208HFNL\MCj04413600000[1].png"/>
          <p:cNvPicPr>
            <a:picLocks noChangeAspect="1" noChangeArrowheads="1"/>
          </p:cNvPicPr>
          <p:nvPr/>
        </p:nvPicPr>
        <p:blipFill>
          <a:blip r:embed="rId3" cstate="print"/>
          <a:srcRect/>
          <a:stretch>
            <a:fillRect/>
          </a:stretch>
        </p:blipFill>
        <p:spPr bwMode="auto">
          <a:xfrm>
            <a:off x="5291216" y="3175791"/>
            <a:ext cx="2090740" cy="2090740"/>
          </a:xfrm>
          <a:prstGeom prst="rect">
            <a:avLst/>
          </a:prstGeom>
          <a:noFill/>
        </p:spPr>
      </p:pic>
      <p:sp>
        <p:nvSpPr>
          <p:cNvPr id="61443" name="Rectangle 3"/>
          <p:cNvSpPr>
            <a:spLocks noChangeArrowheads="1"/>
          </p:cNvSpPr>
          <p:nvPr/>
        </p:nvSpPr>
        <p:spPr bwMode="auto">
          <a:xfrm>
            <a:off x="409952" y="386233"/>
            <a:ext cx="8382000" cy="609600"/>
          </a:xfrm>
          <a:prstGeom prst="rect">
            <a:avLst/>
          </a:prstGeom>
          <a:noFill/>
          <a:ln w="9525">
            <a:noFill/>
            <a:miter lim="800000"/>
            <a:headEnd/>
            <a:tailEnd/>
          </a:ln>
        </p:spPr>
        <p:txBody>
          <a:bodyPr lIns="90488" tIns="44450" rIns="90488" bIns="44450" anchor="ctr"/>
          <a:lstStyle/>
          <a:p>
            <a:pPr algn="ctr" eaLnBrk="0" hangingPunct="0">
              <a:defRPr/>
            </a:pPr>
            <a:r>
              <a:rPr lang="en-US" sz="3600" b="1" spc="300" dirty="0">
                <a:solidFill>
                  <a:schemeClr val="tx2"/>
                </a:solidFill>
                <a:effectLst>
                  <a:reflection blurRad="6350" stA="55000" endA="300" endPos="45500" dir="5400000" sy="-100000" algn="bl" rotWithShape="0"/>
                </a:effectLst>
                <a:latin typeface="Arial" charset="0"/>
              </a:rPr>
              <a:t>6.5  DEVELOP SCHEDULE </a:t>
            </a:r>
          </a:p>
        </p:txBody>
      </p:sp>
      <p:sp>
        <p:nvSpPr>
          <p:cNvPr id="21"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39" name="Group 23"/>
          <p:cNvGrpSpPr>
            <a:grpSpLocks/>
          </p:cNvGrpSpPr>
          <p:nvPr/>
        </p:nvGrpSpPr>
        <p:grpSpPr bwMode="auto">
          <a:xfrm>
            <a:off x="171438" y="1447800"/>
            <a:ext cx="8777288" cy="4940297"/>
            <a:chOff x="152400" y="1460504"/>
            <a:chExt cx="8777318" cy="4940295"/>
          </a:xfrm>
          <a:solidFill>
            <a:schemeClr val="bg2">
              <a:lumMod val="10000"/>
            </a:schemeClr>
          </a:solidFill>
          <a:effectLst>
            <a:outerShdw blurRad="50800" dist="38100" dir="2700000" algn="tl" rotWithShape="0">
              <a:prstClr val="black">
                <a:alpha val="40000"/>
              </a:prstClr>
            </a:outerShdw>
          </a:effectLst>
        </p:grpSpPr>
        <p:sp>
          <p:nvSpPr>
            <p:cNvPr id="40"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41"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42"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43"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44" name="Rectangle 11"/>
            <p:cNvSpPr>
              <a:spLocks noChangeArrowheads="1"/>
            </p:cNvSpPr>
            <p:nvPr/>
          </p:nvSpPr>
          <p:spPr bwMode="auto">
            <a:xfrm>
              <a:off x="3435350" y="1460504"/>
              <a:ext cx="2438400" cy="1505539"/>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45" name="Line 12"/>
            <p:cNvSpPr>
              <a:spLocks noChangeShapeType="1"/>
            </p:cNvSpPr>
            <p:nvPr/>
          </p:nvSpPr>
          <p:spPr bwMode="auto">
            <a:xfrm>
              <a:off x="4652327" y="2984183"/>
              <a:ext cx="815" cy="32131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6"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7"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48"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9"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0"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1"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2"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53"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grpSp>
      <p:cxnSp>
        <p:nvCxnSpPr>
          <p:cNvPr id="54" name="Straight Connector 53"/>
          <p:cNvCxnSpPr/>
          <p:nvPr/>
        </p:nvCxnSpPr>
        <p:spPr>
          <a:xfrm>
            <a:off x="2098875" y="3284799"/>
            <a:ext cx="0" cy="1941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285728"/>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 Develop Schedule</a:t>
            </a:r>
          </a:p>
        </p:txBody>
      </p:sp>
      <p:sp>
        <p:nvSpPr>
          <p:cNvPr id="9220" name="Rectangle 3"/>
          <p:cNvSpPr>
            <a:spLocks noGrp="1" noChangeArrowheads="1"/>
          </p:cNvSpPr>
          <p:nvPr>
            <p:ph idx="1"/>
          </p:nvPr>
        </p:nvSpPr>
        <p:spPr>
          <a:xfrm>
            <a:off x="304800" y="1143000"/>
            <a:ext cx="8686800" cy="5029200"/>
          </a:xfrm>
        </p:spPr>
        <p:txBody>
          <a:bodyPr>
            <a:normAutofit lnSpcReduction="10000"/>
          </a:bodyPr>
          <a:lstStyle/>
          <a:p>
            <a:pPr eaLnBrk="1" hangingPunct="1">
              <a:buSzPct val="79000"/>
            </a:pPr>
            <a:r>
              <a:rPr lang="en-US" sz="2800" dirty="0"/>
              <a:t>Determining start and finish dates for project activities</a:t>
            </a:r>
          </a:p>
          <a:p>
            <a:pPr eaLnBrk="1" hangingPunct="1">
              <a:buSzPct val="79000"/>
            </a:pPr>
            <a:r>
              <a:rPr lang="en-US" sz="2800" dirty="0"/>
              <a:t>If the start and finish dates are not realistic, the project is unlikely to succeed</a:t>
            </a:r>
          </a:p>
          <a:p>
            <a:pPr eaLnBrk="1" hangingPunct="1">
              <a:buSzPct val="79000"/>
            </a:pPr>
            <a:r>
              <a:rPr lang="en-US" sz="2800" dirty="0"/>
              <a:t>The process must often go through multiple iterations (along with the reviews and revisions of duration estimates and resource estimates) prior to determination of the project schedule </a:t>
            </a:r>
          </a:p>
          <a:p>
            <a:pPr eaLnBrk="1" hangingPunct="1">
              <a:buSzPct val="79000"/>
            </a:pPr>
            <a:r>
              <a:rPr lang="en-US" sz="2800" dirty="0"/>
              <a:t>The assigned staff needs to confirm that the activity dates do not conflict with recourse calendars. The schedule is then analyzed to identify and resolve any conflicts with logical relationships, or if resource leveling is required, before the schedule is approved and baselined.   </a:t>
            </a:r>
          </a:p>
        </p:txBody>
      </p:sp>
      <p:sp>
        <p:nvSpPr>
          <p:cNvPr id="5" name="TextBox 1"/>
          <p:cNvSpPr txBox="1"/>
          <p:nvPr/>
        </p:nvSpPr>
        <p:spPr>
          <a:xfrm>
            <a:off x="0" y="658028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76225" y="22185"/>
            <a:ext cx="8591550" cy="968415"/>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 DEVELOP SCHEDULE DATA FLOW DIAGRAM</a:t>
            </a:r>
          </a:p>
        </p:txBody>
      </p:sp>
      <p:graphicFrame>
        <p:nvGraphicFramePr>
          <p:cNvPr id="5" name="Object 4"/>
          <p:cNvGraphicFramePr>
            <a:graphicFrameLocks noChangeAspect="1"/>
          </p:cNvGraphicFramePr>
          <p:nvPr>
            <p:extLst>
              <p:ext uri="{D42A27DB-BD31-4B8C-83A1-F6EECF244321}">
                <p14:modId xmlns:p14="http://schemas.microsoft.com/office/powerpoint/2010/main" val="1445893058"/>
              </p:ext>
            </p:extLst>
          </p:nvPr>
        </p:nvGraphicFramePr>
        <p:xfrm>
          <a:off x="762000" y="1066800"/>
          <a:ext cx="7867293" cy="5486400"/>
        </p:xfrm>
        <a:graphic>
          <a:graphicData uri="http://schemas.openxmlformats.org/presentationml/2006/ole">
            <mc:AlternateContent xmlns:mc="http://schemas.openxmlformats.org/markup-compatibility/2006">
              <mc:Choice xmlns:v="urn:schemas-microsoft-com:vml" Requires="v">
                <p:oleObj spid="_x0000_s16493" name="Visio" r:id="rId3" imgW="9678211" imgH="6725638" progId="Visio.Drawing.15">
                  <p:embed/>
                </p:oleObj>
              </mc:Choice>
              <mc:Fallback>
                <p:oleObj name="Visio" r:id="rId3" imgW="9678211" imgH="6725638" progId="Visio.Drawing.15">
                  <p:embed/>
                  <p:pic>
                    <p:nvPicPr>
                      <p:cNvPr id="0" name=""/>
                      <p:cNvPicPr/>
                      <p:nvPr/>
                    </p:nvPicPr>
                    <p:blipFill>
                      <a:blip r:embed="rId4"/>
                      <a:stretch>
                        <a:fillRect/>
                      </a:stretch>
                    </p:blipFill>
                    <p:spPr>
                      <a:xfrm>
                        <a:off x="762000" y="1066800"/>
                        <a:ext cx="7867293" cy="5486400"/>
                      </a:xfrm>
                      <a:prstGeom prst="rect">
                        <a:avLst/>
                      </a:prstGeom>
                    </p:spPr>
                  </p:pic>
                </p:oleObj>
              </mc:Fallback>
            </mc:AlternateContent>
          </a:graphicData>
        </a:graphic>
      </p:graphicFrame>
    </p:spTree>
    <p:extLst>
      <p:ext uri="{BB962C8B-B14F-4D97-AF65-F5344CB8AC3E}">
        <p14:creationId xmlns:p14="http://schemas.microsoft.com/office/powerpoint/2010/main" val="511654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1026"/>
          <p:cNvSpPr>
            <a:spLocks noChangeArrowheads="1"/>
          </p:cNvSpPr>
          <p:nvPr/>
        </p:nvSpPr>
        <p:spPr bwMode="auto">
          <a:xfrm>
            <a:off x="838200" y="381000"/>
            <a:ext cx="7772400" cy="1143000"/>
          </a:xfrm>
          <a:prstGeom prst="rect">
            <a:avLst/>
          </a:prstGeom>
          <a:noFill/>
          <a:ln w="9525">
            <a:noFill/>
            <a:miter lim="800000"/>
            <a:headEnd/>
            <a:tailEnd/>
          </a:ln>
        </p:spPr>
        <p:txBody>
          <a:bodyPr lIns="92075" tIns="46038" rIns="92075" bIns="46038" anchor="b"/>
          <a:lstStyle/>
          <a:p>
            <a:pPr algn="ctr" eaLnBrk="0" hangingPunct="0"/>
            <a:r>
              <a:rPr lang="en-US" sz="4400" b="1">
                <a:solidFill>
                  <a:schemeClr val="tx2"/>
                </a:solidFill>
                <a:latin typeface="Arial" charset="0"/>
              </a:rPr>
              <a:t>     </a:t>
            </a:r>
          </a:p>
        </p:txBody>
      </p:sp>
      <p:sp>
        <p:nvSpPr>
          <p:cNvPr id="66563" name="Freeform 1028"/>
          <p:cNvSpPr>
            <a:spLocks/>
          </p:cNvSpPr>
          <p:nvPr/>
        </p:nvSpPr>
        <p:spPr bwMode="auto">
          <a:xfrm>
            <a:off x="193674" y="2540000"/>
            <a:ext cx="8950325"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solidFill>
          <a:ln w="12700" cap="rnd">
            <a:solidFill>
              <a:schemeClr val="tx1"/>
            </a:solidFill>
            <a:round/>
            <a:headEnd type="none" w="sm" len="sm"/>
            <a:tailEnd type="none" w="sm" len="sm"/>
          </a:ln>
        </p:spPr>
        <p:txBody>
          <a:bodyPr/>
          <a:lstStyle/>
          <a:p>
            <a:endParaRPr lang="en-US"/>
          </a:p>
        </p:txBody>
      </p:sp>
      <p:sp>
        <p:nvSpPr>
          <p:cNvPr id="159749" name="Rectangle 1029"/>
          <p:cNvSpPr>
            <a:spLocks noChangeArrowheads="1"/>
          </p:cNvSpPr>
          <p:nvPr/>
        </p:nvSpPr>
        <p:spPr bwMode="auto">
          <a:xfrm>
            <a:off x="5651500" y="1571625"/>
            <a:ext cx="2425700" cy="4829175"/>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lstStyle/>
          <a:p>
            <a:pPr eaLnBrk="0" hangingPunct="0">
              <a:defRPr/>
            </a:pPr>
            <a:endParaRPr lang="en-US" b="1"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Project Baseline</a:t>
            </a:r>
          </a:p>
          <a:p>
            <a:pPr eaLnBrk="0" hangingPunct="0">
              <a:buFontTx/>
              <a:buChar char="•"/>
              <a:defRPr/>
            </a:pPr>
            <a:r>
              <a:rPr lang="en-US" sz="1600" dirty="0">
                <a:solidFill>
                  <a:schemeClr val="bg1"/>
                </a:solidFill>
                <a:latin typeface="Arial" charset="0"/>
              </a:rPr>
              <a:t>2 Project Schedule</a:t>
            </a:r>
          </a:p>
          <a:p>
            <a:pPr eaLnBrk="0" hangingPunct="0">
              <a:buFontTx/>
              <a:buChar char="•"/>
              <a:defRPr/>
            </a:pPr>
            <a:r>
              <a:rPr lang="en-US" sz="1600" dirty="0">
                <a:solidFill>
                  <a:schemeClr val="bg1"/>
                </a:solidFill>
                <a:latin typeface="Arial" charset="0"/>
              </a:rPr>
              <a:t>3 Schedule Data</a:t>
            </a:r>
          </a:p>
          <a:p>
            <a:pPr eaLnBrk="0" hangingPunct="0">
              <a:buFontTx/>
              <a:buChar char="•"/>
              <a:defRPr/>
            </a:pPr>
            <a:r>
              <a:rPr lang="en-US" sz="1600" dirty="0">
                <a:solidFill>
                  <a:schemeClr val="bg1"/>
                </a:solidFill>
                <a:latin typeface="Arial" charset="0"/>
              </a:rPr>
              <a:t>4 Project Calendars</a:t>
            </a:r>
          </a:p>
          <a:p>
            <a:pPr eaLnBrk="0" hangingPunct="0">
              <a:buFontTx/>
              <a:buChar char="•"/>
              <a:defRPr/>
            </a:pPr>
            <a:r>
              <a:rPr lang="en-US" sz="1600" dirty="0">
                <a:solidFill>
                  <a:schemeClr val="bg1"/>
                </a:solidFill>
                <a:latin typeface="Arial" charset="0"/>
              </a:rPr>
              <a:t>5 Change requests</a:t>
            </a:r>
          </a:p>
          <a:p>
            <a:pPr eaLnBrk="0" hangingPunct="0">
              <a:buFontTx/>
              <a:buChar char="•"/>
              <a:defRPr/>
            </a:pPr>
            <a:r>
              <a:rPr lang="en-US" sz="1600" dirty="0">
                <a:solidFill>
                  <a:schemeClr val="bg1"/>
                </a:solidFill>
                <a:latin typeface="Arial" charset="0"/>
              </a:rPr>
              <a:t>6 Project Mgmt. plan </a:t>
            </a:r>
          </a:p>
          <a:p>
            <a:pPr eaLnBrk="0" hangingPunct="0">
              <a:defRPr/>
            </a:pPr>
            <a:r>
              <a:rPr lang="en-US" sz="1600" dirty="0">
                <a:solidFill>
                  <a:schemeClr val="bg1"/>
                </a:solidFill>
                <a:latin typeface="Arial" charset="0"/>
              </a:rPr>
              <a:t>    updates</a:t>
            </a:r>
          </a:p>
          <a:p>
            <a:pPr marL="173038" eaLnBrk="0" hangingPunct="0">
              <a:buFont typeface="Arial" panose="020B0604020202020204" pitchFamily="34" charset="0"/>
              <a:buChar char="•"/>
              <a:defRPr/>
            </a:pPr>
            <a:r>
              <a:rPr lang="en-US" sz="1600" dirty="0">
                <a:solidFill>
                  <a:schemeClr val="bg1"/>
                </a:solidFill>
                <a:latin typeface="Arial" charset="0"/>
              </a:rPr>
              <a:t> Schedule Mgmt. Plan</a:t>
            </a:r>
          </a:p>
          <a:p>
            <a:pPr marL="173038" eaLnBrk="0" hangingPunct="0">
              <a:buFont typeface="Arial" panose="020B0604020202020204" pitchFamily="34" charset="0"/>
              <a:buChar char="•"/>
              <a:defRPr/>
            </a:pPr>
            <a:r>
              <a:rPr lang="en-US" sz="1600" dirty="0">
                <a:solidFill>
                  <a:schemeClr val="bg1"/>
                </a:solidFill>
                <a:latin typeface="Arial" charset="0"/>
              </a:rPr>
              <a:t> Cost baseline</a:t>
            </a:r>
          </a:p>
          <a:p>
            <a:pPr eaLnBrk="0" hangingPunct="0">
              <a:defRPr/>
            </a:pPr>
            <a:r>
              <a:rPr lang="en-US" sz="1600" dirty="0">
                <a:solidFill>
                  <a:schemeClr val="bg1"/>
                </a:solidFill>
                <a:latin typeface="Arial" charset="0"/>
              </a:rPr>
              <a:t>.7 Project Doc updates</a:t>
            </a:r>
          </a:p>
          <a:p>
            <a:pPr marL="173038" eaLnBrk="0" hangingPunct="0">
              <a:buFont typeface="Arial" panose="020B0604020202020204" pitchFamily="34" charset="0"/>
              <a:buChar char="•"/>
              <a:defRPr/>
            </a:pPr>
            <a:r>
              <a:rPr lang="en-US" sz="1600" dirty="0">
                <a:solidFill>
                  <a:schemeClr val="bg1"/>
                </a:solidFill>
                <a:latin typeface="Arial" charset="0"/>
              </a:rPr>
              <a:t> Activity attributes</a:t>
            </a:r>
          </a:p>
          <a:p>
            <a:pPr marL="173038" eaLnBrk="0" hangingPunct="0">
              <a:buFont typeface="Arial" panose="020B0604020202020204" pitchFamily="34" charset="0"/>
              <a:buChar char="•"/>
              <a:defRPr/>
            </a:pPr>
            <a:r>
              <a:rPr lang="en-US" sz="1600" dirty="0">
                <a:solidFill>
                  <a:schemeClr val="bg1"/>
                </a:solidFill>
                <a:latin typeface="Arial" charset="0"/>
              </a:rPr>
              <a:t> Assumption log</a:t>
            </a:r>
          </a:p>
          <a:p>
            <a:pPr marL="173038" eaLnBrk="0" hangingPunct="0">
              <a:buFont typeface="Arial" panose="020B0604020202020204" pitchFamily="34" charset="0"/>
              <a:buChar char="•"/>
              <a:defRPr/>
            </a:pPr>
            <a:r>
              <a:rPr lang="en-US" sz="1600" dirty="0">
                <a:solidFill>
                  <a:schemeClr val="bg1"/>
                </a:solidFill>
                <a:latin typeface="Arial" charset="0"/>
              </a:rPr>
              <a:t> Duration estimates</a:t>
            </a:r>
          </a:p>
          <a:p>
            <a:pPr marL="173038" eaLnBrk="0" hangingPunct="0">
              <a:buFont typeface="Arial" panose="020B0604020202020204" pitchFamily="34" charset="0"/>
              <a:buChar char="•"/>
              <a:defRPr/>
            </a:pPr>
            <a:r>
              <a:rPr lang="en-US" sz="1600" dirty="0">
                <a:solidFill>
                  <a:schemeClr val="bg1"/>
                </a:solidFill>
                <a:latin typeface="Arial" charset="0"/>
              </a:rPr>
              <a:t> Lessons learned reg. </a:t>
            </a:r>
          </a:p>
          <a:p>
            <a:pPr marL="173038" eaLnBrk="0" hangingPunct="0">
              <a:buFont typeface="Arial" panose="020B0604020202020204" pitchFamily="34" charset="0"/>
              <a:buChar char="•"/>
              <a:defRPr/>
            </a:pPr>
            <a:r>
              <a:rPr lang="en-US" sz="1600" dirty="0">
                <a:solidFill>
                  <a:schemeClr val="bg1"/>
                </a:solidFill>
                <a:latin typeface="Arial" charset="0"/>
              </a:rPr>
              <a:t> Resource requirement</a:t>
            </a:r>
          </a:p>
          <a:p>
            <a:pPr marL="173038" eaLnBrk="0" hangingPunct="0">
              <a:buFont typeface="Arial" panose="020B0604020202020204" pitchFamily="34" charset="0"/>
              <a:buChar char="•"/>
              <a:defRPr/>
            </a:pPr>
            <a:r>
              <a:rPr lang="en-US" sz="1600" dirty="0">
                <a:solidFill>
                  <a:schemeClr val="bg1"/>
                </a:solidFill>
                <a:latin typeface="Arial" charset="0"/>
              </a:rPr>
              <a:t> Risk register</a:t>
            </a:r>
          </a:p>
        </p:txBody>
      </p:sp>
      <p:sp>
        <p:nvSpPr>
          <p:cNvPr id="159750" name="Rectangle 1030"/>
          <p:cNvSpPr>
            <a:spLocks noChangeArrowheads="1"/>
          </p:cNvSpPr>
          <p:nvPr/>
        </p:nvSpPr>
        <p:spPr bwMode="auto">
          <a:xfrm>
            <a:off x="2968825" y="1571625"/>
            <a:ext cx="2559050" cy="4206875"/>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r>
              <a:rPr lang="en-US" b="1" dirty="0">
                <a:solidFill>
                  <a:schemeClr val="bg1"/>
                </a:solidFill>
                <a:latin typeface="Arial" charset="0"/>
              </a:rPr>
              <a:t> </a:t>
            </a:r>
          </a:p>
          <a:p>
            <a:pPr eaLnBrk="0" hangingPunct="0">
              <a:defRPr/>
            </a:pPr>
            <a:endParaRPr lang="en-US" b="1"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Schedule Network </a:t>
            </a:r>
          </a:p>
          <a:p>
            <a:pPr eaLnBrk="0" hangingPunct="0">
              <a:defRPr/>
            </a:pPr>
            <a:r>
              <a:rPr lang="en-US" sz="1600" dirty="0">
                <a:solidFill>
                  <a:schemeClr val="bg1"/>
                </a:solidFill>
                <a:latin typeface="Arial" charset="0"/>
              </a:rPr>
              <a:t>     Analysis</a:t>
            </a:r>
          </a:p>
          <a:p>
            <a:pPr eaLnBrk="0" hangingPunct="0">
              <a:buFontTx/>
              <a:buChar char="•"/>
              <a:defRPr/>
            </a:pPr>
            <a:r>
              <a:rPr lang="en-US" sz="1600" dirty="0">
                <a:solidFill>
                  <a:schemeClr val="bg1"/>
                </a:solidFill>
                <a:latin typeface="Arial" charset="0"/>
              </a:rPr>
              <a:t>2 CPM</a:t>
            </a:r>
          </a:p>
          <a:p>
            <a:pPr eaLnBrk="0" hangingPunct="0">
              <a:buFontTx/>
              <a:buChar char="•"/>
              <a:defRPr/>
            </a:pPr>
            <a:r>
              <a:rPr lang="en-US" sz="1600" dirty="0">
                <a:solidFill>
                  <a:schemeClr val="bg1"/>
                </a:solidFill>
                <a:latin typeface="Arial" charset="0"/>
              </a:rPr>
              <a:t>3 Resource Optimization</a:t>
            </a:r>
          </a:p>
          <a:p>
            <a:pPr eaLnBrk="0" hangingPunct="0">
              <a:buFontTx/>
              <a:buChar char="•"/>
              <a:defRPr/>
            </a:pPr>
            <a:r>
              <a:rPr lang="en-US" sz="1600" dirty="0">
                <a:solidFill>
                  <a:schemeClr val="bg1"/>
                </a:solidFill>
                <a:latin typeface="Arial" charset="0"/>
              </a:rPr>
              <a:t>4 Data Analysis  </a:t>
            </a:r>
          </a:p>
          <a:p>
            <a:pPr marL="92075" eaLnBrk="0" hangingPunct="0">
              <a:buFontTx/>
              <a:buChar char="•"/>
              <a:defRPr/>
            </a:pPr>
            <a:r>
              <a:rPr lang="en-US" sz="1600" dirty="0">
                <a:solidFill>
                  <a:schemeClr val="bg1"/>
                </a:solidFill>
                <a:latin typeface="Arial" charset="0"/>
              </a:rPr>
              <a:t> What-if scenario analysis</a:t>
            </a:r>
          </a:p>
          <a:p>
            <a:pPr marL="92075" eaLnBrk="0" hangingPunct="0">
              <a:buFontTx/>
              <a:buChar char="•"/>
              <a:defRPr/>
            </a:pPr>
            <a:r>
              <a:rPr lang="en-US" sz="1600" dirty="0">
                <a:solidFill>
                  <a:schemeClr val="bg1"/>
                </a:solidFill>
                <a:latin typeface="Arial" charset="0"/>
              </a:rPr>
              <a:t> Simulation</a:t>
            </a:r>
          </a:p>
          <a:p>
            <a:pPr eaLnBrk="0" hangingPunct="0">
              <a:buFontTx/>
              <a:buChar char="•"/>
              <a:defRPr/>
            </a:pPr>
            <a:r>
              <a:rPr lang="en-US" sz="1600" dirty="0">
                <a:solidFill>
                  <a:schemeClr val="bg1"/>
                </a:solidFill>
                <a:latin typeface="Arial" charset="0"/>
              </a:rPr>
              <a:t>5 Leads and Lags</a:t>
            </a:r>
          </a:p>
          <a:p>
            <a:pPr eaLnBrk="0" hangingPunct="0">
              <a:buFontTx/>
              <a:buChar char="•"/>
              <a:defRPr/>
            </a:pPr>
            <a:r>
              <a:rPr lang="en-US" sz="1600" dirty="0">
                <a:solidFill>
                  <a:schemeClr val="bg1"/>
                </a:solidFill>
                <a:latin typeface="Arial" charset="0"/>
              </a:rPr>
              <a:t>6 Schedule Compression</a:t>
            </a:r>
          </a:p>
          <a:p>
            <a:pPr eaLnBrk="0" hangingPunct="0">
              <a:buFontTx/>
              <a:buChar char="•"/>
              <a:defRPr/>
            </a:pPr>
            <a:r>
              <a:rPr lang="en-US" sz="1600" dirty="0">
                <a:solidFill>
                  <a:schemeClr val="bg1"/>
                </a:solidFill>
                <a:latin typeface="Arial" charset="0"/>
              </a:rPr>
              <a:t>7 PMIS</a:t>
            </a:r>
          </a:p>
          <a:p>
            <a:pPr eaLnBrk="0" hangingPunct="0">
              <a:buFontTx/>
              <a:buChar char="•"/>
              <a:defRPr/>
            </a:pPr>
            <a:r>
              <a:rPr lang="en-US" sz="1600" dirty="0">
                <a:solidFill>
                  <a:schemeClr val="bg1"/>
                </a:solidFill>
                <a:latin typeface="Arial" charset="0"/>
              </a:rPr>
              <a:t>8 Agile release planning</a:t>
            </a:r>
          </a:p>
          <a:p>
            <a:pPr eaLnBrk="0" hangingPunct="0">
              <a:defRPr/>
            </a:pPr>
            <a:endParaRPr lang="en-US" sz="1600" dirty="0">
              <a:solidFill>
                <a:schemeClr val="bg1"/>
              </a:solidFill>
              <a:latin typeface="Arial" charset="0"/>
            </a:endParaRPr>
          </a:p>
          <a:p>
            <a:pPr eaLnBrk="0" hangingPunct="0">
              <a:defRPr/>
            </a:pPr>
            <a:r>
              <a:rPr lang="en-US" sz="1600" dirty="0">
                <a:solidFill>
                  <a:schemeClr val="bg1"/>
                </a:solidFill>
                <a:latin typeface="Arial" charset="0"/>
              </a:rPr>
              <a:t> </a:t>
            </a:r>
          </a:p>
        </p:txBody>
      </p:sp>
      <p:sp>
        <p:nvSpPr>
          <p:cNvPr id="159751" name="Rectangle 1031"/>
          <p:cNvSpPr>
            <a:spLocks noChangeArrowheads="1"/>
          </p:cNvSpPr>
          <p:nvPr/>
        </p:nvSpPr>
        <p:spPr bwMode="auto">
          <a:xfrm>
            <a:off x="228600" y="1123928"/>
            <a:ext cx="2609850" cy="5276872"/>
          </a:xfrm>
          <a:prstGeom prst="rect">
            <a:avLst/>
          </a:prstGeom>
          <a:solidFill>
            <a:schemeClr val="tx1"/>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endParaRPr lang="en-US" sz="1600" dirty="0">
              <a:solidFill>
                <a:schemeClr val="bg1"/>
              </a:solidFill>
              <a:latin typeface="Arial" charset="0"/>
            </a:endParaRPr>
          </a:p>
          <a:p>
            <a:pPr eaLnBrk="0" hangingPunct="0">
              <a:buFontTx/>
              <a:buChar char="•"/>
              <a:defRPr/>
            </a:pPr>
            <a:r>
              <a:rPr lang="en-US" sz="1600" dirty="0">
                <a:solidFill>
                  <a:schemeClr val="bg1"/>
                </a:solidFill>
                <a:latin typeface="Arial" charset="0"/>
              </a:rPr>
              <a:t>1Project Mgmt. Plan</a:t>
            </a:r>
          </a:p>
          <a:p>
            <a:pPr marL="173038" eaLnBrk="0" hangingPunct="0">
              <a:buFontTx/>
              <a:buChar char="•"/>
              <a:defRPr/>
            </a:pPr>
            <a:r>
              <a:rPr lang="en-US" sz="1600" dirty="0">
                <a:solidFill>
                  <a:schemeClr val="bg1"/>
                </a:solidFill>
                <a:latin typeface="Arial" charset="0"/>
              </a:rPr>
              <a:t> Schedule Mgmt. Plan</a:t>
            </a:r>
          </a:p>
          <a:p>
            <a:pPr marL="173038" eaLnBrk="0" hangingPunct="0">
              <a:buFontTx/>
              <a:buChar char="•"/>
              <a:defRPr/>
            </a:pPr>
            <a:r>
              <a:rPr lang="en-US" sz="1600" dirty="0">
                <a:solidFill>
                  <a:schemeClr val="bg1"/>
                </a:solidFill>
                <a:latin typeface="Arial" charset="0"/>
              </a:rPr>
              <a:t> Scope Baseline</a:t>
            </a:r>
          </a:p>
          <a:p>
            <a:pPr eaLnBrk="0" hangingPunct="0">
              <a:buFontTx/>
              <a:buChar char="•"/>
              <a:defRPr/>
            </a:pPr>
            <a:r>
              <a:rPr lang="en-US" sz="1600" dirty="0">
                <a:solidFill>
                  <a:schemeClr val="bg1"/>
                </a:solidFill>
                <a:latin typeface="Arial" charset="0"/>
              </a:rPr>
              <a:t>2 Project Documents</a:t>
            </a:r>
          </a:p>
          <a:p>
            <a:pPr marL="173038" eaLnBrk="0" hangingPunct="0">
              <a:buFontTx/>
              <a:buChar char="•"/>
              <a:defRPr/>
            </a:pPr>
            <a:r>
              <a:rPr lang="en-US" sz="1600" dirty="0">
                <a:solidFill>
                  <a:schemeClr val="bg1"/>
                </a:solidFill>
                <a:latin typeface="Arial" charset="0"/>
              </a:rPr>
              <a:t> Activity Attributes</a:t>
            </a:r>
          </a:p>
          <a:p>
            <a:pPr marL="173038" eaLnBrk="0" hangingPunct="0">
              <a:buFontTx/>
              <a:buChar char="•"/>
              <a:defRPr/>
            </a:pPr>
            <a:r>
              <a:rPr lang="en-US" sz="1600" dirty="0">
                <a:solidFill>
                  <a:schemeClr val="bg1"/>
                </a:solidFill>
                <a:latin typeface="Arial" charset="0"/>
              </a:rPr>
              <a:t> Activity List</a:t>
            </a:r>
          </a:p>
          <a:p>
            <a:pPr marL="173038" eaLnBrk="0" hangingPunct="0">
              <a:buFontTx/>
              <a:buChar char="•"/>
              <a:defRPr/>
            </a:pPr>
            <a:r>
              <a:rPr lang="en-US" sz="1600" dirty="0">
                <a:solidFill>
                  <a:schemeClr val="bg1"/>
                </a:solidFill>
                <a:latin typeface="Arial" charset="0"/>
              </a:rPr>
              <a:t> Assumption Log</a:t>
            </a:r>
          </a:p>
          <a:p>
            <a:pPr marL="173038" eaLnBrk="0" hangingPunct="0">
              <a:buFontTx/>
              <a:buChar char="•"/>
              <a:defRPr/>
            </a:pPr>
            <a:r>
              <a:rPr lang="en-US" sz="1600" dirty="0">
                <a:solidFill>
                  <a:schemeClr val="bg1"/>
                </a:solidFill>
                <a:latin typeface="Arial" charset="0"/>
              </a:rPr>
              <a:t> Basis of Estimates</a:t>
            </a:r>
          </a:p>
          <a:p>
            <a:pPr marL="173038" eaLnBrk="0" hangingPunct="0">
              <a:buFontTx/>
              <a:buChar char="•"/>
              <a:defRPr/>
            </a:pPr>
            <a:r>
              <a:rPr lang="en-US" sz="1600" dirty="0">
                <a:solidFill>
                  <a:schemeClr val="bg1"/>
                </a:solidFill>
                <a:latin typeface="Arial" charset="0"/>
              </a:rPr>
              <a:t> lessons Learned </a:t>
            </a:r>
            <a:r>
              <a:rPr lang="en-US" sz="1600" dirty="0" err="1">
                <a:solidFill>
                  <a:schemeClr val="bg1"/>
                </a:solidFill>
                <a:latin typeface="Arial" charset="0"/>
              </a:rPr>
              <a:t>Reg</a:t>
            </a:r>
            <a:endParaRPr lang="en-US" sz="1600" dirty="0">
              <a:solidFill>
                <a:schemeClr val="bg1"/>
              </a:solidFill>
              <a:latin typeface="Arial" charset="0"/>
            </a:endParaRPr>
          </a:p>
          <a:p>
            <a:pPr marL="173038" eaLnBrk="0" hangingPunct="0">
              <a:buFontTx/>
              <a:buChar char="•"/>
              <a:defRPr/>
            </a:pPr>
            <a:r>
              <a:rPr lang="en-US" sz="1600" dirty="0">
                <a:solidFill>
                  <a:schemeClr val="bg1"/>
                </a:solidFill>
                <a:latin typeface="Arial" charset="0"/>
              </a:rPr>
              <a:t> Milestone List</a:t>
            </a:r>
          </a:p>
          <a:p>
            <a:pPr marL="173038" eaLnBrk="0" hangingPunct="0">
              <a:buFontTx/>
              <a:buChar char="•"/>
              <a:defRPr/>
            </a:pPr>
            <a:r>
              <a:rPr lang="en-US" sz="1600" dirty="0">
                <a:solidFill>
                  <a:schemeClr val="bg1"/>
                </a:solidFill>
                <a:latin typeface="Arial" charset="0"/>
              </a:rPr>
              <a:t> Network  Diagram</a:t>
            </a:r>
          </a:p>
          <a:p>
            <a:pPr marL="173038" eaLnBrk="0" hangingPunct="0">
              <a:buFontTx/>
              <a:buChar char="•"/>
              <a:defRPr/>
            </a:pPr>
            <a:r>
              <a:rPr lang="en-US" sz="1600" dirty="0">
                <a:solidFill>
                  <a:schemeClr val="bg1"/>
                </a:solidFill>
                <a:latin typeface="Arial" charset="0"/>
              </a:rPr>
              <a:t> Team Asgmt. </a:t>
            </a:r>
          </a:p>
          <a:p>
            <a:pPr marL="173038" eaLnBrk="0" hangingPunct="0">
              <a:buFontTx/>
              <a:buChar char="•"/>
              <a:defRPr/>
            </a:pPr>
            <a:r>
              <a:rPr lang="en-US" sz="1600" dirty="0">
                <a:solidFill>
                  <a:schemeClr val="bg1"/>
                </a:solidFill>
                <a:latin typeface="Arial" charset="0"/>
              </a:rPr>
              <a:t> Resource Calendar</a:t>
            </a:r>
          </a:p>
          <a:p>
            <a:pPr marL="173038" eaLnBrk="0" hangingPunct="0">
              <a:buFontTx/>
              <a:buChar char="•"/>
              <a:defRPr/>
            </a:pPr>
            <a:r>
              <a:rPr lang="en-US" sz="1600" dirty="0">
                <a:solidFill>
                  <a:schemeClr val="bg1"/>
                </a:solidFill>
                <a:latin typeface="Arial" charset="0"/>
              </a:rPr>
              <a:t> Resource Req. </a:t>
            </a:r>
          </a:p>
          <a:p>
            <a:pPr marL="173038" eaLnBrk="0" hangingPunct="0">
              <a:buFontTx/>
              <a:buChar char="•"/>
              <a:defRPr/>
            </a:pPr>
            <a:r>
              <a:rPr lang="en-US" sz="1600" dirty="0">
                <a:solidFill>
                  <a:schemeClr val="bg1"/>
                </a:solidFill>
                <a:latin typeface="Arial" charset="0"/>
              </a:rPr>
              <a:t> Risk Register</a:t>
            </a:r>
          </a:p>
          <a:p>
            <a:pPr eaLnBrk="0" hangingPunct="0">
              <a:buFontTx/>
              <a:buChar char="•"/>
              <a:defRPr/>
            </a:pPr>
            <a:r>
              <a:rPr lang="en-US" sz="1600" dirty="0">
                <a:solidFill>
                  <a:schemeClr val="bg1"/>
                </a:solidFill>
                <a:latin typeface="Arial" charset="0"/>
              </a:rPr>
              <a:t>3 Agreements</a:t>
            </a:r>
          </a:p>
          <a:p>
            <a:pPr eaLnBrk="0" hangingPunct="0">
              <a:buFontTx/>
              <a:buChar char="•"/>
              <a:defRPr/>
            </a:pPr>
            <a:r>
              <a:rPr lang="en-US" sz="1600" dirty="0">
                <a:solidFill>
                  <a:schemeClr val="bg1"/>
                </a:solidFill>
                <a:latin typeface="Arial" charset="0"/>
              </a:rPr>
              <a:t>4 </a:t>
            </a:r>
            <a:r>
              <a:rPr lang="en-US" sz="1600" dirty="0" err="1">
                <a:solidFill>
                  <a:schemeClr val="bg1"/>
                </a:solidFill>
                <a:latin typeface="Arial" charset="0"/>
              </a:rPr>
              <a:t>Entr</a:t>
            </a:r>
            <a:r>
              <a:rPr lang="en-US" sz="1600" dirty="0">
                <a:solidFill>
                  <a:schemeClr val="bg1"/>
                </a:solidFill>
                <a:latin typeface="Arial" charset="0"/>
              </a:rPr>
              <a:t>. </a:t>
            </a:r>
            <a:r>
              <a:rPr lang="en-US" sz="1600" dirty="0" err="1">
                <a:solidFill>
                  <a:schemeClr val="bg1"/>
                </a:solidFill>
                <a:latin typeface="Arial" charset="0"/>
              </a:rPr>
              <a:t>Env</a:t>
            </a:r>
            <a:r>
              <a:rPr lang="en-US" sz="1600" dirty="0">
                <a:solidFill>
                  <a:schemeClr val="bg1"/>
                </a:solidFill>
                <a:latin typeface="Arial" charset="0"/>
              </a:rPr>
              <a:t>. Factors</a:t>
            </a:r>
          </a:p>
          <a:p>
            <a:pPr eaLnBrk="0" hangingPunct="0">
              <a:buFontTx/>
              <a:buChar char="•"/>
              <a:defRPr/>
            </a:pPr>
            <a:r>
              <a:rPr lang="en-US" sz="1600" dirty="0">
                <a:solidFill>
                  <a:schemeClr val="bg1"/>
                </a:solidFill>
                <a:latin typeface="Arial" charset="0"/>
              </a:rPr>
              <a:t>5 Org. Process Assets</a:t>
            </a:r>
          </a:p>
        </p:txBody>
      </p:sp>
      <p:sp>
        <p:nvSpPr>
          <p:cNvPr id="8" name="Rectangle 2"/>
          <p:cNvSpPr>
            <a:spLocks noGrp="1" noChangeArrowheads="1"/>
          </p:cNvSpPr>
          <p:nvPr>
            <p:ph type="title"/>
          </p:nvPr>
        </p:nvSpPr>
        <p:spPr>
          <a:xfrm>
            <a:off x="304800" y="285728"/>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 Develop Schedule</a:t>
            </a:r>
          </a:p>
        </p:txBody>
      </p:sp>
      <p:sp>
        <p:nvSpPr>
          <p:cNvPr id="9" name="TextBox 1"/>
          <p:cNvSpPr txBox="1"/>
          <p:nvPr/>
        </p:nvSpPr>
        <p:spPr>
          <a:xfrm>
            <a:off x="6009074" y="64994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304800" y="1277966"/>
            <a:ext cx="1322388" cy="369332"/>
          </a:xfrm>
          <a:prstGeom prst="rect">
            <a:avLst/>
          </a:prstGeom>
          <a:noFill/>
        </p:spPr>
        <p:txBody>
          <a:bodyPr wrap="square" rtlCol="0">
            <a:spAutoFit/>
          </a:bodyPr>
          <a:lstStyle/>
          <a:p>
            <a:pPr eaLnBrk="0" hangingPunct="0">
              <a:defRPr/>
            </a:pPr>
            <a:r>
              <a:rPr lang="en-US" b="1" dirty="0">
                <a:solidFill>
                  <a:schemeClr val="bg1"/>
                </a:solidFill>
                <a:latin typeface="Arial" charset="0"/>
              </a:rPr>
              <a:t> Inputs</a:t>
            </a:r>
          </a:p>
        </p:txBody>
      </p:sp>
      <p:sp>
        <p:nvSpPr>
          <p:cNvPr id="4" name="TextBox 3"/>
          <p:cNvSpPr txBox="1"/>
          <p:nvPr/>
        </p:nvSpPr>
        <p:spPr>
          <a:xfrm>
            <a:off x="3079729" y="1666754"/>
            <a:ext cx="1524000" cy="646331"/>
          </a:xfrm>
          <a:prstGeom prst="rect">
            <a:avLst/>
          </a:prstGeom>
          <a:noFill/>
        </p:spPr>
        <p:txBody>
          <a:bodyPr wrap="square" rtlCol="0">
            <a:spAutoFit/>
          </a:bodyPr>
          <a:lstStyle/>
          <a:p>
            <a:pPr eaLnBrk="0" hangingPunct="0">
              <a:defRPr/>
            </a:pPr>
            <a:r>
              <a:rPr lang="en-US" b="1">
                <a:solidFill>
                  <a:schemeClr val="bg1"/>
                </a:solidFill>
                <a:latin typeface="Arial" charset="0"/>
              </a:rPr>
              <a:t>Tools &amp;</a:t>
            </a:r>
          </a:p>
          <a:p>
            <a:pPr eaLnBrk="0" hangingPunct="0">
              <a:defRPr/>
            </a:pPr>
            <a:r>
              <a:rPr lang="en-US" b="1">
                <a:solidFill>
                  <a:schemeClr val="bg1"/>
                </a:solidFill>
                <a:latin typeface="Arial" charset="0"/>
              </a:rPr>
              <a:t>Techniques</a:t>
            </a:r>
            <a:endParaRPr lang="en-US" b="1" dirty="0">
              <a:solidFill>
                <a:schemeClr val="bg1"/>
              </a:solidFill>
              <a:latin typeface="Arial" charset="0"/>
            </a:endParaRPr>
          </a:p>
        </p:txBody>
      </p:sp>
      <p:sp>
        <p:nvSpPr>
          <p:cNvPr id="5" name="TextBox 4"/>
          <p:cNvSpPr txBox="1"/>
          <p:nvPr/>
        </p:nvSpPr>
        <p:spPr>
          <a:xfrm>
            <a:off x="5791200" y="1679753"/>
            <a:ext cx="1214438" cy="369332"/>
          </a:xfrm>
          <a:prstGeom prst="rect">
            <a:avLst/>
          </a:prstGeom>
          <a:noFill/>
        </p:spPr>
        <p:txBody>
          <a:bodyPr wrap="square" rtlCol="0">
            <a:spAutoFit/>
          </a:bodyPr>
          <a:lstStyle/>
          <a:p>
            <a:pPr eaLnBrk="0" hangingPunct="0">
              <a:defRPr/>
            </a:pPr>
            <a:r>
              <a:rPr lang="en-US" b="1" dirty="0">
                <a:solidFill>
                  <a:schemeClr val="bg1"/>
                </a:solidFill>
                <a:latin typeface="Arial" charset="0"/>
              </a:rPr>
              <a:t>Outputs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721" y="1066800"/>
            <a:ext cx="7886700" cy="5715000"/>
          </a:xfrm>
        </p:spPr>
        <p:txBody>
          <a:bodyPr>
            <a:normAutofit/>
          </a:bodyPr>
          <a:lstStyle/>
          <a:p>
            <a:pPr marL="0" indent="0">
              <a:buNone/>
            </a:pPr>
            <a:r>
              <a:rPr lang="en-CA" sz="2800" b="1" dirty="0"/>
              <a:t>.1 Project Management Plan </a:t>
            </a:r>
          </a:p>
          <a:p>
            <a:pPr marL="450850" indent="-92075"/>
            <a:r>
              <a:rPr lang="en-CA" sz="2200" b="1" i="1" dirty="0"/>
              <a:t> Schedule management plan </a:t>
            </a:r>
            <a:r>
              <a:rPr lang="en-CA" sz="2200" dirty="0"/>
              <a:t>identifies the scheduling method and tools, and how to calculate the schedule</a:t>
            </a:r>
          </a:p>
          <a:p>
            <a:pPr marL="450850" indent="-92075"/>
            <a:r>
              <a:rPr lang="en-CA" sz="2200" b="1" i="1" dirty="0"/>
              <a:t> Scope baseline </a:t>
            </a:r>
            <a:r>
              <a:rPr lang="en-CA" sz="2200" dirty="0"/>
              <a:t>provides deliverable details. </a:t>
            </a:r>
            <a:endParaRPr lang="en-CA" sz="2200" b="1" i="1" dirty="0"/>
          </a:p>
          <a:p>
            <a:pPr marL="0" indent="0"/>
            <a:r>
              <a:rPr lang="en-CA" sz="2800" b="1" dirty="0"/>
              <a:t>2 Project Documents</a:t>
            </a:r>
          </a:p>
          <a:p>
            <a:pPr marL="531813" indent="-173038">
              <a:lnSpc>
                <a:spcPct val="100000"/>
              </a:lnSpc>
              <a:spcBef>
                <a:spcPts val="0"/>
              </a:spcBef>
            </a:pPr>
            <a:r>
              <a:rPr lang="en-CA" sz="2000" b="1" i="1" dirty="0"/>
              <a:t>Activity Attributes                   • Milestone list  </a:t>
            </a:r>
          </a:p>
          <a:p>
            <a:pPr marL="358775" indent="0">
              <a:lnSpc>
                <a:spcPct val="100000"/>
              </a:lnSpc>
              <a:spcBef>
                <a:spcPts val="0"/>
              </a:spcBef>
            </a:pPr>
            <a:r>
              <a:rPr lang="en-CA" sz="2000" b="1" i="1" dirty="0"/>
              <a:t> Activity List 			  • Project Schedule network Diag.   </a:t>
            </a:r>
          </a:p>
          <a:p>
            <a:pPr marL="358775" indent="0">
              <a:lnSpc>
                <a:spcPct val="100000"/>
              </a:lnSpc>
              <a:spcBef>
                <a:spcPts val="0"/>
              </a:spcBef>
            </a:pPr>
            <a:r>
              <a:rPr lang="en-CA" sz="2000" b="1" i="1" dirty="0"/>
              <a:t> Assumption log		  • Project Team Assignment</a:t>
            </a:r>
          </a:p>
          <a:p>
            <a:pPr marL="358775" indent="0">
              <a:lnSpc>
                <a:spcPct val="100000"/>
              </a:lnSpc>
              <a:spcBef>
                <a:spcPts val="0"/>
              </a:spcBef>
            </a:pPr>
            <a:r>
              <a:rPr lang="en-CA" sz="2000" b="1" i="1" dirty="0"/>
              <a:t> Basis of estimates                    • Resource Calendars</a:t>
            </a:r>
          </a:p>
          <a:p>
            <a:pPr marL="358775" indent="0">
              <a:lnSpc>
                <a:spcPct val="100000"/>
              </a:lnSpc>
              <a:spcBef>
                <a:spcPts val="0"/>
              </a:spcBef>
            </a:pPr>
            <a:r>
              <a:rPr lang="en-CA" sz="2000" b="1" i="1" dirty="0"/>
              <a:t> Duration estimates                  • Resource Requirements</a:t>
            </a:r>
          </a:p>
          <a:p>
            <a:pPr marL="358775" indent="0">
              <a:lnSpc>
                <a:spcPct val="100000"/>
              </a:lnSpc>
              <a:spcBef>
                <a:spcPts val="0"/>
              </a:spcBef>
            </a:pPr>
            <a:r>
              <a:rPr lang="en-CA" sz="2000" b="1" i="1" dirty="0"/>
              <a:t> Lessons Learned                       • Risk Register</a:t>
            </a:r>
          </a:p>
          <a:p>
            <a:pPr marL="0" indent="0">
              <a:buNone/>
            </a:pPr>
            <a:r>
              <a:rPr lang="en-CA" sz="2800" b="1" dirty="0"/>
              <a:t>.3 Agreements</a:t>
            </a:r>
          </a:p>
          <a:p>
            <a:pPr marL="358775" indent="-358775">
              <a:buNone/>
            </a:pPr>
            <a:r>
              <a:rPr lang="en-CA" sz="2800" b="1" dirty="0"/>
              <a:t>     </a:t>
            </a:r>
            <a:r>
              <a:rPr lang="en-CA" sz="2200" dirty="0"/>
              <a:t>Details provided by vendors about how will they perform contract work for the project </a:t>
            </a:r>
            <a:endParaRPr lang="en-CA" sz="2200" b="1" dirty="0"/>
          </a:p>
        </p:txBody>
      </p:sp>
      <p:sp>
        <p:nvSpPr>
          <p:cNvPr id="4" name="Rectangle 2"/>
          <p:cNvSpPr>
            <a:spLocks noGrp="1" noChangeArrowheads="1"/>
          </p:cNvSpPr>
          <p:nvPr>
            <p:ph type="title"/>
          </p:nvPr>
        </p:nvSpPr>
        <p:spPr>
          <a:xfrm>
            <a:off x="628650" y="1"/>
            <a:ext cx="7886700" cy="9144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6.5.1  DEVELOP SCHEDULE: INPUTS</a:t>
            </a:r>
          </a:p>
        </p:txBody>
      </p:sp>
      <p:sp>
        <p:nvSpPr>
          <p:cNvPr id="5" name="Rectangle 4"/>
          <p:cNvSpPr/>
          <p:nvPr/>
        </p:nvSpPr>
        <p:spPr>
          <a:xfrm>
            <a:off x="1066800" y="3124200"/>
            <a:ext cx="27432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1066800" y="3124200"/>
            <a:ext cx="25146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336647" y="3124200"/>
            <a:ext cx="416339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367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57166"/>
            <a:ext cx="8686800" cy="838200"/>
          </a:xfrm>
        </p:spPr>
        <p:txBody>
          <a:bodyPr>
            <a:normAutofit/>
          </a:bodyPr>
          <a:lstStyle/>
          <a:p>
            <a:pPr algn="ctr" eaLnBrk="1" fontAlgn="auto" hangingPunct="1">
              <a:spcAft>
                <a:spcPts val="0"/>
              </a:spcAft>
              <a:defRPr/>
            </a:pPr>
            <a:r>
              <a:rPr lang="en-US" sz="4400" b="1" dirty="0">
                <a:effectLst>
                  <a:outerShdw blurRad="60007" dist="310007" dir="7680000" sy="30000" kx="1300200" algn="ctr" rotWithShape="0">
                    <a:prstClr val="black">
                      <a:alpha val="32000"/>
                    </a:prstClr>
                  </a:outerShdw>
                </a:effectLst>
              </a:rPr>
              <a:t>Project Schedule Management</a:t>
            </a:r>
          </a:p>
        </p:txBody>
      </p:sp>
      <p:sp>
        <p:nvSpPr>
          <p:cNvPr id="24579" name="Rectangle 3"/>
          <p:cNvSpPr>
            <a:spLocks noGrp="1" noChangeArrowheads="1"/>
          </p:cNvSpPr>
          <p:nvPr>
            <p:ph idx="1"/>
          </p:nvPr>
        </p:nvSpPr>
        <p:spPr>
          <a:xfrm>
            <a:off x="685800" y="1828800"/>
            <a:ext cx="7772400" cy="4191000"/>
          </a:xfrm>
        </p:spPr>
        <p:txBody>
          <a:bodyPr>
            <a:normAutofit fontScale="92500" lnSpcReduction="10000"/>
          </a:bodyPr>
          <a:lstStyle/>
          <a:p>
            <a:pPr marL="82296" indent="0" eaLnBrk="1" hangingPunct="1">
              <a:buSzPct val="79000"/>
              <a:buNone/>
            </a:pPr>
            <a:r>
              <a:rPr lang="en-US" sz="3600" dirty="0"/>
              <a:t>	“Project Schedule Management includes 	the processes required to ensure 	timely completion of the project”</a:t>
            </a:r>
          </a:p>
          <a:p>
            <a:pPr lvl="4">
              <a:buNone/>
            </a:pPr>
            <a:r>
              <a:rPr lang="en-US" sz="3600" dirty="0"/>
              <a:t>				</a:t>
            </a:r>
            <a:r>
              <a:rPr lang="en-US" sz="3600" b="1" i="1" dirty="0">
                <a:solidFill>
                  <a:schemeClr val="tx1"/>
                </a:solidFill>
                <a:latin typeface="Calibri"/>
                <a:ea typeface="Calibri"/>
                <a:cs typeface="Times New Roman"/>
              </a:rPr>
              <a:t>PMBOK® Guide</a:t>
            </a:r>
          </a:p>
          <a:p>
            <a:pPr lvl="4">
              <a:buNone/>
            </a:pPr>
            <a:endParaRPr lang="en-US" sz="3600" b="1" i="1" dirty="0">
              <a:solidFill>
                <a:schemeClr val="tx1"/>
              </a:solidFill>
              <a:latin typeface="Calibri"/>
              <a:ea typeface="Calibri"/>
              <a:cs typeface="Times New Roman"/>
            </a:endParaRPr>
          </a:p>
          <a:p>
            <a:pPr marL="914400" lvl="4" indent="0" algn="just">
              <a:buNone/>
            </a:pPr>
            <a:r>
              <a:rPr lang="en-US" sz="2400" i="1" dirty="0">
                <a:latin typeface="Calibri"/>
                <a:cs typeface="Times New Roman"/>
              </a:rPr>
              <a:t>The project schedule is one of the most important documents a project manager develops. The schedule has to be accurate and relevant. The phrase “Garbage in, garbage out” applies to schedule development! Taking the time to gather the information necessary to develop a realistic schedule will pay off high dividends throughout the project.  </a:t>
            </a: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0999" y="3858"/>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6.5.1  DEVELOP SCHEDULE: INPUTS</a:t>
            </a:r>
          </a:p>
        </p:txBody>
      </p:sp>
      <p:sp>
        <p:nvSpPr>
          <p:cNvPr id="68610" name="Rectangle 1027"/>
          <p:cNvSpPr>
            <a:spLocks noGrp="1" noChangeArrowheads="1"/>
          </p:cNvSpPr>
          <p:nvPr>
            <p:ph idx="1"/>
          </p:nvPr>
        </p:nvSpPr>
        <p:spPr>
          <a:xfrm>
            <a:off x="142875" y="1052513"/>
            <a:ext cx="8858250" cy="2833687"/>
          </a:xfrm>
        </p:spPr>
        <p:txBody>
          <a:bodyPr>
            <a:normAutofit/>
          </a:bodyPr>
          <a:lstStyle/>
          <a:p>
            <a:pPr eaLnBrk="1" hangingPunct="1">
              <a:spcAft>
                <a:spcPct val="20000"/>
              </a:spcAft>
              <a:buFont typeface="Wingdings" pitchFamily="2" charset="2"/>
              <a:buNone/>
            </a:pPr>
            <a:r>
              <a:rPr lang="en-US" sz="2800" b="1" dirty="0"/>
              <a:t>.4  Enterprise Environmental Factors </a:t>
            </a:r>
          </a:p>
          <a:p>
            <a:pPr marL="793750" indent="-342900">
              <a:spcBef>
                <a:spcPts val="0"/>
              </a:spcBef>
            </a:pPr>
            <a:r>
              <a:rPr lang="en-US" sz="2200" b="1" i="1" dirty="0"/>
              <a:t>Government or industry standards</a:t>
            </a:r>
          </a:p>
          <a:p>
            <a:pPr marL="793750" indent="-342900">
              <a:spcBef>
                <a:spcPts val="0"/>
              </a:spcBef>
            </a:pPr>
            <a:r>
              <a:rPr lang="en-US" sz="2200" b="1" i="1" dirty="0"/>
              <a:t>Communication Channels</a:t>
            </a:r>
          </a:p>
          <a:p>
            <a:pPr eaLnBrk="1" hangingPunct="1">
              <a:spcAft>
                <a:spcPct val="20000"/>
              </a:spcAft>
              <a:buFont typeface="Wingdings" pitchFamily="2" charset="2"/>
              <a:buNone/>
            </a:pPr>
            <a:r>
              <a:rPr lang="en-US" sz="2800" b="1" dirty="0"/>
              <a:t>.5  Organizational Process Assets</a:t>
            </a:r>
          </a:p>
          <a:p>
            <a:pPr marL="809625" indent="-358775">
              <a:spcBef>
                <a:spcPts val="0"/>
              </a:spcBef>
            </a:pPr>
            <a:r>
              <a:rPr lang="en-US" sz="2200" b="1" i="1" dirty="0"/>
              <a:t>Scheduling methodologies, policies for schedule model development and maintenance</a:t>
            </a:r>
          </a:p>
          <a:p>
            <a:pPr marL="809625" indent="-358775">
              <a:spcBef>
                <a:spcPts val="0"/>
              </a:spcBef>
            </a:pPr>
            <a:r>
              <a:rPr lang="en-US" sz="2200" b="1" i="1" dirty="0"/>
              <a:t>Project calendars</a:t>
            </a:r>
          </a:p>
          <a:p>
            <a:pPr eaLnBrk="1" hangingPunct="1">
              <a:spcAft>
                <a:spcPct val="20000"/>
              </a:spcAft>
              <a:buFont typeface="Wingdings" pitchFamily="2" charset="2"/>
              <a:buNone/>
            </a:pPr>
            <a:endParaRPr lang="en-US" sz="2400" dirty="0"/>
          </a:p>
        </p:txBody>
      </p:sp>
      <p:sp>
        <p:nvSpPr>
          <p:cNvPr id="7" name="TextBox 6"/>
          <p:cNvSpPr txBox="1"/>
          <p:nvPr/>
        </p:nvSpPr>
        <p:spPr>
          <a:xfrm>
            <a:off x="533400" y="3962400"/>
            <a:ext cx="8381999" cy="2646878"/>
          </a:xfrm>
          <a:prstGeom prst="rect">
            <a:avLst/>
          </a:prstGeom>
          <a:solidFill>
            <a:schemeClr val="bg2"/>
          </a:solidFill>
          <a:ln w="38100">
            <a:solidFill>
              <a:schemeClr val="accent1"/>
            </a:solidFill>
          </a:ln>
          <a:effectLst>
            <a:innerShdw blurRad="63500" dist="50800" dir="18900000">
              <a:prstClr val="black">
                <a:alpha val="50000"/>
              </a:prstClr>
            </a:innerShdw>
          </a:effectLst>
        </p:spPr>
        <p:txBody>
          <a:bodyPr wrap="square">
            <a:spAutoFit/>
          </a:bodyPr>
          <a:lstStyle/>
          <a:p>
            <a:pPr>
              <a:buSzPct val="77000"/>
              <a:defRPr/>
            </a:pPr>
            <a:r>
              <a:rPr lang="en-US" sz="2000" b="1" i="1" dirty="0">
                <a:latin typeface="+mn-lt"/>
              </a:rPr>
              <a:t>Two major categories which must be taken into </a:t>
            </a:r>
          </a:p>
          <a:p>
            <a:pPr>
              <a:buSzPct val="77000"/>
              <a:defRPr/>
            </a:pPr>
            <a:r>
              <a:rPr lang="en-US" sz="2000" b="1" i="1" dirty="0">
                <a:latin typeface="+mn-lt"/>
              </a:rPr>
              <a:t>consideration during the development of the schedule:</a:t>
            </a:r>
          </a:p>
          <a:p>
            <a:pPr>
              <a:buSzPct val="77000"/>
              <a:defRPr/>
            </a:pPr>
            <a:endParaRPr lang="en-US" dirty="0">
              <a:latin typeface="+mn-lt"/>
            </a:endParaRPr>
          </a:p>
          <a:p>
            <a:pPr marL="855663" lvl="2" indent="-344488">
              <a:buFont typeface="+mj-lt"/>
              <a:buAutoNum type="arabicPeriod"/>
              <a:defRPr/>
            </a:pPr>
            <a:r>
              <a:rPr lang="en-US" b="1" i="1" dirty="0">
                <a:latin typeface="+mn-lt"/>
              </a:rPr>
              <a:t>Imposed Dates </a:t>
            </a:r>
            <a:r>
              <a:rPr lang="en-US" dirty="0">
                <a:latin typeface="+mn-lt"/>
              </a:rPr>
              <a:t>which determine when a deliverable is  required by the sponsor; i.e. a market window on a technology project, a court mandated completion date on an environmental project , etc.</a:t>
            </a:r>
          </a:p>
          <a:p>
            <a:pPr marL="855663" lvl="2" indent="-344488">
              <a:buFont typeface="+mj-lt"/>
              <a:buAutoNum type="arabicPeriod"/>
              <a:defRPr/>
            </a:pPr>
            <a:r>
              <a:rPr lang="en-US" b="1" i="1" dirty="0">
                <a:latin typeface="+mn-lt"/>
              </a:rPr>
              <a:t>Key Events </a:t>
            </a:r>
            <a:r>
              <a:rPr lang="en-US" dirty="0">
                <a:latin typeface="+mn-lt"/>
              </a:rPr>
              <a:t>or </a:t>
            </a:r>
            <a:r>
              <a:rPr lang="en-US" b="1" i="1" dirty="0">
                <a:latin typeface="+mn-lt"/>
              </a:rPr>
              <a:t>Major Milestone </a:t>
            </a:r>
            <a:r>
              <a:rPr lang="en-US" dirty="0">
                <a:latin typeface="+mn-lt"/>
              </a:rPr>
              <a:t>may be requested by the sponsor, the customer or other project stakeholders, once scheduled these dates can be very difficult to move or modify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6653"/>
            <a:ext cx="9144000" cy="83820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
        <p:nvSpPr>
          <p:cNvPr id="97283" name="Rectangle 3"/>
          <p:cNvSpPr>
            <a:spLocks noGrp="1" noChangeArrowheads="1"/>
          </p:cNvSpPr>
          <p:nvPr>
            <p:ph idx="1"/>
          </p:nvPr>
        </p:nvSpPr>
        <p:spPr>
          <a:xfrm>
            <a:off x="304800" y="874853"/>
            <a:ext cx="8534400" cy="5791200"/>
          </a:xfrm>
        </p:spPr>
        <p:txBody>
          <a:bodyPr>
            <a:normAutofit/>
          </a:bodyPr>
          <a:lstStyle/>
          <a:p>
            <a:pPr eaLnBrk="1" fontAlgn="auto" hangingPunct="1">
              <a:spcBef>
                <a:spcPts val="600"/>
              </a:spcBef>
              <a:spcAft>
                <a:spcPts val="600"/>
              </a:spcAft>
              <a:buFont typeface="Wingdings" pitchFamily="2" charset="2"/>
              <a:buNone/>
              <a:defRPr/>
            </a:pPr>
            <a:r>
              <a:rPr lang="en-US" sz="2800" b="1" dirty="0"/>
              <a:t>.1  Schedule Network Analysis</a:t>
            </a:r>
          </a:p>
          <a:p>
            <a:pPr lvl="1">
              <a:spcBef>
                <a:spcPts val="600"/>
              </a:spcBef>
              <a:spcAft>
                <a:spcPts val="600"/>
              </a:spcAft>
              <a:buSzPct val="77000"/>
              <a:defRPr/>
            </a:pPr>
            <a:r>
              <a:rPr lang="en-US" sz="2200" dirty="0"/>
              <a:t>Involves calculating theoretical early / late start and finish dates for all project activities without regard for any resource pool limitations</a:t>
            </a:r>
          </a:p>
          <a:p>
            <a:pPr lvl="1">
              <a:spcBef>
                <a:spcPts val="600"/>
              </a:spcBef>
              <a:spcAft>
                <a:spcPts val="600"/>
              </a:spcAft>
              <a:buSzPct val="77000"/>
              <a:defRPr/>
            </a:pPr>
            <a:r>
              <a:rPr lang="en-US" sz="2200" dirty="0"/>
              <a:t>The resulting dates are not the schedule, but indicate the time periods within which the activity should be scheduled given resource limits and other known constraints </a:t>
            </a:r>
          </a:p>
          <a:p>
            <a:pPr lvl="1">
              <a:spcBef>
                <a:spcPts val="600"/>
              </a:spcBef>
              <a:spcAft>
                <a:spcPts val="600"/>
              </a:spcAft>
              <a:buSzPct val="77000"/>
              <a:defRPr/>
            </a:pPr>
            <a:r>
              <a:rPr lang="en-US" sz="2200" dirty="0"/>
              <a:t>Additional analysis includes:</a:t>
            </a:r>
          </a:p>
          <a:p>
            <a:pPr lvl="2">
              <a:spcBef>
                <a:spcPts val="600"/>
              </a:spcBef>
              <a:spcAft>
                <a:spcPts val="600"/>
              </a:spcAft>
              <a:buSzPct val="77000"/>
              <a:buFont typeface="Courier New" panose="02070309020205020404" pitchFamily="49" charset="0"/>
              <a:buChar char="o"/>
              <a:defRPr/>
            </a:pPr>
            <a:r>
              <a:rPr lang="en-US" sz="1900" dirty="0"/>
              <a:t>Assessing the need to aggregate schedule reserves to reduce the probability of schedule slippage when multiple activities converge to, or diverge from a single point. </a:t>
            </a:r>
          </a:p>
          <a:p>
            <a:pPr lvl="2">
              <a:lnSpc>
                <a:spcPct val="100000"/>
              </a:lnSpc>
              <a:spcBef>
                <a:spcPts val="600"/>
              </a:spcBef>
              <a:spcAft>
                <a:spcPts val="600"/>
              </a:spcAft>
              <a:buSzPct val="77000"/>
              <a:buFont typeface="Courier New" panose="02070309020205020404" pitchFamily="49" charset="0"/>
              <a:buChar char="o"/>
              <a:defRPr/>
            </a:pPr>
            <a:r>
              <a:rPr lang="en-US" sz="1900" dirty="0"/>
              <a:t>Identifying high-risk or long-lead activities on the critical path and using schedule reserves if necessary, or implementation of risk responses to mitigate risk on the critical path </a:t>
            </a:r>
          </a:p>
          <a:p>
            <a:pPr lvl="1">
              <a:spcBef>
                <a:spcPts val="600"/>
              </a:spcBef>
              <a:spcAft>
                <a:spcPts val="600"/>
              </a:spcAft>
              <a:buSzPct val="77000"/>
              <a:defRPr/>
            </a:pPr>
            <a:r>
              <a:rPr lang="en-US" sz="2200" dirty="0"/>
              <a:t>Schedule network analysis is an iterative process that is employed until a viable schedule is developed.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normAutofit/>
          </a:bodyPr>
          <a:lstStyle/>
          <a:p>
            <a:pPr eaLnBrk="1" hangingPunct="1"/>
            <a:r>
              <a:rPr lang="en-CA" altLang="en-US" sz="2200" dirty="0"/>
              <a:t>Schedule Network Diagram and Determination of Critical Path</a:t>
            </a:r>
          </a:p>
        </p:txBody>
      </p:sp>
      <p:graphicFrame>
        <p:nvGraphicFramePr>
          <p:cNvPr id="21509" name="Object 3"/>
          <p:cNvGraphicFramePr>
            <a:graphicFrameLocks noGrp="1" noChangeAspect="1"/>
          </p:cNvGraphicFramePr>
          <p:nvPr>
            <p:ph idx="1"/>
          </p:nvPr>
        </p:nvGraphicFramePr>
        <p:xfrm>
          <a:off x="2057400" y="1676400"/>
          <a:ext cx="5935169" cy="2895600"/>
        </p:xfrm>
        <a:graphic>
          <a:graphicData uri="http://schemas.openxmlformats.org/presentationml/2006/ole">
            <mc:AlternateContent xmlns:mc="http://schemas.openxmlformats.org/markup-compatibility/2006">
              <mc:Choice xmlns:v="urn:schemas-microsoft-com:vml" Requires="v">
                <p:oleObj spid="_x0000_s21515" name="Visio" r:id="rId3" imgW="5235321" imgH="2554986" progId="Visio.Drawing.11">
                  <p:embed/>
                </p:oleObj>
              </mc:Choice>
              <mc:Fallback>
                <p:oleObj name="Visio" r:id="rId3" imgW="5235321" imgH="2554986" progId="Visio.Drawing.11">
                  <p:embed/>
                  <p:pic>
                    <p:nvPicPr>
                      <p:cNvPr id="2150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76400"/>
                        <a:ext cx="5935169" cy="2895600"/>
                      </a:xfrm>
                      <a:prstGeom prst="rect">
                        <a:avLst/>
                      </a:prstGeom>
                      <a:noFill/>
                      <a:ln>
                        <a:noFill/>
                      </a:ln>
                      <a:effectLst/>
                    </p:spPr>
                  </p:pic>
                </p:oleObj>
              </mc:Fallback>
            </mc:AlternateContent>
          </a:graphicData>
        </a:graphic>
      </p:graphicFrame>
      <p:sp>
        <p:nvSpPr>
          <p:cNvPr id="6" name="Slide Number Placeholder 5"/>
          <p:cNvSpPr>
            <a:spLocks noGrp="1"/>
          </p:cNvSpPr>
          <p:nvPr>
            <p:ph type="sldNum" sz="quarter" idx="12"/>
          </p:nvPr>
        </p:nvSpPr>
        <p:spPr>
          <a:xfrm>
            <a:off x="8613648" y="6305550"/>
            <a:ext cx="457200" cy="476250"/>
          </a:xfrm>
        </p:spPr>
        <p:txBody>
          <a:bodyPr/>
          <a:lstStyle/>
          <a:p>
            <a:fld id="{A9C3B334-4FCE-42D5-921A-28A34F558B53}" type="slidenum">
              <a:rPr lang="en-CA" smtClean="0"/>
              <a:t>62</a:t>
            </a:fld>
            <a:endParaRPr lang="en-CA"/>
          </a:p>
        </p:txBody>
      </p:sp>
      <p:sp>
        <p:nvSpPr>
          <p:cNvPr id="7" name="Footer Placeholder 3"/>
          <p:cNvSpPr>
            <a:spLocks noGrp="1"/>
          </p:cNvSpPr>
          <p:nvPr>
            <p:ph type="ftr" sz="quarter" idx="11"/>
          </p:nvPr>
        </p:nvSpPr>
        <p:spPr>
          <a:xfrm>
            <a:off x="5715000" y="6305550"/>
            <a:ext cx="2895600" cy="476250"/>
          </a:xfrm>
        </p:spPr>
        <p:txBody>
          <a:bodyPr/>
          <a:lstStyle/>
          <a:p>
            <a:r>
              <a:rPr lang="en-CA"/>
              <a:t>Project Time Management</a:t>
            </a:r>
          </a:p>
        </p:txBody>
      </p:sp>
    </p:spTree>
    <p:extLst>
      <p:ext uri="{BB962C8B-B14F-4D97-AF65-F5344CB8AC3E}">
        <p14:creationId xmlns:p14="http://schemas.microsoft.com/office/powerpoint/2010/main" val="3174594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76200"/>
            <a:ext cx="8534400" cy="83820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
        <p:nvSpPr>
          <p:cNvPr id="70658" name="Rectangle 3"/>
          <p:cNvSpPr>
            <a:spLocks noGrp="1" noChangeArrowheads="1"/>
          </p:cNvSpPr>
          <p:nvPr>
            <p:ph idx="1"/>
          </p:nvPr>
        </p:nvSpPr>
        <p:spPr>
          <a:xfrm>
            <a:off x="684213" y="1052513"/>
            <a:ext cx="7772400" cy="4876800"/>
          </a:xfrm>
        </p:spPr>
        <p:txBody>
          <a:bodyPr/>
          <a:lstStyle/>
          <a:p>
            <a:pPr eaLnBrk="1" hangingPunct="1">
              <a:buSzPct val="79000"/>
              <a:buFont typeface="Wingdings" pitchFamily="2" charset="2"/>
              <a:buNone/>
            </a:pPr>
            <a:r>
              <a:rPr lang="en-US" sz="2800" b="1" dirty="0"/>
              <a:t>.2 Critical Path Method (CPM) </a:t>
            </a:r>
          </a:p>
          <a:p>
            <a:pPr lvl="1" eaLnBrk="1" hangingPunct="1">
              <a:buSzPct val="77000"/>
            </a:pPr>
            <a:r>
              <a:rPr lang="en-US" sz="2200" dirty="0"/>
              <a:t>Calculates a single, deterministic early and late start and finish dates for each activity based on specified, sequential network logic and a single duration estimate</a:t>
            </a:r>
          </a:p>
          <a:p>
            <a:pPr lvl="1" eaLnBrk="1" hangingPunct="1">
              <a:buSzPct val="77000"/>
            </a:pPr>
            <a:r>
              <a:rPr lang="en-US" sz="2200" dirty="0"/>
              <a:t>The focus of CPM is on calculating </a:t>
            </a:r>
            <a:r>
              <a:rPr lang="en-US" sz="2200" i="1" dirty="0"/>
              <a:t>float </a:t>
            </a:r>
            <a:r>
              <a:rPr lang="en-US" sz="2200" dirty="0"/>
              <a:t>in order to determine which activities have the least scheduling flexibility</a:t>
            </a:r>
          </a:p>
        </p:txBody>
      </p:sp>
      <p:graphicFrame>
        <p:nvGraphicFramePr>
          <p:cNvPr id="2" name="Object 1"/>
          <p:cNvGraphicFramePr>
            <a:graphicFrameLocks noChangeAspect="1"/>
          </p:cNvGraphicFramePr>
          <p:nvPr>
            <p:extLst>
              <p:ext uri="{D42A27DB-BD31-4B8C-83A1-F6EECF244321}">
                <p14:modId xmlns:p14="http://schemas.microsoft.com/office/powerpoint/2010/main" val="38971629"/>
              </p:ext>
            </p:extLst>
          </p:nvPr>
        </p:nvGraphicFramePr>
        <p:xfrm>
          <a:off x="2286000" y="3505200"/>
          <a:ext cx="4914106" cy="3077243"/>
        </p:xfrm>
        <a:graphic>
          <a:graphicData uri="http://schemas.openxmlformats.org/presentationml/2006/ole">
            <mc:AlternateContent xmlns:mc="http://schemas.openxmlformats.org/markup-compatibility/2006">
              <mc:Choice xmlns:v="urn:schemas-microsoft-com:vml" Requires="v">
                <p:oleObj spid="_x0000_s17505" name="Visio" r:id="rId4" imgW="5101347" imgH="3194469" progId="Visio.Drawing.15">
                  <p:embed/>
                </p:oleObj>
              </mc:Choice>
              <mc:Fallback>
                <p:oleObj name="Visio" r:id="rId4" imgW="5101347" imgH="3194469" progId="Visio.Drawing.15">
                  <p:embed/>
                  <p:pic>
                    <p:nvPicPr>
                      <p:cNvPr id="0" name=""/>
                      <p:cNvPicPr/>
                      <p:nvPr/>
                    </p:nvPicPr>
                    <p:blipFill>
                      <a:blip r:embed="rId5"/>
                      <a:stretch>
                        <a:fillRect/>
                      </a:stretch>
                    </p:blipFill>
                    <p:spPr>
                      <a:xfrm>
                        <a:off x="2286000" y="3505200"/>
                        <a:ext cx="4914106" cy="3077243"/>
                      </a:xfrm>
                      <a:prstGeom prst="rect">
                        <a:avLst/>
                      </a:prstGeom>
                    </p:spPr>
                  </p:pic>
                </p:oleObj>
              </mc:Fallback>
            </mc:AlternateContent>
          </a:graphicData>
        </a:graphic>
      </p:graphicFrame>
      <p:sp>
        <p:nvSpPr>
          <p:cNvPr id="5" name="Rectangle 12"/>
          <p:cNvSpPr>
            <a:spLocks noChangeArrowheads="1"/>
          </p:cNvSpPr>
          <p:nvPr/>
        </p:nvSpPr>
        <p:spPr bwMode="auto">
          <a:xfrm>
            <a:off x="57271" y="3352800"/>
            <a:ext cx="2160588" cy="1006475"/>
          </a:xfrm>
          <a:prstGeom prst="rect">
            <a:avLst/>
          </a:prstGeom>
          <a:noFill/>
          <a:ln w="9525">
            <a:noFill/>
            <a:miter lim="800000"/>
            <a:headEnd/>
            <a:tailEnd/>
          </a:ln>
        </p:spPr>
        <p:txBody>
          <a:bodyPr wrap="none" lIns="92075" tIns="46038" rIns="92075" bIns="46038">
            <a:spAutoFit/>
          </a:bodyPr>
          <a:lstStyle/>
          <a:p>
            <a:pPr eaLnBrk="0" hangingPunct="0"/>
            <a:r>
              <a:rPr lang="en-US" sz="2000" b="1" dirty="0">
                <a:latin typeface="Arial" charset="0"/>
              </a:rPr>
              <a:t>Earliest point in </a:t>
            </a:r>
          </a:p>
          <a:p>
            <a:pPr eaLnBrk="0" hangingPunct="0"/>
            <a:r>
              <a:rPr lang="en-US" sz="2000" b="1" dirty="0">
                <a:latin typeface="Arial" charset="0"/>
              </a:rPr>
              <a:t>time a task</a:t>
            </a:r>
          </a:p>
          <a:p>
            <a:pPr eaLnBrk="0" hangingPunct="0"/>
            <a:r>
              <a:rPr lang="en-US" sz="2000" b="1" dirty="0">
                <a:latin typeface="Arial" charset="0"/>
              </a:rPr>
              <a:t> can start</a:t>
            </a:r>
          </a:p>
        </p:txBody>
      </p:sp>
      <p:sp>
        <p:nvSpPr>
          <p:cNvPr id="6" name="Rectangle 13"/>
          <p:cNvSpPr>
            <a:spLocks noChangeArrowheads="1"/>
          </p:cNvSpPr>
          <p:nvPr/>
        </p:nvSpPr>
        <p:spPr bwMode="auto">
          <a:xfrm>
            <a:off x="7172476" y="3352800"/>
            <a:ext cx="1947863" cy="1006475"/>
          </a:xfrm>
          <a:prstGeom prst="rect">
            <a:avLst/>
          </a:prstGeom>
          <a:noFill/>
          <a:ln w="9525">
            <a:noFill/>
            <a:miter lim="800000"/>
            <a:headEnd/>
            <a:tailEnd/>
          </a:ln>
        </p:spPr>
        <p:txBody>
          <a:bodyPr wrap="none" lIns="92075" tIns="46038" rIns="92075" bIns="46038">
            <a:spAutoFit/>
          </a:bodyPr>
          <a:lstStyle/>
          <a:p>
            <a:pPr eaLnBrk="0" hangingPunct="0"/>
            <a:r>
              <a:rPr lang="en-US" sz="2000" b="1" dirty="0">
                <a:latin typeface="Arial" charset="0"/>
              </a:rPr>
              <a:t>Earliest point </a:t>
            </a:r>
          </a:p>
          <a:p>
            <a:pPr eaLnBrk="0" hangingPunct="0"/>
            <a:r>
              <a:rPr lang="en-US" sz="2000" b="1" dirty="0">
                <a:latin typeface="Arial" charset="0"/>
              </a:rPr>
              <a:t>in time a </a:t>
            </a:r>
          </a:p>
          <a:p>
            <a:pPr eaLnBrk="0" hangingPunct="0"/>
            <a:r>
              <a:rPr lang="en-US" sz="2000" b="1" dirty="0">
                <a:latin typeface="Arial" charset="0"/>
              </a:rPr>
              <a:t>task can finish</a:t>
            </a:r>
          </a:p>
        </p:txBody>
      </p:sp>
      <p:sp>
        <p:nvSpPr>
          <p:cNvPr id="8" name="Rectangle 16"/>
          <p:cNvSpPr>
            <a:spLocks noChangeArrowheads="1"/>
          </p:cNvSpPr>
          <p:nvPr/>
        </p:nvSpPr>
        <p:spPr bwMode="auto">
          <a:xfrm>
            <a:off x="142202" y="5426075"/>
            <a:ext cx="1990725" cy="1006475"/>
          </a:xfrm>
          <a:prstGeom prst="rect">
            <a:avLst/>
          </a:prstGeom>
          <a:noFill/>
          <a:ln w="9525">
            <a:noFill/>
            <a:miter lim="800000"/>
            <a:headEnd/>
            <a:tailEnd/>
          </a:ln>
        </p:spPr>
        <p:txBody>
          <a:bodyPr wrap="none" lIns="92075" tIns="46038" rIns="92075" bIns="46038">
            <a:spAutoFit/>
          </a:bodyPr>
          <a:lstStyle/>
          <a:p>
            <a:pPr eaLnBrk="0" hangingPunct="0"/>
            <a:r>
              <a:rPr lang="en-US" sz="2000" b="1" dirty="0">
                <a:latin typeface="Arial" charset="0"/>
              </a:rPr>
              <a:t>Latest point in </a:t>
            </a:r>
          </a:p>
          <a:p>
            <a:pPr eaLnBrk="0" hangingPunct="0"/>
            <a:r>
              <a:rPr lang="en-US" sz="2000" b="1" dirty="0">
                <a:latin typeface="Arial" charset="0"/>
              </a:rPr>
              <a:t>time a task</a:t>
            </a:r>
          </a:p>
          <a:p>
            <a:pPr eaLnBrk="0" hangingPunct="0"/>
            <a:r>
              <a:rPr lang="en-US" sz="2000" b="1" dirty="0">
                <a:latin typeface="Arial" charset="0"/>
              </a:rPr>
              <a:t> can start</a:t>
            </a:r>
          </a:p>
        </p:txBody>
      </p:sp>
      <p:sp>
        <p:nvSpPr>
          <p:cNvPr id="9" name="Rectangle 17"/>
          <p:cNvSpPr>
            <a:spLocks noChangeArrowheads="1"/>
          </p:cNvSpPr>
          <p:nvPr/>
        </p:nvSpPr>
        <p:spPr bwMode="auto">
          <a:xfrm>
            <a:off x="7210716" y="5406784"/>
            <a:ext cx="1947862" cy="1006475"/>
          </a:xfrm>
          <a:prstGeom prst="rect">
            <a:avLst/>
          </a:prstGeom>
          <a:noFill/>
          <a:ln w="9525">
            <a:noFill/>
            <a:miter lim="800000"/>
            <a:headEnd/>
            <a:tailEnd/>
          </a:ln>
        </p:spPr>
        <p:txBody>
          <a:bodyPr wrap="none" lIns="92075" tIns="46038" rIns="92075" bIns="46038">
            <a:spAutoFit/>
          </a:bodyPr>
          <a:lstStyle/>
          <a:p>
            <a:pPr eaLnBrk="0" hangingPunct="0"/>
            <a:r>
              <a:rPr lang="en-US" sz="2000" b="1" dirty="0">
                <a:latin typeface="Arial" charset="0"/>
              </a:rPr>
              <a:t>Latest point </a:t>
            </a:r>
          </a:p>
          <a:p>
            <a:pPr eaLnBrk="0" hangingPunct="0"/>
            <a:r>
              <a:rPr lang="en-US" sz="2000" b="1" dirty="0">
                <a:latin typeface="Arial" charset="0"/>
              </a:rPr>
              <a:t>in time a </a:t>
            </a:r>
          </a:p>
          <a:p>
            <a:pPr eaLnBrk="0" hangingPunct="0"/>
            <a:r>
              <a:rPr lang="en-US" sz="2000" b="1" dirty="0">
                <a:latin typeface="Arial" charset="0"/>
              </a:rPr>
              <a:t>task can finish</a:t>
            </a:r>
          </a:p>
        </p:txBody>
      </p:sp>
      <p:cxnSp>
        <p:nvCxnSpPr>
          <p:cNvPr id="4" name="Straight Arrow Connector 3"/>
          <p:cNvCxnSpPr/>
          <p:nvPr/>
        </p:nvCxnSpPr>
        <p:spPr>
          <a:xfrm>
            <a:off x="1676400" y="4191000"/>
            <a:ext cx="9144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57794" y="6019800"/>
            <a:ext cx="9144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792441" y="6067063"/>
            <a:ext cx="5723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792441" y="4359275"/>
            <a:ext cx="5723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pPr eaLnBrk="1" hangingPunct="1"/>
            <a:r>
              <a:rPr lang="en-CA" altLang="en-US" dirty="0"/>
              <a:t>Exercise</a:t>
            </a:r>
          </a:p>
        </p:txBody>
      </p:sp>
      <p:graphicFrame>
        <p:nvGraphicFramePr>
          <p:cNvPr id="26629" name="Object 3"/>
          <p:cNvGraphicFramePr>
            <a:graphicFrameLocks noGrp="1" noChangeAspect="1"/>
          </p:cNvGraphicFramePr>
          <p:nvPr>
            <p:ph idx="1"/>
            <p:extLst>
              <p:ext uri="{D42A27DB-BD31-4B8C-83A1-F6EECF244321}">
                <p14:modId xmlns:p14="http://schemas.microsoft.com/office/powerpoint/2010/main" val="1012877818"/>
              </p:ext>
            </p:extLst>
          </p:nvPr>
        </p:nvGraphicFramePr>
        <p:xfrm>
          <a:off x="628650" y="1303338"/>
          <a:ext cx="8167687" cy="5007280"/>
        </p:xfrm>
        <a:graphic>
          <a:graphicData uri="http://schemas.openxmlformats.org/presentationml/2006/ole">
            <mc:AlternateContent xmlns:mc="http://schemas.openxmlformats.org/markup-compatibility/2006">
              <mc:Choice xmlns:v="urn:schemas-microsoft-com:vml" Requires="v">
                <p:oleObj spid="_x0000_s22539" name="Visio" r:id="rId3" imgW="7418247" imgH="4547932" progId="Visio.Drawing.11">
                  <p:embed/>
                </p:oleObj>
              </mc:Choice>
              <mc:Fallback>
                <p:oleObj name="Visio" r:id="rId3" imgW="7418247" imgH="4547932" progId="Visio.Drawing.11">
                  <p:embed/>
                  <p:pic>
                    <p:nvPicPr>
                      <p:cNvPr id="26629" name="Object 3"/>
                      <p:cNvPicPr>
                        <a:picLocks noChangeAspect="1" noChangeArrowheads="1"/>
                      </p:cNvPicPr>
                      <p:nvPr/>
                    </p:nvPicPr>
                    <p:blipFill>
                      <a:blip r:embed="rId4"/>
                      <a:srcRect/>
                      <a:stretch>
                        <a:fillRect/>
                      </a:stretch>
                    </p:blipFill>
                    <p:spPr bwMode="auto">
                      <a:xfrm>
                        <a:off x="628650" y="1303338"/>
                        <a:ext cx="8167687" cy="5007280"/>
                      </a:xfrm>
                      <a:prstGeom prst="rect">
                        <a:avLst/>
                      </a:prstGeom>
                      <a:noFill/>
                      <a:ln>
                        <a:noFill/>
                      </a:ln>
                      <a:effectLst/>
                    </p:spPr>
                  </p:pic>
                </p:oleObj>
              </mc:Fallback>
            </mc:AlternateContent>
          </a:graphicData>
        </a:graphic>
      </p:graphicFrame>
      <p:sp>
        <p:nvSpPr>
          <p:cNvPr id="6" name="Footer Placeholder 3"/>
          <p:cNvSpPr>
            <a:spLocks noGrp="1"/>
          </p:cNvSpPr>
          <p:nvPr>
            <p:ph type="ftr" sz="quarter" idx="11"/>
          </p:nvPr>
        </p:nvSpPr>
        <p:spPr>
          <a:xfrm>
            <a:off x="5715000" y="6305550"/>
            <a:ext cx="2895600" cy="476250"/>
          </a:xfrm>
        </p:spPr>
        <p:txBody>
          <a:bodyPr/>
          <a:lstStyle/>
          <a:p>
            <a:r>
              <a:rPr lang="en-CA" dirty="0"/>
              <a:t>Project Time Management</a:t>
            </a:r>
          </a:p>
        </p:txBody>
      </p:sp>
      <p:sp>
        <p:nvSpPr>
          <p:cNvPr id="7" name="Slide Number Placeholder 4"/>
          <p:cNvSpPr>
            <a:spLocks noGrp="1"/>
          </p:cNvSpPr>
          <p:nvPr>
            <p:ph type="sldNum" sz="quarter" idx="12"/>
          </p:nvPr>
        </p:nvSpPr>
        <p:spPr>
          <a:xfrm>
            <a:off x="8613648" y="6305550"/>
            <a:ext cx="457200" cy="476250"/>
          </a:xfrm>
        </p:spPr>
        <p:txBody>
          <a:bodyPr/>
          <a:lstStyle/>
          <a:p>
            <a:fld id="{A9C3B334-4FCE-42D5-921A-28A34F558B53}" type="slidenum">
              <a:rPr lang="en-CA" smtClean="0"/>
              <a:t>64</a:t>
            </a:fld>
            <a:endParaRPr lang="en-CA" dirty="0"/>
          </a:p>
        </p:txBody>
      </p:sp>
    </p:spTree>
    <p:extLst>
      <p:ext uri="{BB962C8B-B14F-4D97-AF65-F5344CB8AC3E}">
        <p14:creationId xmlns:p14="http://schemas.microsoft.com/office/powerpoint/2010/main" val="1915240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pPr eaLnBrk="1" hangingPunct="1"/>
            <a:r>
              <a:rPr lang="en-CA" altLang="en-US" dirty="0"/>
              <a:t>PDM Exercise Answer</a:t>
            </a:r>
          </a:p>
        </p:txBody>
      </p:sp>
      <p:graphicFrame>
        <p:nvGraphicFramePr>
          <p:cNvPr id="27653" name="Object 3"/>
          <p:cNvGraphicFramePr>
            <a:graphicFrameLocks noGrp="1" noChangeAspect="1"/>
          </p:cNvGraphicFramePr>
          <p:nvPr>
            <p:ph idx="1"/>
            <p:extLst>
              <p:ext uri="{D42A27DB-BD31-4B8C-83A1-F6EECF244321}">
                <p14:modId xmlns:p14="http://schemas.microsoft.com/office/powerpoint/2010/main" val="3340684149"/>
              </p:ext>
            </p:extLst>
          </p:nvPr>
        </p:nvGraphicFramePr>
        <p:xfrm>
          <a:off x="623969" y="1295400"/>
          <a:ext cx="8172369" cy="5010150"/>
        </p:xfrm>
        <a:graphic>
          <a:graphicData uri="http://schemas.openxmlformats.org/presentationml/2006/ole">
            <mc:AlternateContent xmlns:mc="http://schemas.openxmlformats.org/markup-compatibility/2006">
              <mc:Choice xmlns:v="urn:schemas-microsoft-com:vml" Requires="v">
                <p:oleObj spid="_x0000_s25606" name="Visio" r:id="rId3" imgW="7418247" imgH="4547932" progId="Visio.Drawing.11">
                  <p:embed/>
                </p:oleObj>
              </mc:Choice>
              <mc:Fallback>
                <p:oleObj name="Visio" r:id="rId3" imgW="7418247" imgH="4547932" progId="Visio.Drawing.11">
                  <p:embed/>
                  <p:pic>
                    <p:nvPicPr>
                      <p:cNvPr id="27653" name="Object 3"/>
                      <p:cNvPicPr>
                        <a:picLocks noChangeAspect="1" noChangeArrowheads="1"/>
                      </p:cNvPicPr>
                      <p:nvPr/>
                    </p:nvPicPr>
                    <p:blipFill>
                      <a:blip r:embed="rId4"/>
                      <a:srcRect/>
                      <a:stretch>
                        <a:fillRect/>
                      </a:stretch>
                    </p:blipFill>
                    <p:spPr bwMode="auto">
                      <a:xfrm>
                        <a:off x="623969" y="1295400"/>
                        <a:ext cx="8172369" cy="5010150"/>
                      </a:xfrm>
                      <a:prstGeom prst="rect">
                        <a:avLst/>
                      </a:prstGeom>
                      <a:noFill/>
                      <a:ln>
                        <a:noFill/>
                      </a:ln>
                      <a:effectLst/>
                    </p:spPr>
                  </p:pic>
                </p:oleObj>
              </mc:Fallback>
            </mc:AlternateContent>
          </a:graphicData>
        </a:graphic>
      </p:graphicFrame>
      <p:sp>
        <p:nvSpPr>
          <p:cNvPr id="6" name="Footer Placeholder 3"/>
          <p:cNvSpPr>
            <a:spLocks noGrp="1"/>
          </p:cNvSpPr>
          <p:nvPr>
            <p:ph type="ftr" sz="quarter" idx="11"/>
          </p:nvPr>
        </p:nvSpPr>
        <p:spPr>
          <a:xfrm>
            <a:off x="5715000" y="6305550"/>
            <a:ext cx="2895600" cy="476250"/>
          </a:xfrm>
        </p:spPr>
        <p:txBody>
          <a:bodyPr/>
          <a:lstStyle/>
          <a:p>
            <a:r>
              <a:rPr lang="en-CA" dirty="0"/>
              <a:t>Project Time Management</a:t>
            </a:r>
          </a:p>
        </p:txBody>
      </p:sp>
      <p:sp>
        <p:nvSpPr>
          <p:cNvPr id="7" name="Slide Number Placeholder 4"/>
          <p:cNvSpPr>
            <a:spLocks noGrp="1"/>
          </p:cNvSpPr>
          <p:nvPr>
            <p:ph type="sldNum" sz="quarter" idx="12"/>
          </p:nvPr>
        </p:nvSpPr>
        <p:spPr>
          <a:xfrm>
            <a:off x="8613648" y="6305550"/>
            <a:ext cx="457200" cy="476250"/>
          </a:xfrm>
        </p:spPr>
        <p:txBody>
          <a:bodyPr/>
          <a:lstStyle/>
          <a:p>
            <a:fld id="{A9C3B334-4FCE-42D5-921A-28A34F558B53}" type="slidenum">
              <a:rPr lang="en-CA" smtClean="0"/>
              <a:t>65</a:t>
            </a:fld>
            <a:endParaRPr lang="en-CA" dirty="0"/>
          </a:p>
        </p:txBody>
      </p:sp>
    </p:spTree>
    <p:extLst>
      <p:ext uri="{BB962C8B-B14F-4D97-AF65-F5344CB8AC3E}">
        <p14:creationId xmlns:p14="http://schemas.microsoft.com/office/powerpoint/2010/main" val="2053990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505200" y="152400"/>
            <a:ext cx="2856551" cy="549381"/>
          </a:xfrm>
        </p:spPr>
        <p:txBody>
          <a:bodyPr wrap="none" anchor="t">
            <a:spAutoFit/>
          </a:bodyPr>
          <a:lstStyle/>
          <a:p>
            <a:pPr eaLnBrk="1" fontAlgn="auto" hangingPunct="1">
              <a:spcAft>
                <a:spcPts val="0"/>
              </a:spcAft>
              <a:defRPr/>
            </a:pPr>
            <a:r>
              <a:rPr lang="en-US" b="1" dirty="0">
                <a:effectLst>
                  <a:outerShdw blurRad="38100" dist="38100" dir="2700000" algn="tl">
                    <a:srgbClr val="000000">
                      <a:alpha val="43137"/>
                    </a:srgbClr>
                  </a:outerShdw>
                </a:effectLst>
              </a:rPr>
              <a:t>TYPES OF FLOAT</a:t>
            </a:r>
          </a:p>
        </p:txBody>
      </p:sp>
      <p:sp>
        <p:nvSpPr>
          <p:cNvPr id="102403" name="Rectangle 3"/>
          <p:cNvSpPr>
            <a:spLocks noGrp="1" noChangeArrowheads="1"/>
          </p:cNvSpPr>
          <p:nvPr>
            <p:ph idx="1"/>
          </p:nvPr>
        </p:nvSpPr>
        <p:spPr>
          <a:xfrm>
            <a:off x="685800" y="914400"/>
            <a:ext cx="7772400" cy="5867400"/>
          </a:xfrm>
        </p:spPr>
        <p:txBody>
          <a:bodyPr>
            <a:normAutofit/>
          </a:bodyPr>
          <a:lstStyle/>
          <a:p>
            <a:pPr marL="0" indent="0" eaLnBrk="1" fontAlgn="auto" hangingPunct="1">
              <a:spcAft>
                <a:spcPts val="0"/>
              </a:spcAft>
              <a:buSzPct val="79000"/>
              <a:buNone/>
              <a:defRPr/>
            </a:pPr>
            <a:r>
              <a:rPr lang="en-US" sz="2400" b="1" i="1" dirty="0"/>
              <a:t>Float:  </a:t>
            </a:r>
            <a:r>
              <a:rPr lang="en-US" sz="2400" dirty="0"/>
              <a:t>The amount of time an activity may be delayed from its early start without delaying the project finish date</a:t>
            </a:r>
          </a:p>
          <a:p>
            <a:pPr lvl="1">
              <a:buSzPct val="79000"/>
              <a:defRPr/>
            </a:pPr>
            <a:r>
              <a:rPr lang="en-US" sz="2000" dirty="0"/>
              <a:t>A mathematical calculation -  Float can change as the project progresses and changes are made to the project plan.  </a:t>
            </a:r>
          </a:p>
          <a:p>
            <a:pPr marL="531813" indent="-173038">
              <a:buSzPct val="79000"/>
              <a:tabLst>
                <a:tab pos="531813" algn="l"/>
              </a:tabLst>
              <a:defRPr/>
            </a:pPr>
            <a:r>
              <a:rPr lang="en-US" sz="2000" dirty="0"/>
              <a:t>Also called slack, and path float </a:t>
            </a:r>
          </a:p>
          <a:p>
            <a:pPr marL="0" indent="0">
              <a:buSzPct val="79000"/>
              <a:buNone/>
              <a:defRPr/>
            </a:pPr>
            <a:r>
              <a:rPr lang="en-US" sz="2400" b="1" dirty="0"/>
              <a:t>Free Float (FF)</a:t>
            </a:r>
          </a:p>
          <a:p>
            <a:pPr lvl="1">
              <a:defRPr/>
            </a:pPr>
            <a:r>
              <a:rPr lang="en-US" sz="2400" dirty="0"/>
              <a:t>The amount of time an activity can be delayed without delaying the  </a:t>
            </a:r>
            <a:r>
              <a:rPr lang="en-US" sz="2400" i="1" dirty="0"/>
              <a:t>Early Start</a:t>
            </a:r>
            <a:r>
              <a:rPr lang="en-US" sz="2400" dirty="0"/>
              <a:t> of any immediate successor(s) </a:t>
            </a:r>
          </a:p>
          <a:p>
            <a:pPr lvl="2">
              <a:buFont typeface="Courier New" panose="02070309020205020404" pitchFamily="49" charset="0"/>
              <a:buChar char="o"/>
              <a:defRPr/>
            </a:pPr>
            <a:r>
              <a:rPr lang="en-US" sz="2000" b="1" i="1" dirty="0"/>
              <a:t>it is designed to address the amount of pressure that one activity puts on the next</a:t>
            </a:r>
            <a:r>
              <a:rPr lang="en-US" sz="2000" dirty="0"/>
              <a:t> </a:t>
            </a:r>
          </a:p>
          <a:p>
            <a:pPr algn="ctr">
              <a:buNone/>
              <a:defRPr/>
            </a:pPr>
            <a:r>
              <a:rPr lang="en-US" sz="3200" dirty="0"/>
              <a:t> </a:t>
            </a:r>
            <a:r>
              <a:rPr lang="en-US" sz="2400" b="1" i="1" dirty="0">
                <a:solidFill>
                  <a:schemeClr val="accent3">
                    <a:lumMod val="50000"/>
                  </a:schemeClr>
                </a:solidFill>
              </a:rPr>
              <a:t>FF (x) = Successors’ Earliest ES – EF (x)</a:t>
            </a:r>
            <a:r>
              <a:rPr lang="en-US" sz="2800" b="1" i="1" dirty="0">
                <a:solidFill>
                  <a:schemeClr val="accent3">
                    <a:lumMod val="50000"/>
                  </a:schemeClr>
                </a:solidFill>
              </a:rPr>
              <a:t> </a:t>
            </a:r>
            <a:endParaRPr lang="en-US" sz="2800" dirty="0"/>
          </a:p>
          <a:p>
            <a:pPr marL="0" indent="0">
              <a:buNone/>
              <a:defRPr/>
            </a:pPr>
            <a:r>
              <a:rPr lang="en-US" sz="2400" b="1" dirty="0"/>
              <a:t>Total Float (TF)</a:t>
            </a:r>
          </a:p>
          <a:p>
            <a:pPr marL="342900" lvl="1" indent="0">
              <a:buNone/>
              <a:defRPr/>
            </a:pPr>
            <a:r>
              <a:rPr lang="en-US" sz="2400" dirty="0"/>
              <a:t>All potential slack time available on a path</a:t>
            </a:r>
          </a:p>
          <a:p>
            <a:pPr marL="0" indent="0">
              <a:buSzPct val="79000"/>
              <a:buNone/>
              <a:tabLst>
                <a:tab pos="531813" algn="l"/>
              </a:tabLst>
              <a:defRPr/>
            </a:pPr>
            <a:endParaRPr lang="en-US" sz="2000" dirty="0"/>
          </a:p>
          <a:p>
            <a:pPr eaLnBrk="1" fontAlgn="auto" hangingPunct="1">
              <a:spcAft>
                <a:spcPts val="0"/>
              </a:spcAft>
              <a:buFont typeface="Wingdings" pitchFamily="2" charset="2"/>
              <a:buNone/>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58763"/>
            <a:ext cx="8001000" cy="549381"/>
          </a:xfrm>
        </p:spPr>
        <p:txBody>
          <a:bodyPr anchor="t">
            <a:sp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CALCULATING FLOAT</a:t>
            </a:r>
          </a:p>
        </p:txBody>
      </p:sp>
      <p:sp>
        <p:nvSpPr>
          <p:cNvPr id="76803" name="Rectangle 3"/>
          <p:cNvSpPr>
            <a:spLocks noGrp="1" noChangeArrowheads="1"/>
          </p:cNvSpPr>
          <p:nvPr>
            <p:ph idx="1"/>
          </p:nvPr>
        </p:nvSpPr>
        <p:spPr>
          <a:xfrm>
            <a:off x="395288" y="1143000"/>
            <a:ext cx="8497887" cy="4876800"/>
          </a:xfrm>
        </p:spPr>
        <p:txBody>
          <a:bodyPr>
            <a:normAutofit/>
          </a:bodyPr>
          <a:lstStyle/>
          <a:p>
            <a:pPr eaLnBrk="1" hangingPunct="1">
              <a:buFont typeface="Wingdings" pitchFamily="2" charset="2"/>
              <a:buNone/>
            </a:pPr>
            <a:endParaRPr lang="en-US" sz="2800" dirty="0">
              <a:solidFill>
                <a:srgbClr val="FF0033"/>
              </a:solidFill>
            </a:endParaRPr>
          </a:p>
          <a:p>
            <a:pPr lvl="2" eaLnBrk="1" hangingPunct="1"/>
            <a:r>
              <a:rPr lang="en-US" sz="3600" b="1" dirty="0"/>
              <a:t>Total Float  =  Late Finish  -  Early Finish</a:t>
            </a:r>
          </a:p>
          <a:p>
            <a:pPr lvl="2" eaLnBrk="1" hangingPunct="1"/>
            <a:r>
              <a:rPr lang="en-US" sz="3600" b="1" dirty="0"/>
              <a:t>Total Float  =  Late Start    -  Early Start  </a:t>
            </a:r>
          </a:p>
          <a:p>
            <a:pPr lvl="2" eaLnBrk="1" hangingPunct="1">
              <a:buFont typeface="Wingdings" pitchFamily="2" charset="2"/>
              <a:buNone/>
            </a:pPr>
            <a:endParaRPr lang="en-US" sz="3600" b="1" dirty="0"/>
          </a:p>
          <a:p>
            <a:pPr lvl="4" eaLnBrk="1" hangingPunct="1">
              <a:buSzPct val="69000"/>
            </a:pPr>
            <a:r>
              <a:rPr lang="en-US" sz="3200" b="1" dirty="0"/>
              <a:t>Float &gt; 0  time is available</a:t>
            </a:r>
          </a:p>
          <a:p>
            <a:pPr lvl="4" eaLnBrk="1" hangingPunct="1">
              <a:buSzPct val="69000"/>
            </a:pPr>
            <a:r>
              <a:rPr lang="en-US" sz="3200" b="1" dirty="0"/>
              <a:t>Float = 0  situation is critical</a:t>
            </a:r>
          </a:p>
          <a:p>
            <a:pPr lvl="4" eaLnBrk="1" hangingPunct="1">
              <a:buSzPct val="69000"/>
            </a:pPr>
            <a:r>
              <a:rPr lang="en-US" sz="3200" b="1" dirty="0"/>
              <a:t>Float &lt; 0  time is behind</a:t>
            </a:r>
            <a:r>
              <a:rPr lang="en-US" sz="2400"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762000" y="1295400"/>
            <a:ext cx="7886700" cy="4953000"/>
          </a:xfrm>
        </p:spPr>
        <p:txBody>
          <a:bodyPr>
            <a:normAutofit/>
          </a:bodyPr>
          <a:lstStyle/>
          <a:p>
            <a:pPr eaLnBrk="1" hangingPunct="1"/>
            <a:r>
              <a:rPr lang="en-US" sz="3200" b="1" dirty="0"/>
              <a:t>Independent Float</a:t>
            </a:r>
          </a:p>
          <a:p>
            <a:pPr lvl="1" eaLnBrk="1" hangingPunct="1"/>
            <a:r>
              <a:rPr lang="en-US" sz="2800" dirty="0"/>
              <a:t>predecessors finish as late as possible</a:t>
            </a:r>
          </a:p>
          <a:p>
            <a:pPr lvl="1" eaLnBrk="1" hangingPunct="1"/>
            <a:r>
              <a:rPr lang="en-US" sz="2800" dirty="0"/>
              <a:t>successors start as early as possible</a:t>
            </a:r>
          </a:p>
          <a:p>
            <a:pPr lvl="1" eaLnBrk="1" hangingPunct="1"/>
            <a:r>
              <a:rPr lang="en-US" sz="2800" dirty="0"/>
              <a:t>very few tasks have Independent Float</a:t>
            </a:r>
          </a:p>
          <a:p>
            <a:pPr eaLnBrk="1" hangingPunct="1">
              <a:buFont typeface="Wingdings" pitchFamily="2" charset="2"/>
              <a:buNone/>
            </a:pPr>
            <a:endParaRPr lang="en-US" sz="3200" b="1" dirty="0"/>
          </a:p>
          <a:p>
            <a:pPr eaLnBrk="1" hangingPunct="1"/>
            <a:r>
              <a:rPr lang="en-US" sz="3200" b="1" dirty="0"/>
              <a:t>Interfering Float</a:t>
            </a:r>
          </a:p>
          <a:p>
            <a:pPr lvl="1" eaLnBrk="1" hangingPunct="1"/>
            <a:r>
              <a:rPr lang="en-US" sz="2800" dirty="0"/>
              <a:t>difference between Total Float and Free Float</a:t>
            </a:r>
          </a:p>
        </p:txBody>
      </p:sp>
      <p:sp>
        <p:nvSpPr>
          <p:cNvPr id="5" name="Rectangle 2"/>
          <p:cNvSpPr>
            <a:spLocks noGrp="1" noChangeArrowheads="1"/>
          </p:cNvSpPr>
          <p:nvPr>
            <p:ph type="title"/>
          </p:nvPr>
        </p:nvSpPr>
        <p:spPr>
          <a:xfrm>
            <a:off x="3143724" y="365125"/>
            <a:ext cx="2856551" cy="549381"/>
          </a:xfrm>
        </p:spPr>
        <p:txBody>
          <a:bodyPr wrap="none" anchor="t">
            <a:sp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TYPES OF FLOAT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212725"/>
            <a:ext cx="8001000" cy="549381"/>
          </a:xfrm>
        </p:spPr>
        <p:txBody>
          <a:bodyPr anchor="t">
            <a:sp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THE CRITICAL PATH</a:t>
            </a:r>
          </a:p>
        </p:txBody>
      </p:sp>
      <p:sp>
        <p:nvSpPr>
          <p:cNvPr id="106499" name="Rectangle 3"/>
          <p:cNvSpPr>
            <a:spLocks noGrp="1" noChangeArrowheads="1"/>
          </p:cNvSpPr>
          <p:nvPr>
            <p:ph idx="1"/>
          </p:nvPr>
        </p:nvSpPr>
        <p:spPr>
          <a:xfrm>
            <a:off x="304800" y="990600"/>
            <a:ext cx="8610600" cy="5410200"/>
          </a:xfrm>
        </p:spPr>
        <p:txBody>
          <a:bodyPr>
            <a:noAutofit/>
          </a:bodyPr>
          <a:lstStyle/>
          <a:p>
            <a:pPr>
              <a:spcBef>
                <a:spcPts val="1200"/>
              </a:spcBef>
              <a:spcAft>
                <a:spcPts val="1200"/>
              </a:spcAft>
              <a:buSzPct val="79000"/>
              <a:defRPr/>
            </a:pPr>
            <a:r>
              <a:rPr lang="en-US" sz="2800" dirty="0"/>
              <a:t>In a project network diagram, the series of activities which determines the earliest completion of the project </a:t>
            </a:r>
          </a:p>
          <a:p>
            <a:pPr>
              <a:spcBef>
                <a:spcPts val="1200"/>
              </a:spcBef>
              <a:spcAft>
                <a:spcPts val="1200"/>
              </a:spcAft>
              <a:buSzPct val="79000"/>
              <a:defRPr/>
            </a:pPr>
            <a:r>
              <a:rPr lang="en-US" sz="2800" dirty="0"/>
              <a:t>The critical path will generally change from time to time as activities are completed ahead or behind schedule </a:t>
            </a:r>
          </a:p>
          <a:p>
            <a:pPr>
              <a:spcBef>
                <a:spcPts val="1200"/>
              </a:spcBef>
              <a:spcAft>
                <a:spcPts val="1200"/>
              </a:spcAft>
              <a:buSzPct val="79000"/>
              <a:defRPr/>
            </a:pPr>
            <a:r>
              <a:rPr lang="en-US" sz="2800" dirty="0"/>
              <a:t>Although normally calculated for the entire project, the critical path can be determined for a milestone or sub-project</a:t>
            </a:r>
          </a:p>
          <a:p>
            <a:pPr>
              <a:spcBef>
                <a:spcPts val="1200"/>
              </a:spcBef>
              <a:spcAft>
                <a:spcPts val="1200"/>
              </a:spcAft>
              <a:buSzPct val="79000"/>
              <a:defRPr/>
            </a:pPr>
            <a:r>
              <a:rPr lang="en-US" sz="2800" dirty="0"/>
              <a:t>The critical path is usually defined as those activities with float less than or equal to a specific value, often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76200"/>
            <a:ext cx="8305800" cy="762000"/>
          </a:xfrm>
        </p:spPr>
        <p:txBody>
          <a:bodyPr>
            <a:noAutofit/>
          </a:bodyPr>
          <a:lstStyle/>
          <a:p>
            <a:pPr algn="ctr"/>
            <a:r>
              <a:rPr lang="en-US" sz="2800" b="1" dirty="0">
                <a:effectLst>
                  <a:outerShdw blurRad="38100" dist="38100" dir="2700000" algn="tl">
                    <a:srgbClr val="000000">
                      <a:alpha val="43137"/>
                    </a:srgbClr>
                  </a:outerShdw>
                </a:effectLst>
              </a:rPr>
              <a:t>KEY CONCEPTS FOR PROJECT SCHEDULE MANAGEMENT</a:t>
            </a:r>
          </a:p>
        </p:txBody>
      </p:sp>
      <p:sp>
        <p:nvSpPr>
          <p:cNvPr id="3" name="Content Placeholder 2"/>
          <p:cNvSpPr>
            <a:spLocks noGrp="1"/>
          </p:cNvSpPr>
          <p:nvPr>
            <p:ph idx="1"/>
          </p:nvPr>
        </p:nvSpPr>
        <p:spPr>
          <a:xfrm>
            <a:off x="530121" y="533400"/>
            <a:ext cx="8412480" cy="2592729"/>
          </a:xfrm>
        </p:spPr>
        <p:txBody>
          <a:bodyPr>
            <a:normAutofit/>
          </a:bodyPr>
          <a:lstStyle/>
          <a:p>
            <a:pPr marL="425196" indent="-342900"/>
            <a:r>
              <a:rPr lang="en-US" sz="2000" dirty="0"/>
              <a:t>The </a:t>
            </a:r>
            <a:r>
              <a:rPr lang="en-US" sz="2000" b="1" i="1" dirty="0"/>
              <a:t>Project Schedule </a:t>
            </a:r>
            <a:r>
              <a:rPr lang="en-US" sz="2000" dirty="0"/>
              <a:t>is one the most important tools for the project team, for the following reasons: </a:t>
            </a:r>
          </a:p>
          <a:p>
            <a:pPr marL="768096" lvl="1" indent="-342900">
              <a:buFont typeface="Courier New" panose="02070309020205020404" pitchFamily="49" charset="0"/>
              <a:buChar char="o"/>
            </a:pPr>
            <a:r>
              <a:rPr lang="en-US" i="1" dirty="0"/>
              <a:t>Determines when and how the project scope deliverables will be completed</a:t>
            </a:r>
          </a:p>
          <a:p>
            <a:pPr marL="768096" lvl="1" indent="-342900">
              <a:buFont typeface="Courier New" panose="02070309020205020404" pitchFamily="49" charset="0"/>
              <a:buChar char="o"/>
            </a:pPr>
            <a:r>
              <a:rPr lang="en-US" i="1" dirty="0"/>
              <a:t>Serves as a tool for communication, managing stakeholders’ expectations</a:t>
            </a:r>
          </a:p>
          <a:p>
            <a:pPr marL="768096" lvl="1" indent="-342900">
              <a:buFont typeface="Courier New" panose="02070309020205020404" pitchFamily="49" charset="0"/>
              <a:buChar char="o"/>
            </a:pPr>
            <a:r>
              <a:rPr lang="en-US" i="1" dirty="0"/>
              <a:t>Is the basis for performance tracking and reporting</a:t>
            </a:r>
          </a:p>
          <a:p>
            <a:pPr marL="425196" indent="-342900"/>
            <a:r>
              <a:rPr lang="en-US" sz="2000" dirty="0"/>
              <a:t>Once the scheduling method, appropriate for the project, is selected; i.e., CPM or Agile, the project team enters the project-specific data into the schedule tool, </a:t>
            </a:r>
            <a:r>
              <a:rPr lang="en-US" sz="1600" i="1" dirty="0"/>
              <a:t>(such as MS Project) </a:t>
            </a:r>
            <a:r>
              <a:rPr lang="en-US" sz="2000" dirty="0"/>
              <a:t>to create schedule model.  </a:t>
            </a:r>
            <a:r>
              <a:rPr lang="en-US" sz="2000" b="1" i="1" dirty="0"/>
              <a:t> </a:t>
            </a:r>
          </a:p>
        </p:txBody>
      </p:sp>
      <p:graphicFrame>
        <p:nvGraphicFramePr>
          <p:cNvPr id="5" name="Object 4"/>
          <p:cNvGraphicFramePr>
            <a:graphicFrameLocks noChangeAspect="1"/>
          </p:cNvGraphicFramePr>
          <p:nvPr>
            <p:extLst>
              <p:ext uri="{D42A27DB-BD31-4B8C-83A1-F6EECF244321}">
                <p14:modId xmlns:p14="http://schemas.microsoft.com/office/powerpoint/2010/main" val="3562506554"/>
              </p:ext>
            </p:extLst>
          </p:nvPr>
        </p:nvGraphicFramePr>
        <p:xfrm>
          <a:off x="990600" y="3276600"/>
          <a:ext cx="7620000" cy="3438525"/>
        </p:xfrm>
        <a:graphic>
          <a:graphicData uri="http://schemas.openxmlformats.org/presentationml/2006/ole">
            <mc:AlternateContent xmlns:mc="http://schemas.openxmlformats.org/markup-compatibility/2006">
              <mc:Choice xmlns:v="urn:schemas-microsoft-com:vml" Requires="v">
                <p:oleObj spid="_x0000_s11509" name="Bitmap Image" r:id="rId3" imgW="5877000" imgH="3971880" progId="Paint.Picture">
                  <p:embed/>
                </p:oleObj>
              </mc:Choice>
              <mc:Fallback>
                <p:oleObj name="Bitmap Image" r:id="rId3" imgW="5877000" imgH="3971880" progId="Paint.Picture">
                  <p:embed/>
                  <p:pic>
                    <p:nvPicPr>
                      <p:cNvPr id="0" name=""/>
                      <p:cNvPicPr/>
                      <p:nvPr/>
                    </p:nvPicPr>
                    <p:blipFill>
                      <a:blip r:embed="rId4"/>
                      <a:stretch>
                        <a:fillRect/>
                      </a:stretch>
                    </p:blipFill>
                    <p:spPr>
                      <a:xfrm>
                        <a:off x="990600" y="3276600"/>
                        <a:ext cx="7620000" cy="3438525"/>
                      </a:xfrm>
                      <a:prstGeom prst="rect">
                        <a:avLst/>
                      </a:prstGeom>
                    </p:spPr>
                  </p:pic>
                </p:oleObj>
              </mc:Fallback>
            </mc:AlternateContent>
          </a:graphicData>
        </a:graphic>
      </p:graphicFrame>
    </p:spTree>
    <p:extLst>
      <p:ext uri="{BB962C8B-B14F-4D97-AF65-F5344CB8AC3E}">
        <p14:creationId xmlns:p14="http://schemas.microsoft.com/office/powerpoint/2010/main" val="2519453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410200"/>
          </a:xfrm>
        </p:spPr>
        <p:txBody>
          <a:bodyPr>
            <a:normAutofit/>
          </a:bodyPr>
          <a:lstStyle/>
          <a:p>
            <a:pPr marL="0" indent="0">
              <a:buNone/>
            </a:pPr>
            <a:r>
              <a:rPr lang="en-CA" sz="2800" b="1" dirty="0"/>
              <a:t>.3 Resource Optimization</a:t>
            </a:r>
          </a:p>
          <a:p>
            <a:pPr marL="358775" indent="-358775">
              <a:buNone/>
            </a:pPr>
            <a:r>
              <a:rPr lang="en-CA" sz="2800" b="1" dirty="0"/>
              <a:t>    </a:t>
            </a:r>
            <a:r>
              <a:rPr lang="en-CA" sz="2200" dirty="0"/>
              <a:t>Used to adjust the number of planned resource use to be equal to or less than the available resources.  </a:t>
            </a:r>
          </a:p>
          <a:p>
            <a:pPr marL="531813"/>
            <a:r>
              <a:rPr lang="en-CA" sz="2200" b="1" i="1" dirty="0"/>
              <a:t>Resource Leveling </a:t>
            </a:r>
            <a:r>
              <a:rPr lang="en-CA" sz="2200" dirty="0"/>
              <a:t>Adjusts the start and finish dates of activities  to balance the demand for  resources with the available supply. Leveling can be used when shared or critical resources are available only at certain times with limited quantities, or when resources are overloaded. Resource leveling may delay completion time. </a:t>
            </a:r>
          </a:p>
          <a:p>
            <a:pPr marL="531813"/>
            <a:r>
              <a:rPr lang="en-CA" sz="2200" b="1" i="1" dirty="0"/>
              <a:t>Resource Smoothing </a:t>
            </a:r>
            <a:r>
              <a:rPr lang="en-CA" sz="2200" dirty="0"/>
              <a:t>Adjusts activities of a schedule model such that the requirements for resources on the project do not exceed certain predetermined resource limit. Activities are delayed only within their total and free floats. Hence the completion date is not effected. </a:t>
            </a:r>
            <a:endParaRPr lang="en-CA" sz="2800" b="1" i="1" dirty="0"/>
          </a:p>
        </p:txBody>
      </p:sp>
      <p:sp>
        <p:nvSpPr>
          <p:cNvPr id="4" name="Rectangle 2"/>
          <p:cNvSpPr>
            <a:spLocks noGrp="1" noChangeArrowheads="1"/>
          </p:cNvSpPr>
          <p:nvPr>
            <p:ph type="title"/>
          </p:nvPr>
        </p:nvSpPr>
        <p:spPr>
          <a:xfrm>
            <a:off x="190500" y="0"/>
            <a:ext cx="8763000" cy="777874"/>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Tree>
    <p:extLst>
      <p:ext uri="{BB962C8B-B14F-4D97-AF65-F5344CB8AC3E}">
        <p14:creationId xmlns:p14="http://schemas.microsoft.com/office/powerpoint/2010/main" val="29788464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9274"/>
          </a:xfrm>
        </p:spPr>
        <p:txBody>
          <a:bodyPr/>
          <a:lstStyle/>
          <a:p>
            <a:pPr algn="ctr"/>
            <a:r>
              <a:rPr lang="en-CA" b="1" dirty="0">
                <a:effectLst>
                  <a:outerShdw blurRad="38100" dist="38100" dir="2700000" algn="tl">
                    <a:srgbClr val="000000">
                      <a:alpha val="43137"/>
                    </a:srgbClr>
                  </a:outerShdw>
                </a:effectLst>
              </a:rPr>
              <a:t>Resource Leveling 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3966577066"/>
              </p:ext>
            </p:extLst>
          </p:nvPr>
        </p:nvGraphicFramePr>
        <p:xfrm>
          <a:off x="381000" y="914400"/>
          <a:ext cx="8382000" cy="2362200"/>
        </p:xfrm>
        <a:graphic>
          <a:graphicData uri="http://schemas.openxmlformats.org/presentationml/2006/ole">
            <mc:AlternateContent xmlns:mc="http://schemas.openxmlformats.org/markup-compatibility/2006">
              <mc:Choice xmlns:v="urn:schemas-microsoft-com:vml" Requires="v">
                <p:oleObj spid="_x0000_s19633" name="Visio" r:id="rId3" imgW="8830013" imgH="3482646" progId="Visio.Drawing.15">
                  <p:embed/>
                </p:oleObj>
              </mc:Choice>
              <mc:Fallback>
                <p:oleObj name="Visio" r:id="rId3" imgW="8830013" imgH="3482646" progId="Visio.Drawing.15">
                  <p:embed/>
                  <p:pic>
                    <p:nvPicPr>
                      <p:cNvPr id="6" name="Object 5"/>
                      <p:cNvPicPr/>
                      <p:nvPr/>
                    </p:nvPicPr>
                    <p:blipFill>
                      <a:blip r:embed="rId4"/>
                      <a:stretch>
                        <a:fillRect/>
                      </a:stretch>
                    </p:blipFill>
                    <p:spPr>
                      <a:xfrm>
                        <a:off x="381000" y="914400"/>
                        <a:ext cx="8382000" cy="2362200"/>
                      </a:xfrm>
                      <a:prstGeom prst="rect">
                        <a:avLst/>
                      </a:prstGeom>
                    </p:spPr>
                  </p:pic>
                </p:oleObj>
              </mc:Fallback>
            </mc:AlternateContent>
          </a:graphicData>
        </a:graphic>
      </p:graphicFrame>
      <p:sp>
        <p:nvSpPr>
          <p:cNvPr id="5" name="TextBox 4"/>
          <p:cNvSpPr txBox="1"/>
          <p:nvPr/>
        </p:nvSpPr>
        <p:spPr>
          <a:xfrm>
            <a:off x="6324600" y="729734"/>
            <a:ext cx="1701363" cy="369332"/>
          </a:xfrm>
          <a:prstGeom prst="rect">
            <a:avLst/>
          </a:prstGeom>
          <a:noFill/>
        </p:spPr>
        <p:txBody>
          <a:bodyPr wrap="none" rtlCol="0">
            <a:spAutoFit/>
          </a:bodyPr>
          <a:lstStyle/>
          <a:p>
            <a:r>
              <a:rPr lang="en-CA" b="1" i="1" dirty="0">
                <a:solidFill>
                  <a:srgbClr val="FF0000"/>
                </a:solidFill>
              </a:rPr>
              <a:t>Before Leveling </a:t>
            </a:r>
          </a:p>
        </p:txBody>
      </p:sp>
      <p:graphicFrame>
        <p:nvGraphicFramePr>
          <p:cNvPr id="6" name="Object 5"/>
          <p:cNvGraphicFramePr>
            <a:graphicFrameLocks noChangeAspect="1"/>
          </p:cNvGraphicFramePr>
          <p:nvPr>
            <p:extLst>
              <p:ext uri="{D42A27DB-BD31-4B8C-83A1-F6EECF244321}">
                <p14:modId xmlns:p14="http://schemas.microsoft.com/office/powerpoint/2010/main" val="874888773"/>
              </p:ext>
            </p:extLst>
          </p:nvPr>
        </p:nvGraphicFramePr>
        <p:xfrm>
          <a:off x="381000" y="3641726"/>
          <a:ext cx="8610600" cy="2301874"/>
        </p:xfrm>
        <a:graphic>
          <a:graphicData uri="http://schemas.openxmlformats.org/presentationml/2006/ole">
            <mc:AlternateContent xmlns:mc="http://schemas.openxmlformats.org/markup-compatibility/2006">
              <mc:Choice xmlns:v="urn:schemas-microsoft-com:vml" Requires="v">
                <p:oleObj spid="_x0000_s19634" name="Visio" r:id="rId5" imgW="9045372" imgH="3482646" progId="Visio.Drawing.15">
                  <p:embed/>
                </p:oleObj>
              </mc:Choice>
              <mc:Fallback>
                <p:oleObj name="Visio" r:id="rId5" imgW="9045372" imgH="3482646" progId="Visio.Drawing.15">
                  <p:embed/>
                  <p:pic>
                    <p:nvPicPr>
                      <p:cNvPr id="0" name=""/>
                      <p:cNvPicPr/>
                      <p:nvPr/>
                    </p:nvPicPr>
                    <p:blipFill>
                      <a:blip r:embed="rId6"/>
                      <a:stretch>
                        <a:fillRect/>
                      </a:stretch>
                    </p:blipFill>
                    <p:spPr>
                      <a:xfrm>
                        <a:off x="381000" y="3641726"/>
                        <a:ext cx="8610600" cy="2301874"/>
                      </a:xfrm>
                      <a:prstGeom prst="rect">
                        <a:avLst/>
                      </a:prstGeom>
                    </p:spPr>
                  </p:pic>
                </p:oleObj>
              </mc:Fallback>
            </mc:AlternateContent>
          </a:graphicData>
        </a:graphic>
      </p:graphicFrame>
      <p:sp>
        <p:nvSpPr>
          <p:cNvPr id="7" name="TextBox 6"/>
          <p:cNvSpPr txBox="1"/>
          <p:nvPr/>
        </p:nvSpPr>
        <p:spPr>
          <a:xfrm>
            <a:off x="6553200" y="3641726"/>
            <a:ext cx="1565685" cy="369332"/>
          </a:xfrm>
          <a:prstGeom prst="rect">
            <a:avLst/>
          </a:prstGeom>
          <a:noFill/>
        </p:spPr>
        <p:txBody>
          <a:bodyPr wrap="none" rtlCol="0">
            <a:spAutoFit/>
          </a:bodyPr>
          <a:lstStyle/>
          <a:p>
            <a:r>
              <a:rPr lang="en-CA" b="1" i="1" dirty="0">
                <a:solidFill>
                  <a:srgbClr val="FF0000"/>
                </a:solidFill>
              </a:rPr>
              <a:t>After Leveling </a:t>
            </a:r>
          </a:p>
        </p:txBody>
      </p:sp>
      <p:cxnSp>
        <p:nvCxnSpPr>
          <p:cNvPr id="9" name="Straight Connector 8"/>
          <p:cNvCxnSpPr/>
          <p:nvPr/>
        </p:nvCxnSpPr>
        <p:spPr>
          <a:xfrm>
            <a:off x="228600" y="3429000"/>
            <a:ext cx="85344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8" name="TextBox 1"/>
          <p:cNvSpPr txBox="1"/>
          <p:nvPr/>
        </p:nvSpPr>
        <p:spPr>
          <a:xfrm>
            <a:off x="5968643" y="6450134"/>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24390513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152400"/>
            <a:ext cx="8620092" cy="62391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
        <p:nvSpPr>
          <p:cNvPr id="3" name="Content Placeholder 2"/>
          <p:cNvSpPr>
            <a:spLocks noGrp="1"/>
          </p:cNvSpPr>
          <p:nvPr>
            <p:ph idx="1"/>
          </p:nvPr>
        </p:nvSpPr>
        <p:spPr>
          <a:xfrm>
            <a:off x="304800" y="1071563"/>
            <a:ext cx="8686800" cy="4525962"/>
          </a:xfrm>
        </p:spPr>
        <p:txBody>
          <a:bodyPr>
            <a:normAutofit/>
          </a:bodyPr>
          <a:lstStyle/>
          <a:p>
            <a:pPr eaLnBrk="1" hangingPunct="1">
              <a:buFont typeface="Wingdings 2" pitchFamily="18" charset="2"/>
              <a:buNone/>
              <a:defRPr/>
            </a:pPr>
            <a:r>
              <a:rPr lang="en-US" sz="3000" b="1" dirty="0"/>
              <a:t>.4 Data Analysis</a:t>
            </a:r>
          </a:p>
          <a:p>
            <a:pPr marL="533400">
              <a:defRPr/>
            </a:pPr>
            <a:r>
              <a:rPr lang="en-US" sz="2200" b="1" i="1" dirty="0"/>
              <a:t>What-if Scenario Analysis</a:t>
            </a:r>
          </a:p>
          <a:p>
            <a:pPr marL="542925" lvl="2" indent="0">
              <a:buNone/>
              <a:defRPr/>
            </a:pPr>
            <a:r>
              <a:rPr lang="en-US" sz="2200" dirty="0"/>
              <a:t>The analysis is based on evaluating different scenarios, by varying the estimated durations, and introducing external factors, and analyzing the impact on the project completion</a:t>
            </a:r>
            <a:r>
              <a:rPr lang="en-US" sz="1900" dirty="0"/>
              <a:t>.  </a:t>
            </a:r>
          </a:p>
          <a:p>
            <a:pPr lvl="1" eaLnBrk="1" hangingPunct="1">
              <a:defRPr/>
            </a:pPr>
            <a:r>
              <a:rPr lang="en-US" sz="2200" b="1" i="1" dirty="0"/>
              <a:t>Simulation</a:t>
            </a:r>
          </a:p>
          <a:p>
            <a:pPr marL="542925" lvl="1" indent="0" eaLnBrk="1" hangingPunct="1">
              <a:buNone/>
              <a:defRPr/>
            </a:pPr>
            <a:r>
              <a:rPr lang="en-US" sz="2200" dirty="0"/>
              <a:t>Developing models to simulate the combined effect of individual project risks to evaluate their impact on achieving project objectives. The most common method is Monte Carlo Simulation, in which risks are used to calculate possible schedule outcomes for the project. The technique is based on probability destructions for risks, and great number of trials, using random numbers to show the probability of achieving a certain target date.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286750" cy="701674"/>
          </a:xfrm>
        </p:spPr>
        <p:txBody>
          <a:bodyPr>
            <a:normAutofit/>
          </a:bodyPr>
          <a:lstStyle/>
          <a:p>
            <a:r>
              <a:rPr lang="en-CA" sz="2400" b="1" dirty="0">
                <a:effectLst>
                  <a:outerShdw blurRad="38100" dist="38100" dir="2700000" algn="tl">
                    <a:srgbClr val="000000">
                      <a:alpha val="43137"/>
                    </a:srgbClr>
                  </a:outerShdw>
                </a:effectLst>
              </a:rPr>
              <a:t>EXAMPLE PROBABILITY DISTRIBUTION OF A TARGET MILESTONE</a:t>
            </a:r>
          </a:p>
        </p:txBody>
      </p:sp>
      <p:pic>
        <p:nvPicPr>
          <p:cNvPr id="4" name="Picture 3"/>
          <p:cNvPicPr>
            <a:picLocks noChangeAspect="1"/>
          </p:cNvPicPr>
          <p:nvPr/>
        </p:nvPicPr>
        <p:blipFill>
          <a:blip r:embed="rId2"/>
          <a:stretch>
            <a:fillRect/>
          </a:stretch>
        </p:blipFill>
        <p:spPr>
          <a:xfrm>
            <a:off x="628650" y="1066801"/>
            <a:ext cx="7829550" cy="4419599"/>
          </a:xfrm>
          <a:prstGeom prst="rect">
            <a:avLst/>
          </a:prstGeom>
        </p:spPr>
      </p:pic>
      <p:sp>
        <p:nvSpPr>
          <p:cNvPr id="5" name="TextBox 4"/>
          <p:cNvSpPr txBox="1"/>
          <p:nvPr/>
        </p:nvSpPr>
        <p:spPr>
          <a:xfrm>
            <a:off x="733425" y="5638800"/>
            <a:ext cx="7724775" cy="923330"/>
          </a:xfrm>
          <a:prstGeom prst="rect">
            <a:avLst/>
          </a:prstGeom>
          <a:solidFill>
            <a:schemeClr val="accent6">
              <a:lumMod val="20000"/>
              <a:lumOff val="80000"/>
            </a:schemeClr>
          </a:solidFill>
        </p:spPr>
        <p:txBody>
          <a:bodyPr wrap="square" rtlCol="0">
            <a:spAutoFit/>
          </a:bodyPr>
          <a:lstStyle/>
          <a:p>
            <a:r>
              <a:rPr lang="en-CA" i="1" dirty="0"/>
              <a:t>In this example, there is 10% probability that the project will finish on or before the target date of May 13, 2017, while there is 90% probability of completing the project by May 28, 2017 </a:t>
            </a:r>
          </a:p>
        </p:txBody>
      </p:sp>
      <p:sp>
        <p:nvSpPr>
          <p:cNvPr id="6" name="TextBox 1"/>
          <p:cNvSpPr txBox="1"/>
          <p:nvPr/>
        </p:nvSpPr>
        <p:spPr>
          <a:xfrm>
            <a:off x="5936813" y="651478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931824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791200"/>
          </a:xfrm>
        </p:spPr>
        <p:txBody>
          <a:bodyPr>
            <a:normAutofit lnSpcReduction="10000"/>
          </a:bodyPr>
          <a:lstStyle/>
          <a:p>
            <a:pPr marL="0" indent="0">
              <a:spcBef>
                <a:spcPts val="1200"/>
              </a:spcBef>
              <a:spcAft>
                <a:spcPts val="1200"/>
              </a:spcAft>
              <a:buNone/>
            </a:pPr>
            <a:r>
              <a:rPr lang="en-CA" sz="2800" b="1" dirty="0"/>
              <a:t>.5 Leads and Lags</a:t>
            </a:r>
          </a:p>
          <a:p>
            <a:pPr marL="342900" lvl="1" indent="0">
              <a:spcBef>
                <a:spcPts val="1200"/>
              </a:spcBef>
              <a:spcAft>
                <a:spcPts val="1200"/>
              </a:spcAft>
              <a:buNone/>
            </a:pPr>
            <a:r>
              <a:rPr lang="en-CA" sz="2200" dirty="0"/>
              <a:t>Are refinements applied during network analysis to develop a viable schedule, by adjusting the start time of the successor activities. </a:t>
            </a:r>
          </a:p>
          <a:p>
            <a:pPr marL="0" lvl="1" indent="0">
              <a:spcBef>
                <a:spcPts val="1200"/>
              </a:spcBef>
              <a:spcAft>
                <a:spcPts val="1200"/>
              </a:spcAft>
              <a:buNone/>
            </a:pPr>
            <a:r>
              <a:rPr lang="en-CA" sz="2800" b="1" dirty="0"/>
              <a:t>.6 Schedule Compression </a:t>
            </a:r>
          </a:p>
          <a:p>
            <a:pPr marL="358775" lvl="1" indent="-358775">
              <a:spcBef>
                <a:spcPts val="1200"/>
              </a:spcBef>
              <a:spcAft>
                <a:spcPts val="1200"/>
              </a:spcAft>
              <a:buNone/>
            </a:pPr>
            <a:r>
              <a:rPr lang="en-CA" sz="2800" b="1" dirty="0"/>
              <a:t>	</a:t>
            </a:r>
            <a:r>
              <a:rPr lang="en-CA" sz="2200" dirty="0"/>
              <a:t>A technique used to shorten or accelerate the schedule duration to meet imposed dates, without impacting the project scope. </a:t>
            </a:r>
          </a:p>
          <a:p>
            <a:pPr marL="531813" lvl="1" indent="-173038">
              <a:spcBef>
                <a:spcPts val="1200"/>
              </a:spcBef>
              <a:spcAft>
                <a:spcPts val="1200"/>
              </a:spcAft>
            </a:pPr>
            <a:r>
              <a:rPr lang="en-CA" sz="2200" b="1" i="1" dirty="0"/>
              <a:t>Crashing</a:t>
            </a:r>
            <a:r>
              <a:rPr lang="en-CA" sz="2200" dirty="0"/>
              <a:t> A technique used to shorten the schedule duration for the least additional cost, by adding resources, working overtime, expediting delivery for activities on the critical path. </a:t>
            </a:r>
            <a:r>
              <a:rPr lang="en-CA" sz="2200" b="1" i="1" dirty="0"/>
              <a:t>The trade-off in crashing is more money for shorter schedule</a:t>
            </a:r>
          </a:p>
          <a:p>
            <a:pPr marL="531813" lvl="1" indent="-173038">
              <a:spcBef>
                <a:spcPts val="1200"/>
              </a:spcBef>
              <a:spcAft>
                <a:spcPts val="1200"/>
              </a:spcAft>
            </a:pPr>
            <a:r>
              <a:rPr lang="en-CA" sz="2200" b="1" i="1" dirty="0"/>
              <a:t>Fast Tracking  </a:t>
            </a:r>
            <a:r>
              <a:rPr lang="en-CA" sz="2200" dirty="0"/>
              <a:t>performed</a:t>
            </a:r>
            <a:r>
              <a:rPr lang="en-CA" sz="2200" b="1" i="1" dirty="0"/>
              <a:t> </a:t>
            </a:r>
            <a:r>
              <a:rPr lang="en-CA" sz="2200" dirty="0"/>
              <a:t>by modifying the sequencing of activities or  phases to be done in parallel, totally or partially, instead of their normal serial sequence. </a:t>
            </a:r>
            <a:r>
              <a:rPr lang="en-CA" sz="2200" b="1" i="1" dirty="0"/>
              <a:t>The trade-off in fast-tracking is more risk for shorter schedule</a:t>
            </a:r>
          </a:p>
        </p:txBody>
      </p:sp>
      <p:sp>
        <p:nvSpPr>
          <p:cNvPr id="4" name="Rectangle 2"/>
          <p:cNvSpPr>
            <a:spLocks noGrp="1" noChangeArrowheads="1"/>
          </p:cNvSpPr>
          <p:nvPr>
            <p:ph type="title"/>
          </p:nvPr>
        </p:nvSpPr>
        <p:spPr>
          <a:xfrm>
            <a:off x="533400" y="152400"/>
            <a:ext cx="8515350" cy="701674"/>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Tree>
    <p:extLst>
      <p:ext uri="{BB962C8B-B14F-4D97-AF65-F5344CB8AC3E}">
        <p14:creationId xmlns:p14="http://schemas.microsoft.com/office/powerpoint/2010/main" val="42547382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25474"/>
          </a:xfrm>
        </p:spPr>
        <p:txBody>
          <a:bodyPr/>
          <a:lstStyle/>
          <a:p>
            <a:pPr algn="ctr"/>
            <a:r>
              <a:rPr lang="en-CA" b="1" dirty="0">
                <a:effectLst>
                  <a:outerShdw blurRad="38100" dist="38100" dir="2700000" algn="tl">
                    <a:srgbClr val="000000">
                      <a:alpha val="43137"/>
                    </a:srgbClr>
                  </a:outerShdw>
                </a:effectLst>
              </a:rPr>
              <a:t>SCHEDULE COMPRESSION TECHNIQUES</a:t>
            </a:r>
          </a:p>
        </p:txBody>
      </p:sp>
      <p:pic>
        <p:nvPicPr>
          <p:cNvPr id="4" name="Picture 3"/>
          <p:cNvPicPr>
            <a:picLocks noChangeAspect="1"/>
          </p:cNvPicPr>
          <p:nvPr/>
        </p:nvPicPr>
        <p:blipFill>
          <a:blip r:embed="rId2"/>
          <a:stretch>
            <a:fillRect/>
          </a:stretch>
        </p:blipFill>
        <p:spPr>
          <a:xfrm>
            <a:off x="228600" y="762001"/>
            <a:ext cx="8763000" cy="5954078"/>
          </a:xfrm>
          <a:prstGeom prst="rect">
            <a:avLst/>
          </a:prstGeom>
        </p:spPr>
      </p:pic>
      <p:sp>
        <p:nvSpPr>
          <p:cNvPr id="5" name="TextBox 1"/>
          <p:cNvSpPr txBox="1"/>
          <p:nvPr/>
        </p:nvSpPr>
        <p:spPr>
          <a:xfrm>
            <a:off x="5715000"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2924310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6019800"/>
          </a:xfrm>
        </p:spPr>
        <p:txBody>
          <a:bodyPr>
            <a:normAutofit/>
          </a:bodyPr>
          <a:lstStyle/>
          <a:p>
            <a:pPr marL="0" indent="0">
              <a:spcBef>
                <a:spcPts val="1200"/>
              </a:spcBef>
              <a:spcAft>
                <a:spcPts val="1200"/>
              </a:spcAft>
              <a:buNone/>
            </a:pPr>
            <a:r>
              <a:rPr lang="en-CA" sz="2800" b="1" dirty="0"/>
              <a:t>.7 Project Management Information Systems (PMIS)</a:t>
            </a:r>
          </a:p>
          <a:p>
            <a:pPr marL="358775" indent="0">
              <a:spcBef>
                <a:spcPts val="1200"/>
              </a:spcBef>
              <a:spcAft>
                <a:spcPts val="1200"/>
              </a:spcAft>
              <a:buNone/>
            </a:pPr>
            <a:r>
              <a:rPr lang="en-CA" sz="2200" dirty="0"/>
              <a:t>Scheduling software programs that expedite development and revision of project schedules.</a:t>
            </a:r>
          </a:p>
          <a:p>
            <a:pPr marL="0" indent="0">
              <a:spcBef>
                <a:spcPts val="1200"/>
              </a:spcBef>
              <a:spcAft>
                <a:spcPts val="1200"/>
              </a:spcAft>
              <a:buNone/>
            </a:pPr>
            <a:r>
              <a:rPr lang="en-CA" sz="2800" b="1" dirty="0"/>
              <a:t>.8 Agile Release Planning </a:t>
            </a:r>
          </a:p>
          <a:p>
            <a:pPr marL="701675" indent="-342900">
              <a:spcBef>
                <a:spcPts val="1200"/>
              </a:spcBef>
              <a:spcAft>
                <a:spcPts val="1200"/>
              </a:spcAft>
            </a:pPr>
            <a:r>
              <a:rPr lang="en-CA" sz="2200" dirty="0"/>
              <a:t>Provides a high-level time-line for the project’s releasable product, based on the vision of the  product’s evolution.  </a:t>
            </a:r>
          </a:p>
          <a:p>
            <a:pPr marL="701675" indent="-342900">
              <a:spcBef>
                <a:spcPts val="1200"/>
              </a:spcBef>
              <a:spcAft>
                <a:spcPts val="1200"/>
              </a:spcAft>
            </a:pPr>
            <a:r>
              <a:rPr lang="en-CA" sz="2200" dirty="0"/>
              <a:t>The planning also determines the number of iterations in each release, and allows the team decide the development effort, and how long it will take, based on the business goals, dependencies and impediments. </a:t>
            </a:r>
          </a:p>
          <a:p>
            <a:pPr marL="701675" indent="-342900">
              <a:spcBef>
                <a:spcPts val="1200"/>
              </a:spcBef>
              <a:spcAft>
                <a:spcPts val="1200"/>
              </a:spcAft>
            </a:pPr>
            <a:r>
              <a:rPr lang="en-CA" sz="2200" dirty="0"/>
              <a:t>The timeline provides a more easily understood project schedule, by defining which features will be completed at the end of each iteration    </a:t>
            </a:r>
          </a:p>
        </p:txBody>
      </p:sp>
      <p:sp>
        <p:nvSpPr>
          <p:cNvPr id="4" name="Rectangle 2"/>
          <p:cNvSpPr>
            <a:spLocks noGrp="1" noChangeArrowheads="1"/>
          </p:cNvSpPr>
          <p:nvPr>
            <p:ph type="title"/>
          </p:nvPr>
        </p:nvSpPr>
        <p:spPr>
          <a:xfrm>
            <a:off x="314325" y="21220"/>
            <a:ext cx="8515350" cy="762000"/>
          </a:xfrm>
        </p:spPr>
        <p:txBody>
          <a:bodyPr>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6.5.2  DEVELOP SCHEDULE: TOOLS &amp; TECHNIQUES</a:t>
            </a:r>
          </a:p>
        </p:txBody>
      </p:sp>
    </p:spTree>
    <p:extLst>
      <p:ext uri="{BB962C8B-B14F-4D97-AF65-F5344CB8AC3E}">
        <p14:creationId xmlns:p14="http://schemas.microsoft.com/office/powerpoint/2010/main" val="414400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838200"/>
          </a:xfrm>
        </p:spPr>
        <p:txBody>
          <a:bodyPr/>
          <a:lstStyle/>
          <a:p>
            <a:pPr algn="ctr"/>
            <a:r>
              <a:rPr lang="en-CA" b="1" dirty="0">
                <a:effectLst>
                  <a:outerShdw blurRad="38100" dist="38100" dir="2700000" algn="tl">
                    <a:srgbClr val="000000">
                      <a:alpha val="43137"/>
                    </a:srgbClr>
                  </a:outerShdw>
                </a:effectLst>
              </a:rPr>
              <a:t>AGILE RELEASE PLANNING</a:t>
            </a:r>
          </a:p>
        </p:txBody>
      </p:sp>
      <p:pic>
        <p:nvPicPr>
          <p:cNvPr id="3" name="Picture 2"/>
          <p:cNvPicPr>
            <a:picLocks noChangeAspect="1"/>
          </p:cNvPicPr>
          <p:nvPr/>
        </p:nvPicPr>
        <p:blipFill>
          <a:blip r:embed="rId2"/>
          <a:stretch>
            <a:fillRect/>
          </a:stretch>
        </p:blipFill>
        <p:spPr>
          <a:xfrm>
            <a:off x="228600" y="1041868"/>
            <a:ext cx="8839200" cy="5435132"/>
          </a:xfrm>
          <a:prstGeom prst="rect">
            <a:avLst/>
          </a:prstGeom>
        </p:spPr>
      </p:pic>
      <p:sp>
        <p:nvSpPr>
          <p:cNvPr id="4" name="TextBox 1"/>
          <p:cNvSpPr txBox="1"/>
          <p:nvPr/>
        </p:nvSpPr>
        <p:spPr>
          <a:xfrm>
            <a:off x="5991792" y="652225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502421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92502" y="76200"/>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
        <p:nvSpPr>
          <p:cNvPr id="86018" name="Rectangle 3"/>
          <p:cNvSpPr>
            <a:spLocks noGrp="1" noChangeArrowheads="1"/>
          </p:cNvSpPr>
          <p:nvPr>
            <p:ph idx="1"/>
          </p:nvPr>
        </p:nvSpPr>
        <p:spPr>
          <a:xfrm>
            <a:off x="292502" y="914400"/>
            <a:ext cx="8058150" cy="5562600"/>
          </a:xfrm>
        </p:spPr>
        <p:txBody>
          <a:bodyPr>
            <a:normAutofit/>
          </a:bodyPr>
          <a:lstStyle/>
          <a:p>
            <a:pPr eaLnBrk="1" hangingPunct="1">
              <a:spcBef>
                <a:spcPts val="1200"/>
              </a:spcBef>
              <a:spcAft>
                <a:spcPts val="1200"/>
              </a:spcAft>
              <a:buFont typeface="Wingdings" pitchFamily="2" charset="2"/>
              <a:buNone/>
            </a:pPr>
            <a:r>
              <a:rPr lang="en-US" sz="2800" b="1" dirty="0"/>
              <a:t>.1 Schedule Baseline </a:t>
            </a:r>
          </a:p>
          <a:p>
            <a:pPr lvl="1" eaLnBrk="1" hangingPunct="1">
              <a:spcBef>
                <a:spcPts val="1200"/>
              </a:spcBef>
              <a:spcAft>
                <a:spcPts val="1200"/>
              </a:spcAft>
            </a:pPr>
            <a:r>
              <a:rPr lang="en-US" sz="2400" dirty="0"/>
              <a:t>Is an approved version of the project schedule model, displaying sequenced activities, start and finish dates, resources.</a:t>
            </a:r>
          </a:p>
          <a:p>
            <a:pPr lvl="1" eaLnBrk="1" hangingPunct="1">
              <a:spcBef>
                <a:spcPts val="1200"/>
              </a:spcBef>
              <a:spcAft>
                <a:spcPts val="1200"/>
              </a:spcAft>
            </a:pPr>
            <a:r>
              <a:rPr lang="en-US" sz="2400" dirty="0"/>
              <a:t>The schedule baseline is a component of the Project Management Plan. </a:t>
            </a:r>
          </a:p>
          <a:p>
            <a:pPr lvl="1">
              <a:spcBef>
                <a:spcPts val="1200"/>
              </a:spcBef>
              <a:spcAft>
                <a:spcPts val="1200"/>
              </a:spcAft>
            </a:pPr>
            <a:r>
              <a:rPr lang="en-US" sz="2400" dirty="0"/>
              <a:t>Supporting detail provides the logic behind the decisions that created the schedule.</a:t>
            </a:r>
          </a:p>
          <a:p>
            <a:pPr lvl="1">
              <a:spcBef>
                <a:spcPts val="1200"/>
              </a:spcBef>
              <a:spcAft>
                <a:spcPts val="1200"/>
              </a:spcAft>
            </a:pPr>
            <a:r>
              <a:rPr lang="en-US" sz="2400" dirty="0"/>
              <a:t>The schedule baseline can be changed only through formal change control procedures, and is used as a basis for comparison to actual results.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15000"/>
          </a:xfrm>
        </p:spPr>
        <p:txBody>
          <a:bodyPr>
            <a:normAutofit/>
          </a:bodyPr>
          <a:lstStyle/>
          <a:p>
            <a:pPr marL="0" indent="0">
              <a:spcBef>
                <a:spcPts val="600"/>
              </a:spcBef>
              <a:spcAft>
                <a:spcPts val="600"/>
              </a:spcAft>
              <a:buNone/>
            </a:pPr>
            <a:r>
              <a:rPr lang="en-CA" sz="2800" b="1" dirty="0"/>
              <a:t>.2 Project Schedule</a:t>
            </a:r>
          </a:p>
          <a:p>
            <a:pPr marL="701675" indent="-342900">
              <a:spcBef>
                <a:spcPts val="600"/>
              </a:spcBef>
              <a:spcAft>
                <a:spcPts val="600"/>
              </a:spcAft>
            </a:pPr>
            <a:r>
              <a:rPr lang="en-CA" sz="2200" dirty="0"/>
              <a:t>Presents linked activities with planned dates, durations, milestones, and resources. </a:t>
            </a:r>
          </a:p>
          <a:p>
            <a:pPr marL="701675" indent="-342900">
              <a:spcBef>
                <a:spcPts val="600"/>
              </a:spcBef>
              <a:spcAft>
                <a:spcPts val="600"/>
              </a:spcAft>
            </a:pPr>
            <a:r>
              <a:rPr lang="en-CA" sz="2200" dirty="0"/>
              <a:t>The project schedule remains preliminary, until resource assignments have been confirmed and scheduled start and finish dates established. Then the schedule is baselined. </a:t>
            </a:r>
          </a:p>
          <a:p>
            <a:pPr marL="701675" indent="-342900">
              <a:spcBef>
                <a:spcPts val="600"/>
              </a:spcBef>
              <a:spcAft>
                <a:spcPts val="600"/>
              </a:spcAft>
            </a:pPr>
            <a:r>
              <a:rPr lang="en-CA" sz="2200" dirty="0"/>
              <a:t>The project schedule can be presented in several formats:</a:t>
            </a:r>
          </a:p>
          <a:p>
            <a:pPr marL="1044575" lvl="1" indent="-342900">
              <a:spcBef>
                <a:spcPts val="600"/>
              </a:spcBef>
              <a:spcAft>
                <a:spcPts val="600"/>
              </a:spcAft>
              <a:buFont typeface="Courier New" panose="02070309020205020404" pitchFamily="49" charset="0"/>
              <a:buChar char="o"/>
            </a:pPr>
            <a:r>
              <a:rPr lang="en-CA" sz="1900" b="1" i="1" dirty="0"/>
              <a:t>Bar Charts </a:t>
            </a:r>
            <a:r>
              <a:rPr lang="en-CA" sz="1900" dirty="0"/>
              <a:t>Also known as Gantt Chart</a:t>
            </a:r>
          </a:p>
          <a:p>
            <a:pPr marL="1044575" lvl="1" indent="-342900">
              <a:spcBef>
                <a:spcPts val="600"/>
              </a:spcBef>
              <a:spcAft>
                <a:spcPts val="600"/>
              </a:spcAft>
              <a:buFont typeface="Courier New" panose="02070309020205020404" pitchFamily="49" charset="0"/>
              <a:buChar char="o"/>
            </a:pPr>
            <a:r>
              <a:rPr lang="en-CA" sz="1900" b="1" i="1" dirty="0"/>
              <a:t>Milestone Chart </a:t>
            </a:r>
            <a:r>
              <a:rPr lang="en-CA" sz="1900" dirty="0"/>
              <a:t>identify the scheduled start or completion of major deliverables. </a:t>
            </a:r>
          </a:p>
          <a:p>
            <a:pPr marL="1044575" lvl="1" indent="-342900">
              <a:spcBef>
                <a:spcPts val="600"/>
              </a:spcBef>
              <a:spcAft>
                <a:spcPts val="600"/>
              </a:spcAft>
              <a:buFont typeface="Courier New" panose="02070309020205020404" pitchFamily="49" charset="0"/>
              <a:buChar char="o"/>
            </a:pPr>
            <a:r>
              <a:rPr lang="en-CA" sz="1900" b="1" i="1" dirty="0"/>
              <a:t>Project Schedule Network Diagram  </a:t>
            </a:r>
            <a:r>
              <a:rPr lang="en-CA" sz="1900" dirty="0"/>
              <a:t>commonly presented in activity-on-node (AON) format, showing activities and relationships without a time scale. When presented in time-scaled, the diagram is called logic bar chart. </a:t>
            </a:r>
            <a:endParaRPr lang="en-CA" sz="1900" b="1" i="1" dirty="0"/>
          </a:p>
        </p:txBody>
      </p:sp>
      <p:sp>
        <p:nvSpPr>
          <p:cNvPr id="4" name="Rectangle 2"/>
          <p:cNvSpPr>
            <a:spLocks noGrp="1" noChangeArrowheads="1"/>
          </p:cNvSpPr>
          <p:nvPr>
            <p:ph type="title"/>
          </p:nvPr>
        </p:nvSpPr>
        <p:spPr>
          <a:xfrm>
            <a:off x="609359" y="33759"/>
            <a:ext cx="7886700" cy="625474"/>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Tree>
    <p:extLst>
      <p:ext uri="{BB962C8B-B14F-4D97-AF65-F5344CB8AC3E}">
        <p14:creationId xmlns:p14="http://schemas.microsoft.com/office/powerpoint/2010/main" val="340194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462" y="0"/>
            <a:ext cx="7886700" cy="762000"/>
          </a:xfrm>
        </p:spPr>
        <p:txBody>
          <a:bodyPr/>
          <a:lstStyle/>
          <a:p>
            <a:pPr algn="ctr"/>
            <a:r>
              <a:rPr lang="en-CA" b="1" dirty="0">
                <a:effectLst>
                  <a:outerShdw blurRad="38100" dist="38100" dir="2700000" algn="tl">
                    <a:srgbClr val="000000">
                      <a:alpha val="43137"/>
                    </a:srgbClr>
                  </a:outerShdw>
                </a:effectLst>
              </a:rPr>
              <a:t>Scheduling Overview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610599" cy="5562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1104900" y="6457890"/>
            <a:ext cx="3518912" cy="400110"/>
          </a:xfrm>
          <a:prstGeom prst="rect">
            <a:avLst/>
          </a:prstGeom>
          <a:noFill/>
        </p:spPr>
        <p:txBody>
          <a:bodyPr wrap="none" rtlCol="0">
            <a:spAutoFit/>
          </a:bodyPr>
          <a:lstStyle/>
          <a:p>
            <a:r>
              <a:rPr lang="en-US" sz="1600" b="1" i="1" dirty="0"/>
              <a:t>PMBOK</a:t>
            </a:r>
            <a:r>
              <a:rPr lang="en-US" sz="1600" b="1" i="1" dirty="0">
                <a:latin typeface="Aharoni"/>
                <a:cs typeface="Aharoni"/>
              </a:rPr>
              <a:t>® 6</a:t>
            </a:r>
            <a:r>
              <a:rPr lang="en-US" sz="1600" b="1" i="1" baseline="30000" dirty="0">
                <a:latin typeface="Aharoni"/>
                <a:cs typeface="Aharoni"/>
              </a:rPr>
              <a:t>th</a:t>
            </a:r>
            <a:r>
              <a:rPr lang="en-US" sz="1600" b="1" i="1" dirty="0">
                <a:latin typeface="Aharoni"/>
                <a:cs typeface="Aharoni"/>
              </a:rPr>
              <a:t> Edition Fig </a:t>
            </a:r>
            <a:r>
              <a:rPr lang="en-US" sz="2000" b="1" i="1" dirty="0">
                <a:latin typeface="Aharoni"/>
                <a:cs typeface="Aharoni"/>
              </a:rPr>
              <a:t>6-2</a:t>
            </a:r>
            <a:r>
              <a:rPr lang="en-US" sz="1600" b="1" i="1" dirty="0">
                <a:latin typeface="Aharoni"/>
                <a:cs typeface="Aharoni"/>
              </a:rPr>
              <a:t> page 176</a:t>
            </a:r>
            <a:endParaRPr lang="en-US" sz="1600" b="1" i="1" dirty="0"/>
          </a:p>
        </p:txBody>
      </p:sp>
    </p:spTree>
    <p:extLst>
      <p:ext uri="{BB962C8B-B14F-4D97-AF65-F5344CB8AC3E}">
        <p14:creationId xmlns:p14="http://schemas.microsoft.com/office/powerpoint/2010/main" val="22697294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463550" y="33591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1" name="Rectangle 4"/>
          <p:cNvSpPr>
            <a:spLocks noChangeArrowheads="1"/>
          </p:cNvSpPr>
          <p:nvPr/>
        </p:nvSpPr>
        <p:spPr bwMode="auto">
          <a:xfrm>
            <a:off x="2825750" y="33591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2" name="Rectangle 5"/>
          <p:cNvSpPr>
            <a:spLocks noChangeArrowheads="1"/>
          </p:cNvSpPr>
          <p:nvPr/>
        </p:nvSpPr>
        <p:spPr bwMode="auto">
          <a:xfrm>
            <a:off x="2825750" y="19113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3" name="Rectangle 6"/>
          <p:cNvSpPr>
            <a:spLocks noChangeArrowheads="1"/>
          </p:cNvSpPr>
          <p:nvPr/>
        </p:nvSpPr>
        <p:spPr bwMode="auto">
          <a:xfrm>
            <a:off x="2825750" y="45783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4" name="Rectangle 7"/>
          <p:cNvSpPr>
            <a:spLocks noChangeArrowheads="1"/>
          </p:cNvSpPr>
          <p:nvPr/>
        </p:nvSpPr>
        <p:spPr bwMode="auto">
          <a:xfrm>
            <a:off x="4044950" y="57975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5" name="Rectangle 8"/>
          <p:cNvSpPr>
            <a:spLocks noChangeArrowheads="1"/>
          </p:cNvSpPr>
          <p:nvPr/>
        </p:nvSpPr>
        <p:spPr bwMode="auto">
          <a:xfrm>
            <a:off x="5187950" y="45783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6" name="Rectangle 9"/>
          <p:cNvSpPr>
            <a:spLocks noChangeArrowheads="1"/>
          </p:cNvSpPr>
          <p:nvPr/>
        </p:nvSpPr>
        <p:spPr bwMode="auto">
          <a:xfrm>
            <a:off x="5187950" y="33591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7" name="Rectangle 10"/>
          <p:cNvSpPr>
            <a:spLocks noChangeArrowheads="1"/>
          </p:cNvSpPr>
          <p:nvPr/>
        </p:nvSpPr>
        <p:spPr bwMode="auto">
          <a:xfrm>
            <a:off x="5187950" y="19113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9098" name="Rectangle 11"/>
          <p:cNvSpPr>
            <a:spLocks noChangeArrowheads="1"/>
          </p:cNvSpPr>
          <p:nvPr/>
        </p:nvSpPr>
        <p:spPr bwMode="auto">
          <a:xfrm>
            <a:off x="7312025" y="3359150"/>
            <a:ext cx="1358900" cy="825500"/>
          </a:xfrm>
          <a:prstGeom prst="rect">
            <a:avLst/>
          </a:prstGeom>
          <a:solidFill>
            <a:schemeClr val="accent4"/>
          </a:solidFill>
          <a:ln w="12700">
            <a:solidFill>
              <a:schemeClr val="tx1"/>
            </a:solidFill>
            <a:miter lim="800000"/>
            <a:headEnd/>
            <a:tailEnd/>
          </a:ln>
        </p:spPr>
        <p:txBody>
          <a:bodyPr wrap="none" anchor="ctr"/>
          <a:lstStyle/>
          <a:p>
            <a:pPr>
              <a:defRPr/>
            </a:pPr>
            <a:endParaRPr lang="en-US"/>
          </a:p>
        </p:txBody>
      </p:sp>
      <p:sp>
        <p:nvSpPr>
          <p:cNvPr id="87051" name="Line 12"/>
          <p:cNvSpPr>
            <a:spLocks noChangeShapeType="1"/>
          </p:cNvSpPr>
          <p:nvPr/>
        </p:nvSpPr>
        <p:spPr bwMode="auto">
          <a:xfrm flipV="1">
            <a:off x="1830388" y="2439988"/>
            <a:ext cx="912812" cy="1370012"/>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2" name="Line 13"/>
          <p:cNvSpPr>
            <a:spLocks noChangeShapeType="1"/>
          </p:cNvSpPr>
          <p:nvPr/>
        </p:nvSpPr>
        <p:spPr bwMode="auto">
          <a:xfrm>
            <a:off x="1830388" y="3810000"/>
            <a:ext cx="8366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3" name="Line 14"/>
          <p:cNvSpPr>
            <a:spLocks noChangeShapeType="1"/>
          </p:cNvSpPr>
          <p:nvPr/>
        </p:nvSpPr>
        <p:spPr bwMode="auto">
          <a:xfrm>
            <a:off x="1830388" y="3811588"/>
            <a:ext cx="912812" cy="989012"/>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4" name="Line 15"/>
          <p:cNvSpPr>
            <a:spLocks noChangeShapeType="1"/>
          </p:cNvSpPr>
          <p:nvPr/>
        </p:nvSpPr>
        <p:spPr bwMode="auto">
          <a:xfrm>
            <a:off x="1357313" y="4214813"/>
            <a:ext cx="214312" cy="1071562"/>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5" name="Line 16"/>
          <p:cNvSpPr>
            <a:spLocks noChangeShapeType="1"/>
          </p:cNvSpPr>
          <p:nvPr/>
        </p:nvSpPr>
        <p:spPr bwMode="auto">
          <a:xfrm>
            <a:off x="4268788" y="2286000"/>
            <a:ext cx="9128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6" name="Line 17"/>
          <p:cNvSpPr>
            <a:spLocks noChangeShapeType="1"/>
          </p:cNvSpPr>
          <p:nvPr/>
        </p:nvSpPr>
        <p:spPr bwMode="auto">
          <a:xfrm>
            <a:off x="4192588" y="3733800"/>
            <a:ext cx="9890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7" name="Line 18"/>
          <p:cNvSpPr>
            <a:spLocks noChangeShapeType="1"/>
          </p:cNvSpPr>
          <p:nvPr/>
        </p:nvSpPr>
        <p:spPr bwMode="auto">
          <a:xfrm>
            <a:off x="4192588" y="4876800"/>
            <a:ext cx="9890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8" name="Line 19"/>
          <p:cNvSpPr>
            <a:spLocks noChangeShapeType="1"/>
          </p:cNvSpPr>
          <p:nvPr/>
        </p:nvSpPr>
        <p:spPr bwMode="auto">
          <a:xfrm>
            <a:off x="6572250" y="2286000"/>
            <a:ext cx="741363" cy="1489075"/>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59" name="Line 20"/>
          <p:cNvSpPr>
            <a:spLocks noChangeShapeType="1"/>
          </p:cNvSpPr>
          <p:nvPr/>
        </p:nvSpPr>
        <p:spPr bwMode="auto">
          <a:xfrm flipV="1">
            <a:off x="6643688" y="3687763"/>
            <a:ext cx="571500" cy="46037"/>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60" name="Line 21"/>
          <p:cNvSpPr>
            <a:spLocks noChangeShapeType="1"/>
          </p:cNvSpPr>
          <p:nvPr/>
        </p:nvSpPr>
        <p:spPr bwMode="auto">
          <a:xfrm flipV="1">
            <a:off x="6554788" y="3857625"/>
            <a:ext cx="731837" cy="1171575"/>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61" name="Line 22"/>
          <p:cNvSpPr>
            <a:spLocks noChangeShapeType="1"/>
          </p:cNvSpPr>
          <p:nvPr/>
        </p:nvSpPr>
        <p:spPr bwMode="auto">
          <a:xfrm flipV="1">
            <a:off x="5429250" y="5643563"/>
            <a:ext cx="1928813" cy="54610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87062" name="Rectangle 23"/>
          <p:cNvSpPr>
            <a:spLocks noChangeArrowheads="1"/>
          </p:cNvSpPr>
          <p:nvPr/>
        </p:nvSpPr>
        <p:spPr bwMode="auto">
          <a:xfrm>
            <a:off x="517525" y="3565525"/>
            <a:ext cx="1200150"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Design</a:t>
            </a:r>
          </a:p>
        </p:txBody>
      </p:sp>
      <p:sp>
        <p:nvSpPr>
          <p:cNvPr id="87063" name="Rectangle 24"/>
          <p:cNvSpPr>
            <a:spLocks noChangeArrowheads="1"/>
          </p:cNvSpPr>
          <p:nvPr/>
        </p:nvSpPr>
        <p:spPr bwMode="auto">
          <a:xfrm>
            <a:off x="2803525" y="1965325"/>
            <a:ext cx="1217613"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Code</a:t>
            </a:r>
          </a:p>
          <a:p>
            <a:pPr eaLnBrk="0" hangingPunct="0"/>
            <a:r>
              <a:rPr lang="en-US" b="1">
                <a:latin typeface="Arial" charset="0"/>
              </a:rPr>
              <a:t>Entries</a:t>
            </a:r>
          </a:p>
        </p:txBody>
      </p:sp>
      <p:sp>
        <p:nvSpPr>
          <p:cNvPr id="87064" name="Rectangle 25"/>
          <p:cNvSpPr>
            <a:spLocks noChangeArrowheads="1"/>
          </p:cNvSpPr>
          <p:nvPr/>
        </p:nvSpPr>
        <p:spPr bwMode="auto">
          <a:xfrm>
            <a:off x="2803525" y="3336925"/>
            <a:ext cx="1217613"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Code</a:t>
            </a:r>
          </a:p>
          <a:p>
            <a:pPr eaLnBrk="0" hangingPunct="0"/>
            <a:r>
              <a:rPr lang="en-US" b="1">
                <a:latin typeface="Arial" charset="0"/>
              </a:rPr>
              <a:t>Update</a:t>
            </a:r>
          </a:p>
        </p:txBody>
      </p:sp>
      <p:sp>
        <p:nvSpPr>
          <p:cNvPr id="87065" name="Rectangle 26"/>
          <p:cNvSpPr>
            <a:spLocks noChangeArrowheads="1"/>
          </p:cNvSpPr>
          <p:nvPr/>
        </p:nvSpPr>
        <p:spPr bwMode="auto">
          <a:xfrm>
            <a:off x="2879725" y="4632325"/>
            <a:ext cx="1065213"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Code </a:t>
            </a:r>
          </a:p>
          <a:p>
            <a:pPr eaLnBrk="0" hangingPunct="0"/>
            <a:r>
              <a:rPr lang="en-US" b="1">
                <a:latin typeface="Arial" charset="0"/>
              </a:rPr>
              <a:t>Query</a:t>
            </a:r>
          </a:p>
        </p:txBody>
      </p:sp>
      <p:sp>
        <p:nvSpPr>
          <p:cNvPr id="87066" name="Rectangle 27"/>
          <p:cNvSpPr>
            <a:spLocks noChangeArrowheads="1"/>
          </p:cNvSpPr>
          <p:nvPr/>
        </p:nvSpPr>
        <p:spPr bwMode="auto">
          <a:xfrm>
            <a:off x="5467350" y="1965325"/>
            <a:ext cx="857250" cy="822325"/>
          </a:xfrm>
          <a:prstGeom prst="rect">
            <a:avLst/>
          </a:prstGeom>
          <a:noFill/>
          <a:ln w="9525">
            <a:noFill/>
            <a:miter lim="800000"/>
            <a:headEnd/>
            <a:tailEnd/>
          </a:ln>
        </p:spPr>
        <p:txBody>
          <a:bodyPr lIns="92075" tIns="46038" rIns="92075" bIns="46038">
            <a:spAutoFit/>
          </a:bodyPr>
          <a:lstStyle/>
          <a:p>
            <a:pPr eaLnBrk="0" hangingPunct="0"/>
            <a:r>
              <a:rPr lang="en-US" b="1">
                <a:latin typeface="Arial" charset="0"/>
              </a:rPr>
              <a:t>Unit</a:t>
            </a:r>
          </a:p>
          <a:p>
            <a:pPr eaLnBrk="0" hangingPunct="0"/>
            <a:r>
              <a:rPr lang="en-US" b="1">
                <a:latin typeface="Arial" charset="0"/>
              </a:rPr>
              <a:t>Test</a:t>
            </a:r>
          </a:p>
        </p:txBody>
      </p:sp>
      <p:sp>
        <p:nvSpPr>
          <p:cNvPr id="87067" name="Rectangle 28"/>
          <p:cNvSpPr>
            <a:spLocks noChangeArrowheads="1"/>
          </p:cNvSpPr>
          <p:nvPr/>
        </p:nvSpPr>
        <p:spPr bwMode="auto">
          <a:xfrm>
            <a:off x="5486400" y="3413125"/>
            <a:ext cx="911225" cy="822325"/>
          </a:xfrm>
          <a:prstGeom prst="rect">
            <a:avLst/>
          </a:prstGeom>
          <a:noFill/>
          <a:ln w="9525">
            <a:noFill/>
            <a:miter lim="800000"/>
            <a:headEnd/>
            <a:tailEnd/>
          </a:ln>
        </p:spPr>
        <p:txBody>
          <a:bodyPr lIns="92075" tIns="46038" rIns="92075" bIns="46038">
            <a:spAutoFit/>
          </a:bodyPr>
          <a:lstStyle/>
          <a:p>
            <a:pPr eaLnBrk="0" hangingPunct="0"/>
            <a:r>
              <a:rPr lang="en-US" b="1">
                <a:latin typeface="Arial" charset="0"/>
              </a:rPr>
              <a:t>Unit </a:t>
            </a:r>
          </a:p>
          <a:p>
            <a:pPr eaLnBrk="0" hangingPunct="0"/>
            <a:r>
              <a:rPr lang="en-US" b="1">
                <a:latin typeface="Arial" charset="0"/>
              </a:rPr>
              <a:t>Test</a:t>
            </a:r>
          </a:p>
        </p:txBody>
      </p:sp>
      <p:sp>
        <p:nvSpPr>
          <p:cNvPr id="87068" name="Rectangle 29"/>
          <p:cNvSpPr>
            <a:spLocks noChangeArrowheads="1"/>
          </p:cNvSpPr>
          <p:nvPr/>
        </p:nvSpPr>
        <p:spPr bwMode="auto">
          <a:xfrm>
            <a:off x="5486400" y="4556125"/>
            <a:ext cx="911225" cy="822325"/>
          </a:xfrm>
          <a:prstGeom prst="rect">
            <a:avLst/>
          </a:prstGeom>
          <a:noFill/>
          <a:ln w="9525">
            <a:noFill/>
            <a:miter lim="800000"/>
            <a:headEnd/>
            <a:tailEnd/>
          </a:ln>
        </p:spPr>
        <p:txBody>
          <a:bodyPr lIns="92075" tIns="46038" rIns="92075" bIns="46038">
            <a:spAutoFit/>
          </a:bodyPr>
          <a:lstStyle/>
          <a:p>
            <a:pPr eaLnBrk="0" hangingPunct="0"/>
            <a:r>
              <a:rPr lang="en-US" b="1">
                <a:latin typeface="Arial" charset="0"/>
              </a:rPr>
              <a:t>Unit </a:t>
            </a:r>
          </a:p>
          <a:p>
            <a:pPr eaLnBrk="0" hangingPunct="0"/>
            <a:r>
              <a:rPr lang="en-US" b="1">
                <a:latin typeface="Arial" charset="0"/>
              </a:rPr>
              <a:t>Test</a:t>
            </a:r>
          </a:p>
        </p:txBody>
      </p:sp>
      <p:sp>
        <p:nvSpPr>
          <p:cNvPr id="87069" name="Rectangle 30"/>
          <p:cNvSpPr>
            <a:spLocks noChangeArrowheads="1"/>
          </p:cNvSpPr>
          <p:nvPr/>
        </p:nvSpPr>
        <p:spPr bwMode="auto">
          <a:xfrm>
            <a:off x="7518400" y="3413125"/>
            <a:ext cx="1268413"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System</a:t>
            </a:r>
          </a:p>
          <a:p>
            <a:pPr eaLnBrk="0" hangingPunct="0"/>
            <a:r>
              <a:rPr lang="en-US" b="1">
                <a:latin typeface="Arial" charset="0"/>
              </a:rPr>
              <a:t>  Test</a:t>
            </a:r>
          </a:p>
        </p:txBody>
      </p:sp>
      <p:sp>
        <p:nvSpPr>
          <p:cNvPr id="87070" name="Rectangle 31"/>
          <p:cNvSpPr>
            <a:spLocks noChangeArrowheads="1"/>
          </p:cNvSpPr>
          <p:nvPr/>
        </p:nvSpPr>
        <p:spPr bwMode="auto">
          <a:xfrm>
            <a:off x="4098925" y="5775325"/>
            <a:ext cx="1403350"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  Write</a:t>
            </a:r>
          </a:p>
          <a:p>
            <a:pPr eaLnBrk="0" hangingPunct="0"/>
            <a:r>
              <a:rPr lang="en-US" b="1">
                <a:latin typeface="Arial" charset="0"/>
              </a:rPr>
              <a:t>Manuals</a:t>
            </a:r>
          </a:p>
        </p:txBody>
      </p:sp>
      <p:sp>
        <p:nvSpPr>
          <p:cNvPr id="82976" name="Rectangle 32"/>
          <p:cNvSpPr>
            <a:spLocks noChangeArrowheads="1"/>
          </p:cNvSpPr>
          <p:nvPr/>
        </p:nvSpPr>
        <p:spPr bwMode="auto">
          <a:xfrm>
            <a:off x="228600" y="29559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6-1        6-15</a:t>
            </a:r>
          </a:p>
        </p:txBody>
      </p:sp>
      <p:sp>
        <p:nvSpPr>
          <p:cNvPr id="82977" name="Rectangle 33"/>
          <p:cNvSpPr>
            <a:spLocks noChangeArrowheads="1"/>
          </p:cNvSpPr>
          <p:nvPr/>
        </p:nvSpPr>
        <p:spPr bwMode="auto">
          <a:xfrm>
            <a:off x="2566988" y="15843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dirty="0">
                <a:solidFill>
                  <a:schemeClr val="accent3">
                    <a:lumMod val="50000"/>
                  </a:schemeClr>
                </a:solidFill>
                <a:latin typeface="Arial" charset="0"/>
              </a:rPr>
              <a:t>  6-16       7-15</a:t>
            </a:r>
          </a:p>
        </p:txBody>
      </p:sp>
      <p:sp>
        <p:nvSpPr>
          <p:cNvPr id="82978" name="Rectangle 34"/>
          <p:cNvSpPr>
            <a:spLocks noChangeArrowheads="1"/>
          </p:cNvSpPr>
          <p:nvPr/>
        </p:nvSpPr>
        <p:spPr bwMode="auto">
          <a:xfrm>
            <a:off x="2667000" y="29559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6-16       6-30</a:t>
            </a:r>
          </a:p>
        </p:txBody>
      </p:sp>
      <p:sp>
        <p:nvSpPr>
          <p:cNvPr id="82979" name="Rectangle 35"/>
          <p:cNvSpPr>
            <a:spLocks noChangeArrowheads="1"/>
          </p:cNvSpPr>
          <p:nvPr/>
        </p:nvSpPr>
        <p:spPr bwMode="auto">
          <a:xfrm>
            <a:off x="2514600" y="42513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6-16       6-23</a:t>
            </a:r>
          </a:p>
        </p:txBody>
      </p:sp>
      <p:sp>
        <p:nvSpPr>
          <p:cNvPr id="82980" name="Rectangle 36"/>
          <p:cNvSpPr>
            <a:spLocks noChangeArrowheads="1"/>
          </p:cNvSpPr>
          <p:nvPr/>
        </p:nvSpPr>
        <p:spPr bwMode="auto">
          <a:xfrm>
            <a:off x="3733800" y="54705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6-16       7-15</a:t>
            </a:r>
          </a:p>
        </p:txBody>
      </p:sp>
      <p:sp>
        <p:nvSpPr>
          <p:cNvPr id="82981" name="Rectangle 37"/>
          <p:cNvSpPr>
            <a:spLocks noChangeArrowheads="1"/>
          </p:cNvSpPr>
          <p:nvPr/>
        </p:nvSpPr>
        <p:spPr bwMode="auto">
          <a:xfrm>
            <a:off x="4929188" y="15843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7-16       7-31</a:t>
            </a:r>
          </a:p>
        </p:txBody>
      </p:sp>
      <p:sp>
        <p:nvSpPr>
          <p:cNvPr id="82982" name="Rectangle 38"/>
          <p:cNvSpPr>
            <a:spLocks noChangeArrowheads="1"/>
          </p:cNvSpPr>
          <p:nvPr/>
        </p:nvSpPr>
        <p:spPr bwMode="auto">
          <a:xfrm>
            <a:off x="4876800" y="29559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7-1       7-15</a:t>
            </a:r>
          </a:p>
        </p:txBody>
      </p:sp>
      <p:sp>
        <p:nvSpPr>
          <p:cNvPr id="82983" name="Rectangle 39"/>
          <p:cNvSpPr>
            <a:spLocks noChangeArrowheads="1"/>
          </p:cNvSpPr>
          <p:nvPr/>
        </p:nvSpPr>
        <p:spPr bwMode="auto">
          <a:xfrm>
            <a:off x="4876800" y="41751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a:solidFill>
                  <a:schemeClr val="accent3">
                    <a:lumMod val="50000"/>
                  </a:schemeClr>
                </a:solidFill>
                <a:latin typeface="Arial" charset="0"/>
              </a:rPr>
              <a:t>  6-24       7-30</a:t>
            </a:r>
          </a:p>
        </p:txBody>
      </p:sp>
      <p:sp>
        <p:nvSpPr>
          <p:cNvPr id="82984" name="Rectangle 40"/>
          <p:cNvSpPr>
            <a:spLocks noChangeArrowheads="1"/>
          </p:cNvSpPr>
          <p:nvPr/>
        </p:nvSpPr>
        <p:spPr bwMode="auto">
          <a:xfrm>
            <a:off x="7162800" y="2955925"/>
            <a:ext cx="1981200" cy="400050"/>
          </a:xfrm>
          <a:prstGeom prst="rect">
            <a:avLst/>
          </a:prstGeom>
          <a:noFill/>
          <a:ln w="9525">
            <a:noFill/>
            <a:miter lim="800000"/>
            <a:headEnd/>
            <a:tailEnd/>
          </a:ln>
        </p:spPr>
        <p:txBody>
          <a:bodyPr lIns="92075" tIns="46038" rIns="92075" bIns="46038">
            <a:spAutoFit/>
          </a:bodyPr>
          <a:lstStyle/>
          <a:p>
            <a:pPr eaLnBrk="0" hangingPunct="0">
              <a:defRPr/>
            </a:pPr>
            <a:r>
              <a:rPr lang="en-US" sz="2000" b="1" dirty="0">
                <a:solidFill>
                  <a:schemeClr val="accent3">
                    <a:lumMod val="50000"/>
                  </a:schemeClr>
                </a:solidFill>
                <a:latin typeface="Arial" charset="0"/>
              </a:rPr>
              <a:t>  8-1       8-15</a:t>
            </a:r>
          </a:p>
        </p:txBody>
      </p:sp>
      <p:sp>
        <p:nvSpPr>
          <p:cNvPr id="87080" name="Rectangle 41"/>
          <p:cNvSpPr>
            <a:spLocks noChangeArrowheads="1"/>
          </p:cNvSpPr>
          <p:nvPr/>
        </p:nvSpPr>
        <p:spPr bwMode="auto">
          <a:xfrm>
            <a:off x="1143000" y="1071563"/>
            <a:ext cx="6429375" cy="461962"/>
          </a:xfrm>
          <a:prstGeom prst="rect">
            <a:avLst/>
          </a:prstGeom>
          <a:noFill/>
          <a:ln w="9525">
            <a:noFill/>
            <a:miter lim="800000"/>
            <a:headEnd/>
            <a:tailEnd/>
          </a:ln>
        </p:spPr>
        <p:txBody>
          <a:bodyPr lIns="92075" tIns="46038" rIns="92075" bIns="46038">
            <a:spAutoFit/>
          </a:bodyPr>
          <a:lstStyle/>
          <a:p>
            <a:pPr eaLnBrk="0" hangingPunct="0"/>
            <a:r>
              <a:rPr lang="en-US" b="1" u="sng">
                <a:solidFill>
                  <a:schemeClr val="tx2"/>
                </a:solidFill>
                <a:latin typeface="Arial" charset="0"/>
              </a:rPr>
              <a:t>  Network Diagram with Scheduled Dates</a:t>
            </a:r>
          </a:p>
        </p:txBody>
      </p:sp>
      <p:sp>
        <p:nvSpPr>
          <p:cNvPr id="44" name="Rectangle 2"/>
          <p:cNvSpPr>
            <a:spLocks noGrp="1" noChangeArrowheads="1"/>
          </p:cNvSpPr>
          <p:nvPr>
            <p:ph type="title"/>
          </p:nvPr>
        </p:nvSpPr>
        <p:spPr>
          <a:xfrm>
            <a:off x="228600" y="42862"/>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cxnSp>
        <p:nvCxnSpPr>
          <p:cNvPr id="46" name="Straight Arrow Connector 45"/>
          <p:cNvCxnSpPr>
            <a:endCxn id="89094" idx="1"/>
          </p:cNvCxnSpPr>
          <p:nvPr/>
        </p:nvCxnSpPr>
        <p:spPr>
          <a:xfrm>
            <a:off x="1571625" y="5286375"/>
            <a:ext cx="2473325" cy="923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7061" idx="1"/>
          </p:cNvCxnSpPr>
          <p:nvPr/>
        </p:nvCxnSpPr>
        <p:spPr>
          <a:xfrm rot="5400000" flipH="1" flipV="1">
            <a:off x="6893719" y="4679157"/>
            <a:ext cx="1428750" cy="5000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1"/>
          <p:cNvSpPr txBox="1"/>
          <p:nvPr/>
        </p:nvSpPr>
        <p:spPr>
          <a:xfrm>
            <a:off x="0" y="646916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p:cNvSpPr>
            <a:spLocks noChangeArrowheads="1"/>
          </p:cNvSpPr>
          <p:nvPr/>
        </p:nvSpPr>
        <p:spPr bwMode="auto">
          <a:xfrm>
            <a:off x="304800" y="1143000"/>
            <a:ext cx="4114800" cy="685800"/>
          </a:xfrm>
          <a:prstGeom prst="rect">
            <a:avLst/>
          </a:prstGeom>
          <a:noFill/>
          <a:ln w="9525">
            <a:noFill/>
            <a:miter lim="800000"/>
            <a:headEnd/>
            <a:tailEnd/>
          </a:ln>
        </p:spPr>
        <p:txBody>
          <a:bodyPr lIns="92075" tIns="46038" rIns="92075" bIns="46038"/>
          <a:lstStyle/>
          <a:p>
            <a:pPr marL="342900" indent="-342900" eaLnBrk="0" hangingPunct="0">
              <a:spcBef>
                <a:spcPct val="20000"/>
              </a:spcBef>
            </a:pPr>
            <a:r>
              <a:rPr lang="en-US" sz="3200" b="1">
                <a:solidFill>
                  <a:schemeClr val="tx2"/>
                </a:solidFill>
                <a:latin typeface="Arial" charset="0"/>
              </a:rPr>
              <a:t>Bar (Gantt) Chart</a:t>
            </a:r>
            <a:r>
              <a:rPr lang="en-US" sz="2800" b="1">
                <a:solidFill>
                  <a:schemeClr val="tx2"/>
                </a:solidFill>
                <a:latin typeface="Arial" charset="0"/>
              </a:rPr>
              <a:t>:</a:t>
            </a:r>
            <a:endParaRPr lang="en-US" sz="2800" b="1">
              <a:solidFill>
                <a:srgbClr val="FF0033"/>
              </a:solidFill>
              <a:latin typeface="Garamond" pitchFamily="18" charset="0"/>
            </a:endParaRPr>
          </a:p>
          <a:p>
            <a:pPr marL="342900" indent="-342900" eaLnBrk="0" hangingPunct="0">
              <a:spcBef>
                <a:spcPct val="20000"/>
              </a:spcBef>
            </a:pPr>
            <a:endParaRPr lang="en-US" sz="2800" b="1">
              <a:solidFill>
                <a:srgbClr val="FF0033"/>
              </a:solidFill>
              <a:latin typeface="Garamond" pitchFamily="18" charset="0"/>
            </a:endParaRPr>
          </a:p>
        </p:txBody>
      </p:sp>
      <p:sp>
        <p:nvSpPr>
          <p:cNvPr id="88067" name="Rectangle 4"/>
          <p:cNvSpPr>
            <a:spLocks noChangeArrowheads="1"/>
          </p:cNvSpPr>
          <p:nvPr/>
        </p:nvSpPr>
        <p:spPr bwMode="auto">
          <a:xfrm>
            <a:off x="520700" y="2424113"/>
            <a:ext cx="2244725" cy="2933700"/>
          </a:xfrm>
          <a:prstGeom prst="rect">
            <a:avLst/>
          </a:prstGeom>
          <a:noFill/>
          <a:ln w="9525">
            <a:noFill/>
            <a:miter lim="800000"/>
            <a:headEnd/>
            <a:tailEnd/>
          </a:ln>
        </p:spPr>
        <p:txBody>
          <a:bodyPr wrap="none" lIns="90488" tIns="44450" rIns="90488" bIns="44450">
            <a:spAutoFit/>
          </a:bodyPr>
          <a:lstStyle/>
          <a:p>
            <a:pPr eaLnBrk="0" hangingPunct="0">
              <a:lnSpc>
                <a:spcPct val="95000"/>
              </a:lnSpc>
            </a:pPr>
            <a:r>
              <a:rPr lang="en-US" sz="2800" b="1">
                <a:latin typeface="Garamond" pitchFamily="18" charset="0"/>
              </a:rPr>
              <a:t>Change Tire</a:t>
            </a:r>
          </a:p>
          <a:p>
            <a:pPr eaLnBrk="0" hangingPunct="0">
              <a:lnSpc>
                <a:spcPct val="95000"/>
              </a:lnSpc>
            </a:pPr>
            <a:endParaRPr lang="en-US" sz="2800" b="1">
              <a:latin typeface="Garamond" pitchFamily="18" charset="0"/>
            </a:endParaRPr>
          </a:p>
          <a:p>
            <a:pPr eaLnBrk="0" hangingPunct="0">
              <a:lnSpc>
                <a:spcPct val="95000"/>
              </a:lnSpc>
            </a:pPr>
            <a:r>
              <a:rPr lang="en-US" sz="2800" b="1">
                <a:latin typeface="Garamond" pitchFamily="18" charset="0"/>
              </a:rPr>
              <a:t>  Stop Car</a:t>
            </a:r>
          </a:p>
          <a:p>
            <a:pPr eaLnBrk="0" hangingPunct="0">
              <a:lnSpc>
                <a:spcPct val="95000"/>
              </a:lnSpc>
            </a:pPr>
            <a:r>
              <a:rPr lang="en-US" sz="2800" b="1">
                <a:latin typeface="Garamond" pitchFamily="18" charset="0"/>
              </a:rPr>
              <a:t>  </a:t>
            </a:r>
          </a:p>
          <a:p>
            <a:pPr eaLnBrk="0" hangingPunct="0">
              <a:lnSpc>
                <a:spcPct val="95000"/>
              </a:lnSpc>
            </a:pPr>
            <a:r>
              <a:rPr lang="en-US" sz="2800" b="1">
                <a:latin typeface="Garamond" pitchFamily="18" charset="0"/>
              </a:rPr>
              <a:t>  Change Tire</a:t>
            </a:r>
          </a:p>
          <a:p>
            <a:pPr eaLnBrk="0" hangingPunct="0">
              <a:lnSpc>
                <a:spcPct val="95000"/>
              </a:lnSpc>
            </a:pPr>
            <a:endParaRPr lang="en-US" sz="2800" b="1">
              <a:latin typeface="Garamond" pitchFamily="18" charset="0"/>
            </a:endParaRPr>
          </a:p>
          <a:p>
            <a:pPr eaLnBrk="0" hangingPunct="0">
              <a:lnSpc>
                <a:spcPct val="95000"/>
              </a:lnSpc>
            </a:pPr>
            <a:r>
              <a:rPr lang="en-US" sz="2800" b="1">
                <a:latin typeface="Garamond" pitchFamily="18" charset="0"/>
              </a:rPr>
              <a:t>  Drive Away</a:t>
            </a:r>
          </a:p>
        </p:txBody>
      </p:sp>
      <p:sp>
        <p:nvSpPr>
          <p:cNvPr id="88068" name="Rectangle 5"/>
          <p:cNvSpPr>
            <a:spLocks noChangeArrowheads="1"/>
          </p:cNvSpPr>
          <p:nvPr/>
        </p:nvSpPr>
        <p:spPr bwMode="auto">
          <a:xfrm>
            <a:off x="3587750" y="2673350"/>
            <a:ext cx="4864100" cy="215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88069" name="Rectangle 6" descr="Wide downward diagonal"/>
          <p:cNvSpPr>
            <a:spLocks noChangeArrowheads="1"/>
          </p:cNvSpPr>
          <p:nvPr/>
        </p:nvSpPr>
        <p:spPr bwMode="auto">
          <a:xfrm>
            <a:off x="3587750" y="3397250"/>
            <a:ext cx="1130300" cy="254000"/>
          </a:xfrm>
          <a:prstGeom prst="rect">
            <a:avLst/>
          </a:prstGeom>
          <a:pattFill prst="wdDnDiag">
            <a:fgClr>
              <a:schemeClr val="accent1"/>
            </a:fgClr>
            <a:bgClr>
              <a:schemeClr val="bg1"/>
            </a:bgClr>
          </a:pattFill>
          <a:ln w="12700">
            <a:solidFill>
              <a:schemeClr val="accent1"/>
            </a:solidFill>
            <a:miter lim="800000"/>
            <a:headEnd/>
            <a:tailEnd/>
          </a:ln>
        </p:spPr>
        <p:txBody>
          <a:bodyPr wrap="none" anchor="ctr"/>
          <a:lstStyle/>
          <a:p>
            <a:endParaRPr lang="en-US"/>
          </a:p>
        </p:txBody>
      </p:sp>
      <p:sp>
        <p:nvSpPr>
          <p:cNvPr id="88070" name="Rectangle 7" descr="Wide downward diagonal"/>
          <p:cNvSpPr>
            <a:spLocks noChangeArrowheads="1"/>
          </p:cNvSpPr>
          <p:nvPr/>
        </p:nvSpPr>
        <p:spPr bwMode="auto">
          <a:xfrm>
            <a:off x="4806950" y="4121150"/>
            <a:ext cx="1365250" cy="222250"/>
          </a:xfrm>
          <a:prstGeom prst="rect">
            <a:avLst/>
          </a:prstGeom>
          <a:pattFill prst="wdDnDiag">
            <a:fgClr>
              <a:schemeClr val="accent1"/>
            </a:fgClr>
            <a:bgClr>
              <a:schemeClr val="bg1"/>
            </a:bgClr>
          </a:pattFill>
          <a:ln w="12700">
            <a:solidFill>
              <a:schemeClr val="accent1"/>
            </a:solidFill>
            <a:miter lim="800000"/>
            <a:headEnd/>
            <a:tailEnd/>
          </a:ln>
        </p:spPr>
        <p:txBody>
          <a:bodyPr wrap="none" anchor="ctr"/>
          <a:lstStyle/>
          <a:p>
            <a:endParaRPr lang="en-US"/>
          </a:p>
        </p:txBody>
      </p:sp>
      <p:sp>
        <p:nvSpPr>
          <p:cNvPr id="88071" name="Rectangle 8" descr="Wide downward diagonal"/>
          <p:cNvSpPr>
            <a:spLocks noChangeArrowheads="1"/>
          </p:cNvSpPr>
          <p:nvPr/>
        </p:nvSpPr>
        <p:spPr bwMode="auto">
          <a:xfrm>
            <a:off x="6330950" y="4806950"/>
            <a:ext cx="2120900" cy="215900"/>
          </a:xfrm>
          <a:prstGeom prst="rect">
            <a:avLst/>
          </a:prstGeom>
          <a:pattFill prst="wdDnDiag">
            <a:fgClr>
              <a:schemeClr val="accent1"/>
            </a:fgClr>
            <a:bgClr>
              <a:schemeClr val="bg1"/>
            </a:bgClr>
          </a:pattFill>
          <a:ln w="12700">
            <a:solidFill>
              <a:schemeClr val="accent1"/>
            </a:solidFill>
            <a:miter lim="800000"/>
            <a:headEnd/>
            <a:tailEnd/>
          </a:ln>
        </p:spPr>
        <p:txBody>
          <a:bodyPr wrap="none" anchor="ctr"/>
          <a:lstStyle/>
          <a:p>
            <a:endParaRPr lang="en-US"/>
          </a:p>
        </p:txBody>
      </p:sp>
      <p:sp>
        <p:nvSpPr>
          <p:cNvPr id="88072" name="Line 9"/>
          <p:cNvSpPr>
            <a:spLocks noChangeShapeType="1"/>
          </p:cNvSpPr>
          <p:nvPr/>
        </p:nvSpPr>
        <p:spPr bwMode="auto">
          <a:xfrm>
            <a:off x="35052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3" name="Line 10"/>
          <p:cNvSpPr>
            <a:spLocks noChangeShapeType="1"/>
          </p:cNvSpPr>
          <p:nvPr/>
        </p:nvSpPr>
        <p:spPr bwMode="auto">
          <a:xfrm>
            <a:off x="46482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4" name="Line 11"/>
          <p:cNvSpPr>
            <a:spLocks noChangeShapeType="1"/>
          </p:cNvSpPr>
          <p:nvPr/>
        </p:nvSpPr>
        <p:spPr bwMode="auto">
          <a:xfrm>
            <a:off x="57912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5" name="Line 12"/>
          <p:cNvSpPr>
            <a:spLocks noChangeShapeType="1"/>
          </p:cNvSpPr>
          <p:nvPr/>
        </p:nvSpPr>
        <p:spPr bwMode="auto">
          <a:xfrm>
            <a:off x="67818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6" name="Line 13"/>
          <p:cNvSpPr>
            <a:spLocks noChangeShapeType="1"/>
          </p:cNvSpPr>
          <p:nvPr/>
        </p:nvSpPr>
        <p:spPr bwMode="auto">
          <a:xfrm>
            <a:off x="76962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7" name="Line 14"/>
          <p:cNvSpPr>
            <a:spLocks noChangeShapeType="1"/>
          </p:cNvSpPr>
          <p:nvPr/>
        </p:nvSpPr>
        <p:spPr bwMode="auto">
          <a:xfrm>
            <a:off x="8534400" y="22383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8078" name="Rectangle 15"/>
          <p:cNvSpPr>
            <a:spLocks noChangeArrowheads="1"/>
          </p:cNvSpPr>
          <p:nvPr/>
        </p:nvSpPr>
        <p:spPr bwMode="auto">
          <a:xfrm>
            <a:off x="3490913" y="2014538"/>
            <a:ext cx="5121275" cy="393700"/>
          </a:xfrm>
          <a:prstGeom prst="rect">
            <a:avLst/>
          </a:prstGeom>
          <a:noFill/>
          <a:ln w="9525">
            <a:noFill/>
            <a:miter lim="800000"/>
            <a:headEnd/>
            <a:tailEnd/>
          </a:ln>
        </p:spPr>
        <p:txBody>
          <a:bodyPr wrap="none" lIns="90488" tIns="44450" rIns="90488" bIns="44450">
            <a:spAutoFit/>
          </a:bodyPr>
          <a:lstStyle/>
          <a:p>
            <a:pPr eaLnBrk="0" hangingPunct="0"/>
            <a:r>
              <a:rPr lang="en-US" sz="2000" b="1">
                <a:latin typeface="Arial" charset="0"/>
              </a:rPr>
              <a:t>    M1           M7          M13       M17     M25  </a:t>
            </a:r>
          </a:p>
        </p:txBody>
      </p:sp>
      <p:sp>
        <p:nvSpPr>
          <p:cNvPr id="88079" name="Rectangle 16"/>
          <p:cNvSpPr>
            <a:spLocks noChangeArrowheads="1"/>
          </p:cNvSpPr>
          <p:nvPr/>
        </p:nvSpPr>
        <p:spPr bwMode="auto">
          <a:xfrm>
            <a:off x="517525" y="5440363"/>
            <a:ext cx="1538288" cy="701675"/>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Garamond" pitchFamily="18" charset="0"/>
              </a:rPr>
              <a:t>Legend</a:t>
            </a:r>
          </a:p>
          <a:p>
            <a:pPr eaLnBrk="0" hangingPunct="0"/>
            <a:r>
              <a:rPr lang="en-US" sz="2000" b="1">
                <a:latin typeface="Garamond" pitchFamily="18" charset="0"/>
              </a:rPr>
              <a:t>M  -  Minute</a:t>
            </a:r>
          </a:p>
        </p:txBody>
      </p:sp>
      <p:sp>
        <p:nvSpPr>
          <p:cNvPr id="19" name="Rectangle 2"/>
          <p:cNvSpPr>
            <a:spLocks noGrp="1" noChangeArrowheads="1"/>
          </p:cNvSpPr>
          <p:nvPr>
            <p:ph type="title"/>
          </p:nvPr>
        </p:nvSpPr>
        <p:spPr>
          <a:xfrm>
            <a:off x="304800" y="-41374"/>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
        <p:nvSpPr>
          <p:cNvPr id="17" name="TextBox 1"/>
          <p:cNvSpPr txBox="1"/>
          <p:nvPr/>
        </p:nvSpPr>
        <p:spPr>
          <a:xfrm>
            <a:off x="0" y="654218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
          <p:cNvSpPr>
            <a:spLocks noGrp="1" noChangeArrowheads="1"/>
          </p:cNvSpPr>
          <p:nvPr>
            <p:ph type="title"/>
          </p:nvPr>
        </p:nvSpPr>
        <p:spPr>
          <a:xfrm>
            <a:off x="304800" y="76200"/>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
        <p:nvSpPr>
          <p:cNvPr id="89090" name="Rectangle 3"/>
          <p:cNvSpPr>
            <a:spLocks noGrp="1" noChangeArrowheads="1"/>
          </p:cNvSpPr>
          <p:nvPr>
            <p:ph idx="1"/>
          </p:nvPr>
        </p:nvSpPr>
        <p:spPr>
          <a:xfrm>
            <a:off x="685800" y="1981200"/>
            <a:ext cx="7772400" cy="4114800"/>
          </a:xfrm>
        </p:spPr>
        <p:txBody>
          <a:bodyPr/>
          <a:lstStyle/>
          <a:p>
            <a:pPr eaLnBrk="1" hangingPunct="1">
              <a:buFont typeface="Wingdings" pitchFamily="2" charset="2"/>
              <a:buNone/>
            </a:pPr>
            <a:r>
              <a:rPr lang="en-US">
                <a:latin typeface="Garamond" pitchFamily="18" charset="0"/>
              </a:rPr>
              <a:t>   </a:t>
            </a:r>
          </a:p>
        </p:txBody>
      </p:sp>
      <p:sp>
        <p:nvSpPr>
          <p:cNvPr id="89091" name="Rectangle 4"/>
          <p:cNvSpPr>
            <a:spLocks noChangeArrowheads="1"/>
          </p:cNvSpPr>
          <p:nvPr/>
        </p:nvSpPr>
        <p:spPr bwMode="auto">
          <a:xfrm>
            <a:off x="215900" y="2225675"/>
            <a:ext cx="2333625" cy="3016250"/>
          </a:xfrm>
          <a:prstGeom prst="rect">
            <a:avLst/>
          </a:prstGeom>
          <a:noFill/>
          <a:ln w="9525">
            <a:noFill/>
            <a:miter lim="800000"/>
            <a:headEnd/>
            <a:tailEnd/>
          </a:ln>
        </p:spPr>
        <p:txBody>
          <a:bodyPr wrap="none" lIns="90488" tIns="44450" rIns="90488" bIns="44450">
            <a:spAutoFit/>
          </a:bodyPr>
          <a:lstStyle/>
          <a:p>
            <a:pPr eaLnBrk="0" hangingPunct="0"/>
            <a:r>
              <a:rPr lang="en-US" sz="2800" b="1">
                <a:latin typeface="Garamond" pitchFamily="18" charset="0"/>
              </a:rPr>
              <a:t>Change Tire</a:t>
            </a:r>
            <a:endParaRPr lang="en-US" b="1">
              <a:latin typeface="Garamond" pitchFamily="18" charset="0"/>
            </a:endParaRPr>
          </a:p>
          <a:p>
            <a:pPr eaLnBrk="0" hangingPunct="0"/>
            <a:endParaRPr lang="en-US" b="1">
              <a:latin typeface="Garamond" pitchFamily="18" charset="0"/>
            </a:endParaRPr>
          </a:p>
          <a:p>
            <a:pPr eaLnBrk="0" hangingPunct="0"/>
            <a:r>
              <a:rPr lang="en-US" b="1">
                <a:latin typeface="Garamond" pitchFamily="18" charset="0"/>
              </a:rPr>
              <a:t>   </a:t>
            </a:r>
            <a:r>
              <a:rPr lang="en-US" sz="2800" b="1">
                <a:latin typeface="Garamond" pitchFamily="18" charset="0"/>
              </a:rPr>
              <a:t>Stop Car</a:t>
            </a:r>
          </a:p>
          <a:p>
            <a:pPr eaLnBrk="0" hangingPunct="0"/>
            <a:r>
              <a:rPr lang="en-US" sz="2800" b="1">
                <a:latin typeface="Garamond" pitchFamily="18" charset="0"/>
              </a:rPr>
              <a:t>  </a:t>
            </a:r>
          </a:p>
          <a:p>
            <a:pPr eaLnBrk="0" hangingPunct="0"/>
            <a:r>
              <a:rPr lang="en-US" sz="2800" b="1">
                <a:latin typeface="Garamond" pitchFamily="18" charset="0"/>
              </a:rPr>
              <a:t>   Change Tire</a:t>
            </a:r>
          </a:p>
          <a:p>
            <a:pPr eaLnBrk="0" hangingPunct="0"/>
            <a:endParaRPr lang="en-US" sz="2800" b="1">
              <a:latin typeface="Garamond" pitchFamily="18" charset="0"/>
            </a:endParaRPr>
          </a:p>
          <a:p>
            <a:pPr eaLnBrk="0" hangingPunct="0"/>
            <a:r>
              <a:rPr lang="en-US" sz="2800" b="1">
                <a:latin typeface="Garamond" pitchFamily="18" charset="0"/>
              </a:rPr>
              <a:t>   Drive Away</a:t>
            </a:r>
          </a:p>
        </p:txBody>
      </p:sp>
      <p:sp>
        <p:nvSpPr>
          <p:cNvPr id="89092" name="Rectangle 5"/>
          <p:cNvSpPr>
            <a:spLocks noChangeArrowheads="1"/>
          </p:cNvSpPr>
          <p:nvPr/>
        </p:nvSpPr>
        <p:spPr bwMode="auto">
          <a:xfrm>
            <a:off x="3338513" y="1862138"/>
            <a:ext cx="5191125" cy="393700"/>
          </a:xfrm>
          <a:prstGeom prst="rect">
            <a:avLst/>
          </a:prstGeom>
          <a:noFill/>
          <a:ln w="9525">
            <a:noFill/>
            <a:miter lim="800000"/>
            <a:headEnd/>
            <a:tailEnd/>
          </a:ln>
        </p:spPr>
        <p:txBody>
          <a:bodyPr wrap="none" lIns="90488" tIns="44450" rIns="90488" bIns="44450">
            <a:spAutoFit/>
          </a:bodyPr>
          <a:lstStyle/>
          <a:p>
            <a:pPr eaLnBrk="0" hangingPunct="0"/>
            <a:r>
              <a:rPr lang="en-US" sz="2000" b="1">
                <a:latin typeface="Arial" charset="0"/>
              </a:rPr>
              <a:t>M1            M7           M13         M17      M25  </a:t>
            </a:r>
          </a:p>
        </p:txBody>
      </p:sp>
      <p:sp>
        <p:nvSpPr>
          <p:cNvPr id="89093" name="Line 6"/>
          <p:cNvSpPr>
            <a:spLocks noChangeShapeType="1"/>
          </p:cNvSpPr>
          <p:nvPr/>
        </p:nvSpPr>
        <p:spPr bwMode="auto">
          <a:xfrm>
            <a:off x="3352800" y="19335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9094" name="Line 7"/>
          <p:cNvSpPr>
            <a:spLocks noChangeShapeType="1"/>
          </p:cNvSpPr>
          <p:nvPr/>
        </p:nvSpPr>
        <p:spPr bwMode="auto">
          <a:xfrm>
            <a:off x="4495800" y="1933575"/>
            <a:ext cx="0" cy="3146425"/>
          </a:xfrm>
          <a:prstGeom prst="line">
            <a:avLst/>
          </a:prstGeom>
          <a:noFill/>
          <a:ln w="50800">
            <a:solidFill>
              <a:srgbClr val="3333FF"/>
            </a:solidFill>
            <a:prstDash val="dash"/>
            <a:round/>
            <a:headEnd type="none" w="sm" len="sm"/>
            <a:tailEnd type="none" w="sm" len="sm"/>
          </a:ln>
        </p:spPr>
        <p:txBody>
          <a:bodyPr wrap="none" anchor="ctr"/>
          <a:lstStyle/>
          <a:p>
            <a:endParaRPr lang="en-CA"/>
          </a:p>
        </p:txBody>
      </p:sp>
      <p:sp>
        <p:nvSpPr>
          <p:cNvPr id="89095" name="Line 8"/>
          <p:cNvSpPr>
            <a:spLocks noChangeShapeType="1"/>
          </p:cNvSpPr>
          <p:nvPr/>
        </p:nvSpPr>
        <p:spPr bwMode="auto">
          <a:xfrm>
            <a:off x="5638800" y="19335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9096" name="Line 9"/>
          <p:cNvSpPr>
            <a:spLocks noChangeShapeType="1"/>
          </p:cNvSpPr>
          <p:nvPr/>
        </p:nvSpPr>
        <p:spPr bwMode="auto">
          <a:xfrm>
            <a:off x="6629400" y="19335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9097" name="Line 10"/>
          <p:cNvSpPr>
            <a:spLocks noChangeShapeType="1"/>
          </p:cNvSpPr>
          <p:nvPr/>
        </p:nvSpPr>
        <p:spPr bwMode="auto">
          <a:xfrm>
            <a:off x="7543800" y="19335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9098" name="Line 11"/>
          <p:cNvSpPr>
            <a:spLocks noChangeShapeType="1"/>
          </p:cNvSpPr>
          <p:nvPr/>
        </p:nvSpPr>
        <p:spPr bwMode="auto">
          <a:xfrm>
            <a:off x="8382000" y="1933575"/>
            <a:ext cx="0" cy="3146425"/>
          </a:xfrm>
          <a:prstGeom prst="line">
            <a:avLst/>
          </a:prstGeom>
          <a:noFill/>
          <a:ln w="50800">
            <a:solidFill>
              <a:schemeClr val="tx1"/>
            </a:solidFill>
            <a:prstDash val="dash"/>
            <a:round/>
            <a:headEnd type="none" w="sm" len="sm"/>
            <a:tailEnd type="none" w="sm" len="sm"/>
          </a:ln>
        </p:spPr>
        <p:txBody>
          <a:bodyPr wrap="none" anchor="ctr"/>
          <a:lstStyle/>
          <a:p>
            <a:endParaRPr lang="en-CA"/>
          </a:p>
        </p:txBody>
      </p:sp>
      <p:sp>
        <p:nvSpPr>
          <p:cNvPr id="89099" name="Line 12"/>
          <p:cNvSpPr>
            <a:spLocks noChangeShapeType="1"/>
          </p:cNvSpPr>
          <p:nvPr/>
        </p:nvSpPr>
        <p:spPr bwMode="auto">
          <a:xfrm>
            <a:off x="3495675" y="2362200"/>
            <a:ext cx="4899025" cy="0"/>
          </a:xfrm>
          <a:prstGeom prst="line">
            <a:avLst/>
          </a:prstGeom>
          <a:noFill/>
          <a:ln w="127000">
            <a:solidFill>
              <a:schemeClr val="hlink"/>
            </a:solidFill>
            <a:round/>
            <a:headEnd type="none" w="sm" len="sm"/>
            <a:tailEnd type="none" w="sm" len="sm"/>
          </a:ln>
        </p:spPr>
        <p:txBody>
          <a:bodyPr wrap="none" anchor="ctr"/>
          <a:lstStyle/>
          <a:p>
            <a:endParaRPr lang="en-CA"/>
          </a:p>
        </p:txBody>
      </p:sp>
      <p:sp>
        <p:nvSpPr>
          <p:cNvPr id="89100" name="AutoShape 13"/>
          <p:cNvSpPr>
            <a:spLocks noChangeArrowheads="1"/>
          </p:cNvSpPr>
          <p:nvPr/>
        </p:nvSpPr>
        <p:spPr bwMode="auto">
          <a:xfrm>
            <a:off x="3124200" y="3124200"/>
            <a:ext cx="533400" cy="381000"/>
          </a:xfrm>
          <a:prstGeom prst="triangle">
            <a:avLst>
              <a:gd name="adj" fmla="val 49977"/>
            </a:avLst>
          </a:prstGeom>
          <a:solidFill>
            <a:schemeClr val="hlink"/>
          </a:solidFill>
          <a:ln w="9525">
            <a:noFill/>
            <a:miter lim="800000"/>
            <a:headEnd/>
            <a:tailEnd/>
          </a:ln>
        </p:spPr>
        <p:txBody>
          <a:bodyPr wrap="none" anchor="ctr"/>
          <a:lstStyle/>
          <a:p>
            <a:endParaRPr lang="en-US"/>
          </a:p>
        </p:txBody>
      </p:sp>
      <p:sp>
        <p:nvSpPr>
          <p:cNvPr id="89101" name="AutoShape 14"/>
          <p:cNvSpPr>
            <a:spLocks noChangeArrowheads="1"/>
          </p:cNvSpPr>
          <p:nvPr/>
        </p:nvSpPr>
        <p:spPr bwMode="auto">
          <a:xfrm rot="10800000">
            <a:off x="4267200" y="3200400"/>
            <a:ext cx="457200" cy="304800"/>
          </a:xfrm>
          <a:prstGeom prst="triangle">
            <a:avLst>
              <a:gd name="adj" fmla="val 49977"/>
            </a:avLst>
          </a:prstGeom>
          <a:solidFill>
            <a:srgbClr val="FFFF00"/>
          </a:solidFill>
          <a:ln w="9525">
            <a:noFill/>
            <a:miter lim="800000"/>
            <a:headEnd/>
            <a:tailEnd/>
          </a:ln>
        </p:spPr>
        <p:txBody>
          <a:bodyPr wrap="none" anchor="ctr"/>
          <a:lstStyle/>
          <a:p>
            <a:endParaRPr lang="en-US"/>
          </a:p>
        </p:txBody>
      </p:sp>
      <p:sp>
        <p:nvSpPr>
          <p:cNvPr id="89102" name="AutoShape 15"/>
          <p:cNvSpPr>
            <a:spLocks noChangeArrowheads="1"/>
          </p:cNvSpPr>
          <p:nvPr/>
        </p:nvSpPr>
        <p:spPr bwMode="auto">
          <a:xfrm>
            <a:off x="4267200" y="3733800"/>
            <a:ext cx="533400" cy="381000"/>
          </a:xfrm>
          <a:prstGeom prst="triangle">
            <a:avLst>
              <a:gd name="adj" fmla="val 49977"/>
            </a:avLst>
          </a:prstGeom>
          <a:solidFill>
            <a:schemeClr val="hlink"/>
          </a:solidFill>
          <a:ln w="9525">
            <a:noFill/>
            <a:miter lim="800000"/>
            <a:headEnd/>
            <a:tailEnd/>
          </a:ln>
        </p:spPr>
        <p:txBody>
          <a:bodyPr wrap="none" anchor="ctr"/>
          <a:lstStyle/>
          <a:p>
            <a:endParaRPr lang="en-US"/>
          </a:p>
        </p:txBody>
      </p:sp>
      <p:sp>
        <p:nvSpPr>
          <p:cNvPr id="89103" name="AutoShape 16"/>
          <p:cNvSpPr>
            <a:spLocks noChangeArrowheads="1"/>
          </p:cNvSpPr>
          <p:nvPr/>
        </p:nvSpPr>
        <p:spPr bwMode="auto">
          <a:xfrm>
            <a:off x="5943600" y="4572000"/>
            <a:ext cx="533400" cy="381000"/>
          </a:xfrm>
          <a:prstGeom prst="triangle">
            <a:avLst>
              <a:gd name="adj" fmla="val 49977"/>
            </a:avLst>
          </a:prstGeom>
          <a:solidFill>
            <a:schemeClr val="hlink"/>
          </a:solidFill>
          <a:ln w="9525">
            <a:noFill/>
            <a:miter lim="800000"/>
            <a:headEnd/>
            <a:tailEnd/>
          </a:ln>
        </p:spPr>
        <p:txBody>
          <a:bodyPr wrap="none" anchor="ctr"/>
          <a:lstStyle/>
          <a:p>
            <a:endParaRPr lang="en-US"/>
          </a:p>
        </p:txBody>
      </p:sp>
      <p:sp>
        <p:nvSpPr>
          <p:cNvPr id="89104" name="AutoShape 17"/>
          <p:cNvSpPr>
            <a:spLocks noChangeArrowheads="1"/>
          </p:cNvSpPr>
          <p:nvPr/>
        </p:nvSpPr>
        <p:spPr bwMode="auto">
          <a:xfrm rot="10800000">
            <a:off x="5943600" y="3733800"/>
            <a:ext cx="533400" cy="381000"/>
          </a:xfrm>
          <a:prstGeom prst="triangle">
            <a:avLst>
              <a:gd name="adj" fmla="val 49977"/>
            </a:avLst>
          </a:prstGeom>
          <a:solidFill>
            <a:schemeClr val="hlink"/>
          </a:solidFill>
          <a:ln w="9525">
            <a:noFill/>
            <a:miter lim="800000"/>
            <a:headEnd/>
            <a:tailEnd/>
          </a:ln>
        </p:spPr>
        <p:txBody>
          <a:bodyPr wrap="none" anchor="ctr"/>
          <a:lstStyle/>
          <a:p>
            <a:endParaRPr lang="en-US"/>
          </a:p>
        </p:txBody>
      </p:sp>
      <p:sp>
        <p:nvSpPr>
          <p:cNvPr id="89105" name="AutoShape 18"/>
          <p:cNvSpPr>
            <a:spLocks noChangeArrowheads="1"/>
          </p:cNvSpPr>
          <p:nvPr/>
        </p:nvSpPr>
        <p:spPr bwMode="auto">
          <a:xfrm rot="10800000">
            <a:off x="8153400" y="4572000"/>
            <a:ext cx="533400" cy="381000"/>
          </a:xfrm>
          <a:prstGeom prst="triangle">
            <a:avLst>
              <a:gd name="adj" fmla="val 49977"/>
            </a:avLst>
          </a:prstGeom>
          <a:solidFill>
            <a:schemeClr val="hlink"/>
          </a:solidFill>
          <a:ln w="9525">
            <a:noFill/>
            <a:miter lim="800000"/>
            <a:headEnd/>
            <a:tailEnd/>
          </a:ln>
        </p:spPr>
        <p:txBody>
          <a:bodyPr wrap="none" anchor="ctr"/>
          <a:lstStyle/>
          <a:p>
            <a:endParaRPr lang="en-US"/>
          </a:p>
        </p:txBody>
      </p:sp>
      <p:sp>
        <p:nvSpPr>
          <p:cNvPr id="89106" name="Rectangle 19"/>
          <p:cNvSpPr>
            <a:spLocks noChangeArrowheads="1"/>
          </p:cNvSpPr>
          <p:nvPr/>
        </p:nvSpPr>
        <p:spPr bwMode="auto">
          <a:xfrm>
            <a:off x="517525" y="5440363"/>
            <a:ext cx="1538288" cy="701675"/>
          </a:xfrm>
          <a:prstGeom prst="rect">
            <a:avLst/>
          </a:prstGeom>
          <a:noFill/>
          <a:ln w="9525">
            <a:noFill/>
            <a:miter lim="800000"/>
            <a:headEnd/>
            <a:tailEnd/>
          </a:ln>
        </p:spPr>
        <p:txBody>
          <a:bodyPr wrap="none" lIns="92075" tIns="46038" rIns="92075" bIns="46038">
            <a:spAutoFit/>
          </a:bodyPr>
          <a:lstStyle/>
          <a:p>
            <a:pPr eaLnBrk="0" hangingPunct="0"/>
            <a:r>
              <a:rPr lang="en-US" sz="2000" b="1">
                <a:latin typeface="Garamond" pitchFamily="18" charset="0"/>
              </a:rPr>
              <a:t>Legend</a:t>
            </a:r>
          </a:p>
          <a:p>
            <a:pPr eaLnBrk="0" hangingPunct="0"/>
            <a:r>
              <a:rPr lang="en-US" sz="2000" b="1">
                <a:latin typeface="Garamond" pitchFamily="18" charset="0"/>
              </a:rPr>
              <a:t>M  -  Minute</a:t>
            </a:r>
          </a:p>
        </p:txBody>
      </p:sp>
      <p:sp>
        <p:nvSpPr>
          <p:cNvPr id="89107" name="Rectangle 20"/>
          <p:cNvSpPr>
            <a:spLocks noChangeArrowheads="1"/>
          </p:cNvSpPr>
          <p:nvPr/>
        </p:nvSpPr>
        <p:spPr bwMode="auto">
          <a:xfrm>
            <a:off x="228600" y="1219200"/>
            <a:ext cx="3232150" cy="579438"/>
          </a:xfrm>
          <a:prstGeom prst="rect">
            <a:avLst/>
          </a:prstGeom>
          <a:noFill/>
          <a:ln w="9525">
            <a:noFill/>
            <a:miter lim="800000"/>
            <a:headEnd/>
            <a:tailEnd/>
          </a:ln>
        </p:spPr>
        <p:txBody>
          <a:bodyPr wrap="none" lIns="92075" tIns="46038" rIns="92075" bIns="46038">
            <a:spAutoFit/>
          </a:bodyPr>
          <a:lstStyle/>
          <a:p>
            <a:pPr eaLnBrk="0" hangingPunct="0"/>
            <a:r>
              <a:rPr lang="en-US" sz="3200" b="1">
                <a:solidFill>
                  <a:schemeClr val="tx2"/>
                </a:solidFill>
                <a:latin typeface="Arial" charset="0"/>
              </a:rPr>
              <a:t>Milestone Gantt</a:t>
            </a:r>
          </a:p>
        </p:txBody>
      </p:sp>
      <p:sp>
        <p:nvSpPr>
          <p:cNvPr id="89108" name="Rectangle 21"/>
          <p:cNvSpPr>
            <a:spLocks noChangeArrowheads="1"/>
          </p:cNvSpPr>
          <p:nvPr/>
        </p:nvSpPr>
        <p:spPr bwMode="auto">
          <a:xfrm>
            <a:off x="4098925" y="5470525"/>
            <a:ext cx="844550" cy="822325"/>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Data</a:t>
            </a:r>
          </a:p>
          <a:p>
            <a:pPr eaLnBrk="0" hangingPunct="0"/>
            <a:r>
              <a:rPr lang="en-US" b="1">
                <a:latin typeface="Arial" charset="0"/>
              </a:rPr>
              <a:t>Date</a:t>
            </a:r>
          </a:p>
        </p:txBody>
      </p:sp>
      <p:sp>
        <p:nvSpPr>
          <p:cNvPr id="22"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Oval 3"/>
          <p:cNvSpPr>
            <a:spLocks noChangeArrowheads="1"/>
          </p:cNvSpPr>
          <p:nvPr/>
        </p:nvSpPr>
        <p:spPr bwMode="auto">
          <a:xfrm>
            <a:off x="768350" y="28257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15" name="Oval 4"/>
          <p:cNvSpPr>
            <a:spLocks noChangeArrowheads="1"/>
          </p:cNvSpPr>
          <p:nvPr/>
        </p:nvSpPr>
        <p:spPr bwMode="auto">
          <a:xfrm>
            <a:off x="8445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16" name="Oval 5"/>
          <p:cNvSpPr>
            <a:spLocks noChangeArrowheads="1"/>
          </p:cNvSpPr>
          <p:nvPr/>
        </p:nvSpPr>
        <p:spPr bwMode="auto">
          <a:xfrm>
            <a:off x="2139950" y="28257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17" name="Oval 6"/>
          <p:cNvSpPr>
            <a:spLocks noChangeArrowheads="1"/>
          </p:cNvSpPr>
          <p:nvPr/>
        </p:nvSpPr>
        <p:spPr bwMode="auto">
          <a:xfrm>
            <a:off x="19113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18" name="Oval 7"/>
          <p:cNvSpPr>
            <a:spLocks noChangeArrowheads="1"/>
          </p:cNvSpPr>
          <p:nvPr/>
        </p:nvSpPr>
        <p:spPr bwMode="auto">
          <a:xfrm>
            <a:off x="4883150" y="2825750"/>
            <a:ext cx="4445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19" name="Oval 8"/>
          <p:cNvSpPr>
            <a:spLocks noChangeArrowheads="1"/>
          </p:cNvSpPr>
          <p:nvPr/>
        </p:nvSpPr>
        <p:spPr bwMode="auto">
          <a:xfrm>
            <a:off x="35115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20" name="Oval 9"/>
          <p:cNvSpPr>
            <a:spLocks noChangeArrowheads="1"/>
          </p:cNvSpPr>
          <p:nvPr/>
        </p:nvSpPr>
        <p:spPr bwMode="auto">
          <a:xfrm>
            <a:off x="4806950" y="28257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21" name="Oval 10"/>
          <p:cNvSpPr>
            <a:spLocks noChangeArrowheads="1"/>
          </p:cNvSpPr>
          <p:nvPr/>
        </p:nvSpPr>
        <p:spPr bwMode="auto">
          <a:xfrm>
            <a:off x="48069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22" name="Oval 11"/>
          <p:cNvSpPr>
            <a:spLocks noChangeArrowheads="1"/>
          </p:cNvSpPr>
          <p:nvPr/>
        </p:nvSpPr>
        <p:spPr bwMode="auto">
          <a:xfrm>
            <a:off x="5568950" y="28257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23" name="Oval 12"/>
          <p:cNvSpPr>
            <a:spLocks noChangeArrowheads="1"/>
          </p:cNvSpPr>
          <p:nvPr/>
        </p:nvSpPr>
        <p:spPr bwMode="auto">
          <a:xfrm>
            <a:off x="66357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86029" name="Oval 13"/>
          <p:cNvSpPr>
            <a:spLocks noChangeArrowheads="1"/>
          </p:cNvSpPr>
          <p:nvPr/>
        </p:nvSpPr>
        <p:spPr bwMode="auto">
          <a:xfrm>
            <a:off x="7854950" y="2825750"/>
            <a:ext cx="520700" cy="520700"/>
          </a:xfrm>
          <a:prstGeom prst="ellipse">
            <a:avLst/>
          </a:prstGeom>
          <a:solidFill>
            <a:srgbClr val="FFFF00"/>
          </a:solidFill>
          <a:ln w="12700">
            <a:solidFill>
              <a:schemeClr val="tx1"/>
            </a:solidFill>
            <a:round/>
            <a:headEnd/>
            <a:tailEnd/>
          </a:ln>
        </p:spPr>
        <p:txBody>
          <a:bodyPr wrap="none" lIns="92075" tIns="46038" rIns="92075" bIns="46038" anchor="ctr"/>
          <a:lstStyle/>
          <a:p>
            <a:pPr algn="ctr" eaLnBrk="0" hangingPunct="0">
              <a:defRPr/>
            </a:pPr>
            <a:r>
              <a:rPr lang="en-US" b="1">
                <a:solidFill>
                  <a:schemeClr val="accent6">
                    <a:lumMod val="50000"/>
                  </a:schemeClr>
                </a:solidFill>
                <a:latin typeface="Arial" charset="0"/>
              </a:rPr>
              <a:t>14</a:t>
            </a:r>
          </a:p>
        </p:txBody>
      </p:sp>
      <p:sp>
        <p:nvSpPr>
          <p:cNvPr id="90125" name="Oval 14"/>
          <p:cNvSpPr>
            <a:spLocks noChangeArrowheads="1"/>
          </p:cNvSpPr>
          <p:nvPr/>
        </p:nvSpPr>
        <p:spPr bwMode="auto">
          <a:xfrm>
            <a:off x="7778750" y="419735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90126" name="Rectangle 15"/>
          <p:cNvSpPr>
            <a:spLocks noChangeArrowheads="1"/>
          </p:cNvSpPr>
          <p:nvPr/>
        </p:nvSpPr>
        <p:spPr bwMode="auto">
          <a:xfrm>
            <a:off x="304800" y="1295400"/>
            <a:ext cx="4554538" cy="822325"/>
          </a:xfrm>
          <a:prstGeom prst="rect">
            <a:avLst/>
          </a:prstGeom>
          <a:noFill/>
          <a:ln w="9525">
            <a:noFill/>
            <a:miter lim="800000"/>
            <a:headEnd/>
            <a:tailEnd/>
          </a:ln>
        </p:spPr>
        <p:txBody>
          <a:bodyPr wrap="none" lIns="92075" tIns="46038" rIns="92075" bIns="46038">
            <a:spAutoFit/>
          </a:bodyPr>
          <a:lstStyle/>
          <a:p>
            <a:pPr eaLnBrk="0" hangingPunct="0"/>
            <a:r>
              <a:rPr lang="en-US" b="1">
                <a:solidFill>
                  <a:schemeClr val="tx2"/>
                </a:solidFill>
                <a:latin typeface="Arial" charset="0"/>
              </a:rPr>
              <a:t>Time Scaled Network Diagram</a:t>
            </a:r>
            <a:endParaRPr lang="en-US" b="1">
              <a:solidFill>
                <a:srgbClr val="FF0033"/>
              </a:solidFill>
              <a:latin typeface="Arial" charset="0"/>
            </a:endParaRPr>
          </a:p>
          <a:p>
            <a:pPr eaLnBrk="0" hangingPunct="0"/>
            <a:endParaRPr lang="en-US" b="1">
              <a:solidFill>
                <a:srgbClr val="FF0033"/>
              </a:solidFill>
              <a:latin typeface="Arial" charset="0"/>
            </a:endParaRPr>
          </a:p>
        </p:txBody>
      </p:sp>
      <p:sp>
        <p:nvSpPr>
          <p:cNvPr id="86032" name="Rectangle 16"/>
          <p:cNvSpPr>
            <a:spLocks noChangeArrowheads="1"/>
          </p:cNvSpPr>
          <p:nvPr/>
        </p:nvSpPr>
        <p:spPr bwMode="auto">
          <a:xfrm>
            <a:off x="885825" y="28336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dirty="0">
                <a:solidFill>
                  <a:schemeClr val="accent6">
                    <a:lumMod val="50000"/>
                  </a:schemeClr>
                </a:solidFill>
                <a:latin typeface="Arial" charset="0"/>
              </a:rPr>
              <a:t>1</a:t>
            </a:r>
          </a:p>
        </p:txBody>
      </p:sp>
      <p:sp>
        <p:nvSpPr>
          <p:cNvPr id="86033" name="Rectangle 17"/>
          <p:cNvSpPr>
            <a:spLocks noChangeArrowheads="1"/>
          </p:cNvSpPr>
          <p:nvPr/>
        </p:nvSpPr>
        <p:spPr bwMode="auto">
          <a:xfrm>
            <a:off x="898525" y="42814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2</a:t>
            </a:r>
          </a:p>
        </p:txBody>
      </p:sp>
      <p:sp>
        <p:nvSpPr>
          <p:cNvPr id="90129" name="Line 18"/>
          <p:cNvSpPr>
            <a:spLocks noChangeShapeType="1"/>
          </p:cNvSpPr>
          <p:nvPr/>
        </p:nvSpPr>
        <p:spPr bwMode="auto">
          <a:xfrm>
            <a:off x="1066800" y="3430588"/>
            <a:ext cx="0" cy="684212"/>
          </a:xfrm>
          <a:prstGeom prst="line">
            <a:avLst/>
          </a:prstGeom>
          <a:noFill/>
          <a:ln w="12700">
            <a:solidFill>
              <a:schemeClr val="tx1"/>
            </a:solidFill>
            <a:prstDash val="lgDash"/>
            <a:round/>
            <a:headEnd type="none" w="sm" len="sm"/>
            <a:tailEnd type="stealth" w="med" len="lg"/>
          </a:ln>
        </p:spPr>
        <p:txBody>
          <a:bodyPr wrap="none" anchor="ctr"/>
          <a:lstStyle/>
          <a:p>
            <a:endParaRPr lang="en-CA"/>
          </a:p>
        </p:txBody>
      </p:sp>
      <p:sp>
        <p:nvSpPr>
          <p:cNvPr id="90130" name="Line 19"/>
          <p:cNvSpPr>
            <a:spLocks noChangeShapeType="1"/>
          </p:cNvSpPr>
          <p:nvPr/>
        </p:nvSpPr>
        <p:spPr bwMode="auto">
          <a:xfrm>
            <a:off x="915988" y="4800600"/>
            <a:ext cx="7466012" cy="0"/>
          </a:xfrm>
          <a:prstGeom prst="line">
            <a:avLst/>
          </a:prstGeom>
          <a:noFill/>
          <a:ln w="76200">
            <a:solidFill>
              <a:srgbClr val="3333FF"/>
            </a:solidFill>
            <a:round/>
            <a:headEnd type="none" w="sm" len="sm"/>
            <a:tailEnd type="none" w="sm" len="sm"/>
          </a:ln>
        </p:spPr>
        <p:txBody>
          <a:bodyPr wrap="none" anchor="ctr"/>
          <a:lstStyle/>
          <a:p>
            <a:endParaRPr lang="en-CA"/>
          </a:p>
        </p:txBody>
      </p:sp>
      <p:sp>
        <p:nvSpPr>
          <p:cNvPr id="90131" name="Line 20"/>
          <p:cNvSpPr>
            <a:spLocks noChangeShapeType="1"/>
          </p:cNvSpPr>
          <p:nvPr/>
        </p:nvSpPr>
        <p:spPr bwMode="auto">
          <a:xfrm>
            <a:off x="9144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2" name="Line 21"/>
          <p:cNvSpPr>
            <a:spLocks noChangeShapeType="1"/>
          </p:cNvSpPr>
          <p:nvPr/>
        </p:nvSpPr>
        <p:spPr bwMode="auto">
          <a:xfrm>
            <a:off x="14478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3" name="Line 22"/>
          <p:cNvSpPr>
            <a:spLocks noChangeShapeType="1"/>
          </p:cNvSpPr>
          <p:nvPr/>
        </p:nvSpPr>
        <p:spPr bwMode="auto">
          <a:xfrm>
            <a:off x="60198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4" name="Line 23"/>
          <p:cNvSpPr>
            <a:spLocks noChangeShapeType="1"/>
          </p:cNvSpPr>
          <p:nvPr/>
        </p:nvSpPr>
        <p:spPr bwMode="auto">
          <a:xfrm>
            <a:off x="66294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5" name="Line 24"/>
          <p:cNvSpPr>
            <a:spLocks noChangeShapeType="1"/>
          </p:cNvSpPr>
          <p:nvPr/>
        </p:nvSpPr>
        <p:spPr bwMode="auto">
          <a:xfrm>
            <a:off x="72390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6" name="Line 25"/>
          <p:cNvSpPr>
            <a:spLocks noChangeShapeType="1"/>
          </p:cNvSpPr>
          <p:nvPr/>
        </p:nvSpPr>
        <p:spPr bwMode="auto">
          <a:xfrm>
            <a:off x="77724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7" name="Line 26"/>
          <p:cNvSpPr>
            <a:spLocks noChangeShapeType="1"/>
          </p:cNvSpPr>
          <p:nvPr/>
        </p:nvSpPr>
        <p:spPr bwMode="auto">
          <a:xfrm>
            <a:off x="83820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8" name="Line 27"/>
          <p:cNvSpPr>
            <a:spLocks noChangeShapeType="1"/>
          </p:cNvSpPr>
          <p:nvPr/>
        </p:nvSpPr>
        <p:spPr bwMode="auto">
          <a:xfrm>
            <a:off x="19812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39" name="Line 28"/>
          <p:cNvSpPr>
            <a:spLocks noChangeShapeType="1"/>
          </p:cNvSpPr>
          <p:nvPr/>
        </p:nvSpPr>
        <p:spPr bwMode="auto">
          <a:xfrm>
            <a:off x="25146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0" name="Line 29"/>
          <p:cNvSpPr>
            <a:spLocks noChangeShapeType="1"/>
          </p:cNvSpPr>
          <p:nvPr/>
        </p:nvSpPr>
        <p:spPr bwMode="auto">
          <a:xfrm>
            <a:off x="30480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1" name="Line 30"/>
          <p:cNvSpPr>
            <a:spLocks noChangeShapeType="1"/>
          </p:cNvSpPr>
          <p:nvPr/>
        </p:nvSpPr>
        <p:spPr bwMode="auto">
          <a:xfrm>
            <a:off x="35814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2" name="Line 31"/>
          <p:cNvSpPr>
            <a:spLocks noChangeShapeType="1"/>
          </p:cNvSpPr>
          <p:nvPr/>
        </p:nvSpPr>
        <p:spPr bwMode="auto">
          <a:xfrm>
            <a:off x="41148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3" name="Line 32"/>
          <p:cNvSpPr>
            <a:spLocks noChangeShapeType="1"/>
          </p:cNvSpPr>
          <p:nvPr/>
        </p:nvSpPr>
        <p:spPr bwMode="auto">
          <a:xfrm>
            <a:off x="45720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4" name="Line 33"/>
          <p:cNvSpPr>
            <a:spLocks noChangeShapeType="1"/>
          </p:cNvSpPr>
          <p:nvPr/>
        </p:nvSpPr>
        <p:spPr bwMode="auto">
          <a:xfrm>
            <a:off x="50292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5" name="Line 34"/>
          <p:cNvSpPr>
            <a:spLocks noChangeShapeType="1"/>
          </p:cNvSpPr>
          <p:nvPr/>
        </p:nvSpPr>
        <p:spPr bwMode="auto">
          <a:xfrm>
            <a:off x="5486400" y="4878388"/>
            <a:ext cx="0" cy="303212"/>
          </a:xfrm>
          <a:prstGeom prst="line">
            <a:avLst/>
          </a:prstGeom>
          <a:noFill/>
          <a:ln w="12700">
            <a:solidFill>
              <a:srgbClr val="3333FF"/>
            </a:solidFill>
            <a:round/>
            <a:headEnd type="none" w="sm" len="sm"/>
            <a:tailEnd type="none" w="sm" len="sm"/>
          </a:ln>
        </p:spPr>
        <p:txBody>
          <a:bodyPr wrap="none" anchor="ctr"/>
          <a:lstStyle/>
          <a:p>
            <a:endParaRPr lang="en-CA"/>
          </a:p>
        </p:txBody>
      </p:sp>
      <p:sp>
        <p:nvSpPr>
          <p:cNvPr id="90146" name="Line 35"/>
          <p:cNvSpPr>
            <a:spLocks noChangeShapeType="1"/>
          </p:cNvSpPr>
          <p:nvPr/>
        </p:nvSpPr>
        <p:spPr bwMode="auto">
          <a:xfrm>
            <a:off x="1296988" y="3048000"/>
            <a:ext cx="8366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47" name="Rectangle 36"/>
          <p:cNvSpPr>
            <a:spLocks noChangeArrowheads="1"/>
          </p:cNvSpPr>
          <p:nvPr/>
        </p:nvSpPr>
        <p:spPr bwMode="auto">
          <a:xfrm>
            <a:off x="2270125" y="3290888"/>
            <a:ext cx="382588" cy="519112"/>
          </a:xfrm>
          <a:prstGeom prst="rect">
            <a:avLst/>
          </a:prstGeom>
          <a:noFill/>
          <a:ln w="9525">
            <a:noFill/>
            <a:miter lim="800000"/>
            <a:headEnd/>
            <a:tailEnd/>
          </a:ln>
        </p:spPr>
        <p:txBody>
          <a:bodyPr wrap="none" lIns="92075" tIns="46038" rIns="92075" bIns="46038">
            <a:spAutoFit/>
          </a:bodyPr>
          <a:lstStyle/>
          <a:p>
            <a:pPr eaLnBrk="0" hangingPunct="0"/>
            <a:r>
              <a:rPr lang="en-US" sz="2800" b="1">
                <a:solidFill>
                  <a:schemeClr val="bg2"/>
                </a:solidFill>
                <a:latin typeface="Arial" charset="0"/>
              </a:rPr>
              <a:t>1</a:t>
            </a:r>
          </a:p>
        </p:txBody>
      </p:sp>
      <p:sp>
        <p:nvSpPr>
          <p:cNvPr id="86053" name="Rectangle 37"/>
          <p:cNvSpPr>
            <a:spLocks noChangeArrowheads="1"/>
          </p:cNvSpPr>
          <p:nvPr/>
        </p:nvSpPr>
        <p:spPr bwMode="auto">
          <a:xfrm>
            <a:off x="2257425" y="28336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3</a:t>
            </a:r>
          </a:p>
        </p:txBody>
      </p:sp>
      <p:sp>
        <p:nvSpPr>
          <p:cNvPr id="86054" name="Rectangle 38"/>
          <p:cNvSpPr>
            <a:spLocks noChangeArrowheads="1"/>
          </p:cNvSpPr>
          <p:nvPr/>
        </p:nvSpPr>
        <p:spPr bwMode="auto">
          <a:xfrm>
            <a:off x="1965325" y="42052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5</a:t>
            </a:r>
          </a:p>
        </p:txBody>
      </p:sp>
      <p:sp>
        <p:nvSpPr>
          <p:cNvPr id="86055" name="Rectangle 39"/>
          <p:cNvSpPr>
            <a:spLocks noChangeArrowheads="1"/>
          </p:cNvSpPr>
          <p:nvPr/>
        </p:nvSpPr>
        <p:spPr bwMode="auto">
          <a:xfrm>
            <a:off x="5000625" y="28336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7</a:t>
            </a:r>
          </a:p>
        </p:txBody>
      </p:sp>
      <p:sp>
        <p:nvSpPr>
          <p:cNvPr id="86056" name="Rectangle 40"/>
          <p:cNvSpPr>
            <a:spLocks noChangeArrowheads="1"/>
          </p:cNvSpPr>
          <p:nvPr/>
        </p:nvSpPr>
        <p:spPr bwMode="auto">
          <a:xfrm>
            <a:off x="3565525" y="42052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6</a:t>
            </a:r>
          </a:p>
        </p:txBody>
      </p:sp>
      <p:sp>
        <p:nvSpPr>
          <p:cNvPr id="86057" name="Rectangle 41"/>
          <p:cNvSpPr>
            <a:spLocks noChangeArrowheads="1"/>
          </p:cNvSpPr>
          <p:nvPr/>
        </p:nvSpPr>
        <p:spPr bwMode="auto">
          <a:xfrm>
            <a:off x="5546725" y="2833688"/>
            <a:ext cx="57943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11</a:t>
            </a:r>
          </a:p>
        </p:txBody>
      </p:sp>
      <p:sp>
        <p:nvSpPr>
          <p:cNvPr id="86058" name="Rectangle 42"/>
          <p:cNvSpPr>
            <a:spLocks noChangeArrowheads="1"/>
          </p:cNvSpPr>
          <p:nvPr/>
        </p:nvSpPr>
        <p:spPr bwMode="auto">
          <a:xfrm>
            <a:off x="4860925" y="4205288"/>
            <a:ext cx="382588" cy="519112"/>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9</a:t>
            </a:r>
          </a:p>
        </p:txBody>
      </p:sp>
      <p:sp>
        <p:nvSpPr>
          <p:cNvPr id="86059" name="Rectangle 46"/>
          <p:cNvSpPr>
            <a:spLocks noChangeArrowheads="1"/>
          </p:cNvSpPr>
          <p:nvPr/>
        </p:nvSpPr>
        <p:spPr bwMode="auto">
          <a:xfrm>
            <a:off x="7756525" y="4205288"/>
            <a:ext cx="587375" cy="523875"/>
          </a:xfrm>
          <a:prstGeom prst="rect">
            <a:avLst/>
          </a:prstGeom>
          <a:noFill/>
          <a:ln w="9525">
            <a:noFill/>
            <a:miter lim="800000"/>
            <a:headEnd/>
            <a:tailEnd/>
          </a:ln>
        </p:spPr>
        <p:txBody>
          <a:bodyPr wrap="none" lIns="92075" tIns="46038" rIns="92075" bIns="46038">
            <a:spAutoFit/>
          </a:bodyPr>
          <a:lstStyle/>
          <a:p>
            <a:pPr eaLnBrk="0" hangingPunct="0">
              <a:defRPr/>
            </a:pPr>
            <a:r>
              <a:rPr lang="en-US" sz="2800" b="1">
                <a:solidFill>
                  <a:schemeClr val="accent6">
                    <a:lumMod val="50000"/>
                  </a:schemeClr>
                </a:solidFill>
                <a:latin typeface="Arial" charset="0"/>
              </a:rPr>
              <a:t>15</a:t>
            </a:r>
          </a:p>
        </p:txBody>
      </p:sp>
      <p:sp>
        <p:nvSpPr>
          <p:cNvPr id="90155" name="Rectangle 47"/>
          <p:cNvSpPr>
            <a:spLocks noChangeArrowheads="1"/>
          </p:cNvSpPr>
          <p:nvPr/>
        </p:nvSpPr>
        <p:spPr bwMode="auto">
          <a:xfrm>
            <a:off x="1431925" y="2346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A</a:t>
            </a:r>
          </a:p>
        </p:txBody>
      </p:sp>
      <p:sp>
        <p:nvSpPr>
          <p:cNvPr id="90156" name="Line 48"/>
          <p:cNvSpPr>
            <a:spLocks noChangeShapeType="1"/>
          </p:cNvSpPr>
          <p:nvPr/>
        </p:nvSpPr>
        <p:spPr bwMode="auto">
          <a:xfrm>
            <a:off x="1373188" y="4495800"/>
            <a:ext cx="4556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57" name="Line 49"/>
          <p:cNvSpPr>
            <a:spLocks noChangeShapeType="1"/>
          </p:cNvSpPr>
          <p:nvPr/>
        </p:nvSpPr>
        <p:spPr bwMode="auto">
          <a:xfrm>
            <a:off x="2516188" y="4495800"/>
            <a:ext cx="9128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58" name="Line 50"/>
          <p:cNvSpPr>
            <a:spLocks noChangeShapeType="1"/>
          </p:cNvSpPr>
          <p:nvPr/>
        </p:nvSpPr>
        <p:spPr bwMode="auto">
          <a:xfrm>
            <a:off x="4116388" y="4495800"/>
            <a:ext cx="608012" cy="0"/>
          </a:xfrm>
          <a:prstGeom prst="line">
            <a:avLst/>
          </a:prstGeom>
          <a:noFill/>
          <a:ln w="12700">
            <a:solidFill>
              <a:schemeClr val="tx1"/>
            </a:solidFill>
            <a:prstDash val="lgDash"/>
            <a:round/>
            <a:headEnd type="none" w="sm" len="sm"/>
            <a:tailEnd type="stealth" w="med" len="lg"/>
          </a:ln>
        </p:spPr>
        <p:txBody>
          <a:bodyPr wrap="none" anchor="ctr"/>
          <a:lstStyle/>
          <a:p>
            <a:endParaRPr lang="en-CA"/>
          </a:p>
        </p:txBody>
      </p:sp>
      <p:sp>
        <p:nvSpPr>
          <p:cNvPr id="90159" name="Line 51"/>
          <p:cNvSpPr>
            <a:spLocks noChangeShapeType="1"/>
          </p:cNvSpPr>
          <p:nvPr/>
        </p:nvSpPr>
        <p:spPr bwMode="auto">
          <a:xfrm>
            <a:off x="2744788" y="3124200"/>
            <a:ext cx="20558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60" name="Oval 52"/>
          <p:cNvSpPr>
            <a:spLocks noChangeArrowheads="1"/>
          </p:cNvSpPr>
          <p:nvPr/>
        </p:nvSpPr>
        <p:spPr bwMode="auto">
          <a:xfrm>
            <a:off x="6324600" y="2819400"/>
            <a:ext cx="520700" cy="5207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86066" name="Rectangle 53"/>
          <p:cNvSpPr>
            <a:spLocks noChangeArrowheads="1"/>
          </p:cNvSpPr>
          <p:nvPr/>
        </p:nvSpPr>
        <p:spPr bwMode="auto">
          <a:xfrm>
            <a:off x="6334125" y="2819400"/>
            <a:ext cx="528638" cy="461963"/>
          </a:xfrm>
          <a:prstGeom prst="rect">
            <a:avLst/>
          </a:prstGeom>
          <a:noFill/>
          <a:ln w="9525">
            <a:noFill/>
            <a:miter lim="800000"/>
            <a:headEnd/>
            <a:tailEnd/>
          </a:ln>
        </p:spPr>
        <p:txBody>
          <a:bodyPr wrap="none" lIns="92075" tIns="46038" rIns="92075" bIns="46038">
            <a:spAutoFit/>
          </a:bodyPr>
          <a:lstStyle/>
          <a:p>
            <a:pPr eaLnBrk="0" hangingPunct="0">
              <a:defRPr/>
            </a:pPr>
            <a:r>
              <a:rPr lang="en-US" b="1">
                <a:solidFill>
                  <a:schemeClr val="accent6">
                    <a:lumMod val="50000"/>
                  </a:schemeClr>
                </a:solidFill>
                <a:latin typeface="Arial" charset="0"/>
              </a:rPr>
              <a:t>12</a:t>
            </a:r>
          </a:p>
        </p:txBody>
      </p:sp>
      <p:sp>
        <p:nvSpPr>
          <p:cNvPr id="86067" name="Rectangle 54"/>
          <p:cNvSpPr>
            <a:spLocks noChangeArrowheads="1"/>
          </p:cNvSpPr>
          <p:nvPr/>
        </p:nvSpPr>
        <p:spPr bwMode="auto">
          <a:xfrm>
            <a:off x="6613525" y="4251325"/>
            <a:ext cx="528638" cy="461963"/>
          </a:xfrm>
          <a:prstGeom prst="rect">
            <a:avLst/>
          </a:prstGeom>
          <a:noFill/>
          <a:ln w="9525">
            <a:noFill/>
            <a:miter lim="800000"/>
            <a:headEnd/>
            <a:tailEnd/>
          </a:ln>
        </p:spPr>
        <p:txBody>
          <a:bodyPr wrap="none" lIns="92075" tIns="46038" rIns="92075" bIns="46038">
            <a:spAutoFit/>
          </a:bodyPr>
          <a:lstStyle/>
          <a:p>
            <a:pPr eaLnBrk="0" hangingPunct="0">
              <a:defRPr/>
            </a:pPr>
            <a:r>
              <a:rPr lang="en-US" b="1">
                <a:solidFill>
                  <a:schemeClr val="accent6">
                    <a:lumMod val="50000"/>
                  </a:schemeClr>
                </a:solidFill>
                <a:latin typeface="Arial" charset="0"/>
              </a:rPr>
              <a:t>13</a:t>
            </a:r>
          </a:p>
        </p:txBody>
      </p:sp>
      <p:sp>
        <p:nvSpPr>
          <p:cNvPr id="90163" name="Line 55"/>
          <p:cNvSpPr>
            <a:spLocks noChangeShapeType="1"/>
          </p:cNvSpPr>
          <p:nvPr/>
        </p:nvSpPr>
        <p:spPr bwMode="auto">
          <a:xfrm>
            <a:off x="5029200" y="3354388"/>
            <a:ext cx="0" cy="836612"/>
          </a:xfrm>
          <a:prstGeom prst="line">
            <a:avLst/>
          </a:prstGeom>
          <a:noFill/>
          <a:ln w="12700">
            <a:solidFill>
              <a:schemeClr val="tx1"/>
            </a:solidFill>
            <a:prstDash val="lgDash"/>
            <a:round/>
            <a:headEnd type="none" w="sm" len="sm"/>
            <a:tailEnd type="stealth" w="med" len="lg"/>
          </a:ln>
        </p:spPr>
        <p:txBody>
          <a:bodyPr wrap="none" anchor="ctr"/>
          <a:lstStyle/>
          <a:p>
            <a:endParaRPr lang="en-CA"/>
          </a:p>
        </p:txBody>
      </p:sp>
      <p:sp>
        <p:nvSpPr>
          <p:cNvPr id="90164" name="Line 56"/>
          <p:cNvSpPr>
            <a:spLocks noChangeShapeType="1"/>
          </p:cNvSpPr>
          <p:nvPr/>
        </p:nvSpPr>
        <p:spPr bwMode="auto">
          <a:xfrm>
            <a:off x="5335588" y="4495800"/>
            <a:ext cx="12176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65" name="Line 57"/>
          <p:cNvSpPr>
            <a:spLocks noChangeShapeType="1"/>
          </p:cNvSpPr>
          <p:nvPr/>
        </p:nvSpPr>
        <p:spPr bwMode="auto">
          <a:xfrm>
            <a:off x="5335588" y="3124200"/>
            <a:ext cx="2270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66" name="Line 58"/>
          <p:cNvSpPr>
            <a:spLocks noChangeShapeType="1"/>
          </p:cNvSpPr>
          <p:nvPr/>
        </p:nvSpPr>
        <p:spPr bwMode="auto">
          <a:xfrm>
            <a:off x="6097588" y="3124200"/>
            <a:ext cx="2270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67" name="Line 59"/>
          <p:cNvSpPr>
            <a:spLocks noChangeShapeType="1"/>
          </p:cNvSpPr>
          <p:nvPr/>
        </p:nvSpPr>
        <p:spPr bwMode="auto">
          <a:xfrm>
            <a:off x="6859588" y="3124200"/>
            <a:ext cx="912812" cy="0"/>
          </a:xfrm>
          <a:prstGeom prst="line">
            <a:avLst/>
          </a:prstGeom>
          <a:noFill/>
          <a:ln w="12700">
            <a:solidFill>
              <a:schemeClr val="tx1"/>
            </a:solidFill>
            <a:prstDash val="lgDash"/>
            <a:round/>
            <a:headEnd type="none" w="sm" len="sm"/>
            <a:tailEnd type="stealth" w="med" len="lg"/>
          </a:ln>
        </p:spPr>
        <p:txBody>
          <a:bodyPr wrap="none" anchor="ctr"/>
          <a:lstStyle/>
          <a:p>
            <a:endParaRPr lang="en-CA"/>
          </a:p>
        </p:txBody>
      </p:sp>
      <p:sp>
        <p:nvSpPr>
          <p:cNvPr id="90168" name="Line 60"/>
          <p:cNvSpPr>
            <a:spLocks noChangeShapeType="1"/>
          </p:cNvSpPr>
          <p:nvPr/>
        </p:nvSpPr>
        <p:spPr bwMode="auto">
          <a:xfrm>
            <a:off x="7164388" y="4495800"/>
            <a:ext cx="608012" cy="0"/>
          </a:xfrm>
          <a:prstGeom prst="line">
            <a:avLst/>
          </a:prstGeom>
          <a:noFill/>
          <a:ln w="12700">
            <a:solidFill>
              <a:schemeClr val="tx1"/>
            </a:solidFill>
            <a:round/>
            <a:headEnd type="none" w="sm" len="sm"/>
            <a:tailEnd type="stealth" w="med" len="lg"/>
          </a:ln>
        </p:spPr>
        <p:txBody>
          <a:bodyPr wrap="none" anchor="ctr"/>
          <a:lstStyle/>
          <a:p>
            <a:endParaRPr lang="en-CA"/>
          </a:p>
        </p:txBody>
      </p:sp>
      <p:sp>
        <p:nvSpPr>
          <p:cNvPr id="90169" name="Line 61"/>
          <p:cNvSpPr>
            <a:spLocks noChangeShapeType="1"/>
          </p:cNvSpPr>
          <p:nvPr/>
        </p:nvSpPr>
        <p:spPr bwMode="auto">
          <a:xfrm>
            <a:off x="8153400" y="3354388"/>
            <a:ext cx="0" cy="836612"/>
          </a:xfrm>
          <a:prstGeom prst="line">
            <a:avLst/>
          </a:prstGeom>
          <a:noFill/>
          <a:ln w="12700">
            <a:solidFill>
              <a:schemeClr val="tx1"/>
            </a:solidFill>
            <a:prstDash val="lgDash"/>
            <a:round/>
            <a:headEnd type="none" w="sm" len="sm"/>
            <a:tailEnd type="stealth" w="med" len="lg"/>
          </a:ln>
        </p:spPr>
        <p:txBody>
          <a:bodyPr wrap="none" anchor="ctr"/>
          <a:lstStyle/>
          <a:p>
            <a:endParaRPr lang="en-CA"/>
          </a:p>
        </p:txBody>
      </p:sp>
      <p:sp>
        <p:nvSpPr>
          <p:cNvPr id="90170" name="Rectangle 62"/>
          <p:cNvSpPr>
            <a:spLocks noChangeArrowheads="1"/>
          </p:cNvSpPr>
          <p:nvPr/>
        </p:nvSpPr>
        <p:spPr bwMode="auto">
          <a:xfrm>
            <a:off x="1508125" y="39465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B</a:t>
            </a:r>
          </a:p>
        </p:txBody>
      </p:sp>
      <p:sp>
        <p:nvSpPr>
          <p:cNvPr id="90171" name="Rectangle 63"/>
          <p:cNvSpPr>
            <a:spLocks noChangeArrowheads="1"/>
          </p:cNvSpPr>
          <p:nvPr/>
        </p:nvSpPr>
        <p:spPr bwMode="auto">
          <a:xfrm>
            <a:off x="2879725" y="3870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D</a:t>
            </a:r>
          </a:p>
        </p:txBody>
      </p:sp>
      <p:sp>
        <p:nvSpPr>
          <p:cNvPr id="90172" name="Rectangle 64"/>
          <p:cNvSpPr>
            <a:spLocks noChangeArrowheads="1"/>
          </p:cNvSpPr>
          <p:nvPr/>
        </p:nvSpPr>
        <p:spPr bwMode="auto">
          <a:xfrm>
            <a:off x="3489325" y="24225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C</a:t>
            </a:r>
          </a:p>
        </p:txBody>
      </p:sp>
      <p:sp>
        <p:nvSpPr>
          <p:cNvPr id="90173" name="Rectangle 65"/>
          <p:cNvSpPr>
            <a:spLocks noChangeArrowheads="1"/>
          </p:cNvSpPr>
          <p:nvPr/>
        </p:nvSpPr>
        <p:spPr bwMode="auto">
          <a:xfrm>
            <a:off x="5394325" y="2422525"/>
            <a:ext cx="387350"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E</a:t>
            </a:r>
          </a:p>
        </p:txBody>
      </p:sp>
      <p:sp>
        <p:nvSpPr>
          <p:cNvPr id="90174" name="Rectangle 66"/>
          <p:cNvSpPr>
            <a:spLocks noChangeArrowheads="1"/>
          </p:cNvSpPr>
          <p:nvPr/>
        </p:nvSpPr>
        <p:spPr bwMode="auto">
          <a:xfrm>
            <a:off x="6080125" y="2422525"/>
            <a:ext cx="420688"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G</a:t>
            </a:r>
          </a:p>
        </p:txBody>
      </p:sp>
      <p:sp>
        <p:nvSpPr>
          <p:cNvPr id="90175" name="Rectangle 67"/>
          <p:cNvSpPr>
            <a:spLocks noChangeArrowheads="1"/>
          </p:cNvSpPr>
          <p:nvPr/>
        </p:nvSpPr>
        <p:spPr bwMode="auto">
          <a:xfrm>
            <a:off x="5775325" y="3946525"/>
            <a:ext cx="369888"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F</a:t>
            </a:r>
          </a:p>
        </p:txBody>
      </p:sp>
      <p:sp>
        <p:nvSpPr>
          <p:cNvPr id="90176" name="Rectangle 68"/>
          <p:cNvSpPr>
            <a:spLocks noChangeArrowheads="1"/>
          </p:cNvSpPr>
          <p:nvPr/>
        </p:nvSpPr>
        <p:spPr bwMode="auto">
          <a:xfrm>
            <a:off x="7375525" y="3870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H</a:t>
            </a:r>
          </a:p>
        </p:txBody>
      </p:sp>
      <p:sp>
        <p:nvSpPr>
          <p:cNvPr id="90177" name="Rectangle 69"/>
          <p:cNvSpPr>
            <a:spLocks noChangeArrowheads="1"/>
          </p:cNvSpPr>
          <p:nvPr/>
        </p:nvSpPr>
        <p:spPr bwMode="auto">
          <a:xfrm>
            <a:off x="822325" y="5241925"/>
            <a:ext cx="8316913" cy="457200"/>
          </a:xfrm>
          <a:prstGeom prst="rect">
            <a:avLst/>
          </a:prstGeom>
          <a:noFill/>
          <a:ln w="9525">
            <a:noFill/>
            <a:miter lim="800000"/>
            <a:headEnd/>
            <a:tailEnd/>
          </a:ln>
        </p:spPr>
        <p:txBody>
          <a:bodyPr wrap="none" lIns="92075" tIns="46038" rIns="92075" bIns="46038">
            <a:spAutoFit/>
          </a:bodyPr>
          <a:lstStyle/>
          <a:p>
            <a:pPr eaLnBrk="0" hangingPunct="0"/>
            <a:r>
              <a:rPr lang="en-US" b="1">
                <a:latin typeface="Arial" charset="0"/>
              </a:rPr>
              <a:t>0    1    2     3    4    5     6   7   8    9   10    11   12   13   14    </a:t>
            </a:r>
          </a:p>
        </p:txBody>
      </p:sp>
      <p:sp>
        <p:nvSpPr>
          <p:cNvPr id="68" name="Rectangle 2"/>
          <p:cNvSpPr>
            <a:spLocks noGrp="1" noChangeArrowheads="1"/>
          </p:cNvSpPr>
          <p:nvPr>
            <p:ph type="title"/>
          </p:nvPr>
        </p:nvSpPr>
        <p:spPr>
          <a:xfrm>
            <a:off x="300641" y="114260"/>
            <a:ext cx="8686800" cy="720765"/>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
        <p:nvSpPr>
          <p:cNvPr id="67" name="TextBox 1"/>
          <p:cNvSpPr txBox="1"/>
          <p:nvPr/>
        </p:nvSpPr>
        <p:spPr>
          <a:xfrm>
            <a:off x="0" y="654218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 y="18327"/>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
        <p:nvSpPr>
          <p:cNvPr id="117763" name="Rectangle 3"/>
          <p:cNvSpPr>
            <a:spLocks noGrp="1" noChangeArrowheads="1"/>
          </p:cNvSpPr>
          <p:nvPr>
            <p:ph idx="1"/>
          </p:nvPr>
        </p:nvSpPr>
        <p:spPr>
          <a:xfrm>
            <a:off x="0" y="990600"/>
            <a:ext cx="8991600" cy="5867400"/>
          </a:xfrm>
        </p:spPr>
        <p:txBody>
          <a:bodyPr>
            <a:normAutofit/>
          </a:bodyPr>
          <a:lstStyle/>
          <a:p>
            <a:pPr eaLnBrk="1" fontAlgn="auto" hangingPunct="1">
              <a:spcAft>
                <a:spcPts val="0"/>
              </a:spcAft>
              <a:buFont typeface="Wingdings" pitchFamily="2" charset="2"/>
              <a:buNone/>
              <a:defRPr/>
            </a:pPr>
            <a:r>
              <a:rPr lang="en-US" sz="2800" b="1" dirty="0"/>
              <a:t>.3  Schedule Data  </a:t>
            </a:r>
          </a:p>
          <a:p>
            <a:pPr marL="266700" indent="0" eaLnBrk="1" fontAlgn="auto" hangingPunct="1">
              <a:spcAft>
                <a:spcPts val="0"/>
              </a:spcAft>
              <a:buFont typeface="Wingdings" pitchFamily="2" charset="2"/>
              <a:buNone/>
              <a:defRPr/>
            </a:pPr>
            <a:r>
              <a:rPr lang="en-US" sz="2200" dirty="0"/>
              <a:t>Collection of information for describing and controlling the schedule. The Schedule Data includes: </a:t>
            </a:r>
          </a:p>
          <a:p>
            <a:pPr marL="531813" indent="-265113">
              <a:spcBef>
                <a:spcPts val="0"/>
              </a:spcBef>
              <a:defRPr/>
            </a:pPr>
            <a:r>
              <a:rPr lang="en-US" sz="2200" dirty="0"/>
              <a:t>The schedule milestones</a:t>
            </a:r>
            <a:r>
              <a:rPr lang="en-US" sz="2200" b="1" dirty="0"/>
              <a:t>, </a:t>
            </a:r>
            <a:r>
              <a:rPr lang="en-US" sz="2200" dirty="0"/>
              <a:t>activities, activity attributes, assumptions and constraints.   </a:t>
            </a:r>
          </a:p>
          <a:p>
            <a:pPr marL="531813" indent="-265113">
              <a:spcBef>
                <a:spcPts val="0"/>
              </a:spcBef>
              <a:defRPr/>
            </a:pPr>
            <a:r>
              <a:rPr lang="en-US" sz="2200" dirty="0"/>
              <a:t>documentation of all identified resource requirements</a:t>
            </a:r>
          </a:p>
          <a:p>
            <a:pPr marL="531813" indent="-265113">
              <a:spcBef>
                <a:spcPts val="0"/>
              </a:spcBef>
              <a:defRPr/>
            </a:pPr>
            <a:r>
              <a:rPr lang="en-US" sz="2200" dirty="0"/>
              <a:t>alternative schedules (best case/worst case)</a:t>
            </a:r>
          </a:p>
          <a:p>
            <a:pPr marL="531813" indent="-265113">
              <a:spcBef>
                <a:spcPts val="0"/>
              </a:spcBef>
              <a:defRPr/>
            </a:pPr>
            <a:r>
              <a:rPr lang="en-US" sz="2200" dirty="0"/>
              <a:t>Schedule contingency reserves or schedule risk assessments</a:t>
            </a:r>
          </a:p>
          <a:p>
            <a:pPr marL="266700" indent="0">
              <a:spcBef>
                <a:spcPts val="0"/>
              </a:spcBef>
              <a:buNone/>
              <a:defRPr/>
            </a:pPr>
            <a:endParaRPr lang="en-US" sz="2200" dirty="0"/>
          </a:p>
          <a:p>
            <a:pPr marL="0" indent="0">
              <a:spcBef>
                <a:spcPts val="0"/>
              </a:spcBef>
              <a:buSzPct val="80000"/>
              <a:defRPr/>
            </a:pPr>
            <a:r>
              <a:rPr lang="en-US" sz="2800" b="1" dirty="0"/>
              <a:t>4  Project Calendars</a:t>
            </a:r>
          </a:p>
          <a:p>
            <a:pPr marL="266700" indent="0">
              <a:spcBef>
                <a:spcPts val="0"/>
              </a:spcBef>
              <a:buSzPct val="80000"/>
              <a:defRPr/>
            </a:pPr>
            <a:r>
              <a:rPr lang="en-US" sz="2200" b="1" dirty="0"/>
              <a:t> </a:t>
            </a:r>
            <a:r>
              <a:rPr lang="en-US" sz="2200" dirty="0"/>
              <a:t>Identifies working days and shifts available for scheduled activities. </a:t>
            </a:r>
          </a:p>
          <a:p>
            <a:pPr marL="266700" indent="0">
              <a:spcBef>
                <a:spcPts val="0"/>
              </a:spcBef>
              <a:buSzPct val="80000"/>
              <a:defRPr/>
            </a:pPr>
            <a:r>
              <a:rPr lang="en-US" sz="2200" dirty="0"/>
              <a:t> Identifies times when resources are not available for work.</a:t>
            </a:r>
          </a:p>
          <a:p>
            <a:pPr marL="266700" indent="0">
              <a:spcBef>
                <a:spcPts val="0"/>
              </a:spcBef>
              <a:buSzPct val="80000"/>
              <a:buNone/>
              <a:defRPr/>
            </a:pPr>
            <a:r>
              <a:rPr lang="en-US" sz="2200" dirty="0"/>
              <a:t>   </a:t>
            </a:r>
          </a:p>
          <a:p>
            <a:pPr marL="0" indent="0">
              <a:spcBef>
                <a:spcPts val="0"/>
              </a:spcBef>
              <a:buSzPct val="80000"/>
              <a:defRPr/>
            </a:pPr>
            <a:r>
              <a:rPr lang="en-US" sz="2800" b="1" dirty="0"/>
              <a:t>5  Change Requests </a:t>
            </a:r>
          </a:p>
          <a:p>
            <a:pPr marL="266700" indent="1588" eaLnBrk="1" fontAlgn="auto" hangingPunct="1">
              <a:spcAft>
                <a:spcPts val="0"/>
              </a:spcAft>
              <a:buSzPct val="77000"/>
              <a:buFont typeface="Wingdings" pitchFamily="2" charset="2"/>
              <a:buNone/>
              <a:defRPr/>
            </a:pPr>
            <a:r>
              <a:rPr lang="en-US" dirty="0"/>
              <a:t>Modifications requested to scope baseline or other components of the project plan to eliminate or reduce the probability of negative schedule variances, when approved through the integrated change control process.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7" name="Rectangle 3"/>
          <p:cNvSpPr>
            <a:spLocks noChangeArrowheads="1"/>
          </p:cNvSpPr>
          <p:nvPr/>
        </p:nvSpPr>
        <p:spPr bwMode="auto">
          <a:xfrm>
            <a:off x="152400" y="762000"/>
            <a:ext cx="8853488" cy="6297751"/>
          </a:xfrm>
          <a:prstGeom prst="rect">
            <a:avLst/>
          </a:prstGeom>
          <a:noFill/>
          <a:ln w="9525">
            <a:noFill/>
            <a:miter lim="800000"/>
            <a:headEnd/>
            <a:tailEnd/>
          </a:ln>
        </p:spPr>
        <p:txBody>
          <a:bodyPr wrap="square" lIns="92075" tIns="46038" rIns="92075" bIns="46038">
            <a:spAutoFit/>
          </a:bodyPr>
          <a:lstStyle/>
          <a:p>
            <a:pPr marL="463550" indent="-463550" eaLnBrk="0" hangingPunct="0">
              <a:spcBef>
                <a:spcPct val="20000"/>
              </a:spcBef>
              <a:spcAft>
                <a:spcPct val="20000"/>
              </a:spcAft>
              <a:defRPr/>
            </a:pPr>
            <a:r>
              <a:rPr lang="en-US" sz="2800" b="1" dirty="0">
                <a:latin typeface="+mn-lt"/>
              </a:rPr>
              <a:t>.6  Project Management Plan Updates</a:t>
            </a:r>
          </a:p>
          <a:p>
            <a:pPr marL="463550" indent="-463550" eaLnBrk="0" hangingPunct="0">
              <a:defRPr/>
            </a:pPr>
            <a:r>
              <a:rPr lang="en-US" sz="2200" dirty="0"/>
              <a:t>       Project Management Plan components that may require a change request include:</a:t>
            </a:r>
          </a:p>
          <a:p>
            <a:pPr marL="717550" indent="-266700" eaLnBrk="0" hangingPunct="0">
              <a:buFont typeface="Arial" panose="020B0604020202020204" pitchFamily="34" charset="0"/>
              <a:buChar char="•"/>
              <a:defRPr/>
            </a:pPr>
            <a:r>
              <a:rPr lang="en-US" sz="2200" b="1" i="1" dirty="0"/>
              <a:t>Schedule Management Plan </a:t>
            </a:r>
            <a:r>
              <a:rPr lang="en-US" sz="2200" dirty="0"/>
              <a:t>to reflect changes the way the schedule was developed and will be managed</a:t>
            </a:r>
          </a:p>
          <a:p>
            <a:pPr marL="717550" indent="-266700" eaLnBrk="0" hangingPunct="0">
              <a:buFont typeface="Arial" panose="020B0604020202020204" pitchFamily="34" charset="0"/>
              <a:buChar char="•"/>
              <a:defRPr/>
            </a:pPr>
            <a:r>
              <a:rPr lang="en-US" sz="2200" b="1" i="1" dirty="0"/>
              <a:t>Cost Baseline </a:t>
            </a:r>
            <a:r>
              <a:rPr lang="en-US" sz="2200" dirty="0"/>
              <a:t>approved changes to scope and resources may require updating the cost baseline</a:t>
            </a:r>
            <a:endParaRPr lang="en-US" sz="2200" b="1" i="1" dirty="0"/>
          </a:p>
          <a:p>
            <a:pPr marL="463550" indent="-463550" eaLnBrk="0" hangingPunct="0">
              <a:defRPr/>
            </a:pPr>
            <a:r>
              <a:rPr lang="en-US" sz="2800" b="1" dirty="0"/>
              <a:t>.7  </a:t>
            </a:r>
            <a:r>
              <a:rPr lang="en-US" sz="2800" b="1" dirty="0">
                <a:latin typeface="+mn-lt"/>
              </a:rPr>
              <a:t>Project Document Updates </a:t>
            </a:r>
          </a:p>
          <a:p>
            <a:pPr marL="463550" indent="-463550" eaLnBrk="0" hangingPunct="0">
              <a:defRPr/>
            </a:pPr>
            <a:r>
              <a:rPr lang="en-US" sz="2800" b="1" dirty="0"/>
              <a:t>      </a:t>
            </a:r>
            <a:r>
              <a:rPr lang="en-US" sz="2200" dirty="0"/>
              <a:t>The following documents may be updated</a:t>
            </a:r>
            <a:endParaRPr lang="en-US" dirty="0">
              <a:latin typeface="+mn-lt"/>
            </a:endParaRPr>
          </a:p>
          <a:p>
            <a:pPr marL="717550" lvl="1" indent="-254000" eaLnBrk="0" hangingPunct="0">
              <a:buFont typeface="Arial" panose="020B0604020202020204" pitchFamily="34" charset="0"/>
              <a:buChar char="•"/>
              <a:defRPr/>
            </a:pPr>
            <a:r>
              <a:rPr lang="en-US" sz="2000" b="1" i="1" dirty="0">
                <a:latin typeface="+mn-lt"/>
              </a:rPr>
              <a:t>Activity Attributes </a:t>
            </a:r>
            <a:r>
              <a:rPr lang="en-US" sz="2000" dirty="0">
                <a:latin typeface="+mn-lt"/>
              </a:rPr>
              <a:t>may need updating due to revised resource requirements or other revisions</a:t>
            </a:r>
          </a:p>
          <a:p>
            <a:pPr marL="717550" lvl="1" indent="-254000" eaLnBrk="0" hangingPunct="0">
              <a:buFont typeface="Arial" panose="020B0604020202020204" pitchFamily="34" charset="0"/>
              <a:buChar char="•"/>
              <a:defRPr/>
            </a:pPr>
            <a:r>
              <a:rPr lang="en-US" sz="2000" b="1" i="1" dirty="0"/>
              <a:t>Assumption Log </a:t>
            </a:r>
            <a:r>
              <a:rPr lang="en-US" sz="2000" dirty="0"/>
              <a:t>may need updating with changes to assumptions</a:t>
            </a:r>
            <a:endParaRPr lang="en-US" sz="2000" b="1" i="1" dirty="0"/>
          </a:p>
          <a:p>
            <a:pPr marL="717550" lvl="1" indent="-254000" eaLnBrk="0" hangingPunct="0">
              <a:buFont typeface="Arial" panose="020B0604020202020204" pitchFamily="34" charset="0"/>
              <a:buChar char="•"/>
              <a:defRPr/>
            </a:pPr>
            <a:r>
              <a:rPr lang="en-US" sz="2000" b="1" i="1" dirty="0"/>
              <a:t>Duration Estimates </a:t>
            </a:r>
            <a:r>
              <a:rPr lang="en-US" sz="2000" dirty="0"/>
              <a:t>updated to reflect changes in resource availability</a:t>
            </a:r>
          </a:p>
          <a:p>
            <a:pPr marL="717550" lvl="1" indent="-254000" eaLnBrk="0" hangingPunct="0">
              <a:buFont typeface="Arial" panose="020B0604020202020204" pitchFamily="34" charset="0"/>
              <a:buChar char="•"/>
              <a:defRPr/>
            </a:pPr>
            <a:r>
              <a:rPr lang="en-US" sz="2000" b="1" i="1" dirty="0">
                <a:latin typeface="+mn-lt"/>
              </a:rPr>
              <a:t>Lessons Learned Register </a:t>
            </a:r>
            <a:r>
              <a:rPr lang="en-US" sz="2000" dirty="0">
                <a:latin typeface="+mn-lt"/>
              </a:rPr>
              <a:t>updated to reflect effective schedule models</a:t>
            </a:r>
          </a:p>
          <a:p>
            <a:pPr marL="717550" lvl="1" indent="-254000" eaLnBrk="0" hangingPunct="0">
              <a:buFont typeface="Arial" panose="020B0604020202020204" pitchFamily="34" charset="0"/>
              <a:buChar char="•"/>
              <a:defRPr/>
            </a:pPr>
            <a:r>
              <a:rPr lang="en-US" sz="2000" b="1" i="1" dirty="0"/>
              <a:t>Resource Requirement </a:t>
            </a:r>
            <a:r>
              <a:rPr lang="en-US" sz="2000" dirty="0"/>
              <a:t>updated to reflect changes due to resource levelling </a:t>
            </a:r>
            <a:endParaRPr lang="en-US" sz="2000" b="1" i="1" dirty="0"/>
          </a:p>
          <a:p>
            <a:pPr marL="717550" lvl="1" indent="-254000" eaLnBrk="0" hangingPunct="0">
              <a:buFont typeface="Arial" panose="020B0604020202020204" pitchFamily="34" charset="0"/>
              <a:buChar char="•"/>
              <a:defRPr/>
            </a:pPr>
            <a:r>
              <a:rPr lang="en-US" sz="2000" b="1" i="1" dirty="0"/>
              <a:t>Risk register </a:t>
            </a:r>
            <a:r>
              <a:rPr lang="en-US" sz="2000" dirty="0"/>
              <a:t>updated to reflect risks perceived  due to scheduling assumptions. </a:t>
            </a:r>
          </a:p>
          <a:p>
            <a:pPr lvl="1" eaLnBrk="0" hangingPunct="0">
              <a:spcBef>
                <a:spcPct val="20000"/>
              </a:spcBef>
              <a:spcAft>
                <a:spcPct val="20000"/>
              </a:spcAft>
              <a:buFont typeface="Courier New" pitchFamily="49" charset="0"/>
              <a:buChar char="o"/>
              <a:defRPr/>
            </a:pPr>
            <a:endParaRPr lang="en-US" dirty="0">
              <a:latin typeface="+mn-lt"/>
            </a:endParaRPr>
          </a:p>
        </p:txBody>
      </p:sp>
      <p:sp>
        <p:nvSpPr>
          <p:cNvPr id="5" name="Rectangle 2"/>
          <p:cNvSpPr>
            <a:spLocks noGrp="1" noChangeArrowheads="1"/>
          </p:cNvSpPr>
          <p:nvPr>
            <p:ph type="title"/>
          </p:nvPr>
        </p:nvSpPr>
        <p:spPr>
          <a:xfrm>
            <a:off x="319088" y="-29901"/>
            <a:ext cx="8686800" cy="7620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6.5.3  DEVELOP SCHEDULE: OUTPUTS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2875" y="1600200"/>
            <a:ext cx="8715375" cy="35433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i="1" dirty="0">
                <a:solidFill>
                  <a:schemeClr val="tx1"/>
                </a:solidFill>
              </a:rPr>
              <a:t>Trying to complete a project without a an appropriate schedule often results in not knowing how far into the project activities truly are. If resources are not addressed appropriately, issues could emerge from not knowing who should do what. If duration estimates are significantly out of alignment with actual durations, problems, associated with schedule slippage would occur. Inaccurately sequencing  activities can cause stoppage of work because certain activities are not completed and dependent activities cannot start.    </a:t>
            </a:r>
            <a:endParaRPr lang="en-CA" sz="2400" i="1" dirty="0">
              <a:solidFill>
                <a:schemeClr val="tx1"/>
              </a:solidFill>
            </a:endParaRPr>
          </a:p>
        </p:txBody>
      </p:sp>
      <p:sp>
        <p:nvSpPr>
          <p:cNvPr id="2" name="Title 1"/>
          <p:cNvSpPr>
            <a:spLocks noGrp="1"/>
          </p:cNvSpPr>
          <p:nvPr>
            <p:ph type="title"/>
          </p:nvPr>
        </p:nvSpPr>
        <p:spPr>
          <a:xfrm>
            <a:off x="-152400" y="152400"/>
            <a:ext cx="9282896" cy="6858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QUESTIONS &amp; REAL WORLD APPLICATION</a:t>
            </a:r>
            <a:endParaRPr lang="en-CA" sz="3200" b="1" dirty="0">
              <a:effectLst>
                <a:outerShdw blurRad="38100" dist="38100" dir="2700000" algn="tl">
                  <a:srgbClr val="000000">
                    <a:alpha val="43137"/>
                  </a:srgbClr>
                </a:outerShdw>
              </a:effectLs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 descr="C:\Documents and Settings\Isaac\Local Settings\Temporary Internet Files\Content.IE5\S208HFNL\MCj04413600000[1].png"/>
          <p:cNvPicPr>
            <a:picLocks noChangeAspect="1" noChangeArrowheads="1"/>
          </p:cNvPicPr>
          <p:nvPr/>
        </p:nvPicPr>
        <p:blipFill>
          <a:blip r:embed="rId3" cstate="print"/>
          <a:srcRect/>
          <a:stretch>
            <a:fillRect/>
          </a:stretch>
        </p:blipFill>
        <p:spPr bwMode="auto">
          <a:xfrm rot="1847695">
            <a:off x="7037404" y="3128860"/>
            <a:ext cx="2158963" cy="1981200"/>
          </a:xfrm>
          <a:prstGeom prst="rect">
            <a:avLst/>
          </a:prstGeom>
          <a:noFill/>
        </p:spPr>
      </p:pic>
      <p:sp>
        <p:nvSpPr>
          <p:cNvPr id="94211" name="Rectangle 3"/>
          <p:cNvSpPr>
            <a:spLocks noChangeArrowheads="1"/>
          </p:cNvSpPr>
          <p:nvPr/>
        </p:nvSpPr>
        <p:spPr bwMode="auto">
          <a:xfrm>
            <a:off x="685800" y="228600"/>
            <a:ext cx="7772400" cy="685800"/>
          </a:xfrm>
          <a:prstGeom prst="rect">
            <a:avLst/>
          </a:prstGeom>
          <a:noFill/>
          <a:ln w="9525">
            <a:noFill/>
            <a:miter lim="800000"/>
            <a:headEnd/>
            <a:tailEnd/>
          </a:ln>
        </p:spPr>
        <p:txBody>
          <a:bodyPr lIns="90488" tIns="44450" rIns="90488" bIns="44450" anchor="ctr"/>
          <a:lstStyle/>
          <a:p>
            <a:pPr algn="ctr" eaLnBrk="0" hangingPunct="0"/>
            <a:r>
              <a:rPr lang="en-US" sz="3600" b="1" spc="300" dirty="0">
                <a:solidFill>
                  <a:schemeClr val="tx2"/>
                </a:solidFill>
                <a:effectLst>
                  <a:reflection blurRad="6350" stA="55000" endA="300" endPos="45500" dir="5400000" sy="-100000" algn="bl" rotWithShape="0"/>
                </a:effectLst>
                <a:latin typeface="Arial" charset="0"/>
              </a:rPr>
              <a:t>6.6  CONTROL SCHEDULE</a:t>
            </a:r>
          </a:p>
        </p:txBody>
      </p:sp>
      <p:sp>
        <p:nvSpPr>
          <p:cNvPr id="21" name="TextBox 1"/>
          <p:cNvSpPr txBox="1"/>
          <p:nvPr/>
        </p:nvSpPr>
        <p:spPr>
          <a:xfrm>
            <a:off x="598021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39" name="Group 23"/>
          <p:cNvGrpSpPr>
            <a:grpSpLocks/>
          </p:cNvGrpSpPr>
          <p:nvPr/>
        </p:nvGrpSpPr>
        <p:grpSpPr bwMode="auto">
          <a:xfrm>
            <a:off x="183356" y="1524000"/>
            <a:ext cx="8777288" cy="4819649"/>
            <a:chOff x="152400" y="1581152"/>
            <a:chExt cx="8777318" cy="4819647"/>
          </a:xfrm>
          <a:solidFill>
            <a:schemeClr val="bg2">
              <a:lumMod val="10000"/>
            </a:schemeClr>
          </a:solidFill>
          <a:effectLst>
            <a:outerShdw blurRad="50800" dist="38100" dir="2700000" algn="tl" rotWithShape="0">
              <a:prstClr val="black">
                <a:alpha val="40000"/>
              </a:prstClr>
            </a:outerShdw>
          </a:effectLst>
        </p:grpSpPr>
        <p:sp>
          <p:nvSpPr>
            <p:cNvPr id="40" name="Rectangle 7"/>
            <p:cNvSpPr>
              <a:spLocks noChangeArrowheads="1"/>
            </p:cNvSpPr>
            <p:nvPr/>
          </p:nvSpPr>
          <p:spPr bwMode="auto">
            <a:xfrm>
              <a:off x="1352566" y="5237163"/>
              <a:ext cx="1511300" cy="1163636"/>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2000" b="1" dirty="0">
                <a:solidFill>
                  <a:schemeClr val="bg2"/>
                </a:solidFill>
                <a:latin typeface="Arial" charset="0"/>
              </a:endParaRPr>
            </a:p>
            <a:p>
              <a:pPr algn="ctr" eaLnBrk="0" hangingPunct="0"/>
              <a:r>
                <a:rPr lang="en-US" sz="2000" b="1" dirty="0">
                  <a:solidFill>
                    <a:schemeClr val="bg2"/>
                  </a:solidFill>
                  <a:latin typeface="Arial" charset="0"/>
                </a:rPr>
                <a:t>6.2 </a:t>
              </a:r>
            </a:p>
            <a:p>
              <a:pPr algn="ctr" eaLnBrk="0" hangingPunct="0"/>
              <a:r>
                <a:rPr lang="en-US" sz="2000" b="1" dirty="0">
                  <a:solidFill>
                    <a:schemeClr val="bg2"/>
                  </a:solidFill>
                  <a:latin typeface="Arial" charset="0"/>
                </a:rPr>
                <a:t>Define</a:t>
              </a:r>
            </a:p>
            <a:p>
              <a:pPr algn="ctr" eaLnBrk="0" hangingPunct="0"/>
              <a:r>
                <a:rPr lang="en-US" sz="2000" b="1" dirty="0">
                  <a:solidFill>
                    <a:schemeClr val="bg2"/>
                  </a:solidFill>
                  <a:latin typeface="Arial" charset="0"/>
                </a:rPr>
                <a:t>Activities</a:t>
              </a:r>
            </a:p>
            <a:p>
              <a:pPr algn="ctr" eaLnBrk="0" hangingPunct="0"/>
              <a:endParaRPr lang="en-US" sz="2000" b="1" dirty="0">
                <a:solidFill>
                  <a:schemeClr val="bg2"/>
                </a:solidFill>
                <a:latin typeface="Arial" charset="0"/>
              </a:endParaRPr>
            </a:p>
          </p:txBody>
        </p:sp>
        <p:sp>
          <p:nvSpPr>
            <p:cNvPr id="41" name="Rectangle 8"/>
            <p:cNvSpPr>
              <a:spLocks noChangeArrowheads="1"/>
            </p:cNvSpPr>
            <p:nvPr/>
          </p:nvSpPr>
          <p:spPr bwMode="auto">
            <a:xfrm>
              <a:off x="3971928" y="3657601"/>
              <a:ext cx="14351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endParaRPr lang="en-US" sz="1800" b="1" dirty="0">
                <a:solidFill>
                  <a:schemeClr val="bg2"/>
                </a:solidFill>
                <a:latin typeface="Arial" charset="0"/>
              </a:endParaRPr>
            </a:p>
            <a:p>
              <a:pPr algn="ctr" eaLnBrk="0" hangingPunct="0"/>
              <a:r>
                <a:rPr lang="en-US" sz="1800" b="1" dirty="0">
                  <a:solidFill>
                    <a:schemeClr val="bg2"/>
                  </a:solidFill>
                  <a:latin typeface="Arial" charset="0"/>
                </a:rPr>
                <a:t>6.4</a:t>
              </a:r>
            </a:p>
            <a:p>
              <a:pPr algn="ctr" eaLnBrk="0" hangingPunct="0"/>
              <a:r>
                <a:rPr lang="en-US" sz="1800" b="1" dirty="0">
                  <a:solidFill>
                    <a:schemeClr val="bg2"/>
                  </a:solidFill>
                  <a:latin typeface="Arial" charset="0"/>
                </a:rPr>
                <a:t>Estimate</a:t>
              </a:r>
              <a:endParaRPr lang="en-US" sz="2000" b="1" dirty="0">
                <a:solidFill>
                  <a:schemeClr val="bg2"/>
                </a:solidFill>
                <a:latin typeface="Arial" charset="0"/>
              </a:endParaRPr>
            </a:p>
            <a:p>
              <a:pPr algn="ctr" eaLnBrk="0" hangingPunct="0"/>
              <a:r>
                <a:rPr lang="en-US" sz="1800" b="1" dirty="0">
                  <a:solidFill>
                    <a:schemeClr val="bg2"/>
                  </a:solidFill>
                  <a:latin typeface="Arial" charset="0"/>
                </a:rPr>
                <a:t>Activity </a:t>
              </a:r>
            </a:p>
            <a:p>
              <a:pPr algn="ctr" eaLnBrk="0" hangingPunct="0"/>
              <a:r>
                <a:rPr lang="en-US" sz="1800" b="1" dirty="0">
                  <a:solidFill>
                    <a:schemeClr val="bg2"/>
                  </a:solidFill>
                  <a:latin typeface="Arial" charset="0"/>
                </a:rPr>
                <a:t>Duration</a:t>
              </a:r>
            </a:p>
            <a:p>
              <a:pPr algn="ctr" eaLnBrk="0" hangingPunct="0"/>
              <a:endParaRPr lang="en-US" sz="1800" b="1" dirty="0">
                <a:solidFill>
                  <a:schemeClr val="bg2"/>
                </a:solidFill>
                <a:latin typeface="Arial" charset="0"/>
              </a:endParaRPr>
            </a:p>
          </p:txBody>
        </p:sp>
        <p:sp>
          <p:nvSpPr>
            <p:cNvPr id="42" name="Rectangle 9"/>
            <p:cNvSpPr>
              <a:spLocks noChangeArrowheads="1"/>
            </p:cNvSpPr>
            <p:nvPr/>
          </p:nvSpPr>
          <p:spPr bwMode="auto">
            <a:xfrm>
              <a:off x="7397750" y="3657601"/>
              <a:ext cx="1531968"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6.6</a:t>
              </a:r>
            </a:p>
            <a:p>
              <a:pPr algn="ctr" eaLnBrk="0" hangingPunct="0"/>
              <a:r>
                <a:rPr lang="en-US" sz="2000" b="1" dirty="0">
                  <a:solidFill>
                    <a:schemeClr val="bg2"/>
                  </a:solidFill>
                  <a:latin typeface="Arial" charset="0"/>
                </a:rPr>
                <a:t>Control</a:t>
              </a:r>
            </a:p>
            <a:p>
              <a:pPr algn="ctr" eaLnBrk="0" hangingPunct="0"/>
              <a:r>
                <a:rPr lang="en-US" sz="2000" b="1" dirty="0">
                  <a:solidFill>
                    <a:schemeClr val="bg2"/>
                  </a:solidFill>
                  <a:latin typeface="Arial" charset="0"/>
                </a:rPr>
                <a:t>Schedule</a:t>
              </a:r>
            </a:p>
          </p:txBody>
        </p:sp>
        <p:sp>
          <p:nvSpPr>
            <p:cNvPr id="43" name="Rectangle 10"/>
            <p:cNvSpPr>
              <a:spLocks noChangeArrowheads="1"/>
            </p:cNvSpPr>
            <p:nvPr/>
          </p:nvSpPr>
          <p:spPr bwMode="auto">
            <a:xfrm>
              <a:off x="5608639"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6.5</a:t>
              </a:r>
            </a:p>
            <a:p>
              <a:pPr algn="ctr" eaLnBrk="0" hangingPunct="0"/>
              <a:r>
                <a:rPr lang="en-US" sz="2000" b="1" dirty="0">
                  <a:solidFill>
                    <a:schemeClr val="bg2"/>
                  </a:solidFill>
                  <a:latin typeface="Arial" charset="0"/>
                </a:rPr>
                <a:t>Develop</a:t>
              </a:r>
            </a:p>
            <a:p>
              <a:pPr algn="ctr" eaLnBrk="0" hangingPunct="0"/>
              <a:r>
                <a:rPr lang="en-US" sz="2000" b="1" dirty="0">
                  <a:solidFill>
                    <a:schemeClr val="bg2"/>
                  </a:solidFill>
                  <a:latin typeface="Arial" charset="0"/>
                </a:rPr>
                <a:t>Schedule</a:t>
              </a:r>
            </a:p>
          </p:txBody>
        </p:sp>
        <p:sp>
          <p:nvSpPr>
            <p:cNvPr id="44" name="Rectangle 11"/>
            <p:cNvSpPr>
              <a:spLocks noChangeArrowheads="1"/>
            </p:cNvSpPr>
            <p:nvPr/>
          </p:nvSpPr>
          <p:spPr bwMode="auto">
            <a:xfrm>
              <a:off x="3435350" y="1581152"/>
              <a:ext cx="2438400" cy="1505539"/>
            </a:xfrm>
            <a:prstGeom prst="rect">
              <a:avLst/>
            </a:prstGeom>
            <a:grpFill/>
            <a:ln w="9525">
              <a:noFill/>
              <a:miter lim="800000"/>
              <a:headEnd/>
              <a:tailEnd/>
            </a:ln>
            <a:effectLst>
              <a:outerShdw blurRad="76200" dir="18900000" sy="23000" kx="-1200000" algn="bl" rotWithShape="0">
                <a:prstClr val="black">
                  <a:alpha val="20000"/>
                </a:prstClr>
              </a:outerShdw>
            </a:effectLst>
          </p:spPr>
          <p:txBody>
            <a:bodyPr lIns="90488" tIns="44450" rIns="90488" bIns="44450">
              <a:spAutoFit/>
            </a:bodyPr>
            <a:lstStyle/>
            <a:p>
              <a:pPr algn="ctr" eaLnBrk="0" hangingPunct="0"/>
              <a:r>
                <a:rPr lang="en-US" sz="2000" b="1" dirty="0">
                  <a:solidFill>
                    <a:schemeClr val="bg1"/>
                  </a:solidFill>
                  <a:latin typeface="Arial" charset="0"/>
                </a:rPr>
                <a:t>6.0</a:t>
              </a:r>
            </a:p>
            <a:p>
              <a:pPr algn="ctr" eaLnBrk="0" hangingPunct="0"/>
              <a:r>
                <a:rPr lang="en-US" sz="2400" b="1" dirty="0">
                  <a:solidFill>
                    <a:schemeClr val="bg1"/>
                  </a:solidFill>
                  <a:latin typeface="Arial" charset="0"/>
                </a:rPr>
                <a:t>Project Schedule  Management</a:t>
              </a:r>
            </a:p>
          </p:txBody>
        </p:sp>
        <p:sp>
          <p:nvSpPr>
            <p:cNvPr id="45" name="Line 12"/>
            <p:cNvSpPr>
              <a:spLocks noChangeShapeType="1"/>
            </p:cNvSpPr>
            <p:nvPr/>
          </p:nvSpPr>
          <p:spPr bwMode="auto">
            <a:xfrm>
              <a:off x="4652327" y="2984183"/>
              <a:ext cx="815" cy="321310"/>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6" name="Line 13"/>
            <p:cNvSpPr>
              <a:spLocks noChangeShapeType="1"/>
            </p:cNvSpPr>
            <p:nvPr/>
          </p:nvSpPr>
          <p:spPr bwMode="auto">
            <a:xfrm flipV="1">
              <a:off x="9985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7" name="Line 14"/>
            <p:cNvSpPr>
              <a:spLocks noChangeShapeType="1"/>
            </p:cNvSpPr>
            <p:nvPr/>
          </p:nvSpPr>
          <p:spPr bwMode="auto">
            <a:xfrm>
              <a:off x="1000125" y="3300412"/>
              <a:ext cx="7163608" cy="3175"/>
            </a:xfrm>
            <a:prstGeom prst="line">
              <a:avLst/>
            </a:prstGeom>
            <a:grpFill/>
            <a:ln w="12700">
              <a:solidFill>
                <a:schemeClr val="tx1"/>
              </a:solidFill>
              <a:round/>
              <a:headEnd type="none" w="sm" len="sm"/>
              <a:tailEnd type="none" w="sm" len="sm"/>
            </a:ln>
            <a:effectLst>
              <a:innerShdw blurRad="63500" dist="50800" dir="18900000">
                <a:prstClr val="black">
                  <a:alpha val="50000"/>
                </a:prstClr>
              </a:innerShdw>
            </a:effectLst>
          </p:spPr>
          <p:txBody>
            <a:bodyPr wrap="none" anchor="ctr"/>
            <a:lstStyle/>
            <a:p>
              <a:endParaRPr lang="en-CA"/>
            </a:p>
          </p:txBody>
        </p:sp>
        <p:sp>
          <p:nvSpPr>
            <p:cNvPr id="48" name="Line 15"/>
            <p:cNvSpPr>
              <a:spLocks noChangeShapeType="1"/>
            </p:cNvSpPr>
            <p:nvPr/>
          </p:nvSpPr>
          <p:spPr bwMode="auto">
            <a:xfrm flipV="1">
              <a:off x="2971810"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49" name="Line 16"/>
            <p:cNvSpPr>
              <a:spLocks noChangeShapeType="1"/>
            </p:cNvSpPr>
            <p:nvPr/>
          </p:nvSpPr>
          <p:spPr bwMode="auto">
            <a:xfrm flipV="1">
              <a:off x="46561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0" name="Line 17"/>
            <p:cNvSpPr>
              <a:spLocks noChangeShapeType="1"/>
            </p:cNvSpPr>
            <p:nvPr/>
          </p:nvSpPr>
          <p:spPr bwMode="auto">
            <a:xfrm flipV="1">
              <a:off x="6484938"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1" name="Line 18"/>
            <p:cNvSpPr>
              <a:spLocks noChangeShapeType="1"/>
            </p:cNvSpPr>
            <p:nvPr/>
          </p:nvSpPr>
          <p:spPr bwMode="auto">
            <a:xfrm flipV="1">
              <a:off x="8162106" y="3295650"/>
              <a:ext cx="0" cy="487363"/>
            </a:xfrm>
            <a:prstGeom prst="line">
              <a:avLst/>
            </a:prstGeom>
            <a:grpFill/>
            <a:ln w="12700">
              <a:solidFill>
                <a:schemeClr val="tx1"/>
              </a:solidFill>
              <a:round/>
              <a:headEnd type="none" w="sm" len="sm"/>
              <a:tailEnd type="none" w="sm" len="sm"/>
            </a:ln>
          </p:spPr>
          <p:txBody>
            <a:bodyPr wrap="none" anchor="ctr"/>
            <a:lstStyle/>
            <a:p>
              <a:endParaRPr lang="en-CA"/>
            </a:p>
          </p:txBody>
        </p:sp>
        <p:sp>
          <p:nvSpPr>
            <p:cNvPr id="52" name="Rectangle 19"/>
            <p:cNvSpPr>
              <a:spLocks noChangeArrowheads="1"/>
            </p:cNvSpPr>
            <p:nvPr/>
          </p:nvSpPr>
          <p:spPr bwMode="auto">
            <a:xfrm>
              <a:off x="152400" y="3657601"/>
              <a:ext cx="1828806"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6.1</a:t>
              </a:r>
            </a:p>
            <a:p>
              <a:pPr algn="ctr" eaLnBrk="0" hangingPunct="0"/>
              <a:r>
                <a:rPr lang="en-US" sz="2000" b="1" dirty="0">
                  <a:solidFill>
                    <a:schemeClr val="bg2"/>
                  </a:solidFill>
                  <a:latin typeface="Arial" charset="0"/>
                </a:rPr>
                <a:t>Plan Schedule</a:t>
              </a:r>
            </a:p>
            <a:p>
              <a:pPr algn="ctr" eaLnBrk="0" hangingPunct="0"/>
              <a:r>
                <a:rPr lang="en-US" sz="2000" b="1" dirty="0">
                  <a:solidFill>
                    <a:schemeClr val="bg2"/>
                  </a:solidFill>
                  <a:latin typeface="Arial" charset="0"/>
                </a:rPr>
                <a:t>Management</a:t>
              </a:r>
            </a:p>
          </p:txBody>
        </p:sp>
        <p:sp>
          <p:nvSpPr>
            <p:cNvPr id="53" name="Rectangle 20"/>
            <p:cNvSpPr>
              <a:spLocks noChangeArrowheads="1"/>
            </p:cNvSpPr>
            <p:nvPr/>
          </p:nvSpPr>
          <p:spPr bwMode="auto">
            <a:xfrm>
              <a:off x="2182817" y="3657601"/>
              <a:ext cx="1587500" cy="1152525"/>
            </a:xfrm>
            <a:prstGeom prst="rect">
              <a:avLst/>
            </a:prstGeom>
            <a:grp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2"/>
                  </a:solidFill>
                  <a:latin typeface="Arial" charset="0"/>
                </a:rPr>
                <a:t>6.3</a:t>
              </a:r>
            </a:p>
            <a:p>
              <a:pPr algn="ctr" eaLnBrk="0" hangingPunct="0"/>
              <a:r>
                <a:rPr lang="en-US" sz="2000" b="1" dirty="0">
                  <a:solidFill>
                    <a:schemeClr val="bg2"/>
                  </a:solidFill>
                  <a:latin typeface="Arial" charset="0"/>
                </a:rPr>
                <a:t>Sequence</a:t>
              </a:r>
            </a:p>
            <a:p>
              <a:pPr algn="ctr" eaLnBrk="0" hangingPunct="0"/>
              <a:r>
                <a:rPr lang="en-US" sz="2000" b="1" dirty="0">
                  <a:solidFill>
                    <a:schemeClr val="bg2"/>
                  </a:solidFill>
                  <a:latin typeface="Arial" charset="0"/>
                </a:rPr>
                <a:t>Activities</a:t>
              </a:r>
            </a:p>
          </p:txBody>
        </p:sp>
      </p:grpSp>
      <p:cxnSp>
        <p:nvCxnSpPr>
          <p:cNvPr id="4" name="Straight Connector 3"/>
          <p:cNvCxnSpPr/>
          <p:nvPr/>
        </p:nvCxnSpPr>
        <p:spPr>
          <a:xfrm>
            <a:off x="2000238" y="32908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23738" y="3243260"/>
            <a:ext cx="9862" cy="1936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0038" y="76200"/>
            <a:ext cx="8686800" cy="609600"/>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  CONTROL Schedule </a:t>
            </a:r>
          </a:p>
        </p:txBody>
      </p:sp>
      <p:sp>
        <p:nvSpPr>
          <p:cNvPr id="5" name="TextBox 1"/>
          <p:cNvSpPr txBox="1"/>
          <p:nvPr/>
        </p:nvSpPr>
        <p:spPr>
          <a:xfrm>
            <a:off x="5968643"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Content Placeholder 1"/>
          <p:cNvSpPr>
            <a:spLocks noGrp="1"/>
          </p:cNvSpPr>
          <p:nvPr>
            <p:ph idx="1"/>
          </p:nvPr>
        </p:nvSpPr>
        <p:spPr>
          <a:xfrm>
            <a:off x="300038" y="685800"/>
            <a:ext cx="8615362" cy="6172200"/>
          </a:xfrm>
        </p:spPr>
        <p:txBody>
          <a:bodyPr>
            <a:normAutofit/>
          </a:bodyPr>
          <a:lstStyle/>
          <a:p>
            <a:pPr>
              <a:spcBef>
                <a:spcPts val="600"/>
              </a:spcBef>
              <a:spcAft>
                <a:spcPts val="600"/>
              </a:spcAft>
            </a:pPr>
            <a:r>
              <a:rPr lang="en-CA" sz="2400" dirty="0"/>
              <a:t>The process is used to monitor, update and manage changes to the schedule baseline, throughout the project. </a:t>
            </a:r>
          </a:p>
          <a:p>
            <a:pPr>
              <a:spcBef>
                <a:spcPts val="600"/>
              </a:spcBef>
              <a:spcAft>
                <a:spcPts val="600"/>
              </a:spcAft>
            </a:pPr>
            <a:r>
              <a:rPr lang="en-CA" sz="2400" dirty="0"/>
              <a:t>The schedule is updated to reflect the actual performance to date. Changes to the schedule baseline can be only approved through the Integrated Change Control process, which is concerned with:</a:t>
            </a:r>
          </a:p>
          <a:p>
            <a:pPr lvl="1">
              <a:spcBef>
                <a:spcPts val="0"/>
              </a:spcBef>
              <a:buFont typeface="Courier New" panose="02070309020205020404" pitchFamily="49" charset="0"/>
              <a:buChar char="o"/>
            </a:pPr>
            <a:r>
              <a:rPr lang="en-CA" sz="2000" dirty="0"/>
              <a:t> Determining current status of the schedule</a:t>
            </a:r>
          </a:p>
          <a:p>
            <a:pPr lvl="1">
              <a:spcBef>
                <a:spcPts val="0"/>
              </a:spcBef>
              <a:buFont typeface="Courier New" panose="02070309020205020404" pitchFamily="49" charset="0"/>
              <a:buChar char="o"/>
            </a:pPr>
            <a:r>
              <a:rPr lang="en-CA" sz="2000" dirty="0"/>
              <a:t> Influencing the factors that create schedule change</a:t>
            </a:r>
          </a:p>
          <a:p>
            <a:pPr lvl="1">
              <a:spcBef>
                <a:spcPts val="0"/>
              </a:spcBef>
              <a:buFont typeface="Courier New" panose="02070309020205020404" pitchFamily="49" charset="0"/>
              <a:buChar char="o"/>
            </a:pPr>
            <a:r>
              <a:rPr lang="en-CA" sz="2000" dirty="0"/>
              <a:t> Reconsidering schedule reserve</a:t>
            </a:r>
          </a:p>
          <a:p>
            <a:pPr lvl="1">
              <a:spcBef>
                <a:spcPts val="0"/>
              </a:spcBef>
              <a:buFont typeface="Courier New" panose="02070309020205020404" pitchFamily="49" charset="0"/>
              <a:buChar char="o"/>
            </a:pPr>
            <a:r>
              <a:rPr lang="en-CA" sz="2000" dirty="0"/>
              <a:t> Determining that the schedule has changed</a:t>
            </a:r>
          </a:p>
          <a:p>
            <a:pPr lvl="1">
              <a:spcBef>
                <a:spcPts val="0"/>
              </a:spcBef>
              <a:buFont typeface="Courier New" panose="02070309020205020404" pitchFamily="49" charset="0"/>
              <a:buChar char="o"/>
            </a:pPr>
            <a:r>
              <a:rPr lang="en-CA" sz="2000" dirty="0"/>
              <a:t> Managing actual changes as they occur</a:t>
            </a:r>
          </a:p>
          <a:p>
            <a:pPr>
              <a:spcBef>
                <a:spcPts val="600"/>
              </a:spcBef>
              <a:spcAft>
                <a:spcPts val="600"/>
              </a:spcAft>
            </a:pPr>
            <a:r>
              <a:rPr lang="en-CA" sz="2400" dirty="0"/>
              <a:t>In Agile approach, the process is concerned with</a:t>
            </a:r>
          </a:p>
          <a:p>
            <a:pPr lvl="1">
              <a:spcBef>
                <a:spcPts val="0"/>
              </a:spcBef>
              <a:buFont typeface="Courier New" panose="02070309020205020404" pitchFamily="49" charset="0"/>
              <a:buChar char="o"/>
            </a:pPr>
            <a:r>
              <a:rPr lang="en-CA" sz="2000" dirty="0"/>
              <a:t> Comparing total delivered and accepted work against estimates of work for    </a:t>
            </a:r>
          </a:p>
          <a:p>
            <a:pPr marL="342900" lvl="1" indent="0">
              <a:spcBef>
                <a:spcPts val="0"/>
              </a:spcBef>
              <a:buNone/>
            </a:pPr>
            <a:r>
              <a:rPr lang="en-CA" sz="2000" dirty="0"/>
              <a:t>    the  elapsed time cycle</a:t>
            </a:r>
          </a:p>
          <a:p>
            <a:pPr lvl="1">
              <a:spcBef>
                <a:spcPts val="0"/>
              </a:spcBef>
              <a:buFont typeface="Courier New" panose="02070309020205020404" pitchFamily="49" charset="0"/>
              <a:buChar char="o"/>
            </a:pPr>
            <a:r>
              <a:rPr lang="en-CA" sz="2000" dirty="0"/>
              <a:t> Conducting retrospective reviews to correct and improve processes  </a:t>
            </a:r>
          </a:p>
          <a:p>
            <a:pPr lvl="1">
              <a:spcBef>
                <a:spcPts val="0"/>
              </a:spcBef>
              <a:buFont typeface="Courier New" panose="02070309020205020404" pitchFamily="49" charset="0"/>
              <a:buChar char="o"/>
            </a:pPr>
            <a:r>
              <a:rPr lang="en-CA" sz="2000" dirty="0"/>
              <a:t> Determining the velocity of producing, validating and accepting work, per  </a:t>
            </a:r>
          </a:p>
          <a:p>
            <a:pPr marL="342900" lvl="1" indent="0">
              <a:spcBef>
                <a:spcPts val="0"/>
              </a:spcBef>
              <a:buNone/>
            </a:pPr>
            <a:r>
              <a:rPr lang="en-CA" sz="2000" dirty="0"/>
              <a:t>    iteration</a:t>
            </a:r>
          </a:p>
          <a:p>
            <a:pPr lvl="1">
              <a:spcBef>
                <a:spcPts val="0"/>
              </a:spcBef>
              <a:buFont typeface="Courier New" panose="02070309020205020404" pitchFamily="49" charset="0"/>
              <a:buChar char="o"/>
            </a:pPr>
            <a:r>
              <a:rPr lang="en-CA" sz="2000" dirty="0"/>
              <a:t> Determining that the project schedule has changed</a:t>
            </a:r>
          </a:p>
          <a:p>
            <a:pPr lvl="1">
              <a:spcBef>
                <a:spcPts val="0"/>
              </a:spcBef>
              <a:buFont typeface="Courier New" panose="02070309020205020404" pitchFamily="49" charset="0"/>
              <a:buChar char="o"/>
            </a:pPr>
            <a:r>
              <a:rPr lang="en-CA" sz="2000" dirty="0"/>
              <a:t> Managing actual changes as they occur</a:t>
            </a:r>
          </a:p>
          <a:p>
            <a:pPr marL="342900" lvl="1" indent="0">
              <a:spcBef>
                <a:spcPts val="600"/>
              </a:spcBef>
              <a:spcAft>
                <a:spcPts val="600"/>
              </a:spcAft>
              <a:buNone/>
            </a:pPr>
            <a:r>
              <a:rPr lang="en-CA" sz="2000"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92657"/>
            <a:ext cx="8439150" cy="897944"/>
          </a:xfrm>
        </p:spPr>
        <p:txBody>
          <a:bodyPr/>
          <a:lstStyle/>
          <a:p>
            <a:r>
              <a:rPr lang="en-CA" b="1" dirty="0">
                <a:effectLst>
                  <a:outerShdw blurRad="38100" dist="38100" dir="2700000" algn="tl">
                    <a:srgbClr val="000000">
                      <a:alpha val="43137"/>
                    </a:srgbClr>
                  </a:outerShdw>
                </a:effectLst>
              </a:rPr>
              <a:t>6.6 CONTROL SCHEDULE – 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1900726110"/>
              </p:ext>
            </p:extLst>
          </p:nvPr>
        </p:nvGraphicFramePr>
        <p:xfrm>
          <a:off x="628650" y="1396999"/>
          <a:ext cx="7886699" cy="5003801"/>
        </p:xfrm>
        <a:graphic>
          <a:graphicData uri="http://schemas.openxmlformats.org/presentationml/2006/ole">
            <mc:AlternateContent xmlns:mc="http://schemas.openxmlformats.org/markup-compatibility/2006">
              <mc:Choice xmlns:v="urn:schemas-microsoft-com:vml" Requires="v">
                <p:oleObj spid="_x0000_s20529" name="Visio" r:id="rId3" imgW="9368006" imgH="7148602" progId="Visio.Drawing.15">
                  <p:embed/>
                </p:oleObj>
              </mc:Choice>
              <mc:Fallback>
                <p:oleObj name="Visio" r:id="rId3" imgW="9368006" imgH="7148602" progId="Visio.Drawing.15">
                  <p:embed/>
                  <p:pic>
                    <p:nvPicPr>
                      <p:cNvPr id="0" name=""/>
                      <p:cNvPicPr/>
                      <p:nvPr/>
                    </p:nvPicPr>
                    <p:blipFill>
                      <a:blip r:embed="rId4"/>
                      <a:stretch>
                        <a:fillRect/>
                      </a:stretch>
                    </p:blipFill>
                    <p:spPr>
                      <a:xfrm>
                        <a:off x="628650" y="1396999"/>
                        <a:ext cx="7886699" cy="5003801"/>
                      </a:xfrm>
                      <a:prstGeom prst="rect">
                        <a:avLst/>
                      </a:prstGeom>
                    </p:spPr>
                  </p:pic>
                </p:oleObj>
              </mc:Fallback>
            </mc:AlternateContent>
          </a:graphicData>
        </a:graphic>
      </p:graphicFrame>
      <p:sp>
        <p:nvSpPr>
          <p:cNvPr id="5" name="TextBox 1"/>
          <p:cNvSpPr txBox="1"/>
          <p:nvPr/>
        </p:nvSpPr>
        <p:spPr>
          <a:xfrm>
            <a:off x="5968643"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26968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880641"/>
          </a:xfrm>
        </p:spPr>
        <p:txBody>
          <a:bodyPr>
            <a:normAutofit/>
          </a:bodyPr>
          <a:lstStyle/>
          <a:p>
            <a:pPr algn="ctr"/>
            <a:r>
              <a:rPr lang="en-CA" sz="2800" b="1" spc="300" dirty="0">
                <a:effectLst>
                  <a:outerShdw blurRad="38100" dist="38100" dir="2700000" algn="tl">
                    <a:srgbClr val="000000">
                      <a:alpha val="43137"/>
                    </a:srgbClr>
                  </a:outerShdw>
                </a:effectLst>
              </a:rPr>
              <a:t>TRENDS &amp; EMERGING PRACTICES IN PROJECT SCHEDULE MANAGEMENT</a:t>
            </a:r>
          </a:p>
        </p:txBody>
      </p:sp>
      <p:graphicFrame>
        <p:nvGraphicFramePr>
          <p:cNvPr id="7" name="Object 6"/>
          <p:cNvGraphicFramePr>
            <a:graphicFrameLocks noChangeAspect="1"/>
          </p:cNvGraphicFramePr>
          <p:nvPr>
            <p:extLst>
              <p:ext uri="{D42A27DB-BD31-4B8C-83A1-F6EECF244321}">
                <p14:modId xmlns:p14="http://schemas.microsoft.com/office/powerpoint/2010/main" val="1618893495"/>
              </p:ext>
            </p:extLst>
          </p:nvPr>
        </p:nvGraphicFramePr>
        <p:xfrm>
          <a:off x="648906" y="2182335"/>
          <a:ext cx="8174038" cy="4664075"/>
        </p:xfrm>
        <a:graphic>
          <a:graphicData uri="http://schemas.openxmlformats.org/presentationml/2006/ole">
            <mc:AlternateContent xmlns:mc="http://schemas.openxmlformats.org/markup-compatibility/2006">
              <mc:Choice xmlns:v="urn:schemas-microsoft-com:vml" Requires="v">
                <p:oleObj spid="_x0000_s12528" name="Visio" r:id="rId3" imgW="8174747" imgH="5045105" progId="Visio.Drawing.15">
                  <p:embed/>
                </p:oleObj>
              </mc:Choice>
              <mc:Fallback>
                <p:oleObj name="Visio" r:id="rId3" imgW="8174747" imgH="5045105" progId="Visio.Drawing.15">
                  <p:embed/>
                  <p:pic>
                    <p:nvPicPr>
                      <p:cNvPr id="0" name=""/>
                      <p:cNvPicPr/>
                      <p:nvPr/>
                    </p:nvPicPr>
                    <p:blipFill>
                      <a:blip r:embed="rId4"/>
                      <a:stretch>
                        <a:fillRect/>
                      </a:stretch>
                    </p:blipFill>
                    <p:spPr>
                      <a:xfrm>
                        <a:off x="648906" y="2182335"/>
                        <a:ext cx="8174038" cy="4664075"/>
                      </a:xfrm>
                      <a:prstGeom prst="rect">
                        <a:avLst/>
                      </a:prstGeom>
                    </p:spPr>
                  </p:pic>
                </p:oleObj>
              </mc:Fallback>
            </mc:AlternateContent>
          </a:graphicData>
        </a:graphic>
      </p:graphicFrame>
      <p:sp>
        <p:nvSpPr>
          <p:cNvPr id="8" name="TextBox 7"/>
          <p:cNvSpPr txBox="1"/>
          <p:nvPr/>
        </p:nvSpPr>
        <p:spPr>
          <a:xfrm>
            <a:off x="762000" y="1033041"/>
            <a:ext cx="8060944" cy="1015663"/>
          </a:xfrm>
          <a:prstGeom prst="rect">
            <a:avLst/>
          </a:prstGeom>
          <a:noFill/>
        </p:spPr>
        <p:txBody>
          <a:bodyPr wrap="square" rtlCol="0">
            <a:spAutoFit/>
          </a:bodyPr>
          <a:lstStyle/>
          <a:p>
            <a:r>
              <a:rPr lang="en-CA" sz="2000" i="1" dirty="0"/>
              <a:t>The emerging trend of high uncertainty and unpredictability of project scope, has given rise to the practice of adaptive scheduling, to respond to changing needs    </a:t>
            </a:r>
          </a:p>
        </p:txBody>
      </p:sp>
    </p:spTree>
    <p:extLst>
      <p:ext uri="{BB962C8B-B14F-4D97-AF65-F5344CB8AC3E}">
        <p14:creationId xmlns:p14="http://schemas.microsoft.com/office/powerpoint/2010/main" val="13359428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857250" y="285750"/>
            <a:ext cx="7772400" cy="1143000"/>
          </a:xfrm>
          <a:prstGeom prst="rect">
            <a:avLst/>
          </a:prstGeom>
          <a:noFill/>
          <a:ln w="9525">
            <a:noFill/>
            <a:miter lim="800000"/>
            <a:headEnd/>
            <a:tailEnd/>
          </a:ln>
        </p:spPr>
        <p:txBody>
          <a:bodyPr lIns="92075" tIns="46038" rIns="92075" bIns="46038" anchor="b"/>
          <a:lstStyle/>
          <a:p>
            <a:pPr algn="ctr" eaLnBrk="0" hangingPunct="0"/>
            <a:r>
              <a:rPr lang="en-US" sz="4400" b="1">
                <a:solidFill>
                  <a:schemeClr val="tx2"/>
                </a:solidFill>
                <a:latin typeface="Arial" charset="0"/>
              </a:rPr>
              <a:t>     </a:t>
            </a:r>
          </a:p>
        </p:txBody>
      </p:sp>
      <p:sp>
        <p:nvSpPr>
          <p:cNvPr id="96259" name="Freeform 4"/>
          <p:cNvSpPr>
            <a:spLocks/>
          </p:cNvSpPr>
          <p:nvPr/>
        </p:nvSpPr>
        <p:spPr bwMode="auto">
          <a:xfrm>
            <a:off x="228600" y="2514600"/>
            <a:ext cx="8915400"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solidFill>
          <a:ln w="12700" cap="rnd">
            <a:solidFill>
              <a:schemeClr val="tx1"/>
            </a:solidFill>
            <a:round/>
            <a:headEnd type="none" w="sm" len="sm"/>
            <a:tailEnd type="none" w="sm" len="sm"/>
          </a:ln>
        </p:spPr>
        <p:txBody>
          <a:bodyPr/>
          <a:lstStyle/>
          <a:p>
            <a:endParaRPr lang="en-US"/>
          </a:p>
        </p:txBody>
      </p:sp>
      <p:sp>
        <p:nvSpPr>
          <p:cNvPr id="228357" name="Rectangle 5"/>
          <p:cNvSpPr>
            <a:spLocks noChangeArrowheads="1"/>
          </p:cNvSpPr>
          <p:nvPr/>
        </p:nvSpPr>
        <p:spPr bwMode="auto">
          <a:xfrm>
            <a:off x="5653016" y="857250"/>
            <a:ext cx="2503278" cy="584835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buFontTx/>
              <a:buChar char="•"/>
              <a:defRPr/>
            </a:pPr>
            <a:r>
              <a:rPr lang="en-US" sz="1600" dirty="0">
                <a:solidFill>
                  <a:schemeClr val="bg1"/>
                </a:solidFill>
                <a:latin typeface="Arial" charset="0"/>
              </a:rPr>
              <a:t>1 Work performance</a:t>
            </a:r>
          </a:p>
          <a:p>
            <a:pPr eaLnBrk="0" hangingPunct="0">
              <a:defRPr/>
            </a:pPr>
            <a:r>
              <a:rPr lang="en-US" sz="1600" dirty="0">
                <a:solidFill>
                  <a:schemeClr val="bg1"/>
                </a:solidFill>
                <a:latin typeface="Arial" charset="0"/>
              </a:rPr>
              <a:t>     Information</a:t>
            </a:r>
          </a:p>
          <a:p>
            <a:pPr eaLnBrk="0" hangingPunct="0">
              <a:buFont typeface="Arial" pitchFamily="34" charset="0"/>
              <a:buChar char="•"/>
              <a:defRPr/>
            </a:pPr>
            <a:r>
              <a:rPr lang="en-US" sz="1600" dirty="0">
                <a:solidFill>
                  <a:schemeClr val="bg1"/>
                </a:solidFill>
                <a:latin typeface="Arial" charset="0"/>
              </a:rPr>
              <a:t>2 Schedule forecasts</a:t>
            </a:r>
          </a:p>
          <a:p>
            <a:pPr eaLnBrk="0" hangingPunct="0">
              <a:buFont typeface="Arial" pitchFamily="34" charset="0"/>
              <a:buChar char="•"/>
              <a:defRPr/>
            </a:pPr>
            <a:r>
              <a:rPr lang="en-US" sz="1600" dirty="0">
                <a:solidFill>
                  <a:schemeClr val="bg1"/>
                </a:solidFill>
                <a:latin typeface="Arial" charset="0"/>
              </a:rPr>
              <a:t>3 Change requests</a:t>
            </a:r>
          </a:p>
          <a:p>
            <a:pPr eaLnBrk="0" hangingPunct="0">
              <a:buFont typeface="Arial" pitchFamily="34" charset="0"/>
              <a:buChar char="•"/>
              <a:defRPr/>
            </a:pPr>
            <a:r>
              <a:rPr lang="en-US" sz="1600" dirty="0">
                <a:solidFill>
                  <a:schemeClr val="bg1"/>
                </a:solidFill>
                <a:latin typeface="Arial" charset="0"/>
              </a:rPr>
              <a:t>4 Project Mgmt. plan</a:t>
            </a:r>
          </a:p>
          <a:p>
            <a:pPr eaLnBrk="0" hangingPunct="0">
              <a:defRPr/>
            </a:pPr>
            <a:r>
              <a:rPr lang="en-US" sz="1600" dirty="0">
                <a:solidFill>
                  <a:schemeClr val="bg1"/>
                </a:solidFill>
                <a:latin typeface="Arial" charset="0"/>
              </a:rPr>
              <a:t>    Updates</a:t>
            </a:r>
          </a:p>
          <a:p>
            <a:pPr marL="92075" eaLnBrk="0" hangingPunct="0">
              <a:buFont typeface="Arial" panose="020B0604020202020204" pitchFamily="34" charset="0"/>
              <a:buChar char="•"/>
              <a:defRPr/>
            </a:pPr>
            <a:r>
              <a:rPr lang="en-US" sz="1600" dirty="0">
                <a:solidFill>
                  <a:schemeClr val="bg1"/>
                </a:solidFill>
                <a:latin typeface="Arial" charset="0"/>
              </a:rPr>
              <a:t> Schedule Mgmt. plan</a:t>
            </a:r>
          </a:p>
          <a:p>
            <a:pPr marL="92075" eaLnBrk="0" hangingPunct="0">
              <a:buFont typeface="Arial" panose="020B0604020202020204" pitchFamily="34" charset="0"/>
              <a:buChar char="•"/>
              <a:defRPr/>
            </a:pPr>
            <a:r>
              <a:rPr lang="en-US" sz="1600" dirty="0">
                <a:solidFill>
                  <a:schemeClr val="bg1"/>
                </a:solidFill>
                <a:latin typeface="Arial" charset="0"/>
              </a:rPr>
              <a:t> Schedule baseline</a:t>
            </a:r>
          </a:p>
          <a:p>
            <a:pPr marL="92075" eaLnBrk="0" hangingPunct="0">
              <a:buFont typeface="Arial" panose="020B0604020202020204" pitchFamily="34" charset="0"/>
              <a:buChar char="•"/>
              <a:defRPr/>
            </a:pPr>
            <a:r>
              <a:rPr lang="en-US" sz="1600" dirty="0">
                <a:solidFill>
                  <a:schemeClr val="bg1"/>
                </a:solidFill>
                <a:latin typeface="Arial" charset="0"/>
              </a:rPr>
              <a:t> Cost baseline</a:t>
            </a:r>
          </a:p>
          <a:p>
            <a:pPr marL="92075" eaLnBrk="0" hangingPunct="0">
              <a:buFont typeface="Arial" panose="020B0604020202020204" pitchFamily="34" charset="0"/>
              <a:buChar char="•"/>
              <a:defRPr/>
            </a:pPr>
            <a:r>
              <a:rPr lang="en-US" sz="1600" dirty="0">
                <a:solidFill>
                  <a:schemeClr val="bg1"/>
                </a:solidFill>
                <a:latin typeface="Arial" charset="0"/>
              </a:rPr>
              <a:t> Perf. Measurement </a:t>
            </a:r>
          </a:p>
          <a:p>
            <a:pPr marL="92075" eaLnBrk="0" hangingPunct="0">
              <a:defRPr/>
            </a:pPr>
            <a:r>
              <a:rPr lang="en-US" sz="1600" dirty="0">
                <a:solidFill>
                  <a:schemeClr val="bg1"/>
                </a:solidFill>
                <a:latin typeface="Arial" charset="0"/>
              </a:rPr>
              <a:t>   baseline</a:t>
            </a:r>
          </a:p>
          <a:p>
            <a:pPr eaLnBrk="0" hangingPunct="0">
              <a:buFont typeface="Arial" pitchFamily="34" charset="0"/>
              <a:buChar char="•"/>
              <a:defRPr/>
            </a:pPr>
            <a:r>
              <a:rPr lang="en-US" sz="1600" dirty="0">
                <a:solidFill>
                  <a:schemeClr val="bg1"/>
                </a:solidFill>
                <a:latin typeface="Arial" charset="0"/>
              </a:rPr>
              <a:t>5 Project document</a:t>
            </a:r>
          </a:p>
          <a:p>
            <a:pPr eaLnBrk="0" hangingPunct="0">
              <a:defRPr/>
            </a:pPr>
            <a:r>
              <a:rPr lang="en-US" sz="1600" dirty="0">
                <a:solidFill>
                  <a:schemeClr val="bg1"/>
                </a:solidFill>
                <a:latin typeface="Arial" charset="0"/>
              </a:rPr>
              <a:t>     updates</a:t>
            </a:r>
          </a:p>
          <a:p>
            <a:pPr marL="92075" eaLnBrk="0" hangingPunct="0">
              <a:buFont typeface="Arial" panose="020B0604020202020204" pitchFamily="34" charset="0"/>
              <a:buChar char="•"/>
              <a:defRPr/>
            </a:pPr>
            <a:r>
              <a:rPr lang="en-US" sz="1600" dirty="0">
                <a:solidFill>
                  <a:schemeClr val="bg1"/>
                </a:solidFill>
                <a:latin typeface="Arial" charset="0"/>
              </a:rPr>
              <a:t> Assumption log</a:t>
            </a:r>
          </a:p>
          <a:p>
            <a:pPr marL="92075" eaLnBrk="0" hangingPunct="0">
              <a:buFont typeface="Arial" panose="020B0604020202020204" pitchFamily="34" charset="0"/>
              <a:buChar char="•"/>
              <a:defRPr/>
            </a:pPr>
            <a:r>
              <a:rPr lang="en-US" sz="1600" dirty="0">
                <a:solidFill>
                  <a:schemeClr val="bg1"/>
                </a:solidFill>
                <a:latin typeface="Arial" charset="0"/>
              </a:rPr>
              <a:t> Basis of estimates</a:t>
            </a:r>
          </a:p>
          <a:p>
            <a:pPr marL="92075" eaLnBrk="0" hangingPunct="0">
              <a:buFont typeface="Arial" panose="020B0604020202020204" pitchFamily="34" charset="0"/>
              <a:buChar char="•"/>
              <a:defRPr/>
            </a:pPr>
            <a:r>
              <a:rPr lang="en-US" sz="1600" dirty="0">
                <a:solidFill>
                  <a:schemeClr val="bg1"/>
                </a:solidFill>
                <a:latin typeface="Arial" charset="0"/>
              </a:rPr>
              <a:t> Lessons learned Reg.</a:t>
            </a:r>
          </a:p>
          <a:p>
            <a:pPr marL="92075" eaLnBrk="0" hangingPunct="0">
              <a:buFont typeface="Arial" panose="020B0604020202020204" pitchFamily="34" charset="0"/>
              <a:buChar char="•"/>
              <a:defRPr/>
            </a:pPr>
            <a:r>
              <a:rPr lang="en-US" sz="1600" dirty="0">
                <a:solidFill>
                  <a:schemeClr val="bg1"/>
                </a:solidFill>
                <a:latin typeface="Arial" charset="0"/>
              </a:rPr>
              <a:t> Project Schedule</a:t>
            </a:r>
          </a:p>
          <a:p>
            <a:pPr marL="92075" eaLnBrk="0" hangingPunct="0">
              <a:buFont typeface="Arial" panose="020B0604020202020204" pitchFamily="34" charset="0"/>
              <a:buChar char="•"/>
              <a:defRPr/>
            </a:pPr>
            <a:r>
              <a:rPr lang="en-US" sz="1600" dirty="0">
                <a:solidFill>
                  <a:schemeClr val="bg1"/>
                </a:solidFill>
                <a:latin typeface="Arial" charset="0"/>
              </a:rPr>
              <a:t> Resource Calendar</a:t>
            </a:r>
          </a:p>
          <a:p>
            <a:pPr marL="92075" eaLnBrk="0" hangingPunct="0">
              <a:buFont typeface="Arial" panose="020B0604020202020204" pitchFamily="34" charset="0"/>
              <a:buChar char="•"/>
              <a:defRPr/>
            </a:pPr>
            <a:r>
              <a:rPr lang="en-US" sz="1600" dirty="0">
                <a:solidFill>
                  <a:schemeClr val="bg1"/>
                </a:solidFill>
                <a:latin typeface="Arial" charset="0"/>
              </a:rPr>
              <a:t> Risk register</a:t>
            </a:r>
          </a:p>
          <a:p>
            <a:pPr marL="92075" eaLnBrk="0" hangingPunct="0">
              <a:buFont typeface="Arial" panose="020B0604020202020204" pitchFamily="34" charset="0"/>
              <a:buChar char="•"/>
              <a:defRPr/>
            </a:pPr>
            <a:r>
              <a:rPr lang="en-US" sz="1600" dirty="0">
                <a:solidFill>
                  <a:schemeClr val="bg1"/>
                </a:solidFill>
                <a:latin typeface="Arial" charset="0"/>
              </a:rPr>
              <a:t> Schedule Data</a:t>
            </a:r>
          </a:p>
        </p:txBody>
      </p:sp>
      <p:sp>
        <p:nvSpPr>
          <p:cNvPr id="228358" name="Rectangle 6"/>
          <p:cNvSpPr>
            <a:spLocks noChangeArrowheads="1"/>
          </p:cNvSpPr>
          <p:nvPr/>
        </p:nvSpPr>
        <p:spPr bwMode="auto">
          <a:xfrm>
            <a:off x="3043238" y="1817132"/>
            <a:ext cx="2443162" cy="3808968"/>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Data Analysis</a:t>
            </a:r>
          </a:p>
          <a:p>
            <a:pPr marL="92075" eaLnBrk="0" hangingPunct="0">
              <a:buFontTx/>
              <a:buChar char="•"/>
              <a:defRPr/>
            </a:pPr>
            <a:r>
              <a:rPr lang="en-US" sz="1600" dirty="0">
                <a:solidFill>
                  <a:schemeClr val="bg1"/>
                </a:solidFill>
                <a:latin typeface="Arial" charset="0"/>
              </a:rPr>
              <a:t> EVA</a:t>
            </a:r>
          </a:p>
          <a:p>
            <a:pPr marL="92075" eaLnBrk="0" hangingPunct="0">
              <a:buFontTx/>
              <a:buChar char="•"/>
              <a:defRPr/>
            </a:pPr>
            <a:r>
              <a:rPr lang="en-US" sz="1600" dirty="0">
                <a:solidFill>
                  <a:schemeClr val="bg1"/>
                </a:solidFill>
                <a:latin typeface="Arial" charset="0"/>
              </a:rPr>
              <a:t> Iteration Burndown </a:t>
            </a:r>
          </a:p>
          <a:p>
            <a:pPr marL="92075" eaLnBrk="0" hangingPunct="0">
              <a:buFontTx/>
              <a:buChar char="•"/>
              <a:defRPr/>
            </a:pPr>
            <a:r>
              <a:rPr lang="en-US" sz="1600" dirty="0">
                <a:solidFill>
                  <a:schemeClr val="bg1"/>
                </a:solidFill>
                <a:latin typeface="Arial" charset="0"/>
              </a:rPr>
              <a:t> Performance reviews</a:t>
            </a:r>
          </a:p>
          <a:p>
            <a:pPr marL="92075" eaLnBrk="0" hangingPunct="0">
              <a:buFontTx/>
              <a:buChar char="•"/>
              <a:defRPr/>
            </a:pPr>
            <a:r>
              <a:rPr lang="en-US" sz="1600" dirty="0">
                <a:solidFill>
                  <a:schemeClr val="bg1"/>
                </a:solidFill>
                <a:latin typeface="Arial" charset="0"/>
              </a:rPr>
              <a:t> Trend analysis</a:t>
            </a:r>
          </a:p>
          <a:p>
            <a:pPr marL="92075" eaLnBrk="0" hangingPunct="0">
              <a:buFontTx/>
              <a:buChar char="•"/>
              <a:defRPr/>
            </a:pPr>
            <a:r>
              <a:rPr lang="en-US" sz="1600" dirty="0">
                <a:solidFill>
                  <a:schemeClr val="bg1"/>
                </a:solidFill>
                <a:latin typeface="Arial" charset="0"/>
              </a:rPr>
              <a:t> Variance analysis</a:t>
            </a:r>
          </a:p>
          <a:p>
            <a:pPr marL="92075" eaLnBrk="0" hangingPunct="0">
              <a:buFontTx/>
              <a:buChar char="•"/>
              <a:defRPr/>
            </a:pPr>
            <a:r>
              <a:rPr lang="en-US" sz="1600" dirty="0">
                <a:solidFill>
                  <a:schemeClr val="bg1"/>
                </a:solidFill>
                <a:latin typeface="Arial" charset="0"/>
              </a:rPr>
              <a:t> What – if analysis</a:t>
            </a:r>
          </a:p>
          <a:p>
            <a:pPr eaLnBrk="0" hangingPunct="0">
              <a:buFontTx/>
              <a:buChar char="•"/>
              <a:defRPr/>
            </a:pPr>
            <a:r>
              <a:rPr lang="en-US" sz="1600" dirty="0">
                <a:solidFill>
                  <a:schemeClr val="bg1"/>
                </a:solidFill>
                <a:latin typeface="Arial" charset="0"/>
              </a:rPr>
              <a:t>2 CPM</a:t>
            </a:r>
          </a:p>
          <a:p>
            <a:pPr eaLnBrk="0" hangingPunct="0">
              <a:buFontTx/>
              <a:buChar char="•"/>
              <a:defRPr/>
            </a:pPr>
            <a:r>
              <a:rPr lang="en-US" sz="1600" dirty="0">
                <a:solidFill>
                  <a:schemeClr val="bg1"/>
                </a:solidFill>
                <a:latin typeface="Arial" charset="0"/>
              </a:rPr>
              <a:t>.3 PMIS</a:t>
            </a:r>
          </a:p>
          <a:p>
            <a:pPr eaLnBrk="0" hangingPunct="0">
              <a:buFontTx/>
              <a:buChar char="•"/>
              <a:defRPr/>
            </a:pPr>
            <a:r>
              <a:rPr lang="en-US" sz="1600" dirty="0">
                <a:solidFill>
                  <a:schemeClr val="bg1"/>
                </a:solidFill>
                <a:latin typeface="Arial" charset="0"/>
              </a:rPr>
              <a:t>4 Leads &amp; Lags</a:t>
            </a:r>
          </a:p>
          <a:p>
            <a:pPr eaLnBrk="0" hangingPunct="0">
              <a:buFontTx/>
              <a:buChar char="•"/>
              <a:defRPr/>
            </a:pPr>
            <a:r>
              <a:rPr lang="en-US" sz="1600" dirty="0">
                <a:solidFill>
                  <a:schemeClr val="bg1"/>
                </a:solidFill>
                <a:latin typeface="Arial" charset="0"/>
              </a:rPr>
              <a:t> Schedule compression</a:t>
            </a:r>
          </a:p>
        </p:txBody>
      </p:sp>
      <p:sp>
        <p:nvSpPr>
          <p:cNvPr id="228359" name="Rectangle 7"/>
          <p:cNvSpPr>
            <a:spLocks noChangeArrowheads="1"/>
          </p:cNvSpPr>
          <p:nvPr/>
        </p:nvSpPr>
        <p:spPr bwMode="auto">
          <a:xfrm>
            <a:off x="304800" y="1383953"/>
            <a:ext cx="2594007" cy="4635847"/>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defRPr/>
            </a:pPr>
            <a:endParaRPr lang="en-US" dirty="0">
              <a:solidFill>
                <a:schemeClr val="bg1"/>
              </a:solidFill>
              <a:latin typeface="Arial" charset="0"/>
            </a:endParaRPr>
          </a:p>
          <a:p>
            <a:pPr eaLnBrk="0" hangingPunct="0">
              <a:buFontTx/>
              <a:buChar char="•"/>
              <a:defRPr/>
            </a:pPr>
            <a:r>
              <a:rPr lang="en-US" sz="1600" dirty="0">
                <a:solidFill>
                  <a:schemeClr val="bg1"/>
                </a:solidFill>
                <a:latin typeface="Arial" charset="0"/>
              </a:rPr>
              <a:t>1 Project Mgmt. Plan</a:t>
            </a:r>
          </a:p>
          <a:p>
            <a:pPr marL="173038" eaLnBrk="0" hangingPunct="0">
              <a:buFontTx/>
              <a:buChar char="•"/>
              <a:defRPr/>
            </a:pPr>
            <a:r>
              <a:rPr lang="en-US" sz="1600" dirty="0">
                <a:solidFill>
                  <a:schemeClr val="bg1"/>
                </a:solidFill>
                <a:latin typeface="Arial" charset="0"/>
              </a:rPr>
              <a:t> Schedule Mgmt. Plan</a:t>
            </a:r>
          </a:p>
          <a:p>
            <a:pPr marL="173038" eaLnBrk="0" hangingPunct="0">
              <a:buFontTx/>
              <a:buChar char="•"/>
              <a:defRPr/>
            </a:pPr>
            <a:r>
              <a:rPr lang="en-US" sz="1600" dirty="0">
                <a:solidFill>
                  <a:schemeClr val="bg1"/>
                </a:solidFill>
                <a:latin typeface="Arial" charset="0"/>
              </a:rPr>
              <a:t> Schedule Baseline</a:t>
            </a:r>
          </a:p>
          <a:p>
            <a:pPr marL="173038" eaLnBrk="0" hangingPunct="0">
              <a:buFontTx/>
              <a:buChar char="•"/>
              <a:defRPr/>
            </a:pPr>
            <a:r>
              <a:rPr lang="en-US" sz="1600" dirty="0">
                <a:solidFill>
                  <a:schemeClr val="bg1"/>
                </a:solidFill>
                <a:latin typeface="Arial" charset="0"/>
              </a:rPr>
              <a:t> Scope Baseline</a:t>
            </a:r>
          </a:p>
          <a:p>
            <a:pPr marL="173038" eaLnBrk="0" hangingPunct="0">
              <a:buFontTx/>
              <a:buChar char="•"/>
              <a:defRPr/>
            </a:pPr>
            <a:r>
              <a:rPr lang="en-US" sz="1600" dirty="0">
                <a:solidFill>
                  <a:schemeClr val="bg1"/>
                </a:solidFill>
                <a:latin typeface="Arial" charset="0"/>
              </a:rPr>
              <a:t> Performance </a:t>
            </a:r>
          </a:p>
          <a:p>
            <a:pPr marL="173038" eaLnBrk="0" hangingPunct="0">
              <a:defRPr/>
            </a:pPr>
            <a:r>
              <a:rPr lang="en-US" sz="1600" dirty="0">
                <a:solidFill>
                  <a:schemeClr val="bg1"/>
                </a:solidFill>
                <a:latin typeface="Arial" charset="0"/>
              </a:rPr>
              <a:t>  Measurement Baseline</a:t>
            </a:r>
          </a:p>
          <a:p>
            <a:pPr eaLnBrk="0" hangingPunct="0">
              <a:buFontTx/>
              <a:buChar char="•"/>
              <a:defRPr/>
            </a:pPr>
            <a:r>
              <a:rPr lang="en-US" sz="1600" dirty="0">
                <a:solidFill>
                  <a:schemeClr val="bg1"/>
                </a:solidFill>
                <a:latin typeface="Arial" charset="0"/>
              </a:rPr>
              <a:t>2 Project Documents</a:t>
            </a:r>
          </a:p>
          <a:p>
            <a:pPr marL="173038" eaLnBrk="0" hangingPunct="0">
              <a:buFontTx/>
              <a:buChar char="•"/>
              <a:defRPr/>
            </a:pPr>
            <a:r>
              <a:rPr lang="en-US" sz="1600" dirty="0">
                <a:solidFill>
                  <a:schemeClr val="bg1"/>
                </a:solidFill>
                <a:latin typeface="Arial" charset="0"/>
              </a:rPr>
              <a:t> Lessons Learned Reg.</a:t>
            </a:r>
          </a:p>
          <a:p>
            <a:pPr marL="173038" eaLnBrk="0" hangingPunct="0">
              <a:buFontTx/>
              <a:buChar char="•"/>
              <a:defRPr/>
            </a:pPr>
            <a:r>
              <a:rPr lang="en-US" sz="1600" dirty="0">
                <a:solidFill>
                  <a:schemeClr val="bg1"/>
                </a:solidFill>
                <a:latin typeface="Arial" charset="0"/>
              </a:rPr>
              <a:t> Project Calendars</a:t>
            </a:r>
          </a:p>
          <a:p>
            <a:pPr marL="173038" eaLnBrk="0" hangingPunct="0">
              <a:buFontTx/>
              <a:buChar char="•"/>
              <a:defRPr/>
            </a:pPr>
            <a:r>
              <a:rPr lang="en-US" sz="1600" dirty="0">
                <a:solidFill>
                  <a:schemeClr val="bg1"/>
                </a:solidFill>
                <a:latin typeface="Arial" charset="0"/>
              </a:rPr>
              <a:t> Project Schedule</a:t>
            </a:r>
          </a:p>
          <a:p>
            <a:pPr marL="173038" eaLnBrk="0" hangingPunct="0">
              <a:buFontTx/>
              <a:buChar char="•"/>
              <a:defRPr/>
            </a:pPr>
            <a:r>
              <a:rPr lang="en-US" sz="1600" dirty="0">
                <a:solidFill>
                  <a:schemeClr val="bg1"/>
                </a:solidFill>
                <a:latin typeface="Arial" charset="0"/>
              </a:rPr>
              <a:t> Resource Calendars</a:t>
            </a:r>
          </a:p>
          <a:p>
            <a:pPr marL="173038" eaLnBrk="0" hangingPunct="0">
              <a:buFontTx/>
              <a:buChar char="•"/>
              <a:defRPr/>
            </a:pPr>
            <a:r>
              <a:rPr lang="en-US" sz="1600" dirty="0">
                <a:solidFill>
                  <a:schemeClr val="bg1"/>
                </a:solidFill>
                <a:latin typeface="Arial" charset="0"/>
              </a:rPr>
              <a:t> Schedule Data</a:t>
            </a:r>
          </a:p>
          <a:p>
            <a:pPr eaLnBrk="0" hangingPunct="0">
              <a:buFontTx/>
              <a:buChar char="•"/>
              <a:defRPr/>
            </a:pPr>
            <a:r>
              <a:rPr lang="en-US" sz="1600" dirty="0">
                <a:solidFill>
                  <a:schemeClr val="bg1"/>
                </a:solidFill>
                <a:latin typeface="Arial" charset="0"/>
              </a:rPr>
              <a:t>3  Work Performance</a:t>
            </a:r>
          </a:p>
          <a:p>
            <a:pPr eaLnBrk="0" hangingPunct="0">
              <a:defRPr/>
            </a:pPr>
            <a:r>
              <a:rPr lang="en-US" sz="1600" dirty="0">
                <a:solidFill>
                  <a:schemeClr val="bg1"/>
                </a:solidFill>
                <a:latin typeface="Arial" charset="0"/>
              </a:rPr>
              <a:t>      Data</a:t>
            </a:r>
          </a:p>
          <a:p>
            <a:pPr eaLnBrk="0" hangingPunct="0">
              <a:buFont typeface="Arial" pitchFamily="34" charset="0"/>
              <a:buChar char="•"/>
              <a:defRPr/>
            </a:pPr>
            <a:r>
              <a:rPr lang="en-US" sz="1600" dirty="0">
                <a:solidFill>
                  <a:schemeClr val="bg1"/>
                </a:solidFill>
                <a:latin typeface="Arial" charset="0"/>
              </a:rPr>
              <a:t>4  Org Process Assets</a:t>
            </a:r>
          </a:p>
          <a:p>
            <a:pPr eaLnBrk="0" hangingPunct="0">
              <a:defRPr/>
            </a:pPr>
            <a:endParaRPr lang="en-US" sz="1600" dirty="0">
              <a:solidFill>
                <a:schemeClr val="bg1"/>
              </a:solidFill>
              <a:latin typeface="Arial" charset="0"/>
            </a:endParaRPr>
          </a:p>
          <a:p>
            <a:pPr eaLnBrk="0" hangingPunct="0">
              <a:defRPr/>
            </a:pPr>
            <a:endParaRPr lang="en-US" sz="1600" dirty="0">
              <a:solidFill>
                <a:schemeClr val="bg1"/>
              </a:solidFill>
              <a:latin typeface="Arial" charset="0"/>
            </a:endParaRPr>
          </a:p>
          <a:p>
            <a:pPr eaLnBrk="0" hangingPunct="0">
              <a:defRPr/>
            </a:pPr>
            <a:endParaRPr lang="en-US" sz="1600" dirty="0">
              <a:solidFill>
                <a:schemeClr val="bg1"/>
              </a:solidFill>
              <a:latin typeface="Arial" charset="0"/>
            </a:endParaRPr>
          </a:p>
        </p:txBody>
      </p:sp>
      <p:sp>
        <p:nvSpPr>
          <p:cNvPr id="9" name="Rectangle 2"/>
          <p:cNvSpPr>
            <a:spLocks noGrp="1" noChangeArrowheads="1"/>
          </p:cNvSpPr>
          <p:nvPr>
            <p:ph type="title"/>
          </p:nvPr>
        </p:nvSpPr>
        <p:spPr>
          <a:xfrm>
            <a:off x="457200" y="40730"/>
            <a:ext cx="8686800" cy="838200"/>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  CONTROL SCHEDULE </a:t>
            </a:r>
          </a:p>
        </p:txBody>
      </p:sp>
      <p:sp>
        <p:nvSpPr>
          <p:cNvPr id="8" name="TextBox 1"/>
          <p:cNvSpPr txBox="1"/>
          <p:nvPr/>
        </p:nvSpPr>
        <p:spPr>
          <a:xfrm>
            <a:off x="-414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391418" y="1447800"/>
            <a:ext cx="1062038" cy="369332"/>
          </a:xfrm>
          <a:prstGeom prst="rect">
            <a:avLst/>
          </a:prstGeom>
          <a:noFill/>
        </p:spPr>
        <p:txBody>
          <a:bodyPr wrap="square" rtlCol="0">
            <a:spAutoFit/>
          </a:bodyPr>
          <a:lstStyle/>
          <a:p>
            <a:pPr eaLnBrk="0" hangingPunct="0">
              <a:defRPr/>
            </a:pPr>
            <a:r>
              <a:rPr lang="en-US" b="1" dirty="0">
                <a:solidFill>
                  <a:schemeClr val="bg1"/>
                </a:solidFill>
                <a:latin typeface="Arial" charset="0"/>
              </a:rPr>
              <a:t>Inputs</a:t>
            </a:r>
          </a:p>
        </p:txBody>
      </p:sp>
      <p:sp>
        <p:nvSpPr>
          <p:cNvPr id="3" name="TextBox 2"/>
          <p:cNvSpPr txBox="1"/>
          <p:nvPr/>
        </p:nvSpPr>
        <p:spPr>
          <a:xfrm>
            <a:off x="3073179" y="1838523"/>
            <a:ext cx="1676400" cy="646331"/>
          </a:xfrm>
          <a:prstGeom prst="rect">
            <a:avLst/>
          </a:prstGeom>
          <a:noFill/>
        </p:spPr>
        <p:txBody>
          <a:bodyPr wrap="square" rtlCol="0">
            <a:spAutoFit/>
          </a:bodyPr>
          <a:lstStyle/>
          <a:p>
            <a:pPr eaLnBrk="0" hangingPunct="0">
              <a:defRPr/>
            </a:pPr>
            <a:r>
              <a:rPr lang="en-US" b="1" dirty="0">
                <a:solidFill>
                  <a:schemeClr val="bg1"/>
                </a:solidFill>
                <a:latin typeface="Arial" charset="0"/>
              </a:rPr>
              <a:t>Tools &amp;</a:t>
            </a:r>
          </a:p>
          <a:p>
            <a:pPr eaLnBrk="0" hangingPunct="0">
              <a:defRPr/>
            </a:pPr>
            <a:r>
              <a:rPr lang="en-US" b="1" dirty="0">
                <a:solidFill>
                  <a:schemeClr val="bg1"/>
                </a:solidFill>
                <a:latin typeface="Arial" charset="0"/>
              </a:rPr>
              <a:t>Techniques</a:t>
            </a:r>
          </a:p>
        </p:txBody>
      </p:sp>
      <p:sp>
        <p:nvSpPr>
          <p:cNvPr id="4" name="TextBox 3"/>
          <p:cNvSpPr txBox="1"/>
          <p:nvPr/>
        </p:nvSpPr>
        <p:spPr>
          <a:xfrm>
            <a:off x="5650122" y="908676"/>
            <a:ext cx="1143000" cy="369332"/>
          </a:xfrm>
          <a:prstGeom prst="rect">
            <a:avLst/>
          </a:prstGeom>
          <a:noFill/>
        </p:spPr>
        <p:txBody>
          <a:bodyPr wrap="square" rtlCol="0">
            <a:spAutoFit/>
          </a:bodyPr>
          <a:lstStyle/>
          <a:p>
            <a:pPr eaLnBrk="0" hangingPunct="0">
              <a:defRPr/>
            </a:pPr>
            <a:r>
              <a:rPr lang="en-US" b="1" dirty="0">
                <a:solidFill>
                  <a:schemeClr val="bg1"/>
                </a:solidFill>
                <a:latin typeface="Arial" charset="0"/>
              </a:rPr>
              <a:t>Outputs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66846" y="24114"/>
            <a:ext cx="8686800" cy="838200"/>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6.6.1  CONTROL SCHEDULE: INPUTS </a:t>
            </a:r>
          </a:p>
        </p:txBody>
      </p:sp>
      <p:sp>
        <p:nvSpPr>
          <p:cNvPr id="100355" name="Rectangle 3"/>
          <p:cNvSpPr>
            <a:spLocks noGrp="1" noChangeArrowheads="1"/>
          </p:cNvSpPr>
          <p:nvPr>
            <p:ph idx="1"/>
          </p:nvPr>
        </p:nvSpPr>
        <p:spPr>
          <a:xfrm>
            <a:off x="228600" y="862314"/>
            <a:ext cx="8786812" cy="7077075"/>
          </a:xfrm>
        </p:spPr>
        <p:txBody>
          <a:bodyPr>
            <a:normAutofit/>
          </a:bodyPr>
          <a:lstStyle/>
          <a:p>
            <a:pPr eaLnBrk="1" hangingPunct="1">
              <a:buFont typeface="Wingdings" pitchFamily="2" charset="2"/>
              <a:buNone/>
              <a:defRPr/>
            </a:pPr>
            <a:r>
              <a:rPr lang="en-US" sz="2800" b="1" dirty="0"/>
              <a:t>.1  Project Management Plan</a:t>
            </a:r>
          </a:p>
          <a:p>
            <a:pPr marL="342900" lvl="1" indent="0" eaLnBrk="1" hangingPunct="1">
              <a:buSzPct val="77000"/>
              <a:buNone/>
              <a:defRPr/>
            </a:pPr>
            <a:r>
              <a:rPr lang="en-US" sz="2400" dirty="0"/>
              <a:t>Components of the overall project plan include</a:t>
            </a:r>
          </a:p>
          <a:p>
            <a:pPr marL="531813" lvl="2" indent="-173038">
              <a:buSzPct val="77000"/>
              <a:defRPr/>
            </a:pPr>
            <a:r>
              <a:rPr lang="en-US" sz="2100" b="1" i="1" dirty="0"/>
              <a:t>Schedule Management Plan </a:t>
            </a:r>
            <a:r>
              <a:rPr lang="en-US" sz="2100" dirty="0"/>
              <a:t>explains how the schedule will be updated, controlled and how reserve will be used. </a:t>
            </a:r>
          </a:p>
          <a:p>
            <a:pPr marL="531813" lvl="2" indent="-173038">
              <a:buSzPct val="77000"/>
              <a:defRPr/>
            </a:pPr>
            <a:r>
              <a:rPr lang="en-US" sz="2100" b="1" i="1" dirty="0"/>
              <a:t>Schedule Baseline </a:t>
            </a:r>
            <a:r>
              <a:rPr lang="en-US" sz="2100" dirty="0"/>
              <a:t>used as a reference to compare with actual results and determine if any corrective action is necessary</a:t>
            </a:r>
          </a:p>
          <a:p>
            <a:pPr marL="531813" lvl="2" indent="-173038">
              <a:buSzPct val="77000"/>
              <a:defRPr/>
            </a:pPr>
            <a:r>
              <a:rPr lang="en-US" sz="2100" b="1" i="1" dirty="0"/>
              <a:t>Scope Baseline </a:t>
            </a:r>
            <a:r>
              <a:rPr lang="en-US" sz="2100" dirty="0"/>
              <a:t>considered when monitoring and controlling schedule baseline. </a:t>
            </a:r>
          </a:p>
          <a:p>
            <a:pPr marL="531813" lvl="2" indent="-173038">
              <a:buSzPct val="77000"/>
              <a:defRPr/>
            </a:pPr>
            <a:r>
              <a:rPr lang="en-US" sz="2100" b="1" i="1" dirty="0"/>
              <a:t>Performance Measurement Baseline </a:t>
            </a:r>
            <a:r>
              <a:rPr lang="en-US" sz="2100" dirty="0"/>
              <a:t>compared to actual results with using Earned Value Analysis  </a:t>
            </a:r>
            <a:endParaRPr lang="en-US" sz="2100" b="1" i="1" dirty="0"/>
          </a:p>
          <a:p>
            <a:pPr eaLnBrk="1" hangingPunct="1">
              <a:buSzPct val="77000"/>
              <a:buFont typeface="Wingdings" pitchFamily="2" charset="2"/>
              <a:buNone/>
              <a:defRPr/>
            </a:pPr>
            <a:r>
              <a:rPr lang="en-US" sz="3000" dirty="0"/>
              <a:t>.2  </a:t>
            </a:r>
            <a:r>
              <a:rPr lang="en-US" sz="3000" b="1" dirty="0"/>
              <a:t>Project Documents</a:t>
            </a:r>
          </a:p>
          <a:p>
            <a:pPr marL="548640" lvl="1" eaLnBrk="1" hangingPunct="1">
              <a:spcBef>
                <a:spcPts val="0"/>
              </a:spcBef>
              <a:buSzPct val="77000"/>
              <a:defRPr/>
            </a:pPr>
            <a:r>
              <a:rPr lang="en-US" sz="2200" b="1" i="1" dirty="0"/>
              <a:t>Lessons learned Register </a:t>
            </a:r>
            <a:r>
              <a:rPr lang="en-US" sz="2200" dirty="0"/>
              <a:t>to improve schedule control</a:t>
            </a:r>
            <a:endParaRPr lang="en-US" sz="2200" b="1" i="1" dirty="0"/>
          </a:p>
          <a:p>
            <a:pPr marL="548640" lvl="1" eaLnBrk="1" hangingPunct="1">
              <a:spcBef>
                <a:spcPts val="0"/>
              </a:spcBef>
              <a:buSzPct val="77000"/>
              <a:defRPr/>
            </a:pPr>
            <a:r>
              <a:rPr lang="en-US" sz="2200" b="1" i="1" dirty="0"/>
              <a:t>Project Calendars </a:t>
            </a:r>
            <a:r>
              <a:rPr lang="en-US" sz="2200" dirty="0"/>
              <a:t>to show different work periods for some activities</a:t>
            </a:r>
            <a:endParaRPr lang="en-US" sz="2200" b="1" i="1" dirty="0"/>
          </a:p>
          <a:p>
            <a:pPr marL="548640" lvl="1" eaLnBrk="1" hangingPunct="1">
              <a:spcBef>
                <a:spcPts val="0"/>
              </a:spcBef>
              <a:buSzPct val="77000"/>
              <a:defRPr/>
            </a:pPr>
            <a:r>
              <a:rPr lang="en-US" sz="2200" b="1" i="1" dirty="0"/>
              <a:t>Project Schedule </a:t>
            </a:r>
            <a:r>
              <a:rPr lang="en-US" sz="2200" dirty="0"/>
              <a:t>up to date display of completed and in-progress work</a:t>
            </a:r>
            <a:endParaRPr lang="en-US" sz="2200" b="1" i="1" dirty="0"/>
          </a:p>
          <a:p>
            <a:pPr marL="548640" lvl="1" eaLnBrk="1" hangingPunct="1">
              <a:spcBef>
                <a:spcPts val="0"/>
              </a:spcBef>
              <a:buSzPct val="77000"/>
              <a:defRPr/>
            </a:pPr>
            <a:r>
              <a:rPr lang="en-US" sz="2200" b="1" i="1" dirty="0"/>
              <a:t>Resource Calendars </a:t>
            </a:r>
            <a:r>
              <a:rPr lang="en-US" sz="2200" dirty="0"/>
              <a:t>shows availability of teams and material</a:t>
            </a:r>
          </a:p>
          <a:p>
            <a:pPr marL="548640" lvl="1" eaLnBrk="1" hangingPunct="1">
              <a:spcBef>
                <a:spcPts val="0"/>
              </a:spcBef>
              <a:buSzPct val="77000"/>
              <a:defRPr/>
            </a:pPr>
            <a:r>
              <a:rPr lang="en-US" sz="2200" b="1" i="1" dirty="0"/>
              <a:t>Schedule Data </a:t>
            </a:r>
            <a:r>
              <a:rPr lang="en-US" sz="2200" dirty="0"/>
              <a:t>reviewed and updated as a result of control process</a:t>
            </a:r>
            <a:r>
              <a:rPr lang="en-US" sz="2200" b="1" i="1"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pPr marL="0" indent="0">
              <a:buNone/>
            </a:pPr>
            <a:r>
              <a:rPr lang="en-CA" sz="2800" b="1" dirty="0"/>
              <a:t>.3 Work Performance Data</a:t>
            </a:r>
          </a:p>
          <a:p>
            <a:pPr marL="450850" indent="-450850">
              <a:buNone/>
            </a:pPr>
            <a:r>
              <a:rPr lang="en-CA" sz="2800" b="1" dirty="0"/>
              <a:t>     </a:t>
            </a:r>
            <a:r>
              <a:rPr lang="en-CA" sz="2200" dirty="0"/>
              <a:t>Contains data about project activities, such as date started, actual progress, duration, percentage complete, finished dates. </a:t>
            </a:r>
          </a:p>
          <a:p>
            <a:pPr marL="450850" indent="-450850">
              <a:buNone/>
            </a:pPr>
            <a:endParaRPr lang="en-CA" sz="2200" b="1" dirty="0"/>
          </a:p>
          <a:p>
            <a:pPr marL="450850" indent="-450850">
              <a:buNone/>
            </a:pPr>
            <a:r>
              <a:rPr lang="en-CA" sz="2800" b="1" dirty="0"/>
              <a:t>.4 Organizational Process Assets</a:t>
            </a:r>
          </a:p>
          <a:p>
            <a:pPr marL="701675" indent="-342900"/>
            <a:r>
              <a:rPr lang="en-CA" sz="2200" dirty="0"/>
              <a:t> Existing schedule control policies</a:t>
            </a:r>
          </a:p>
          <a:p>
            <a:pPr marL="701675" indent="-342900"/>
            <a:r>
              <a:rPr lang="en-CA" sz="2200" dirty="0"/>
              <a:t>Schedule Control Tools</a:t>
            </a:r>
          </a:p>
          <a:p>
            <a:pPr marL="701675" indent="-342900"/>
            <a:r>
              <a:rPr lang="en-CA" sz="2200" dirty="0"/>
              <a:t>Monitoring and control methods used</a:t>
            </a:r>
          </a:p>
          <a:p>
            <a:pPr marL="358775" indent="0">
              <a:buNone/>
            </a:pPr>
            <a:r>
              <a:rPr lang="en-CA" sz="2200" dirty="0"/>
              <a:t>   </a:t>
            </a:r>
          </a:p>
        </p:txBody>
      </p:sp>
      <p:sp>
        <p:nvSpPr>
          <p:cNvPr id="4" name="Rectangle 2"/>
          <p:cNvSpPr>
            <a:spLocks noGrp="1" noChangeArrowheads="1"/>
          </p:cNvSpPr>
          <p:nvPr>
            <p:ph type="title"/>
          </p:nvPr>
        </p:nvSpPr>
        <p:spPr>
          <a:xfrm>
            <a:off x="628650" y="33759"/>
            <a:ext cx="7886700" cy="777874"/>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6.6.1  CONTROL SCHEDULE: INPUTS </a:t>
            </a:r>
          </a:p>
        </p:txBody>
      </p:sp>
    </p:spTree>
    <p:extLst>
      <p:ext uri="{BB962C8B-B14F-4D97-AF65-F5344CB8AC3E}">
        <p14:creationId xmlns:p14="http://schemas.microsoft.com/office/powerpoint/2010/main" val="98614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1999" cy="2209800"/>
          </a:xfrm>
        </p:spPr>
        <p:txBody>
          <a:bodyPr>
            <a:normAutofit/>
          </a:bodyPr>
          <a:lstStyle/>
          <a:p>
            <a:pPr marL="0" indent="0">
              <a:buNone/>
            </a:pPr>
            <a:r>
              <a:rPr lang="en-CA" sz="2800" b="1" dirty="0"/>
              <a:t>.1 Data Analysis</a:t>
            </a:r>
          </a:p>
          <a:p>
            <a:pPr marL="531813" indent="-173038"/>
            <a:r>
              <a:rPr lang="en-CA" sz="2200" b="1" i="1" dirty="0"/>
              <a:t>Earned Value Analysis </a:t>
            </a:r>
            <a:r>
              <a:rPr lang="en-CA" sz="2200" dirty="0"/>
              <a:t>Schedule Variance SV, and Schedule Performance Index SPI are used to measure variations from baseline</a:t>
            </a:r>
          </a:p>
          <a:p>
            <a:pPr marL="531813" indent="-173038"/>
            <a:r>
              <a:rPr lang="en-CA" sz="2200" b="1" i="1" dirty="0"/>
              <a:t>Iteration Burndown Charts </a:t>
            </a:r>
            <a:r>
              <a:rPr lang="en-CA" sz="2200" dirty="0"/>
              <a:t>used to track the remaining work to complete in the backlog, after each iteration. </a:t>
            </a:r>
            <a:endParaRPr lang="en-CA" sz="2200" b="1" i="1" dirty="0"/>
          </a:p>
        </p:txBody>
      </p:sp>
      <p:sp>
        <p:nvSpPr>
          <p:cNvPr id="4" name="Rectangle 2"/>
          <p:cNvSpPr>
            <a:spLocks noGrp="1" noChangeArrowheads="1"/>
          </p:cNvSpPr>
          <p:nvPr>
            <p:ph type="title"/>
          </p:nvPr>
        </p:nvSpPr>
        <p:spPr>
          <a:xfrm>
            <a:off x="0" y="10611"/>
            <a:ext cx="8972550" cy="903790"/>
          </a:xfrm>
        </p:spPr>
        <p:txBody>
          <a:bodyPr lIns="90488" tIns="44450" rIns="90488" bIns="44450">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6.6.2  CONTROL SCHEDULE: TOOLS &amp; TECHNIQUES </a:t>
            </a:r>
          </a:p>
        </p:txBody>
      </p:sp>
      <p:pic>
        <p:nvPicPr>
          <p:cNvPr id="5" name="Picture 4"/>
          <p:cNvPicPr>
            <a:picLocks noChangeAspect="1"/>
          </p:cNvPicPr>
          <p:nvPr/>
        </p:nvPicPr>
        <p:blipFill>
          <a:blip r:embed="rId2"/>
          <a:stretch>
            <a:fillRect/>
          </a:stretch>
        </p:blipFill>
        <p:spPr>
          <a:xfrm>
            <a:off x="762000" y="3198911"/>
            <a:ext cx="8077200" cy="3352801"/>
          </a:xfrm>
          <a:prstGeom prst="rect">
            <a:avLst/>
          </a:prstGeom>
        </p:spPr>
      </p:pic>
      <p:sp>
        <p:nvSpPr>
          <p:cNvPr id="6" name="TextBox 1"/>
          <p:cNvSpPr txBox="1"/>
          <p:nvPr/>
        </p:nvSpPr>
        <p:spPr>
          <a:xfrm>
            <a:off x="5918486"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20963106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9144000" cy="838200"/>
          </a:xfrm>
        </p:spPr>
        <p:txBody>
          <a:bodyPr lIns="90488" tIns="44450" rIns="90488" bIns="44450">
            <a:normAutofit/>
          </a:bodyPr>
          <a:lstStyle/>
          <a:p>
            <a:pPr eaLnBrk="1" fontAlgn="auto" hangingPunct="1">
              <a:spcAft>
                <a:spcPts val="0"/>
              </a:spcAft>
              <a:defRPr/>
            </a:pPr>
            <a:r>
              <a:rPr lang="en-US" b="1" dirty="0">
                <a:effectLst>
                  <a:outerShdw blurRad="38100" dist="38100" dir="2700000" algn="tl">
                    <a:srgbClr val="000000">
                      <a:alpha val="43137"/>
                    </a:srgbClr>
                  </a:outerShdw>
                </a:effectLst>
              </a:rPr>
              <a:t>6.6.2  CONTROL SCHEDULE: TOOLS &amp; TECHNIQUES </a:t>
            </a:r>
          </a:p>
        </p:txBody>
      </p:sp>
      <p:sp>
        <p:nvSpPr>
          <p:cNvPr id="98306" name="Rectangle 3"/>
          <p:cNvSpPr>
            <a:spLocks noGrp="1" noChangeArrowheads="1"/>
          </p:cNvSpPr>
          <p:nvPr>
            <p:ph idx="1"/>
          </p:nvPr>
        </p:nvSpPr>
        <p:spPr>
          <a:xfrm>
            <a:off x="714375" y="990600"/>
            <a:ext cx="7786688" cy="5791200"/>
          </a:xfrm>
        </p:spPr>
        <p:txBody>
          <a:bodyPr/>
          <a:lstStyle/>
          <a:p>
            <a:pPr marL="358775" indent="-187325">
              <a:spcBef>
                <a:spcPts val="1200"/>
              </a:spcBef>
              <a:spcAft>
                <a:spcPts val="1200"/>
              </a:spcAft>
            </a:pPr>
            <a:r>
              <a:rPr lang="en-US" sz="2200" b="1" i="1" dirty="0"/>
              <a:t>Performance Reviews </a:t>
            </a:r>
            <a:r>
              <a:rPr lang="en-US" sz="2200" dirty="0"/>
              <a:t>provide information on schedule performance such as whether or not scheduled dates are being met. May also alert the project team to issues which may cause problems in the future </a:t>
            </a:r>
          </a:p>
          <a:p>
            <a:pPr marL="358775" indent="-187325">
              <a:spcBef>
                <a:spcPts val="1200"/>
              </a:spcBef>
              <a:spcAft>
                <a:spcPts val="1200"/>
              </a:spcAft>
            </a:pPr>
            <a:r>
              <a:rPr lang="en-US" sz="2200" b="1" i="1" dirty="0"/>
              <a:t>Trend Analysis </a:t>
            </a:r>
            <a:r>
              <a:rPr lang="en-US" sz="2200" dirty="0"/>
              <a:t>A graphical analysis technique that examines project performance over time to determine an improving or deteriorating trend. May be also used for forecast. </a:t>
            </a:r>
          </a:p>
          <a:p>
            <a:pPr marL="358775" indent="-187325">
              <a:spcBef>
                <a:spcPts val="1200"/>
              </a:spcBef>
              <a:spcAft>
                <a:spcPts val="1200"/>
              </a:spcAft>
            </a:pPr>
            <a:r>
              <a:rPr lang="en-US" sz="2200" b="1" i="1" dirty="0"/>
              <a:t>Variance Analysis </a:t>
            </a:r>
            <a:r>
              <a:rPr lang="en-US" sz="2400" dirty="0"/>
              <a:t>comparing target schedule dates with the actual/forecast dates provides useful information for corrective action</a:t>
            </a:r>
          </a:p>
          <a:p>
            <a:pPr marL="358775" indent="-187325">
              <a:spcBef>
                <a:spcPts val="1200"/>
              </a:spcBef>
              <a:spcAft>
                <a:spcPts val="1200"/>
              </a:spcAft>
            </a:pPr>
            <a:r>
              <a:rPr lang="en-US" sz="2200" b="1" i="1" dirty="0"/>
              <a:t>What-if-scenario analysis </a:t>
            </a:r>
            <a:r>
              <a:rPr lang="en-US" sz="2200" dirty="0"/>
              <a:t>used to assess various scenarios guided by the output from Project Risk Management processes to align the schedule model with the approved plan   </a:t>
            </a:r>
            <a:endParaRPr lang="en-US" sz="2600" dirty="0"/>
          </a:p>
          <a:p>
            <a:pPr eaLnBrk="1" hangingPunct="1">
              <a:spcBef>
                <a:spcPts val="1200"/>
              </a:spcBef>
              <a:spcAft>
                <a:spcPts val="1200"/>
              </a:spcAft>
              <a:buSzPct val="77000"/>
              <a:buFont typeface="Wingdings" pitchFamily="2" charset="2"/>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54074"/>
            <a:ext cx="8058150" cy="5851526"/>
          </a:xfrm>
        </p:spPr>
        <p:txBody>
          <a:bodyPr>
            <a:normAutofit lnSpcReduction="10000"/>
          </a:bodyPr>
          <a:lstStyle/>
          <a:p>
            <a:pPr marL="0" indent="0">
              <a:buNone/>
            </a:pPr>
            <a:r>
              <a:rPr lang="en-CA" sz="2800" b="1" dirty="0"/>
              <a:t>.2 Critical Path Method</a:t>
            </a:r>
          </a:p>
          <a:p>
            <a:pPr marL="358775" indent="0">
              <a:buNone/>
            </a:pPr>
            <a:r>
              <a:rPr lang="en-CA" sz="2200" dirty="0"/>
              <a:t>Helps determine the schedule status</a:t>
            </a:r>
            <a:r>
              <a:rPr lang="en-CA" sz="2800" dirty="0"/>
              <a:t>, </a:t>
            </a:r>
            <a:r>
              <a:rPr lang="en-CA" sz="2200" dirty="0"/>
              <a:t>by comparing actual progress with the schedule baseline. Variances on the critical path will impact the project completion date. </a:t>
            </a:r>
          </a:p>
          <a:p>
            <a:pPr marL="0" indent="0">
              <a:buNone/>
            </a:pPr>
            <a:r>
              <a:rPr lang="en-CA" sz="2800" b="1" dirty="0"/>
              <a:t>.3  PMIS </a:t>
            </a:r>
          </a:p>
          <a:p>
            <a:pPr marL="358775" indent="0">
              <a:buNone/>
            </a:pPr>
            <a:r>
              <a:rPr lang="en-CA" sz="2200" dirty="0"/>
              <a:t> Allows tracking actual dates vs. planned dates </a:t>
            </a:r>
          </a:p>
          <a:p>
            <a:pPr marL="0" indent="0">
              <a:buNone/>
            </a:pPr>
            <a:r>
              <a:rPr lang="en-CA" sz="2800" b="1" dirty="0"/>
              <a:t>.4  Resource Optimization </a:t>
            </a:r>
          </a:p>
          <a:p>
            <a:pPr marL="358775" indent="0">
              <a:buNone/>
            </a:pPr>
            <a:r>
              <a:rPr lang="en-CA" sz="2200" dirty="0"/>
              <a:t>Scheduling of activities based on available resources and project time. </a:t>
            </a:r>
          </a:p>
          <a:p>
            <a:pPr marL="0" indent="0">
              <a:buNone/>
            </a:pPr>
            <a:r>
              <a:rPr lang="en-CA" sz="2800" b="1" dirty="0"/>
              <a:t>.5  Leads &amp; Lags</a:t>
            </a:r>
          </a:p>
          <a:p>
            <a:pPr marL="358775" indent="0">
              <a:buNone/>
            </a:pPr>
            <a:r>
              <a:rPr lang="en-CA" sz="2200" dirty="0"/>
              <a:t>Used during network analysis to bring the bring delayed  project activities in line with the plan.  </a:t>
            </a:r>
          </a:p>
          <a:p>
            <a:pPr marL="0" indent="0">
              <a:buNone/>
            </a:pPr>
            <a:r>
              <a:rPr lang="en-CA" sz="2800" b="1" dirty="0"/>
              <a:t>.6  Schedule Compression</a:t>
            </a:r>
          </a:p>
          <a:p>
            <a:pPr marL="450850" indent="-450850">
              <a:buNone/>
            </a:pPr>
            <a:r>
              <a:rPr lang="en-CA" sz="2800" b="1" dirty="0"/>
              <a:t>     </a:t>
            </a:r>
            <a:r>
              <a:rPr lang="en-CA" sz="2200" dirty="0"/>
              <a:t>Crashing and fast tracking to bring project activities that are behind, in line with the plan. </a:t>
            </a:r>
            <a:endParaRPr lang="en-CA" sz="2800" dirty="0"/>
          </a:p>
        </p:txBody>
      </p:sp>
      <p:sp>
        <p:nvSpPr>
          <p:cNvPr id="5" name="Rectangle 2"/>
          <p:cNvSpPr>
            <a:spLocks noGrp="1" noChangeArrowheads="1"/>
          </p:cNvSpPr>
          <p:nvPr>
            <p:ph type="title"/>
          </p:nvPr>
        </p:nvSpPr>
        <p:spPr>
          <a:xfrm>
            <a:off x="457200" y="0"/>
            <a:ext cx="8515350" cy="854074"/>
          </a:xfrm>
        </p:spPr>
        <p:txBody>
          <a:bodyPr lIns="90488" tIns="44450" rIns="90488" bIns="44450">
            <a:normAutofit/>
          </a:bodyPr>
          <a:lstStyle/>
          <a:p>
            <a:pPr eaLnBrk="1" fontAlgn="auto" hangingPunct="1">
              <a:spcAft>
                <a:spcPts val="0"/>
              </a:spcAft>
              <a:defRPr/>
            </a:pPr>
            <a:r>
              <a:rPr lang="en-US" sz="3200" b="1" dirty="0">
                <a:effectLst>
                  <a:outerShdw blurRad="38100" dist="38100" dir="2700000" algn="tl">
                    <a:srgbClr val="000000">
                      <a:alpha val="43137"/>
                    </a:srgbClr>
                  </a:outerShdw>
                </a:effectLst>
              </a:rPr>
              <a:t>6.6.2  CONTROL SCHEDULE: TOOLS &amp; TECHNIQUES </a:t>
            </a:r>
          </a:p>
        </p:txBody>
      </p:sp>
    </p:spTree>
    <p:extLst>
      <p:ext uri="{BB962C8B-B14F-4D97-AF65-F5344CB8AC3E}">
        <p14:creationId xmlns:p14="http://schemas.microsoft.com/office/powerpoint/2010/main" val="16366505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14313" y="22185"/>
            <a:ext cx="8686800" cy="838200"/>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6.6.3  CONTROL SCHEDULE: OUTPUTS</a:t>
            </a:r>
          </a:p>
        </p:txBody>
      </p:sp>
      <p:sp>
        <p:nvSpPr>
          <p:cNvPr id="100354" name="Rectangle 3"/>
          <p:cNvSpPr>
            <a:spLocks noGrp="1" noChangeArrowheads="1"/>
          </p:cNvSpPr>
          <p:nvPr>
            <p:ph idx="1"/>
          </p:nvPr>
        </p:nvSpPr>
        <p:spPr>
          <a:xfrm>
            <a:off x="250604" y="990600"/>
            <a:ext cx="8658225" cy="5572125"/>
          </a:xfrm>
        </p:spPr>
        <p:txBody>
          <a:bodyPr/>
          <a:lstStyle/>
          <a:p>
            <a:pPr eaLnBrk="1" hangingPunct="1">
              <a:buFont typeface="Wingdings" pitchFamily="2" charset="2"/>
              <a:buNone/>
            </a:pPr>
            <a:r>
              <a:rPr lang="en-US" sz="2800" b="1" dirty="0"/>
              <a:t>.1 </a:t>
            </a:r>
            <a:r>
              <a:rPr lang="en-US" sz="3000" b="1" dirty="0"/>
              <a:t>Work</a:t>
            </a:r>
            <a:r>
              <a:rPr lang="en-US" dirty="0"/>
              <a:t> </a:t>
            </a:r>
            <a:r>
              <a:rPr lang="en-US" sz="3000" b="1" dirty="0"/>
              <a:t>Performance Measurements </a:t>
            </a:r>
          </a:p>
          <a:p>
            <a:pPr lvl="1" eaLnBrk="1" hangingPunct="1">
              <a:buSzPct val="77000"/>
            </a:pPr>
            <a:r>
              <a:rPr lang="en-US" sz="2400" dirty="0"/>
              <a:t>Calculated schedule variance (SV) and Schedule Performance Index (SPI), are documented and reported for each work package</a:t>
            </a:r>
          </a:p>
          <a:p>
            <a:pPr marL="342900" lvl="1" indent="0" eaLnBrk="1" hangingPunct="1">
              <a:buSzPct val="77000"/>
              <a:buNone/>
            </a:pPr>
            <a:endParaRPr lang="en-US" sz="2400" dirty="0"/>
          </a:p>
          <a:p>
            <a:pPr marL="1588" lvl="1" indent="0" eaLnBrk="1" hangingPunct="1">
              <a:buSzPct val="77000"/>
              <a:buNone/>
            </a:pPr>
            <a:r>
              <a:rPr lang="en-US" sz="2800" b="1" dirty="0"/>
              <a:t>.2 Schedule Forecasts</a:t>
            </a:r>
          </a:p>
          <a:p>
            <a:pPr marL="358775" lvl="1" indent="0" eaLnBrk="1" hangingPunct="1">
              <a:buSzPct val="77000"/>
              <a:buNone/>
            </a:pPr>
            <a:r>
              <a:rPr lang="en-US" sz="2200" dirty="0"/>
              <a:t>Based on Earned Value performance indicators and knowledge available at the time of the forecast of expected future performance estimates (EAC) are calculated. Forecasts, are updated and issued as the project is executed. </a:t>
            </a:r>
          </a:p>
          <a:p>
            <a:pPr marL="0" lvl="1" indent="0" eaLnBrk="1" hangingPunct="1">
              <a:buSzPct val="77000"/>
              <a:buNone/>
            </a:pPr>
            <a:r>
              <a:rPr lang="en-US" sz="2800" b="1" dirty="0"/>
              <a:t>.3</a:t>
            </a:r>
            <a:r>
              <a:rPr lang="en-US" sz="2200" dirty="0"/>
              <a:t>  </a:t>
            </a:r>
            <a:r>
              <a:rPr lang="en-US" sz="2800" b="1" dirty="0"/>
              <a:t>Change Requests  </a:t>
            </a:r>
          </a:p>
          <a:p>
            <a:pPr marL="358775" indent="0">
              <a:buNone/>
            </a:pPr>
            <a:r>
              <a:rPr lang="en-US" sz="2200" dirty="0"/>
              <a:t>As warranted by schedule variance analysis, changes would be requested to take corrective or preventive action or recommendations to reduce the probability of negative variances. </a:t>
            </a:r>
          </a:p>
          <a:p>
            <a:pPr indent="187325" eaLnBrk="1" hangingPunct="1">
              <a:buFont typeface="Wingdings" pitchFamily="2" charset="2"/>
              <a:buNone/>
            </a:pPr>
            <a:endParaRPr lang="en-US" dirty="0"/>
          </a:p>
          <a:p>
            <a:pPr eaLnBrk="1" hangingPunct="1">
              <a:buFont typeface="Wingdings" pitchFamily="2" charset="2"/>
              <a:buNone/>
            </a:pPr>
            <a:endParaRPr lang="en-US" dirty="0"/>
          </a:p>
          <a:p>
            <a:pPr eaLnBrk="1" hangingPunct="1">
              <a:buFont typeface="Wingdings" pitchFamily="2" charset="2"/>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228600" y="783220"/>
            <a:ext cx="8859044" cy="6074780"/>
          </a:xfrm>
        </p:spPr>
        <p:txBody>
          <a:bodyPr>
            <a:normAutofit lnSpcReduction="10000"/>
          </a:bodyPr>
          <a:lstStyle/>
          <a:p>
            <a:pPr eaLnBrk="1" hangingPunct="1">
              <a:buFont typeface="Wingdings" pitchFamily="2" charset="2"/>
              <a:buNone/>
            </a:pPr>
            <a:r>
              <a:rPr lang="en-US" sz="3000" dirty="0"/>
              <a:t>.4 </a:t>
            </a:r>
            <a:r>
              <a:rPr lang="en-US" sz="3000" b="1" dirty="0"/>
              <a:t>Project Management Plan Updates</a:t>
            </a:r>
          </a:p>
          <a:p>
            <a:pPr marL="342900" lvl="1" indent="0" eaLnBrk="1" hangingPunct="1">
              <a:buNone/>
            </a:pPr>
            <a:r>
              <a:rPr lang="en-US" sz="2200" dirty="0"/>
              <a:t>Changes to the schedule results into updating components of the Project Plan</a:t>
            </a:r>
          </a:p>
          <a:p>
            <a:pPr lvl="1"/>
            <a:r>
              <a:rPr lang="en-US" sz="2200" b="1" i="1" dirty="0"/>
              <a:t>Schedule Management Plan </a:t>
            </a:r>
            <a:r>
              <a:rPr lang="en-US" sz="2200" dirty="0"/>
              <a:t>reflect changes in schedule mgmt.</a:t>
            </a:r>
            <a:endParaRPr lang="en-US" sz="2200" b="1" i="1" dirty="0"/>
          </a:p>
          <a:p>
            <a:pPr lvl="1"/>
            <a:r>
              <a:rPr lang="en-US" sz="2200" b="1" i="1" dirty="0"/>
              <a:t>Schedule Baseline </a:t>
            </a:r>
            <a:r>
              <a:rPr lang="en-US" sz="2200" dirty="0"/>
              <a:t>updated</a:t>
            </a:r>
            <a:r>
              <a:rPr lang="en-US" sz="2200" b="1" i="1" dirty="0"/>
              <a:t> </a:t>
            </a:r>
            <a:r>
              <a:rPr lang="en-US" sz="2200" dirty="0"/>
              <a:t>for</a:t>
            </a:r>
            <a:r>
              <a:rPr lang="en-US" sz="2200" b="1" i="1" dirty="0"/>
              <a:t> </a:t>
            </a:r>
            <a:r>
              <a:rPr lang="en-US" sz="2200" dirty="0"/>
              <a:t>changes due to schedule compression </a:t>
            </a:r>
            <a:r>
              <a:rPr lang="en-US" sz="2200" b="1" i="1" dirty="0"/>
              <a:t> </a:t>
            </a:r>
          </a:p>
          <a:p>
            <a:pPr lvl="1"/>
            <a:r>
              <a:rPr lang="en-US" sz="2200" b="1" i="1" dirty="0"/>
              <a:t>Cost Baseline </a:t>
            </a:r>
            <a:r>
              <a:rPr lang="en-US" sz="2200" dirty="0"/>
              <a:t>updated to incorporate response to approved changes</a:t>
            </a:r>
            <a:endParaRPr lang="en-US" sz="2200" b="1" i="1" dirty="0"/>
          </a:p>
          <a:p>
            <a:pPr lvl="1"/>
            <a:r>
              <a:rPr lang="en-US" sz="2200" b="1" i="1" dirty="0"/>
              <a:t>Performance Measurement Baseline </a:t>
            </a:r>
            <a:r>
              <a:rPr lang="en-US" sz="2200" dirty="0"/>
              <a:t>updated for approved changes</a:t>
            </a:r>
            <a:endParaRPr lang="en-US" sz="2200" b="1" i="1" dirty="0"/>
          </a:p>
          <a:p>
            <a:pPr eaLnBrk="1" hangingPunct="1">
              <a:buFont typeface="Wingdings" pitchFamily="2" charset="2"/>
              <a:buNone/>
            </a:pPr>
            <a:r>
              <a:rPr lang="en-US" sz="2800" b="1" dirty="0"/>
              <a:t>.5   Project Document Updates</a:t>
            </a:r>
          </a:p>
          <a:p>
            <a:pPr marL="342900" lvl="1" indent="0" eaLnBrk="1" hangingPunct="1">
              <a:buNone/>
            </a:pPr>
            <a:r>
              <a:rPr lang="en-US" sz="2400" dirty="0"/>
              <a:t>Changes to the schedule results into updating components of the Project Document:</a:t>
            </a:r>
          </a:p>
          <a:p>
            <a:pPr marL="531813" lvl="2" indent="-204788"/>
            <a:r>
              <a:rPr lang="en-US" sz="2200" b="1" i="1" dirty="0"/>
              <a:t>Assumption Log </a:t>
            </a:r>
            <a:r>
              <a:rPr lang="en-US" sz="2200" dirty="0"/>
              <a:t>review sequencing, duration and productivity </a:t>
            </a:r>
            <a:endParaRPr lang="en-US" sz="2200" b="1" i="1" dirty="0"/>
          </a:p>
          <a:p>
            <a:pPr marL="531813" lvl="2" indent="-204788"/>
            <a:r>
              <a:rPr lang="en-US" sz="2200" b="1" i="1" dirty="0"/>
              <a:t>Basis of estimates </a:t>
            </a:r>
            <a:r>
              <a:rPr lang="en-US" sz="2200" dirty="0"/>
              <a:t>Review of estimates may be needed</a:t>
            </a:r>
          </a:p>
          <a:p>
            <a:pPr marL="531813" lvl="2" indent="-204788"/>
            <a:r>
              <a:rPr lang="en-US" sz="2200" b="1" i="1" dirty="0"/>
              <a:t>Lessons learned register </a:t>
            </a:r>
            <a:r>
              <a:rPr lang="en-US" sz="2200" dirty="0"/>
              <a:t>updated to document effective techniques</a:t>
            </a:r>
            <a:endParaRPr lang="en-US" sz="2200" b="1" i="1" dirty="0"/>
          </a:p>
          <a:p>
            <a:pPr marL="531813" lvl="2" indent="-204788"/>
            <a:r>
              <a:rPr lang="en-US" sz="2200" b="1" i="1" dirty="0"/>
              <a:t>Project schedule </a:t>
            </a:r>
            <a:r>
              <a:rPr lang="en-US" sz="2200" dirty="0"/>
              <a:t>updated to reflect changes</a:t>
            </a:r>
            <a:endParaRPr lang="en-US" sz="2200" b="1" i="1" dirty="0"/>
          </a:p>
          <a:p>
            <a:pPr marL="531813" lvl="2" indent="-204788"/>
            <a:r>
              <a:rPr lang="en-US" sz="2200" b="1" i="1" dirty="0"/>
              <a:t>Resource Calendar </a:t>
            </a:r>
            <a:r>
              <a:rPr lang="en-US" sz="2200" dirty="0"/>
              <a:t>to reflect changes to resource utilization</a:t>
            </a:r>
            <a:endParaRPr lang="en-US" sz="2200" b="1" i="1" dirty="0"/>
          </a:p>
          <a:p>
            <a:pPr marL="531813" lvl="2" indent="-204788"/>
            <a:r>
              <a:rPr lang="en-US" sz="2200" b="1" i="1" dirty="0"/>
              <a:t>Risk Register </a:t>
            </a:r>
            <a:r>
              <a:rPr lang="en-US" sz="2200" dirty="0"/>
              <a:t>to reflect risks due to schedule compression </a:t>
            </a:r>
            <a:endParaRPr lang="en-US" sz="2200" b="1" i="1" dirty="0"/>
          </a:p>
          <a:p>
            <a:pPr marL="531813" lvl="2" indent="-204788"/>
            <a:r>
              <a:rPr lang="en-US" sz="2200" b="1" i="1" dirty="0"/>
              <a:t>Schedule Data </a:t>
            </a:r>
            <a:r>
              <a:rPr lang="en-US" sz="2200" dirty="0"/>
              <a:t>to reflect approved modifications</a:t>
            </a:r>
            <a:endParaRPr lang="en-US" sz="2200" b="1" i="1" dirty="0"/>
          </a:p>
          <a:p>
            <a:pPr lvl="1" eaLnBrk="1" hangingPunct="1"/>
            <a:endParaRPr lang="en-US" sz="2600" dirty="0"/>
          </a:p>
        </p:txBody>
      </p:sp>
      <p:sp>
        <p:nvSpPr>
          <p:cNvPr id="6" name="Rectangle 2"/>
          <p:cNvSpPr>
            <a:spLocks noGrp="1" noChangeArrowheads="1"/>
          </p:cNvSpPr>
          <p:nvPr>
            <p:ph type="title"/>
          </p:nvPr>
        </p:nvSpPr>
        <p:spPr>
          <a:xfrm>
            <a:off x="592138" y="41275"/>
            <a:ext cx="7886700" cy="720725"/>
          </a:xfrm>
        </p:spPr>
        <p:txBody>
          <a:bodyPr lIns="90488" tIns="44450" rIns="90488" bIns="44450"/>
          <a:lstStyle/>
          <a:p>
            <a:pPr algn="ctr" eaLnBrk="1" fontAlgn="auto" hangingPunct="1">
              <a:spcAft>
                <a:spcPts val="0"/>
              </a:spcAft>
              <a:defRPr/>
            </a:pPr>
            <a:r>
              <a:rPr lang="en-US" b="1" dirty="0">
                <a:effectLst>
                  <a:outerShdw blurRad="38100" dist="38100" dir="2700000" algn="tl">
                    <a:srgbClr val="000000">
                      <a:alpha val="43137"/>
                    </a:srgbClr>
                  </a:outerShdw>
                </a:effectLst>
              </a:rPr>
              <a:t>6.6.3  CONTROL SCHEDULE: OUTPUTS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2875" y="1785938"/>
            <a:ext cx="8715375" cy="38528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1175" indent="-511175">
              <a:buClr>
                <a:schemeClr val="accent6"/>
              </a:buClr>
              <a:buFont typeface="Wingdings" pitchFamily="2" charset="2"/>
              <a:buChar char="Ø"/>
              <a:defRPr/>
            </a:pPr>
            <a:r>
              <a:rPr lang="en-US" sz="2400" i="1" dirty="0">
                <a:solidFill>
                  <a:schemeClr val="tx1"/>
                </a:solidFill>
              </a:rPr>
              <a:t>Issues that can arise in Control Schedule could be the existence of several versions of the “official” project schedule!.  </a:t>
            </a:r>
          </a:p>
          <a:p>
            <a:pPr marL="511175" indent="-511175">
              <a:buClr>
                <a:schemeClr val="accent6"/>
              </a:buClr>
              <a:buFont typeface="Wingdings" pitchFamily="2" charset="2"/>
              <a:buChar char="Ø"/>
              <a:defRPr/>
            </a:pPr>
            <a:r>
              <a:rPr lang="en-US" sz="2400" i="1" dirty="0">
                <a:solidFill>
                  <a:schemeClr val="tx1"/>
                </a:solidFill>
              </a:rPr>
              <a:t>Another issue could be that old data is being communicated to the team from an outdated schedule, when the team should be working to the new information.</a:t>
            </a:r>
          </a:p>
          <a:p>
            <a:pPr marL="511175" indent="-511175">
              <a:buClr>
                <a:schemeClr val="accent6"/>
              </a:buClr>
              <a:buFont typeface="Wingdings" pitchFamily="2" charset="2"/>
              <a:buChar char="Ø"/>
              <a:defRPr/>
            </a:pPr>
            <a:r>
              <a:rPr lang="en-US" sz="2400" i="1" dirty="0">
                <a:solidFill>
                  <a:schemeClr val="tx1"/>
                </a:solidFill>
              </a:rPr>
              <a:t>Any schedule that should be revised or updated could be a predictor  for potential issues. </a:t>
            </a:r>
            <a:endParaRPr lang="en-CA" sz="2400" i="1" dirty="0">
              <a:solidFill>
                <a:schemeClr val="tx1"/>
              </a:solidFill>
            </a:endParaRPr>
          </a:p>
        </p:txBody>
      </p:sp>
      <p:sp>
        <p:nvSpPr>
          <p:cNvPr id="2" name="Title 1"/>
          <p:cNvSpPr>
            <a:spLocks noGrp="1"/>
          </p:cNvSpPr>
          <p:nvPr>
            <p:ph type="title"/>
          </p:nvPr>
        </p:nvSpPr>
        <p:spPr>
          <a:xfrm>
            <a:off x="142874" y="228600"/>
            <a:ext cx="8848725" cy="838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QUESTIONS &amp; REAL WORLD APPLICATION</a:t>
            </a:r>
            <a:endParaRPr lang="en-CA" sz="3200" b="1" dirty="0">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13264</TotalTime>
  <Words>7175</Words>
  <Application>Microsoft Office PowerPoint</Application>
  <PresentationFormat>On-screen Show (4:3)</PresentationFormat>
  <Paragraphs>1271</Paragraphs>
  <Slides>98</Slides>
  <Notes>63</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98</vt:i4>
      </vt:variant>
    </vt:vector>
  </HeadingPairs>
  <TitlesOfParts>
    <vt:vector size="113" baseType="lpstr">
      <vt:lpstr>Aharoni</vt:lpstr>
      <vt:lpstr>Arial</vt:lpstr>
      <vt:lpstr>Calibri</vt:lpstr>
      <vt:lpstr>Calibri Light</vt:lpstr>
      <vt:lpstr>Courier New</vt:lpstr>
      <vt:lpstr>Franklin Gothic Medium</vt:lpstr>
      <vt:lpstr>FrankRuehl</vt:lpstr>
      <vt:lpstr>Garamond</vt:lpstr>
      <vt:lpstr>Times New Roman</vt:lpstr>
      <vt:lpstr>Wingdings</vt:lpstr>
      <vt:lpstr>Wingdings 2</vt:lpstr>
      <vt:lpstr>Office Theme</vt:lpstr>
      <vt:lpstr>Visio</vt:lpstr>
      <vt:lpstr>Bitmap Image</vt:lpstr>
      <vt:lpstr>Equation</vt:lpstr>
      <vt:lpstr>PMP® Exam Preparation PMP 250   Session # 4 Project Schedule Management</vt:lpstr>
      <vt:lpstr>PowerPoint Presentation</vt:lpstr>
      <vt:lpstr>Objectives</vt:lpstr>
      <vt:lpstr>    </vt:lpstr>
      <vt:lpstr>PowerPoint Presentation</vt:lpstr>
      <vt:lpstr>Project Schedule Management</vt:lpstr>
      <vt:lpstr>KEY CONCEPTS FOR PROJECT SCHEDULE MANAGEMENT</vt:lpstr>
      <vt:lpstr>Scheduling Overview</vt:lpstr>
      <vt:lpstr>TRENDS &amp; EMERGING PRACTICES IN PROJECT SCHEDULE MANAGEMENT</vt:lpstr>
      <vt:lpstr>TAILORING CONSIDERATIONS</vt:lpstr>
      <vt:lpstr>CONSIDERATIONS FOR AGILE/ADAPTIVE ENVIRONMENTS</vt:lpstr>
      <vt:lpstr>       </vt:lpstr>
      <vt:lpstr>6.1 PLAN SCHEDULE MANAGEMENT</vt:lpstr>
      <vt:lpstr>6.1 PLAN SCHEDULE MANAGEMENT</vt:lpstr>
      <vt:lpstr>6.1.1 PLAN SCHEDULE MANAGEMENT - INPUTS</vt:lpstr>
      <vt:lpstr>6.1.1 PLAN SCHEDULE MANAGEMENT - INPUTS</vt:lpstr>
      <vt:lpstr>6.1.2 PLAN SCHEDULE MANAGEMENT – TOOLS &amp; TECHNIQUES</vt:lpstr>
      <vt:lpstr>6.1.3 PLAN SCHEDULE MANAGEMENT – OUTPUTS</vt:lpstr>
      <vt:lpstr>6.2  DEFINE ACTIVITIES</vt:lpstr>
      <vt:lpstr>PowerPoint Presentation</vt:lpstr>
      <vt:lpstr>6.2.1  - DEFINE ACTIVITIES: INPUTS</vt:lpstr>
      <vt:lpstr> </vt:lpstr>
      <vt:lpstr>6.2.3  - DEFINE ACTIVITIES: OUTPUTS</vt:lpstr>
      <vt:lpstr>6.2.3  - DEFINE ACTIVITIES: OUTPUTS</vt:lpstr>
      <vt:lpstr>SITUATIONAL QUESTIONS &amp; REAL WORLD APPLICATION</vt:lpstr>
      <vt:lpstr>6.3  SEQUENCE  ACTIVITIES</vt:lpstr>
      <vt:lpstr>6.3  SEQUENCE  ACTIVITIES </vt:lpstr>
      <vt:lpstr>6.3 SEQUENCE  ACTIVITIES</vt:lpstr>
      <vt:lpstr>6.3.1  SEQUENCE  ACTIVITIES: INPUT</vt:lpstr>
      <vt:lpstr>6.3.1  SEQUENCE  ACTIVITIES: INPUT</vt:lpstr>
      <vt:lpstr>6.3.2  SEQUENCE ACTIVITIES: TOOLS &amp; TECHNIQUES</vt:lpstr>
      <vt:lpstr>Relationship Types</vt:lpstr>
      <vt:lpstr>6.3.2  SEQUENCE ACTIVITIES: TOOLS &amp; TECHNIQUES</vt:lpstr>
      <vt:lpstr>6.3.2  SEQUENCE ACTIVITIES: TOOLS &amp; TECHNIQUES</vt:lpstr>
      <vt:lpstr>6.3.2  SEQUENCE ACTIVITIES: TOOLS &amp; TECHNIQUES</vt:lpstr>
      <vt:lpstr>Lags and Leads (cont’d)</vt:lpstr>
      <vt:lpstr>6.3.2  SEQUENCE ACTIVITIES: TOOLS &amp; TECHNIQUES</vt:lpstr>
      <vt:lpstr>6.3.3  SEQUENCE ACTIVITIES: OUTPUTS</vt:lpstr>
      <vt:lpstr>6.3.3  SEQUENCE ACTIVITIES: OUTPUTS</vt:lpstr>
      <vt:lpstr>Situational questions &amp; real world application</vt:lpstr>
      <vt:lpstr>PowerPoint Presentation</vt:lpstr>
      <vt:lpstr>6.4  ESTIMATE ACTIVITY DURATION</vt:lpstr>
      <vt:lpstr>6.4  ESTIMATE ACTIVITY DURATION- DATA FLOW</vt:lpstr>
      <vt:lpstr>6.4  ESTIMATE ACTIVITY DURATION</vt:lpstr>
      <vt:lpstr>6.4.1  ESTIMATE ACTIVITY DURATION: INPUTS</vt:lpstr>
      <vt:lpstr>PowerPoint Presentation</vt:lpstr>
      <vt:lpstr>6.4.1  ESTIMATE ACTIVITY DURATION: INPUTS</vt:lpstr>
      <vt:lpstr>6.4.2  ESTIMATE ACTIVITY DURATION: TOOLS &amp; TECHNIQUES</vt:lpstr>
      <vt:lpstr>6.4.2  ESTIMATE ACTIVITY DURATION: TOOLS &amp; TECHNIQUES</vt:lpstr>
      <vt:lpstr>ESTIMATING METHODS</vt:lpstr>
      <vt:lpstr>6.4.2  ESTIMATE ACTIVITY DURATION: TOOLS &amp; TECHNIQUES</vt:lpstr>
      <vt:lpstr>6.4.3 ESTIMATE ACTIVITY DURATION: OUTPUTS</vt:lpstr>
      <vt:lpstr>6.4.3 ESTIMATE ACTIVITY DURATION: OUTPUTS</vt:lpstr>
      <vt:lpstr>SITUATIONAL QUESTIONS &amp; REAL WORLD APPLICATION</vt:lpstr>
      <vt:lpstr>PowerPoint Presentation</vt:lpstr>
      <vt:lpstr>6.5 Develop Schedule</vt:lpstr>
      <vt:lpstr>6.5 DEVELOP SCHEDULE DATA FLOW DIAGRAM</vt:lpstr>
      <vt:lpstr>6.5 Develop Schedule</vt:lpstr>
      <vt:lpstr>6.5.1  DEVELOP SCHEDULE: INPUTS</vt:lpstr>
      <vt:lpstr>6.5.1  DEVELOP SCHEDULE: INPUTS</vt:lpstr>
      <vt:lpstr>6.5.2  DEVELOP SCHEDULE: TOOLS &amp; TECHNIQUES</vt:lpstr>
      <vt:lpstr>Schedule Network Diagram and Determination of Critical Path</vt:lpstr>
      <vt:lpstr>6.5.2  DEVELOP SCHEDULE: TOOLS &amp; TECHNIQUES</vt:lpstr>
      <vt:lpstr>Exercise</vt:lpstr>
      <vt:lpstr>PDM Exercise Answer</vt:lpstr>
      <vt:lpstr>TYPES OF FLOAT</vt:lpstr>
      <vt:lpstr>CALCULATING FLOAT</vt:lpstr>
      <vt:lpstr>TYPES OF FLOAT</vt:lpstr>
      <vt:lpstr>THE CRITICAL PATH</vt:lpstr>
      <vt:lpstr>6.5.2  DEVELOP SCHEDULE: TOOLS &amp; TECHNIQUES</vt:lpstr>
      <vt:lpstr>Resource Leveling Example</vt:lpstr>
      <vt:lpstr>6.5.2  DEVELOP SCHEDULE: TOOLS &amp; TECHNIQUES</vt:lpstr>
      <vt:lpstr>EXAMPLE PROBABILITY DISTRIBUTION OF A TARGET MILESTONE</vt:lpstr>
      <vt:lpstr>6.5.2  DEVELOP SCHEDULE: TOOLS &amp; TECHNIQUES</vt:lpstr>
      <vt:lpstr>SCHEDULE COMPRESSION TECHNIQUES</vt:lpstr>
      <vt:lpstr>6.5.2  DEVELOP SCHEDULE: TOOLS &amp; TECHNIQUES</vt:lpstr>
      <vt:lpstr>AGILE RELEASE PLANNING</vt:lpstr>
      <vt:lpstr>6.5.3  DEVELOP SCHEDULE: OUTPUTS</vt:lpstr>
      <vt:lpstr>6.5.3  DEVELOP SCHEDULE: OUTPUTS</vt:lpstr>
      <vt:lpstr>6.5.3  DEVELOP SCHEDULE: OUTPUTS</vt:lpstr>
      <vt:lpstr>6.5.3  DEVELOP SCHEDULE: OUTPUTS</vt:lpstr>
      <vt:lpstr>6.5.3  DEVELOP SCHEDULE: OUTPUTS</vt:lpstr>
      <vt:lpstr>6.5.3  DEVELOP SCHEDULE: OUTPUTS</vt:lpstr>
      <vt:lpstr>6.5.3  DEVELOP SCHEDULE: OUTPUTS</vt:lpstr>
      <vt:lpstr>6.5.3  DEVELOP SCHEDULE: OUTPUTS</vt:lpstr>
      <vt:lpstr>SITUATIONAL QUESTIONS &amp; REAL WORLD APPLICATION</vt:lpstr>
      <vt:lpstr>PowerPoint Presentation</vt:lpstr>
      <vt:lpstr>6.6  CONTROL Schedule </vt:lpstr>
      <vt:lpstr>6.6 CONTROL SCHEDULE – DATA FLOW DIAGRAM</vt:lpstr>
      <vt:lpstr>6.6  CONTROL SCHEDULE </vt:lpstr>
      <vt:lpstr>6.6.1  CONTROL SCHEDULE: INPUTS </vt:lpstr>
      <vt:lpstr>6.6.1  CONTROL SCHEDULE: INPUTS </vt:lpstr>
      <vt:lpstr>6.6.2  CONTROL SCHEDULE: TOOLS &amp; TECHNIQUES </vt:lpstr>
      <vt:lpstr>6.6.2  CONTROL SCHEDULE: TOOLS &amp; TECHNIQUES </vt:lpstr>
      <vt:lpstr>6.6.2  CONTROL SCHEDULE: TOOLS &amp; TECHNIQUES </vt:lpstr>
      <vt:lpstr>6.6.3  CONTROL SCHEDULE: OUTPUTS</vt:lpstr>
      <vt:lpstr>6.6.3  CONTROL SCHEDULE: OUTPUTS</vt:lpstr>
      <vt:lpstr>SITUATIONAL QUESTIONS &amp; REAL WORLD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Exam Preparation PMP 250  Session # 4   Project Time Management</dc:title>
  <dc:creator>Isaac</dc:creator>
  <cp:lastModifiedBy>Kai Zi</cp:lastModifiedBy>
  <cp:revision>372</cp:revision>
  <dcterms:created xsi:type="dcterms:W3CDTF">2009-09-04T14:45:31Z</dcterms:created>
  <dcterms:modified xsi:type="dcterms:W3CDTF">2020-02-08T13:58:28Z</dcterms:modified>
</cp:coreProperties>
</file>