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74"/>
  </p:notesMasterIdLst>
  <p:sldIdLst>
    <p:sldId id="257" r:id="rId2"/>
    <p:sldId id="336" r:id="rId3"/>
    <p:sldId id="258" r:id="rId4"/>
    <p:sldId id="259" r:id="rId5"/>
    <p:sldId id="260" r:id="rId6"/>
    <p:sldId id="261" r:id="rId7"/>
    <p:sldId id="262" r:id="rId8"/>
    <p:sldId id="353" r:id="rId9"/>
    <p:sldId id="354" r:id="rId10"/>
    <p:sldId id="355" r:id="rId11"/>
    <p:sldId id="264" r:id="rId12"/>
    <p:sldId id="338" r:id="rId13"/>
    <p:sldId id="341" r:id="rId14"/>
    <p:sldId id="339" r:id="rId15"/>
    <p:sldId id="356" r:id="rId16"/>
    <p:sldId id="340" r:id="rId17"/>
    <p:sldId id="342" r:id="rId18"/>
    <p:sldId id="343" r:id="rId19"/>
    <p:sldId id="344" r:id="rId20"/>
    <p:sldId id="276" r:id="rId21"/>
    <p:sldId id="266" r:id="rId22"/>
    <p:sldId id="268" r:id="rId23"/>
    <p:sldId id="345" r:id="rId24"/>
    <p:sldId id="269" r:id="rId25"/>
    <p:sldId id="270" r:id="rId26"/>
    <p:sldId id="271" r:id="rId27"/>
    <p:sldId id="272" r:id="rId28"/>
    <p:sldId id="357" r:id="rId29"/>
    <p:sldId id="358" r:id="rId30"/>
    <p:sldId id="273" r:id="rId31"/>
    <p:sldId id="359" r:id="rId32"/>
    <p:sldId id="295" r:id="rId33"/>
    <p:sldId id="278" r:id="rId34"/>
    <p:sldId id="360" r:id="rId35"/>
    <p:sldId id="279" r:id="rId36"/>
    <p:sldId id="280" r:id="rId37"/>
    <p:sldId id="282" r:id="rId38"/>
    <p:sldId id="361" r:id="rId39"/>
    <p:sldId id="289" r:id="rId40"/>
    <p:sldId id="291" r:id="rId41"/>
    <p:sldId id="292" r:id="rId42"/>
    <p:sldId id="293" r:id="rId43"/>
    <p:sldId id="294" r:id="rId44"/>
    <p:sldId id="321" r:id="rId45"/>
    <p:sldId id="296" r:id="rId46"/>
    <p:sldId id="298" r:id="rId47"/>
    <p:sldId id="299" r:id="rId48"/>
    <p:sldId id="300" r:id="rId49"/>
    <p:sldId id="346" r:id="rId50"/>
    <p:sldId id="362" r:id="rId51"/>
    <p:sldId id="301" r:id="rId52"/>
    <p:sldId id="305" r:id="rId53"/>
    <p:sldId id="319" r:id="rId54"/>
    <p:sldId id="351" r:id="rId55"/>
    <p:sldId id="320" r:id="rId56"/>
    <p:sldId id="329" r:id="rId57"/>
    <p:sldId id="324" r:id="rId58"/>
    <p:sldId id="322" r:id="rId59"/>
    <p:sldId id="363" r:id="rId60"/>
    <p:sldId id="325" r:id="rId61"/>
    <p:sldId id="326" r:id="rId62"/>
    <p:sldId id="327" r:id="rId63"/>
    <p:sldId id="365" r:id="rId64"/>
    <p:sldId id="328" r:id="rId65"/>
    <p:sldId id="352" r:id="rId66"/>
    <p:sldId id="330" r:id="rId67"/>
    <p:sldId id="366" r:id="rId68"/>
    <p:sldId id="331" r:id="rId69"/>
    <p:sldId id="332" r:id="rId70"/>
    <p:sldId id="333" r:id="rId71"/>
    <p:sldId id="334" r:id="rId72"/>
    <p:sldId id="335"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8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00" autoAdjust="0"/>
    <p:restoredTop sz="94690" autoAdjust="0"/>
  </p:normalViewPr>
  <p:slideViewPr>
    <p:cSldViewPr>
      <p:cViewPr>
        <p:scale>
          <a:sx n="80" d="100"/>
          <a:sy n="80" d="100"/>
        </p:scale>
        <p:origin x="1092" y="-104"/>
      </p:cViewPr>
      <p:guideLst>
        <p:guide orient="horz" pos="2160"/>
        <p:guide pos="2880"/>
      </p:guideLst>
    </p:cSldViewPr>
  </p:slideViewPr>
  <p:outlineViewPr>
    <p:cViewPr>
      <p:scale>
        <a:sx n="33" d="100"/>
        <a:sy n="33" d="100"/>
      </p:scale>
      <p:origin x="0" y="-6893"/>
    </p:cViewPr>
  </p:outlineViewPr>
  <p:notesTextViewPr>
    <p:cViewPr>
      <p:scale>
        <a:sx n="100" d="100"/>
        <a:sy n="100" d="100"/>
      </p:scale>
      <p:origin x="0" y="0"/>
    </p:cViewPr>
  </p:notesTextViewPr>
  <p:sorterViewPr>
    <p:cViewPr>
      <p:scale>
        <a:sx n="110" d="100"/>
        <a:sy n="110" d="100"/>
      </p:scale>
      <p:origin x="0" y="148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8FAFD4-F89B-4878-8E51-B2666C76F2A1}" type="datetimeFigureOut">
              <a:rPr lang="en-US" smtClean="0"/>
              <a:pPr/>
              <a:t>2/8/2020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C3F8E-C2E6-4B26-9144-54C729CC32D1}" type="slidenum">
              <a:rPr lang="en-CA" smtClean="0"/>
              <a:pPr/>
              <a:t>‹#›</a:t>
            </a:fld>
            <a:endParaRPr lang="en-CA"/>
          </a:p>
        </p:txBody>
      </p:sp>
    </p:spTree>
    <p:extLst>
      <p:ext uri="{BB962C8B-B14F-4D97-AF65-F5344CB8AC3E}">
        <p14:creationId xmlns:p14="http://schemas.microsoft.com/office/powerpoint/2010/main" val="56131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hdr" sz="quarter"/>
          </p:nvPr>
        </p:nvSpPr>
        <p:spPr>
          <a:noFill/>
        </p:spPr>
        <p:txBody>
          <a:bodyPr/>
          <a:lstStyle/>
          <a:p>
            <a:r>
              <a:rPr lang="en-US"/>
              <a:t>PMP Exam Preparation - Project Scope Management</a:t>
            </a:r>
          </a:p>
        </p:txBody>
      </p:sp>
      <p:sp>
        <p:nvSpPr>
          <p:cNvPr id="95235" name="Rectangle 7"/>
          <p:cNvSpPr>
            <a:spLocks noGrp="1" noChangeArrowheads="1"/>
          </p:cNvSpPr>
          <p:nvPr>
            <p:ph type="sldNum" sz="quarter" idx="5"/>
          </p:nvPr>
        </p:nvSpPr>
        <p:spPr>
          <a:noFill/>
        </p:spPr>
        <p:txBody>
          <a:bodyPr/>
          <a:lstStyle/>
          <a:p>
            <a:fld id="{363CEF3D-1EA6-4BF0-B93C-D0CF336E5925}" type="slidenum">
              <a:rPr lang="en-US" smtClean="0"/>
              <a:pPr/>
              <a:t>1</a:t>
            </a:fld>
            <a:endParaRPr lang="en-US"/>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w="9525"/>
        </p:spPr>
        <p:txBody>
          <a:bodyPr/>
          <a:lstStyle/>
          <a:p>
            <a:endParaRPr lang="en-CA"/>
          </a:p>
        </p:txBody>
      </p:sp>
      <p:sp>
        <p:nvSpPr>
          <p:cNvPr id="106500" name="Header Placeholder 3"/>
          <p:cNvSpPr>
            <a:spLocks noGrp="1"/>
          </p:cNvSpPr>
          <p:nvPr>
            <p:ph type="hdr" sz="quarter"/>
          </p:nvPr>
        </p:nvSpPr>
        <p:spPr>
          <a:noFill/>
        </p:spPr>
        <p:txBody>
          <a:bodyPr/>
          <a:lstStyle/>
          <a:p>
            <a:r>
              <a:rPr lang="en-US"/>
              <a:t>PMP Exam Preparation - Project Scope Management</a:t>
            </a:r>
          </a:p>
        </p:txBody>
      </p:sp>
      <p:sp>
        <p:nvSpPr>
          <p:cNvPr id="106501" name="Slide Number Placeholder 4"/>
          <p:cNvSpPr>
            <a:spLocks noGrp="1"/>
          </p:cNvSpPr>
          <p:nvPr>
            <p:ph type="sldNum" sz="quarter" idx="5"/>
          </p:nvPr>
        </p:nvSpPr>
        <p:spPr>
          <a:noFill/>
        </p:spPr>
        <p:txBody>
          <a:bodyPr/>
          <a:lstStyle/>
          <a:p>
            <a:fld id="{8D2C6AAF-9852-441E-8DBE-D5BB0F513BFE}"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hdr" sz="quarter"/>
          </p:nvPr>
        </p:nvSpPr>
        <p:spPr>
          <a:noFill/>
        </p:spPr>
        <p:txBody>
          <a:bodyPr/>
          <a:lstStyle/>
          <a:p>
            <a:r>
              <a:rPr lang="en-US"/>
              <a:t>PMP Exam Preparation - Project Scope Management</a:t>
            </a:r>
          </a:p>
        </p:txBody>
      </p:sp>
      <p:sp>
        <p:nvSpPr>
          <p:cNvPr id="107523" name="Rectangle 7"/>
          <p:cNvSpPr>
            <a:spLocks noGrp="1" noChangeArrowheads="1"/>
          </p:cNvSpPr>
          <p:nvPr>
            <p:ph type="sldNum" sz="quarter" idx="5"/>
          </p:nvPr>
        </p:nvSpPr>
        <p:spPr>
          <a:noFill/>
        </p:spPr>
        <p:txBody>
          <a:bodyPr/>
          <a:lstStyle/>
          <a:p>
            <a:fld id="{DF422BA8-151C-4BE8-A4C1-1A148ABFBB63}" type="slidenum">
              <a:rPr lang="en-US" smtClean="0"/>
              <a:pPr/>
              <a:t>24</a:t>
            </a:fld>
            <a:endParaRPr lang="en-US"/>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ChangeArrowheads="1"/>
          </p:cNvSpPr>
          <p:nvPr>
            <p:ph type="hdr" sz="quarter"/>
          </p:nvPr>
        </p:nvSpPr>
        <p:spPr>
          <a:noFill/>
        </p:spPr>
        <p:txBody>
          <a:bodyPr/>
          <a:lstStyle/>
          <a:p>
            <a:r>
              <a:rPr lang="en-US"/>
              <a:t>PMP Exam Preparation - Project Scope Management</a:t>
            </a:r>
          </a:p>
        </p:txBody>
      </p:sp>
      <p:sp>
        <p:nvSpPr>
          <p:cNvPr id="108547" name="Rectangle 7"/>
          <p:cNvSpPr>
            <a:spLocks noGrp="1" noChangeArrowheads="1"/>
          </p:cNvSpPr>
          <p:nvPr>
            <p:ph type="sldNum" sz="quarter" idx="5"/>
          </p:nvPr>
        </p:nvSpPr>
        <p:spPr>
          <a:noFill/>
        </p:spPr>
        <p:txBody>
          <a:bodyPr/>
          <a:lstStyle/>
          <a:p>
            <a:fld id="{A483E25B-3BFE-4560-951E-59C98BA3ABAB}" type="slidenum">
              <a:rPr lang="en-US" smtClean="0"/>
              <a:pPr/>
              <a:t>25</a:t>
            </a:fld>
            <a:endParaRPr lang="en-US"/>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type="hdr" sz="quarter"/>
          </p:nvPr>
        </p:nvSpPr>
        <p:spPr>
          <a:noFill/>
        </p:spPr>
        <p:txBody>
          <a:bodyPr/>
          <a:lstStyle/>
          <a:p>
            <a:r>
              <a:rPr lang="en-US"/>
              <a:t>PMP Exam Preparation - Project Scope Management</a:t>
            </a:r>
          </a:p>
        </p:txBody>
      </p:sp>
      <p:sp>
        <p:nvSpPr>
          <p:cNvPr id="109571" name="Rectangle 7"/>
          <p:cNvSpPr>
            <a:spLocks noGrp="1" noChangeArrowheads="1"/>
          </p:cNvSpPr>
          <p:nvPr>
            <p:ph type="sldNum" sz="quarter" idx="5"/>
          </p:nvPr>
        </p:nvSpPr>
        <p:spPr>
          <a:noFill/>
        </p:spPr>
        <p:txBody>
          <a:bodyPr/>
          <a:lstStyle/>
          <a:p>
            <a:fld id="{63C30DC4-3EFC-4788-905A-D35269ECAD94}" type="slidenum">
              <a:rPr lang="en-US" smtClean="0"/>
              <a:pPr/>
              <a:t>26</a:t>
            </a:fld>
            <a:endParaRPr lang="en-US"/>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ChangeArrowheads="1"/>
          </p:cNvSpPr>
          <p:nvPr>
            <p:ph type="hdr" sz="quarter"/>
          </p:nvPr>
        </p:nvSpPr>
        <p:spPr>
          <a:noFill/>
        </p:spPr>
        <p:txBody>
          <a:bodyPr/>
          <a:lstStyle/>
          <a:p>
            <a:r>
              <a:rPr lang="en-US"/>
              <a:t>PMP Exam Preparation - Project Scope Management</a:t>
            </a:r>
          </a:p>
        </p:txBody>
      </p:sp>
      <p:sp>
        <p:nvSpPr>
          <p:cNvPr id="110595" name="Rectangle 7"/>
          <p:cNvSpPr>
            <a:spLocks noGrp="1" noChangeArrowheads="1"/>
          </p:cNvSpPr>
          <p:nvPr>
            <p:ph type="sldNum" sz="quarter" idx="5"/>
          </p:nvPr>
        </p:nvSpPr>
        <p:spPr>
          <a:noFill/>
        </p:spPr>
        <p:txBody>
          <a:bodyPr/>
          <a:lstStyle/>
          <a:p>
            <a:fld id="{6CF7E138-6B52-4BD8-A2F8-BF56CA7C3A60}" type="slidenum">
              <a:rPr lang="en-US" smtClean="0"/>
              <a:pPr/>
              <a:t>27</a:t>
            </a:fld>
            <a:endParaRPr lang="en-US"/>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hdr" sz="quarter"/>
          </p:nvPr>
        </p:nvSpPr>
        <p:spPr>
          <a:noFill/>
        </p:spPr>
        <p:txBody>
          <a:bodyPr/>
          <a:lstStyle/>
          <a:p>
            <a:r>
              <a:rPr lang="en-US"/>
              <a:t>PMP Exam Preparation - Project Scope Management</a:t>
            </a:r>
          </a:p>
        </p:txBody>
      </p:sp>
      <p:sp>
        <p:nvSpPr>
          <p:cNvPr id="111619" name="Rectangle 7"/>
          <p:cNvSpPr>
            <a:spLocks noGrp="1" noChangeArrowheads="1"/>
          </p:cNvSpPr>
          <p:nvPr>
            <p:ph type="sldNum" sz="quarter" idx="5"/>
          </p:nvPr>
        </p:nvSpPr>
        <p:spPr>
          <a:noFill/>
        </p:spPr>
        <p:txBody>
          <a:bodyPr/>
          <a:lstStyle/>
          <a:p>
            <a:fld id="{DBAC4A95-62F5-4F29-A37A-891FD8506801}" type="slidenum">
              <a:rPr lang="en-US" smtClean="0"/>
              <a:pPr/>
              <a:t>30</a:t>
            </a:fld>
            <a:endParaRPr lang="en-US"/>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p:cNvSpPr>
            <a:spLocks noGrp="1" noChangeArrowheads="1"/>
          </p:cNvSpPr>
          <p:nvPr>
            <p:ph type="hdr" sz="quarter"/>
          </p:nvPr>
        </p:nvSpPr>
        <p:spPr>
          <a:noFill/>
        </p:spPr>
        <p:txBody>
          <a:bodyPr/>
          <a:lstStyle/>
          <a:p>
            <a:r>
              <a:rPr lang="en-US"/>
              <a:t>PMP Exam Preparation - Project Scope Management</a:t>
            </a:r>
          </a:p>
        </p:txBody>
      </p:sp>
      <p:sp>
        <p:nvSpPr>
          <p:cNvPr id="134147" name="Rectangle 7"/>
          <p:cNvSpPr>
            <a:spLocks noGrp="1" noChangeArrowheads="1"/>
          </p:cNvSpPr>
          <p:nvPr>
            <p:ph type="sldNum" sz="quarter" idx="5"/>
          </p:nvPr>
        </p:nvSpPr>
        <p:spPr>
          <a:noFill/>
        </p:spPr>
        <p:txBody>
          <a:bodyPr/>
          <a:lstStyle/>
          <a:p>
            <a:fld id="{BC14D1D3-5D66-4254-8DD5-11ED5D8BE20D}" type="slidenum">
              <a:rPr lang="en-US" smtClean="0"/>
              <a:pPr/>
              <a:t>32</a:t>
            </a:fld>
            <a:endParaRPr lang="en-US"/>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hdr" sz="quarter"/>
          </p:nvPr>
        </p:nvSpPr>
        <p:spPr>
          <a:noFill/>
        </p:spPr>
        <p:txBody>
          <a:bodyPr/>
          <a:lstStyle/>
          <a:p>
            <a:r>
              <a:rPr lang="en-US"/>
              <a:t>PMP Exam Preparation - Project Scope Management</a:t>
            </a:r>
          </a:p>
        </p:txBody>
      </p:sp>
      <p:sp>
        <p:nvSpPr>
          <p:cNvPr id="116739" name="Rectangle 7"/>
          <p:cNvSpPr>
            <a:spLocks noGrp="1" noChangeArrowheads="1"/>
          </p:cNvSpPr>
          <p:nvPr>
            <p:ph type="sldNum" sz="quarter" idx="5"/>
          </p:nvPr>
        </p:nvSpPr>
        <p:spPr>
          <a:noFill/>
        </p:spPr>
        <p:txBody>
          <a:bodyPr/>
          <a:lstStyle/>
          <a:p>
            <a:fld id="{A3F9D01E-0446-4409-8457-9B13E287E651}" type="slidenum">
              <a:rPr lang="en-US" smtClean="0"/>
              <a:pPr/>
              <a:t>33</a:t>
            </a:fld>
            <a:endParaRPr lang="en-US"/>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ChangeArrowheads="1"/>
          </p:cNvSpPr>
          <p:nvPr>
            <p:ph type="hdr" sz="quarter"/>
          </p:nvPr>
        </p:nvSpPr>
        <p:spPr>
          <a:noFill/>
        </p:spPr>
        <p:txBody>
          <a:bodyPr/>
          <a:lstStyle/>
          <a:p>
            <a:r>
              <a:rPr lang="en-US"/>
              <a:t>PMP Exam Preparation - Project Scope Management</a:t>
            </a:r>
          </a:p>
        </p:txBody>
      </p:sp>
      <p:sp>
        <p:nvSpPr>
          <p:cNvPr id="117763" name="Rectangle 7"/>
          <p:cNvSpPr>
            <a:spLocks noGrp="1" noChangeArrowheads="1"/>
          </p:cNvSpPr>
          <p:nvPr>
            <p:ph type="sldNum" sz="quarter" idx="5"/>
          </p:nvPr>
        </p:nvSpPr>
        <p:spPr>
          <a:noFill/>
        </p:spPr>
        <p:txBody>
          <a:bodyPr/>
          <a:lstStyle/>
          <a:p>
            <a:fld id="{A144D86F-AA12-4105-9289-5161913AF417}" type="slidenum">
              <a:rPr lang="en-US" smtClean="0"/>
              <a:pPr/>
              <a:t>35</a:t>
            </a:fld>
            <a:endParaRPr lang="en-US"/>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w="9525"/>
        </p:spPr>
        <p:txBody>
          <a:bodyPr/>
          <a:lstStyle/>
          <a:p>
            <a:endParaRPr lang="en-CA"/>
          </a:p>
        </p:txBody>
      </p:sp>
      <p:sp>
        <p:nvSpPr>
          <p:cNvPr id="118788" name="Header Placeholder 3"/>
          <p:cNvSpPr>
            <a:spLocks noGrp="1"/>
          </p:cNvSpPr>
          <p:nvPr>
            <p:ph type="hdr" sz="quarter"/>
          </p:nvPr>
        </p:nvSpPr>
        <p:spPr>
          <a:noFill/>
        </p:spPr>
        <p:txBody>
          <a:bodyPr/>
          <a:lstStyle/>
          <a:p>
            <a:r>
              <a:rPr lang="en-US"/>
              <a:t>PMP Exam Preparation - Project Scope Management</a:t>
            </a:r>
          </a:p>
        </p:txBody>
      </p:sp>
      <p:sp>
        <p:nvSpPr>
          <p:cNvPr id="118789" name="Slide Number Placeholder 4"/>
          <p:cNvSpPr>
            <a:spLocks noGrp="1"/>
          </p:cNvSpPr>
          <p:nvPr>
            <p:ph type="sldNum" sz="quarter" idx="5"/>
          </p:nvPr>
        </p:nvSpPr>
        <p:spPr>
          <a:noFill/>
        </p:spPr>
        <p:txBody>
          <a:bodyPr/>
          <a:lstStyle/>
          <a:p>
            <a:fld id="{81D9046F-4A1D-411A-8F9C-104EBE7C57C2}"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hdr" sz="quarter"/>
          </p:nvPr>
        </p:nvSpPr>
        <p:spPr>
          <a:noFill/>
        </p:spPr>
        <p:txBody>
          <a:bodyPr/>
          <a:lstStyle/>
          <a:p>
            <a:r>
              <a:rPr lang="en-US"/>
              <a:t>PMP Exam Preparation - Project Scope Management</a:t>
            </a:r>
          </a:p>
        </p:txBody>
      </p:sp>
      <p:sp>
        <p:nvSpPr>
          <p:cNvPr id="96259" name="Rectangle 7"/>
          <p:cNvSpPr>
            <a:spLocks noGrp="1" noChangeArrowheads="1"/>
          </p:cNvSpPr>
          <p:nvPr>
            <p:ph type="sldNum" sz="quarter" idx="5"/>
          </p:nvPr>
        </p:nvSpPr>
        <p:spPr>
          <a:noFill/>
        </p:spPr>
        <p:txBody>
          <a:bodyPr/>
          <a:lstStyle/>
          <a:p>
            <a:fld id="{655C7603-64A8-4EA3-83F2-37AE44A47BEA}" type="slidenum">
              <a:rPr lang="en-US" smtClean="0"/>
              <a:pPr/>
              <a:t>3</a:t>
            </a:fld>
            <a:endParaRPr lang="en-US"/>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hdr" sz="quarter"/>
          </p:nvPr>
        </p:nvSpPr>
        <p:spPr>
          <a:noFill/>
        </p:spPr>
        <p:txBody>
          <a:bodyPr/>
          <a:lstStyle/>
          <a:p>
            <a:r>
              <a:rPr lang="en-US"/>
              <a:t>PMP Exam Preparation - Project Scope Management</a:t>
            </a:r>
          </a:p>
        </p:txBody>
      </p:sp>
      <p:sp>
        <p:nvSpPr>
          <p:cNvPr id="120835" name="Rectangle 7"/>
          <p:cNvSpPr>
            <a:spLocks noGrp="1" noChangeArrowheads="1"/>
          </p:cNvSpPr>
          <p:nvPr>
            <p:ph type="sldNum" sz="quarter" idx="5"/>
          </p:nvPr>
        </p:nvSpPr>
        <p:spPr>
          <a:noFill/>
        </p:spPr>
        <p:txBody>
          <a:bodyPr/>
          <a:lstStyle/>
          <a:p>
            <a:fld id="{816E2CB9-9817-4D80-AAF2-4AAFD4844E89}" type="slidenum">
              <a:rPr lang="en-US" smtClean="0"/>
              <a:pPr/>
              <a:t>37</a:t>
            </a:fld>
            <a:endParaRPr lang="en-US"/>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4"/>
          <p:cNvSpPr>
            <a:spLocks noGrp="1" noChangeArrowheads="1"/>
          </p:cNvSpPr>
          <p:nvPr>
            <p:ph type="hdr" sz="quarter"/>
          </p:nvPr>
        </p:nvSpPr>
        <p:spPr>
          <a:noFill/>
        </p:spPr>
        <p:txBody>
          <a:bodyPr/>
          <a:lstStyle/>
          <a:p>
            <a:r>
              <a:rPr lang="en-US"/>
              <a:t>PMP Exam Preparation - Project Scope Management</a:t>
            </a:r>
          </a:p>
        </p:txBody>
      </p:sp>
      <p:sp>
        <p:nvSpPr>
          <p:cNvPr id="128003" name="Rectangle 7"/>
          <p:cNvSpPr>
            <a:spLocks noGrp="1" noChangeArrowheads="1"/>
          </p:cNvSpPr>
          <p:nvPr>
            <p:ph type="sldNum" sz="quarter" idx="5"/>
          </p:nvPr>
        </p:nvSpPr>
        <p:spPr>
          <a:noFill/>
        </p:spPr>
        <p:txBody>
          <a:bodyPr/>
          <a:lstStyle/>
          <a:p>
            <a:fld id="{C90306EA-B176-4159-9EB6-6EDE56B2F6AA}" type="slidenum">
              <a:rPr lang="en-US" smtClean="0"/>
              <a:pPr/>
              <a:t>39</a:t>
            </a:fld>
            <a:endParaRPr lang="en-US"/>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p:cNvSpPr>
            <a:spLocks noGrp="1" noChangeArrowheads="1"/>
          </p:cNvSpPr>
          <p:nvPr>
            <p:ph type="hdr" sz="quarter"/>
          </p:nvPr>
        </p:nvSpPr>
        <p:spPr>
          <a:noFill/>
        </p:spPr>
        <p:txBody>
          <a:bodyPr/>
          <a:lstStyle/>
          <a:p>
            <a:r>
              <a:rPr lang="en-US"/>
              <a:t>PMP Exam Preparation - Project Scope Management</a:t>
            </a:r>
          </a:p>
        </p:txBody>
      </p:sp>
      <p:sp>
        <p:nvSpPr>
          <p:cNvPr id="130051" name="Rectangle 7"/>
          <p:cNvSpPr>
            <a:spLocks noGrp="1" noChangeArrowheads="1"/>
          </p:cNvSpPr>
          <p:nvPr>
            <p:ph type="sldNum" sz="quarter" idx="5"/>
          </p:nvPr>
        </p:nvSpPr>
        <p:spPr>
          <a:noFill/>
        </p:spPr>
        <p:txBody>
          <a:bodyPr/>
          <a:lstStyle/>
          <a:p>
            <a:fld id="{D690B62C-AF6B-4A93-9D7B-411A7809C361}" type="slidenum">
              <a:rPr lang="en-US" smtClean="0"/>
              <a:pPr/>
              <a:t>40</a:t>
            </a:fld>
            <a:endParaRPr lang="en-US"/>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p:cNvSpPr>
            <a:spLocks noGrp="1" noChangeArrowheads="1"/>
          </p:cNvSpPr>
          <p:nvPr>
            <p:ph type="hdr" sz="quarter"/>
          </p:nvPr>
        </p:nvSpPr>
        <p:spPr>
          <a:noFill/>
        </p:spPr>
        <p:txBody>
          <a:bodyPr/>
          <a:lstStyle/>
          <a:p>
            <a:r>
              <a:rPr lang="en-US"/>
              <a:t>PMP Exam Preparation - Project Scope Management</a:t>
            </a:r>
          </a:p>
        </p:txBody>
      </p:sp>
      <p:sp>
        <p:nvSpPr>
          <p:cNvPr id="131075" name="Rectangle 7"/>
          <p:cNvSpPr>
            <a:spLocks noGrp="1" noChangeArrowheads="1"/>
          </p:cNvSpPr>
          <p:nvPr>
            <p:ph type="sldNum" sz="quarter" idx="5"/>
          </p:nvPr>
        </p:nvSpPr>
        <p:spPr>
          <a:noFill/>
        </p:spPr>
        <p:txBody>
          <a:bodyPr/>
          <a:lstStyle/>
          <a:p>
            <a:fld id="{9CA2A9D9-7F8A-4973-AFA0-1EB238370333}" type="slidenum">
              <a:rPr lang="en-US" smtClean="0"/>
              <a:pPr/>
              <a:t>41</a:t>
            </a:fld>
            <a:endParaRPr lang="en-US"/>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ChangeArrowheads="1"/>
          </p:cNvSpPr>
          <p:nvPr>
            <p:ph type="hdr" sz="quarter"/>
          </p:nvPr>
        </p:nvSpPr>
        <p:spPr>
          <a:noFill/>
        </p:spPr>
        <p:txBody>
          <a:bodyPr/>
          <a:lstStyle/>
          <a:p>
            <a:r>
              <a:rPr lang="en-US"/>
              <a:t>PMP Exam Preparation - Project Scope Management</a:t>
            </a:r>
          </a:p>
        </p:txBody>
      </p:sp>
      <p:sp>
        <p:nvSpPr>
          <p:cNvPr id="132099" name="Rectangle 7"/>
          <p:cNvSpPr>
            <a:spLocks noGrp="1" noChangeArrowheads="1"/>
          </p:cNvSpPr>
          <p:nvPr>
            <p:ph type="sldNum" sz="quarter" idx="5"/>
          </p:nvPr>
        </p:nvSpPr>
        <p:spPr>
          <a:noFill/>
        </p:spPr>
        <p:txBody>
          <a:bodyPr/>
          <a:lstStyle/>
          <a:p>
            <a:fld id="{B4848485-7060-49FA-87DD-DC3B4F4B26CB}" type="slidenum">
              <a:rPr lang="en-US" smtClean="0"/>
              <a:pPr/>
              <a:t>42</a:t>
            </a:fld>
            <a:endParaRPr lang="en-US"/>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w="9525"/>
        </p:spPr>
        <p:txBody>
          <a:bodyPr/>
          <a:lstStyle/>
          <a:p>
            <a:endParaRPr lang="en-CA"/>
          </a:p>
        </p:txBody>
      </p:sp>
      <p:sp>
        <p:nvSpPr>
          <p:cNvPr id="133124" name="Header Placeholder 3"/>
          <p:cNvSpPr>
            <a:spLocks noGrp="1"/>
          </p:cNvSpPr>
          <p:nvPr>
            <p:ph type="hdr" sz="quarter"/>
          </p:nvPr>
        </p:nvSpPr>
        <p:spPr>
          <a:noFill/>
        </p:spPr>
        <p:txBody>
          <a:bodyPr/>
          <a:lstStyle/>
          <a:p>
            <a:r>
              <a:rPr lang="en-US"/>
              <a:t>PMP Exam Preparation - Project Scope Management</a:t>
            </a:r>
          </a:p>
        </p:txBody>
      </p:sp>
      <p:sp>
        <p:nvSpPr>
          <p:cNvPr id="133125" name="Slide Number Placeholder 4"/>
          <p:cNvSpPr>
            <a:spLocks noGrp="1"/>
          </p:cNvSpPr>
          <p:nvPr>
            <p:ph type="sldNum" sz="quarter" idx="5"/>
          </p:nvPr>
        </p:nvSpPr>
        <p:spPr>
          <a:noFill/>
        </p:spPr>
        <p:txBody>
          <a:bodyPr/>
          <a:lstStyle/>
          <a:p>
            <a:fld id="{FE125BEB-E7FE-4DC3-8A43-D49323A3AC46}" type="slidenum">
              <a:rPr lang="en-US" smtClean="0"/>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4"/>
          <p:cNvSpPr>
            <a:spLocks noGrp="1" noChangeArrowheads="1"/>
          </p:cNvSpPr>
          <p:nvPr>
            <p:ph type="hdr" sz="quarter"/>
          </p:nvPr>
        </p:nvSpPr>
        <p:spPr>
          <a:noFill/>
        </p:spPr>
        <p:txBody>
          <a:bodyPr/>
          <a:lstStyle/>
          <a:p>
            <a:r>
              <a:rPr lang="en-US"/>
              <a:t>PMP Exam Preparation - Project Scope Management</a:t>
            </a:r>
          </a:p>
        </p:txBody>
      </p:sp>
      <p:sp>
        <p:nvSpPr>
          <p:cNvPr id="160771" name="Rectangle 7"/>
          <p:cNvSpPr>
            <a:spLocks noGrp="1" noChangeArrowheads="1"/>
          </p:cNvSpPr>
          <p:nvPr>
            <p:ph type="sldNum" sz="quarter" idx="5"/>
          </p:nvPr>
        </p:nvSpPr>
        <p:spPr>
          <a:noFill/>
        </p:spPr>
        <p:txBody>
          <a:bodyPr/>
          <a:lstStyle/>
          <a:p>
            <a:fld id="{81A5D5C6-D5E4-41CC-A49A-B4CA2A71708F}" type="slidenum">
              <a:rPr lang="en-US" smtClean="0"/>
              <a:pPr/>
              <a:t>44</a:t>
            </a:fld>
            <a:endParaRPr lang="en-US"/>
          </a:p>
        </p:txBody>
      </p:sp>
      <p:sp>
        <p:nvSpPr>
          <p:cNvPr id="160772" name="Rectangle 2"/>
          <p:cNvSpPr>
            <a:spLocks noGrp="1" noRot="1" noChangeAspect="1" noChangeArrowheads="1" noTextEdit="1"/>
          </p:cNvSpPr>
          <p:nvPr>
            <p:ph type="sldImg"/>
          </p:nvPr>
        </p:nvSpPr>
        <p:spPr>
          <a:ln/>
        </p:spPr>
      </p:sp>
      <p:sp>
        <p:nvSpPr>
          <p:cNvPr id="16077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ChangeArrowheads="1"/>
          </p:cNvSpPr>
          <p:nvPr>
            <p:ph type="hdr" sz="quarter"/>
          </p:nvPr>
        </p:nvSpPr>
        <p:spPr>
          <a:noFill/>
        </p:spPr>
        <p:txBody>
          <a:bodyPr/>
          <a:lstStyle/>
          <a:p>
            <a:r>
              <a:rPr lang="en-US"/>
              <a:t>PMP Exam Preparation - Project Scope Management</a:t>
            </a:r>
          </a:p>
        </p:txBody>
      </p:sp>
      <p:sp>
        <p:nvSpPr>
          <p:cNvPr id="135171" name="Rectangle 7"/>
          <p:cNvSpPr>
            <a:spLocks noGrp="1" noChangeArrowheads="1"/>
          </p:cNvSpPr>
          <p:nvPr>
            <p:ph type="sldNum" sz="quarter" idx="5"/>
          </p:nvPr>
        </p:nvSpPr>
        <p:spPr>
          <a:noFill/>
        </p:spPr>
        <p:txBody>
          <a:bodyPr/>
          <a:lstStyle/>
          <a:p>
            <a:fld id="{6C1E522A-D18F-4A93-A842-EB62C52DD749}" type="slidenum">
              <a:rPr lang="en-US" smtClean="0"/>
              <a:pPr/>
              <a:t>45</a:t>
            </a:fld>
            <a:endParaRPr lang="en-US"/>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hdr" sz="quarter"/>
          </p:nvPr>
        </p:nvSpPr>
        <p:spPr>
          <a:noFill/>
        </p:spPr>
        <p:txBody>
          <a:bodyPr/>
          <a:lstStyle/>
          <a:p>
            <a:r>
              <a:rPr lang="en-US"/>
              <a:t>PMP Exam Preparation - Project Scope Management</a:t>
            </a:r>
          </a:p>
        </p:txBody>
      </p:sp>
      <p:sp>
        <p:nvSpPr>
          <p:cNvPr id="137219" name="Rectangle 7"/>
          <p:cNvSpPr>
            <a:spLocks noGrp="1" noChangeArrowheads="1"/>
          </p:cNvSpPr>
          <p:nvPr>
            <p:ph type="sldNum" sz="quarter" idx="5"/>
          </p:nvPr>
        </p:nvSpPr>
        <p:spPr>
          <a:noFill/>
        </p:spPr>
        <p:txBody>
          <a:bodyPr/>
          <a:lstStyle/>
          <a:p>
            <a:fld id="{F455FE11-C03B-4F80-AF9A-D902BFD672C6}" type="slidenum">
              <a:rPr lang="en-US" smtClean="0"/>
              <a:pPr/>
              <a:t>46</a:t>
            </a:fld>
            <a:endParaRPr lang="en-US"/>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4"/>
          <p:cNvSpPr>
            <a:spLocks noGrp="1" noChangeArrowheads="1"/>
          </p:cNvSpPr>
          <p:nvPr>
            <p:ph type="hdr" sz="quarter"/>
          </p:nvPr>
        </p:nvSpPr>
        <p:spPr>
          <a:noFill/>
        </p:spPr>
        <p:txBody>
          <a:bodyPr/>
          <a:lstStyle/>
          <a:p>
            <a:r>
              <a:rPr lang="en-US"/>
              <a:t>PMP Exam Preparation - Project Scope Management</a:t>
            </a:r>
          </a:p>
        </p:txBody>
      </p:sp>
      <p:sp>
        <p:nvSpPr>
          <p:cNvPr id="138243" name="Rectangle 7"/>
          <p:cNvSpPr>
            <a:spLocks noGrp="1" noChangeArrowheads="1"/>
          </p:cNvSpPr>
          <p:nvPr>
            <p:ph type="sldNum" sz="quarter" idx="5"/>
          </p:nvPr>
        </p:nvSpPr>
        <p:spPr>
          <a:noFill/>
        </p:spPr>
        <p:txBody>
          <a:bodyPr/>
          <a:lstStyle/>
          <a:p>
            <a:fld id="{390C0722-5FD8-48E1-8688-1ACB9BF46BE8}" type="slidenum">
              <a:rPr lang="en-US" smtClean="0"/>
              <a:pPr/>
              <a:t>47</a:t>
            </a:fld>
            <a:endParaRPr lang="en-US"/>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w="9525"/>
        </p:spPr>
        <p:txBody>
          <a:bodyPr/>
          <a:lstStyle/>
          <a:p>
            <a:endParaRPr lang="en-CA"/>
          </a:p>
        </p:txBody>
      </p:sp>
      <p:sp>
        <p:nvSpPr>
          <p:cNvPr id="97284" name="Header Placeholder 3"/>
          <p:cNvSpPr>
            <a:spLocks noGrp="1"/>
          </p:cNvSpPr>
          <p:nvPr>
            <p:ph type="hdr" sz="quarter"/>
          </p:nvPr>
        </p:nvSpPr>
        <p:spPr>
          <a:noFill/>
        </p:spPr>
        <p:txBody>
          <a:bodyPr/>
          <a:lstStyle/>
          <a:p>
            <a:r>
              <a:rPr lang="en-US"/>
              <a:t>PMP Exam Preparation - Project Scope Management</a:t>
            </a:r>
          </a:p>
        </p:txBody>
      </p:sp>
      <p:sp>
        <p:nvSpPr>
          <p:cNvPr id="97285" name="Slide Number Placeholder 4"/>
          <p:cNvSpPr>
            <a:spLocks noGrp="1"/>
          </p:cNvSpPr>
          <p:nvPr>
            <p:ph type="sldNum" sz="quarter" idx="5"/>
          </p:nvPr>
        </p:nvSpPr>
        <p:spPr>
          <a:noFill/>
        </p:spPr>
        <p:txBody>
          <a:bodyPr/>
          <a:lstStyle/>
          <a:p>
            <a:fld id="{DDC25762-3596-4C10-9CDA-80A849F65CF1}"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4"/>
          <p:cNvSpPr>
            <a:spLocks noGrp="1" noChangeArrowheads="1"/>
          </p:cNvSpPr>
          <p:nvPr>
            <p:ph type="hdr" sz="quarter"/>
          </p:nvPr>
        </p:nvSpPr>
        <p:spPr>
          <a:noFill/>
        </p:spPr>
        <p:txBody>
          <a:bodyPr/>
          <a:lstStyle/>
          <a:p>
            <a:r>
              <a:rPr lang="en-US"/>
              <a:t>PMP Exam Preparation - Project Scope Management</a:t>
            </a:r>
          </a:p>
        </p:txBody>
      </p:sp>
      <p:sp>
        <p:nvSpPr>
          <p:cNvPr id="139267" name="Rectangle 7"/>
          <p:cNvSpPr>
            <a:spLocks noGrp="1" noChangeArrowheads="1"/>
          </p:cNvSpPr>
          <p:nvPr>
            <p:ph type="sldNum" sz="quarter" idx="5"/>
          </p:nvPr>
        </p:nvSpPr>
        <p:spPr>
          <a:noFill/>
        </p:spPr>
        <p:txBody>
          <a:bodyPr/>
          <a:lstStyle/>
          <a:p>
            <a:fld id="{C38E100C-B8CC-4B9D-A849-FBA60377C27B}" type="slidenum">
              <a:rPr lang="en-US" smtClean="0"/>
              <a:pPr/>
              <a:t>48</a:t>
            </a:fld>
            <a:endParaRPr lang="en-US"/>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w="9525"/>
        </p:spPr>
        <p:txBody>
          <a:bodyPr/>
          <a:lstStyle/>
          <a:p>
            <a:endParaRPr lang="en-CA"/>
          </a:p>
        </p:txBody>
      </p:sp>
      <p:sp>
        <p:nvSpPr>
          <p:cNvPr id="140292" name="Header Placeholder 3"/>
          <p:cNvSpPr>
            <a:spLocks noGrp="1"/>
          </p:cNvSpPr>
          <p:nvPr>
            <p:ph type="hdr" sz="quarter"/>
          </p:nvPr>
        </p:nvSpPr>
        <p:spPr>
          <a:noFill/>
        </p:spPr>
        <p:txBody>
          <a:bodyPr/>
          <a:lstStyle/>
          <a:p>
            <a:r>
              <a:rPr lang="en-US"/>
              <a:t>PMP Exam Preparation - Project Scope Management</a:t>
            </a:r>
          </a:p>
        </p:txBody>
      </p:sp>
      <p:sp>
        <p:nvSpPr>
          <p:cNvPr id="140293" name="Slide Number Placeholder 4"/>
          <p:cNvSpPr>
            <a:spLocks noGrp="1"/>
          </p:cNvSpPr>
          <p:nvPr>
            <p:ph type="sldNum" sz="quarter" idx="5"/>
          </p:nvPr>
        </p:nvSpPr>
        <p:spPr>
          <a:noFill/>
        </p:spPr>
        <p:txBody>
          <a:bodyPr/>
          <a:lstStyle/>
          <a:p>
            <a:fld id="{EC735BEB-6557-48B6-B5E8-0022CF4C36EC}" type="slidenum">
              <a:rPr lang="en-US" smtClean="0"/>
              <a:pPr/>
              <a:t>51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4"/>
          <p:cNvSpPr>
            <a:spLocks noGrp="1" noChangeArrowheads="1"/>
          </p:cNvSpPr>
          <p:nvPr>
            <p:ph type="hdr" sz="quarter"/>
          </p:nvPr>
        </p:nvSpPr>
        <p:spPr>
          <a:noFill/>
        </p:spPr>
        <p:txBody>
          <a:bodyPr/>
          <a:lstStyle/>
          <a:p>
            <a:r>
              <a:rPr lang="en-US"/>
              <a:t>PMP Exam Preparation - Project Scope Management</a:t>
            </a:r>
          </a:p>
        </p:txBody>
      </p:sp>
      <p:sp>
        <p:nvSpPr>
          <p:cNvPr id="144387" name="Rectangle 7"/>
          <p:cNvSpPr>
            <a:spLocks noGrp="1" noChangeArrowheads="1"/>
          </p:cNvSpPr>
          <p:nvPr>
            <p:ph type="sldNum" sz="quarter" idx="5"/>
          </p:nvPr>
        </p:nvSpPr>
        <p:spPr>
          <a:noFill/>
        </p:spPr>
        <p:txBody>
          <a:bodyPr/>
          <a:lstStyle/>
          <a:p>
            <a:fld id="{2EE4ED37-8A16-40DB-AE83-D5F86B7269D2}" type="slidenum">
              <a:rPr lang="en-US" smtClean="0"/>
              <a:pPr/>
              <a:t>52</a:t>
            </a:fld>
            <a:endParaRPr lang="en-US"/>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w="9525"/>
        </p:spPr>
        <p:txBody>
          <a:bodyPr/>
          <a:lstStyle/>
          <a:p>
            <a:endParaRPr lang="en-CA"/>
          </a:p>
        </p:txBody>
      </p:sp>
      <p:sp>
        <p:nvSpPr>
          <p:cNvPr id="158724" name="Header Placeholder 3"/>
          <p:cNvSpPr>
            <a:spLocks noGrp="1"/>
          </p:cNvSpPr>
          <p:nvPr>
            <p:ph type="hdr" sz="quarter"/>
          </p:nvPr>
        </p:nvSpPr>
        <p:spPr>
          <a:noFill/>
        </p:spPr>
        <p:txBody>
          <a:bodyPr/>
          <a:lstStyle/>
          <a:p>
            <a:r>
              <a:rPr lang="en-US"/>
              <a:t>PMP Exam Preparation - Project Scope Management</a:t>
            </a:r>
          </a:p>
        </p:txBody>
      </p:sp>
      <p:sp>
        <p:nvSpPr>
          <p:cNvPr id="158725" name="Slide Number Placeholder 4"/>
          <p:cNvSpPr>
            <a:spLocks noGrp="1"/>
          </p:cNvSpPr>
          <p:nvPr>
            <p:ph type="sldNum" sz="quarter" idx="5"/>
          </p:nvPr>
        </p:nvSpPr>
        <p:spPr>
          <a:noFill/>
        </p:spPr>
        <p:txBody>
          <a:bodyPr/>
          <a:lstStyle/>
          <a:p>
            <a:fld id="{8490C002-B7E6-4D3D-9A4B-D39C91DEBAC8}" type="slidenum">
              <a:rPr lang="en-US" smtClean="0"/>
              <a:pPr/>
              <a:t>53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4"/>
          <p:cNvSpPr>
            <a:spLocks noGrp="1" noChangeArrowheads="1"/>
          </p:cNvSpPr>
          <p:nvPr>
            <p:ph type="hdr" sz="quarter"/>
          </p:nvPr>
        </p:nvSpPr>
        <p:spPr>
          <a:noFill/>
        </p:spPr>
        <p:txBody>
          <a:bodyPr/>
          <a:lstStyle/>
          <a:p>
            <a:r>
              <a:rPr lang="en-US"/>
              <a:t>PMP Exam Preparation - Project Scope Management</a:t>
            </a:r>
          </a:p>
        </p:txBody>
      </p:sp>
      <p:sp>
        <p:nvSpPr>
          <p:cNvPr id="157699" name="Rectangle 7"/>
          <p:cNvSpPr>
            <a:spLocks noGrp="1" noChangeArrowheads="1"/>
          </p:cNvSpPr>
          <p:nvPr>
            <p:ph type="sldNum" sz="quarter" idx="5"/>
          </p:nvPr>
        </p:nvSpPr>
        <p:spPr>
          <a:noFill/>
        </p:spPr>
        <p:txBody>
          <a:bodyPr/>
          <a:lstStyle/>
          <a:p>
            <a:fld id="{22D222C2-59CB-4F7C-8C5D-CEBB51B50F74}" type="slidenum">
              <a:rPr lang="en-US" smtClean="0"/>
              <a:pPr/>
              <a:t>54</a:t>
            </a:fld>
            <a:endParaRPr lang="en-US"/>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w="9525"/>
        </p:spPr>
        <p:txBody>
          <a:bodyPr/>
          <a:lstStyle/>
          <a:p>
            <a:endParaRPr lang="en-CA"/>
          </a:p>
        </p:txBody>
      </p:sp>
      <p:sp>
        <p:nvSpPr>
          <p:cNvPr id="159748" name="Header Placeholder 3"/>
          <p:cNvSpPr>
            <a:spLocks noGrp="1"/>
          </p:cNvSpPr>
          <p:nvPr>
            <p:ph type="hdr" sz="quarter"/>
          </p:nvPr>
        </p:nvSpPr>
        <p:spPr>
          <a:noFill/>
        </p:spPr>
        <p:txBody>
          <a:bodyPr/>
          <a:lstStyle/>
          <a:p>
            <a:r>
              <a:rPr lang="en-US"/>
              <a:t>PMP Exam Preparation - Project Scope Management</a:t>
            </a:r>
          </a:p>
        </p:txBody>
      </p:sp>
      <p:sp>
        <p:nvSpPr>
          <p:cNvPr id="159749" name="Slide Number Placeholder 4"/>
          <p:cNvSpPr>
            <a:spLocks noGrp="1"/>
          </p:cNvSpPr>
          <p:nvPr>
            <p:ph type="sldNum" sz="quarter" idx="5"/>
          </p:nvPr>
        </p:nvSpPr>
        <p:spPr>
          <a:noFill/>
        </p:spPr>
        <p:txBody>
          <a:bodyPr/>
          <a:lstStyle/>
          <a:p>
            <a:fld id="{C6A6362F-553A-4644-8FC5-DE233191A2EE}" type="slidenum">
              <a:rPr lang="en-US" smtClean="0"/>
              <a:pPr/>
              <a:t>55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4"/>
          <p:cNvSpPr>
            <a:spLocks noGrp="1" noChangeArrowheads="1"/>
          </p:cNvSpPr>
          <p:nvPr>
            <p:ph type="hdr" sz="quarter"/>
          </p:nvPr>
        </p:nvSpPr>
        <p:spPr>
          <a:noFill/>
        </p:spPr>
        <p:txBody>
          <a:bodyPr/>
          <a:lstStyle/>
          <a:p>
            <a:r>
              <a:rPr lang="en-US"/>
              <a:t>PMP Exam Preparation - Project Scope Management</a:t>
            </a:r>
          </a:p>
        </p:txBody>
      </p:sp>
      <p:sp>
        <p:nvSpPr>
          <p:cNvPr id="168963" name="Rectangle 7"/>
          <p:cNvSpPr>
            <a:spLocks noGrp="1" noChangeArrowheads="1"/>
          </p:cNvSpPr>
          <p:nvPr>
            <p:ph type="sldNum" sz="quarter" idx="5"/>
          </p:nvPr>
        </p:nvSpPr>
        <p:spPr>
          <a:noFill/>
        </p:spPr>
        <p:txBody>
          <a:bodyPr/>
          <a:lstStyle/>
          <a:p>
            <a:fld id="{93EC7C24-DC60-4F0A-8393-114A52A4A7B7}" type="slidenum">
              <a:rPr lang="en-US" smtClean="0"/>
              <a:pPr/>
              <a:t>56</a:t>
            </a:fld>
            <a:endParaRPr lang="en-US"/>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4"/>
          <p:cNvSpPr>
            <a:spLocks noGrp="1" noChangeArrowheads="1"/>
          </p:cNvSpPr>
          <p:nvPr>
            <p:ph type="hdr" sz="quarter"/>
          </p:nvPr>
        </p:nvSpPr>
        <p:spPr>
          <a:noFill/>
        </p:spPr>
        <p:txBody>
          <a:bodyPr/>
          <a:lstStyle/>
          <a:p>
            <a:r>
              <a:rPr lang="en-US"/>
              <a:t>PMP Exam Preparation - Project Scope Management</a:t>
            </a:r>
          </a:p>
        </p:txBody>
      </p:sp>
      <p:sp>
        <p:nvSpPr>
          <p:cNvPr id="163843" name="Rectangle 7"/>
          <p:cNvSpPr>
            <a:spLocks noGrp="1" noChangeArrowheads="1"/>
          </p:cNvSpPr>
          <p:nvPr>
            <p:ph type="sldNum" sz="quarter" idx="5"/>
          </p:nvPr>
        </p:nvSpPr>
        <p:spPr>
          <a:noFill/>
        </p:spPr>
        <p:txBody>
          <a:bodyPr/>
          <a:lstStyle/>
          <a:p>
            <a:fld id="{9C27A7CB-2E8A-4E48-90A4-7AD4607BC24D}" type="slidenum">
              <a:rPr lang="en-US" smtClean="0"/>
              <a:pPr/>
              <a:t>57</a:t>
            </a:fld>
            <a:endParaRPr lang="en-US"/>
          </a:p>
        </p:txBody>
      </p:sp>
      <p:sp>
        <p:nvSpPr>
          <p:cNvPr id="163844" name="Rectangle 2"/>
          <p:cNvSpPr>
            <a:spLocks noGrp="1" noRot="1" noChangeAspect="1" noChangeArrowheads="1" noTextEdit="1"/>
          </p:cNvSpPr>
          <p:nvPr>
            <p:ph type="sldImg"/>
          </p:nvPr>
        </p:nvSpPr>
        <p:spPr>
          <a:ln/>
        </p:spPr>
      </p:sp>
      <p:sp>
        <p:nvSpPr>
          <p:cNvPr id="16384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w="9525"/>
        </p:spPr>
        <p:txBody>
          <a:bodyPr/>
          <a:lstStyle/>
          <a:p>
            <a:endParaRPr lang="en-CA"/>
          </a:p>
        </p:txBody>
      </p:sp>
      <p:sp>
        <p:nvSpPr>
          <p:cNvPr id="161796" name="Header Placeholder 3"/>
          <p:cNvSpPr>
            <a:spLocks noGrp="1"/>
          </p:cNvSpPr>
          <p:nvPr>
            <p:ph type="hdr" sz="quarter"/>
          </p:nvPr>
        </p:nvSpPr>
        <p:spPr>
          <a:noFill/>
        </p:spPr>
        <p:txBody>
          <a:bodyPr/>
          <a:lstStyle/>
          <a:p>
            <a:r>
              <a:rPr lang="en-US"/>
              <a:t>PMP Exam Preparation - Project Scope Management</a:t>
            </a:r>
          </a:p>
        </p:txBody>
      </p:sp>
      <p:sp>
        <p:nvSpPr>
          <p:cNvPr id="161797" name="Slide Number Placeholder 4"/>
          <p:cNvSpPr>
            <a:spLocks noGrp="1"/>
          </p:cNvSpPr>
          <p:nvPr>
            <p:ph type="sldNum" sz="quarter" idx="5"/>
          </p:nvPr>
        </p:nvSpPr>
        <p:spPr>
          <a:noFill/>
        </p:spPr>
        <p:txBody>
          <a:bodyPr/>
          <a:lstStyle/>
          <a:p>
            <a:fld id="{FECFCA02-F3FE-40E6-8F73-1D4AC0B556AF}" type="slidenum">
              <a:rPr lang="en-US" smtClean="0"/>
              <a:pPr/>
              <a:t>58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4"/>
          <p:cNvSpPr>
            <a:spLocks noGrp="1" noChangeArrowheads="1"/>
          </p:cNvSpPr>
          <p:nvPr>
            <p:ph type="hdr" sz="quarter"/>
          </p:nvPr>
        </p:nvSpPr>
        <p:spPr>
          <a:noFill/>
        </p:spPr>
        <p:txBody>
          <a:bodyPr/>
          <a:lstStyle/>
          <a:p>
            <a:r>
              <a:rPr lang="en-US"/>
              <a:t>PMP Exam Preparation - Project Scope Management</a:t>
            </a:r>
          </a:p>
        </p:txBody>
      </p:sp>
      <p:sp>
        <p:nvSpPr>
          <p:cNvPr id="164867" name="Rectangle 7"/>
          <p:cNvSpPr>
            <a:spLocks noGrp="1" noChangeArrowheads="1"/>
          </p:cNvSpPr>
          <p:nvPr>
            <p:ph type="sldNum" sz="quarter" idx="5"/>
          </p:nvPr>
        </p:nvSpPr>
        <p:spPr>
          <a:noFill/>
        </p:spPr>
        <p:txBody>
          <a:bodyPr/>
          <a:lstStyle/>
          <a:p>
            <a:fld id="{F12384FD-FF39-46B6-8958-4FADAC49EFD0}" type="slidenum">
              <a:rPr lang="en-US" smtClean="0"/>
              <a:pPr/>
              <a:t>60</a:t>
            </a:fld>
            <a:endParaRPr lang="en-US"/>
          </a:p>
        </p:txBody>
      </p:sp>
      <p:sp>
        <p:nvSpPr>
          <p:cNvPr id="164868" name="Rectangle 2"/>
          <p:cNvSpPr>
            <a:spLocks noGrp="1" noRot="1" noChangeAspect="1" noChangeArrowheads="1" noTextEdit="1"/>
          </p:cNvSpPr>
          <p:nvPr>
            <p:ph type="sldImg"/>
          </p:nvPr>
        </p:nvSpPr>
        <p:spPr>
          <a:ln/>
        </p:spPr>
      </p:sp>
      <p:sp>
        <p:nvSpPr>
          <p:cNvPr id="16486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hdr" sz="quarter"/>
          </p:nvPr>
        </p:nvSpPr>
        <p:spPr>
          <a:noFill/>
        </p:spPr>
        <p:txBody>
          <a:bodyPr/>
          <a:lstStyle/>
          <a:p>
            <a:r>
              <a:rPr lang="en-US"/>
              <a:t>PMP Exam Preparation - Project Scope Management</a:t>
            </a:r>
          </a:p>
        </p:txBody>
      </p:sp>
      <p:sp>
        <p:nvSpPr>
          <p:cNvPr id="98307" name="Rectangle 7"/>
          <p:cNvSpPr>
            <a:spLocks noGrp="1" noChangeArrowheads="1"/>
          </p:cNvSpPr>
          <p:nvPr>
            <p:ph type="sldNum" sz="quarter" idx="5"/>
          </p:nvPr>
        </p:nvSpPr>
        <p:spPr>
          <a:noFill/>
        </p:spPr>
        <p:txBody>
          <a:bodyPr/>
          <a:lstStyle/>
          <a:p>
            <a:fld id="{89572740-BF7E-4875-99D9-1B35609FD909}" type="slidenum">
              <a:rPr lang="en-US" smtClean="0"/>
              <a:pPr/>
              <a:t>5</a:t>
            </a:fld>
            <a:endParaRPr lang="en-US"/>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
          <p:cNvSpPr>
            <a:spLocks noGrp="1" noChangeArrowheads="1"/>
          </p:cNvSpPr>
          <p:nvPr>
            <p:ph type="hdr" sz="quarter"/>
          </p:nvPr>
        </p:nvSpPr>
        <p:spPr>
          <a:noFill/>
        </p:spPr>
        <p:txBody>
          <a:bodyPr/>
          <a:lstStyle/>
          <a:p>
            <a:r>
              <a:rPr lang="en-US"/>
              <a:t>PMP Exam Preparation - Project Scope Management</a:t>
            </a:r>
          </a:p>
        </p:txBody>
      </p:sp>
      <p:sp>
        <p:nvSpPr>
          <p:cNvPr id="165891" name="Rectangle 7"/>
          <p:cNvSpPr>
            <a:spLocks noGrp="1" noChangeArrowheads="1"/>
          </p:cNvSpPr>
          <p:nvPr>
            <p:ph type="sldNum" sz="quarter" idx="5"/>
          </p:nvPr>
        </p:nvSpPr>
        <p:spPr>
          <a:noFill/>
        </p:spPr>
        <p:txBody>
          <a:bodyPr/>
          <a:lstStyle/>
          <a:p>
            <a:fld id="{DD18BC21-84B4-44DD-99B4-9A16B43E4641}" type="slidenum">
              <a:rPr lang="en-US" smtClean="0"/>
              <a:pPr/>
              <a:t>61</a:t>
            </a:fld>
            <a:endParaRPr lang="en-US"/>
          </a:p>
        </p:txBody>
      </p:sp>
      <p:sp>
        <p:nvSpPr>
          <p:cNvPr id="165892" name="Rectangle 2"/>
          <p:cNvSpPr>
            <a:spLocks noGrp="1" noRot="1" noChangeAspect="1" noChangeArrowheads="1" noTextEdit="1"/>
          </p:cNvSpPr>
          <p:nvPr>
            <p:ph type="sldImg"/>
          </p:nvPr>
        </p:nvSpPr>
        <p:spPr>
          <a:ln/>
        </p:spPr>
      </p:sp>
      <p:sp>
        <p:nvSpPr>
          <p:cNvPr id="16589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4"/>
          <p:cNvSpPr>
            <a:spLocks noGrp="1" noChangeArrowheads="1"/>
          </p:cNvSpPr>
          <p:nvPr>
            <p:ph type="hdr" sz="quarter"/>
          </p:nvPr>
        </p:nvSpPr>
        <p:spPr>
          <a:noFill/>
        </p:spPr>
        <p:txBody>
          <a:bodyPr/>
          <a:lstStyle/>
          <a:p>
            <a:r>
              <a:rPr lang="en-US"/>
              <a:t>PMP Exam Preparation - Project Scope Management</a:t>
            </a:r>
          </a:p>
        </p:txBody>
      </p:sp>
      <p:sp>
        <p:nvSpPr>
          <p:cNvPr id="166915" name="Rectangle 7"/>
          <p:cNvSpPr>
            <a:spLocks noGrp="1" noChangeArrowheads="1"/>
          </p:cNvSpPr>
          <p:nvPr>
            <p:ph type="sldNum" sz="quarter" idx="5"/>
          </p:nvPr>
        </p:nvSpPr>
        <p:spPr>
          <a:noFill/>
        </p:spPr>
        <p:txBody>
          <a:bodyPr/>
          <a:lstStyle/>
          <a:p>
            <a:fld id="{B71A3AA9-A9C0-4AB2-9906-F73E8DB2017D}" type="slidenum">
              <a:rPr lang="en-US" smtClean="0"/>
              <a:pPr/>
              <a:t>62</a:t>
            </a:fld>
            <a:endParaRPr lang="en-US"/>
          </a:p>
        </p:txBody>
      </p:sp>
      <p:sp>
        <p:nvSpPr>
          <p:cNvPr id="166916" name="Rectangle 2"/>
          <p:cNvSpPr>
            <a:spLocks noGrp="1" noRot="1" noChangeAspect="1" noChangeArrowheads="1" noTextEdit="1"/>
          </p:cNvSpPr>
          <p:nvPr>
            <p:ph type="sldImg"/>
          </p:nvPr>
        </p:nvSpPr>
        <p:spPr>
          <a:ln/>
        </p:spPr>
      </p:sp>
      <p:sp>
        <p:nvSpPr>
          <p:cNvPr id="16691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4"/>
          <p:cNvSpPr>
            <a:spLocks noGrp="1" noChangeArrowheads="1"/>
          </p:cNvSpPr>
          <p:nvPr>
            <p:ph type="hdr" sz="quarter"/>
          </p:nvPr>
        </p:nvSpPr>
        <p:spPr>
          <a:noFill/>
        </p:spPr>
        <p:txBody>
          <a:bodyPr/>
          <a:lstStyle/>
          <a:p>
            <a:r>
              <a:rPr lang="en-US"/>
              <a:t>PMP Exam Preparation - Project Scope Management</a:t>
            </a:r>
          </a:p>
        </p:txBody>
      </p:sp>
      <p:sp>
        <p:nvSpPr>
          <p:cNvPr id="166915" name="Rectangle 7"/>
          <p:cNvSpPr>
            <a:spLocks noGrp="1" noChangeArrowheads="1"/>
          </p:cNvSpPr>
          <p:nvPr>
            <p:ph type="sldNum" sz="quarter" idx="5"/>
          </p:nvPr>
        </p:nvSpPr>
        <p:spPr>
          <a:noFill/>
        </p:spPr>
        <p:txBody>
          <a:bodyPr/>
          <a:lstStyle/>
          <a:p>
            <a:fld id="{B71A3AA9-A9C0-4AB2-9906-F73E8DB2017D}" type="slidenum">
              <a:rPr lang="en-US" smtClean="0"/>
              <a:pPr/>
              <a:t>63</a:t>
            </a:fld>
            <a:endParaRPr lang="en-US"/>
          </a:p>
        </p:txBody>
      </p:sp>
      <p:sp>
        <p:nvSpPr>
          <p:cNvPr id="166916" name="Rectangle 2"/>
          <p:cNvSpPr>
            <a:spLocks noGrp="1" noRot="1" noChangeAspect="1" noChangeArrowheads="1" noTextEdit="1"/>
          </p:cNvSpPr>
          <p:nvPr>
            <p:ph type="sldImg"/>
          </p:nvPr>
        </p:nvSpPr>
        <p:spPr>
          <a:ln/>
        </p:spPr>
      </p:sp>
      <p:sp>
        <p:nvSpPr>
          <p:cNvPr id="166917" name="Rectangle 3"/>
          <p:cNvSpPr>
            <a:spLocks noGrp="1" noChangeArrowheads="1"/>
          </p:cNvSpPr>
          <p:nvPr>
            <p:ph type="body" idx="1"/>
          </p:nvPr>
        </p:nvSpPr>
        <p:spPr>
          <a:noFill/>
          <a:ln w="9525"/>
        </p:spPr>
        <p:txBody>
          <a:bodyPr/>
          <a:lstStyle/>
          <a:p>
            <a:endParaRPr lang="en-CA"/>
          </a:p>
        </p:txBody>
      </p:sp>
    </p:spTree>
    <p:extLst>
      <p:ext uri="{BB962C8B-B14F-4D97-AF65-F5344CB8AC3E}">
        <p14:creationId xmlns:p14="http://schemas.microsoft.com/office/powerpoint/2010/main" val="3828173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w="9525"/>
        </p:spPr>
        <p:txBody>
          <a:bodyPr/>
          <a:lstStyle/>
          <a:p>
            <a:endParaRPr lang="en-CA"/>
          </a:p>
        </p:txBody>
      </p:sp>
      <p:sp>
        <p:nvSpPr>
          <p:cNvPr id="167940" name="Header Placeholder 3"/>
          <p:cNvSpPr>
            <a:spLocks noGrp="1"/>
          </p:cNvSpPr>
          <p:nvPr>
            <p:ph type="hdr" sz="quarter"/>
          </p:nvPr>
        </p:nvSpPr>
        <p:spPr>
          <a:noFill/>
        </p:spPr>
        <p:txBody>
          <a:bodyPr/>
          <a:lstStyle/>
          <a:p>
            <a:r>
              <a:rPr lang="en-US"/>
              <a:t>PMP Exam Preparation - Project Scope Management</a:t>
            </a:r>
          </a:p>
        </p:txBody>
      </p:sp>
      <p:sp>
        <p:nvSpPr>
          <p:cNvPr id="167941" name="Slide Number Placeholder 4"/>
          <p:cNvSpPr>
            <a:spLocks noGrp="1"/>
          </p:cNvSpPr>
          <p:nvPr>
            <p:ph type="sldNum" sz="quarter" idx="5"/>
          </p:nvPr>
        </p:nvSpPr>
        <p:spPr>
          <a:noFill/>
        </p:spPr>
        <p:txBody>
          <a:bodyPr/>
          <a:lstStyle/>
          <a:p>
            <a:fld id="{D110E139-4E58-4023-A348-6E77FBCBC286}" type="slidenum">
              <a:rPr lang="en-US" smtClean="0"/>
              <a:pPr/>
              <a:t>64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4"/>
          <p:cNvSpPr>
            <a:spLocks noGrp="1" noChangeArrowheads="1"/>
          </p:cNvSpPr>
          <p:nvPr>
            <p:ph type="hdr" sz="quarter"/>
          </p:nvPr>
        </p:nvSpPr>
        <p:spPr>
          <a:noFill/>
        </p:spPr>
        <p:txBody>
          <a:bodyPr/>
          <a:lstStyle/>
          <a:p>
            <a:r>
              <a:rPr lang="en-US"/>
              <a:t>PMP Exam Preparation - Project Scope Management</a:t>
            </a:r>
          </a:p>
        </p:txBody>
      </p:sp>
      <p:sp>
        <p:nvSpPr>
          <p:cNvPr id="168963" name="Rectangle 7"/>
          <p:cNvSpPr>
            <a:spLocks noGrp="1" noChangeArrowheads="1"/>
          </p:cNvSpPr>
          <p:nvPr>
            <p:ph type="sldNum" sz="quarter" idx="5"/>
          </p:nvPr>
        </p:nvSpPr>
        <p:spPr>
          <a:noFill/>
        </p:spPr>
        <p:txBody>
          <a:bodyPr/>
          <a:lstStyle/>
          <a:p>
            <a:fld id="{93EC7C24-DC60-4F0A-8393-114A52A4A7B7}" type="slidenum">
              <a:rPr lang="en-US" smtClean="0"/>
              <a:pPr/>
              <a:t>65</a:t>
            </a:fld>
            <a:endParaRPr lang="en-US"/>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4"/>
          <p:cNvSpPr>
            <a:spLocks noGrp="1" noChangeArrowheads="1"/>
          </p:cNvSpPr>
          <p:nvPr>
            <p:ph type="hdr" sz="quarter"/>
          </p:nvPr>
        </p:nvSpPr>
        <p:spPr>
          <a:noFill/>
        </p:spPr>
        <p:txBody>
          <a:bodyPr/>
          <a:lstStyle/>
          <a:p>
            <a:r>
              <a:rPr lang="en-US"/>
              <a:t>PMP Exam Preparation - Project Scope Management</a:t>
            </a:r>
          </a:p>
        </p:txBody>
      </p:sp>
      <p:sp>
        <p:nvSpPr>
          <p:cNvPr id="169987" name="Rectangle 7"/>
          <p:cNvSpPr>
            <a:spLocks noGrp="1" noChangeArrowheads="1"/>
          </p:cNvSpPr>
          <p:nvPr>
            <p:ph type="sldNum" sz="quarter" idx="5"/>
          </p:nvPr>
        </p:nvSpPr>
        <p:spPr>
          <a:noFill/>
        </p:spPr>
        <p:txBody>
          <a:bodyPr/>
          <a:lstStyle/>
          <a:p>
            <a:fld id="{10098E3B-B2DE-4F1C-B655-3971466E1842}" type="slidenum">
              <a:rPr lang="en-US" smtClean="0"/>
              <a:pPr/>
              <a:t>66</a:t>
            </a:fld>
            <a:endParaRPr lang="en-US"/>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4"/>
          <p:cNvSpPr>
            <a:spLocks noGrp="1" noChangeArrowheads="1"/>
          </p:cNvSpPr>
          <p:nvPr>
            <p:ph type="hdr" sz="quarter"/>
          </p:nvPr>
        </p:nvSpPr>
        <p:spPr>
          <a:noFill/>
        </p:spPr>
        <p:txBody>
          <a:bodyPr/>
          <a:lstStyle/>
          <a:p>
            <a:r>
              <a:rPr lang="en-US"/>
              <a:t>PMP Exam Preparation - Project Scope Management</a:t>
            </a:r>
          </a:p>
        </p:txBody>
      </p:sp>
      <p:sp>
        <p:nvSpPr>
          <p:cNvPr id="169987" name="Rectangle 7"/>
          <p:cNvSpPr>
            <a:spLocks noGrp="1" noChangeArrowheads="1"/>
          </p:cNvSpPr>
          <p:nvPr>
            <p:ph type="sldNum" sz="quarter" idx="5"/>
          </p:nvPr>
        </p:nvSpPr>
        <p:spPr>
          <a:noFill/>
        </p:spPr>
        <p:txBody>
          <a:bodyPr/>
          <a:lstStyle/>
          <a:p>
            <a:fld id="{10098E3B-B2DE-4F1C-B655-3971466E1842}" type="slidenum">
              <a:rPr lang="en-US" smtClean="0"/>
              <a:pPr/>
              <a:t>67</a:t>
            </a:fld>
            <a:endParaRPr lang="en-US"/>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noFill/>
          <a:ln w="9525"/>
        </p:spPr>
        <p:txBody>
          <a:bodyPr/>
          <a:lstStyle/>
          <a:p>
            <a:endParaRPr lang="en-CA"/>
          </a:p>
        </p:txBody>
      </p:sp>
    </p:spTree>
    <p:extLst>
      <p:ext uri="{BB962C8B-B14F-4D97-AF65-F5344CB8AC3E}">
        <p14:creationId xmlns:p14="http://schemas.microsoft.com/office/powerpoint/2010/main" val="28341628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4"/>
          <p:cNvSpPr>
            <a:spLocks noGrp="1" noChangeArrowheads="1"/>
          </p:cNvSpPr>
          <p:nvPr>
            <p:ph type="hdr" sz="quarter"/>
          </p:nvPr>
        </p:nvSpPr>
        <p:spPr>
          <a:noFill/>
        </p:spPr>
        <p:txBody>
          <a:bodyPr/>
          <a:lstStyle/>
          <a:p>
            <a:r>
              <a:rPr lang="en-US"/>
              <a:t>PMP Exam Preparation - Project Scope Management</a:t>
            </a:r>
          </a:p>
        </p:txBody>
      </p:sp>
      <p:sp>
        <p:nvSpPr>
          <p:cNvPr id="171011" name="Rectangle 7"/>
          <p:cNvSpPr>
            <a:spLocks noGrp="1" noChangeArrowheads="1"/>
          </p:cNvSpPr>
          <p:nvPr>
            <p:ph type="sldNum" sz="quarter" idx="5"/>
          </p:nvPr>
        </p:nvSpPr>
        <p:spPr>
          <a:noFill/>
        </p:spPr>
        <p:txBody>
          <a:bodyPr/>
          <a:lstStyle/>
          <a:p>
            <a:fld id="{18453D62-C240-4F32-8351-35051B305352}" type="slidenum">
              <a:rPr lang="en-US" smtClean="0"/>
              <a:pPr/>
              <a:t>68</a:t>
            </a:fld>
            <a:endParaRPr lang="en-US"/>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4"/>
          <p:cNvSpPr>
            <a:spLocks noGrp="1" noChangeArrowheads="1"/>
          </p:cNvSpPr>
          <p:nvPr>
            <p:ph type="hdr" sz="quarter"/>
          </p:nvPr>
        </p:nvSpPr>
        <p:spPr>
          <a:noFill/>
        </p:spPr>
        <p:txBody>
          <a:bodyPr/>
          <a:lstStyle/>
          <a:p>
            <a:r>
              <a:rPr lang="en-US"/>
              <a:t>PMP Exam Preparation - Project Scope Management</a:t>
            </a:r>
          </a:p>
        </p:txBody>
      </p:sp>
      <p:sp>
        <p:nvSpPr>
          <p:cNvPr id="172035" name="Rectangle 7"/>
          <p:cNvSpPr>
            <a:spLocks noGrp="1" noChangeArrowheads="1"/>
          </p:cNvSpPr>
          <p:nvPr>
            <p:ph type="sldNum" sz="quarter" idx="5"/>
          </p:nvPr>
        </p:nvSpPr>
        <p:spPr>
          <a:noFill/>
        </p:spPr>
        <p:txBody>
          <a:bodyPr/>
          <a:lstStyle/>
          <a:p>
            <a:fld id="{D660DDDC-A7D7-49BE-8F74-7F762F56FBC5}" type="slidenum">
              <a:rPr lang="en-US" smtClean="0"/>
              <a:pPr/>
              <a:t>69</a:t>
            </a:fld>
            <a:endParaRPr lang="en-US"/>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4"/>
          <p:cNvSpPr>
            <a:spLocks noGrp="1" noChangeArrowheads="1"/>
          </p:cNvSpPr>
          <p:nvPr>
            <p:ph type="hdr" sz="quarter"/>
          </p:nvPr>
        </p:nvSpPr>
        <p:spPr>
          <a:noFill/>
        </p:spPr>
        <p:txBody>
          <a:bodyPr/>
          <a:lstStyle/>
          <a:p>
            <a:r>
              <a:rPr lang="en-US"/>
              <a:t>PMP Exam Preparation - Project Scope Management</a:t>
            </a:r>
          </a:p>
        </p:txBody>
      </p:sp>
      <p:sp>
        <p:nvSpPr>
          <p:cNvPr id="173059" name="Rectangle 7"/>
          <p:cNvSpPr>
            <a:spLocks noGrp="1" noChangeArrowheads="1"/>
          </p:cNvSpPr>
          <p:nvPr>
            <p:ph type="sldNum" sz="quarter" idx="5"/>
          </p:nvPr>
        </p:nvSpPr>
        <p:spPr>
          <a:noFill/>
        </p:spPr>
        <p:txBody>
          <a:bodyPr/>
          <a:lstStyle/>
          <a:p>
            <a:fld id="{F0DBD5BE-0468-4C92-86CA-F352E4984B86}" type="slidenum">
              <a:rPr lang="en-US" smtClean="0"/>
              <a:pPr/>
              <a:t>70</a:t>
            </a:fld>
            <a:endParaRPr lang="en-US"/>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ChangeArrowheads="1"/>
          </p:cNvSpPr>
          <p:nvPr>
            <p:ph type="hdr" sz="quarter"/>
          </p:nvPr>
        </p:nvSpPr>
        <p:spPr>
          <a:noFill/>
        </p:spPr>
        <p:txBody>
          <a:bodyPr/>
          <a:lstStyle/>
          <a:p>
            <a:r>
              <a:rPr lang="en-US"/>
              <a:t>PMP Exam Preparation - Project Scope Management</a:t>
            </a:r>
          </a:p>
        </p:txBody>
      </p:sp>
      <p:sp>
        <p:nvSpPr>
          <p:cNvPr id="99331" name="Rectangle 7"/>
          <p:cNvSpPr>
            <a:spLocks noGrp="1" noChangeArrowheads="1"/>
          </p:cNvSpPr>
          <p:nvPr>
            <p:ph type="sldNum" sz="quarter" idx="5"/>
          </p:nvPr>
        </p:nvSpPr>
        <p:spPr>
          <a:noFill/>
        </p:spPr>
        <p:txBody>
          <a:bodyPr/>
          <a:lstStyle/>
          <a:p>
            <a:fld id="{2FCDF124-F27B-411F-8448-DBB520A02A3B}" type="slidenum">
              <a:rPr lang="en-US" smtClean="0"/>
              <a:pPr/>
              <a:t>6</a:t>
            </a:fld>
            <a:endParaRPr lang="en-US"/>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4"/>
          <p:cNvSpPr>
            <a:spLocks noGrp="1" noChangeArrowheads="1"/>
          </p:cNvSpPr>
          <p:nvPr>
            <p:ph type="hdr" sz="quarter"/>
          </p:nvPr>
        </p:nvSpPr>
        <p:spPr>
          <a:noFill/>
        </p:spPr>
        <p:txBody>
          <a:bodyPr/>
          <a:lstStyle/>
          <a:p>
            <a:r>
              <a:rPr lang="en-US"/>
              <a:t>PMP Exam Preparation - Project Scope Management</a:t>
            </a:r>
          </a:p>
        </p:txBody>
      </p:sp>
      <p:sp>
        <p:nvSpPr>
          <p:cNvPr id="174083" name="Rectangle 7"/>
          <p:cNvSpPr>
            <a:spLocks noGrp="1" noChangeArrowheads="1"/>
          </p:cNvSpPr>
          <p:nvPr>
            <p:ph type="sldNum" sz="quarter" idx="5"/>
          </p:nvPr>
        </p:nvSpPr>
        <p:spPr>
          <a:noFill/>
        </p:spPr>
        <p:txBody>
          <a:bodyPr/>
          <a:lstStyle/>
          <a:p>
            <a:fld id="{8D8A47A4-D5EC-48DF-BB79-1C84B16DC047}" type="slidenum">
              <a:rPr lang="en-US" smtClean="0"/>
              <a:pPr/>
              <a:t>71</a:t>
            </a:fld>
            <a:endParaRPr lang="en-US"/>
          </a:p>
        </p:txBody>
      </p:sp>
      <p:sp>
        <p:nvSpPr>
          <p:cNvPr id="174084" name="Rectangle 2"/>
          <p:cNvSpPr>
            <a:spLocks noGrp="1" noRot="1" noChangeAspect="1" noChangeArrowheads="1" noTextEdit="1"/>
          </p:cNvSpPr>
          <p:nvPr>
            <p:ph type="sldImg"/>
          </p:nvPr>
        </p:nvSpPr>
        <p:spPr>
          <a:ln/>
        </p:spPr>
      </p:sp>
      <p:sp>
        <p:nvSpPr>
          <p:cNvPr id="17408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w="9525"/>
        </p:spPr>
        <p:txBody>
          <a:bodyPr/>
          <a:lstStyle/>
          <a:p>
            <a:endParaRPr lang="en-CA"/>
          </a:p>
        </p:txBody>
      </p:sp>
      <p:sp>
        <p:nvSpPr>
          <p:cNvPr id="175108" name="Header Placeholder 3"/>
          <p:cNvSpPr>
            <a:spLocks noGrp="1"/>
          </p:cNvSpPr>
          <p:nvPr>
            <p:ph type="hdr" sz="quarter"/>
          </p:nvPr>
        </p:nvSpPr>
        <p:spPr>
          <a:noFill/>
        </p:spPr>
        <p:txBody>
          <a:bodyPr/>
          <a:lstStyle/>
          <a:p>
            <a:r>
              <a:rPr lang="en-US"/>
              <a:t>PMP Exam Preparation - Project Scope Management</a:t>
            </a:r>
          </a:p>
        </p:txBody>
      </p:sp>
      <p:sp>
        <p:nvSpPr>
          <p:cNvPr id="175109" name="Slide Number Placeholder 4"/>
          <p:cNvSpPr>
            <a:spLocks noGrp="1"/>
          </p:cNvSpPr>
          <p:nvPr>
            <p:ph type="sldNum" sz="quarter" idx="5"/>
          </p:nvPr>
        </p:nvSpPr>
        <p:spPr>
          <a:noFill/>
        </p:spPr>
        <p:txBody>
          <a:bodyPr/>
          <a:lstStyle/>
          <a:p>
            <a:fld id="{C0024FE4-8683-4A18-B508-98C4488FAB85}" type="slidenum">
              <a:rPr lang="en-US" smtClean="0"/>
              <a:pPr/>
              <a:t>72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hdr" sz="quarter"/>
          </p:nvPr>
        </p:nvSpPr>
        <p:spPr>
          <a:noFill/>
        </p:spPr>
        <p:txBody>
          <a:bodyPr/>
          <a:lstStyle/>
          <a:p>
            <a:r>
              <a:rPr lang="en-US"/>
              <a:t>PMP Exam Preparation - Project Scope Management</a:t>
            </a:r>
          </a:p>
        </p:txBody>
      </p:sp>
      <p:sp>
        <p:nvSpPr>
          <p:cNvPr id="100355" name="Rectangle 7"/>
          <p:cNvSpPr>
            <a:spLocks noGrp="1" noChangeArrowheads="1"/>
          </p:cNvSpPr>
          <p:nvPr>
            <p:ph type="sldNum" sz="quarter" idx="5"/>
          </p:nvPr>
        </p:nvSpPr>
        <p:spPr>
          <a:noFill/>
        </p:spPr>
        <p:txBody>
          <a:bodyPr/>
          <a:lstStyle/>
          <a:p>
            <a:fld id="{7329DC3B-09FF-43FB-9FF8-E3CE492C7450}" type="slidenum">
              <a:rPr lang="en-US" smtClean="0"/>
              <a:pPr/>
              <a:t>7</a:t>
            </a:fld>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Grp="1" noChangeArrowheads="1"/>
          </p:cNvSpPr>
          <p:nvPr>
            <p:ph type="hdr" sz="quarter"/>
          </p:nvPr>
        </p:nvSpPr>
        <p:spPr>
          <a:noFill/>
        </p:spPr>
        <p:txBody>
          <a:bodyPr/>
          <a:lstStyle/>
          <a:p>
            <a:r>
              <a:rPr lang="en-US"/>
              <a:t>PMP Exam Preparation - Project Scope Management</a:t>
            </a:r>
          </a:p>
        </p:txBody>
      </p:sp>
      <p:sp>
        <p:nvSpPr>
          <p:cNvPr id="102403" name="Rectangle 7"/>
          <p:cNvSpPr>
            <a:spLocks noGrp="1" noChangeArrowheads="1"/>
          </p:cNvSpPr>
          <p:nvPr>
            <p:ph type="sldNum" sz="quarter" idx="5"/>
          </p:nvPr>
        </p:nvSpPr>
        <p:spPr>
          <a:noFill/>
        </p:spPr>
        <p:txBody>
          <a:bodyPr/>
          <a:lstStyle/>
          <a:p>
            <a:fld id="{BB137596-1A8C-4459-90AE-B539D4AB75FC}" type="slidenum">
              <a:rPr lang="en-US" smtClean="0"/>
              <a:pPr/>
              <a:t>11</a:t>
            </a:fld>
            <a:endParaRPr lang="en-US"/>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ChangeArrowheads="1"/>
          </p:cNvSpPr>
          <p:nvPr>
            <p:ph type="hdr" sz="quarter"/>
          </p:nvPr>
        </p:nvSpPr>
        <p:spPr>
          <a:noFill/>
        </p:spPr>
        <p:txBody>
          <a:bodyPr/>
          <a:lstStyle/>
          <a:p>
            <a:r>
              <a:rPr lang="en-US"/>
              <a:t>PMP Exam Preparation - Project Scope Management</a:t>
            </a:r>
          </a:p>
        </p:txBody>
      </p:sp>
      <p:sp>
        <p:nvSpPr>
          <p:cNvPr id="114691" name="Rectangle 7"/>
          <p:cNvSpPr>
            <a:spLocks noGrp="1" noChangeArrowheads="1"/>
          </p:cNvSpPr>
          <p:nvPr>
            <p:ph type="sldNum" sz="quarter" idx="5"/>
          </p:nvPr>
        </p:nvSpPr>
        <p:spPr>
          <a:noFill/>
        </p:spPr>
        <p:txBody>
          <a:bodyPr/>
          <a:lstStyle/>
          <a:p>
            <a:fld id="{95D4AC39-278D-4D04-9C31-EDE84F8DA2A2}" type="slidenum">
              <a:rPr lang="en-US" smtClean="0"/>
              <a:pPr/>
              <a:t>20</a:t>
            </a:fld>
            <a:endParaRPr lang="en-US"/>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hdr" sz="quarter"/>
          </p:nvPr>
        </p:nvSpPr>
        <p:spPr>
          <a:noFill/>
        </p:spPr>
        <p:txBody>
          <a:bodyPr/>
          <a:lstStyle/>
          <a:p>
            <a:r>
              <a:rPr lang="en-US"/>
              <a:t>PMP Exam Preparation - Project Scope Management</a:t>
            </a:r>
          </a:p>
        </p:txBody>
      </p:sp>
      <p:sp>
        <p:nvSpPr>
          <p:cNvPr id="104451" name="Rectangle 7"/>
          <p:cNvSpPr>
            <a:spLocks noGrp="1" noChangeArrowheads="1"/>
          </p:cNvSpPr>
          <p:nvPr>
            <p:ph type="sldNum" sz="quarter" idx="5"/>
          </p:nvPr>
        </p:nvSpPr>
        <p:spPr>
          <a:noFill/>
        </p:spPr>
        <p:txBody>
          <a:bodyPr/>
          <a:lstStyle/>
          <a:p>
            <a:fld id="{63A69C22-57A4-4E6D-8DF2-487D62C5B5D1}" type="slidenum">
              <a:rPr lang="en-US" smtClean="0"/>
              <a:pPr/>
              <a:t>21</a:t>
            </a:fld>
            <a:endParaRPr lang="en-US"/>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5BAF4-E12D-4B6E-8EF0-1B0FEA3F64FE}"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375915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BAF4-E12D-4B6E-8EF0-1B0FEA3F64FE}"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48366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BAF4-E12D-4B6E-8EF0-1B0FEA3F64FE}"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158423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BAF4-E12D-4B6E-8EF0-1B0FEA3F64FE}"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119229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E5BAF4-E12D-4B6E-8EF0-1B0FEA3F64FE}" type="datetimeFigureOut">
              <a:rPr lang="en-US" smtClean="0"/>
              <a:pPr/>
              <a:t>2/8/2020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375930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BAF4-E12D-4B6E-8EF0-1B0FEA3F64FE}" type="datetimeFigureOut">
              <a:rPr lang="en-US" smtClean="0"/>
              <a:pPr/>
              <a:t>2/8/2020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100690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BAF4-E12D-4B6E-8EF0-1B0FEA3F64FE}" type="datetimeFigureOut">
              <a:rPr lang="en-US" smtClean="0"/>
              <a:pPr/>
              <a:t>2/8/2020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362946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BAF4-E12D-4B6E-8EF0-1B0FEA3F64FE}" type="datetimeFigureOut">
              <a:rPr lang="en-US" smtClean="0"/>
              <a:pPr/>
              <a:t>2/8/2020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373756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BAF4-E12D-4B6E-8EF0-1B0FEA3F64FE}" type="datetimeFigureOut">
              <a:rPr lang="en-US" smtClean="0"/>
              <a:pPr/>
              <a:t>2/8/2020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304235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E5BAF4-E12D-4B6E-8EF0-1B0FEA3F64FE}" type="datetimeFigureOut">
              <a:rPr lang="en-US" smtClean="0"/>
              <a:pPr/>
              <a:t>2/8/2020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24802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E5BAF4-E12D-4B6E-8EF0-1B0FEA3F64FE}" type="datetimeFigureOut">
              <a:rPr lang="en-US" smtClean="0"/>
              <a:pPr/>
              <a:t>2/8/2020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8382FF-E806-4C8B-8A5A-9A37A6C0B210}" type="slidenum">
              <a:rPr lang="en-CA" smtClean="0"/>
              <a:pPr/>
              <a:t>‹#›</a:t>
            </a:fld>
            <a:endParaRPr lang="en-CA"/>
          </a:p>
        </p:txBody>
      </p:sp>
    </p:spTree>
    <p:extLst>
      <p:ext uri="{BB962C8B-B14F-4D97-AF65-F5344CB8AC3E}">
        <p14:creationId xmlns:p14="http://schemas.microsoft.com/office/powerpoint/2010/main" val="40748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8E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5BAF4-E12D-4B6E-8EF0-1B0FEA3F64FE}" type="datetimeFigureOut">
              <a:rPr lang="en-US" smtClean="0"/>
              <a:pPr/>
              <a:t>2/8/2020</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382FF-E806-4C8B-8A5A-9A37A6C0B210}" type="slidenum">
              <a:rPr lang="en-CA" smtClean="0"/>
              <a:pPr/>
              <a:t>‹#›</a:t>
            </a:fld>
            <a:endParaRPr lang="en-CA"/>
          </a:p>
        </p:txBody>
      </p:sp>
    </p:spTree>
    <p:extLst>
      <p:ext uri="{BB962C8B-B14F-4D97-AF65-F5344CB8AC3E}">
        <p14:creationId xmlns:p14="http://schemas.microsoft.com/office/powerpoint/2010/main" val="24569885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emf"/><Relationship Id="rId4" Type="http://schemas.openxmlformats.org/officeDocument/2006/relationships/oleObject" Target="../embeddings/oleObject12.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7"/>
          <p:cNvSpPr>
            <a:spLocks noChangeArrowheads="1"/>
          </p:cNvSpPr>
          <p:nvPr/>
        </p:nvSpPr>
        <p:spPr bwMode="auto">
          <a:xfrm>
            <a:off x="301521" y="3203794"/>
            <a:ext cx="8610600" cy="1653273"/>
          </a:xfrm>
          <a:prstGeom prst="rect">
            <a:avLst/>
          </a:prstGeom>
          <a:noFill/>
          <a:ln w="12700">
            <a:noFill/>
            <a:miter lim="800000"/>
            <a:headEnd/>
            <a:tailEnd/>
          </a:ln>
          <a:effectLst>
            <a:outerShdw blurRad="50800" dist="38100" dir="2700000" algn="tl" rotWithShape="0">
              <a:prstClr val="black">
                <a:alpha val="40000"/>
              </a:prstClr>
            </a:outerShdw>
          </a:effectLst>
        </p:spPr>
        <p:txBody>
          <a:bodyPr lIns="90488" tIns="44450" rIns="90488" bIns="44450">
            <a:spAutoFit/>
          </a:bodyPr>
          <a:lstStyle/>
          <a:p>
            <a:pPr algn="ctr">
              <a:lnSpc>
                <a:spcPct val="140000"/>
              </a:lnSpc>
            </a:pPr>
            <a:r>
              <a:rPr lang="en-US" sz="4400" b="1" spc="3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Session # 3</a:t>
            </a:r>
            <a:endParaRPr lang="en-US" sz="4400" b="1" i="1" spc="3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pPr algn="ctr"/>
            <a:r>
              <a:rPr lang="en-US" sz="4000" b="1" spc="3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Project Scope Management</a:t>
            </a:r>
            <a:endParaRPr lang="en-US" sz="4800" b="1" spc="3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sp>
        <p:nvSpPr>
          <p:cNvPr id="22531" name="Rectangle 20"/>
          <p:cNvSpPr>
            <a:spLocks noChangeArrowheads="1"/>
          </p:cNvSpPr>
          <p:nvPr/>
        </p:nvSpPr>
        <p:spPr bwMode="auto">
          <a:xfrm>
            <a:off x="1219200" y="533400"/>
            <a:ext cx="6343650" cy="641350"/>
          </a:xfrm>
          <a:prstGeom prst="rect">
            <a:avLst/>
          </a:prstGeom>
          <a:noFill/>
          <a:ln w="12700">
            <a:noFill/>
            <a:miter lim="800000"/>
            <a:headEnd/>
            <a:tailEnd/>
          </a:ln>
        </p:spPr>
        <p:txBody>
          <a:bodyPr wrap="none" anchor="ctr"/>
          <a:lstStyle/>
          <a:p>
            <a:endParaRPr lang="en-US"/>
          </a:p>
        </p:txBody>
      </p:sp>
      <p:sp>
        <p:nvSpPr>
          <p:cNvPr id="22532" name="Rectangle 21"/>
          <p:cNvSpPr>
            <a:spLocks noChangeArrowheads="1"/>
          </p:cNvSpPr>
          <p:nvPr/>
        </p:nvSpPr>
        <p:spPr bwMode="auto">
          <a:xfrm>
            <a:off x="3419475" y="2422525"/>
            <a:ext cx="203200" cy="641350"/>
          </a:xfrm>
          <a:prstGeom prst="rect">
            <a:avLst/>
          </a:prstGeom>
          <a:noFill/>
          <a:ln w="12700">
            <a:noFill/>
            <a:miter lim="800000"/>
            <a:headEnd/>
            <a:tailEnd/>
          </a:ln>
        </p:spPr>
        <p:txBody>
          <a:bodyPr wrap="none" anchor="ctr"/>
          <a:lstStyle/>
          <a:p>
            <a:endParaRPr lang="en-US"/>
          </a:p>
        </p:txBody>
      </p:sp>
      <p:sp>
        <p:nvSpPr>
          <p:cNvPr id="9221" name="Rectangle 26"/>
          <p:cNvSpPr>
            <a:spLocks noGrp="1" noChangeArrowheads="1"/>
          </p:cNvSpPr>
          <p:nvPr>
            <p:ph type="ctrTitle"/>
          </p:nvPr>
        </p:nvSpPr>
        <p:spPr>
          <a:xfrm>
            <a:off x="188809" y="1279525"/>
            <a:ext cx="8723312" cy="1143000"/>
          </a:xfrm>
        </p:spPr>
        <p:txBody>
          <a:bodyPr>
            <a:normAutofit fontScale="90000"/>
          </a:bodyPr>
          <a:lstStyle/>
          <a:p>
            <a:pPr algn="ctr" eaLnBrk="1" fontAlgn="auto" hangingPunct="1">
              <a:lnSpc>
                <a:spcPct val="180000"/>
              </a:lnSpc>
              <a:spcAft>
                <a:spcPts val="0"/>
              </a:spcAft>
              <a:defRPr/>
            </a:pPr>
            <a:r>
              <a:rPr lang="en-US" sz="4400" b="1" dirty="0">
                <a:effectLst>
                  <a:outerShdw blurRad="38100" dist="38100" dir="2700000" algn="tl">
                    <a:srgbClr val="000000">
                      <a:alpha val="43137"/>
                    </a:srgbClr>
                  </a:outerShdw>
                </a:effectLst>
              </a:rPr>
              <a:t>PMP® Exam Preparation</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PMP 250</a:t>
            </a:r>
          </a:p>
        </p:txBody>
      </p:sp>
      <p:sp>
        <p:nvSpPr>
          <p:cNvPr id="22534" name="Text Box 36"/>
          <p:cNvSpPr txBox="1">
            <a:spLocks noChangeArrowheads="1"/>
          </p:cNvSpPr>
          <p:nvPr/>
        </p:nvSpPr>
        <p:spPr bwMode="auto">
          <a:xfrm>
            <a:off x="8670925" y="6564313"/>
            <a:ext cx="184150" cy="396875"/>
          </a:xfrm>
          <a:prstGeom prst="rect">
            <a:avLst/>
          </a:prstGeom>
          <a:noFill/>
          <a:ln w="12700">
            <a:noFill/>
            <a:miter lim="800000"/>
            <a:headEnd/>
            <a:tailEnd/>
          </a:ln>
        </p:spPr>
        <p:txBody>
          <a:bodyPr wrap="none">
            <a:spAutoFit/>
          </a:bodyPr>
          <a:lstStyle/>
          <a:p>
            <a:endParaRPr lang="en-CA"/>
          </a:p>
        </p:txBody>
      </p:sp>
      <p:sp>
        <p:nvSpPr>
          <p:cNvPr id="7" name="TextBox 1"/>
          <p:cNvSpPr txBox="1"/>
          <p:nvPr/>
        </p:nvSpPr>
        <p:spPr>
          <a:xfrm>
            <a:off x="143508" y="6256536"/>
            <a:ext cx="8856984" cy="307777"/>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Project Management Professional, (PMP),  is a registered mark of the Project Management Institute , Inc.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886700" cy="990600"/>
          </a:xfrm>
        </p:spPr>
        <p:txBody>
          <a:bodyPr>
            <a:normAutofit/>
          </a:bodyPr>
          <a:lstStyle/>
          <a:p>
            <a:r>
              <a:rPr lang="en-CA" sz="3200" b="1" dirty="0">
                <a:effectLst>
                  <a:outerShdw blurRad="38100" dist="38100" dir="2700000" algn="tl">
                    <a:srgbClr val="000000">
                      <a:alpha val="43137"/>
                    </a:srgbClr>
                  </a:outerShdw>
                </a:effectLst>
              </a:rPr>
              <a:t>Considerations for Agile/Adaptive Environments</a:t>
            </a:r>
          </a:p>
        </p:txBody>
      </p:sp>
      <p:sp>
        <p:nvSpPr>
          <p:cNvPr id="3" name="Content Placeholder 2"/>
          <p:cNvSpPr>
            <a:spLocks noGrp="1"/>
          </p:cNvSpPr>
          <p:nvPr>
            <p:ph idx="1"/>
          </p:nvPr>
        </p:nvSpPr>
        <p:spPr>
          <a:xfrm>
            <a:off x="533400" y="1166191"/>
            <a:ext cx="8382000" cy="4808538"/>
          </a:xfrm>
        </p:spPr>
        <p:txBody>
          <a:bodyPr>
            <a:normAutofit/>
          </a:bodyPr>
          <a:lstStyle/>
          <a:p>
            <a:pPr>
              <a:spcBef>
                <a:spcPts val="1200"/>
              </a:spcBef>
              <a:spcAft>
                <a:spcPts val="1200"/>
              </a:spcAft>
            </a:pPr>
            <a:r>
              <a:rPr lang="en-CA" sz="2400" dirty="0"/>
              <a:t>In many projects, particularly in Information Technology area, the scope is not fully understood at the beginning, because requirements evolve during the project.  </a:t>
            </a:r>
          </a:p>
          <a:p>
            <a:pPr>
              <a:spcBef>
                <a:spcPts val="1200"/>
              </a:spcBef>
              <a:spcAft>
                <a:spcPts val="1200"/>
              </a:spcAft>
            </a:pPr>
            <a:r>
              <a:rPr lang="en-CA" sz="2400" dirty="0"/>
              <a:t>Adaptive (Agile) methods deliberately minimize scope definition in the early stages of the project, and focus on establishing the process progressively discovering and refining scope. </a:t>
            </a:r>
          </a:p>
          <a:p>
            <a:pPr>
              <a:spcBef>
                <a:spcPts val="1200"/>
              </a:spcBef>
              <a:spcAft>
                <a:spcPts val="1200"/>
              </a:spcAft>
            </a:pPr>
            <a:r>
              <a:rPr lang="en-CA" sz="2400" dirty="0"/>
              <a:t>Agile methods purposefully build and review prototypes and release versions in order to refine requirements. As a results Scope is defined and refined throughout the project incrementally.   </a:t>
            </a:r>
          </a:p>
        </p:txBody>
      </p:sp>
    </p:spTree>
    <p:extLst>
      <p:ext uri="{BB962C8B-B14F-4D97-AF65-F5344CB8AC3E}">
        <p14:creationId xmlns:p14="http://schemas.microsoft.com/office/powerpoint/2010/main" val="140289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Rectangle 8"/>
          <p:cNvSpPr>
            <a:spLocks noGrp="1" noChangeArrowheads="1"/>
          </p:cNvSpPr>
          <p:nvPr>
            <p:ph type="title"/>
          </p:nvPr>
        </p:nvSpPr>
        <p:spPr>
          <a:xfrm>
            <a:off x="1381125" y="228600"/>
            <a:ext cx="7498080" cy="1143000"/>
          </a:xfrm>
        </p:spPr>
        <p:txBody>
          <a:bodyPr>
            <a:normAutofit/>
          </a:bodyPr>
          <a:lstStyle/>
          <a:p>
            <a:pPr algn="ctr" eaLnBrk="1" fontAlgn="auto" hangingPunct="1">
              <a:spcAft>
                <a:spcPts val="0"/>
              </a:spcAft>
              <a:defRPr/>
            </a:pPr>
            <a:r>
              <a:rPr lang="en-US" sz="3600" b="1" dirty="0">
                <a:effectLst>
                  <a:outerShdw blurRad="38100" dist="38100" dir="2700000" algn="tl">
                    <a:srgbClr val="000000">
                      <a:alpha val="43137"/>
                    </a:srgbClr>
                  </a:outerShdw>
                </a:effectLst>
              </a:rPr>
              <a:t>5.1  - PLAN SCOPE MANAGEMENT </a:t>
            </a:r>
          </a:p>
        </p:txBody>
      </p:sp>
      <p:sp>
        <p:nvSpPr>
          <p:cNvPr id="38914" name="Slide Number Placeholder 3"/>
          <p:cNvSpPr>
            <a:spLocks noGrp="1"/>
          </p:cNvSpPr>
          <p:nvPr>
            <p:ph type="sldNum" sz="quarter" idx="12"/>
          </p:nvPr>
        </p:nvSpPr>
        <p:spPr/>
        <p:txBody>
          <a:bodyPr/>
          <a:lstStyle/>
          <a:p>
            <a:pPr>
              <a:defRPr/>
            </a:pPr>
            <a:fld id="{7B2D0A44-4F0F-47E4-9171-27C4195497DF}" type="slidenum">
              <a:rPr lang="en-US"/>
              <a:pPr>
                <a:defRPr/>
              </a:pPr>
              <a:t>11</a:t>
            </a:fld>
            <a:endParaRPr lang="en-US" sz="1400">
              <a:solidFill>
                <a:schemeClr val="tx2"/>
              </a:solidFill>
            </a:endParaRPr>
          </a:p>
        </p:txBody>
      </p:sp>
      <p:pic>
        <p:nvPicPr>
          <p:cNvPr id="696322" name="Picture 2"/>
          <p:cNvPicPr>
            <a:picLocks noChangeArrowheads="1"/>
          </p:cNvPicPr>
          <p:nvPr/>
        </p:nvPicPr>
        <p:blipFill>
          <a:blip r:embed="rId3" cstate="print"/>
          <a:srcRect/>
          <a:stretch>
            <a:fillRect/>
          </a:stretch>
        </p:blipFill>
        <p:spPr bwMode="auto">
          <a:xfrm>
            <a:off x="414103" y="3180418"/>
            <a:ext cx="2438400" cy="1938338"/>
          </a:xfrm>
          <a:prstGeom prst="rect">
            <a:avLst/>
          </a:prstGeom>
          <a:noFill/>
          <a:ln w="12700">
            <a:noFill/>
            <a:miter lim="800000"/>
            <a:headEnd/>
            <a:tailEnd/>
          </a:ln>
        </p:spPr>
      </p:pic>
      <p:sp>
        <p:nvSpPr>
          <p:cNvPr id="29701" name="Rectangle 3"/>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9702" name="Rectangle 4"/>
          <p:cNvSpPr>
            <a:spLocks noChangeArrowheads="1"/>
          </p:cNvSpPr>
          <p:nvPr/>
        </p:nvSpPr>
        <p:spPr bwMode="auto">
          <a:xfrm>
            <a:off x="3178040" y="6248400"/>
            <a:ext cx="2895600" cy="457200"/>
          </a:xfrm>
          <a:prstGeom prst="rect">
            <a:avLst/>
          </a:prstGeom>
          <a:noFill/>
          <a:ln w="12700">
            <a:noFill/>
            <a:miter lim="800000"/>
            <a:headEnd/>
            <a:tailEnd/>
          </a:ln>
        </p:spPr>
        <p:txBody>
          <a:bodyPr wrap="none" anchor="ctr"/>
          <a:lstStyle/>
          <a:p>
            <a:endParaRPr lang="en-US"/>
          </a:p>
        </p:txBody>
      </p:sp>
      <p:sp>
        <p:nvSpPr>
          <p:cNvPr id="29703" name="Rectangle 5"/>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9704" name="Rectangle 6"/>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9705" name="Rectangle 7"/>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4" name="TextBox 1"/>
          <p:cNvSpPr txBox="1"/>
          <p:nvPr/>
        </p:nvSpPr>
        <p:spPr>
          <a:xfrm>
            <a:off x="152400" y="642788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25" name="Group 24"/>
          <p:cNvGrpSpPr/>
          <p:nvPr/>
        </p:nvGrpSpPr>
        <p:grpSpPr>
          <a:xfrm>
            <a:off x="838200" y="1755637"/>
            <a:ext cx="7924800" cy="4102100"/>
            <a:chOff x="533400" y="1752600"/>
            <a:chExt cx="8077200" cy="4102100"/>
          </a:xfrm>
        </p:grpSpPr>
        <p:sp>
          <p:nvSpPr>
            <p:cNvPr id="26" name="Rectangle 49"/>
            <p:cNvSpPr>
              <a:spLocks noChangeArrowheads="1"/>
            </p:cNvSpPr>
            <p:nvPr/>
          </p:nvSpPr>
          <p:spPr bwMode="auto">
            <a:xfrm>
              <a:off x="2693591" y="3657600"/>
              <a:ext cx="9906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5.3</a:t>
              </a:r>
            </a:p>
            <a:p>
              <a:pPr algn="ctr">
                <a:defRPr/>
              </a:pPr>
              <a:r>
                <a:rPr lang="en-US" b="1" dirty="0">
                  <a:solidFill>
                    <a:schemeClr val="bg1"/>
                  </a:solidFill>
                </a:rPr>
                <a:t>Define</a:t>
              </a:r>
            </a:p>
            <a:p>
              <a:pPr algn="ctr">
                <a:defRPr/>
              </a:pPr>
              <a:r>
                <a:rPr lang="en-US" b="1" dirty="0">
                  <a:solidFill>
                    <a:schemeClr val="bg1"/>
                  </a:solidFill>
                </a:rPr>
                <a:t>Scope</a:t>
              </a:r>
            </a:p>
          </p:txBody>
        </p:sp>
        <p:sp>
          <p:nvSpPr>
            <p:cNvPr id="27" name="Rectangle 50"/>
            <p:cNvSpPr>
              <a:spLocks noChangeArrowheads="1"/>
            </p:cNvSpPr>
            <p:nvPr/>
          </p:nvSpPr>
          <p:spPr bwMode="auto">
            <a:xfrm>
              <a:off x="4244182" y="3670300"/>
              <a:ext cx="11049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5.4</a:t>
              </a:r>
            </a:p>
            <a:p>
              <a:pPr algn="ctr">
                <a:defRPr/>
              </a:pPr>
              <a:r>
                <a:rPr lang="en-US" b="1" dirty="0">
                  <a:solidFill>
                    <a:schemeClr val="bg1"/>
                  </a:solidFill>
                </a:rPr>
                <a:t>Create</a:t>
              </a:r>
            </a:p>
            <a:p>
              <a:pPr algn="ctr">
                <a:defRPr/>
              </a:pPr>
              <a:r>
                <a:rPr lang="en-US" b="1" dirty="0">
                  <a:solidFill>
                    <a:schemeClr val="bg1"/>
                  </a:solidFill>
                </a:rPr>
                <a:t>WBS</a:t>
              </a:r>
              <a:endParaRPr lang="en-US" dirty="0">
                <a:solidFill>
                  <a:schemeClr val="bg1"/>
                </a:solidFill>
              </a:endParaRPr>
            </a:p>
          </p:txBody>
        </p:sp>
        <p:sp>
          <p:nvSpPr>
            <p:cNvPr id="28" name="Rectangle 51"/>
            <p:cNvSpPr>
              <a:spLocks noChangeArrowheads="1"/>
            </p:cNvSpPr>
            <p:nvPr/>
          </p:nvSpPr>
          <p:spPr bwMode="auto">
            <a:xfrm>
              <a:off x="7535863" y="3657600"/>
              <a:ext cx="1074737" cy="9906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5.6</a:t>
              </a:r>
            </a:p>
            <a:p>
              <a:pPr algn="ctr">
                <a:defRPr/>
              </a:pPr>
              <a:r>
                <a:rPr lang="en-US" b="1" dirty="0">
                  <a:solidFill>
                    <a:schemeClr val="bg1"/>
                  </a:solidFill>
                </a:rPr>
                <a:t>Control</a:t>
              </a:r>
            </a:p>
            <a:p>
              <a:pPr algn="ctr">
                <a:defRPr/>
              </a:pPr>
              <a:r>
                <a:rPr lang="en-US" b="1" dirty="0">
                  <a:solidFill>
                    <a:schemeClr val="bg1"/>
                  </a:solidFill>
                </a:rPr>
                <a:t>Scope </a:t>
              </a:r>
            </a:p>
          </p:txBody>
        </p:sp>
        <p:sp>
          <p:nvSpPr>
            <p:cNvPr id="29" name="Rectangle 52"/>
            <p:cNvSpPr>
              <a:spLocks noChangeArrowheads="1"/>
            </p:cNvSpPr>
            <p:nvPr/>
          </p:nvSpPr>
          <p:spPr bwMode="auto">
            <a:xfrm>
              <a:off x="5909073" y="3657600"/>
              <a:ext cx="10668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endParaRPr lang="en-US" b="1" dirty="0">
                <a:solidFill>
                  <a:schemeClr val="bg1"/>
                </a:solidFill>
              </a:endParaRPr>
            </a:p>
            <a:p>
              <a:pPr algn="ctr">
                <a:defRPr/>
              </a:pPr>
              <a:r>
                <a:rPr lang="en-US" b="1" dirty="0">
                  <a:solidFill>
                    <a:schemeClr val="bg1"/>
                  </a:solidFill>
                </a:rPr>
                <a:t>5.5</a:t>
              </a:r>
            </a:p>
            <a:p>
              <a:pPr algn="ctr">
                <a:defRPr/>
              </a:pPr>
              <a:r>
                <a:rPr lang="en-US" b="1" dirty="0">
                  <a:solidFill>
                    <a:schemeClr val="bg1"/>
                  </a:solidFill>
                </a:rPr>
                <a:t>Verify</a:t>
              </a:r>
            </a:p>
            <a:p>
              <a:pPr algn="ctr">
                <a:defRPr/>
              </a:pPr>
              <a:r>
                <a:rPr lang="en-US" b="1" dirty="0">
                  <a:solidFill>
                    <a:schemeClr val="bg1"/>
                  </a:solidFill>
                </a:rPr>
                <a:t>Scope</a:t>
              </a:r>
            </a:p>
            <a:p>
              <a:pPr algn="ctr">
                <a:defRPr/>
              </a:pPr>
              <a:endParaRPr lang="en-US" dirty="0">
                <a:solidFill>
                  <a:schemeClr val="bg1"/>
                </a:solidFill>
              </a:endParaRPr>
            </a:p>
          </p:txBody>
        </p:sp>
        <p:sp>
          <p:nvSpPr>
            <p:cNvPr id="30" name="Rectangle 53"/>
            <p:cNvSpPr>
              <a:spLocks noChangeArrowheads="1"/>
            </p:cNvSpPr>
            <p:nvPr/>
          </p:nvSpPr>
          <p:spPr bwMode="auto">
            <a:xfrm>
              <a:off x="3581400" y="1752600"/>
              <a:ext cx="2438400" cy="1197764"/>
            </a:xfrm>
            <a:prstGeom prst="rect">
              <a:avLst/>
            </a:prstGeom>
            <a:solidFill>
              <a:schemeClr val="tx2">
                <a:lumMod val="50000"/>
              </a:schemeClr>
            </a:solidFill>
            <a:ln w="12700">
              <a:noFill/>
              <a:miter lim="800000"/>
              <a:headEnd/>
              <a:tailEnd/>
            </a:ln>
            <a:effectLst>
              <a:outerShdw blurRad="50800" dist="38100" dir="18900000" algn="bl" rotWithShape="0">
                <a:prstClr val="black">
                  <a:alpha val="40000"/>
                </a:prstClr>
              </a:outerShdw>
            </a:effectLst>
          </p:spPr>
          <p:txBody>
            <a:bodyPr lIns="90488" tIns="44450" rIns="90488" bIns="44450">
              <a:spAutoFit/>
            </a:bodyPr>
            <a:lstStyle/>
            <a:p>
              <a:pPr algn="ctr">
                <a:defRPr/>
              </a:pPr>
              <a:r>
                <a:rPr lang="en-US" sz="2400" b="1">
                  <a:solidFill>
                    <a:schemeClr val="bg1"/>
                  </a:solidFill>
                </a:rPr>
                <a:t>5.0</a:t>
              </a:r>
            </a:p>
            <a:p>
              <a:pPr algn="ctr">
                <a:defRPr/>
              </a:pPr>
              <a:r>
                <a:rPr lang="en-US" sz="2400" b="1">
                  <a:solidFill>
                    <a:schemeClr val="bg1"/>
                  </a:solidFill>
                </a:rPr>
                <a:t>Project Scope  Management</a:t>
              </a:r>
              <a:endParaRPr lang="en-US" sz="2400" b="1">
                <a:solidFill>
                  <a:schemeClr val="accent2"/>
                </a:solidFill>
              </a:endParaRPr>
            </a:p>
          </p:txBody>
        </p:sp>
        <p:sp>
          <p:nvSpPr>
            <p:cNvPr id="31" name="Line 54"/>
            <p:cNvSpPr>
              <a:spLocks noChangeShapeType="1"/>
            </p:cNvSpPr>
            <p:nvPr/>
          </p:nvSpPr>
          <p:spPr bwMode="auto">
            <a:xfrm>
              <a:off x="4799012" y="2895600"/>
              <a:ext cx="1588" cy="295275"/>
            </a:xfrm>
            <a:prstGeom prst="line">
              <a:avLst/>
            </a:prstGeom>
            <a:noFill/>
            <a:ln w="28575">
              <a:solidFill>
                <a:schemeClr val="tx1"/>
              </a:solidFill>
              <a:round/>
              <a:headEnd/>
              <a:tailEnd/>
            </a:ln>
          </p:spPr>
          <p:txBody>
            <a:bodyPr wrap="none" anchor="ctr"/>
            <a:lstStyle/>
            <a:p>
              <a:pPr algn="ctr"/>
              <a:endParaRPr lang="en-CA"/>
            </a:p>
          </p:txBody>
        </p:sp>
        <p:sp>
          <p:nvSpPr>
            <p:cNvPr id="32" name="Line 56"/>
            <p:cNvSpPr>
              <a:spLocks noChangeShapeType="1"/>
            </p:cNvSpPr>
            <p:nvPr/>
          </p:nvSpPr>
          <p:spPr bwMode="auto">
            <a:xfrm flipV="1">
              <a:off x="1371600" y="3200400"/>
              <a:ext cx="6697663" cy="0"/>
            </a:xfrm>
            <a:prstGeom prst="line">
              <a:avLst/>
            </a:prstGeom>
            <a:noFill/>
            <a:ln w="28575">
              <a:solidFill>
                <a:schemeClr val="tx1"/>
              </a:solidFill>
              <a:round/>
              <a:headEnd/>
              <a:tailEnd/>
            </a:ln>
          </p:spPr>
          <p:txBody>
            <a:bodyPr wrap="none" anchor="ctr"/>
            <a:lstStyle/>
            <a:p>
              <a:pPr algn="ctr"/>
              <a:endParaRPr lang="en-CA">
                <a:effectLst>
                  <a:outerShdw blurRad="38100" dist="38100" dir="2700000" algn="tl">
                    <a:srgbClr val="000000">
                      <a:alpha val="43137"/>
                    </a:srgbClr>
                  </a:outerShdw>
                </a:effectLst>
              </a:endParaRPr>
            </a:p>
          </p:txBody>
        </p:sp>
        <p:sp>
          <p:nvSpPr>
            <p:cNvPr id="33" name="Line 57"/>
            <p:cNvSpPr>
              <a:spLocks noChangeShapeType="1"/>
            </p:cNvSpPr>
            <p:nvPr/>
          </p:nvSpPr>
          <p:spPr bwMode="auto">
            <a:xfrm flipV="1">
              <a:off x="3200400" y="3167062"/>
              <a:ext cx="0" cy="490538"/>
            </a:xfrm>
            <a:prstGeom prst="line">
              <a:avLst/>
            </a:prstGeom>
            <a:noFill/>
            <a:ln w="28575">
              <a:solidFill>
                <a:schemeClr val="tx1"/>
              </a:solidFill>
              <a:round/>
              <a:headEnd/>
              <a:tailEnd/>
            </a:ln>
          </p:spPr>
          <p:txBody>
            <a:bodyPr wrap="none" anchor="ctr"/>
            <a:lstStyle/>
            <a:p>
              <a:pPr algn="ctr"/>
              <a:endParaRPr lang="en-CA"/>
            </a:p>
          </p:txBody>
        </p:sp>
        <p:sp>
          <p:nvSpPr>
            <p:cNvPr id="34" name="Line 58"/>
            <p:cNvSpPr>
              <a:spLocks noChangeShapeType="1"/>
            </p:cNvSpPr>
            <p:nvPr/>
          </p:nvSpPr>
          <p:spPr bwMode="auto">
            <a:xfrm flipV="1">
              <a:off x="48006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5" name="Line 59"/>
            <p:cNvSpPr>
              <a:spLocks noChangeShapeType="1"/>
            </p:cNvSpPr>
            <p:nvPr/>
          </p:nvSpPr>
          <p:spPr bwMode="auto">
            <a:xfrm flipV="1">
              <a:off x="64770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6" name="Line 60"/>
            <p:cNvSpPr>
              <a:spLocks noChangeShapeType="1"/>
            </p:cNvSpPr>
            <p:nvPr/>
          </p:nvSpPr>
          <p:spPr bwMode="auto">
            <a:xfrm flipV="1">
              <a:off x="807085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7" name="Rectangle 1034"/>
            <p:cNvSpPr>
              <a:spLocks noChangeArrowheads="1"/>
            </p:cNvSpPr>
            <p:nvPr/>
          </p:nvSpPr>
          <p:spPr bwMode="auto">
            <a:xfrm>
              <a:off x="1638300" y="4876800"/>
              <a:ext cx="16383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sz="1800" b="1" dirty="0">
                  <a:solidFill>
                    <a:schemeClr val="bg1"/>
                  </a:solidFill>
                </a:rPr>
                <a:t>5.2</a:t>
              </a:r>
            </a:p>
            <a:p>
              <a:pPr algn="ctr">
                <a:defRPr/>
              </a:pPr>
              <a:r>
                <a:rPr lang="en-US" sz="1800" b="1" dirty="0">
                  <a:solidFill>
                    <a:schemeClr val="bg1"/>
                  </a:solidFill>
                </a:rPr>
                <a:t>Collect </a:t>
              </a:r>
            </a:p>
            <a:p>
              <a:pPr algn="ctr">
                <a:defRPr/>
              </a:pPr>
              <a:r>
                <a:rPr lang="en-US" sz="1800" b="1" dirty="0">
                  <a:solidFill>
                    <a:schemeClr val="bg1"/>
                  </a:solidFill>
                </a:rPr>
                <a:t>Requirements</a:t>
              </a:r>
            </a:p>
          </p:txBody>
        </p:sp>
        <p:sp>
          <p:nvSpPr>
            <p:cNvPr id="38" name="Line 1035"/>
            <p:cNvSpPr>
              <a:spLocks noChangeShapeType="1"/>
            </p:cNvSpPr>
            <p:nvPr/>
          </p:nvSpPr>
          <p:spPr bwMode="auto">
            <a:xfrm>
              <a:off x="1381125" y="3190875"/>
              <a:ext cx="0" cy="457200"/>
            </a:xfrm>
            <a:prstGeom prst="line">
              <a:avLst/>
            </a:prstGeom>
            <a:noFill/>
            <a:ln w="28575">
              <a:solidFill>
                <a:schemeClr val="tx1"/>
              </a:solidFill>
              <a:round/>
              <a:headEnd/>
              <a:tailEnd/>
            </a:ln>
          </p:spPr>
          <p:txBody>
            <a:bodyPr/>
            <a:lstStyle/>
            <a:p>
              <a:pPr algn="ctr"/>
              <a:endParaRPr lang="en-CA"/>
            </a:p>
          </p:txBody>
        </p:sp>
        <p:sp>
          <p:nvSpPr>
            <p:cNvPr id="39" name="Rectangle 50"/>
            <p:cNvSpPr>
              <a:spLocks noChangeArrowheads="1"/>
            </p:cNvSpPr>
            <p:nvPr/>
          </p:nvSpPr>
          <p:spPr bwMode="auto">
            <a:xfrm>
              <a:off x="533400" y="3684588"/>
              <a:ext cx="16002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5.1</a:t>
              </a:r>
            </a:p>
            <a:p>
              <a:pPr algn="ctr">
                <a:defRPr/>
              </a:pPr>
              <a:r>
                <a:rPr lang="en-US" b="1" dirty="0">
                  <a:solidFill>
                    <a:schemeClr val="bg1"/>
                  </a:solidFill>
                </a:rPr>
                <a:t>Plan Scope</a:t>
              </a:r>
            </a:p>
            <a:p>
              <a:pPr algn="ctr">
                <a:defRPr/>
              </a:pPr>
              <a:r>
                <a:rPr lang="en-US" b="1" dirty="0">
                  <a:solidFill>
                    <a:schemeClr val="bg1"/>
                  </a:solidFill>
                </a:rPr>
                <a:t>Management</a:t>
              </a:r>
              <a:endParaRPr lang="en-US" dirty="0">
                <a:solidFill>
                  <a:schemeClr val="bg1"/>
                </a:solidFill>
              </a:endParaRPr>
            </a:p>
          </p:txBody>
        </p:sp>
        <p:sp>
          <p:nvSpPr>
            <p:cNvPr id="40" name="Line 1035"/>
            <p:cNvSpPr>
              <a:spLocks noChangeShapeType="1"/>
            </p:cNvSpPr>
            <p:nvPr/>
          </p:nvSpPr>
          <p:spPr bwMode="auto">
            <a:xfrm>
              <a:off x="2438400" y="3190874"/>
              <a:ext cx="0" cy="1685925"/>
            </a:xfrm>
            <a:prstGeom prst="line">
              <a:avLst/>
            </a:prstGeom>
            <a:noFill/>
            <a:ln w="28575">
              <a:solidFill>
                <a:schemeClr val="tx1"/>
              </a:solidFill>
              <a:round/>
              <a:headEnd/>
              <a:tailEnd/>
            </a:ln>
          </p:spPr>
          <p:txBody>
            <a:bodyPr/>
            <a:lstStyle/>
            <a:p>
              <a:pPr algn="ctr"/>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696322"/>
                                        </p:tgtEl>
                                        <p:attrNameLst>
                                          <p:attrName>style.visibility</p:attrName>
                                        </p:attrNameLst>
                                      </p:cBhvr>
                                      <p:to>
                                        <p:strVal val="visible"/>
                                      </p:to>
                                    </p:set>
                                    <p:anim calcmode="lin" valueType="num">
                                      <p:cBhvr>
                                        <p:cTn id="7" dur="500" fill="hold"/>
                                        <p:tgtEl>
                                          <p:spTgt spid="696322"/>
                                        </p:tgtEl>
                                        <p:attrNameLst>
                                          <p:attrName>ppt_w</p:attrName>
                                        </p:attrNameLst>
                                      </p:cBhvr>
                                      <p:tavLst>
                                        <p:tav tm="0">
                                          <p:val>
                                            <p:strVal val="4/3*#ppt_w"/>
                                          </p:val>
                                        </p:tav>
                                        <p:tav tm="100000">
                                          <p:val>
                                            <p:strVal val="#ppt_w"/>
                                          </p:val>
                                        </p:tav>
                                      </p:tavLst>
                                    </p:anim>
                                    <p:anim calcmode="lin" valueType="num">
                                      <p:cBhvr>
                                        <p:cTn id="8" dur="500" fill="hold"/>
                                        <p:tgtEl>
                                          <p:spTgt spid="69632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a:xfrm>
            <a:off x="1435608" y="-228600"/>
            <a:ext cx="7498080" cy="1143000"/>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5.1  - PLAN SCOPE MANAGEMENT </a:t>
            </a:r>
          </a:p>
        </p:txBody>
      </p:sp>
      <p:sp>
        <p:nvSpPr>
          <p:cNvPr id="3" name="Content Placeholder 2"/>
          <p:cNvSpPr>
            <a:spLocks noGrp="1"/>
          </p:cNvSpPr>
          <p:nvPr>
            <p:ph idx="1"/>
          </p:nvPr>
        </p:nvSpPr>
        <p:spPr>
          <a:xfrm>
            <a:off x="381000" y="762000"/>
            <a:ext cx="8641080" cy="2743200"/>
          </a:xfrm>
        </p:spPr>
        <p:txBody>
          <a:bodyPr>
            <a:normAutofit/>
          </a:bodyPr>
          <a:lstStyle/>
          <a:p>
            <a:pPr marL="82296" indent="0">
              <a:buNone/>
            </a:pPr>
            <a:r>
              <a:rPr lang="en-US" sz="2000" dirty="0"/>
              <a:t>Involves the process for creating the </a:t>
            </a:r>
            <a:r>
              <a:rPr lang="en-US" sz="2000" i="1" dirty="0"/>
              <a:t>Scope Management Plan, </a:t>
            </a:r>
            <a:r>
              <a:rPr lang="en-US" sz="2000" dirty="0"/>
              <a:t>which is a part of the project management plan. It describes how the project scope will be defined, developed, monitored, controlled and validated.  The scope management plan may identify </a:t>
            </a:r>
          </a:p>
          <a:p>
            <a:r>
              <a:rPr lang="en-US" sz="2000" dirty="0"/>
              <a:t>the tools and techniques and approaches that will be used to define the scope statement such as system engineering, value engineering,  </a:t>
            </a:r>
          </a:p>
          <a:p>
            <a:r>
              <a:rPr lang="en-US" sz="2000" dirty="0"/>
              <a:t>the templates for the WBS, and </a:t>
            </a:r>
          </a:p>
          <a:p>
            <a:r>
              <a:rPr lang="en-US" sz="2000" dirty="0"/>
              <a:t>the techniques that will be used to verify scope </a:t>
            </a:r>
          </a:p>
        </p:txBody>
      </p:sp>
      <p:graphicFrame>
        <p:nvGraphicFramePr>
          <p:cNvPr id="2" name="Object 1"/>
          <p:cNvGraphicFramePr>
            <a:graphicFrameLocks noChangeAspect="1"/>
          </p:cNvGraphicFramePr>
          <p:nvPr>
            <p:extLst>
              <p:ext uri="{D42A27DB-BD31-4B8C-83A1-F6EECF244321}">
                <p14:modId xmlns:p14="http://schemas.microsoft.com/office/powerpoint/2010/main" val="634094405"/>
              </p:ext>
            </p:extLst>
          </p:nvPr>
        </p:nvGraphicFramePr>
        <p:xfrm>
          <a:off x="662940" y="3581400"/>
          <a:ext cx="8077199" cy="3061038"/>
        </p:xfrm>
        <a:graphic>
          <a:graphicData uri="http://schemas.openxmlformats.org/presentationml/2006/ole">
            <mc:AlternateContent xmlns:mc="http://schemas.openxmlformats.org/markup-compatibility/2006">
              <mc:Choice xmlns:v="urn:schemas-microsoft-com:vml" Requires="v">
                <p:oleObj spid="_x0000_s11447" name="Visio" r:id="rId3" imgW="9434542" imgH="4569652" progId="Visio.Drawing.15">
                  <p:embed/>
                </p:oleObj>
              </mc:Choice>
              <mc:Fallback>
                <p:oleObj name="Visio" r:id="rId3" imgW="9434542" imgH="4569652" progId="Visio.Drawing.15">
                  <p:embed/>
                  <p:pic>
                    <p:nvPicPr>
                      <p:cNvPr id="0" name=""/>
                      <p:cNvPicPr/>
                      <p:nvPr/>
                    </p:nvPicPr>
                    <p:blipFill>
                      <a:blip r:embed="rId4"/>
                      <a:stretch>
                        <a:fillRect/>
                      </a:stretch>
                    </p:blipFill>
                    <p:spPr>
                      <a:xfrm>
                        <a:off x="662940" y="3581400"/>
                        <a:ext cx="8077199" cy="3061038"/>
                      </a:xfrm>
                      <a:prstGeom prst="rect">
                        <a:avLst/>
                      </a:prstGeom>
                    </p:spPr>
                  </p:pic>
                </p:oleObj>
              </mc:Fallback>
            </mc:AlternateContent>
          </a:graphicData>
        </a:graphic>
      </p:graphicFrame>
    </p:spTree>
    <p:extLst>
      <p:ext uri="{BB962C8B-B14F-4D97-AF65-F5344CB8AC3E}">
        <p14:creationId xmlns:p14="http://schemas.microsoft.com/office/powerpoint/2010/main" val="294005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a:xfrm>
            <a:off x="628650" y="228600"/>
            <a:ext cx="7886700" cy="1325563"/>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5.1  - PLAN SCOPE MANAGEMENT </a:t>
            </a:r>
          </a:p>
        </p:txBody>
      </p:sp>
      <p:sp>
        <p:nvSpPr>
          <p:cNvPr id="6" name="Slide Number Placeholder 3"/>
          <p:cNvSpPr>
            <a:spLocks noGrp="1"/>
          </p:cNvSpPr>
          <p:nvPr>
            <p:ph type="sldNum" sz="quarter" idx="12"/>
          </p:nvPr>
        </p:nvSpPr>
        <p:spPr/>
        <p:txBody>
          <a:bodyPr/>
          <a:lstStyle/>
          <a:p>
            <a:pPr>
              <a:defRPr/>
            </a:pPr>
            <a:fld id="{153E2F56-869A-429C-87D2-29BB1FB03F47}" type="slidenum">
              <a:rPr lang="en-US"/>
              <a:pPr>
                <a:defRPr/>
              </a:pPr>
              <a:t>13</a:t>
            </a:fld>
            <a:endParaRPr lang="en-US" sz="1400">
              <a:solidFill>
                <a:schemeClr val="tx2"/>
              </a:solidFill>
            </a:endParaRPr>
          </a:p>
        </p:txBody>
      </p:sp>
      <p:sp>
        <p:nvSpPr>
          <p:cNvPr id="7" name="Freeform 3"/>
          <p:cNvSpPr>
            <a:spLocks/>
          </p:cNvSpPr>
          <p:nvPr/>
        </p:nvSpPr>
        <p:spPr bwMode="auto">
          <a:xfrm>
            <a:off x="381000" y="2362200"/>
            <a:ext cx="8610600" cy="2795588"/>
          </a:xfrm>
          <a:custGeom>
            <a:avLst/>
            <a:gdLst>
              <a:gd name="T0" fmla="*/ 4934 w 5471"/>
              <a:gd name="T1" fmla="*/ 0 h 1761"/>
              <a:gd name="T2" fmla="*/ 4934 w 5471"/>
              <a:gd name="T3" fmla="*/ 550 h 1761"/>
              <a:gd name="T4" fmla="*/ 0 w 5471"/>
              <a:gd name="T5" fmla="*/ 550 h 1761"/>
              <a:gd name="T6" fmla="*/ 0 w 5471"/>
              <a:gd name="T7" fmla="*/ 1210 h 1761"/>
              <a:gd name="T8" fmla="*/ 4934 w 5471"/>
              <a:gd name="T9" fmla="*/ 1210 h 1761"/>
              <a:gd name="T10" fmla="*/ 4934 w 5471"/>
              <a:gd name="T11" fmla="*/ 1760 h 1761"/>
              <a:gd name="T12" fmla="*/ 5470 w 5471"/>
              <a:gd name="T13" fmla="*/ 880 h 1761"/>
              <a:gd name="T14" fmla="*/ 4934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tx2">
              <a:lumMod val="60000"/>
              <a:lumOff val="40000"/>
            </a:schemeClr>
          </a:solidFill>
          <a:ln w="12700" cap="rnd">
            <a:solidFill>
              <a:schemeClr val="tx1"/>
            </a:solidFill>
            <a:round/>
            <a:headEnd/>
            <a:tailEnd/>
          </a:ln>
        </p:spPr>
        <p:txBody>
          <a:bodyPr/>
          <a:lstStyle/>
          <a:p>
            <a:pPr>
              <a:defRPr/>
            </a:pPr>
            <a:endParaRPr lang="en-US"/>
          </a:p>
        </p:txBody>
      </p:sp>
      <p:sp>
        <p:nvSpPr>
          <p:cNvPr id="8" name="Rectangle 4"/>
          <p:cNvSpPr>
            <a:spLocks noChangeArrowheads="1"/>
          </p:cNvSpPr>
          <p:nvPr/>
        </p:nvSpPr>
        <p:spPr bwMode="auto">
          <a:xfrm>
            <a:off x="5943600" y="2362201"/>
            <a:ext cx="1965325" cy="2755900"/>
          </a:xfrm>
          <a:prstGeom prst="rect">
            <a:avLst/>
          </a:prstGeom>
          <a:solidFill>
            <a:schemeClr val="tx2">
              <a:lumMod val="5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lstStyle/>
          <a:p>
            <a:pPr algn="l">
              <a:defRPr/>
            </a:pPr>
            <a:r>
              <a:rPr lang="en-US" sz="2400" b="1" dirty="0">
                <a:solidFill>
                  <a:schemeClr val="bg2"/>
                </a:solidFill>
              </a:rPr>
              <a:t>Outputs</a:t>
            </a:r>
          </a:p>
          <a:p>
            <a:pPr algn="l">
              <a:defRPr/>
            </a:pPr>
            <a:endParaRPr lang="en-US" sz="2400" dirty="0">
              <a:solidFill>
                <a:schemeClr val="bg2"/>
              </a:solidFill>
            </a:endParaRPr>
          </a:p>
          <a:p>
            <a:pPr algn="l">
              <a:defRPr/>
            </a:pPr>
            <a:endParaRPr lang="en-US" sz="1600" dirty="0">
              <a:solidFill>
                <a:schemeClr val="bg2"/>
              </a:solidFill>
            </a:endParaRPr>
          </a:p>
          <a:p>
            <a:pPr marL="231775" indent="-231775" algn="l">
              <a:buFontTx/>
              <a:buAutoNum type="arabicPeriod"/>
              <a:defRPr/>
            </a:pPr>
            <a:r>
              <a:rPr lang="en-US" sz="1600" dirty="0">
                <a:solidFill>
                  <a:schemeClr val="bg2"/>
                </a:solidFill>
              </a:rPr>
              <a:t>Scope Mgt. Plan</a:t>
            </a:r>
          </a:p>
          <a:p>
            <a:pPr marL="342900" indent="-342900" algn="l">
              <a:tabLst>
                <a:tab pos="290513" algn="l"/>
              </a:tabLst>
              <a:defRPr/>
            </a:pPr>
            <a:r>
              <a:rPr lang="en-US" sz="1600" dirty="0">
                <a:solidFill>
                  <a:schemeClr val="bg2"/>
                </a:solidFill>
              </a:rPr>
              <a:t>2. Requirements </a:t>
            </a:r>
          </a:p>
          <a:p>
            <a:pPr marL="342900" indent="-342900" algn="l">
              <a:tabLst>
                <a:tab pos="290513" algn="l"/>
              </a:tabLst>
              <a:defRPr/>
            </a:pPr>
            <a:r>
              <a:rPr lang="en-US" sz="1600" dirty="0">
                <a:solidFill>
                  <a:schemeClr val="bg2"/>
                </a:solidFill>
              </a:rPr>
              <a:t>    Management Plan</a:t>
            </a:r>
          </a:p>
          <a:p>
            <a:pPr algn="l">
              <a:buFontTx/>
              <a:buChar char=" "/>
              <a:defRPr/>
            </a:pPr>
            <a:endParaRPr lang="en-US" sz="1600" dirty="0"/>
          </a:p>
          <a:p>
            <a:pPr algn="l">
              <a:buFontTx/>
              <a:buChar char=" "/>
              <a:defRPr/>
            </a:pPr>
            <a:endParaRPr lang="en-US" sz="1600" dirty="0"/>
          </a:p>
        </p:txBody>
      </p:sp>
      <p:sp>
        <p:nvSpPr>
          <p:cNvPr id="9" name="Rectangle 5"/>
          <p:cNvSpPr>
            <a:spLocks noChangeArrowheads="1"/>
          </p:cNvSpPr>
          <p:nvPr/>
        </p:nvSpPr>
        <p:spPr bwMode="auto">
          <a:xfrm>
            <a:off x="3409950" y="2362200"/>
            <a:ext cx="2362200" cy="2362200"/>
          </a:xfrm>
          <a:prstGeom prst="rect">
            <a:avLst/>
          </a:prstGeom>
          <a:solidFill>
            <a:schemeClr val="tx2">
              <a:lumMod val="5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lstStyle/>
          <a:p>
            <a:pPr algn="l">
              <a:defRPr/>
            </a:pPr>
            <a:r>
              <a:rPr lang="en-US" sz="2400" b="1" dirty="0">
                <a:solidFill>
                  <a:schemeClr val="bg2"/>
                </a:solidFill>
              </a:rPr>
              <a:t>Tools &amp;</a:t>
            </a:r>
          </a:p>
          <a:p>
            <a:pPr algn="l">
              <a:defRPr/>
            </a:pPr>
            <a:r>
              <a:rPr lang="en-US" sz="2400" b="1" dirty="0">
                <a:solidFill>
                  <a:schemeClr val="bg2"/>
                </a:solidFill>
              </a:rPr>
              <a:t>Techniques</a:t>
            </a:r>
            <a:endParaRPr lang="en-US" sz="2400" dirty="0">
              <a:solidFill>
                <a:schemeClr val="bg2"/>
              </a:solidFill>
            </a:endParaRPr>
          </a:p>
          <a:p>
            <a:pPr algn="l">
              <a:defRPr/>
            </a:pPr>
            <a:r>
              <a:rPr lang="en-US" sz="2400" dirty="0">
                <a:solidFill>
                  <a:schemeClr val="bg2"/>
                </a:solidFill>
              </a:rPr>
              <a:t>.</a:t>
            </a:r>
            <a:r>
              <a:rPr lang="en-US" dirty="0">
                <a:solidFill>
                  <a:schemeClr val="bg2"/>
                </a:solidFill>
              </a:rPr>
              <a:t>1 Expert Judgment</a:t>
            </a:r>
          </a:p>
          <a:p>
            <a:pPr algn="l">
              <a:defRPr/>
            </a:pPr>
            <a:r>
              <a:rPr lang="en-US" dirty="0">
                <a:solidFill>
                  <a:schemeClr val="bg2"/>
                </a:solidFill>
              </a:rPr>
              <a:t>.2 Data Analysis</a:t>
            </a:r>
          </a:p>
          <a:p>
            <a:pPr algn="l">
              <a:defRPr/>
            </a:pPr>
            <a:r>
              <a:rPr lang="en-US" dirty="0">
                <a:solidFill>
                  <a:schemeClr val="bg2"/>
                </a:solidFill>
              </a:rPr>
              <a:t>.2 Meetings</a:t>
            </a:r>
            <a:endParaRPr lang="en-US" sz="1600" dirty="0">
              <a:solidFill>
                <a:schemeClr val="bg2"/>
              </a:solidFill>
            </a:endParaRPr>
          </a:p>
        </p:txBody>
      </p:sp>
      <p:sp>
        <p:nvSpPr>
          <p:cNvPr id="10" name="Rectangle 6"/>
          <p:cNvSpPr>
            <a:spLocks noChangeArrowheads="1"/>
          </p:cNvSpPr>
          <p:nvPr/>
        </p:nvSpPr>
        <p:spPr bwMode="auto">
          <a:xfrm>
            <a:off x="762000" y="2352675"/>
            <a:ext cx="2514600" cy="3286125"/>
          </a:xfrm>
          <a:prstGeom prst="rect">
            <a:avLst/>
          </a:prstGeom>
          <a:solidFill>
            <a:schemeClr val="tx2">
              <a:lumMod val="5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lstStyle/>
          <a:p>
            <a:pPr algn="l">
              <a:defRPr/>
            </a:pPr>
            <a:r>
              <a:rPr lang="en-US" sz="2400" b="1" dirty="0">
                <a:solidFill>
                  <a:schemeClr val="bg2"/>
                </a:solidFill>
              </a:rPr>
              <a:t>Inputs</a:t>
            </a:r>
          </a:p>
          <a:p>
            <a:pPr algn="l">
              <a:defRPr/>
            </a:pPr>
            <a:r>
              <a:rPr lang="en-US" dirty="0">
                <a:solidFill>
                  <a:schemeClr val="bg2"/>
                </a:solidFill>
              </a:rPr>
              <a:t>.1 </a:t>
            </a:r>
            <a:r>
              <a:rPr lang="en-US" sz="1800" dirty="0">
                <a:solidFill>
                  <a:schemeClr val="bg2"/>
                </a:solidFill>
              </a:rPr>
              <a:t>Project Charter</a:t>
            </a:r>
          </a:p>
          <a:p>
            <a:pPr>
              <a:defRPr/>
            </a:pPr>
            <a:r>
              <a:rPr lang="en-US" sz="1800" dirty="0">
                <a:solidFill>
                  <a:schemeClr val="bg2"/>
                </a:solidFill>
              </a:rPr>
              <a:t>.2 </a:t>
            </a:r>
            <a:r>
              <a:rPr lang="en-US" dirty="0">
                <a:solidFill>
                  <a:schemeClr val="bg2"/>
                </a:solidFill>
              </a:rPr>
              <a:t>Project Mgt. Plan</a:t>
            </a:r>
          </a:p>
          <a:p>
            <a:pPr marL="179388" indent="-90488">
              <a:buFont typeface="Arial" panose="020B0604020202020204" pitchFamily="34" charset="0"/>
              <a:buChar char="•"/>
              <a:defRPr/>
            </a:pPr>
            <a:r>
              <a:rPr lang="en-US" dirty="0">
                <a:solidFill>
                  <a:schemeClr val="bg2"/>
                </a:solidFill>
              </a:rPr>
              <a:t> Quality Mgmt. Plan</a:t>
            </a:r>
          </a:p>
          <a:p>
            <a:pPr marL="179388" indent="-90488">
              <a:buFont typeface="Arial" panose="020B0604020202020204" pitchFamily="34" charset="0"/>
              <a:buChar char="•"/>
              <a:defRPr/>
            </a:pPr>
            <a:r>
              <a:rPr lang="en-US" dirty="0">
                <a:solidFill>
                  <a:schemeClr val="bg2"/>
                </a:solidFill>
              </a:rPr>
              <a:t> Project Life Cycle </a:t>
            </a:r>
          </a:p>
          <a:p>
            <a:pPr marL="179387">
              <a:defRPr/>
            </a:pPr>
            <a:r>
              <a:rPr lang="en-US" dirty="0">
                <a:solidFill>
                  <a:schemeClr val="bg2"/>
                </a:solidFill>
              </a:rPr>
              <a:t> Description</a:t>
            </a:r>
          </a:p>
          <a:p>
            <a:pPr marL="179388" indent="-90488">
              <a:buFont typeface="Arial" panose="020B0604020202020204" pitchFamily="34" charset="0"/>
              <a:buChar char="•"/>
              <a:defRPr/>
            </a:pPr>
            <a:r>
              <a:rPr lang="en-US" dirty="0">
                <a:solidFill>
                  <a:schemeClr val="bg2"/>
                </a:solidFill>
              </a:rPr>
              <a:t> Development approach</a:t>
            </a:r>
          </a:p>
          <a:p>
            <a:pPr algn="l">
              <a:defRPr/>
            </a:pPr>
            <a:r>
              <a:rPr lang="en-US" sz="1800" dirty="0">
                <a:solidFill>
                  <a:schemeClr val="bg2"/>
                </a:solidFill>
              </a:rPr>
              <a:t>.3 Enterprise </a:t>
            </a:r>
            <a:r>
              <a:rPr lang="en-US" sz="1800" dirty="0" err="1">
                <a:solidFill>
                  <a:schemeClr val="bg2"/>
                </a:solidFill>
              </a:rPr>
              <a:t>Env</a:t>
            </a:r>
            <a:r>
              <a:rPr lang="en-US" sz="1800" dirty="0">
                <a:solidFill>
                  <a:schemeClr val="bg2"/>
                </a:solidFill>
              </a:rPr>
              <a:t>. Factors</a:t>
            </a:r>
          </a:p>
          <a:p>
            <a:pPr algn="l">
              <a:defRPr/>
            </a:pPr>
            <a:r>
              <a:rPr lang="en-US" dirty="0">
                <a:solidFill>
                  <a:schemeClr val="bg2"/>
                </a:solidFill>
              </a:rPr>
              <a:t>.4 Organizational Process </a:t>
            </a:r>
          </a:p>
          <a:p>
            <a:pPr algn="l">
              <a:defRPr/>
            </a:pPr>
            <a:r>
              <a:rPr lang="en-US" dirty="0">
                <a:solidFill>
                  <a:schemeClr val="bg2"/>
                </a:solidFill>
              </a:rPr>
              <a:t>    Assets</a:t>
            </a:r>
            <a:endParaRPr lang="en-US" sz="1800" dirty="0">
              <a:solidFill>
                <a:schemeClr val="bg2"/>
              </a:solidFill>
            </a:endParaRPr>
          </a:p>
        </p:txBody>
      </p:sp>
      <p:sp>
        <p:nvSpPr>
          <p:cNvPr id="11" name="TextBox 1"/>
          <p:cNvSpPr txBox="1"/>
          <p:nvPr/>
        </p:nvSpPr>
        <p:spPr>
          <a:xfrm>
            <a:off x="1905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125204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a:xfrm>
            <a:off x="609600" y="-76200"/>
            <a:ext cx="8336280" cy="990600"/>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5.1.1  - PLAN SCOPE MANAGEMENT: INPUTS </a:t>
            </a:r>
          </a:p>
        </p:txBody>
      </p:sp>
      <p:sp>
        <p:nvSpPr>
          <p:cNvPr id="2" name="TextBox 1"/>
          <p:cNvSpPr txBox="1"/>
          <p:nvPr/>
        </p:nvSpPr>
        <p:spPr>
          <a:xfrm>
            <a:off x="228600" y="685800"/>
            <a:ext cx="8915400" cy="6524863"/>
          </a:xfrm>
          <a:prstGeom prst="rect">
            <a:avLst/>
          </a:prstGeom>
          <a:noFill/>
        </p:spPr>
        <p:txBody>
          <a:bodyPr wrap="square" rtlCol="0">
            <a:spAutoFit/>
          </a:bodyPr>
          <a:lstStyle/>
          <a:p>
            <a:pPr marL="342900" indent="-342900"/>
            <a:r>
              <a:rPr lang="en-US" sz="2400" b="1" dirty="0"/>
              <a:t>.1 </a:t>
            </a:r>
            <a:r>
              <a:rPr lang="en-US" sz="2800" b="1" dirty="0"/>
              <a:t>Project Charter</a:t>
            </a:r>
          </a:p>
          <a:p>
            <a:pPr marL="342900" indent="-342900"/>
            <a:r>
              <a:rPr lang="en-US" sz="2800" b="1" dirty="0"/>
              <a:t>	</a:t>
            </a:r>
            <a:r>
              <a:rPr lang="en-US" sz="2000" dirty="0"/>
              <a:t>The charter describes the project purpose a high level project descriptions, assumptions and requirements; needed to develop the Scope Management Plan</a:t>
            </a:r>
          </a:p>
          <a:p>
            <a:endParaRPr lang="en-US" sz="2400" b="1" dirty="0"/>
          </a:p>
          <a:p>
            <a:r>
              <a:rPr lang="en-US" sz="2400" b="1" dirty="0"/>
              <a:t>.2 Project Management Plan</a:t>
            </a:r>
          </a:p>
          <a:p>
            <a:pPr marL="342900" indent="-342900"/>
            <a:r>
              <a:rPr lang="en-US" sz="2400" b="1" dirty="0"/>
              <a:t>	</a:t>
            </a:r>
            <a:r>
              <a:rPr lang="en-US" sz="2000" dirty="0"/>
              <a:t>Approved components of the Project Management Plan are used </a:t>
            </a:r>
          </a:p>
          <a:p>
            <a:pPr marL="342900" indent="-342900"/>
            <a:r>
              <a:rPr lang="en-US" sz="2000" dirty="0"/>
              <a:t>      as inputs to create the Scope Management Plan:</a:t>
            </a:r>
          </a:p>
          <a:p>
            <a:pPr marL="447675" indent="-90488" defTabSz="715963">
              <a:tabLst>
                <a:tab pos="357188" algn="l"/>
              </a:tabLst>
            </a:pPr>
            <a:r>
              <a:rPr lang="en-US" sz="2200" dirty="0"/>
              <a:t>	- 	</a:t>
            </a:r>
            <a:r>
              <a:rPr lang="en-US" sz="2000" b="1" i="1" dirty="0"/>
              <a:t>Quality Management Plan</a:t>
            </a:r>
            <a:r>
              <a:rPr lang="en-US" sz="2000" dirty="0"/>
              <a:t>: describes organization’s quality policies,  </a:t>
            </a:r>
          </a:p>
          <a:p>
            <a:pPr marL="447675" indent="-90488" defTabSz="715963">
              <a:tabLst>
                <a:tab pos="357188" algn="l"/>
              </a:tabLst>
            </a:pPr>
            <a:r>
              <a:rPr lang="en-US" sz="2000" dirty="0"/>
              <a:t>      methodologies, standards, that influence how Scope will be managed. </a:t>
            </a:r>
          </a:p>
          <a:p>
            <a:pPr marL="685800" indent="-342900">
              <a:buFontTx/>
              <a:buChar char="-"/>
            </a:pPr>
            <a:r>
              <a:rPr lang="en-US" sz="2000" b="1" i="1" dirty="0"/>
              <a:t>Project Life Cycle Description: </a:t>
            </a:r>
            <a:r>
              <a:rPr lang="en-US" sz="2000" dirty="0"/>
              <a:t>describes the series of project phases</a:t>
            </a:r>
          </a:p>
          <a:p>
            <a:pPr marL="685800" indent="-342900">
              <a:buFontTx/>
              <a:buChar char="-"/>
            </a:pPr>
            <a:r>
              <a:rPr lang="en-US" sz="2000" b="1" i="1" dirty="0"/>
              <a:t>Development Approach: </a:t>
            </a:r>
            <a:r>
              <a:rPr lang="en-US" sz="2000" dirty="0"/>
              <a:t>specifies whether a predictive or an adaptive approach will be used. </a:t>
            </a:r>
          </a:p>
          <a:p>
            <a:pPr marL="342900" indent="-342900"/>
            <a:endParaRPr lang="en-US" sz="2000" b="1" dirty="0"/>
          </a:p>
          <a:p>
            <a:pPr marL="342900" indent="-342900"/>
            <a:r>
              <a:rPr lang="en-US" sz="2400" b="1" dirty="0"/>
              <a:t>.3 Enterprise Environmental Factors</a:t>
            </a:r>
          </a:p>
          <a:p>
            <a:pPr marL="342900" indent="-342900"/>
            <a:r>
              <a:rPr lang="en-US" sz="2400" b="1" dirty="0"/>
              <a:t>	</a:t>
            </a:r>
            <a:r>
              <a:rPr lang="en-US" sz="2000" dirty="0"/>
              <a:t>Several environmental factors influence the creation of the Scope </a:t>
            </a:r>
          </a:p>
          <a:p>
            <a:pPr marL="342900" indent="-342900"/>
            <a:r>
              <a:rPr lang="en-US" sz="2000" dirty="0"/>
              <a:t>     Management Plan, these include but are not limited to:</a:t>
            </a:r>
          </a:p>
          <a:p>
            <a:pPr marL="796925" indent="-222250">
              <a:buFont typeface="Arial" pitchFamily="34" charset="0"/>
              <a:buChar char="•"/>
            </a:pPr>
            <a:r>
              <a:rPr lang="en-US" sz="2000" dirty="0"/>
              <a:t>Organizational Culture		</a:t>
            </a:r>
            <a:r>
              <a:rPr lang="en-US" sz="1200" dirty="0">
                <a:sym typeface="Wingdings 2"/>
              </a:rPr>
              <a:t></a:t>
            </a:r>
            <a:r>
              <a:rPr lang="en-US" sz="2000" dirty="0">
                <a:sym typeface="Wingdings 2"/>
              </a:rPr>
              <a:t>  </a:t>
            </a:r>
            <a:r>
              <a:rPr lang="en-US" sz="2000" dirty="0"/>
              <a:t>Market conditions</a:t>
            </a:r>
          </a:p>
          <a:p>
            <a:pPr marL="796925" indent="-222250">
              <a:buFont typeface="Arial" pitchFamily="34" charset="0"/>
              <a:buChar char="•"/>
            </a:pPr>
            <a:r>
              <a:rPr lang="en-US" sz="2000" dirty="0"/>
              <a:t>Infrastructure			 	</a:t>
            </a:r>
            <a:r>
              <a:rPr lang="en-US" sz="1400" dirty="0">
                <a:sym typeface="Wingdings 2"/>
              </a:rPr>
              <a:t></a:t>
            </a:r>
            <a:r>
              <a:rPr lang="en-US" sz="2000" dirty="0">
                <a:sym typeface="Wingdings 2"/>
              </a:rPr>
              <a:t>  </a:t>
            </a:r>
            <a:r>
              <a:rPr lang="en-US" sz="2000" dirty="0"/>
              <a:t>Personnel administration </a:t>
            </a:r>
          </a:p>
          <a:p>
            <a:pPr marL="574675"/>
            <a:endParaRPr lang="en-US" sz="2000" dirty="0"/>
          </a:p>
        </p:txBody>
      </p:sp>
    </p:spTree>
    <p:extLst>
      <p:ext uri="{BB962C8B-B14F-4D97-AF65-F5344CB8AC3E}">
        <p14:creationId xmlns:p14="http://schemas.microsoft.com/office/powerpoint/2010/main" val="68930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a:xfrm>
            <a:off x="628650" y="152400"/>
            <a:ext cx="7886700" cy="1325563"/>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5.1.1  - PLAN SCOPE MANAGEMENT: INPUTS </a:t>
            </a:r>
          </a:p>
        </p:txBody>
      </p:sp>
      <p:sp>
        <p:nvSpPr>
          <p:cNvPr id="6" name="Content Placeholder 5"/>
          <p:cNvSpPr>
            <a:spLocks noGrp="1"/>
          </p:cNvSpPr>
          <p:nvPr>
            <p:ph idx="1"/>
          </p:nvPr>
        </p:nvSpPr>
        <p:spPr/>
        <p:txBody>
          <a:bodyPr>
            <a:normAutofit/>
          </a:bodyPr>
          <a:lstStyle/>
          <a:p>
            <a:r>
              <a:rPr lang="en-CA" sz="3600" b="1" dirty="0"/>
              <a:t>5  Organizational Process Assets</a:t>
            </a:r>
            <a:r>
              <a:rPr lang="en-CA" sz="3600" dirty="0"/>
              <a:t> </a:t>
            </a:r>
          </a:p>
          <a:p>
            <a:pPr marL="536575" indent="0">
              <a:buNone/>
            </a:pPr>
            <a:r>
              <a:rPr lang="en-CA" dirty="0"/>
              <a:t>Organizational Process Assets that can influence this process, include: </a:t>
            </a:r>
          </a:p>
          <a:p>
            <a:pPr marL="993775" indent="-457200"/>
            <a:r>
              <a:rPr lang="en-CA" sz="2400" b="1" i="1" dirty="0"/>
              <a:t>Organizational policies and procedures</a:t>
            </a:r>
          </a:p>
          <a:p>
            <a:pPr marL="993775" indent="-457200"/>
            <a:r>
              <a:rPr lang="en-CA" sz="2400" b="1" i="1" dirty="0"/>
              <a:t>Historical information</a:t>
            </a:r>
          </a:p>
          <a:p>
            <a:pPr marL="993775" indent="-457200"/>
            <a:r>
              <a:rPr lang="en-CA" sz="2400" b="1" i="1" dirty="0"/>
              <a:t>Lessons Learned Repositories</a:t>
            </a:r>
            <a:endParaRPr lang="en-CA" sz="3200" b="1" i="1" dirty="0"/>
          </a:p>
        </p:txBody>
      </p:sp>
    </p:spTree>
    <p:extLst>
      <p:ext uri="{BB962C8B-B14F-4D97-AF65-F5344CB8AC3E}">
        <p14:creationId xmlns:p14="http://schemas.microsoft.com/office/powerpoint/2010/main" val="330037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a:xfrm>
            <a:off x="152400" y="165652"/>
            <a:ext cx="8793480" cy="901148"/>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5.1.2  - PLAN SCOPE MANAGEMENT: Tools &amp; Techniques </a:t>
            </a:r>
          </a:p>
        </p:txBody>
      </p:sp>
      <p:sp>
        <p:nvSpPr>
          <p:cNvPr id="3" name="Content Placeholder 2"/>
          <p:cNvSpPr>
            <a:spLocks noGrp="1"/>
          </p:cNvSpPr>
          <p:nvPr>
            <p:ph idx="1"/>
          </p:nvPr>
        </p:nvSpPr>
        <p:spPr>
          <a:xfrm>
            <a:off x="381000" y="1219200"/>
            <a:ext cx="8564880" cy="5486400"/>
          </a:xfrm>
        </p:spPr>
        <p:txBody>
          <a:bodyPr>
            <a:noAutofit/>
          </a:bodyPr>
          <a:lstStyle/>
          <a:p>
            <a:pPr marL="82296" indent="0">
              <a:buNone/>
            </a:pPr>
            <a:r>
              <a:rPr lang="en-US" sz="2400" b="1" dirty="0"/>
              <a:t>.1 Expert Judgment</a:t>
            </a:r>
          </a:p>
          <a:p>
            <a:pPr marL="357188" indent="-276225">
              <a:buNone/>
            </a:pPr>
            <a:r>
              <a:rPr lang="en-US" sz="2200" dirty="0"/>
              <a:t>    Expertise provided by knowledgeable and experienced parties relevant to developing the Scope Management Plan, in the following topics: </a:t>
            </a:r>
          </a:p>
          <a:p>
            <a:pPr marL="357188" indent="-276225">
              <a:buNone/>
            </a:pPr>
            <a:r>
              <a:rPr lang="en-US" sz="2200" dirty="0"/>
              <a:t>	- Previous similar projects 	- Industry Information, or discipline or 					  project application area</a:t>
            </a:r>
          </a:p>
          <a:p>
            <a:pPr marL="400050" indent="-319088">
              <a:buNone/>
            </a:pPr>
            <a:r>
              <a:rPr lang="en-US" sz="2400" b="1" dirty="0"/>
              <a:t>.2 Data Analysis </a:t>
            </a:r>
          </a:p>
          <a:p>
            <a:pPr marL="447675" indent="-447675">
              <a:buNone/>
              <a:tabLst>
                <a:tab pos="447675" algn="l"/>
              </a:tabLst>
            </a:pPr>
            <a:r>
              <a:rPr lang="en-US" sz="2200" b="1" dirty="0"/>
              <a:t>     - </a:t>
            </a:r>
            <a:r>
              <a:rPr lang="en-US" sz="2200" dirty="0"/>
              <a:t>Alternative Analysis		 - Ways of collecting requirements</a:t>
            </a:r>
          </a:p>
          <a:p>
            <a:pPr marL="268288" indent="-187325">
              <a:buNone/>
            </a:pPr>
            <a:r>
              <a:rPr lang="en-US" sz="2200" dirty="0"/>
              <a:t>	- Elaborating the project	- Creating &amp; Validating the scope </a:t>
            </a:r>
          </a:p>
          <a:p>
            <a:pPr marL="400050" indent="-319088">
              <a:lnSpc>
                <a:spcPct val="100000"/>
              </a:lnSpc>
              <a:spcBef>
                <a:spcPts val="0"/>
              </a:spcBef>
              <a:buNone/>
            </a:pPr>
            <a:r>
              <a:rPr lang="en-US" sz="2200" dirty="0"/>
              <a:t>     and Product Scope		- Controlling the scope</a:t>
            </a:r>
            <a:endParaRPr lang="en-US" sz="2200" b="1" dirty="0"/>
          </a:p>
          <a:p>
            <a:pPr marL="400050" indent="-319088">
              <a:buNone/>
            </a:pPr>
            <a:r>
              <a:rPr lang="en-US" sz="2400" b="1" dirty="0"/>
              <a:t>.3 Meetings</a:t>
            </a:r>
          </a:p>
          <a:p>
            <a:pPr marL="400050" indent="-319088">
              <a:buNone/>
            </a:pPr>
            <a:r>
              <a:rPr lang="en-US" sz="2200" b="1" dirty="0"/>
              <a:t>	</a:t>
            </a:r>
            <a:r>
              <a:rPr lang="en-US" sz="2200" dirty="0"/>
              <a:t>Attended by the project manager, the team, the sponsor, selected stakeholders to develop the scope management plan.</a:t>
            </a:r>
            <a:endParaRPr lang="en-US" sz="2200" b="1" dirty="0"/>
          </a:p>
        </p:txBody>
      </p:sp>
      <p:sp>
        <p:nvSpPr>
          <p:cNvPr id="4" name="Title 1"/>
          <p:cNvSpPr txBox="1">
            <a:spLocks/>
          </p:cNvSpPr>
          <p:nvPr/>
        </p:nvSpPr>
        <p:spPr>
          <a:xfrm>
            <a:off x="1447800" y="152400"/>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en-US"/>
          </a:p>
        </p:txBody>
      </p:sp>
    </p:spTree>
    <p:extLst>
      <p:ext uri="{BB962C8B-B14F-4D97-AF65-F5344CB8AC3E}">
        <p14:creationId xmlns:p14="http://schemas.microsoft.com/office/powerpoint/2010/main" val="78503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252"/>
            <a:ext cx="8077200" cy="1143000"/>
          </a:xfrm>
        </p:spPr>
        <p:txBody>
          <a:bodyPr>
            <a:noAutofit/>
          </a:bodyPr>
          <a:lstStyle/>
          <a:p>
            <a:pPr algn="ctr"/>
            <a:r>
              <a:rPr lang="en-US" sz="2800" b="1" dirty="0">
                <a:effectLst>
                  <a:outerShdw blurRad="38100" dist="38100" dir="2700000" algn="tl">
                    <a:srgbClr val="000000">
                      <a:alpha val="43137"/>
                    </a:srgbClr>
                  </a:outerShdw>
                </a:effectLst>
              </a:rPr>
              <a:t>5.1.3 - PLAN SCOPE MANAGEMENT: OUTPUTS</a:t>
            </a:r>
            <a:endParaRPr lang="en-US"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1219200"/>
            <a:ext cx="8382000" cy="5105400"/>
          </a:xfrm>
        </p:spPr>
        <p:txBody>
          <a:bodyPr>
            <a:normAutofit/>
          </a:bodyPr>
          <a:lstStyle/>
          <a:p>
            <a:pPr marL="82296" indent="0">
              <a:buNone/>
            </a:pPr>
            <a:r>
              <a:rPr lang="en-US" sz="2800" b="1" dirty="0"/>
              <a:t>.1 Scope Management Plan</a:t>
            </a:r>
          </a:p>
          <a:p>
            <a:pPr marL="515938" indent="-434975">
              <a:buNone/>
            </a:pPr>
            <a:r>
              <a:rPr lang="en-US" sz="2800" b="1" dirty="0"/>
              <a:t>	</a:t>
            </a:r>
            <a:r>
              <a:rPr lang="en-US" sz="2400" dirty="0"/>
              <a:t>Describes how the scope will be defined, developed, monitored, controlled and verified. The scope management plan is a major component of the project management plan, and includes details about the processes of:</a:t>
            </a:r>
          </a:p>
          <a:p>
            <a:pPr marL="973138" indent="-233363"/>
            <a:r>
              <a:rPr lang="en-US" sz="2400" dirty="0"/>
              <a:t>Preparing the Scope Statement </a:t>
            </a:r>
          </a:p>
          <a:p>
            <a:pPr marL="973138" indent="-233363"/>
            <a:r>
              <a:rPr lang="en-US" sz="2400" dirty="0"/>
              <a:t>Creating the WBS from the Scope Statement </a:t>
            </a:r>
          </a:p>
          <a:p>
            <a:pPr marL="973138" indent="-233363"/>
            <a:r>
              <a:rPr lang="en-US" sz="2400" dirty="0"/>
              <a:t>Establishing how the baseline will be approved and maintained</a:t>
            </a:r>
          </a:p>
          <a:p>
            <a:pPr marL="973138" indent="-233363"/>
            <a:r>
              <a:rPr lang="en-US" sz="2400" dirty="0"/>
              <a:t>Performing the formal acceptance of the project  </a:t>
            </a:r>
            <a:endParaRPr lang="en-US" sz="2000" dirty="0"/>
          </a:p>
        </p:txBody>
      </p:sp>
    </p:spTree>
    <p:extLst>
      <p:ext uri="{BB962C8B-B14F-4D97-AF65-F5344CB8AC3E}">
        <p14:creationId xmlns:p14="http://schemas.microsoft.com/office/powerpoint/2010/main" val="405508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0"/>
            <a:ext cx="7498080" cy="838200"/>
          </a:xfrm>
        </p:spPr>
        <p:txBody>
          <a:bodyPr>
            <a:noAutofit/>
          </a:bodyPr>
          <a:lstStyle/>
          <a:p>
            <a:pPr algn="ctr"/>
            <a:r>
              <a:rPr lang="en-US" sz="2800" b="1" dirty="0">
                <a:effectLst>
                  <a:outerShdw blurRad="38100" dist="38100" dir="2700000" algn="tl">
                    <a:srgbClr val="000000">
                      <a:alpha val="43137"/>
                    </a:srgbClr>
                  </a:outerShdw>
                </a:effectLst>
              </a:rPr>
              <a:t>5.1.3 - PLAN SCOPE MANAGEMENT: OUTPUTS</a:t>
            </a:r>
            <a:endParaRPr lang="en-US"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1219200"/>
            <a:ext cx="8305800" cy="4876800"/>
          </a:xfrm>
        </p:spPr>
        <p:txBody>
          <a:bodyPr>
            <a:normAutofit fontScale="85000" lnSpcReduction="10000"/>
          </a:bodyPr>
          <a:lstStyle/>
          <a:p>
            <a:pPr marL="82296" indent="0">
              <a:buNone/>
            </a:pPr>
            <a:r>
              <a:rPr lang="en-US" sz="3000" b="1" dirty="0"/>
              <a:t>.2 Requirements Management Plan</a:t>
            </a:r>
          </a:p>
          <a:p>
            <a:pPr marL="82296" indent="0">
              <a:buNone/>
            </a:pPr>
            <a:endParaRPr lang="en-US" sz="2800" b="1" dirty="0"/>
          </a:p>
          <a:p>
            <a:pPr marL="509588" indent="0">
              <a:buNone/>
            </a:pPr>
            <a:r>
              <a:rPr lang="en-US" sz="2400" dirty="0"/>
              <a:t>This plan describes how requirements will be analyzed, documented and managed. Included as a components of the Project Management Plan, comprises as a minimum, the following components: </a:t>
            </a:r>
          </a:p>
          <a:p>
            <a:pPr marL="852488" indent="-342900">
              <a:spcBef>
                <a:spcPts val="600"/>
              </a:spcBef>
              <a:spcAft>
                <a:spcPts val="600"/>
              </a:spcAft>
            </a:pPr>
            <a:r>
              <a:rPr lang="en-US" sz="2400" dirty="0"/>
              <a:t>How the activities to achieve the requirements will be planned, tracked and reported</a:t>
            </a:r>
          </a:p>
          <a:p>
            <a:pPr marL="852488" indent="-342900"/>
            <a:r>
              <a:rPr lang="en-US" sz="2400" dirty="0"/>
              <a:t>How Configuration Management (</a:t>
            </a:r>
            <a:r>
              <a:rPr lang="en-US" sz="2400" dirty="0">
                <a:solidFill>
                  <a:srgbClr val="FF0000"/>
                </a:solidFill>
              </a:rPr>
              <a:t>it is about the product</a:t>
            </a:r>
            <a:r>
              <a:rPr lang="en-US" sz="2400" dirty="0"/>
              <a:t>) Activities will be planned, tracked and monitored, such as, how changes will be initiated, analyzed, traced, tracked, and reported; as well as authorization levels required to approve these changes.  </a:t>
            </a:r>
          </a:p>
          <a:p>
            <a:pPr marL="852488" indent="-342900"/>
            <a:r>
              <a:rPr lang="en-US" sz="2400" dirty="0"/>
              <a:t>Requirement prioritization process</a:t>
            </a:r>
          </a:p>
          <a:p>
            <a:pPr marL="852488" indent="-342900"/>
            <a:r>
              <a:rPr lang="en-US" sz="2400" dirty="0"/>
              <a:t>Metrics that will be used and the rationale for using them </a:t>
            </a:r>
          </a:p>
          <a:p>
            <a:pPr marL="852488" indent="-342900"/>
            <a:r>
              <a:rPr lang="en-US" sz="2400" dirty="0"/>
              <a:t>Traceability structure to reflect which requirement attributes will be captured in the traceability matrix.   </a:t>
            </a:r>
            <a:r>
              <a:rPr lang="en-US" sz="2400" b="1" dirty="0"/>
              <a:t>  </a:t>
            </a:r>
          </a:p>
        </p:txBody>
      </p:sp>
    </p:spTree>
    <p:extLst>
      <p:ext uri="{BB962C8B-B14F-4D97-AF65-F5344CB8AC3E}">
        <p14:creationId xmlns:p14="http://schemas.microsoft.com/office/powerpoint/2010/main" val="50249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066800" y="-220317"/>
            <a:ext cx="7498080" cy="1143000"/>
          </a:xfrm>
        </p:spPr>
        <p:txBody>
          <a:bodyPr>
            <a:noAutofit/>
          </a:bodyPr>
          <a:lstStyle/>
          <a:p>
            <a:pPr algn="ctr" eaLnBrk="1" fontAlgn="auto" hangingPunct="1">
              <a:spcAft>
                <a:spcPts val="0"/>
              </a:spcAft>
              <a:defRPr/>
            </a:pPr>
            <a:r>
              <a:rPr lang="en-US" sz="3600" b="1" dirty="0">
                <a:effectLst>
                  <a:outerShdw blurRad="38100" dist="38100" dir="2700000" algn="tl">
                    <a:srgbClr val="000000">
                      <a:alpha val="43137"/>
                    </a:srgbClr>
                  </a:outerShdw>
                </a:effectLst>
              </a:rPr>
              <a:t>5.2  - Collect Requirement</a:t>
            </a:r>
          </a:p>
        </p:txBody>
      </p:sp>
      <p:sp>
        <p:nvSpPr>
          <p:cNvPr id="3" name="Content Placeholder 2"/>
          <p:cNvSpPr>
            <a:spLocks noGrp="1"/>
          </p:cNvSpPr>
          <p:nvPr>
            <p:ph idx="1"/>
          </p:nvPr>
        </p:nvSpPr>
        <p:spPr>
          <a:xfrm>
            <a:off x="304800" y="685800"/>
            <a:ext cx="8610600" cy="2667000"/>
          </a:xfrm>
        </p:spPr>
        <p:txBody>
          <a:bodyPr>
            <a:normAutofit/>
          </a:bodyPr>
          <a:lstStyle/>
          <a:p>
            <a:pPr marL="425196" indent="-342900"/>
            <a:r>
              <a:rPr lang="en-US" sz="2400" dirty="0"/>
              <a:t>This process is for determining, documenting and managing stakeholder needs and expectations. It provides the basis for defining the product and the project scope. </a:t>
            </a:r>
          </a:p>
          <a:p>
            <a:pPr marL="425196" indent="-342900"/>
            <a:r>
              <a:rPr lang="en-US" sz="2400" dirty="0"/>
              <a:t>The success of the project is directly impacted by an active stakeholder involvement in decomposing of needs into project and product requirements, and subsequently determining, documenting and managing the requirements.   </a:t>
            </a:r>
          </a:p>
        </p:txBody>
      </p:sp>
      <p:graphicFrame>
        <p:nvGraphicFramePr>
          <p:cNvPr id="5" name="Object 4"/>
          <p:cNvGraphicFramePr>
            <a:graphicFrameLocks noChangeAspect="1"/>
          </p:cNvGraphicFramePr>
          <p:nvPr>
            <p:extLst>
              <p:ext uri="{D42A27DB-BD31-4B8C-83A1-F6EECF244321}">
                <p14:modId xmlns:p14="http://schemas.microsoft.com/office/powerpoint/2010/main" val="3608304390"/>
              </p:ext>
            </p:extLst>
          </p:nvPr>
        </p:nvGraphicFramePr>
        <p:xfrm>
          <a:off x="876300" y="3550920"/>
          <a:ext cx="7650480" cy="3276600"/>
        </p:xfrm>
        <a:graphic>
          <a:graphicData uri="http://schemas.openxmlformats.org/presentationml/2006/ole">
            <mc:AlternateContent xmlns:mc="http://schemas.openxmlformats.org/markup-compatibility/2006">
              <mc:Choice xmlns:v="urn:schemas-microsoft-com:vml" Requires="v">
                <p:oleObj spid="_x0000_s12454" name="Visio" r:id="rId3" imgW="9444688" imgH="7629278" progId="Visio.Drawing.15">
                  <p:embed/>
                </p:oleObj>
              </mc:Choice>
              <mc:Fallback>
                <p:oleObj name="Visio" r:id="rId3" imgW="9444688" imgH="7629278" progId="Visio.Drawing.15">
                  <p:embed/>
                  <p:pic>
                    <p:nvPicPr>
                      <p:cNvPr id="0" name=""/>
                      <p:cNvPicPr/>
                      <p:nvPr/>
                    </p:nvPicPr>
                    <p:blipFill>
                      <a:blip r:embed="rId4"/>
                      <a:stretch>
                        <a:fillRect/>
                      </a:stretch>
                    </p:blipFill>
                    <p:spPr>
                      <a:xfrm>
                        <a:off x="876300" y="3550920"/>
                        <a:ext cx="7650480" cy="3276600"/>
                      </a:xfrm>
                      <a:prstGeom prst="rect">
                        <a:avLst/>
                      </a:prstGeom>
                    </p:spPr>
                  </p:pic>
                </p:oleObj>
              </mc:Fallback>
            </mc:AlternateContent>
          </a:graphicData>
        </a:graphic>
      </p:graphicFrame>
    </p:spTree>
    <p:extLst>
      <p:ext uri="{BB962C8B-B14F-4D97-AF65-F5344CB8AC3E}">
        <p14:creationId xmlns:p14="http://schemas.microsoft.com/office/powerpoint/2010/main" val="305735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612" y="609600"/>
            <a:ext cx="6984776" cy="3874907"/>
          </a:xfrm>
          <a:prstGeom prst="rect">
            <a:avLst/>
          </a:prstGeom>
        </p:spPr>
        <p:txBody>
          <a:bodyPr wrap="square">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algn="ctr">
              <a:lnSpc>
                <a:spcPct val="115000"/>
              </a:lnSpc>
              <a:spcBef>
                <a:spcPts val="0"/>
              </a:spcBef>
              <a:spcAft>
                <a:spcPts val="1000"/>
              </a:spcAft>
            </a:pPr>
            <a:r>
              <a:rPr lang="en-US" sz="3200" dirty="0">
                <a:solidFill>
                  <a:schemeClr val="tx1"/>
                </a:solidFill>
                <a:latin typeface="Calibri"/>
                <a:ea typeface="Calibri"/>
                <a:cs typeface="Times New Roman"/>
              </a:rPr>
              <a:t>The contents of this lesson are based 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b="1" i="1" dirty="0">
                <a:solidFill>
                  <a:schemeClr val="tx1"/>
                </a:solidFill>
                <a:latin typeface="Calibri"/>
                <a:ea typeface="Calibri"/>
                <a:cs typeface="Times New Roman"/>
              </a:rPr>
              <a:t>A Guide to Project Management Body of Knowledge (PMBOK® Guide)         Sixth  Edition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Published and Owned by</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Project Management Institute, PMI</a:t>
            </a:r>
            <a:r>
              <a:rPr lang="en-US" sz="3200" dirty="0">
                <a:solidFill>
                  <a:schemeClr val="tx1"/>
                </a:solidFill>
                <a:latin typeface="Calibri"/>
                <a:ea typeface="Calibri"/>
                <a:cs typeface="Calibri"/>
              </a:rPr>
              <a:t>®</a:t>
            </a:r>
            <a:endParaRPr lang="en-US" sz="1400" dirty="0">
              <a:solidFill>
                <a:schemeClr val="tx1"/>
              </a:solidFill>
              <a:effectLst/>
              <a:latin typeface="Calibri"/>
              <a:ea typeface="Calibri"/>
              <a:cs typeface="Times New Roman"/>
            </a:endParaRPr>
          </a:p>
        </p:txBody>
      </p:sp>
      <p:sp>
        <p:nvSpPr>
          <p:cNvPr id="3" name="TextBox 2"/>
          <p:cNvSpPr txBox="1"/>
          <p:nvPr/>
        </p:nvSpPr>
        <p:spPr>
          <a:xfrm>
            <a:off x="1140910" y="5486400"/>
            <a:ext cx="8384090"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t>PMBOK, PMP, CAPM and PMI are registered trade marks of Project Management Institute, Inc. </a:t>
            </a:r>
          </a:p>
        </p:txBody>
      </p:sp>
    </p:spTree>
    <p:extLst>
      <p:ext uri="{BB962C8B-B14F-4D97-AF65-F5344CB8AC3E}">
        <p14:creationId xmlns:p14="http://schemas.microsoft.com/office/powerpoint/2010/main" val="3719503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6" name="Rectangle 8"/>
          <p:cNvSpPr>
            <a:spLocks noGrp="1" noChangeArrowheads="1"/>
          </p:cNvSpPr>
          <p:nvPr>
            <p:ph type="title"/>
          </p:nvPr>
        </p:nvSpPr>
        <p:spPr>
          <a:xfrm>
            <a:off x="1523999" y="174625"/>
            <a:ext cx="6392863" cy="1143000"/>
          </a:xfrm>
        </p:spPr>
        <p:txBody>
          <a:bodyPr>
            <a:normAutofit/>
          </a:bodyPr>
          <a:lstStyle/>
          <a:p>
            <a:pPr eaLnBrk="1" fontAlgn="auto" hangingPunct="1">
              <a:spcAft>
                <a:spcPts val="0"/>
              </a:spcAft>
              <a:defRPr/>
            </a:pPr>
            <a:r>
              <a:rPr lang="en-US" sz="3600" b="1" dirty="0">
                <a:effectLst>
                  <a:outerShdw blurRad="38100" dist="38100" dir="2700000" algn="tl">
                    <a:srgbClr val="000000">
                      <a:alpha val="43137"/>
                    </a:srgbClr>
                  </a:outerShdw>
                </a:effectLst>
              </a:rPr>
              <a:t>5.2  - COLLECT REQUIREMENTS</a:t>
            </a:r>
          </a:p>
        </p:txBody>
      </p:sp>
      <p:sp>
        <p:nvSpPr>
          <p:cNvPr id="50178" name="Slide Number Placeholder 3"/>
          <p:cNvSpPr>
            <a:spLocks noGrp="1"/>
          </p:cNvSpPr>
          <p:nvPr>
            <p:ph type="sldNum" sz="quarter" idx="12"/>
          </p:nvPr>
        </p:nvSpPr>
        <p:spPr/>
        <p:txBody>
          <a:bodyPr/>
          <a:lstStyle/>
          <a:p>
            <a:pPr>
              <a:defRPr/>
            </a:pPr>
            <a:fld id="{260F9370-B7A1-4FFE-8A51-9DE27FF1BB81}" type="slidenum">
              <a:rPr lang="en-US"/>
              <a:pPr>
                <a:defRPr/>
              </a:pPr>
              <a:t>20</a:t>
            </a:fld>
            <a:endParaRPr lang="en-US" sz="1400">
              <a:solidFill>
                <a:schemeClr val="tx2"/>
              </a:solidFill>
            </a:endParaRPr>
          </a:p>
        </p:txBody>
      </p:sp>
      <p:pic>
        <p:nvPicPr>
          <p:cNvPr id="746498" name="Picture 2"/>
          <p:cNvPicPr>
            <a:picLocks noChangeArrowheads="1"/>
          </p:cNvPicPr>
          <p:nvPr/>
        </p:nvPicPr>
        <p:blipFill>
          <a:blip r:embed="rId3" cstate="print"/>
          <a:srcRect/>
          <a:stretch>
            <a:fillRect/>
          </a:stretch>
        </p:blipFill>
        <p:spPr bwMode="auto">
          <a:xfrm>
            <a:off x="1219201" y="4370960"/>
            <a:ext cx="2464990" cy="1981200"/>
          </a:xfrm>
          <a:prstGeom prst="rect">
            <a:avLst/>
          </a:prstGeom>
          <a:noFill/>
          <a:ln w="12700">
            <a:noFill/>
            <a:miter lim="800000"/>
            <a:headEnd/>
            <a:tailEnd/>
          </a:ln>
        </p:spPr>
      </p:pic>
      <p:sp>
        <p:nvSpPr>
          <p:cNvPr id="40965" name="Rectangle 3"/>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40966" name="Rectangle 4"/>
          <p:cNvSpPr>
            <a:spLocks noChangeArrowheads="1"/>
          </p:cNvSpPr>
          <p:nvPr/>
        </p:nvSpPr>
        <p:spPr bwMode="auto">
          <a:xfrm>
            <a:off x="3124200" y="6246911"/>
            <a:ext cx="2895600" cy="457200"/>
          </a:xfrm>
          <a:prstGeom prst="rect">
            <a:avLst/>
          </a:prstGeom>
          <a:noFill/>
          <a:ln w="12700">
            <a:noFill/>
            <a:miter lim="800000"/>
            <a:headEnd/>
            <a:tailEnd/>
          </a:ln>
        </p:spPr>
        <p:txBody>
          <a:bodyPr wrap="none" anchor="ctr"/>
          <a:lstStyle/>
          <a:p>
            <a:endParaRPr lang="en-US"/>
          </a:p>
        </p:txBody>
      </p:sp>
      <p:sp>
        <p:nvSpPr>
          <p:cNvPr id="40967" name="Rectangle 5"/>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40968" name="Rectangle 6"/>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40969" name="Rectangle 7"/>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4"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25" name="Group 24"/>
          <p:cNvGrpSpPr/>
          <p:nvPr/>
        </p:nvGrpSpPr>
        <p:grpSpPr>
          <a:xfrm>
            <a:off x="533400" y="1752600"/>
            <a:ext cx="8077200" cy="4102100"/>
            <a:chOff x="533400" y="1752600"/>
            <a:chExt cx="8077200" cy="4102100"/>
          </a:xfrm>
        </p:grpSpPr>
        <p:sp>
          <p:nvSpPr>
            <p:cNvPr id="26" name="Rectangle 49"/>
            <p:cNvSpPr>
              <a:spLocks noChangeArrowheads="1"/>
            </p:cNvSpPr>
            <p:nvPr/>
          </p:nvSpPr>
          <p:spPr bwMode="auto">
            <a:xfrm>
              <a:off x="2693591" y="3657600"/>
              <a:ext cx="9906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5.3</a:t>
              </a:r>
            </a:p>
            <a:p>
              <a:pPr algn="ctr">
                <a:defRPr/>
              </a:pPr>
              <a:r>
                <a:rPr lang="en-US" b="1" dirty="0">
                  <a:solidFill>
                    <a:schemeClr val="bg1"/>
                  </a:solidFill>
                </a:rPr>
                <a:t>Define</a:t>
              </a:r>
            </a:p>
            <a:p>
              <a:pPr algn="ctr">
                <a:defRPr/>
              </a:pPr>
              <a:r>
                <a:rPr lang="en-US" b="1" dirty="0">
                  <a:solidFill>
                    <a:schemeClr val="bg1"/>
                  </a:solidFill>
                </a:rPr>
                <a:t>Scope</a:t>
              </a:r>
            </a:p>
          </p:txBody>
        </p:sp>
        <p:sp>
          <p:nvSpPr>
            <p:cNvPr id="27" name="Rectangle 50"/>
            <p:cNvSpPr>
              <a:spLocks noChangeArrowheads="1"/>
            </p:cNvSpPr>
            <p:nvPr/>
          </p:nvSpPr>
          <p:spPr bwMode="auto">
            <a:xfrm>
              <a:off x="4244182" y="3670300"/>
              <a:ext cx="11049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5.4</a:t>
              </a:r>
            </a:p>
            <a:p>
              <a:pPr algn="ctr">
                <a:defRPr/>
              </a:pPr>
              <a:r>
                <a:rPr lang="en-US" b="1" dirty="0">
                  <a:solidFill>
                    <a:schemeClr val="bg1"/>
                  </a:solidFill>
                </a:rPr>
                <a:t>Create</a:t>
              </a:r>
            </a:p>
            <a:p>
              <a:pPr algn="ctr">
                <a:defRPr/>
              </a:pPr>
              <a:r>
                <a:rPr lang="en-US" b="1" dirty="0">
                  <a:solidFill>
                    <a:schemeClr val="bg1"/>
                  </a:solidFill>
                </a:rPr>
                <a:t>WBS</a:t>
              </a:r>
              <a:endParaRPr lang="en-US" dirty="0">
                <a:solidFill>
                  <a:schemeClr val="bg1"/>
                </a:solidFill>
              </a:endParaRPr>
            </a:p>
          </p:txBody>
        </p:sp>
        <p:sp>
          <p:nvSpPr>
            <p:cNvPr id="28" name="Rectangle 51"/>
            <p:cNvSpPr>
              <a:spLocks noChangeArrowheads="1"/>
            </p:cNvSpPr>
            <p:nvPr/>
          </p:nvSpPr>
          <p:spPr bwMode="auto">
            <a:xfrm>
              <a:off x="7535863" y="3657600"/>
              <a:ext cx="1074737" cy="9906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5.6</a:t>
              </a:r>
            </a:p>
            <a:p>
              <a:pPr algn="ctr">
                <a:defRPr/>
              </a:pPr>
              <a:r>
                <a:rPr lang="en-US" b="1" dirty="0">
                  <a:solidFill>
                    <a:schemeClr val="bg1"/>
                  </a:solidFill>
                </a:rPr>
                <a:t>Control</a:t>
              </a:r>
            </a:p>
            <a:p>
              <a:pPr algn="ctr">
                <a:defRPr/>
              </a:pPr>
              <a:r>
                <a:rPr lang="en-US" b="1" dirty="0">
                  <a:solidFill>
                    <a:schemeClr val="bg1"/>
                  </a:solidFill>
                </a:rPr>
                <a:t>Scope </a:t>
              </a:r>
            </a:p>
          </p:txBody>
        </p:sp>
        <p:sp>
          <p:nvSpPr>
            <p:cNvPr id="29" name="Rectangle 52"/>
            <p:cNvSpPr>
              <a:spLocks noChangeArrowheads="1"/>
            </p:cNvSpPr>
            <p:nvPr/>
          </p:nvSpPr>
          <p:spPr bwMode="auto">
            <a:xfrm>
              <a:off x="5909073" y="3657600"/>
              <a:ext cx="10668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endParaRPr lang="en-US" b="1" dirty="0">
                <a:solidFill>
                  <a:schemeClr val="bg1"/>
                </a:solidFill>
              </a:endParaRPr>
            </a:p>
            <a:p>
              <a:pPr algn="ctr">
                <a:defRPr/>
              </a:pPr>
              <a:r>
                <a:rPr lang="en-US" b="1" dirty="0">
                  <a:solidFill>
                    <a:schemeClr val="bg1"/>
                  </a:solidFill>
                </a:rPr>
                <a:t>5.5</a:t>
              </a:r>
            </a:p>
            <a:p>
              <a:pPr algn="ctr">
                <a:defRPr/>
              </a:pPr>
              <a:r>
                <a:rPr lang="en-US" b="1" dirty="0">
                  <a:solidFill>
                    <a:schemeClr val="bg1"/>
                  </a:solidFill>
                </a:rPr>
                <a:t>Verify</a:t>
              </a:r>
            </a:p>
            <a:p>
              <a:pPr algn="ctr">
                <a:defRPr/>
              </a:pPr>
              <a:r>
                <a:rPr lang="en-US" b="1" dirty="0">
                  <a:solidFill>
                    <a:schemeClr val="bg1"/>
                  </a:solidFill>
                </a:rPr>
                <a:t>Scope</a:t>
              </a:r>
            </a:p>
            <a:p>
              <a:pPr algn="ctr">
                <a:defRPr/>
              </a:pPr>
              <a:endParaRPr lang="en-US" dirty="0">
                <a:solidFill>
                  <a:schemeClr val="bg1"/>
                </a:solidFill>
              </a:endParaRPr>
            </a:p>
          </p:txBody>
        </p:sp>
        <p:sp>
          <p:nvSpPr>
            <p:cNvPr id="30" name="Rectangle 53"/>
            <p:cNvSpPr>
              <a:spLocks noChangeArrowheads="1"/>
            </p:cNvSpPr>
            <p:nvPr/>
          </p:nvSpPr>
          <p:spPr bwMode="auto">
            <a:xfrm>
              <a:off x="3581400" y="1752600"/>
              <a:ext cx="2438400" cy="1197764"/>
            </a:xfrm>
            <a:prstGeom prst="rect">
              <a:avLst/>
            </a:prstGeom>
            <a:solidFill>
              <a:schemeClr val="tx2">
                <a:lumMod val="50000"/>
              </a:schemeClr>
            </a:solidFill>
            <a:ln w="12700">
              <a:noFill/>
              <a:miter lim="800000"/>
              <a:headEnd/>
              <a:tailEnd/>
            </a:ln>
            <a:effectLst>
              <a:outerShdw blurRad="50800" dist="38100" dir="18900000" algn="bl" rotWithShape="0">
                <a:prstClr val="black">
                  <a:alpha val="40000"/>
                </a:prstClr>
              </a:outerShdw>
            </a:effectLst>
          </p:spPr>
          <p:txBody>
            <a:bodyPr lIns="90488" tIns="44450" rIns="90488" bIns="44450">
              <a:spAutoFit/>
            </a:bodyPr>
            <a:lstStyle/>
            <a:p>
              <a:pPr algn="ctr">
                <a:defRPr/>
              </a:pPr>
              <a:r>
                <a:rPr lang="en-US" sz="2400" b="1">
                  <a:solidFill>
                    <a:schemeClr val="bg1"/>
                  </a:solidFill>
                </a:rPr>
                <a:t>5.0</a:t>
              </a:r>
            </a:p>
            <a:p>
              <a:pPr algn="ctr">
                <a:defRPr/>
              </a:pPr>
              <a:r>
                <a:rPr lang="en-US" sz="2400" b="1">
                  <a:solidFill>
                    <a:schemeClr val="bg1"/>
                  </a:solidFill>
                </a:rPr>
                <a:t>Project Scope  Management</a:t>
              </a:r>
              <a:endParaRPr lang="en-US" sz="2400" b="1">
                <a:solidFill>
                  <a:schemeClr val="accent2"/>
                </a:solidFill>
              </a:endParaRPr>
            </a:p>
          </p:txBody>
        </p:sp>
        <p:sp>
          <p:nvSpPr>
            <p:cNvPr id="31" name="Line 54"/>
            <p:cNvSpPr>
              <a:spLocks noChangeShapeType="1"/>
            </p:cNvSpPr>
            <p:nvPr/>
          </p:nvSpPr>
          <p:spPr bwMode="auto">
            <a:xfrm>
              <a:off x="4799012" y="2895600"/>
              <a:ext cx="1588" cy="295275"/>
            </a:xfrm>
            <a:prstGeom prst="line">
              <a:avLst/>
            </a:prstGeom>
            <a:noFill/>
            <a:ln w="28575">
              <a:solidFill>
                <a:schemeClr val="tx1"/>
              </a:solidFill>
              <a:round/>
              <a:headEnd/>
              <a:tailEnd/>
            </a:ln>
          </p:spPr>
          <p:txBody>
            <a:bodyPr wrap="none" anchor="ctr"/>
            <a:lstStyle/>
            <a:p>
              <a:pPr algn="ctr"/>
              <a:endParaRPr lang="en-CA"/>
            </a:p>
          </p:txBody>
        </p:sp>
        <p:sp>
          <p:nvSpPr>
            <p:cNvPr id="32" name="Line 56"/>
            <p:cNvSpPr>
              <a:spLocks noChangeShapeType="1"/>
            </p:cNvSpPr>
            <p:nvPr/>
          </p:nvSpPr>
          <p:spPr bwMode="auto">
            <a:xfrm flipV="1">
              <a:off x="1371600" y="3200400"/>
              <a:ext cx="6697663" cy="0"/>
            </a:xfrm>
            <a:prstGeom prst="line">
              <a:avLst/>
            </a:prstGeom>
            <a:noFill/>
            <a:ln w="28575">
              <a:solidFill>
                <a:schemeClr val="tx1"/>
              </a:solidFill>
              <a:round/>
              <a:headEnd/>
              <a:tailEnd/>
            </a:ln>
          </p:spPr>
          <p:txBody>
            <a:bodyPr wrap="none" anchor="ctr"/>
            <a:lstStyle/>
            <a:p>
              <a:pPr algn="ctr"/>
              <a:endParaRPr lang="en-CA">
                <a:effectLst>
                  <a:outerShdw blurRad="38100" dist="38100" dir="2700000" algn="tl">
                    <a:srgbClr val="000000">
                      <a:alpha val="43137"/>
                    </a:srgbClr>
                  </a:outerShdw>
                </a:effectLst>
              </a:endParaRPr>
            </a:p>
          </p:txBody>
        </p:sp>
        <p:sp>
          <p:nvSpPr>
            <p:cNvPr id="33" name="Line 57"/>
            <p:cNvSpPr>
              <a:spLocks noChangeShapeType="1"/>
            </p:cNvSpPr>
            <p:nvPr/>
          </p:nvSpPr>
          <p:spPr bwMode="auto">
            <a:xfrm flipV="1">
              <a:off x="3200400" y="3167062"/>
              <a:ext cx="0" cy="490538"/>
            </a:xfrm>
            <a:prstGeom prst="line">
              <a:avLst/>
            </a:prstGeom>
            <a:noFill/>
            <a:ln w="28575">
              <a:solidFill>
                <a:schemeClr val="tx1"/>
              </a:solidFill>
              <a:round/>
              <a:headEnd/>
              <a:tailEnd/>
            </a:ln>
          </p:spPr>
          <p:txBody>
            <a:bodyPr wrap="none" anchor="ctr"/>
            <a:lstStyle/>
            <a:p>
              <a:pPr algn="ctr"/>
              <a:endParaRPr lang="en-CA"/>
            </a:p>
          </p:txBody>
        </p:sp>
        <p:sp>
          <p:nvSpPr>
            <p:cNvPr id="34" name="Line 58"/>
            <p:cNvSpPr>
              <a:spLocks noChangeShapeType="1"/>
            </p:cNvSpPr>
            <p:nvPr/>
          </p:nvSpPr>
          <p:spPr bwMode="auto">
            <a:xfrm flipV="1">
              <a:off x="48006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5" name="Line 59"/>
            <p:cNvSpPr>
              <a:spLocks noChangeShapeType="1"/>
            </p:cNvSpPr>
            <p:nvPr/>
          </p:nvSpPr>
          <p:spPr bwMode="auto">
            <a:xfrm flipV="1">
              <a:off x="64770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6" name="Line 60"/>
            <p:cNvSpPr>
              <a:spLocks noChangeShapeType="1"/>
            </p:cNvSpPr>
            <p:nvPr/>
          </p:nvSpPr>
          <p:spPr bwMode="auto">
            <a:xfrm flipV="1">
              <a:off x="807085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7" name="Rectangle 1034"/>
            <p:cNvSpPr>
              <a:spLocks noChangeArrowheads="1"/>
            </p:cNvSpPr>
            <p:nvPr/>
          </p:nvSpPr>
          <p:spPr bwMode="auto">
            <a:xfrm>
              <a:off x="1638300" y="4876800"/>
              <a:ext cx="16383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sz="1800" b="1" dirty="0">
                  <a:solidFill>
                    <a:schemeClr val="bg1"/>
                  </a:solidFill>
                </a:rPr>
                <a:t>5.2</a:t>
              </a:r>
            </a:p>
            <a:p>
              <a:pPr algn="ctr">
                <a:defRPr/>
              </a:pPr>
              <a:r>
                <a:rPr lang="en-US" sz="1800" b="1" dirty="0">
                  <a:solidFill>
                    <a:schemeClr val="bg1"/>
                  </a:solidFill>
                </a:rPr>
                <a:t>Collect </a:t>
              </a:r>
            </a:p>
            <a:p>
              <a:pPr algn="ctr">
                <a:defRPr/>
              </a:pPr>
              <a:r>
                <a:rPr lang="en-US" sz="1800" b="1" dirty="0">
                  <a:solidFill>
                    <a:schemeClr val="bg1"/>
                  </a:solidFill>
                </a:rPr>
                <a:t>Requirements</a:t>
              </a:r>
            </a:p>
          </p:txBody>
        </p:sp>
        <p:sp>
          <p:nvSpPr>
            <p:cNvPr id="38" name="Line 1035"/>
            <p:cNvSpPr>
              <a:spLocks noChangeShapeType="1"/>
            </p:cNvSpPr>
            <p:nvPr/>
          </p:nvSpPr>
          <p:spPr bwMode="auto">
            <a:xfrm>
              <a:off x="1381125" y="3190875"/>
              <a:ext cx="0" cy="457200"/>
            </a:xfrm>
            <a:prstGeom prst="line">
              <a:avLst/>
            </a:prstGeom>
            <a:noFill/>
            <a:ln w="28575">
              <a:solidFill>
                <a:schemeClr val="tx1"/>
              </a:solidFill>
              <a:round/>
              <a:headEnd/>
              <a:tailEnd/>
            </a:ln>
          </p:spPr>
          <p:txBody>
            <a:bodyPr/>
            <a:lstStyle/>
            <a:p>
              <a:pPr algn="ctr"/>
              <a:endParaRPr lang="en-CA"/>
            </a:p>
          </p:txBody>
        </p:sp>
        <p:sp>
          <p:nvSpPr>
            <p:cNvPr id="39" name="Rectangle 50"/>
            <p:cNvSpPr>
              <a:spLocks noChangeArrowheads="1"/>
            </p:cNvSpPr>
            <p:nvPr/>
          </p:nvSpPr>
          <p:spPr bwMode="auto">
            <a:xfrm>
              <a:off x="533400" y="3684588"/>
              <a:ext cx="16002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5.1</a:t>
              </a:r>
            </a:p>
            <a:p>
              <a:pPr algn="ctr">
                <a:defRPr/>
              </a:pPr>
              <a:r>
                <a:rPr lang="en-US" b="1" dirty="0">
                  <a:solidFill>
                    <a:schemeClr val="bg1"/>
                  </a:solidFill>
                </a:rPr>
                <a:t>Plan Scope</a:t>
              </a:r>
            </a:p>
            <a:p>
              <a:pPr algn="ctr">
                <a:defRPr/>
              </a:pPr>
              <a:r>
                <a:rPr lang="en-US" b="1" dirty="0">
                  <a:solidFill>
                    <a:schemeClr val="bg1"/>
                  </a:solidFill>
                </a:rPr>
                <a:t>Management</a:t>
              </a:r>
              <a:endParaRPr lang="en-US" dirty="0">
                <a:solidFill>
                  <a:schemeClr val="bg1"/>
                </a:solidFill>
              </a:endParaRPr>
            </a:p>
          </p:txBody>
        </p:sp>
        <p:sp>
          <p:nvSpPr>
            <p:cNvPr id="40" name="Line 1035"/>
            <p:cNvSpPr>
              <a:spLocks noChangeShapeType="1"/>
            </p:cNvSpPr>
            <p:nvPr/>
          </p:nvSpPr>
          <p:spPr bwMode="auto">
            <a:xfrm>
              <a:off x="2438400" y="3190874"/>
              <a:ext cx="0" cy="1685925"/>
            </a:xfrm>
            <a:prstGeom prst="line">
              <a:avLst/>
            </a:prstGeom>
            <a:noFill/>
            <a:ln w="28575">
              <a:solidFill>
                <a:schemeClr val="tx1"/>
              </a:solidFill>
              <a:round/>
              <a:headEnd/>
              <a:tailEnd/>
            </a:ln>
          </p:spPr>
          <p:txBody>
            <a:bodyPr/>
            <a:lstStyle/>
            <a:p>
              <a:pPr algn="ctr"/>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746498"/>
                                        </p:tgtEl>
                                        <p:attrNameLst>
                                          <p:attrName>style.visibility</p:attrName>
                                        </p:attrNameLst>
                                      </p:cBhvr>
                                      <p:to>
                                        <p:strVal val="visible"/>
                                      </p:to>
                                    </p:set>
                                    <p:anim calcmode="lin" valueType="num">
                                      <p:cBhvr>
                                        <p:cTn id="7" dur="500" fill="hold"/>
                                        <p:tgtEl>
                                          <p:spTgt spid="746498"/>
                                        </p:tgtEl>
                                        <p:attrNameLst>
                                          <p:attrName>ppt_w</p:attrName>
                                        </p:attrNameLst>
                                      </p:cBhvr>
                                      <p:tavLst>
                                        <p:tav tm="0">
                                          <p:val>
                                            <p:strVal val="4/3*#ppt_w"/>
                                          </p:val>
                                        </p:tav>
                                        <p:tav tm="100000">
                                          <p:val>
                                            <p:strVal val="#ppt_w"/>
                                          </p:val>
                                        </p:tav>
                                      </p:tavLst>
                                    </p:anim>
                                    <p:anim calcmode="lin" valueType="num">
                                      <p:cBhvr>
                                        <p:cTn id="8" dur="500" fill="hold"/>
                                        <p:tgtEl>
                                          <p:spTgt spid="74649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885825" y="18554"/>
            <a:ext cx="7543800" cy="444500"/>
          </a:xfrm>
        </p:spPr>
        <p:txBody>
          <a:bodyPr>
            <a:noAutofit/>
          </a:bodyPr>
          <a:lstStyle/>
          <a:p>
            <a:pPr algn="ctr" eaLnBrk="1" fontAlgn="auto" hangingPunct="1">
              <a:spcAft>
                <a:spcPts val="0"/>
              </a:spcAft>
              <a:defRPr/>
            </a:pPr>
            <a:r>
              <a:rPr lang="en-US" sz="3600" b="1" dirty="0">
                <a:effectLst>
                  <a:outerShdw blurRad="38100" dist="38100" dir="2700000" algn="tl">
                    <a:srgbClr val="000000">
                      <a:alpha val="43137"/>
                    </a:srgbClr>
                  </a:outerShdw>
                </a:effectLst>
              </a:rPr>
              <a:t>5.2  - Collect Requirement</a:t>
            </a:r>
          </a:p>
        </p:txBody>
      </p:sp>
      <p:sp>
        <p:nvSpPr>
          <p:cNvPr id="40962" name="Slide Number Placeholder 3"/>
          <p:cNvSpPr>
            <a:spLocks noGrp="1"/>
          </p:cNvSpPr>
          <p:nvPr>
            <p:ph type="sldNum" sz="quarter" idx="12"/>
          </p:nvPr>
        </p:nvSpPr>
        <p:spPr/>
        <p:txBody>
          <a:bodyPr/>
          <a:lstStyle/>
          <a:p>
            <a:pPr>
              <a:defRPr/>
            </a:pPr>
            <a:fld id="{153E2F56-869A-429C-87D2-29BB1FB03F47}" type="slidenum">
              <a:rPr lang="en-US"/>
              <a:pPr>
                <a:defRPr/>
              </a:pPr>
              <a:t>21</a:t>
            </a:fld>
            <a:endParaRPr lang="en-US" sz="1400">
              <a:solidFill>
                <a:schemeClr val="tx2"/>
              </a:solidFill>
            </a:endParaRPr>
          </a:p>
        </p:txBody>
      </p:sp>
      <p:sp>
        <p:nvSpPr>
          <p:cNvPr id="40965" name="Freeform 3"/>
          <p:cNvSpPr>
            <a:spLocks/>
          </p:cNvSpPr>
          <p:nvPr/>
        </p:nvSpPr>
        <p:spPr bwMode="auto">
          <a:xfrm>
            <a:off x="247650" y="2332037"/>
            <a:ext cx="8820150" cy="2795588"/>
          </a:xfrm>
          <a:custGeom>
            <a:avLst/>
            <a:gdLst>
              <a:gd name="T0" fmla="*/ 4934 w 5471"/>
              <a:gd name="T1" fmla="*/ 0 h 1761"/>
              <a:gd name="T2" fmla="*/ 4934 w 5471"/>
              <a:gd name="T3" fmla="*/ 550 h 1761"/>
              <a:gd name="T4" fmla="*/ 0 w 5471"/>
              <a:gd name="T5" fmla="*/ 550 h 1761"/>
              <a:gd name="T6" fmla="*/ 0 w 5471"/>
              <a:gd name="T7" fmla="*/ 1210 h 1761"/>
              <a:gd name="T8" fmla="*/ 4934 w 5471"/>
              <a:gd name="T9" fmla="*/ 1210 h 1761"/>
              <a:gd name="T10" fmla="*/ 4934 w 5471"/>
              <a:gd name="T11" fmla="*/ 1760 h 1761"/>
              <a:gd name="T12" fmla="*/ 5470 w 5471"/>
              <a:gd name="T13" fmla="*/ 880 h 1761"/>
              <a:gd name="T14" fmla="*/ 4934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tx2">
              <a:lumMod val="40000"/>
              <a:lumOff val="60000"/>
            </a:schemeClr>
          </a:solidFill>
          <a:ln w="12700" cap="rnd">
            <a:solidFill>
              <a:schemeClr val="tx1"/>
            </a:solidFill>
            <a:round/>
            <a:headEnd/>
            <a:tailEnd/>
          </a:ln>
        </p:spPr>
        <p:txBody>
          <a:bodyPr/>
          <a:lstStyle/>
          <a:p>
            <a:pPr>
              <a:defRPr/>
            </a:pPr>
            <a:endParaRPr lang="en-US"/>
          </a:p>
        </p:txBody>
      </p:sp>
      <p:sp>
        <p:nvSpPr>
          <p:cNvPr id="163844" name="Rectangle 4"/>
          <p:cNvSpPr>
            <a:spLocks noChangeArrowheads="1"/>
          </p:cNvSpPr>
          <p:nvPr/>
        </p:nvSpPr>
        <p:spPr bwMode="auto">
          <a:xfrm>
            <a:off x="6132513" y="2362200"/>
            <a:ext cx="1965325" cy="2886075"/>
          </a:xfrm>
          <a:prstGeom prst="rect">
            <a:avLst/>
          </a:prstGeom>
          <a:solidFill>
            <a:schemeClr val="tx2">
              <a:lumMod val="5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lstStyle/>
          <a:p>
            <a:pPr algn="l">
              <a:defRPr/>
            </a:pPr>
            <a:r>
              <a:rPr lang="en-US" sz="2400" b="1" dirty="0">
                <a:solidFill>
                  <a:schemeClr val="bg2"/>
                </a:solidFill>
              </a:rPr>
              <a:t>Outputs</a:t>
            </a:r>
          </a:p>
          <a:p>
            <a:pPr algn="l">
              <a:defRPr/>
            </a:pPr>
            <a:endParaRPr lang="en-US" sz="2400" dirty="0">
              <a:solidFill>
                <a:schemeClr val="bg2"/>
              </a:solidFill>
            </a:endParaRPr>
          </a:p>
          <a:p>
            <a:pPr algn="l">
              <a:defRPr/>
            </a:pPr>
            <a:endParaRPr lang="en-US" sz="1600" dirty="0">
              <a:solidFill>
                <a:schemeClr val="bg2"/>
              </a:solidFill>
            </a:endParaRPr>
          </a:p>
          <a:p>
            <a:pPr marL="231775" indent="-231775" algn="l">
              <a:buFontTx/>
              <a:buAutoNum type="arabicPeriod"/>
              <a:defRPr/>
            </a:pPr>
            <a:r>
              <a:rPr lang="en-US" dirty="0">
                <a:solidFill>
                  <a:schemeClr val="bg2"/>
                </a:solidFill>
              </a:rPr>
              <a:t>Requirements </a:t>
            </a:r>
          </a:p>
          <a:p>
            <a:pPr marL="231775" indent="-231775" algn="l">
              <a:defRPr/>
            </a:pPr>
            <a:r>
              <a:rPr lang="en-US" dirty="0">
                <a:solidFill>
                  <a:schemeClr val="bg2"/>
                </a:solidFill>
              </a:rPr>
              <a:t>    Documentation</a:t>
            </a:r>
          </a:p>
          <a:p>
            <a:pPr marL="342900" indent="-342900" algn="l">
              <a:tabLst>
                <a:tab pos="290513" algn="l"/>
              </a:tabLst>
              <a:defRPr/>
            </a:pPr>
            <a:r>
              <a:rPr lang="en-US" dirty="0">
                <a:solidFill>
                  <a:schemeClr val="bg2"/>
                </a:solidFill>
              </a:rPr>
              <a:t>2. Requirements </a:t>
            </a:r>
          </a:p>
          <a:p>
            <a:pPr marL="342900" indent="-342900" algn="l">
              <a:tabLst>
                <a:tab pos="290513" algn="l"/>
              </a:tabLst>
              <a:defRPr/>
            </a:pPr>
            <a:r>
              <a:rPr lang="en-US" dirty="0">
                <a:solidFill>
                  <a:schemeClr val="bg2"/>
                </a:solidFill>
              </a:rPr>
              <a:t>    Traceability matrix</a:t>
            </a:r>
          </a:p>
          <a:p>
            <a:pPr algn="l">
              <a:buFontTx/>
              <a:buChar char=" "/>
              <a:defRPr/>
            </a:pPr>
            <a:endParaRPr lang="en-US" sz="1600" dirty="0"/>
          </a:p>
          <a:p>
            <a:pPr algn="l">
              <a:buFontTx/>
              <a:buChar char=" "/>
              <a:defRPr/>
            </a:pPr>
            <a:endParaRPr lang="en-US" sz="1600" dirty="0"/>
          </a:p>
        </p:txBody>
      </p:sp>
      <p:sp>
        <p:nvSpPr>
          <p:cNvPr id="163845" name="Rectangle 5"/>
          <p:cNvSpPr>
            <a:spLocks noChangeArrowheads="1"/>
          </p:cNvSpPr>
          <p:nvPr/>
        </p:nvSpPr>
        <p:spPr bwMode="auto">
          <a:xfrm>
            <a:off x="3066257" y="533400"/>
            <a:ext cx="2902386" cy="6188076"/>
          </a:xfrm>
          <a:prstGeom prst="rect">
            <a:avLst/>
          </a:prstGeom>
          <a:solidFill>
            <a:schemeClr val="tx2">
              <a:lumMod val="5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lstStyle/>
          <a:p>
            <a:pPr algn="l">
              <a:defRPr/>
            </a:pPr>
            <a:endParaRPr lang="en-US" dirty="0">
              <a:solidFill>
                <a:schemeClr val="bg2"/>
              </a:solidFill>
            </a:endParaRPr>
          </a:p>
          <a:p>
            <a:pPr algn="l">
              <a:defRPr/>
            </a:pPr>
            <a:endParaRPr lang="en-US" dirty="0">
              <a:solidFill>
                <a:schemeClr val="bg2"/>
              </a:solidFill>
            </a:endParaRPr>
          </a:p>
          <a:p>
            <a:pPr algn="l">
              <a:defRPr/>
            </a:pPr>
            <a:endParaRPr lang="en-US" dirty="0">
              <a:solidFill>
                <a:schemeClr val="bg2"/>
              </a:solidFill>
            </a:endParaRPr>
          </a:p>
          <a:p>
            <a:pPr algn="l">
              <a:defRPr/>
            </a:pPr>
            <a:endParaRPr lang="en-US" dirty="0">
              <a:solidFill>
                <a:schemeClr val="bg2"/>
              </a:solidFill>
            </a:endParaRPr>
          </a:p>
          <a:p>
            <a:pPr algn="l">
              <a:defRPr/>
            </a:pPr>
            <a:r>
              <a:rPr lang="en-US" dirty="0">
                <a:solidFill>
                  <a:schemeClr val="bg2"/>
                </a:solidFill>
              </a:rPr>
              <a:t>.</a:t>
            </a:r>
            <a:r>
              <a:rPr lang="en-US" sz="1600" dirty="0">
                <a:solidFill>
                  <a:schemeClr val="bg2"/>
                </a:solidFill>
              </a:rPr>
              <a:t>1 Expert Judgment </a:t>
            </a:r>
          </a:p>
          <a:p>
            <a:pPr algn="l">
              <a:defRPr/>
            </a:pPr>
            <a:r>
              <a:rPr lang="en-US" sz="1600" dirty="0">
                <a:solidFill>
                  <a:schemeClr val="bg2"/>
                </a:solidFill>
              </a:rPr>
              <a:t>.2 Data Gathering</a:t>
            </a:r>
          </a:p>
          <a:p>
            <a:pPr marL="179388" indent="-90488" algn="l">
              <a:buFont typeface="Arial" panose="020B0604020202020204" pitchFamily="34" charset="0"/>
              <a:buChar char="•"/>
              <a:defRPr/>
            </a:pPr>
            <a:r>
              <a:rPr lang="en-US" sz="1600" dirty="0">
                <a:solidFill>
                  <a:schemeClr val="bg2"/>
                </a:solidFill>
              </a:rPr>
              <a:t> Brainstorming</a:t>
            </a:r>
          </a:p>
          <a:p>
            <a:pPr marL="179388" indent="-90488" algn="l">
              <a:buFont typeface="Arial" panose="020B0604020202020204" pitchFamily="34" charset="0"/>
              <a:buChar char="•"/>
              <a:defRPr/>
            </a:pPr>
            <a:r>
              <a:rPr lang="en-US" sz="1600" dirty="0">
                <a:solidFill>
                  <a:schemeClr val="bg2"/>
                </a:solidFill>
              </a:rPr>
              <a:t> Interviews</a:t>
            </a:r>
          </a:p>
          <a:p>
            <a:pPr marL="179388" indent="-90488" algn="l">
              <a:buFont typeface="Arial" panose="020B0604020202020204" pitchFamily="34" charset="0"/>
              <a:buChar char="•"/>
              <a:defRPr/>
            </a:pPr>
            <a:r>
              <a:rPr lang="en-US" sz="1600" dirty="0">
                <a:solidFill>
                  <a:schemeClr val="bg2"/>
                </a:solidFill>
              </a:rPr>
              <a:t> Focus Groups</a:t>
            </a:r>
          </a:p>
          <a:p>
            <a:pPr marL="179388" indent="-90488" algn="l">
              <a:buFont typeface="Arial" panose="020B0604020202020204" pitchFamily="34" charset="0"/>
              <a:buChar char="•"/>
              <a:defRPr/>
            </a:pPr>
            <a:r>
              <a:rPr lang="en-US" sz="1600" dirty="0">
                <a:solidFill>
                  <a:schemeClr val="bg2"/>
                </a:solidFill>
              </a:rPr>
              <a:t> Questionnaires &amp; Surveys</a:t>
            </a:r>
          </a:p>
          <a:p>
            <a:pPr marL="179388" indent="-90488" algn="l">
              <a:buFont typeface="Arial" panose="020B0604020202020204" pitchFamily="34" charset="0"/>
              <a:buChar char="•"/>
              <a:defRPr/>
            </a:pPr>
            <a:r>
              <a:rPr lang="en-US" sz="1600" dirty="0">
                <a:solidFill>
                  <a:schemeClr val="bg2"/>
                </a:solidFill>
              </a:rPr>
              <a:t> Benchmarking</a:t>
            </a:r>
          </a:p>
          <a:p>
            <a:pPr marL="88900" indent="-88900" algn="l">
              <a:buFont typeface="Arial" panose="020B0604020202020204" pitchFamily="34" charset="0"/>
              <a:buChar char="•"/>
              <a:defRPr/>
            </a:pPr>
            <a:r>
              <a:rPr lang="en-US" sz="1600" dirty="0">
                <a:solidFill>
                  <a:schemeClr val="bg2"/>
                </a:solidFill>
              </a:rPr>
              <a:t>3 Data Analysis</a:t>
            </a:r>
          </a:p>
          <a:p>
            <a:pPr marL="88900" algn="l">
              <a:buFont typeface="Arial" panose="020B0604020202020204" pitchFamily="34" charset="0"/>
              <a:buChar char="•"/>
              <a:defRPr/>
            </a:pPr>
            <a:r>
              <a:rPr lang="en-US" sz="1600" dirty="0">
                <a:solidFill>
                  <a:schemeClr val="bg2"/>
                </a:solidFill>
              </a:rPr>
              <a:t> Document Analysis</a:t>
            </a:r>
          </a:p>
          <a:p>
            <a:pPr algn="l">
              <a:buFont typeface="Arial" panose="020B0604020202020204" pitchFamily="34" charset="0"/>
              <a:buChar char="•"/>
              <a:defRPr/>
            </a:pPr>
            <a:r>
              <a:rPr lang="en-US" sz="1600" dirty="0">
                <a:solidFill>
                  <a:schemeClr val="bg2"/>
                </a:solidFill>
              </a:rPr>
              <a:t>4 Decision Making</a:t>
            </a:r>
          </a:p>
          <a:p>
            <a:pPr marL="88900" algn="l">
              <a:buFont typeface="Arial" panose="020B0604020202020204" pitchFamily="34" charset="0"/>
              <a:buChar char="•"/>
              <a:defRPr/>
            </a:pPr>
            <a:r>
              <a:rPr lang="en-US" sz="1600" dirty="0">
                <a:solidFill>
                  <a:schemeClr val="bg2"/>
                </a:solidFill>
              </a:rPr>
              <a:t> Voting</a:t>
            </a:r>
          </a:p>
          <a:p>
            <a:pPr marL="88900" algn="l">
              <a:buFont typeface="Arial" panose="020B0604020202020204" pitchFamily="34" charset="0"/>
              <a:buChar char="•"/>
              <a:defRPr/>
            </a:pPr>
            <a:r>
              <a:rPr lang="en-US" sz="1600" dirty="0">
                <a:solidFill>
                  <a:schemeClr val="bg2"/>
                </a:solidFill>
              </a:rPr>
              <a:t> Multi-criteria Decision </a:t>
            </a:r>
          </a:p>
          <a:p>
            <a:pPr marL="88900" algn="l">
              <a:defRPr/>
            </a:pPr>
            <a:r>
              <a:rPr lang="en-US" sz="1600" dirty="0">
                <a:solidFill>
                  <a:schemeClr val="bg2"/>
                </a:solidFill>
              </a:rPr>
              <a:t>  analysis</a:t>
            </a:r>
          </a:p>
          <a:p>
            <a:pPr algn="l">
              <a:defRPr/>
            </a:pPr>
            <a:r>
              <a:rPr lang="en-US" sz="1600" dirty="0">
                <a:solidFill>
                  <a:schemeClr val="bg2"/>
                </a:solidFill>
              </a:rPr>
              <a:t>.5 Data Representation</a:t>
            </a:r>
          </a:p>
          <a:p>
            <a:pPr marL="179388" indent="-90488" algn="l">
              <a:buFont typeface="Arial" panose="020B0604020202020204" pitchFamily="34" charset="0"/>
              <a:buChar char="•"/>
              <a:defRPr/>
            </a:pPr>
            <a:r>
              <a:rPr lang="en-US" sz="1600" dirty="0">
                <a:solidFill>
                  <a:schemeClr val="bg2"/>
                </a:solidFill>
              </a:rPr>
              <a:t> Affinity Diagrams</a:t>
            </a:r>
          </a:p>
          <a:p>
            <a:pPr marL="179388" indent="-90488" algn="l">
              <a:buFont typeface="Arial" panose="020B0604020202020204" pitchFamily="34" charset="0"/>
              <a:buChar char="•"/>
              <a:defRPr/>
            </a:pPr>
            <a:r>
              <a:rPr lang="en-US" sz="1600" dirty="0">
                <a:solidFill>
                  <a:schemeClr val="bg2"/>
                </a:solidFill>
              </a:rPr>
              <a:t> Mind mapping</a:t>
            </a:r>
          </a:p>
          <a:p>
            <a:pPr algn="l">
              <a:buFont typeface="Arial" panose="020B0604020202020204" pitchFamily="34" charset="0"/>
              <a:buChar char="•"/>
              <a:defRPr/>
            </a:pPr>
            <a:r>
              <a:rPr lang="en-US" sz="1600" dirty="0">
                <a:solidFill>
                  <a:schemeClr val="bg2"/>
                </a:solidFill>
              </a:rPr>
              <a:t>6 Interpersonal &amp; Team skills</a:t>
            </a:r>
          </a:p>
          <a:p>
            <a:pPr marL="88900" algn="l">
              <a:buFont typeface="Arial" panose="020B0604020202020204" pitchFamily="34" charset="0"/>
              <a:buChar char="•"/>
              <a:defRPr/>
            </a:pPr>
            <a:r>
              <a:rPr lang="en-US" sz="1600" dirty="0">
                <a:solidFill>
                  <a:schemeClr val="bg2"/>
                </a:solidFill>
              </a:rPr>
              <a:t> Nominal Grp Techniques</a:t>
            </a:r>
          </a:p>
          <a:p>
            <a:pPr marL="88900" algn="l">
              <a:buFont typeface="Arial" panose="020B0604020202020204" pitchFamily="34" charset="0"/>
              <a:buChar char="•"/>
              <a:defRPr/>
            </a:pPr>
            <a:r>
              <a:rPr lang="en-US" sz="1600" dirty="0">
                <a:solidFill>
                  <a:schemeClr val="bg2"/>
                </a:solidFill>
              </a:rPr>
              <a:t> Observations/conversations</a:t>
            </a:r>
          </a:p>
          <a:p>
            <a:pPr marL="88900" algn="l">
              <a:buFont typeface="Arial" panose="020B0604020202020204" pitchFamily="34" charset="0"/>
              <a:buChar char="•"/>
              <a:defRPr/>
            </a:pPr>
            <a:r>
              <a:rPr lang="en-US" sz="1600" dirty="0">
                <a:solidFill>
                  <a:schemeClr val="bg2"/>
                </a:solidFill>
              </a:rPr>
              <a:t> Facilitation</a:t>
            </a:r>
          </a:p>
          <a:p>
            <a:pPr algn="l">
              <a:buFont typeface="Arial" panose="020B0604020202020204" pitchFamily="34" charset="0"/>
              <a:buChar char="•"/>
              <a:defRPr/>
            </a:pPr>
            <a:r>
              <a:rPr lang="en-US" sz="1600" dirty="0">
                <a:solidFill>
                  <a:schemeClr val="bg2"/>
                </a:solidFill>
              </a:rPr>
              <a:t>7 Context Diagram</a:t>
            </a:r>
          </a:p>
          <a:p>
            <a:pPr algn="l">
              <a:buFont typeface="Arial" panose="020B0604020202020204" pitchFamily="34" charset="0"/>
              <a:buChar char="•"/>
              <a:defRPr/>
            </a:pPr>
            <a:r>
              <a:rPr lang="en-US" sz="1600" dirty="0">
                <a:solidFill>
                  <a:schemeClr val="bg2"/>
                </a:solidFill>
              </a:rPr>
              <a:t>8 Prototype</a:t>
            </a:r>
          </a:p>
          <a:p>
            <a:pPr marL="88900" algn="l">
              <a:defRPr/>
            </a:pPr>
            <a:endParaRPr lang="en-US" dirty="0">
              <a:solidFill>
                <a:schemeClr val="bg2"/>
              </a:solidFill>
            </a:endParaRPr>
          </a:p>
          <a:p>
            <a:pPr algn="l">
              <a:defRPr/>
            </a:pPr>
            <a:endParaRPr lang="en-US" sz="1600" dirty="0">
              <a:solidFill>
                <a:schemeClr val="bg2"/>
              </a:solidFill>
            </a:endParaRPr>
          </a:p>
        </p:txBody>
      </p:sp>
      <p:sp>
        <p:nvSpPr>
          <p:cNvPr id="163846" name="Rectangle 6"/>
          <p:cNvSpPr>
            <a:spLocks noChangeArrowheads="1"/>
          </p:cNvSpPr>
          <p:nvPr/>
        </p:nvSpPr>
        <p:spPr bwMode="auto">
          <a:xfrm>
            <a:off x="397466" y="1520031"/>
            <a:ext cx="2574333" cy="4419600"/>
          </a:xfrm>
          <a:prstGeom prst="rect">
            <a:avLst/>
          </a:prstGeom>
          <a:solidFill>
            <a:schemeClr val="tx2">
              <a:lumMod val="50000"/>
            </a:schemeClr>
          </a:solidFill>
          <a:ln w="12700">
            <a:solidFill>
              <a:schemeClr val="tx1"/>
            </a:solidFill>
            <a:miter lim="800000"/>
            <a:headEnd/>
            <a:tailEnd/>
          </a:ln>
          <a:effectLst>
            <a:outerShdw blurRad="50800" dist="38100" dir="2700000" algn="tl" rotWithShape="0">
              <a:prstClr val="black">
                <a:alpha val="40000"/>
              </a:prstClr>
            </a:outerShdw>
          </a:effectLst>
        </p:spPr>
        <p:txBody>
          <a:bodyPr wrap="none" lIns="90488" tIns="44450" rIns="90488" bIns="44450" anchor="ctr"/>
          <a:lstStyle/>
          <a:p>
            <a:pPr algn="l">
              <a:defRPr/>
            </a:pPr>
            <a:endParaRPr lang="en-US" dirty="0">
              <a:solidFill>
                <a:schemeClr val="bg2"/>
              </a:solidFill>
            </a:endParaRPr>
          </a:p>
          <a:p>
            <a:pPr algn="l">
              <a:defRPr/>
            </a:pPr>
            <a:endParaRPr lang="en-US" dirty="0">
              <a:solidFill>
                <a:schemeClr val="bg2"/>
              </a:solidFill>
            </a:endParaRPr>
          </a:p>
          <a:p>
            <a:pPr algn="l">
              <a:defRPr/>
            </a:pPr>
            <a:r>
              <a:rPr lang="en-US" dirty="0">
                <a:solidFill>
                  <a:schemeClr val="bg2"/>
                </a:solidFill>
              </a:rPr>
              <a:t>.1 Project Charter</a:t>
            </a:r>
          </a:p>
          <a:p>
            <a:pPr algn="l">
              <a:defRPr/>
            </a:pPr>
            <a:r>
              <a:rPr lang="en-US" sz="1800" dirty="0">
                <a:solidFill>
                  <a:schemeClr val="bg2"/>
                </a:solidFill>
              </a:rPr>
              <a:t>.2 Project Mgmt. Plan</a:t>
            </a:r>
          </a:p>
          <a:p>
            <a:pPr marL="179388" indent="-88900" algn="l">
              <a:buFont typeface="Arial" panose="020B0604020202020204" pitchFamily="34" charset="0"/>
              <a:buChar char="•"/>
              <a:defRPr/>
            </a:pPr>
            <a:r>
              <a:rPr lang="en-US" dirty="0">
                <a:solidFill>
                  <a:schemeClr val="bg2"/>
                </a:solidFill>
              </a:rPr>
              <a:t> Scope Mgmt. Plan</a:t>
            </a:r>
          </a:p>
          <a:p>
            <a:pPr marL="179388" indent="-88900" algn="l">
              <a:buFont typeface="Arial" panose="020B0604020202020204" pitchFamily="34" charset="0"/>
              <a:buChar char="•"/>
              <a:defRPr/>
            </a:pPr>
            <a:r>
              <a:rPr lang="en-US" sz="1800" dirty="0">
                <a:solidFill>
                  <a:schemeClr val="bg2"/>
                </a:solidFill>
              </a:rPr>
              <a:t> Req. Mgmt. Plan</a:t>
            </a:r>
          </a:p>
          <a:p>
            <a:pPr marL="179388" indent="-88900" algn="l">
              <a:buFont typeface="Arial" panose="020B0604020202020204" pitchFamily="34" charset="0"/>
              <a:buChar char="•"/>
              <a:defRPr/>
            </a:pPr>
            <a:r>
              <a:rPr lang="en-US" dirty="0">
                <a:solidFill>
                  <a:schemeClr val="bg2"/>
                </a:solidFill>
              </a:rPr>
              <a:t> Stakeholder Mgmt. Plan</a:t>
            </a:r>
          </a:p>
          <a:p>
            <a:pPr algn="l">
              <a:defRPr/>
            </a:pPr>
            <a:r>
              <a:rPr lang="en-US" sz="1800" dirty="0">
                <a:solidFill>
                  <a:schemeClr val="bg2"/>
                </a:solidFill>
              </a:rPr>
              <a:t>.3 Project Documents</a:t>
            </a:r>
          </a:p>
          <a:p>
            <a:pPr marL="268288" indent="-179388" algn="l">
              <a:buFont typeface="Arial" panose="020B0604020202020204" pitchFamily="34" charset="0"/>
              <a:buChar char="•"/>
              <a:defRPr/>
            </a:pPr>
            <a:r>
              <a:rPr lang="en-US" dirty="0">
                <a:solidFill>
                  <a:schemeClr val="bg2"/>
                </a:solidFill>
              </a:rPr>
              <a:t>Assumptions log</a:t>
            </a:r>
          </a:p>
          <a:p>
            <a:pPr marL="268288" indent="-179388" algn="l">
              <a:buFont typeface="Arial" panose="020B0604020202020204" pitchFamily="34" charset="0"/>
              <a:buChar char="•"/>
              <a:defRPr/>
            </a:pPr>
            <a:r>
              <a:rPr lang="en-US" dirty="0">
                <a:solidFill>
                  <a:schemeClr val="bg2"/>
                </a:solidFill>
              </a:rPr>
              <a:t>Lessons learned Reg.</a:t>
            </a:r>
          </a:p>
          <a:p>
            <a:pPr marL="268288" indent="-179388" algn="l">
              <a:buFont typeface="Arial" panose="020B0604020202020204" pitchFamily="34" charset="0"/>
              <a:buChar char="•"/>
              <a:defRPr/>
            </a:pPr>
            <a:r>
              <a:rPr lang="en-US" sz="1800" dirty="0">
                <a:solidFill>
                  <a:schemeClr val="bg2"/>
                </a:solidFill>
              </a:rPr>
              <a:t>Stakeholder Reg.</a:t>
            </a:r>
          </a:p>
          <a:p>
            <a:pPr algn="l">
              <a:buFont typeface="Arial" panose="020B0604020202020204" pitchFamily="34" charset="0"/>
              <a:buChar char="•"/>
              <a:defRPr/>
            </a:pPr>
            <a:r>
              <a:rPr lang="en-US" dirty="0">
                <a:solidFill>
                  <a:schemeClr val="bg2"/>
                </a:solidFill>
              </a:rPr>
              <a:t>4 Business Documents</a:t>
            </a:r>
          </a:p>
          <a:p>
            <a:pPr marL="88900" algn="l">
              <a:buFont typeface="Arial" panose="020B0604020202020204" pitchFamily="34" charset="0"/>
              <a:buChar char="•"/>
              <a:defRPr/>
            </a:pPr>
            <a:r>
              <a:rPr lang="en-US" dirty="0">
                <a:solidFill>
                  <a:schemeClr val="bg2"/>
                </a:solidFill>
              </a:rPr>
              <a:t> Business Case</a:t>
            </a:r>
          </a:p>
          <a:p>
            <a:pPr algn="l">
              <a:buFont typeface="Arial" panose="020B0604020202020204" pitchFamily="34" charset="0"/>
              <a:buChar char="•"/>
              <a:defRPr/>
            </a:pPr>
            <a:r>
              <a:rPr lang="en-US" sz="1800" dirty="0">
                <a:solidFill>
                  <a:schemeClr val="bg2"/>
                </a:solidFill>
              </a:rPr>
              <a:t>5 Enterprise </a:t>
            </a:r>
            <a:r>
              <a:rPr lang="en-US" sz="1800" dirty="0" err="1">
                <a:solidFill>
                  <a:schemeClr val="bg2"/>
                </a:solidFill>
              </a:rPr>
              <a:t>Env</a:t>
            </a:r>
            <a:r>
              <a:rPr lang="en-US" sz="1800" dirty="0">
                <a:solidFill>
                  <a:schemeClr val="bg2"/>
                </a:solidFill>
              </a:rPr>
              <a:t>. Factors</a:t>
            </a:r>
          </a:p>
          <a:p>
            <a:pPr algn="l">
              <a:buFont typeface="Arial" panose="020B0604020202020204" pitchFamily="34" charset="0"/>
              <a:buChar char="•"/>
              <a:defRPr/>
            </a:pPr>
            <a:r>
              <a:rPr lang="en-US" dirty="0">
                <a:solidFill>
                  <a:schemeClr val="bg2"/>
                </a:solidFill>
              </a:rPr>
              <a:t>6 Org. Process Assets</a:t>
            </a:r>
            <a:endParaRPr lang="en-US" sz="1800" dirty="0">
              <a:solidFill>
                <a:schemeClr val="bg2"/>
              </a:solidFill>
            </a:endParaRPr>
          </a:p>
          <a:p>
            <a:pPr marL="342900" indent="-342900" algn="l">
              <a:defRPr/>
            </a:pPr>
            <a:r>
              <a:rPr lang="en-US" sz="1800" dirty="0">
                <a:solidFill>
                  <a:schemeClr val="bg2"/>
                </a:solidFill>
              </a:rPr>
              <a:t>      </a:t>
            </a:r>
          </a:p>
        </p:txBody>
      </p:sp>
      <p:sp>
        <p:nvSpPr>
          <p:cNvPr id="8" name="TextBox 1"/>
          <p:cNvSpPr txBox="1"/>
          <p:nvPr/>
        </p:nvSpPr>
        <p:spPr>
          <a:xfrm>
            <a:off x="5968643" y="651013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427284" y="1464369"/>
            <a:ext cx="990600" cy="461665"/>
          </a:xfrm>
          <a:prstGeom prst="rect">
            <a:avLst/>
          </a:prstGeom>
          <a:noFill/>
        </p:spPr>
        <p:txBody>
          <a:bodyPr wrap="square" rtlCol="0">
            <a:spAutoFit/>
          </a:bodyPr>
          <a:lstStyle/>
          <a:p>
            <a:pPr>
              <a:defRPr/>
            </a:pPr>
            <a:r>
              <a:rPr lang="en-US" sz="2400" b="1" dirty="0">
                <a:solidFill>
                  <a:schemeClr val="bg2"/>
                </a:solidFill>
              </a:rPr>
              <a:t>Inputs</a:t>
            </a:r>
          </a:p>
        </p:txBody>
      </p:sp>
      <p:sp>
        <p:nvSpPr>
          <p:cNvPr id="3" name="TextBox 2"/>
          <p:cNvSpPr txBox="1"/>
          <p:nvPr/>
        </p:nvSpPr>
        <p:spPr>
          <a:xfrm>
            <a:off x="3085703" y="463054"/>
            <a:ext cx="2057400" cy="769441"/>
          </a:xfrm>
          <a:prstGeom prst="rect">
            <a:avLst/>
          </a:prstGeom>
          <a:noFill/>
        </p:spPr>
        <p:txBody>
          <a:bodyPr wrap="square" rtlCol="0">
            <a:spAutoFit/>
          </a:bodyPr>
          <a:lstStyle/>
          <a:p>
            <a:pPr>
              <a:defRPr/>
            </a:pPr>
            <a:r>
              <a:rPr lang="en-US" sz="2200" b="1" dirty="0">
                <a:solidFill>
                  <a:schemeClr val="bg2"/>
                </a:solidFill>
              </a:rPr>
              <a:t>Tools &amp;</a:t>
            </a:r>
          </a:p>
          <a:p>
            <a:pPr>
              <a:defRPr/>
            </a:pPr>
            <a:r>
              <a:rPr lang="en-US" sz="2200" b="1" dirty="0">
                <a:solidFill>
                  <a:schemeClr val="bg2"/>
                </a:solidFill>
              </a:rPr>
              <a:t>Techniques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838200"/>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Situational Question &amp; REAL WORLD </a:t>
            </a:r>
            <a:br>
              <a:rPr lang="en-US" sz="32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APPLICATION</a:t>
            </a:r>
            <a:endParaRPr lang="en-C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752600"/>
            <a:ext cx="8686800" cy="2971800"/>
          </a:xfrm>
          <a:solidFill>
            <a:schemeClr val="bg2"/>
          </a:solidFill>
          <a:ln>
            <a:solidFill>
              <a:schemeClr val="accent2">
                <a:lumMod val="50000"/>
              </a:schemeClr>
            </a:solidFill>
          </a:ln>
        </p:spPr>
        <p:txBody>
          <a:bodyPr>
            <a:normAutofit/>
          </a:bodyPr>
          <a:lstStyle/>
          <a:p>
            <a:pPr eaLnBrk="1" fontAlgn="auto" hangingPunct="1">
              <a:spcAft>
                <a:spcPts val="0"/>
              </a:spcAft>
              <a:buFont typeface="Wingdings 2"/>
              <a:buNone/>
              <a:defRPr/>
            </a:pPr>
            <a:r>
              <a:rPr lang="en-US" b="1" i="1" dirty="0"/>
              <a:t>	The biggest issue that arises from performing Collect Requirements inadequately is identifying incomplete or incorrect requirements. The requirements are the basis for all planning, so failure in this area leads to failure in planning . Failure in planning can results in consequences that range from budget issues to project failure. </a:t>
            </a:r>
            <a:endParaRPr lang="en-CA" b="1" i="1" dirty="0"/>
          </a:p>
        </p:txBody>
      </p:sp>
      <p:sp>
        <p:nvSpPr>
          <p:cNvPr id="4" name="Slide Number Placeholder 3"/>
          <p:cNvSpPr>
            <a:spLocks noGrp="1"/>
          </p:cNvSpPr>
          <p:nvPr>
            <p:ph type="sldNum" sz="quarter" idx="12"/>
          </p:nvPr>
        </p:nvSpPr>
        <p:spPr/>
        <p:txBody>
          <a:bodyPr/>
          <a:lstStyle/>
          <a:p>
            <a:pPr>
              <a:defRPr/>
            </a:pPr>
            <a:fld id="{57E96BA2-5969-47E6-9CD9-48DE0393347D}" type="slidenum">
              <a:rPr lang="en-US"/>
              <a:pPr>
                <a:defRPr/>
              </a:pPr>
              <a:t>22</a:t>
            </a:fld>
            <a:endParaRPr lang="en-US" sz="140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title"/>
          </p:nvPr>
        </p:nvSpPr>
        <p:spPr>
          <a:xfrm>
            <a:off x="609600" y="152400"/>
            <a:ext cx="7886700" cy="854074"/>
          </a:xfrm>
        </p:spPr>
        <p:txBody>
          <a:bodyPr>
            <a:normAutofit/>
          </a:bodyPr>
          <a:lstStyle/>
          <a:p>
            <a:pPr eaLnBrk="1" fontAlgn="auto" hangingPunct="1">
              <a:spcAft>
                <a:spcPts val="0"/>
              </a:spcAft>
              <a:defRPr/>
            </a:pPr>
            <a:r>
              <a:rPr lang="en-US" sz="3200" b="1" dirty="0"/>
              <a:t>5.2.1</a:t>
            </a:r>
            <a:r>
              <a:rPr lang="en-US" sz="3200" dirty="0"/>
              <a:t> - </a:t>
            </a:r>
            <a:r>
              <a:rPr lang="en-US" sz="3200" b="1" dirty="0"/>
              <a:t>Collect Requirements : Inputs</a:t>
            </a:r>
          </a:p>
        </p:txBody>
      </p:sp>
      <p:sp>
        <p:nvSpPr>
          <p:cNvPr id="3" name="Content Placeholder 2"/>
          <p:cNvSpPr>
            <a:spLocks noGrp="1"/>
          </p:cNvSpPr>
          <p:nvPr>
            <p:ph idx="1"/>
          </p:nvPr>
        </p:nvSpPr>
        <p:spPr>
          <a:xfrm>
            <a:off x="228600" y="1006474"/>
            <a:ext cx="8991600" cy="6308726"/>
          </a:xfrm>
        </p:spPr>
        <p:txBody>
          <a:bodyPr>
            <a:normAutofit fontScale="55000" lnSpcReduction="20000"/>
          </a:bodyPr>
          <a:lstStyle/>
          <a:p>
            <a:pPr marL="342900" indent="-261938">
              <a:spcBef>
                <a:spcPts val="0"/>
              </a:spcBef>
              <a:buNone/>
            </a:pPr>
            <a:r>
              <a:rPr lang="en-US" sz="4500" dirty="0"/>
              <a:t>.</a:t>
            </a:r>
            <a:r>
              <a:rPr lang="en-US" sz="4500" b="1" dirty="0"/>
              <a:t>1 Project Charter</a:t>
            </a:r>
          </a:p>
          <a:p>
            <a:pPr marL="342900" indent="-261938">
              <a:spcBef>
                <a:spcPts val="0"/>
              </a:spcBef>
              <a:buNone/>
            </a:pPr>
            <a:endParaRPr lang="en-US" sz="3300" b="1" dirty="0"/>
          </a:p>
          <a:p>
            <a:pPr marL="457200" indent="-377825">
              <a:spcBef>
                <a:spcPts val="0"/>
              </a:spcBef>
              <a:buNone/>
            </a:pPr>
            <a:r>
              <a:rPr lang="en-US" sz="2800" b="1" dirty="0"/>
              <a:t> 	</a:t>
            </a:r>
            <a:r>
              <a:rPr lang="en-US" sz="3300" dirty="0"/>
              <a:t>Describes high-level requirements that help develop detailed requirements </a:t>
            </a:r>
          </a:p>
          <a:p>
            <a:pPr marL="457200" indent="-377825">
              <a:spcBef>
                <a:spcPts val="0"/>
              </a:spcBef>
              <a:buNone/>
            </a:pPr>
            <a:endParaRPr lang="en-US" sz="2400" b="1" dirty="0"/>
          </a:p>
          <a:p>
            <a:pPr marL="457200" indent="-377825">
              <a:spcBef>
                <a:spcPts val="0"/>
              </a:spcBef>
              <a:buNone/>
            </a:pPr>
            <a:r>
              <a:rPr lang="en-US" sz="4500" b="1" dirty="0"/>
              <a:t>.2	Project Management Plan</a:t>
            </a:r>
          </a:p>
          <a:p>
            <a:pPr marL="457200" indent="-377825">
              <a:spcBef>
                <a:spcPts val="0"/>
              </a:spcBef>
              <a:buNone/>
            </a:pPr>
            <a:endParaRPr lang="en-US" sz="2800" b="1" dirty="0"/>
          </a:p>
          <a:p>
            <a:pPr marL="457200" indent="-377825">
              <a:lnSpc>
                <a:spcPct val="120000"/>
              </a:lnSpc>
              <a:spcBef>
                <a:spcPts val="0"/>
              </a:spcBef>
              <a:buNone/>
            </a:pPr>
            <a:r>
              <a:rPr lang="en-US" sz="2400" b="1" dirty="0"/>
              <a:t>	</a:t>
            </a:r>
            <a:r>
              <a:rPr lang="en-US" sz="3300" dirty="0"/>
              <a:t>Relevant components of the plan include: </a:t>
            </a:r>
          </a:p>
          <a:p>
            <a:pPr marL="625475" indent="-176213">
              <a:lnSpc>
                <a:spcPct val="120000"/>
              </a:lnSpc>
              <a:spcBef>
                <a:spcPts val="0"/>
              </a:spcBef>
            </a:pPr>
            <a:r>
              <a:rPr lang="en-US" sz="3300" b="1" i="1" dirty="0"/>
              <a:t>Scope Management Plan: </a:t>
            </a:r>
            <a:r>
              <a:rPr lang="en-US" sz="3300" dirty="0"/>
              <a:t>provides details of contents and way of development  </a:t>
            </a:r>
            <a:r>
              <a:rPr lang="en-US" sz="3300" b="1" i="1" dirty="0"/>
              <a:t> </a:t>
            </a:r>
          </a:p>
          <a:p>
            <a:pPr marL="625475" indent="-176213">
              <a:lnSpc>
                <a:spcPct val="120000"/>
              </a:lnSpc>
              <a:spcBef>
                <a:spcPts val="0"/>
              </a:spcBef>
            </a:pPr>
            <a:r>
              <a:rPr lang="en-US" sz="3300" b="1" i="1" dirty="0"/>
              <a:t>Requirements Mgmt. Plan: </a:t>
            </a:r>
            <a:r>
              <a:rPr lang="en-US" sz="3300" dirty="0"/>
              <a:t>information on how to collect, analyze and document requirements</a:t>
            </a:r>
          </a:p>
          <a:p>
            <a:pPr marL="625475" indent="-176213">
              <a:lnSpc>
                <a:spcPct val="120000"/>
              </a:lnSpc>
              <a:spcBef>
                <a:spcPts val="0"/>
              </a:spcBef>
            </a:pPr>
            <a:r>
              <a:rPr lang="en-US" sz="3300" b="1" i="1" dirty="0"/>
              <a:t>Stakeholder Engagement Plan: </a:t>
            </a:r>
            <a:r>
              <a:rPr lang="en-US" sz="3300" dirty="0"/>
              <a:t>Specifies stakeholder communication requirements and the level of stakeholder engagement in the requirements activities in order to assess and adapt the level of stakeholder participation. </a:t>
            </a:r>
            <a:endParaRPr lang="en-US" sz="3300" b="1" i="1" dirty="0"/>
          </a:p>
          <a:p>
            <a:pPr marL="457200" indent="-377825">
              <a:buNone/>
            </a:pPr>
            <a:r>
              <a:rPr lang="en-US" sz="4500" b="1" dirty="0"/>
              <a:t>.3	Project Documents </a:t>
            </a:r>
          </a:p>
          <a:p>
            <a:pPr marL="650875" indent="-201613">
              <a:lnSpc>
                <a:spcPct val="120000"/>
              </a:lnSpc>
            </a:pPr>
            <a:r>
              <a:rPr lang="en-US" sz="2900" b="1" i="1" dirty="0"/>
              <a:t>Assumption Log: </a:t>
            </a:r>
            <a:r>
              <a:rPr lang="en-US" sz="2900" dirty="0"/>
              <a:t>identified assumption that influence requirements</a:t>
            </a:r>
          </a:p>
          <a:p>
            <a:pPr marL="650875" indent="-201613">
              <a:lnSpc>
                <a:spcPct val="120000"/>
              </a:lnSpc>
            </a:pPr>
            <a:r>
              <a:rPr lang="en-US" sz="2900" b="1" i="1" dirty="0"/>
              <a:t>Lessons Learned Register: </a:t>
            </a:r>
            <a:r>
              <a:rPr lang="en-US" sz="2900" dirty="0"/>
              <a:t>provides information on effective requirements collection techniques, especially for projects using adaptive development methodology</a:t>
            </a:r>
          </a:p>
          <a:p>
            <a:pPr marL="650875" indent="-201613">
              <a:lnSpc>
                <a:spcPct val="120000"/>
              </a:lnSpc>
            </a:pPr>
            <a:r>
              <a:rPr lang="en-US" sz="2900" b="1" i="1" dirty="0"/>
              <a:t>Stakeholder Register: </a:t>
            </a:r>
            <a:r>
              <a:rPr lang="en-US" sz="2900" dirty="0"/>
              <a:t>capture stakeholders’ expectations and identifies stakeholders who can provide information on requirements.  </a:t>
            </a:r>
            <a:endParaRPr lang="en-US" sz="2900" b="1" i="1" dirty="0"/>
          </a:p>
          <a:p>
            <a:pPr marL="457200" indent="-377825">
              <a:buNone/>
            </a:pPr>
            <a:r>
              <a:rPr lang="en-US" sz="2400" b="1" dirty="0"/>
              <a:t>	</a:t>
            </a:r>
          </a:p>
        </p:txBody>
      </p:sp>
    </p:spTree>
    <p:extLst>
      <p:ext uri="{BB962C8B-B14F-4D97-AF65-F5344CB8AC3E}">
        <p14:creationId xmlns:p14="http://schemas.microsoft.com/office/powerpoint/2010/main" val="3797395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title"/>
          </p:nvPr>
        </p:nvSpPr>
        <p:spPr>
          <a:xfrm>
            <a:off x="1203960" y="-121920"/>
            <a:ext cx="7498080" cy="1143000"/>
          </a:xfrm>
        </p:spPr>
        <p:txBody>
          <a:bodyPr>
            <a:normAutofit/>
          </a:bodyPr>
          <a:lstStyle/>
          <a:p>
            <a:pPr eaLnBrk="1" fontAlgn="auto" hangingPunct="1">
              <a:spcAft>
                <a:spcPts val="0"/>
              </a:spcAft>
              <a:defRPr/>
            </a:pPr>
            <a:r>
              <a:rPr lang="en-US" sz="3200" b="1" dirty="0">
                <a:effectLst>
                  <a:outerShdw blurRad="38100" dist="38100" dir="2700000" algn="tl">
                    <a:srgbClr val="000000">
                      <a:alpha val="43137"/>
                    </a:srgbClr>
                  </a:outerShdw>
                </a:effectLst>
              </a:rPr>
              <a:t>5.2.1 - Collect Requirements : Inputs</a:t>
            </a:r>
          </a:p>
        </p:txBody>
      </p:sp>
      <p:sp>
        <p:nvSpPr>
          <p:cNvPr id="41989" name="Rectangle 6"/>
          <p:cNvSpPr>
            <a:spLocks noGrp="1" noChangeArrowheads="1"/>
          </p:cNvSpPr>
          <p:nvPr>
            <p:ph idx="1"/>
          </p:nvPr>
        </p:nvSpPr>
        <p:spPr>
          <a:xfrm>
            <a:off x="243840" y="914400"/>
            <a:ext cx="8458200" cy="4953000"/>
          </a:xfrm>
        </p:spPr>
        <p:txBody>
          <a:bodyPr>
            <a:normAutofit fontScale="92500" lnSpcReduction="10000"/>
          </a:bodyPr>
          <a:lstStyle/>
          <a:p>
            <a:pPr eaLnBrk="1" fontAlgn="auto" hangingPunct="1">
              <a:spcBef>
                <a:spcPts val="600"/>
              </a:spcBef>
              <a:spcAft>
                <a:spcPts val="600"/>
              </a:spcAft>
              <a:buSzPct val="80000"/>
              <a:buFont typeface="Wingdings" pitchFamily="2" charset="2"/>
              <a:buNone/>
              <a:defRPr/>
            </a:pPr>
            <a:r>
              <a:rPr lang="en-US" b="1" dirty="0"/>
              <a:t>.4   Business Documents</a:t>
            </a:r>
          </a:p>
          <a:p>
            <a:pPr lvl="1" indent="-144463">
              <a:spcBef>
                <a:spcPts val="600"/>
              </a:spcBef>
              <a:spcAft>
                <a:spcPts val="600"/>
              </a:spcAft>
              <a:buSzPct val="80000"/>
              <a:defRPr/>
            </a:pPr>
            <a:r>
              <a:rPr lang="en-US" sz="2000" b="1" i="1" dirty="0"/>
              <a:t>Business Case: </a:t>
            </a:r>
            <a:r>
              <a:rPr lang="en-US" sz="2000" dirty="0"/>
              <a:t>describes required, desired and optional requirements for meeting business needs.</a:t>
            </a:r>
            <a:r>
              <a:rPr lang="en-US" dirty="0"/>
              <a:t> </a:t>
            </a:r>
          </a:p>
          <a:p>
            <a:pPr marL="0" indent="0" eaLnBrk="1" fontAlgn="auto" hangingPunct="1">
              <a:spcBef>
                <a:spcPts val="600"/>
              </a:spcBef>
              <a:spcAft>
                <a:spcPts val="600"/>
              </a:spcAft>
              <a:buSzPct val="80000"/>
              <a:buNone/>
              <a:defRPr/>
            </a:pPr>
            <a:r>
              <a:rPr lang="en-US" b="1" dirty="0"/>
              <a:t>.5  Agreements </a:t>
            </a:r>
            <a:r>
              <a:rPr lang="en-US" sz="2000" dirty="0"/>
              <a:t>contain project and product requirements</a:t>
            </a:r>
          </a:p>
          <a:p>
            <a:pPr marL="0" indent="0" eaLnBrk="1" fontAlgn="auto" hangingPunct="1">
              <a:spcBef>
                <a:spcPts val="600"/>
              </a:spcBef>
              <a:spcAft>
                <a:spcPts val="600"/>
              </a:spcAft>
              <a:buSzPct val="80000"/>
              <a:buNone/>
              <a:defRPr/>
            </a:pPr>
            <a:r>
              <a:rPr lang="en-US" b="1" dirty="0"/>
              <a:t>.6  Enterprise Environmental Factors</a:t>
            </a:r>
          </a:p>
          <a:p>
            <a:pPr marL="449263" indent="0">
              <a:spcBef>
                <a:spcPts val="600"/>
              </a:spcBef>
              <a:spcAft>
                <a:spcPts val="600"/>
              </a:spcAft>
              <a:buSzPct val="80000"/>
              <a:buNone/>
              <a:defRPr/>
            </a:pPr>
            <a:r>
              <a:rPr lang="en-US" b="1" dirty="0"/>
              <a:t> </a:t>
            </a:r>
            <a:r>
              <a:rPr lang="en-US" sz="2000" dirty="0"/>
              <a:t>- Organizational Culture		- Infrastructure</a:t>
            </a:r>
          </a:p>
          <a:p>
            <a:pPr marL="449263" indent="0">
              <a:spcBef>
                <a:spcPts val="600"/>
              </a:spcBef>
              <a:spcAft>
                <a:spcPts val="600"/>
              </a:spcAft>
              <a:buSzPct val="80000"/>
              <a:buNone/>
              <a:defRPr/>
            </a:pPr>
            <a:r>
              <a:rPr lang="en-US" sz="2000" b="1" dirty="0"/>
              <a:t> - </a:t>
            </a:r>
            <a:r>
              <a:rPr lang="en-US" sz="2000" dirty="0"/>
              <a:t>Personnel Administration		- Marketplace conditions</a:t>
            </a:r>
            <a:r>
              <a:rPr lang="en-US" b="1" dirty="0"/>
              <a:t> </a:t>
            </a:r>
          </a:p>
          <a:p>
            <a:pPr marL="0" indent="0">
              <a:spcBef>
                <a:spcPts val="600"/>
              </a:spcBef>
              <a:spcAft>
                <a:spcPts val="600"/>
              </a:spcAft>
              <a:buSzPct val="80000"/>
              <a:buNone/>
              <a:defRPr/>
            </a:pPr>
            <a:r>
              <a:rPr lang="en-US" b="1" dirty="0"/>
              <a:t>.7  Organizational Process Assets </a:t>
            </a:r>
          </a:p>
          <a:p>
            <a:pPr marL="541338" indent="-541338">
              <a:spcBef>
                <a:spcPts val="600"/>
              </a:spcBef>
              <a:spcAft>
                <a:spcPts val="600"/>
              </a:spcAft>
              <a:buSzPct val="80000"/>
              <a:buNone/>
              <a:defRPr/>
            </a:pPr>
            <a:r>
              <a:rPr lang="en-US" sz="2000" b="1" dirty="0"/>
              <a:t>	- </a:t>
            </a:r>
            <a:r>
              <a:rPr lang="en-US" sz="2000" dirty="0"/>
              <a:t>Policies and procedures</a:t>
            </a:r>
          </a:p>
          <a:p>
            <a:pPr marL="541338" indent="-541338">
              <a:spcBef>
                <a:spcPts val="600"/>
              </a:spcBef>
              <a:spcAft>
                <a:spcPts val="600"/>
              </a:spcAft>
              <a:buSzPct val="80000"/>
              <a:buNone/>
              <a:defRPr/>
            </a:pPr>
            <a:r>
              <a:rPr lang="en-US" sz="2000" dirty="0"/>
              <a:t>	- Historical information and lessons learned repository </a:t>
            </a:r>
            <a:r>
              <a:rPr lang="en-US" dirty="0"/>
              <a:t>   </a:t>
            </a:r>
          </a:p>
          <a:p>
            <a:pPr marL="800100" lvl="2" indent="0" eaLnBrk="1" fontAlgn="auto" hangingPunct="1">
              <a:spcBef>
                <a:spcPts val="600"/>
              </a:spcBef>
              <a:spcAft>
                <a:spcPts val="600"/>
              </a:spcAft>
              <a:buSzPct val="80000"/>
              <a:buNone/>
              <a:defRPr/>
            </a:pPr>
            <a:r>
              <a:rPr lang="en-US" sz="2800" dirty="0"/>
              <a:t> </a:t>
            </a:r>
          </a:p>
        </p:txBody>
      </p:sp>
      <p:sp>
        <p:nvSpPr>
          <p:cNvPr id="41986" name="Slide Number Placeholder 3"/>
          <p:cNvSpPr>
            <a:spLocks noGrp="1"/>
          </p:cNvSpPr>
          <p:nvPr>
            <p:ph type="sldNum" sz="quarter" idx="12"/>
          </p:nvPr>
        </p:nvSpPr>
        <p:spPr/>
        <p:txBody>
          <a:bodyPr/>
          <a:lstStyle/>
          <a:p>
            <a:pPr>
              <a:defRPr/>
            </a:pPr>
            <a:fld id="{8DEED860-6C6A-4F16-9F77-7259105B56A7}" type="slidenum">
              <a:rPr lang="en-US"/>
              <a:pPr>
                <a:defRPr/>
              </a:pPr>
              <a:t>24</a:t>
            </a:fld>
            <a:endParaRPr lang="en-US" sz="1400">
              <a:solidFill>
                <a:schemeClr val="tx2"/>
              </a:solidFill>
            </a:endParaRPr>
          </a:p>
        </p:txBody>
      </p:sp>
      <p:sp>
        <p:nvSpPr>
          <p:cNvPr id="33797" name="Text Box 8"/>
          <p:cNvSpPr txBox="1">
            <a:spLocks noChangeArrowheads="1"/>
          </p:cNvSpPr>
          <p:nvPr/>
        </p:nvSpPr>
        <p:spPr bwMode="auto">
          <a:xfrm>
            <a:off x="0" y="6553200"/>
            <a:ext cx="2286000" cy="457200"/>
          </a:xfrm>
          <a:prstGeom prst="rect">
            <a:avLst/>
          </a:prstGeom>
          <a:noFill/>
          <a:ln w="12700">
            <a:noFill/>
            <a:miter lim="800000"/>
            <a:headEnd/>
            <a:tailEnd/>
          </a:ln>
        </p:spPr>
        <p:txBody>
          <a:bodyPr>
            <a:spAutoFit/>
          </a:bodyPr>
          <a:lstStyle/>
          <a:p>
            <a:pPr>
              <a:spcBef>
                <a:spcPct val="50000"/>
              </a:spcBef>
            </a:pPr>
            <a:endParaRPr lang="en-CA" sz="2400">
              <a:latin typeface="Times New Roman"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4"/>
          <p:cNvSpPr>
            <a:spLocks noGrp="1" noChangeArrowheads="1"/>
          </p:cNvSpPr>
          <p:nvPr>
            <p:ph type="title"/>
          </p:nvPr>
        </p:nvSpPr>
        <p:spPr>
          <a:xfrm>
            <a:off x="228600" y="76200"/>
            <a:ext cx="8763000" cy="609600"/>
          </a:xfrm>
        </p:spPr>
        <p:txBody>
          <a:bodyPr>
            <a:noAutofit/>
          </a:bodyPr>
          <a:lstStyle/>
          <a:p>
            <a:pPr algn="ctr" eaLnBrk="1" fontAlgn="auto" hangingPunct="1">
              <a:spcAft>
                <a:spcPts val="0"/>
              </a:spcAft>
              <a:defRPr/>
            </a:pPr>
            <a:r>
              <a:rPr lang="en-US" sz="2600" b="1" dirty="0">
                <a:effectLst>
                  <a:outerShdw blurRad="38100" dist="38100" dir="2700000" algn="tl">
                    <a:srgbClr val="000000">
                      <a:alpha val="43137"/>
                    </a:srgbClr>
                  </a:outerShdw>
                </a:effectLst>
              </a:rPr>
              <a:t>5.2.2  -  COLLECT REQUIREMENTS: TOOLS &amp; TECHNIQUES </a:t>
            </a:r>
          </a:p>
        </p:txBody>
      </p:sp>
      <p:sp>
        <p:nvSpPr>
          <p:cNvPr id="34819" name="Rectangle 3"/>
          <p:cNvSpPr>
            <a:spLocks noGrp="1" noChangeArrowheads="1"/>
          </p:cNvSpPr>
          <p:nvPr>
            <p:ph idx="1"/>
          </p:nvPr>
        </p:nvSpPr>
        <p:spPr>
          <a:xfrm>
            <a:off x="114300" y="838200"/>
            <a:ext cx="8991600" cy="5883276"/>
          </a:xfrm>
        </p:spPr>
        <p:txBody>
          <a:bodyPr>
            <a:normAutofit/>
          </a:bodyPr>
          <a:lstStyle/>
          <a:p>
            <a:pPr eaLnBrk="1" hangingPunct="1">
              <a:lnSpc>
                <a:spcPct val="120000"/>
              </a:lnSpc>
              <a:buFont typeface="Wingdings 2" pitchFamily="18" charset="2"/>
              <a:buNone/>
            </a:pPr>
            <a:r>
              <a:rPr lang="en-US" sz="2800" b="1" dirty="0"/>
              <a:t>.1 Expert Judgment</a:t>
            </a:r>
          </a:p>
          <a:p>
            <a:pPr indent="130175" eaLnBrk="1" hangingPunct="1">
              <a:lnSpc>
                <a:spcPct val="100000"/>
              </a:lnSpc>
              <a:spcBef>
                <a:spcPts val="0"/>
              </a:spcBef>
              <a:buFont typeface="Wingdings 2" pitchFamily="18" charset="2"/>
              <a:buNone/>
            </a:pPr>
            <a:r>
              <a:rPr lang="en-US" sz="2000" dirty="0"/>
              <a:t>Expertise</a:t>
            </a:r>
            <a:r>
              <a:rPr lang="en-US" sz="2000" b="1" dirty="0"/>
              <a:t> </a:t>
            </a:r>
            <a:r>
              <a:rPr lang="en-US" sz="2000" dirty="0"/>
              <a:t>in the following areas is required for the process:</a:t>
            </a:r>
          </a:p>
          <a:p>
            <a:pPr marL="571500" indent="-342900" eaLnBrk="1" hangingPunct="1">
              <a:lnSpc>
                <a:spcPct val="100000"/>
              </a:lnSpc>
              <a:spcBef>
                <a:spcPts val="0"/>
              </a:spcBef>
              <a:buFontTx/>
              <a:buChar char="-"/>
            </a:pPr>
            <a:r>
              <a:rPr lang="en-US" sz="2000" dirty="0"/>
              <a:t>Business Analysis	- Requirements Collection 	            - Requirements Analysis</a:t>
            </a:r>
          </a:p>
          <a:p>
            <a:pPr marL="571500" indent="-342900" eaLnBrk="1" hangingPunct="1">
              <a:lnSpc>
                <a:spcPct val="100000"/>
              </a:lnSpc>
              <a:spcBef>
                <a:spcPts val="0"/>
              </a:spcBef>
              <a:buFontTx/>
              <a:buChar char="-"/>
            </a:pPr>
            <a:r>
              <a:rPr lang="en-US" sz="2000" dirty="0"/>
              <a:t>Documentation	- Req. in previous projects	            - Diagraming techniques</a:t>
            </a:r>
          </a:p>
          <a:p>
            <a:pPr marL="571500" indent="-342900" eaLnBrk="1" hangingPunct="1">
              <a:lnSpc>
                <a:spcPct val="100000"/>
              </a:lnSpc>
              <a:spcBef>
                <a:spcPts val="0"/>
              </a:spcBef>
              <a:buFontTx/>
              <a:buChar char="-"/>
            </a:pPr>
            <a:r>
              <a:rPr lang="en-US" sz="2000" dirty="0"/>
              <a:t>Facilitation 		- Conflict Management</a:t>
            </a:r>
          </a:p>
          <a:p>
            <a:pPr marL="0" indent="0" eaLnBrk="1" hangingPunct="1">
              <a:lnSpc>
                <a:spcPct val="120000"/>
              </a:lnSpc>
              <a:spcBef>
                <a:spcPts val="0"/>
              </a:spcBef>
              <a:buNone/>
            </a:pPr>
            <a:r>
              <a:rPr lang="en-US" b="1" dirty="0"/>
              <a:t>.2 Data Gathering  </a:t>
            </a:r>
          </a:p>
          <a:p>
            <a:pPr marL="0" indent="0" eaLnBrk="1" hangingPunct="1">
              <a:lnSpc>
                <a:spcPct val="100000"/>
              </a:lnSpc>
              <a:spcBef>
                <a:spcPts val="0"/>
              </a:spcBef>
              <a:buNone/>
            </a:pPr>
            <a:r>
              <a:rPr lang="en-US" sz="2000" b="1" dirty="0"/>
              <a:t>    </a:t>
            </a:r>
            <a:r>
              <a:rPr lang="en-US" sz="2000" dirty="0"/>
              <a:t>Techniques used for the process include: </a:t>
            </a:r>
          </a:p>
          <a:p>
            <a:pPr marL="358775" indent="-176213">
              <a:lnSpc>
                <a:spcPct val="100000"/>
              </a:lnSpc>
              <a:spcBef>
                <a:spcPts val="0"/>
              </a:spcBef>
            </a:pPr>
            <a:r>
              <a:rPr lang="en-US" sz="2000" b="1" i="1" dirty="0"/>
              <a:t>Brainstorming: </a:t>
            </a:r>
            <a:r>
              <a:rPr lang="en-US" sz="2000" dirty="0"/>
              <a:t>generate and collect multiple ideas about project requirements</a:t>
            </a:r>
          </a:p>
          <a:p>
            <a:pPr marL="358775" indent="-176213">
              <a:lnSpc>
                <a:spcPct val="100000"/>
              </a:lnSpc>
              <a:spcBef>
                <a:spcPts val="0"/>
              </a:spcBef>
            </a:pPr>
            <a:r>
              <a:rPr lang="en-US" sz="2000" b="1" i="1" dirty="0"/>
              <a:t>Interviews: </a:t>
            </a:r>
            <a:r>
              <a:rPr lang="en-US" b="1" i="1" dirty="0"/>
              <a:t> </a:t>
            </a:r>
            <a:r>
              <a:rPr lang="en-US" sz="2000" dirty="0"/>
              <a:t>directly eliciting requirements from stakeholders</a:t>
            </a:r>
          </a:p>
          <a:p>
            <a:pPr marL="358775" indent="-176213">
              <a:lnSpc>
                <a:spcPct val="100000"/>
              </a:lnSpc>
              <a:spcBef>
                <a:spcPts val="0"/>
              </a:spcBef>
            </a:pPr>
            <a:r>
              <a:rPr lang="en-US" sz="2000" b="1" i="1" dirty="0"/>
              <a:t>Focus Groups:  </a:t>
            </a:r>
            <a:r>
              <a:rPr lang="en-US" sz="2000" dirty="0"/>
              <a:t>moderated brainstorming of prequalified stakeholders or SME’s to learn about their expectations and attitudes about a proposed product or service. </a:t>
            </a:r>
          </a:p>
          <a:p>
            <a:pPr marL="358775" indent="-176213">
              <a:lnSpc>
                <a:spcPct val="100000"/>
              </a:lnSpc>
              <a:spcBef>
                <a:spcPts val="0"/>
              </a:spcBef>
            </a:pPr>
            <a:r>
              <a:rPr lang="en-US" sz="2000" b="1" i="1" dirty="0"/>
              <a:t>Questionnaires and Surveys: </a:t>
            </a:r>
            <a:r>
              <a:rPr lang="en-US" sz="2000" dirty="0"/>
              <a:t>most appropriate for a quick turnaround of replies to preset questions distributed to varied audiences.</a:t>
            </a:r>
          </a:p>
          <a:p>
            <a:pPr marL="358775" indent="-176213">
              <a:lnSpc>
                <a:spcPct val="100000"/>
              </a:lnSpc>
              <a:spcBef>
                <a:spcPts val="0"/>
              </a:spcBef>
            </a:pPr>
            <a:r>
              <a:rPr lang="en-US" sz="2000" b="1" i="1" dirty="0"/>
              <a:t>Benchmarking: </a:t>
            </a:r>
            <a:r>
              <a:rPr lang="en-US" sz="2000" dirty="0"/>
              <a:t>comparing actual or planned products/services to those of comparable organizations, to identify best practices, generate improvement ideas  </a:t>
            </a:r>
            <a:r>
              <a:rPr lang="en-US" sz="2000" b="1" i="1" dirty="0"/>
              <a:t> </a:t>
            </a:r>
            <a:endParaRPr lang="en-CA" b="1" i="1" dirty="0"/>
          </a:p>
        </p:txBody>
      </p:sp>
      <p:sp>
        <p:nvSpPr>
          <p:cNvPr id="43010" name="Slide Number Placeholder 3"/>
          <p:cNvSpPr>
            <a:spLocks noGrp="1"/>
          </p:cNvSpPr>
          <p:nvPr>
            <p:ph type="sldNum" sz="quarter" idx="12"/>
          </p:nvPr>
        </p:nvSpPr>
        <p:spPr/>
        <p:txBody>
          <a:bodyPr/>
          <a:lstStyle/>
          <a:p>
            <a:pPr>
              <a:defRPr/>
            </a:pPr>
            <a:fld id="{D33B16A0-04BD-4DD8-B964-93855F560323}" type="slidenum">
              <a:rPr lang="en-US"/>
              <a:pPr>
                <a:defRPr/>
              </a:pPr>
              <a:t>25</a:t>
            </a:fld>
            <a:endParaRPr lang="en-US" sz="1400">
              <a:solidFill>
                <a:schemeClr val="tx2"/>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4"/>
          <p:cNvSpPr>
            <a:spLocks noGrp="1" noChangeArrowheads="1"/>
          </p:cNvSpPr>
          <p:nvPr>
            <p:ph type="title"/>
          </p:nvPr>
        </p:nvSpPr>
        <p:spPr>
          <a:xfrm>
            <a:off x="76200" y="0"/>
            <a:ext cx="8763000" cy="838200"/>
          </a:xfrm>
        </p:spPr>
        <p:txBody>
          <a:bodyPr>
            <a:noAutofit/>
          </a:bodyPr>
          <a:lstStyle/>
          <a:p>
            <a:pPr algn="ctr" eaLnBrk="1" fontAlgn="auto" hangingPunct="1">
              <a:spcAft>
                <a:spcPts val="0"/>
              </a:spcAft>
              <a:defRPr/>
            </a:pPr>
            <a:r>
              <a:rPr lang="en-US" sz="2600" b="1" dirty="0">
                <a:effectLst>
                  <a:outerShdw blurRad="38100" dist="38100" dir="2700000" algn="tl">
                    <a:srgbClr val="000000">
                      <a:alpha val="43137"/>
                    </a:srgbClr>
                  </a:outerShdw>
                </a:effectLst>
              </a:rPr>
              <a:t>5.2.2  -  COLLECT REQUIREMENTS: TOOLS &amp; TECHNIQUES </a:t>
            </a:r>
          </a:p>
        </p:txBody>
      </p:sp>
      <p:sp>
        <p:nvSpPr>
          <p:cNvPr id="35843" name="Rectangle 3"/>
          <p:cNvSpPr>
            <a:spLocks noGrp="1" noChangeArrowheads="1"/>
          </p:cNvSpPr>
          <p:nvPr>
            <p:ph idx="1"/>
          </p:nvPr>
        </p:nvSpPr>
        <p:spPr>
          <a:xfrm>
            <a:off x="0" y="824232"/>
            <a:ext cx="8991600" cy="5943600"/>
          </a:xfrm>
        </p:spPr>
        <p:txBody>
          <a:bodyPr>
            <a:normAutofit fontScale="85000" lnSpcReduction="20000"/>
          </a:bodyPr>
          <a:lstStyle/>
          <a:p>
            <a:pPr eaLnBrk="1" hangingPunct="1">
              <a:lnSpc>
                <a:spcPct val="100000"/>
              </a:lnSpc>
              <a:spcBef>
                <a:spcPts val="600"/>
              </a:spcBef>
              <a:spcAft>
                <a:spcPts val="600"/>
              </a:spcAft>
              <a:buFont typeface="Wingdings 2" pitchFamily="18" charset="2"/>
              <a:buNone/>
            </a:pPr>
            <a:r>
              <a:rPr lang="en-US" sz="2800" b="1" dirty="0"/>
              <a:t>.</a:t>
            </a:r>
            <a:r>
              <a:rPr lang="en-US" b="1" dirty="0"/>
              <a:t>3 Data Analysis</a:t>
            </a:r>
          </a:p>
          <a:p>
            <a:pPr eaLnBrk="1" hangingPunct="1">
              <a:lnSpc>
                <a:spcPct val="100000"/>
              </a:lnSpc>
              <a:spcBef>
                <a:spcPts val="600"/>
              </a:spcBef>
              <a:spcAft>
                <a:spcPts val="600"/>
              </a:spcAft>
              <a:buFont typeface="Wingdings 2" pitchFamily="18" charset="2"/>
              <a:buNone/>
            </a:pPr>
            <a:r>
              <a:rPr lang="en-US" b="1" dirty="0"/>
              <a:t>   </a:t>
            </a:r>
            <a:r>
              <a:rPr lang="en-US" sz="2000" dirty="0"/>
              <a:t>Document Analysis is used to elicit requirements by analyzing existing documentation and identifying information relevant to requirements. These documents include:</a:t>
            </a:r>
          </a:p>
          <a:p>
            <a:pPr eaLnBrk="1" hangingPunct="1">
              <a:lnSpc>
                <a:spcPct val="120000"/>
              </a:lnSpc>
              <a:spcBef>
                <a:spcPts val="600"/>
              </a:spcBef>
              <a:spcAft>
                <a:spcPts val="600"/>
              </a:spcAft>
              <a:buFont typeface="Wingdings 2" pitchFamily="18" charset="2"/>
              <a:buNone/>
            </a:pPr>
            <a:r>
              <a:rPr lang="en-US" sz="2000" dirty="0"/>
              <a:t>	- Agreements		- Business Plans 		- Business rules repositories </a:t>
            </a:r>
          </a:p>
          <a:p>
            <a:pPr eaLnBrk="1" hangingPunct="1">
              <a:lnSpc>
                <a:spcPct val="120000"/>
              </a:lnSpc>
              <a:spcBef>
                <a:spcPts val="600"/>
              </a:spcBef>
              <a:spcAft>
                <a:spcPts val="600"/>
              </a:spcAft>
              <a:buFont typeface="Wingdings 2" pitchFamily="18" charset="2"/>
              <a:buNone/>
            </a:pPr>
            <a:r>
              <a:rPr lang="en-US" sz="2000" dirty="0"/>
              <a:t>    - Business Processes	- Current process flows	- Marketing Literature</a:t>
            </a:r>
          </a:p>
          <a:p>
            <a:pPr eaLnBrk="1" hangingPunct="1">
              <a:lnSpc>
                <a:spcPct val="120000"/>
              </a:lnSpc>
              <a:spcBef>
                <a:spcPts val="600"/>
              </a:spcBef>
              <a:spcAft>
                <a:spcPts val="600"/>
              </a:spcAft>
              <a:buFont typeface="Wingdings 2" pitchFamily="18" charset="2"/>
              <a:buNone/>
            </a:pPr>
            <a:r>
              <a:rPr lang="en-US" sz="2000" dirty="0"/>
              <a:t>  	- Problem/Issue logs	- Policies &amp; Procedures	- Regulatory documentation</a:t>
            </a:r>
          </a:p>
          <a:p>
            <a:pPr eaLnBrk="1" hangingPunct="1">
              <a:lnSpc>
                <a:spcPct val="120000"/>
              </a:lnSpc>
              <a:spcBef>
                <a:spcPts val="600"/>
              </a:spcBef>
              <a:spcAft>
                <a:spcPts val="600"/>
              </a:spcAft>
              <a:buFont typeface="Wingdings 2" pitchFamily="18" charset="2"/>
              <a:buNone/>
            </a:pPr>
            <a:r>
              <a:rPr lang="en-US" sz="2000" dirty="0"/>
              <a:t>  	- Requests for Proposals				- Use Cases</a:t>
            </a:r>
            <a:endParaRPr lang="en-US" dirty="0"/>
          </a:p>
          <a:p>
            <a:pPr eaLnBrk="1" hangingPunct="1">
              <a:spcBef>
                <a:spcPts val="600"/>
              </a:spcBef>
              <a:spcAft>
                <a:spcPts val="600"/>
              </a:spcAft>
              <a:buFont typeface="Wingdings 2" pitchFamily="18" charset="2"/>
              <a:buNone/>
            </a:pPr>
            <a:r>
              <a:rPr lang="en-US" sz="2000" b="1" dirty="0"/>
              <a:t> </a:t>
            </a:r>
            <a:r>
              <a:rPr lang="en-US" b="1" dirty="0"/>
              <a:t>.4 Decision Making</a:t>
            </a:r>
          </a:p>
          <a:p>
            <a:pPr indent="-46038">
              <a:spcBef>
                <a:spcPts val="600"/>
              </a:spcBef>
              <a:spcAft>
                <a:spcPts val="600"/>
              </a:spcAft>
            </a:pPr>
            <a:r>
              <a:rPr lang="en-US" sz="2000" b="1" dirty="0"/>
              <a:t> </a:t>
            </a:r>
            <a:r>
              <a:rPr lang="en-US" sz="2000" b="1" i="1" dirty="0"/>
              <a:t>Voting: </a:t>
            </a:r>
            <a:r>
              <a:rPr lang="en-US" sz="2000" dirty="0"/>
              <a:t>Used to generate, classify, and prioritize requirements. The technique 	     	   includes: Unanimity, Majority, and Plurality voting.  </a:t>
            </a:r>
          </a:p>
          <a:p>
            <a:pPr indent="-46038">
              <a:spcBef>
                <a:spcPts val="600"/>
              </a:spcBef>
              <a:spcAft>
                <a:spcPts val="600"/>
              </a:spcAft>
            </a:pPr>
            <a:r>
              <a:rPr lang="en-US" sz="2000" dirty="0"/>
              <a:t> </a:t>
            </a:r>
            <a:r>
              <a:rPr lang="en-US" sz="2000" b="1" i="1" dirty="0"/>
              <a:t>Autocratic Decision Making: </a:t>
            </a:r>
            <a:r>
              <a:rPr lang="en-US" sz="2000" dirty="0"/>
              <a:t>an individual decides for the group</a:t>
            </a:r>
            <a:endParaRPr lang="en-US" sz="2000" b="1" i="1" dirty="0"/>
          </a:p>
          <a:p>
            <a:pPr indent="-46038">
              <a:spcBef>
                <a:spcPts val="600"/>
              </a:spcBef>
              <a:spcAft>
                <a:spcPts val="600"/>
              </a:spcAft>
            </a:pPr>
            <a:r>
              <a:rPr lang="en-US" sz="2000" b="1" i="1" dirty="0"/>
              <a:t> Multi-criteria decision Analysis: </a:t>
            </a:r>
            <a:r>
              <a:rPr lang="en-US" sz="2000" dirty="0"/>
              <a:t>uses a matrix to establish multiple criteria</a:t>
            </a:r>
          </a:p>
          <a:p>
            <a:pPr marL="0" indent="0">
              <a:spcBef>
                <a:spcPts val="600"/>
              </a:spcBef>
              <a:spcAft>
                <a:spcPts val="600"/>
              </a:spcAft>
              <a:buNone/>
            </a:pPr>
            <a:r>
              <a:rPr lang="en-US" b="1" dirty="0"/>
              <a:t>.5 Data Presentation</a:t>
            </a:r>
          </a:p>
          <a:p>
            <a:pPr marL="358775" indent="-176213">
              <a:spcBef>
                <a:spcPts val="600"/>
              </a:spcBef>
              <a:spcAft>
                <a:spcPts val="600"/>
              </a:spcAft>
            </a:pPr>
            <a:r>
              <a:rPr lang="en-US" sz="2000" b="1" i="1" dirty="0"/>
              <a:t>Affinity Diagrams: </a:t>
            </a:r>
            <a:r>
              <a:rPr lang="en-US" sz="2000" dirty="0"/>
              <a:t>Classifies large number of ideas into groups for analysis</a:t>
            </a:r>
          </a:p>
          <a:p>
            <a:pPr marL="358775" indent="-176213">
              <a:spcBef>
                <a:spcPts val="600"/>
              </a:spcBef>
              <a:spcAft>
                <a:spcPts val="600"/>
              </a:spcAft>
            </a:pPr>
            <a:r>
              <a:rPr lang="en-US" sz="2000" b="1" i="1" dirty="0"/>
              <a:t>Mind Mapping:  </a:t>
            </a:r>
            <a:r>
              <a:rPr lang="en-US" sz="2000" dirty="0"/>
              <a:t>consolidates ideas created through individual brainstorming sessions into a single map to reflect commonality and differences to understand and generate new ideas</a:t>
            </a:r>
            <a:endParaRPr lang="en-US" sz="2000" b="1" i="1" dirty="0"/>
          </a:p>
        </p:txBody>
      </p:sp>
      <p:sp>
        <p:nvSpPr>
          <p:cNvPr id="43010" name="Slide Number Placeholder 3"/>
          <p:cNvSpPr>
            <a:spLocks noGrp="1"/>
          </p:cNvSpPr>
          <p:nvPr>
            <p:ph type="sldNum" sz="quarter" idx="12"/>
          </p:nvPr>
        </p:nvSpPr>
        <p:spPr/>
        <p:txBody>
          <a:bodyPr/>
          <a:lstStyle/>
          <a:p>
            <a:pPr>
              <a:defRPr/>
            </a:pPr>
            <a:fld id="{4F352119-12AC-4B03-B52F-19C00DE0D927}" type="slidenum">
              <a:rPr lang="en-US"/>
              <a:pPr>
                <a:defRPr/>
              </a:pPr>
              <a:t>26</a:t>
            </a:fld>
            <a:endParaRPr lang="en-US" sz="1400">
              <a:solidFill>
                <a:schemeClr val="tx2"/>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4"/>
          <p:cNvSpPr>
            <a:spLocks noGrp="1" noChangeArrowheads="1"/>
          </p:cNvSpPr>
          <p:nvPr>
            <p:ph type="title"/>
          </p:nvPr>
        </p:nvSpPr>
        <p:spPr>
          <a:xfrm>
            <a:off x="228600" y="59634"/>
            <a:ext cx="8763000" cy="685800"/>
          </a:xfrm>
        </p:spPr>
        <p:txBody>
          <a:bodyPr>
            <a:noAutofit/>
          </a:bodyPr>
          <a:lstStyle/>
          <a:p>
            <a:pPr algn="ctr" eaLnBrk="1" fontAlgn="auto" hangingPunct="1">
              <a:spcAft>
                <a:spcPts val="0"/>
              </a:spcAft>
              <a:defRPr/>
            </a:pPr>
            <a:r>
              <a:rPr lang="en-US" sz="2600" b="1" dirty="0">
                <a:effectLst>
                  <a:outerShdw blurRad="38100" dist="38100" dir="2700000" algn="tl">
                    <a:srgbClr val="000000">
                      <a:alpha val="43137"/>
                    </a:srgbClr>
                  </a:outerShdw>
                </a:effectLst>
              </a:rPr>
              <a:t>5.2.2  -  COLLECT REQUIREMENTS: TOOLS &amp; TECHNIQUES </a:t>
            </a:r>
          </a:p>
        </p:txBody>
      </p:sp>
      <p:sp>
        <p:nvSpPr>
          <p:cNvPr id="36867" name="Rectangle 3"/>
          <p:cNvSpPr>
            <a:spLocks noGrp="1" noChangeArrowheads="1"/>
          </p:cNvSpPr>
          <p:nvPr>
            <p:ph idx="1"/>
          </p:nvPr>
        </p:nvSpPr>
        <p:spPr>
          <a:xfrm>
            <a:off x="0" y="874642"/>
            <a:ext cx="8991600" cy="5983357"/>
          </a:xfrm>
        </p:spPr>
        <p:txBody>
          <a:bodyPr>
            <a:normAutofit fontScale="92500" lnSpcReduction="10000"/>
          </a:bodyPr>
          <a:lstStyle/>
          <a:p>
            <a:pPr marL="514350" indent="-431800" eaLnBrk="1" hangingPunct="1">
              <a:buFont typeface="Wingdings 2" pitchFamily="18" charset="2"/>
              <a:buNone/>
            </a:pPr>
            <a:r>
              <a:rPr lang="en-US" sz="2800" b="1" dirty="0"/>
              <a:t>.</a:t>
            </a:r>
            <a:r>
              <a:rPr lang="en-US" b="1" dirty="0"/>
              <a:t>6 Interpersonal and Team Skills</a:t>
            </a:r>
          </a:p>
          <a:p>
            <a:pPr marL="514350" indent="-431800" eaLnBrk="1" hangingPunct="1">
              <a:buFont typeface="Wingdings 2" pitchFamily="18" charset="2"/>
              <a:buNone/>
            </a:pPr>
            <a:r>
              <a:rPr lang="en-US" sz="2800" b="1" dirty="0"/>
              <a:t>     </a:t>
            </a:r>
            <a:r>
              <a:rPr lang="en-US" sz="2000" dirty="0"/>
              <a:t>The skills that can be used for the process include: </a:t>
            </a:r>
          </a:p>
          <a:p>
            <a:pPr marL="625475" indent="-177800"/>
            <a:r>
              <a:rPr lang="en-US" sz="2000" b="1" i="1" dirty="0"/>
              <a:t>Nominal Group Techniques: </a:t>
            </a:r>
            <a:r>
              <a:rPr lang="en-US" sz="2000" dirty="0"/>
              <a:t>Involves brainstorming with a voting process used to rank useful ideas for further brainstorming or prioritization. </a:t>
            </a:r>
          </a:p>
          <a:p>
            <a:pPr marL="625475" indent="-177800"/>
            <a:r>
              <a:rPr lang="en-US" sz="2000" b="1" i="1" dirty="0"/>
              <a:t>Observation/Conversation </a:t>
            </a:r>
            <a:r>
              <a:rPr lang="en-US" sz="2000" dirty="0"/>
              <a:t>involves viewing individuals as they perform their tasks, or carry out processes. The procedure is helpful when requirements cannot be articulated in detail. </a:t>
            </a:r>
          </a:p>
          <a:p>
            <a:pPr marL="625475" indent="-177800"/>
            <a:r>
              <a:rPr lang="en-US" sz="2000" b="1" i="1" dirty="0"/>
              <a:t>Facilitation: </a:t>
            </a:r>
            <a:r>
              <a:rPr lang="en-US" sz="2000" dirty="0"/>
              <a:t>using focused sessions that involve key stakeholders to define product requirements. Workshops can be used to quickly define cross-functional requirements and reconcile differences due to their interactive nature. Facilitation is used in the following situations: </a:t>
            </a:r>
          </a:p>
          <a:p>
            <a:pPr marL="447675" indent="0">
              <a:buNone/>
            </a:pPr>
            <a:r>
              <a:rPr lang="en-US" sz="2000" b="1" i="1" dirty="0"/>
              <a:t>	</a:t>
            </a:r>
            <a:r>
              <a:rPr lang="en-US" sz="1800" b="1" i="1" dirty="0"/>
              <a:t>- </a:t>
            </a:r>
            <a:r>
              <a:rPr lang="en-US" sz="1800" i="1" dirty="0"/>
              <a:t>Joint application design /development (JAD) ; </a:t>
            </a:r>
            <a:r>
              <a:rPr lang="en-US" sz="1800" dirty="0"/>
              <a:t>sessions bring business SME’s and 			software development team together to collect requirements and 			improve the development process</a:t>
            </a:r>
            <a:r>
              <a:rPr lang="en-US" sz="2000" dirty="0"/>
              <a:t>. </a:t>
            </a:r>
          </a:p>
          <a:p>
            <a:pPr marL="447675" indent="0">
              <a:buNone/>
            </a:pPr>
            <a:r>
              <a:rPr lang="en-US" sz="2000" i="1" dirty="0"/>
              <a:t>	</a:t>
            </a:r>
            <a:r>
              <a:rPr lang="en-US" sz="1800" i="1" dirty="0"/>
              <a:t>- Quality Function Requirement (QFD): </a:t>
            </a:r>
            <a:r>
              <a:rPr lang="en-US" sz="1800" dirty="0"/>
              <a:t>the process collects customer needs,  			objectively sorts and prioritizes them, and sets goals for achieving them </a:t>
            </a:r>
          </a:p>
          <a:p>
            <a:pPr marL="447675" indent="0">
              <a:buNone/>
            </a:pPr>
            <a:r>
              <a:rPr lang="en-US" sz="1800" dirty="0"/>
              <a:t>	- </a:t>
            </a:r>
            <a:r>
              <a:rPr lang="en-US" sz="1800" i="1" dirty="0"/>
              <a:t>User Stories: </a:t>
            </a:r>
            <a:r>
              <a:rPr lang="en-US" sz="1800" dirty="0"/>
              <a:t> short textual descriptions of required functionality, that specify the 			stakeholder’s role, (1) who benefits from the feature (role), (2) what the 			stakeholder needs to accomplish (goal), (3) the benefits to the stakeholder 		(motivation)    </a:t>
            </a:r>
            <a:endParaRPr lang="en-US" sz="2800" i="1" dirty="0"/>
          </a:p>
          <a:p>
            <a:pPr eaLnBrk="1" hangingPunct="1">
              <a:buFont typeface="Wingdings 2" pitchFamily="18" charset="2"/>
              <a:buNone/>
            </a:pPr>
            <a:endParaRPr lang="en-CA" sz="2800" dirty="0"/>
          </a:p>
        </p:txBody>
      </p:sp>
      <p:sp>
        <p:nvSpPr>
          <p:cNvPr id="43010" name="Slide Number Placeholder 3"/>
          <p:cNvSpPr>
            <a:spLocks noGrp="1"/>
          </p:cNvSpPr>
          <p:nvPr>
            <p:ph type="sldNum" sz="quarter" idx="12"/>
          </p:nvPr>
        </p:nvSpPr>
        <p:spPr/>
        <p:txBody>
          <a:bodyPr/>
          <a:lstStyle/>
          <a:p>
            <a:pPr>
              <a:defRPr/>
            </a:pPr>
            <a:fld id="{894011E0-09EA-42AC-94C8-7F529C4EA444}" type="slidenum">
              <a:rPr lang="en-US"/>
              <a:pPr>
                <a:defRPr/>
              </a:pPr>
              <a:t>27</a:t>
            </a:fld>
            <a:endParaRPr lang="en-US" sz="1400">
              <a:solidFill>
                <a:schemeClr val="tx2"/>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024" y="744744"/>
            <a:ext cx="7886700" cy="931656"/>
          </a:xfrm>
        </p:spPr>
        <p:txBody>
          <a:bodyPr>
            <a:normAutofit fontScale="25000" lnSpcReduction="20000"/>
          </a:bodyPr>
          <a:lstStyle/>
          <a:p>
            <a:pPr marL="0" indent="0">
              <a:buNone/>
            </a:pPr>
            <a:r>
              <a:rPr lang="en-CA" sz="9600" b="1" dirty="0"/>
              <a:t>.7 Context Diagram </a:t>
            </a:r>
          </a:p>
          <a:p>
            <a:pPr marL="0" indent="0">
              <a:buNone/>
            </a:pPr>
            <a:r>
              <a:rPr lang="en-CA" sz="5600" dirty="0"/>
              <a:t>      </a:t>
            </a:r>
            <a:r>
              <a:rPr lang="en-CA" sz="8000" dirty="0"/>
              <a:t>Visually depict the product scope, by showing the business system, and      </a:t>
            </a:r>
          </a:p>
          <a:p>
            <a:pPr marL="0" indent="0">
              <a:buNone/>
            </a:pPr>
            <a:r>
              <a:rPr lang="en-CA" sz="8000" dirty="0"/>
              <a:t>      how other systems (or people) interact with it.   </a:t>
            </a:r>
            <a:endParaRPr lang="en-CA" sz="8000" b="1" dirty="0"/>
          </a:p>
        </p:txBody>
      </p:sp>
      <p:sp>
        <p:nvSpPr>
          <p:cNvPr id="4" name="Rectangle 4"/>
          <p:cNvSpPr>
            <a:spLocks noGrp="1" noChangeArrowheads="1"/>
          </p:cNvSpPr>
          <p:nvPr>
            <p:ph type="title"/>
          </p:nvPr>
        </p:nvSpPr>
        <p:spPr>
          <a:xfrm>
            <a:off x="628650" y="76200"/>
            <a:ext cx="7886700" cy="625474"/>
          </a:xfrm>
        </p:spPr>
        <p:txBody>
          <a:bodyPr>
            <a:noAutofit/>
          </a:bodyPr>
          <a:lstStyle/>
          <a:p>
            <a:pPr algn="ctr" eaLnBrk="1" fontAlgn="auto" hangingPunct="1">
              <a:spcAft>
                <a:spcPts val="0"/>
              </a:spcAft>
              <a:defRPr/>
            </a:pPr>
            <a:r>
              <a:rPr lang="en-US" sz="2600" b="1" dirty="0">
                <a:effectLst>
                  <a:outerShdw blurRad="38100" dist="38100" dir="2700000" algn="tl">
                    <a:srgbClr val="000000">
                      <a:alpha val="43137"/>
                    </a:srgbClr>
                  </a:outerShdw>
                </a:effectLst>
              </a:rPr>
              <a:t>5.2.2  -  COLLECT REQUIREMENTS: TOOLS &amp; TECHNIQUES </a:t>
            </a:r>
          </a:p>
        </p:txBody>
      </p:sp>
      <p:graphicFrame>
        <p:nvGraphicFramePr>
          <p:cNvPr id="5" name="Object 4"/>
          <p:cNvGraphicFramePr>
            <a:graphicFrameLocks noChangeAspect="1"/>
          </p:cNvGraphicFramePr>
          <p:nvPr>
            <p:extLst>
              <p:ext uri="{D42A27DB-BD31-4B8C-83A1-F6EECF244321}">
                <p14:modId xmlns:p14="http://schemas.microsoft.com/office/powerpoint/2010/main" val="3141678205"/>
              </p:ext>
            </p:extLst>
          </p:nvPr>
        </p:nvGraphicFramePr>
        <p:xfrm>
          <a:off x="628650" y="1752600"/>
          <a:ext cx="7981950" cy="4724400"/>
        </p:xfrm>
        <a:graphic>
          <a:graphicData uri="http://schemas.openxmlformats.org/presentationml/2006/ole">
            <mc:AlternateContent xmlns:mc="http://schemas.openxmlformats.org/markup-compatibility/2006">
              <mc:Choice xmlns:v="urn:schemas-microsoft-com:vml" Requires="v">
                <p:oleObj spid="_x0000_s13447" name="Bitmap Image" r:id="rId3" imgW="3924360" imgH="3459600" progId="Paint.Picture">
                  <p:embed/>
                </p:oleObj>
              </mc:Choice>
              <mc:Fallback>
                <p:oleObj name="Bitmap Image" r:id="rId3" imgW="3924360" imgH="3459600" progId="Paint.Picture">
                  <p:embed/>
                  <p:pic>
                    <p:nvPicPr>
                      <p:cNvPr id="0" name=""/>
                      <p:cNvPicPr/>
                      <p:nvPr/>
                    </p:nvPicPr>
                    <p:blipFill>
                      <a:blip r:embed="rId4"/>
                      <a:stretch>
                        <a:fillRect/>
                      </a:stretch>
                    </p:blipFill>
                    <p:spPr>
                      <a:xfrm>
                        <a:off x="628650" y="1752600"/>
                        <a:ext cx="7981950" cy="4724400"/>
                      </a:xfrm>
                      <a:prstGeom prst="rect">
                        <a:avLst/>
                      </a:prstGeom>
                    </p:spPr>
                  </p:pic>
                </p:oleObj>
              </mc:Fallback>
            </mc:AlternateContent>
          </a:graphicData>
        </a:graphic>
      </p:graphicFrame>
      <p:sp>
        <p:nvSpPr>
          <p:cNvPr id="6" name="TextBox 5"/>
          <p:cNvSpPr txBox="1"/>
          <p:nvPr/>
        </p:nvSpPr>
        <p:spPr>
          <a:xfrm>
            <a:off x="6553200" y="6520070"/>
            <a:ext cx="2286000" cy="307777"/>
          </a:xfrm>
          <a:prstGeom prst="rect">
            <a:avLst/>
          </a:prstGeom>
          <a:noFill/>
        </p:spPr>
        <p:txBody>
          <a:bodyPr wrap="square" rtlCol="0">
            <a:spAutoFit/>
          </a:bodyPr>
          <a:lstStyle/>
          <a:p>
            <a:r>
              <a:rPr lang="en-US" sz="1400" b="1" i="1" dirty="0">
                <a:ea typeface="Calibri"/>
                <a:cs typeface="Times New Roman"/>
              </a:rPr>
              <a:t>PMBOK® Guide 6</a:t>
            </a:r>
            <a:r>
              <a:rPr lang="en-US" sz="1400" b="1" i="1" baseline="30000" dirty="0">
                <a:ea typeface="Calibri"/>
                <a:cs typeface="Times New Roman"/>
              </a:rPr>
              <a:t>th</a:t>
            </a:r>
            <a:r>
              <a:rPr lang="en-US" sz="1400" b="1" i="1" dirty="0">
                <a:ea typeface="Calibri"/>
                <a:cs typeface="Times New Roman"/>
              </a:rPr>
              <a:t> Fig 5-6</a:t>
            </a:r>
            <a:endParaRPr lang="en-CA" sz="1400" dirty="0"/>
          </a:p>
        </p:txBody>
      </p:sp>
    </p:spTree>
    <p:extLst>
      <p:ext uri="{BB962C8B-B14F-4D97-AF65-F5344CB8AC3E}">
        <p14:creationId xmlns:p14="http://schemas.microsoft.com/office/powerpoint/2010/main" val="244222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47800"/>
            <a:ext cx="7886700" cy="4729163"/>
          </a:xfrm>
        </p:spPr>
        <p:txBody>
          <a:bodyPr>
            <a:normAutofit/>
          </a:bodyPr>
          <a:lstStyle/>
          <a:p>
            <a:pPr marL="0" indent="0">
              <a:buNone/>
            </a:pPr>
            <a:r>
              <a:rPr lang="en-CA" b="1" dirty="0"/>
              <a:t>.8  Prototypes</a:t>
            </a:r>
          </a:p>
          <a:p>
            <a:pPr marL="357188" indent="-177800"/>
            <a:r>
              <a:rPr lang="en-CA" sz="2200" dirty="0"/>
              <a:t>Prototype is a model of an actual product before building it. </a:t>
            </a:r>
          </a:p>
          <a:p>
            <a:pPr marL="357188" indent="-177800"/>
            <a:r>
              <a:rPr lang="en-CA" sz="2200" dirty="0"/>
              <a:t>Allows experimentation with a mock-up product instead of discussions and abstract presentations of the requirements. </a:t>
            </a:r>
          </a:p>
          <a:p>
            <a:pPr marL="357188" indent="-177800"/>
            <a:r>
              <a:rPr lang="en-CA" sz="2200" dirty="0"/>
              <a:t>Prototyping supports the concept of progressive elaboration. In each iteration, users experiment the model of the product and  provide feedback that is taken to revise and improve the prototype. When the product requirements are sufficiently understood, the design or build the final product is undertaken.   </a:t>
            </a:r>
          </a:p>
          <a:p>
            <a:pPr marL="357188" indent="-177800"/>
            <a:r>
              <a:rPr lang="en-CA" sz="2200" dirty="0"/>
              <a:t>Storyboarding is a prototyping technique used in variety of projects. In Agile software development projects, storyboards use mock-ups to show navigation paths through web pages, screens and other user interfaces.   </a:t>
            </a:r>
          </a:p>
          <a:p>
            <a:pPr marL="357188" indent="-177800"/>
            <a:endParaRPr lang="en-CA" sz="2200" dirty="0"/>
          </a:p>
        </p:txBody>
      </p:sp>
      <p:sp>
        <p:nvSpPr>
          <p:cNvPr id="4" name="Rectangle 4"/>
          <p:cNvSpPr>
            <a:spLocks noGrp="1" noChangeArrowheads="1"/>
          </p:cNvSpPr>
          <p:nvPr>
            <p:ph type="title"/>
          </p:nvPr>
        </p:nvSpPr>
        <p:spPr>
          <a:xfrm>
            <a:off x="661780" y="152400"/>
            <a:ext cx="7886700" cy="777874"/>
          </a:xfrm>
        </p:spPr>
        <p:txBody>
          <a:bodyPr>
            <a:noAutofit/>
          </a:bodyPr>
          <a:lstStyle/>
          <a:p>
            <a:pPr algn="ctr" eaLnBrk="1" fontAlgn="auto" hangingPunct="1">
              <a:spcAft>
                <a:spcPts val="0"/>
              </a:spcAft>
              <a:defRPr/>
            </a:pPr>
            <a:r>
              <a:rPr lang="en-US" sz="2600" b="1" dirty="0">
                <a:effectLst>
                  <a:outerShdw blurRad="38100" dist="38100" dir="2700000" algn="tl">
                    <a:srgbClr val="000000">
                      <a:alpha val="43137"/>
                    </a:srgbClr>
                  </a:outerShdw>
                </a:effectLst>
              </a:rPr>
              <a:t>5.2.2  -  COLLECT REQUIREMENTS: TOOLS &amp; TECHNIQUES </a:t>
            </a:r>
          </a:p>
        </p:txBody>
      </p:sp>
    </p:spTree>
    <p:extLst>
      <p:ext uri="{BB962C8B-B14F-4D97-AF65-F5344CB8AC3E}">
        <p14:creationId xmlns:p14="http://schemas.microsoft.com/office/powerpoint/2010/main" val="26484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8"/>
          <p:cNvSpPr>
            <a:spLocks noGrp="1" noChangeArrowheads="1"/>
          </p:cNvSpPr>
          <p:nvPr>
            <p:ph type="title"/>
          </p:nvPr>
        </p:nvSpPr>
        <p:spPr/>
        <p:txBody>
          <a:bodyPr/>
          <a:lstStyle/>
          <a:p>
            <a:pPr eaLnBrk="1" fontAlgn="auto" hangingPunct="1">
              <a:spcAft>
                <a:spcPts val="0"/>
              </a:spcAft>
              <a:defRPr/>
            </a:pPr>
            <a:r>
              <a:rPr lang="en-US" b="1" dirty="0">
                <a:effectLst>
                  <a:outerShdw blurRad="38100" dist="38100" dir="2700000" algn="tl">
                    <a:srgbClr val="000000">
                      <a:alpha val="43137"/>
                    </a:srgbClr>
                  </a:outerShdw>
                </a:effectLst>
              </a:rPr>
              <a:t>Learning Objectives</a:t>
            </a:r>
          </a:p>
        </p:txBody>
      </p:sp>
      <p:sp>
        <p:nvSpPr>
          <p:cNvPr id="23555" name="Rectangle 9"/>
          <p:cNvSpPr>
            <a:spLocks noGrp="1" noChangeArrowheads="1"/>
          </p:cNvSpPr>
          <p:nvPr>
            <p:ph idx="1"/>
          </p:nvPr>
        </p:nvSpPr>
        <p:spPr>
          <a:xfrm>
            <a:off x="685800" y="1676400"/>
            <a:ext cx="8610600" cy="4624388"/>
          </a:xfrm>
        </p:spPr>
        <p:txBody>
          <a:bodyPr/>
          <a:lstStyle/>
          <a:p>
            <a:pPr eaLnBrk="1" hangingPunct="1">
              <a:spcBef>
                <a:spcPts val="1200"/>
              </a:spcBef>
              <a:spcAft>
                <a:spcPts val="1200"/>
              </a:spcAft>
              <a:buSzPct val="80000"/>
              <a:buFont typeface="Wingdings" pitchFamily="2" charset="2"/>
              <a:buNone/>
            </a:pPr>
            <a:r>
              <a:rPr lang="en-US" dirty="0"/>
              <a:t>  By the end of this session you should understand:</a:t>
            </a:r>
          </a:p>
          <a:p>
            <a:pPr lvl="1" eaLnBrk="1" hangingPunct="1">
              <a:spcBef>
                <a:spcPts val="1200"/>
              </a:spcBef>
              <a:spcAft>
                <a:spcPts val="1200"/>
              </a:spcAft>
              <a:buSzPct val="80000"/>
            </a:pPr>
            <a:r>
              <a:rPr lang="en-US" dirty="0"/>
              <a:t>How Project Scope Management Processes relate to the 5 project management process groups in a project life-cycle</a:t>
            </a:r>
          </a:p>
          <a:p>
            <a:pPr lvl="1">
              <a:spcBef>
                <a:spcPts val="1200"/>
              </a:spcBef>
              <a:spcAft>
                <a:spcPts val="1200"/>
              </a:spcAft>
              <a:buSzPct val="80000"/>
            </a:pPr>
            <a:r>
              <a:rPr lang="en-US" dirty="0"/>
              <a:t>The inputs, tools and techniques and outputs for managing Project Scope processes as outlined in </a:t>
            </a:r>
            <a:r>
              <a:rPr lang="en-US" b="1" i="1" dirty="0">
                <a:solidFill>
                  <a:schemeClr val="tx1"/>
                </a:solidFill>
                <a:latin typeface="Calibri"/>
                <a:ea typeface="Calibri"/>
                <a:cs typeface="Times New Roman"/>
              </a:rPr>
              <a:t>PMBOK® Guide</a:t>
            </a:r>
            <a:endParaRPr lang="en-CA" i="1" dirty="0"/>
          </a:p>
          <a:p>
            <a:pPr marL="457200" lvl="1" indent="0">
              <a:spcBef>
                <a:spcPts val="1200"/>
              </a:spcBef>
              <a:spcAft>
                <a:spcPts val="1200"/>
              </a:spcAft>
              <a:buSzPct val="80000"/>
              <a:buNone/>
            </a:pPr>
            <a:endParaRPr lang="en-US" dirty="0"/>
          </a:p>
        </p:txBody>
      </p:sp>
      <p:sp>
        <p:nvSpPr>
          <p:cNvPr id="10242" name="Slide Number Placeholder 3"/>
          <p:cNvSpPr>
            <a:spLocks noGrp="1"/>
          </p:cNvSpPr>
          <p:nvPr>
            <p:ph type="sldNum" sz="quarter" idx="12"/>
          </p:nvPr>
        </p:nvSpPr>
        <p:spPr/>
        <p:txBody>
          <a:bodyPr/>
          <a:lstStyle/>
          <a:p>
            <a:pPr>
              <a:defRPr/>
            </a:pPr>
            <a:fld id="{FA0B4A94-94B1-45CA-873B-02ED529059D0}" type="slidenum">
              <a:rPr lang="en-US"/>
              <a:pPr>
                <a:defRPr/>
              </a:pPr>
              <a:t>3</a:t>
            </a:fld>
            <a:endParaRPr lang="en-US" sz="1400">
              <a:solidFill>
                <a:schemeClr val="tx2"/>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4"/>
          <p:cNvSpPr>
            <a:spLocks noGrp="1" noChangeArrowheads="1"/>
          </p:cNvSpPr>
          <p:nvPr>
            <p:ph type="title"/>
          </p:nvPr>
        </p:nvSpPr>
        <p:spPr>
          <a:xfrm>
            <a:off x="762000" y="152400"/>
            <a:ext cx="7498080" cy="1050924"/>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5.2.3 COLLECT REQUIREMENTS: OUTPUTS  </a:t>
            </a:r>
          </a:p>
        </p:txBody>
      </p:sp>
      <p:sp>
        <p:nvSpPr>
          <p:cNvPr id="6" name="Content Placeholder 5"/>
          <p:cNvSpPr>
            <a:spLocks noGrp="1"/>
          </p:cNvSpPr>
          <p:nvPr>
            <p:ph idx="1"/>
          </p:nvPr>
        </p:nvSpPr>
        <p:spPr>
          <a:xfrm>
            <a:off x="0" y="1063832"/>
            <a:ext cx="9144000" cy="5657644"/>
          </a:xfrm>
        </p:spPr>
        <p:txBody>
          <a:bodyPr>
            <a:normAutofit/>
          </a:bodyPr>
          <a:lstStyle/>
          <a:p>
            <a:pPr eaLnBrk="1" fontAlgn="auto" hangingPunct="1">
              <a:spcAft>
                <a:spcPts val="0"/>
              </a:spcAft>
              <a:buFont typeface="Wingdings 2"/>
              <a:buNone/>
              <a:defRPr/>
            </a:pPr>
            <a:r>
              <a:rPr lang="en-US" b="1" dirty="0"/>
              <a:t>.1 </a:t>
            </a:r>
            <a:r>
              <a:rPr lang="en-US" sz="2800" b="1" dirty="0"/>
              <a:t>Requirements Documentation: </a:t>
            </a:r>
          </a:p>
          <a:p>
            <a:pPr marL="447675">
              <a:defRPr/>
            </a:pPr>
            <a:r>
              <a:rPr lang="en-US" sz="2000" dirty="0"/>
              <a:t>Describes how individual requirements meet the business needs for the project. Requirements progressively become more detailed as more information is known.</a:t>
            </a:r>
          </a:p>
          <a:p>
            <a:pPr marL="447675">
              <a:defRPr/>
            </a:pPr>
            <a:r>
              <a:rPr lang="en-US" sz="2000" dirty="0"/>
              <a:t>Baselined requirements need to be unambiguous, measurable, traceable, complete, consistent and acceptable to stakeholders. </a:t>
            </a:r>
          </a:p>
          <a:p>
            <a:pPr marL="447675">
              <a:defRPr/>
            </a:pPr>
            <a:r>
              <a:rPr lang="en-US" sz="2000" dirty="0"/>
              <a:t>Requirements can include, but are not limited to:</a:t>
            </a:r>
          </a:p>
          <a:p>
            <a:pPr marL="914400" indent="-342900">
              <a:buFont typeface="Courier New" panose="02070309020205020404" pitchFamily="49" charset="0"/>
              <a:buChar char="o"/>
              <a:defRPr/>
            </a:pPr>
            <a:r>
              <a:rPr lang="en-US" sz="2000" b="1" i="1" dirty="0"/>
              <a:t>Business requirements</a:t>
            </a:r>
            <a:r>
              <a:rPr lang="en-US" sz="2000" dirty="0"/>
              <a:t>: high-level organizational needs, Project justification </a:t>
            </a:r>
          </a:p>
          <a:p>
            <a:pPr marL="914400" indent="-342900">
              <a:buFont typeface="Courier New" panose="02070309020205020404" pitchFamily="49" charset="0"/>
              <a:buChar char="o"/>
              <a:defRPr/>
            </a:pPr>
            <a:r>
              <a:rPr lang="en-US" sz="2000" b="1" i="1" dirty="0"/>
              <a:t>Stakeholder requirements</a:t>
            </a:r>
            <a:r>
              <a:rPr lang="en-US" sz="2000" dirty="0"/>
              <a:t>: reporting and communication requirements</a:t>
            </a:r>
          </a:p>
          <a:p>
            <a:pPr marL="914400" indent="-342900">
              <a:buFont typeface="Courier New" panose="02070309020205020404" pitchFamily="49" charset="0"/>
              <a:buChar char="o"/>
              <a:defRPr/>
            </a:pPr>
            <a:r>
              <a:rPr lang="en-US" sz="2000" b="1" i="1" dirty="0"/>
              <a:t>Solution requirements: </a:t>
            </a:r>
            <a:r>
              <a:rPr lang="en-US" sz="2000" dirty="0"/>
              <a:t>functional, technological, support, training, quality, and reporting requirements</a:t>
            </a:r>
          </a:p>
          <a:p>
            <a:pPr marL="914400" indent="-342900">
              <a:buFont typeface="Courier New" panose="02070309020205020404" pitchFamily="49" charset="0"/>
              <a:buChar char="o"/>
              <a:defRPr/>
            </a:pPr>
            <a:r>
              <a:rPr lang="en-US" sz="2000" b="1" i="1" dirty="0"/>
              <a:t>Transition and readiness requirements </a:t>
            </a:r>
            <a:r>
              <a:rPr lang="en-US" sz="2000" dirty="0"/>
              <a:t>data conversion, Training</a:t>
            </a:r>
          </a:p>
          <a:p>
            <a:pPr marL="914400" indent="-342900">
              <a:buFont typeface="Courier New" panose="02070309020205020404" pitchFamily="49" charset="0"/>
              <a:buChar char="o"/>
              <a:defRPr/>
            </a:pPr>
            <a:r>
              <a:rPr lang="en-US" sz="2000" b="1" i="1" dirty="0"/>
              <a:t>Project Requirements: </a:t>
            </a:r>
            <a:r>
              <a:rPr lang="en-US" sz="2000" dirty="0"/>
              <a:t>actions, processes, conditions the project is to meet</a:t>
            </a:r>
            <a:endParaRPr lang="en-US" sz="2000" b="1" i="1" dirty="0"/>
          </a:p>
          <a:p>
            <a:pPr marL="914400" indent="-342900">
              <a:buFont typeface="Courier New" panose="02070309020205020404" pitchFamily="49" charset="0"/>
              <a:buChar char="o"/>
              <a:defRPr/>
            </a:pPr>
            <a:r>
              <a:rPr lang="en-US" sz="2000" b="1" i="1" dirty="0"/>
              <a:t>Quality requirements: </a:t>
            </a:r>
            <a:r>
              <a:rPr lang="en-US" sz="2000" dirty="0"/>
              <a:t>conditions or criteria needed to validate the successful 		         completion of the project</a:t>
            </a:r>
            <a:endParaRPr lang="en-CA" sz="2400" b="1" i="1" dirty="0"/>
          </a:p>
        </p:txBody>
      </p:sp>
      <p:sp>
        <p:nvSpPr>
          <p:cNvPr id="44034" name="Slide Number Placeholder 3"/>
          <p:cNvSpPr>
            <a:spLocks noGrp="1"/>
          </p:cNvSpPr>
          <p:nvPr>
            <p:ph type="sldNum" sz="quarter" idx="12"/>
          </p:nvPr>
        </p:nvSpPr>
        <p:spPr/>
        <p:txBody>
          <a:bodyPr/>
          <a:lstStyle/>
          <a:p>
            <a:pPr>
              <a:defRPr/>
            </a:pPr>
            <a:fld id="{380C21F4-B53C-4D55-8088-EE9C31CFBE75}" type="slidenum">
              <a:rPr lang="en-US"/>
              <a:pPr>
                <a:defRPr/>
              </a:pPr>
              <a:t>30</a:t>
            </a:fld>
            <a:endParaRPr lang="en-US" sz="1400">
              <a:solidFill>
                <a:schemeClr val="tx2"/>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820598"/>
            <a:ext cx="8610600" cy="3097695"/>
          </a:xfrm>
        </p:spPr>
        <p:txBody>
          <a:bodyPr/>
          <a:lstStyle/>
          <a:p>
            <a:pPr marL="0" indent="0">
              <a:buNone/>
            </a:pPr>
            <a:r>
              <a:rPr lang="en-CA" b="1" dirty="0"/>
              <a:t>.2 Requirements Traceability Matrix </a:t>
            </a:r>
          </a:p>
          <a:p>
            <a:pPr marL="536575" indent="-179388"/>
            <a:r>
              <a:rPr lang="en-CA" sz="2000" dirty="0"/>
              <a:t>This tool, relates product requirements from their origin to the deliverables that fulfill them. The tool helps ensure that each requirement adds value to the business and project objectives.  </a:t>
            </a:r>
          </a:p>
          <a:p>
            <a:pPr marL="536575" indent="-179388"/>
            <a:r>
              <a:rPr lang="en-CA" sz="2000" dirty="0"/>
              <a:t>The tool also helps track the requirements and their associated attributes, throughout the project life cycle, to ensure that requirements approved in the requirements documentation are actually delivered at the end of the project.  </a:t>
            </a:r>
          </a:p>
          <a:p>
            <a:pPr marL="536575" indent="-179388"/>
            <a:r>
              <a:rPr lang="en-CA" sz="2000" dirty="0"/>
              <a:t>An example of the matrix and its contents is shown in the figure below*. </a:t>
            </a:r>
          </a:p>
        </p:txBody>
      </p:sp>
      <p:sp>
        <p:nvSpPr>
          <p:cNvPr id="4" name="Rectangle 4"/>
          <p:cNvSpPr>
            <a:spLocks noGrp="1" noChangeArrowheads="1"/>
          </p:cNvSpPr>
          <p:nvPr>
            <p:ph type="title"/>
          </p:nvPr>
        </p:nvSpPr>
        <p:spPr>
          <a:xfrm>
            <a:off x="628650" y="152400"/>
            <a:ext cx="7886700" cy="701674"/>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5.2.3 COLLECT REQUIREMENTS: OUTPUTS  </a:t>
            </a:r>
          </a:p>
        </p:txBody>
      </p:sp>
      <p:graphicFrame>
        <p:nvGraphicFramePr>
          <p:cNvPr id="5" name="Object 4"/>
          <p:cNvGraphicFramePr>
            <a:graphicFrameLocks noChangeAspect="1"/>
          </p:cNvGraphicFramePr>
          <p:nvPr>
            <p:extLst>
              <p:ext uri="{D42A27DB-BD31-4B8C-83A1-F6EECF244321}">
                <p14:modId xmlns:p14="http://schemas.microsoft.com/office/powerpoint/2010/main" val="202696392"/>
              </p:ext>
            </p:extLst>
          </p:nvPr>
        </p:nvGraphicFramePr>
        <p:xfrm>
          <a:off x="762000" y="3918293"/>
          <a:ext cx="7753350" cy="2634907"/>
        </p:xfrm>
        <a:graphic>
          <a:graphicData uri="http://schemas.openxmlformats.org/presentationml/2006/ole">
            <mc:AlternateContent xmlns:mc="http://schemas.openxmlformats.org/markup-compatibility/2006">
              <mc:Choice xmlns:v="urn:schemas-microsoft-com:vml" Requires="v">
                <p:oleObj spid="_x0000_s14450" name="Bitmap Image" r:id="rId3" imgW="4640760" imgH="1973520" progId="Paint.Picture">
                  <p:embed/>
                </p:oleObj>
              </mc:Choice>
              <mc:Fallback>
                <p:oleObj name="Bitmap Image" r:id="rId3" imgW="4640760" imgH="1973520" progId="Paint.Picture">
                  <p:embed/>
                  <p:pic>
                    <p:nvPicPr>
                      <p:cNvPr id="0" name=""/>
                      <p:cNvPicPr/>
                      <p:nvPr/>
                    </p:nvPicPr>
                    <p:blipFill>
                      <a:blip r:embed="rId4"/>
                      <a:stretch>
                        <a:fillRect/>
                      </a:stretch>
                    </p:blipFill>
                    <p:spPr>
                      <a:xfrm>
                        <a:off x="762000" y="3918293"/>
                        <a:ext cx="7753350" cy="2634907"/>
                      </a:xfrm>
                      <a:prstGeom prst="rect">
                        <a:avLst/>
                      </a:prstGeom>
                    </p:spPr>
                  </p:pic>
                </p:oleObj>
              </mc:Fallback>
            </mc:AlternateContent>
          </a:graphicData>
        </a:graphic>
      </p:graphicFrame>
      <p:sp>
        <p:nvSpPr>
          <p:cNvPr id="7" name="TextBox 6"/>
          <p:cNvSpPr txBox="1"/>
          <p:nvPr/>
        </p:nvSpPr>
        <p:spPr>
          <a:xfrm>
            <a:off x="6858000" y="6543597"/>
            <a:ext cx="2286000" cy="307777"/>
          </a:xfrm>
          <a:prstGeom prst="rect">
            <a:avLst/>
          </a:prstGeom>
          <a:noFill/>
        </p:spPr>
        <p:txBody>
          <a:bodyPr wrap="square" rtlCol="0">
            <a:spAutoFit/>
          </a:bodyPr>
          <a:lstStyle/>
          <a:p>
            <a:r>
              <a:rPr lang="en-US" sz="1400" b="1" i="1" dirty="0">
                <a:ea typeface="Calibri"/>
                <a:cs typeface="Times New Roman"/>
              </a:rPr>
              <a:t>*PMBOK® Guide 6</a:t>
            </a:r>
            <a:r>
              <a:rPr lang="en-US" sz="1400" b="1" i="1" baseline="30000" dirty="0">
                <a:ea typeface="Calibri"/>
                <a:cs typeface="Times New Roman"/>
              </a:rPr>
              <a:t>th</a:t>
            </a:r>
            <a:r>
              <a:rPr lang="en-US" sz="1400" b="1" i="1" dirty="0">
                <a:ea typeface="Calibri"/>
                <a:cs typeface="Times New Roman"/>
              </a:rPr>
              <a:t> Fig 5-7</a:t>
            </a:r>
            <a:endParaRPr lang="en-CA" sz="1400" dirty="0"/>
          </a:p>
        </p:txBody>
      </p:sp>
    </p:spTree>
    <p:extLst>
      <p:ext uri="{BB962C8B-B14F-4D97-AF65-F5344CB8AC3E}">
        <p14:creationId xmlns:p14="http://schemas.microsoft.com/office/powerpoint/2010/main" val="1657204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6"/>
          <p:cNvSpPr>
            <a:spLocks noGrp="1" noChangeArrowheads="1"/>
          </p:cNvSpPr>
          <p:nvPr>
            <p:ph type="title"/>
          </p:nvPr>
        </p:nvSpPr>
        <p:spPr>
          <a:xfrm>
            <a:off x="762000" y="304800"/>
            <a:ext cx="7467600" cy="457200"/>
          </a:xfrm>
        </p:spPr>
        <p:txBody>
          <a:bodyPr>
            <a:noAutofit/>
          </a:bodyPr>
          <a:lstStyle/>
          <a:p>
            <a:pPr algn="ctr" eaLnBrk="1" fontAlgn="auto" hangingPunct="1">
              <a:spcAft>
                <a:spcPts val="0"/>
              </a:spcAft>
              <a:defRPr/>
            </a:pPr>
            <a:r>
              <a:rPr lang="en-US" sz="4000" b="1" dirty="0">
                <a:effectLst>
                  <a:outerShdw blurRad="38100" dist="38100" dir="2700000" algn="tl">
                    <a:srgbClr val="000000">
                      <a:alpha val="43137"/>
                    </a:srgbClr>
                  </a:outerShdw>
                </a:effectLst>
              </a:rPr>
              <a:t>5.3 DEFINE SCOPE </a:t>
            </a:r>
            <a:endParaRPr lang="en-US" sz="5400" b="1" dirty="0">
              <a:effectLst>
                <a:outerShdw blurRad="38100" dist="38100" dir="2700000" algn="tl">
                  <a:srgbClr val="000000">
                    <a:alpha val="43137"/>
                  </a:srgbClr>
                </a:outerShdw>
              </a:effectLst>
            </a:endParaRPr>
          </a:p>
        </p:txBody>
      </p:sp>
      <p:sp>
        <p:nvSpPr>
          <p:cNvPr id="67586" name="Slide Number Placeholder 3"/>
          <p:cNvSpPr>
            <a:spLocks noGrp="1"/>
          </p:cNvSpPr>
          <p:nvPr>
            <p:ph type="sldNum" sz="quarter" idx="12"/>
          </p:nvPr>
        </p:nvSpPr>
        <p:spPr/>
        <p:txBody>
          <a:bodyPr/>
          <a:lstStyle/>
          <a:p>
            <a:pPr>
              <a:defRPr/>
            </a:pPr>
            <a:fld id="{B50ABC98-8321-4F3D-9BC4-6AC9626BA9CA}" type="slidenum">
              <a:rPr lang="en-US"/>
              <a:pPr>
                <a:defRPr/>
              </a:pPr>
              <a:t>32</a:t>
            </a:fld>
            <a:endParaRPr lang="en-US" sz="1400">
              <a:solidFill>
                <a:schemeClr val="tx2"/>
              </a:solidFill>
            </a:endParaRPr>
          </a:p>
        </p:txBody>
      </p:sp>
      <p:pic>
        <p:nvPicPr>
          <p:cNvPr id="514052" name="Picture 4"/>
          <p:cNvPicPr>
            <a:picLocks noChangeArrowheads="1"/>
          </p:cNvPicPr>
          <p:nvPr/>
        </p:nvPicPr>
        <p:blipFill>
          <a:blip r:embed="rId3" cstate="print"/>
          <a:srcRect/>
          <a:stretch>
            <a:fillRect/>
          </a:stretch>
        </p:blipFill>
        <p:spPr bwMode="auto">
          <a:xfrm>
            <a:off x="2295525" y="3273425"/>
            <a:ext cx="1819275" cy="1746250"/>
          </a:xfrm>
          <a:prstGeom prst="rect">
            <a:avLst/>
          </a:prstGeom>
          <a:noFill/>
          <a:ln w="12700">
            <a:noFill/>
            <a:miter lim="800000"/>
            <a:headEnd/>
            <a:tailEnd/>
          </a:ln>
        </p:spPr>
      </p:pic>
      <p:sp>
        <p:nvSpPr>
          <p:cNvPr id="19"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20" name="Group 19"/>
          <p:cNvGrpSpPr/>
          <p:nvPr/>
        </p:nvGrpSpPr>
        <p:grpSpPr>
          <a:xfrm>
            <a:off x="533400" y="1752600"/>
            <a:ext cx="8077200" cy="4102100"/>
            <a:chOff x="533400" y="1752600"/>
            <a:chExt cx="8077200" cy="4102100"/>
          </a:xfrm>
        </p:grpSpPr>
        <p:sp>
          <p:nvSpPr>
            <p:cNvPr id="21" name="Rectangle 49"/>
            <p:cNvSpPr>
              <a:spLocks noChangeArrowheads="1"/>
            </p:cNvSpPr>
            <p:nvPr/>
          </p:nvSpPr>
          <p:spPr bwMode="auto">
            <a:xfrm>
              <a:off x="2693591" y="3657600"/>
              <a:ext cx="9906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5.3</a:t>
              </a:r>
            </a:p>
            <a:p>
              <a:pPr algn="ctr">
                <a:defRPr/>
              </a:pPr>
              <a:r>
                <a:rPr lang="en-US" b="1" dirty="0">
                  <a:solidFill>
                    <a:schemeClr val="bg1"/>
                  </a:solidFill>
                </a:rPr>
                <a:t>Define</a:t>
              </a:r>
            </a:p>
            <a:p>
              <a:pPr algn="ctr">
                <a:defRPr/>
              </a:pPr>
              <a:r>
                <a:rPr lang="en-US" b="1" dirty="0">
                  <a:solidFill>
                    <a:schemeClr val="bg1"/>
                  </a:solidFill>
                </a:rPr>
                <a:t>Scope</a:t>
              </a:r>
            </a:p>
          </p:txBody>
        </p:sp>
        <p:sp>
          <p:nvSpPr>
            <p:cNvPr id="22" name="Rectangle 50"/>
            <p:cNvSpPr>
              <a:spLocks noChangeArrowheads="1"/>
            </p:cNvSpPr>
            <p:nvPr/>
          </p:nvSpPr>
          <p:spPr bwMode="auto">
            <a:xfrm>
              <a:off x="4244182" y="3670300"/>
              <a:ext cx="11049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5.4</a:t>
              </a:r>
            </a:p>
            <a:p>
              <a:pPr algn="ctr">
                <a:defRPr/>
              </a:pPr>
              <a:r>
                <a:rPr lang="en-US" b="1" dirty="0">
                  <a:solidFill>
                    <a:schemeClr val="bg1"/>
                  </a:solidFill>
                </a:rPr>
                <a:t>Create</a:t>
              </a:r>
            </a:p>
            <a:p>
              <a:pPr algn="ctr">
                <a:defRPr/>
              </a:pPr>
              <a:r>
                <a:rPr lang="en-US" b="1" dirty="0">
                  <a:solidFill>
                    <a:schemeClr val="bg1"/>
                  </a:solidFill>
                </a:rPr>
                <a:t>WBS</a:t>
              </a:r>
              <a:endParaRPr lang="en-US" dirty="0">
                <a:solidFill>
                  <a:schemeClr val="bg1"/>
                </a:solidFill>
              </a:endParaRPr>
            </a:p>
          </p:txBody>
        </p:sp>
        <p:sp>
          <p:nvSpPr>
            <p:cNvPr id="23" name="Rectangle 51"/>
            <p:cNvSpPr>
              <a:spLocks noChangeArrowheads="1"/>
            </p:cNvSpPr>
            <p:nvPr/>
          </p:nvSpPr>
          <p:spPr bwMode="auto">
            <a:xfrm>
              <a:off x="7535863" y="3657600"/>
              <a:ext cx="1074737" cy="9906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5.6</a:t>
              </a:r>
            </a:p>
            <a:p>
              <a:pPr algn="ctr">
                <a:defRPr/>
              </a:pPr>
              <a:r>
                <a:rPr lang="en-US" b="1" dirty="0">
                  <a:solidFill>
                    <a:schemeClr val="bg1"/>
                  </a:solidFill>
                </a:rPr>
                <a:t>Control</a:t>
              </a:r>
            </a:p>
            <a:p>
              <a:pPr algn="ctr">
                <a:defRPr/>
              </a:pPr>
              <a:r>
                <a:rPr lang="en-US" b="1" dirty="0">
                  <a:solidFill>
                    <a:schemeClr val="bg1"/>
                  </a:solidFill>
                </a:rPr>
                <a:t>Scope </a:t>
              </a:r>
            </a:p>
          </p:txBody>
        </p:sp>
        <p:sp>
          <p:nvSpPr>
            <p:cNvPr id="24" name="Rectangle 52"/>
            <p:cNvSpPr>
              <a:spLocks noChangeArrowheads="1"/>
            </p:cNvSpPr>
            <p:nvPr/>
          </p:nvSpPr>
          <p:spPr bwMode="auto">
            <a:xfrm>
              <a:off x="5909073" y="3657600"/>
              <a:ext cx="10668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endParaRPr lang="en-US" b="1" dirty="0">
                <a:solidFill>
                  <a:schemeClr val="bg1"/>
                </a:solidFill>
              </a:endParaRPr>
            </a:p>
            <a:p>
              <a:pPr algn="ctr">
                <a:defRPr/>
              </a:pPr>
              <a:r>
                <a:rPr lang="en-US" b="1" dirty="0">
                  <a:solidFill>
                    <a:schemeClr val="bg1"/>
                  </a:solidFill>
                </a:rPr>
                <a:t>5.5</a:t>
              </a:r>
            </a:p>
            <a:p>
              <a:pPr algn="ctr">
                <a:defRPr/>
              </a:pPr>
              <a:r>
                <a:rPr lang="en-US" b="1" dirty="0">
                  <a:solidFill>
                    <a:schemeClr val="bg1"/>
                  </a:solidFill>
                </a:rPr>
                <a:t>Verify</a:t>
              </a:r>
            </a:p>
            <a:p>
              <a:pPr algn="ctr">
                <a:defRPr/>
              </a:pPr>
              <a:r>
                <a:rPr lang="en-US" b="1" dirty="0">
                  <a:solidFill>
                    <a:schemeClr val="bg1"/>
                  </a:solidFill>
                </a:rPr>
                <a:t>Scope</a:t>
              </a:r>
            </a:p>
            <a:p>
              <a:pPr algn="ctr">
                <a:defRPr/>
              </a:pPr>
              <a:endParaRPr lang="en-US" dirty="0">
                <a:solidFill>
                  <a:schemeClr val="bg1"/>
                </a:solidFill>
              </a:endParaRPr>
            </a:p>
          </p:txBody>
        </p:sp>
        <p:sp>
          <p:nvSpPr>
            <p:cNvPr id="25" name="Rectangle 53"/>
            <p:cNvSpPr>
              <a:spLocks noChangeArrowheads="1"/>
            </p:cNvSpPr>
            <p:nvPr/>
          </p:nvSpPr>
          <p:spPr bwMode="auto">
            <a:xfrm>
              <a:off x="3581400" y="1752600"/>
              <a:ext cx="2438400" cy="1197764"/>
            </a:xfrm>
            <a:prstGeom prst="rect">
              <a:avLst/>
            </a:prstGeom>
            <a:solidFill>
              <a:schemeClr val="tx2">
                <a:lumMod val="50000"/>
              </a:schemeClr>
            </a:solidFill>
            <a:ln w="12700">
              <a:noFill/>
              <a:miter lim="800000"/>
              <a:headEnd/>
              <a:tailEnd/>
            </a:ln>
            <a:effectLst>
              <a:outerShdw blurRad="50800" dist="38100" dir="18900000" algn="bl" rotWithShape="0">
                <a:prstClr val="black">
                  <a:alpha val="40000"/>
                </a:prstClr>
              </a:outerShdw>
            </a:effectLst>
          </p:spPr>
          <p:txBody>
            <a:bodyPr lIns="90488" tIns="44450" rIns="90488" bIns="44450">
              <a:spAutoFit/>
            </a:bodyPr>
            <a:lstStyle/>
            <a:p>
              <a:pPr algn="ctr">
                <a:defRPr/>
              </a:pPr>
              <a:r>
                <a:rPr lang="en-US" sz="2400" b="1">
                  <a:solidFill>
                    <a:schemeClr val="bg1"/>
                  </a:solidFill>
                </a:rPr>
                <a:t>5.0</a:t>
              </a:r>
            </a:p>
            <a:p>
              <a:pPr algn="ctr">
                <a:defRPr/>
              </a:pPr>
              <a:r>
                <a:rPr lang="en-US" sz="2400" b="1">
                  <a:solidFill>
                    <a:schemeClr val="bg1"/>
                  </a:solidFill>
                </a:rPr>
                <a:t>Project Scope  Management</a:t>
              </a:r>
              <a:endParaRPr lang="en-US" sz="2400" b="1">
                <a:solidFill>
                  <a:schemeClr val="accent2"/>
                </a:solidFill>
              </a:endParaRPr>
            </a:p>
          </p:txBody>
        </p:sp>
        <p:sp>
          <p:nvSpPr>
            <p:cNvPr id="26" name="Line 54"/>
            <p:cNvSpPr>
              <a:spLocks noChangeShapeType="1"/>
            </p:cNvSpPr>
            <p:nvPr/>
          </p:nvSpPr>
          <p:spPr bwMode="auto">
            <a:xfrm>
              <a:off x="4799012" y="2895600"/>
              <a:ext cx="1588" cy="295275"/>
            </a:xfrm>
            <a:prstGeom prst="line">
              <a:avLst/>
            </a:prstGeom>
            <a:noFill/>
            <a:ln w="28575">
              <a:solidFill>
                <a:schemeClr val="tx1"/>
              </a:solidFill>
              <a:round/>
              <a:headEnd/>
              <a:tailEnd/>
            </a:ln>
          </p:spPr>
          <p:txBody>
            <a:bodyPr wrap="none" anchor="ctr"/>
            <a:lstStyle/>
            <a:p>
              <a:pPr algn="ctr"/>
              <a:endParaRPr lang="en-CA"/>
            </a:p>
          </p:txBody>
        </p:sp>
        <p:sp>
          <p:nvSpPr>
            <p:cNvPr id="27" name="Line 56"/>
            <p:cNvSpPr>
              <a:spLocks noChangeShapeType="1"/>
            </p:cNvSpPr>
            <p:nvPr/>
          </p:nvSpPr>
          <p:spPr bwMode="auto">
            <a:xfrm flipV="1">
              <a:off x="1371600" y="3200400"/>
              <a:ext cx="6697663" cy="0"/>
            </a:xfrm>
            <a:prstGeom prst="line">
              <a:avLst/>
            </a:prstGeom>
            <a:noFill/>
            <a:ln w="28575">
              <a:solidFill>
                <a:schemeClr val="tx1"/>
              </a:solidFill>
              <a:round/>
              <a:headEnd/>
              <a:tailEnd/>
            </a:ln>
          </p:spPr>
          <p:txBody>
            <a:bodyPr wrap="none" anchor="ctr"/>
            <a:lstStyle/>
            <a:p>
              <a:pPr algn="ctr"/>
              <a:endParaRPr lang="en-CA">
                <a:effectLst>
                  <a:outerShdw blurRad="38100" dist="38100" dir="2700000" algn="tl">
                    <a:srgbClr val="000000">
                      <a:alpha val="43137"/>
                    </a:srgbClr>
                  </a:outerShdw>
                </a:effectLst>
              </a:endParaRPr>
            </a:p>
          </p:txBody>
        </p:sp>
        <p:sp>
          <p:nvSpPr>
            <p:cNvPr id="28" name="Line 57"/>
            <p:cNvSpPr>
              <a:spLocks noChangeShapeType="1"/>
            </p:cNvSpPr>
            <p:nvPr/>
          </p:nvSpPr>
          <p:spPr bwMode="auto">
            <a:xfrm flipV="1">
              <a:off x="3200400" y="3167062"/>
              <a:ext cx="0" cy="490538"/>
            </a:xfrm>
            <a:prstGeom prst="line">
              <a:avLst/>
            </a:prstGeom>
            <a:noFill/>
            <a:ln w="28575">
              <a:solidFill>
                <a:schemeClr val="tx1"/>
              </a:solidFill>
              <a:round/>
              <a:headEnd/>
              <a:tailEnd/>
            </a:ln>
          </p:spPr>
          <p:txBody>
            <a:bodyPr wrap="none" anchor="ctr"/>
            <a:lstStyle/>
            <a:p>
              <a:pPr algn="ctr"/>
              <a:endParaRPr lang="en-CA"/>
            </a:p>
          </p:txBody>
        </p:sp>
        <p:sp>
          <p:nvSpPr>
            <p:cNvPr id="29" name="Line 58"/>
            <p:cNvSpPr>
              <a:spLocks noChangeShapeType="1"/>
            </p:cNvSpPr>
            <p:nvPr/>
          </p:nvSpPr>
          <p:spPr bwMode="auto">
            <a:xfrm flipV="1">
              <a:off x="48006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0" name="Line 59"/>
            <p:cNvSpPr>
              <a:spLocks noChangeShapeType="1"/>
            </p:cNvSpPr>
            <p:nvPr/>
          </p:nvSpPr>
          <p:spPr bwMode="auto">
            <a:xfrm flipV="1">
              <a:off x="64770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1" name="Line 60"/>
            <p:cNvSpPr>
              <a:spLocks noChangeShapeType="1"/>
            </p:cNvSpPr>
            <p:nvPr/>
          </p:nvSpPr>
          <p:spPr bwMode="auto">
            <a:xfrm flipV="1">
              <a:off x="807085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2" name="Rectangle 1034"/>
            <p:cNvSpPr>
              <a:spLocks noChangeArrowheads="1"/>
            </p:cNvSpPr>
            <p:nvPr/>
          </p:nvSpPr>
          <p:spPr bwMode="auto">
            <a:xfrm>
              <a:off x="1638300" y="4876800"/>
              <a:ext cx="16383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sz="1800" b="1" dirty="0">
                  <a:solidFill>
                    <a:schemeClr val="bg1"/>
                  </a:solidFill>
                </a:rPr>
                <a:t>5.2</a:t>
              </a:r>
            </a:p>
            <a:p>
              <a:pPr algn="ctr">
                <a:defRPr/>
              </a:pPr>
              <a:r>
                <a:rPr lang="en-US" sz="1800" b="1" dirty="0">
                  <a:solidFill>
                    <a:schemeClr val="bg1"/>
                  </a:solidFill>
                </a:rPr>
                <a:t>Collect </a:t>
              </a:r>
            </a:p>
            <a:p>
              <a:pPr algn="ctr">
                <a:defRPr/>
              </a:pPr>
              <a:r>
                <a:rPr lang="en-US" sz="1800" b="1" dirty="0">
                  <a:solidFill>
                    <a:schemeClr val="bg1"/>
                  </a:solidFill>
                </a:rPr>
                <a:t>Requirements</a:t>
              </a:r>
            </a:p>
          </p:txBody>
        </p:sp>
        <p:sp>
          <p:nvSpPr>
            <p:cNvPr id="33" name="Line 1035"/>
            <p:cNvSpPr>
              <a:spLocks noChangeShapeType="1"/>
            </p:cNvSpPr>
            <p:nvPr/>
          </p:nvSpPr>
          <p:spPr bwMode="auto">
            <a:xfrm>
              <a:off x="1381125" y="3190875"/>
              <a:ext cx="0" cy="457200"/>
            </a:xfrm>
            <a:prstGeom prst="line">
              <a:avLst/>
            </a:prstGeom>
            <a:noFill/>
            <a:ln w="28575">
              <a:solidFill>
                <a:schemeClr val="tx1"/>
              </a:solidFill>
              <a:round/>
              <a:headEnd/>
              <a:tailEnd/>
            </a:ln>
          </p:spPr>
          <p:txBody>
            <a:bodyPr/>
            <a:lstStyle/>
            <a:p>
              <a:pPr algn="ctr"/>
              <a:endParaRPr lang="en-CA"/>
            </a:p>
          </p:txBody>
        </p:sp>
        <p:sp>
          <p:nvSpPr>
            <p:cNvPr id="34" name="Rectangle 50"/>
            <p:cNvSpPr>
              <a:spLocks noChangeArrowheads="1"/>
            </p:cNvSpPr>
            <p:nvPr/>
          </p:nvSpPr>
          <p:spPr bwMode="auto">
            <a:xfrm>
              <a:off x="533400" y="3684588"/>
              <a:ext cx="16002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5.1</a:t>
              </a:r>
            </a:p>
            <a:p>
              <a:pPr algn="ctr">
                <a:defRPr/>
              </a:pPr>
              <a:r>
                <a:rPr lang="en-US" b="1" dirty="0">
                  <a:solidFill>
                    <a:schemeClr val="bg1"/>
                  </a:solidFill>
                </a:rPr>
                <a:t>Plan Scope</a:t>
              </a:r>
            </a:p>
            <a:p>
              <a:pPr algn="ctr">
                <a:defRPr/>
              </a:pPr>
              <a:r>
                <a:rPr lang="en-US" b="1" dirty="0">
                  <a:solidFill>
                    <a:schemeClr val="bg1"/>
                  </a:solidFill>
                </a:rPr>
                <a:t>Management</a:t>
              </a:r>
              <a:endParaRPr lang="en-US" dirty="0">
                <a:solidFill>
                  <a:schemeClr val="bg1"/>
                </a:solidFill>
              </a:endParaRPr>
            </a:p>
          </p:txBody>
        </p:sp>
        <p:sp>
          <p:nvSpPr>
            <p:cNvPr id="35" name="Line 1035"/>
            <p:cNvSpPr>
              <a:spLocks noChangeShapeType="1"/>
            </p:cNvSpPr>
            <p:nvPr/>
          </p:nvSpPr>
          <p:spPr bwMode="auto">
            <a:xfrm>
              <a:off x="2438400" y="3190874"/>
              <a:ext cx="0" cy="1685925"/>
            </a:xfrm>
            <a:prstGeom prst="line">
              <a:avLst/>
            </a:prstGeom>
            <a:noFill/>
            <a:ln w="28575">
              <a:solidFill>
                <a:schemeClr val="tx1"/>
              </a:solidFill>
              <a:round/>
              <a:headEnd/>
              <a:tailEnd/>
            </a:ln>
          </p:spPr>
          <p:txBody>
            <a:bodyPr/>
            <a:lstStyle/>
            <a:p>
              <a:pPr algn="ctr"/>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514052"/>
                                        </p:tgtEl>
                                        <p:attrNameLst>
                                          <p:attrName>style.visibility</p:attrName>
                                        </p:attrNameLst>
                                      </p:cBhvr>
                                      <p:to>
                                        <p:strVal val="visible"/>
                                      </p:to>
                                    </p:set>
                                    <p:anim calcmode="lin" valueType="num">
                                      <p:cBhvr>
                                        <p:cTn id="7" dur="500" fill="hold"/>
                                        <p:tgtEl>
                                          <p:spTgt spid="514052"/>
                                        </p:tgtEl>
                                        <p:attrNameLst>
                                          <p:attrName>ppt_w</p:attrName>
                                        </p:attrNameLst>
                                      </p:cBhvr>
                                      <p:tavLst>
                                        <p:tav tm="0">
                                          <p:val>
                                            <p:strVal val="4/3*#ppt_w"/>
                                          </p:val>
                                        </p:tav>
                                        <p:tav tm="100000">
                                          <p:val>
                                            <p:strVal val="#ppt_w"/>
                                          </p:val>
                                        </p:tav>
                                      </p:tavLst>
                                    </p:anim>
                                    <p:anim calcmode="lin" valueType="num">
                                      <p:cBhvr>
                                        <p:cTn id="8" dur="500" fill="hold"/>
                                        <p:tgtEl>
                                          <p:spTgt spid="51405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4"/>
          <p:cNvSpPr>
            <a:spLocks noGrp="1" noChangeArrowheads="1"/>
          </p:cNvSpPr>
          <p:nvPr>
            <p:ph type="title"/>
          </p:nvPr>
        </p:nvSpPr>
        <p:spPr>
          <a:xfrm>
            <a:off x="304800" y="609600"/>
            <a:ext cx="8686800" cy="838200"/>
          </a:xfrm>
        </p:spPr>
        <p:txBody>
          <a:bodyPr/>
          <a:lstStyle/>
          <a:p>
            <a:pPr eaLnBrk="1" fontAlgn="auto" hangingPunct="1">
              <a:spcAft>
                <a:spcPts val="0"/>
              </a:spcAft>
              <a:defRPr/>
            </a:pPr>
            <a:r>
              <a:rPr lang="en-US" sz="4000" dirty="0"/>
              <a:t>    </a:t>
            </a:r>
          </a:p>
        </p:txBody>
      </p:sp>
      <p:sp>
        <p:nvSpPr>
          <p:cNvPr id="6" name="Content Placeholder 5"/>
          <p:cNvSpPr>
            <a:spLocks noGrp="1"/>
          </p:cNvSpPr>
          <p:nvPr>
            <p:ph idx="1"/>
          </p:nvPr>
        </p:nvSpPr>
        <p:spPr>
          <a:xfrm>
            <a:off x="495300" y="914399"/>
            <a:ext cx="8496300" cy="5441952"/>
          </a:xfrm>
        </p:spPr>
        <p:txBody>
          <a:bodyPr>
            <a:normAutofit/>
          </a:bodyPr>
          <a:lstStyle/>
          <a:p>
            <a:pPr marL="425196" indent="-342900">
              <a:defRPr/>
            </a:pPr>
            <a:r>
              <a:rPr lang="en-US" sz="2200" dirty="0"/>
              <a:t>In this process a detailed description of the project and product is developed. </a:t>
            </a:r>
          </a:p>
          <a:p>
            <a:pPr marL="425196" indent="-342900">
              <a:defRPr/>
            </a:pPr>
            <a:r>
              <a:rPr lang="en-US" sz="2200" dirty="0"/>
              <a:t>The process also defines the boundaries of the product, or service or the result, along with the acceptance criteria.  </a:t>
            </a:r>
          </a:p>
          <a:p>
            <a:pPr marL="425196" indent="-342900">
              <a:defRPr/>
            </a:pPr>
            <a:r>
              <a:rPr lang="en-US" sz="2200" dirty="0"/>
              <a:t>The final project requirements are selected from the Requirements Documentation developed during the Collect Requirements process. </a:t>
            </a:r>
          </a:p>
          <a:p>
            <a:pPr marL="425196" indent="-342900">
              <a:defRPr/>
            </a:pPr>
            <a:r>
              <a:rPr lang="en-US" sz="2200" dirty="0">
                <a:solidFill>
                  <a:schemeClr val="tx1"/>
                </a:solidFill>
              </a:rPr>
              <a:t>The </a:t>
            </a:r>
            <a:r>
              <a:rPr lang="en-US" sz="2200" b="1" i="1" dirty="0">
                <a:solidFill>
                  <a:schemeClr val="tx1"/>
                </a:solidFill>
              </a:rPr>
              <a:t>Scope Statement </a:t>
            </a:r>
            <a:r>
              <a:rPr lang="en-US" sz="2200" dirty="0">
                <a:solidFill>
                  <a:schemeClr val="tx1"/>
                </a:solidFill>
              </a:rPr>
              <a:t>is created by this process. This document is defined and described in greater details as more information </a:t>
            </a:r>
            <a:r>
              <a:rPr lang="en-US" sz="2200" dirty="0"/>
              <a:t>is known about the project. </a:t>
            </a:r>
          </a:p>
          <a:p>
            <a:pPr marL="425196" indent="-342900">
              <a:defRPr/>
            </a:pPr>
            <a:r>
              <a:rPr lang="en-US" sz="2200" dirty="0"/>
              <a:t>Define Scope can be a highly iterative process. In adaptive methodologies, only a high-level vision is initially developed for the overall project. But the detail scope is progressively elaborated one iteration at a time, and the detailed planning for the next iteration is carried out as the work progresses on the current project scope and deliverables. </a:t>
            </a:r>
            <a:endParaRPr lang="en-CA" sz="2200" dirty="0">
              <a:solidFill>
                <a:schemeClr val="tx1"/>
              </a:solidFill>
            </a:endParaRPr>
          </a:p>
        </p:txBody>
      </p:sp>
      <p:sp>
        <p:nvSpPr>
          <p:cNvPr id="48130" name="Slide Number Placeholder 3"/>
          <p:cNvSpPr>
            <a:spLocks noGrp="1"/>
          </p:cNvSpPr>
          <p:nvPr>
            <p:ph type="sldNum" sz="quarter" idx="12"/>
          </p:nvPr>
        </p:nvSpPr>
        <p:spPr/>
        <p:txBody>
          <a:bodyPr/>
          <a:lstStyle/>
          <a:p>
            <a:pPr>
              <a:defRPr/>
            </a:pPr>
            <a:fld id="{7AA3BA76-4AFB-47E6-BD4D-B79D16FF88B8}" type="slidenum">
              <a:rPr lang="en-US"/>
              <a:pPr>
                <a:defRPr/>
              </a:pPr>
              <a:t>33</a:t>
            </a:fld>
            <a:endParaRPr lang="en-US" sz="1400">
              <a:solidFill>
                <a:schemeClr val="tx2"/>
              </a:solidFill>
            </a:endParaRPr>
          </a:p>
        </p:txBody>
      </p:sp>
      <p:sp>
        <p:nvSpPr>
          <p:cNvPr id="7" name="Rectangle 8"/>
          <p:cNvSpPr txBox="1">
            <a:spLocks noChangeArrowheads="1"/>
          </p:cNvSpPr>
          <p:nvPr/>
        </p:nvSpPr>
        <p:spPr>
          <a:xfrm>
            <a:off x="838200" y="200025"/>
            <a:ext cx="7467600" cy="533400"/>
          </a:xfrm>
          <a:prstGeom prst="rect">
            <a:avLst/>
          </a:prstGeom>
          <a:noFill/>
        </p:spPr>
        <p:txBody>
          <a:bodyPr anchor="ctr">
            <a:noAutofit/>
          </a:bodyPr>
          <a:lstStyle/>
          <a:p>
            <a:pPr algn="ctr" eaLnBrk="1" fontAlgn="auto" hangingPunct="1">
              <a:spcAft>
                <a:spcPts val="0"/>
              </a:spcAft>
              <a:defRPr/>
            </a:pPr>
            <a:r>
              <a:rPr lang="en-US" sz="3200" b="1" cap="all"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mj-lt"/>
                <a:ea typeface="+mj-ea"/>
                <a:cs typeface="+mj-cs"/>
              </a:rPr>
              <a:t>5.3 Define Scope </a:t>
            </a:r>
          </a:p>
        </p:txBody>
      </p:sp>
      <p:sp>
        <p:nvSpPr>
          <p:cNvPr id="8" name="TextBox 1"/>
          <p:cNvSpPr txBox="1"/>
          <p:nvPr/>
        </p:nvSpPr>
        <p:spPr>
          <a:xfrm>
            <a:off x="152400" y="6413699"/>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txBox="1">
            <a:spLocks noGrp="1" noChangeArrowheads="1"/>
          </p:cNvSpPr>
          <p:nvPr>
            <p:ph type="title"/>
          </p:nvPr>
        </p:nvSpPr>
        <p:spPr>
          <a:xfrm>
            <a:off x="628650" y="76200"/>
            <a:ext cx="7886700" cy="777874"/>
          </a:xfrm>
          <a:prstGeom prst="rect">
            <a:avLst/>
          </a:prstGeom>
          <a:noFill/>
        </p:spPr>
        <p:txBody>
          <a:bodyPr anchor="ctr">
            <a:noAutofit/>
          </a:bodyPr>
          <a:lstStyle/>
          <a:p>
            <a:pPr algn="ctr" eaLnBrk="1" fontAlgn="auto" hangingPunct="1">
              <a:spcAft>
                <a:spcPts val="0"/>
              </a:spcAft>
              <a:defRPr/>
            </a:pPr>
            <a:r>
              <a:rPr lang="en-US" sz="3200" b="1" cap="all" dirty="0">
                <a:solidFill>
                  <a:schemeClr val="tx2"/>
                </a:solidFill>
                <a:effectLst>
                  <a:outerShdw blurRad="38100" dist="38100" dir="2700000" algn="tl">
                    <a:srgbClr val="000000">
                      <a:alpha val="43137"/>
                    </a:srgbClr>
                  </a:outerShdw>
                  <a:reflection blurRad="12700" stA="48000" endA="300" endPos="55000" dir="5400000" sy="-90000" algn="bl" rotWithShape="0"/>
                </a:effectLst>
                <a:latin typeface="+mj-lt"/>
                <a:ea typeface="+mj-ea"/>
                <a:cs typeface="+mj-cs"/>
              </a:rPr>
              <a:t>5.3 Define Scope – DATA FLOW DIAGRAM </a:t>
            </a:r>
          </a:p>
        </p:txBody>
      </p:sp>
      <p:graphicFrame>
        <p:nvGraphicFramePr>
          <p:cNvPr id="5" name="Object 4"/>
          <p:cNvGraphicFramePr>
            <a:graphicFrameLocks noChangeAspect="1"/>
          </p:cNvGraphicFramePr>
          <p:nvPr>
            <p:extLst>
              <p:ext uri="{D42A27DB-BD31-4B8C-83A1-F6EECF244321}">
                <p14:modId xmlns:p14="http://schemas.microsoft.com/office/powerpoint/2010/main" val="1721007208"/>
              </p:ext>
            </p:extLst>
          </p:nvPr>
        </p:nvGraphicFramePr>
        <p:xfrm>
          <a:off x="638175" y="1054100"/>
          <a:ext cx="7867650" cy="5346700"/>
        </p:xfrm>
        <a:graphic>
          <a:graphicData uri="http://schemas.openxmlformats.org/presentationml/2006/ole">
            <mc:AlternateContent xmlns:mc="http://schemas.openxmlformats.org/markup-compatibility/2006">
              <mc:Choice xmlns:v="urn:schemas-microsoft-com:vml" Requires="v">
                <p:oleObj spid="_x0000_s15465" name="Visio" r:id="rId3" imgW="9434542" imgH="5695415" progId="Visio.Drawing.15">
                  <p:embed/>
                </p:oleObj>
              </mc:Choice>
              <mc:Fallback>
                <p:oleObj name="Visio" r:id="rId3" imgW="9434542" imgH="5695415" progId="Visio.Drawing.15">
                  <p:embed/>
                  <p:pic>
                    <p:nvPicPr>
                      <p:cNvPr id="0" name=""/>
                      <p:cNvPicPr/>
                      <p:nvPr/>
                    </p:nvPicPr>
                    <p:blipFill>
                      <a:blip r:embed="rId4"/>
                      <a:stretch>
                        <a:fillRect/>
                      </a:stretch>
                    </p:blipFill>
                    <p:spPr>
                      <a:xfrm>
                        <a:off x="638175" y="1054100"/>
                        <a:ext cx="7867650" cy="5346700"/>
                      </a:xfrm>
                      <a:prstGeom prst="rect">
                        <a:avLst/>
                      </a:prstGeom>
                    </p:spPr>
                  </p:pic>
                </p:oleObj>
              </mc:Fallback>
            </mc:AlternateContent>
          </a:graphicData>
        </a:graphic>
      </p:graphicFrame>
      <p:sp>
        <p:nvSpPr>
          <p:cNvPr id="6" name="TextBox 1"/>
          <p:cNvSpPr txBox="1"/>
          <p:nvPr/>
        </p:nvSpPr>
        <p:spPr>
          <a:xfrm>
            <a:off x="5867400" y="644693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3715408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p:txBody>
          <a:bodyPr/>
          <a:lstStyle/>
          <a:p>
            <a:pPr>
              <a:defRPr/>
            </a:pPr>
            <a:fld id="{A9160CF2-46F9-4879-9B58-9E0CC30D542E}" type="slidenum">
              <a:rPr lang="en-US"/>
              <a:pPr>
                <a:defRPr/>
              </a:pPr>
              <a:t>35</a:t>
            </a:fld>
            <a:endParaRPr lang="en-US" sz="1400">
              <a:solidFill>
                <a:schemeClr val="tx2"/>
              </a:solidFill>
            </a:endParaRPr>
          </a:p>
        </p:txBody>
      </p:sp>
      <p:sp>
        <p:nvSpPr>
          <p:cNvPr id="43011" name="Rectangle 4"/>
          <p:cNvSpPr>
            <a:spLocks noChangeArrowheads="1"/>
          </p:cNvSpPr>
          <p:nvPr/>
        </p:nvSpPr>
        <p:spPr bwMode="auto">
          <a:xfrm>
            <a:off x="762000" y="381000"/>
            <a:ext cx="7543800" cy="444500"/>
          </a:xfrm>
          <a:prstGeom prst="rect">
            <a:avLst/>
          </a:prstGeom>
          <a:noFill/>
          <a:ln w="12700">
            <a:noFill/>
            <a:miter lim="800000"/>
            <a:headEnd/>
            <a:tailEnd/>
          </a:ln>
        </p:spPr>
        <p:txBody>
          <a:bodyPr lIns="90488" tIns="44450" rIns="90488" bIns="44450" anchor="b"/>
          <a:lstStyle/>
          <a:p>
            <a:pPr algn="ctr"/>
            <a:r>
              <a:rPr lang="en-US" sz="2800" b="1" dirty="0">
                <a:solidFill>
                  <a:schemeClr val="tx2"/>
                </a:solidFill>
                <a:effectLst>
                  <a:outerShdw blurRad="38100" dist="38100" dir="2700000" algn="tl">
                    <a:srgbClr val="000000">
                      <a:alpha val="43137"/>
                    </a:srgbClr>
                  </a:outerShdw>
                </a:effectLst>
              </a:rPr>
              <a:t>5.3  - DEFINE SCOPE</a:t>
            </a:r>
          </a:p>
        </p:txBody>
      </p:sp>
      <p:sp>
        <p:nvSpPr>
          <p:cNvPr id="43012" name="Freeform 5"/>
          <p:cNvSpPr>
            <a:spLocks/>
          </p:cNvSpPr>
          <p:nvPr/>
        </p:nvSpPr>
        <p:spPr bwMode="auto">
          <a:xfrm>
            <a:off x="458788" y="2362200"/>
            <a:ext cx="8380412" cy="2795588"/>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tx2">
              <a:lumMod val="40000"/>
              <a:lumOff val="60000"/>
            </a:schemeClr>
          </a:solidFill>
          <a:ln w="12700" cap="rnd">
            <a:solidFill>
              <a:schemeClr val="tx1"/>
            </a:solidFill>
            <a:round/>
            <a:headEnd/>
            <a:tailEnd/>
          </a:ln>
        </p:spPr>
        <p:txBody>
          <a:bodyPr/>
          <a:lstStyle/>
          <a:p>
            <a:endParaRPr lang="en-US"/>
          </a:p>
        </p:txBody>
      </p:sp>
      <p:sp>
        <p:nvSpPr>
          <p:cNvPr id="749574" name="Rectangle 6"/>
          <p:cNvSpPr>
            <a:spLocks noChangeArrowheads="1"/>
          </p:cNvSpPr>
          <p:nvPr/>
        </p:nvSpPr>
        <p:spPr bwMode="auto">
          <a:xfrm>
            <a:off x="5715000" y="2057400"/>
            <a:ext cx="2041525" cy="3190876"/>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endParaRPr lang="en-US" sz="2000" b="1" dirty="0">
              <a:solidFill>
                <a:schemeClr val="bg2"/>
              </a:solidFill>
            </a:endParaRPr>
          </a:p>
          <a:p>
            <a:pPr algn="l">
              <a:defRPr/>
            </a:pPr>
            <a:r>
              <a:rPr lang="en-US" sz="2000" b="1" dirty="0">
                <a:solidFill>
                  <a:schemeClr val="bg2"/>
                </a:solidFill>
              </a:rPr>
              <a:t>Outputs</a:t>
            </a:r>
          </a:p>
          <a:p>
            <a:pPr algn="l">
              <a:defRPr/>
            </a:pPr>
            <a:endParaRPr lang="en-US" sz="2400" dirty="0">
              <a:solidFill>
                <a:schemeClr val="bg2"/>
              </a:solidFill>
            </a:endParaRPr>
          </a:p>
          <a:p>
            <a:pPr algn="l">
              <a:defRPr/>
            </a:pPr>
            <a:r>
              <a:rPr lang="en-US" sz="1400" dirty="0">
                <a:solidFill>
                  <a:schemeClr val="bg2"/>
                </a:solidFill>
              </a:rPr>
              <a:t>.1 Project scope </a:t>
            </a:r>
          </a:p>
          <a:p>
            <a:pPr marL="231775" indent="-231775" algn="l">
              <a:defRPr/>
            </a:pPr>
            <a:r>
              <a:rPr lang="en-US" sz="1400" dirty="0">
                <a:solidFill>
                  <a:schemeClr val="bg2"/>
                </a:solidFill>
              </a:rPr>
              <a:t>    Statement</a:t>
            </a:r>
          </a:p>
          <a:p>
            <a:pPr marL="342900" indent="-342900" algn="l">
              <a:defRPr/>
            </a:pPr>
            <a:r>
              <a:rPr lang="en-US" sz="1400" dirty="0">
                <a:solidFill>
                  <a:schemeClr val="bg2"/>
                </a:solidFill>
              </a:rPr>
              <a:t>.2 Project document </a:t>
            </a:r>
          </a:p>
          <a:p>
            <a:pPr marL="342900" indent="-342900" algn="l">
              <a:defRPr/>
            </a:pPr>
            <a:r>
              <a:rPr lang="en-US" sz="1400" dirty="0">
                <a:solidFill>
                  <a:schemeClr val="bg2"/>
                </a:solidFill>
              </a:rPr>
              <a:t>    updates</a:t>
            </a:r>
          </a:p>
          <a:p>
            <a:pPr marL="269875" indent="-87313" algn="l">
              <a:buFont typeface="Arial" panose="020B0604020202020204" pitchFamily="34" charset="0"/>
              <a:buChar char="•"/>
              <a:defRPr/>
            </a:pPr>
            <a:r>
              <a:rPr lang="en-US" sz="1400" dirty="0">
                <a:solidFill>
                  <a:schemeClr val="bg2"/>
                </a:solidFill>
              </a:rPr>
              <a:t> Assumption Log</a:t>
            </a:r>
          </a:p>
          <a:p>
            <a:pPr marL="269875" indent="-87313" algn="l">
              <a:buFont typeface="Arial" panose="020B0604020202020204" pitchFamily="34" charset="0"/>
              <a:buChar char="•"/>
              <a:defRPr/>
            </a:pPr>
            <a:r>
              <a:rPr lang="en-US" sz="1400" dirty="0">
                <a:solidFill>
                  <a:schemeClr val="bg2"/>
                </a:solidFill>
              </a:rPr>
              <a:t> Requirements Doc.</a:t>
            </a:r>
          </a:p>
          <a:p>
            <a:pPr marL="269875" indent="-87313" algn="l">
              <a:buFont typeface="Arial" panose="020B0604020202020204" pitchFamily="34" charset="0"/>
              <a:buChar char="•"/>
              <a:defRPr/>
            </a:pPr>
            <a:r>
              <a:rPr lang="en-US" sz="1400" dirty="0">
                <a:solidFill>
                  <a:schemeClr val="bg2"/>
                </a:solidFill>
              </a:rPr>
              <a:t> Req. Traceability </a:t>
            </a:r>
          </a:p>
          <a:p>
            <a:pPr marL="182562" algn="l">
              <a:defRPr/>
            </a:pPr>
            <a:r>
              <a:rPr lang="en-US" sz="1400" dirty="0">
                <a:solidFill>
                  <a:schemeClr val="bg2"/>
                </a:solidFill>
              </a:rPr>
              <a:t>   matrix</a:t>
            </a:r>
          </a:p>
          <a:p>
            <a:pPr marL="269875" indent="-88900" algn="l">
              <a:buFont typeface="Arial" panose="020B0604020202020204" pitchFamily="34" charset="0"/>
              <a:buChar char="•"/>
              <a:defRPr/>
            </a:pPr>
            <a:r>
              <a:rPr lang="en-US" sz="1400" dirty="0">
                <a:solidFill>
                  <a:schemeClr val="bg2"/>
                </a:solidFill>
              </a:rPr>
              <a:t> Stakeholder Reg.</a:t>
            </a:r>
          </a:p>
          <a:p>
            <a:pPr algn="l">
              <a:buFontTx/>
              <a:buChar char=" "/>
              <a:defRPr/>
            </a:pPr>
            <a:endParaRPr lang="en-US" sz="1600" dirty="0"/>
          </a:p>
          <a:p>
            <a:pPr algn="l">
              <a:buFontTx/>
              <a:buChar char=" "/>
              <a:defRPr/>
            </a:pPr>
            <a:endParaRPr lang="en-US" sz="1600" dirty="0"/>
          </a:p>
        </p:txBody>
      </p:sp>
      <p:sp>
        <p:nvSpPr>
          <p:cNvPr id="749575" name="Rectangle 7"/>
          <p:cNvSpPr>
            <a:spLocks noChangeArrowheads="1"/>
          </p:cNvSpPr>
          <p:nvPr/>
        </p:nvSpPr>
        <p:spPr bwMode="auto">
          <a:xfrm>
            <a:off x="3184882" y="2057399"/>
            <a:ext cx="2301518" cy="3190875"/>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endParaRPr lang="en-US" sz="1400" dirty="0">
              <a:solidFill>
                <a:schemeClr val="bg2"/>
              </a:solidFill>
            </a:endParaRPr>
          </a:p>
          <a:p>
            <a:pPr algn="l">
              <a:defRPr/>
            </a:pPr>
            <a:endParaRPr lang="en-US" sz="1400" dirty="0">
              <a:solidFill>
                <a:schemeClr val="bg2"/>
              </a:solidFill>
            </a:endParaRPr>
          </a:p>
          <a:p>
            <a:pPr algn="l">
              <a:defRPr/>
            </a:pPr>
            <a:endParaRPr lang="en-US" sz="1400" dirty="0">
              <a:solidFill>
                <a:schemeClr val="bg2"/>
              </a:solidFill>
            </a:endParaRPr>
          </a:p>
          <a:p>
            <a:pPr algn="l">
              <a:defRPr/>
            </a:pPr>
            <a:endParaRPr lang="en-US" sz="1400" dirty="0">
              <a:solidFill>
                <a:schemeClr val="bg2"/>
              </a:solidFill>
            </a:endParaRPr>
          </a:p>
          <a:p>
            <a:pPr algn="l">
              <a:defRPr/>
            </a:pPr>
            <a:r>
              <a:rPr lang="en-US" sz="1400" dirty="0">
                <a:solidFill>
                  <a:schemeClr val="bg2"/>
                </a:solidFill>
              </a:rPr>
              <a:t>.1 Expert Judgment</a:t>
            </a:r>
          </a:p>
          <a:p>
            <a:pPr algn="l">
              <a:defRPr/>
            </a:pPr>
            <a:r>
              <a:rPr lang="en-US" sz="1400" dirty="0">
                <a:solidFill>
                  <a:schemeClr val="bg2"/>
                </a:solidFill>
              </a:rPr>
              <a:t>.2 Data Analysis</a:t>
            </a:r>
          </a:p>
          <a:p>
            <a:pPr marL="269875" indent="-87313" algn="l">
              <a:buFont typeface="Arial" panose="020B0604020202020204" pitchFamily="34" charset="0"/>
              <a:buChar char="•"/>
              <a:defRPr/>
            </a:pPr>
            <a:r>
              <a:rPr lang="en-US" sz="1400" dirty="0">
                <a:solidFill>
                  <a:schemeClr val="bg2"/>
                </a:solidFill>
              </a:rPr>
              <a:t> Alternative Analysis</a:t>
            </a:r>
          </a:p>
          <a:p>
            <a:pPr algn="l">
              <a:defRPr/>
            </a:pPr>
            <a:r>
              <a:rPr lang="en-US" sz="1400" dirty="0">
                <a:solidFill>
                  <a:schemeClr val="bg2"/>
                </a:solidFill>
              </a:rPr>
              <a:t>.3 Decision Making</a:t>
            </a:r>
          </a:p>
          <a:p>
            <a:pPr marL="269875" indent="-87313" algn="l">
              <a:buFont typeface="Arial" panose="020B0604020202020204" pitchFamily="34" charset="0"/>
              <a:buChar char="•"/>
              <a:defRPr/>
            </a:pPr>
            <a:r>
              <a:rPr lang="en-US" sz="1400" dirty="0">
                <a:solidFill>
                  <a:schemeClr val="bg2"/>
                </a:solidFill>
              </a:rPr>
              <a:t> Multi-criteria decision </a:t>
            </a:r>
          </a:p>
          <a:p>
            <a:pPr marL="182562" algn="l">
              <a:defRPr/>
            </a:pPr>
            <a:r>
              <a:rPr lang="en-US" sz="1400" dirty="0">
                <a:solidFill>
                  <a:schemeClr val="bg2"/>
                </a:solidFill>
              </a:rPr>
              <a:t>   analysis</a:t>
            </a:r>
          </a:p>
          <a:p>
            <a:pPr algn="l">
              <a:defRPr/>
            </a:pPr>
            <a:r>
              <a:rPr lang="en-US" sz="1400" dirty="0">
                <a:solidFill>
                  <a:schemeClr val="bg2"/>
                </a:solidFill>
              </a:rPr>
              <a:t>.4 Interpersonal &amp; Team </a:t>
            </a:r>
          </a:p>
          <a:p>
            <a:pPr algn="l">
              <a:defRPr/>
            </a:pPr>
            <a:r>
              <a:rPr lang="en-US" sz="1400" dirty="0">
                <a:solidFill>
                  <a:schemeClr val="bg2"/>
                </a:solidFill>
              </a:rPr>
              <a:t>    Skills</a:t>
            </a:r>
          </a:p>
          <a:p>
            <a:pPr marL="269875" indent="-87313" algn="l">
              <a:buFont typeface="Arial" panose="020B0604020202020204" pitchFamily="34" charset="0"/>
              <a:buChar char="•"/>
              <a:defRPr/>
            </a:pPr>
            <a:r>
              <a:rPr lang="en-US" sz="1400" dirty="0">
                <a:solidFill>
                  <a:schemeClr val="bg2"/>
                </a:solidFill>
              </a:rPr>
              <a:t> Facilitation</a:t>
            </a:r>
          </a:p>
          <a:p>
            <a:pPr algn="l">
              <a:defRPr/>
            </a:pPr>
            <a:r>
              <a:rPr lang="en-US" sz="1400" dirty="0">
                <a:solidFill>
                  <a:schemeClr val="bg2"/>
                </a:solidFill>
              </a:rPr>
              <a:t>.5 Product Analysis</a:t>
            </a:r>
          </a:p>
          <a:p>
            <a:pPr algn="l">
              <a:defRPr/>
            </a:pPr>
            <a:endParaRPr lang="en-US" sz="1600" dirty="0">
              <a:solidFill>
                <a:schemeClr val="bg1"/>
              </a:solidFill>
            </a:endParaRPr>
          </a:p>
        </p:txBody>
      </p:sp>
      <p:sp>
        <p:nvSpPr>
          <p:cNvPr id="749576" name="Rectangle 8"/>
          <p:cNvSpPr>
            <a:spLocks noChangeArrowheads="1"/>
          </p:cNvSpPr>
          <p:nvPr/>
        </p:nvSpPr>
        <p:spPr bwMode="auto">
          <a:xfrm>
            <a:off x="838200" y="2057400"/>
            <a:ext cx="2057400" cy="3155950"/>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r>
              <a:rPr lang="en-US" sz="2000" b="1" dirty="0">
                <a:solidFill>
                  <a:schemeClr val="bg2"/>
                </a:solidFill>
              </a:rPr>
              <a:t>Inputs</a:t>
            </a:r>
            <a:endParaRPr lang="en-US" sz="1600" b="1" dirty="0">
              <a:solidFill>
                <a:schemeClr val="bg2"/>
              </a:solidFill>
            </a:endParaRPr>
          </a:p>
          <a:p>
            <a:pPr algn="l">
              <a:defRPr/>
            </a:pPr>
            <a:endParaRPr lang="en-US" sz="1600" dirty="0">
              <a:solidFill>
                <a:schemeClr val="bg2"/>
              </a:solidFill>
            </a:endParaRPr>
          </a:p>
          <a:p>
            <a:pPr algn="l">
              <a:defRPr/>
            </a:pPr>
            <a:r>
              <a:rPr lang="en-US" sz="1600" dirty="0">
                <a:solidFill>
                  <a:schemeClr val="bg2"/>
                </a:solidFill>
              </a:rPr>
              <a:t>.</a:t>
            </a:r>
            <a:r>
              <a:rPr lang="en-US" sz="1400" dirty="0">
                <a:solidFill>
                  <a:schemeClr val="bg2"/>
                </a:solidFill>
              </a:rPr>
              <a:t>1 Project charter</a:t>
            </a:r>
          </a:p>
          <a:p>
            <a:pPr algn="l">
              <a:defRPr/>
            </a:pPr>
            <a:r>
              <a:rPr lang="en-US" sz="1400" dirty="0">
                <a:solidFill>
                  <a:schemeClr val="bg2"/>
                </a:solidFill>
              </a:rPr>
              <a:t>.2 Project Mgmt. Plan</a:t>
            </a:r>
          </a:p>
          <a:p>
            <a:pPr marL="269875" indent="-87313" algn="l">
              <a:buFont typeface="Arial" panose="020B0604020202020204" pitchFamily="34" charset="0"/>
              <a:buChar char="•"/>
              <a:defRPr/>
            </a:pPr>
            <a:r>
              <a:rPr lang="en-US" sz="1400" dirty="0">
                <a:solidFill>
                  <a:schemeClr val="bg2"/>
                </a:solidFill>
              </a:rPr>
              <a:t> Scope Mgmt. Plan</a:t>
            </a:r>
          </a:p>
          <a:p>
            <a:pPr algn="l">
              <a:defRPr/>
            </a:pPr>
            <a:r>
              <a:rPr lang="en-US" sz="1400" dirty="0">
                <a:solidFill>
                  <a:schemeClr val="bg2"/>
                </a:solidFill>
              </a:rPr>
              <a:t>.3 Project Documents</a:t>
            </a:r>
          </a:p>
          <a:p>
            <a:pPr marL="269875" indent="-87313" algn="l">
              <a:buFont typeface="Arial" panose="020B0604020202020204" pitchFamily="34" charset="0"/>
              <a:buChar char="•"/>
              <a:defRPr/>
            </a:pPr>
            <a:r>
              <a:rPr lang="en-US" sz="1400" dirty="0">
                <a:solidFill>
                  <a:schemeClr val="bg2"/>
                </a:solidFill>
              </a:rPr>
              <a:t> Assumption Log</a:t>
            </a:r>
          </a:p>
          <a:p>
            <a:pPr marL="269875" indent="-87313" algn="l">
              <a:buFont typeface="Arial" panose="020B0604020202020204" pitchFamily="34" charset="0"/>
              <a:buChar char="•"/>
              <a:defRPr/>
            </a:pPr>
            <a:r>
              <a:rPr lang="en-US" sz="1400" dirty="0">
                <a:solidFill>
                  <a:schemeClr val="bg2"/>
                </a:solidFill>
              </a:rPr>
              <a:t> Req. Documentation</a:t>
            </a:r>
          </a:p>
          <a:p>
            <a:pPr marL="269875" indent="-87313" algn="l">
              <a:buFont typeface="Arial" panose="020B0604020202020204" pitchFamily="34" charset="0"/>
              <a:buChar char="•"/>
              <a:defRPr/>
            </a:pPr>
            <a:r>
              <a:rPr lang="en-US" sz="1400" dirty="0">
                <a:solidFill>
                  <a:schemeClr val="bg2"/>
                </a:solidFill>
              </a:rPr>
              <a:t> Risk Register</a:t>
            </a:r>
          </a:p>
          <a:p>
            <a:pPr algn="l">
              <a:defRPr/>
            </a:pPr>
            <a:r>
              <a:rPr lang="en-US" sz="1400" dirty="0">
                <a:solidFill>
                  <a:schemeClr val="bg2"/>
                </a:solidFill>
              </a:rPr>
              <a:t>.4 Enterprise </a:t>
            </a:r>
            <a:r>
              <a:rPr lang="en-US" sz="1400" dirty="0" err="1">
                <a:solidFill>
                  <a:schemeClr val="bg2"/>
                </a:solidFill>
              </a:rPr>
              <a:t>Env</a:t>
            </a:r>
            <a:r>
              <a:rPr lang="en-US" sz="1400" dirty="0">
                <a:solidFill>
                  <a:schemeClr val="bg2"/>
                </a:solidFill>
              </a:rPr>
              <a:t>. Factors</a:t>
            </a:r>
          </a:p>
          <a:p>
            <a:pPr algn="l">
              <a:defRPr/>
            </a:pPr>
            <a:r>
              <a:rPr lang="en-US" sz="1400" dirty="0">
                <a:solidFill>
                  <a:schemeClr val="bg2"/>
                </a:solidFill>
              </a:rPr>
              <a:t>.5 Organizational process </a:t>
            </a:r>
          </a:p>
          <a:p>
            <a:pPr algn="l">
              <a:defRPr/>
            </a:pPr>
            <a:r>
              <a:rPr lang="en-US" sz="1400" dirty="0">
                <a:solidFill>
                  <a:schemeClr val="bg2"/>
                </a:solidFill>
              </a:rPr>
              <a:t>    assets</a:t>
            </a:r>
          </a:p>
          <a:p>
            <a:pPr algn="l">
              <a:buFontTx/>
              <a:buChar char="•"/>
              <a:defRPr/>
            </a:pPr>
            <a:endParaRPr lang="en-US" sz="1600" dirty="0"/>
          </a:p>
        </p:txBody>
      </p:sp>
      <p:sp>
        <p:nvSpPr>
          <p:cNvPr id="8" name="TextBox 1"/>
          <p:cNvSpPr txBox="1"/>
          <p:nvPr/>
        </p:nvSpPr>
        <p:spPr>
          <a:xfrm>
            <a:off x="9525" y="648017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3275012" y="2057550"/>
            <a:ext cx="1352550" cy="646331"/>
          </a:xfrm>
          <a:prstGeom prst="rect">
            <a:avLst/>
          </a:prstGeom>
          <a:noFill/>
        </p:spPr>
        <p:txBody>
          <a:bodyPr wrap="square" rtlCol="0">
            <a:spAutoFit/>
          </a:bodyPr>
          <a:lstStyle/>
          <a:p>
            <a:pPr>
              <a:defRPr/>
            </a:pPr>
            <a:r>
              <a:rPr lang="en-US" b="1" dirty="0">
                <a:solidFill>
                  <a:schemeClr val="bg2"/>
                </a:solidFill>
              </a:rPr>
              <a:t>Tools &amp;</a:t>
            </a:r>
          </a:p>
          <a:p>
            <a:pPr>
              <a:defRPr/>
            </a:pPr>
            <a:r>
              <a:rPr lang="en-US" b="1" dirty="0">
                <a:solidFill>
                  <a:schemeClr val="bg2"/>
                </a:solidFill>
              </a:rPr>
              <a:t>Techniques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9600" y="76200"/>
            <a:ext cx="7467600" cy="381000"/>
          </a:xfrm>
        </p:spPr>
        <p:txBody>
          <a:bodyPr>
            <a:noAutofit/>
          </a:bodyPr>
          <a:lstStyle/>
          <a:p>
            <a:pPr algn="ctr" eaLnBrk="1" fontAlgn="auto" hangingPunct="1">
              <a:spcAft>
                <a:spcPts val="0"/>
              </a:spcAft>
              <a:defRPr/>
            </a:pPr>
            <a:r>
              <a:rPr lang="en-US" sz="3600" b="1" dirty="0">
                <a:effectLst>
                  <a:outerShdw blurRad="38100" dist="38100" dir="2700000" algn="tl">
                    <a:srgbClr val="000000">
                      <a:alpha val="43137"/>
                    </a:srgbClr>
                  </a:outerShdw>
                </a:effectLst>
              </a:rPr>
              <a:t>5.3.1  - DEFINE SCOPE: INPUTS </a:t>
            </a:r>
            <a:endParaRPr lang="en-CA" sz="3600" b="1" dirty="0">
              <a:effectLst>
                <a:outerShdw blurRad="38100" dist="38100" dir="2700000" algn="tl">
                  <a:srgbClr val="000000">
                    <a:alpha val="43137"/>
                  </a:srgbClr>
                </a:outerShdw>
              </a:effectLst>
            </a:endParaRPr>
          </a:p>
        </p:txBody>
      </p:sp>
      <p:sp>
        <p:nvSpPr>
          <p:cNvPr id="44034" name="Content Placeholder 2"/>
          <p:cNvSpPr>
            <a:spLocks noGrp="1"/>
          </p:cNvSpPr>
          <p:nvPr>
            <p:ph idx="1"/>
          </p:nvPr>
        </p:nvSpPr>
        <p:spPr>
          <a:xfrm>
            <a:off x="0" y="609600"/>
            <a:ext cx="8991600" cy="6248400"/>
          </a:xfrm>
        </p:spPr>
        <p:txBody>
          <a:bodyPr>
            <a:normAutofit fontScale="92500" lnSpcReduction="20000"/>
          </a:bodyPr>
          <a:lstStyle/>
          <a:p>
            <a:pPr marL="631825" indent="-549275">
              <a:lnSpc>
                <a:spcPct val="100000"/>
              </a:lnSpc>
              <a:spcBef>
                <a:spcPts val="200"/>
              </a:spcBef>
              <a:spcAft>
                <a:spcPts val="200"/>
              </a:spcAft>
              <a:buNone/>
            </a:pPr>
            <a:r>
              <a:rPr lang="en-US" sz="2800" b="1" dirty="0"/>
              <a:t>.</a:t>
            </a:r>
            <a:r>
              <a:rPr lang="en-US" sz="3000" b="1" dirty="0"/>
              <a:t>1 Project Charter</a:t>
            </a:r>
            <a:r>
              <a:rPr lang="en-US" sz="3000" dirty="0"/>
              <a:t> </a:t>
            </a:r>
            <a:endParaRPr lang="en-US" dirty="0"/>
          </a:p>
          <a:p>
            <a:pPr marL="355600" indent="-273050">
              <a:lnSpc>
                <a:spcPct val="100000"/>
              </a:lnSpc>
              <a:spcBef>
                <a:spcPts val="200"/>
              </a:spcBef>
              <a:spcAft>
                <a:spcPts val="200"/>
              </a:spcAft>
              <a:buNone/>
            </a:pPr>
            <a:r>
              <a:rPr lang="en-US" dirty="0"/>
              <a:t>   </a:t>
            </a:r>
            <a:r>
              <a:rPr lang="en-US" sz="2200" dirty="0"/>
              <a:t>Provides a high level project description and characteristics of its deliverables. The charter also contains project approval requirements, and is used as a basis for the detailed project scope statement. </a:t>
            </a:r>
            <a:r>
              <a:rPr lang="en-US" sz="2200" b="1" dirty="0"/>
              <a:t>	</a:t>
            </a:r>
          </a:p>
          <a:p>
            <a:pPr marL="631825" indent="-549275">
              <a:lnSpc>
                <a:spcPct val="100000"/>
              </a:lnSpc>
              <a:spcBef>
                <a:spcPts val="200"/>
              </a:spcBef>
              <a:spcAft>
                <a:spcPts val="200"/>
              </a:spcAft>
              <a:buNone/>
            </a:pPr>
            <a:r>
              <a:rPr lang="en-US" b="1" dirty="0"/>
              <a:t>.2</a:t>
            </a:r>
            <a:r>
              <a:rPr lang="en-US" dirty="0"/>
              <a:t> </a:t>
            </a:r>
            <a:r>
              <a:rPr lang="en-US" b="1" dirty="0"/>
              <a:t>Project </a:t>
            </a:r>
            <a:r>
              <a:rPr lang="en-US" sz="2800" b="1" dirty="0"/>
              <a:t>Management Plan</a:t>
            </a:r>
          </a:p>
          <a:p>
            <a:pPr marL="357188" indent="0">
              <a:lnSpc>
                <a:spcPct val="100000"/>
              </a:lnSpc>
              <a:spcBef>
                <a:spcPts val="200"/>
              </a:spcBef>
              <a:spcAft>
                <a:spcPts val="200"/>
              </a:spcAft>
              <a:buNone/>
            </a:pPr>
            <a:r>
              <a:rPr lang="en-US" sz="2000" dirty="0"/>
              <a:t>Includes the Project Scope Statement, which describes how the scope will be defined, validated and controlled. </a:t>
            </a:r>
          </a:p>
          <a:p>
            <a:pPr marL="631825" indent="-549275" eaLnBrk="1" hangingPunct="1">
              <a:lnSpc>
                <a:spcPct val="100000"/>
              </a:lnSpc>
              <a:spcBef>
                <a:spcPts val="200"/>
              </a:spcBef>
              <a:spcAft>
                <a:spcPts val="200"/>
              </a:spcAft>
              <a:buFont typeface="Wingdings 2" pitchFamily="18" charset="2"/>
              <a:buNone/>
            </a:pPr>
            <a:r>
              <a:rPr lang="en-US" sz="2800" b="1" dirty="0"/>
              <a:t>.3 Project Documents</a:t>
            </a:r>
          </a:p>
          <a:p>
            <a:pPr marL="631825" indent="-274638" eaLnBrk="1" hangingPunct="1">
              <a:lnSpc>
                <a:spcPct val="100000"/>
              </a:lnSpc>
              <a:spcBef>
                <a:spcPts val="200"/>
              </a:spcBef>
              <a:spcAft>
                <a:spcPts val="200"/>
              </a:spcAft>
              <a:buFont typeface="Wingdings 2" pitchFamily="18" charset="2"/>
              <a:buNone/>
            </a:pPr>
            <a:r>
              <a:rPr lang="en-US" sz="2000" dirty="0"/>
              <a:t>Documents that can be considered as inputs to this process:</a:t>
            </a:r>
          </a:p>
          <a:p>
            <a:pPr marL="536575" indent="-180975">
              <a:lnSpc>
                <a:spcPct val="100000"/>
              </a:lnSpc>
              <a:spcBef>
                <a:spcPts val="200"/>
              </a:spcBef>
              <a:spcAft>
                <a:spcPts val="200"/>
              </a:spcAft>
            </a:pPr>
            <a:r>
              <a:rPr lang="en-US" sz="2000" b="1" i="1" dirty="0"/>
              <a:t>Assumption Log </a:t>
            </a:r>
            <a:r>
              <a:rPr lang="en-US" sz="2000" dirty="0"/>
              <a:t>identifies all assumptions and constraints about the project. </a:t>
            </a:r>
          </a:p>
          <a:p>
            <a:pPr marL="536575" indent="-180975">
              <a:lnSpc>
                <a:spcPct val="100000"/>
              </a:lnSpc>
              <a:spcBef>
                <a:spcPts val="200"/>
              </a:spcBef>
              <a:spcAft>
                <a:spcPts val="200"/>
              </a:spcAft>
            </a:pPr>
            <a:r>
              <a:rPr lang="en-US" sz="2000" b="1" i="1" dirty="0"/>
              <a:t>Requirements Documentation </a:t>
            </a:r>
            <a:r>
              <a:rPr lang="en-US" sz="2000" dirty="0"/>
              <a:t>requirements that will be included in the scope</a:t>
            </a:r>
          </a:p>
          <a:p>
            <a:pPr marL="536575" indent="-180975">
              <a:lnSpc>
                <a:spcPct val="100000"/>
              </a:lnSpc>
              <a:spcBef>
                <a:spcPts val="200"/>
              </a:spcBef>
              <a:spcAft>
                <a:spcPts val="200"/>
              </a:spcAft>
            </a:pPr>
            <a:r>
              <a:rPr lang="en-US" sz="2000" b="1" i="1" dirty="0"/>
              <a:t>Risk Register </a:t>
            </a:r>
            <a:r>
              <a:rPr lang="en-US" sz="2000" dirty="0"/>
              <a:t>may indicate how the product or project scope may mitigate risk </a:t>
            </a:r>
          </a:p>
          <a:p>
            <a:pPr marL="87312" indent="0">
              <a:lnSpc>
                <a:spcPct val="100000"/>
              </a:lnSpc>
              <a:spcBef>
                <a:spcPts val="200"/>
              </a:spcBef>
              <a:spcAft>
                <a:spcPts val="200"/>
              </a:spcAft>
              <a:buNone/>
            </a:pPr>
            <a:r>
              <a:rPr lang="en-US" b="1" dirty="0"/>
              <a:t>.4 Enterprise Environmental Factors</a:t>
            </a:r>
          </a:p>
          <a:p>
            <a:pPr marL="698500" indent="-73025">
              <a:lnSpc>
                <a:spcPct val="100000"/>
              </a:lnSpc>
              <a:spcBef>
                <a:spcPts val="200"/>
              </a:spcBef>
              <a:spcAft>
                <a:spcPts val="200"/>
              </a:spcAft>
              <a:buFontTx/>
              <a:buChar char="-"/>
            </a:pPr>
            <a:r>
              <a:rPr lang="en-US" sz="2000" dirty="0"/>
              <a:t> Organizational Culture 		- Infrastructure</a:t>
            </a:r>
          </a:p>
          <a:p>
            <a:pPr marL="355600" indent="0">
              <a:lnSpc>
                <a:spcPct val="100000"/>
              </a:lnSpc>
              <a:spcBef>
                <a:spcPts val="200"/>
              </a:spcBef>
              <a:spcAft>
                <a:spcPts val="200"/>
              </a:spcAft>
              <a:buNone/>
            </a:pPr>
            <a:r>
              <a:rPr lang="en-US" sz="2000" dirty="0"/>
              <a:t>     - Personnel Administration		- Marketplace conditions</a:t>
            </a:r>
          </a:p>
          <a:p>
            <a:pPr marL="87313" indent="0">
              <a:lnSpc>
                <a:spcPct val="100000"/>
              </a:lnSpc>
              <a:spcBef>
                <a:spcPts val="200"/>
              </a:spcBef>
              <a:spcAft>
                <a:spcPts val="200"/>
              </a:spcAft>
              <a:buNone/>
            </a:pPr>
            <a:r>
              <a:rPr lang="en-US" b="1" dirty="0"/>
              <a:t>.5 Organizational Process Assets</a:t>
            </a:r>
          </a:p>
          <a:p>
            <a:pPr marL="539750" indent="-184150">
              <a:lnSpc>
                <a:spcPct val="100000"/>
              </a:lnSpc>
              <a:spcBef>
                <a:spcPts val="200"/>
              </a:spcBef>
              <a:spcAft>
                <a:spcPts val="200"/>
              </a:spcAft>
            </a:pPr>
            <a:r>
              <a:rPr lang="en-US" sz="2200" dirty="0"/>
              <a:t>Policies, procedures, and templates for Scope Statement</a:t>
            </a:r>
          </a:p>
          <a:p>
            <a:pPr marL="539750" indent="-184150">
              <a:lnSpc>
                <a:spcPct val="100000"/>
              </a:lnSpc>
              <a:spcBef>
                <a:spcPts val="200"/>
              </a:spcBef>
              <a:spcAft>
                <a:spcPts val="200"/>
              </a:spcAft>
            </a:pPr>
            <a:r>
              <a:rPr lang="en-US" sz="2200" dirty="0"/>
              <a:t>Previous project files</a:t>
            </a:r>
          </a:p>
          <a:p>
            <a:pPr marL="539750" indent="-184150">
              <a:lnSpc>
                <a:spcPct val="100000"/>
              </a:lnSpc>
              <a:spcBef>
                <a:spcPts val="200"/>
              </a:spcBef>
              <a:spcAft>
                <a:spcPts val="200"/>
              </a:spcAft>
            </a:pPr>
            <a:r>
              <a:rPr lang="en-US" sz="2200" dirty="0"/>
              <a:t>Lessons learned from previous projects or phases</a:t>
            </a:r>
          </a:p>
          <a:p>
            <a:pPr marL="539750" indent="-184150">
              <a:lnSpc>
                <a:spcPct val="100000"/>
              </a:lnSpc>
              <a:spcBef>
                <a:spcPts val="200"/>
              </a:spcBef>
              <a:spcAft>
                <a:spcPts val="200"/>
              </a:spcAft>
              <a:buNone/>
            </a:pPr>
            <a:r>
              <a:rPr lang="en-US" b="1" dirty="0"/>
              <a:t> </a:t>
            </a:r>
            <a:r>
              <a:rPr lang="en-US" sz="2000" b="1" dirty="0"/>
              <a:t> </a:t>
            </a:r>
            <a:r>
              <a:rPr lang="en-US" sz="2800" b="1" dirty="0"/>
              <a:t>   </a:t>
            </a:r>
            <a:endParaRPr lang="en-CA" sz="2800" b="1" dirty="0"/>
          </a:p>
        </p:txBody>
      </p:sp>
      <p:sp>
        <p:nvSpPr>
          <p:cNvPr id="4" name="Slide Number Placeholder 3"/>
          <p:cNvSpPr>
            <a:spLocks noGrp="1"/>
          </p:cNvSpPr>
          <p:nvPr>
            <p:ph type="sldNum" sz="quarter" idx="12"/>
          </p:nvPr>
        </p:nvSpPr>
        <p:spPr/>
        <p:txBody>
          <a:bodyPr/>
          <a:lstStyle/>
          <a:p>
            <a:pPr>
              <a:defRPr/>
            </a:pPr>
            <a:fld id="{E0698C34-0FA9-455B-A6C7-C74FA8049D92}" type="slidenum">
              <a:rPr lang="en-US"/>
              <a:pPr>
                <a:defRPr/>
              </a:pPr>
              <a:t>36</a:t>
            </a:fld>
            <a:endParaRPr lang="en-US" sz="140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8"/>
          <p:cNvSpPr>
            <a:spLocks noGrp="1" noChangeArrowheads="1"/>
          </p:cNvSpPr>
          <p:nvPr>
            <p:ph type="title"/>
          </p:nvPr>
        </p:nvSpPr>
        <p:spPr>
          <a:xfrm>
            <a:off x="990600" y="228600"/>
            <a:ext cx="7696200" cy="533400"/>
          </a:xfrm>
        </p:spPr>
        <p:txBody>
          <a:bodyPr>
            <a:noAutofit/>
          </a:bodyPr>
          <a:lstStyle/>
          <a:p>
            <a:pPr eaLnBrk="1" fontAlgn="auto" hangingPunct="1">
              <a:spcAft>
                <a:spcPts val="0"/>
              </a:spcAft>
              <a:defRPr/>
            </a:pPr>
            <a:r>
              <a:rPr lang="en-US" sz="2800" b="1" dirty="0">
                <a:effectLst>
                  <a:outerShdw blurRad="38100" dist="38100" dir="2700000" algn="tl">
                    <a:srgbClr val="000000">
                      <a:alpha val="43137"/>
                    </a:srgbClr>
                  </a:outerShdw>
                </a:effectLst>
              </a:rPr>
              <a:t>5.3.2  - DEFINE SCOPE: TOOLS AND TECHNIQUES</a:t>
            </a:r>
          </a:p>
        </p:txBody>
      </p:sp>
      <p:sp>
        <p:nvSpPr>
          <p:cNvPr id="52227" name="Rectangle 1031"/>
          <p:cNvSpPr>
            <a:spLocks noGrp="1" noChangeArrowheads="1"/>
          </p:cNvSpPr>
          <p:nvPr>
            <p:ph idx="1"/>
          </p:nvPr>
        </p:nvSpPr>
        <p:spPr>
          <a:xfrm>
            <a:off x="304800" y="1219200"/>
            <a:ext cx="8686800" cy="5502276"/>
          </a:xfrm>
        </p:spPr>
        <p:txBody>
          <a:bodyPr>
            <a:noAutofit/>
          </a:bodyPr>
          <a:lstStyle/>
          <a:p>
            <a:pPr marL="628650" indent="-514350" eaLnBrk="1" hangingPunct="1">
              <a:buFont typeface="Wingdings" pitchFamily="2" charset="2"/>
              <a:buNone/>
              <a:defRPr/>
            </a:pPr>
            <a:r>
              <a:rPr lang="en-CA" b="1" dirty="0"/>
              <a:t>.1  </a:t>
            </a:r>
            <a:r>
              <a:rPr lang="en-CA" dirty="0"/>
              <a:t>	</a:t>
            </a:r>
            <a:r>
              <a:rPr lang="en-CA" sz="3200" b="1" dirty="0"/>
              <a:t>Expert Judgement</a:t>
            </a:r>
          </a:p>
          <a:p>
            <a:pPr lvl="1" indent="0" eaLnBrk="1" hangingPunct="1">
              <a:buNone/>
              <a:defRPr/>
            </a:pPr>
            <a:r>
              <a:rPr lang="en-CA" sz="2000" dirty="0"/>
              <a:t>Each application area expert develops portions of the detailed project scope statement.</a:t>
            </a:r>
          </a:p>
          <a:p>
            <a:pPr marL="628650" indent="-546100" eaLnBrk="1" hangingPunct="1">
              <a:buFont typeface="Wingdings" pitchFamily="2" charset="2"/>
              <a:buNone/>
              <a:defRPr/>
            </a:pPr>
            <a:r>
              <a:rPr lang="en-US" b="1" dirty="0"/>
              <a:t>.2 	Data Analysis</a:t>
            </a:r>
          </a:p>
          <a:p>
            <a:pPr marL="628650" indent="-546100" eaLnBrk="1" hangingPunct="1">
              <a:buFont typeface="Wingdings" pitchFamily="2" charset="2"/>
              <a:buNone/>
              <a:defRPr/>
            </a:pPr>
            <a:r>
              <a:rPr lang="en-US" sz="2400" dirty="0"/>
              <a:t>         </a:t>
            </a:r>
            <a:r>
              <a:rPr lang="en-US" sz="2000" dirty="0"/>
              <a:t>Alternatives Analysis is a tool used to evaluate ways to meet requirements</a:t>
            </a:r>
          </a:p>
          <a:p>
            <a:pPr marL="628650" indent="-546100" eaLnBrk="1" hangingPunct="1">
              <a:buFont typeface="Wingdings" pitchFamily="2" charset="2"/>
              <a:buNone/>
              <a:defRPr/>
            </a:pPr>
            <a:r>
              <a:rPr lang="en-US" b="1" dirty="0"/>
              <a:t>.3     Decision Making </a:t>
            </a:r>
          </a:p>
          <a:p>
            <a:pPr marL="628650" indent="-546100" eaLnBrk="1" hangingPunct="1">
              <a:buFont typeface="Wingdings" pitchFamily="2" charset="2"/>
              <a:buNone/>
              <a:defRPr/>
            </a:pPr>
            <a:r>
              <a:rPr lang="en-US" sz="2400" b="1" dirty="0"/>
              <a:t>         </a:t>
            </a:r>
            <a:r>
              <a:rPr lang="en-US" sz="2000" dirty="0"/>
              <a:t>Multi-criteria decision making technique uses a matrix to provide systematic analytical approach for establishing criteria, such as requirements, schedule, budget, and resources, in order to refine the scope. </a:t>
            </a:r>
          </a:p>
          <a:p>
            <a:pPr marL="628650" indent="-546100" eaLnBrk="1" hangingPunct="1">
              <a:buFont typeface="Wingdings" pitchFamily="2" charset="2"/>
              <a:buNone/>
              <a:defRPr/>
            </a:pPr>
            <a:r>
              <a:rPr lang="en-US" b="1" dirty="0"/>
              <a:t>.4    </a:t>
            </a:r>
            <a:r>
              <a:rPr lang="en-US" b="1"/>
              <a:t>Interpersonal and </a:t>
            </a:r>
            <a:r>
              <a:rPr lang="en-US" b="1" dirty="0"/>
              <a:t>Team Skills </a:t>
            </a:r>
            <a:endParaRPr lang="en-CA" b="1" dirty="0"/>
          </a:p>
          <a:p>
            <a:pPr marL="625475" indent="-625475" eaLnBrk="1" hangingPunct="1">
              <a:buFont typeface="Wingdings" pitchFamily="2" charset="2"/>
              <a:buNone/>
              <a:defRPr/>
            </a:pPr>
            <a:r>
              <a:rPr lang="en-CA" sz="2400" dirty="0"/>
              <a:t>	Facilitation is </a:t>
            </a:r>
            <a:r>
              <a:rPr lang="en-CA" sz="2000" dirty="0"/>
              <a:t>a tool used to reach a common understanding with a cross-section of stakeholders, about project deliverables and boundaries.   </a:t>
            </a:r>
            <a:r>
              <a:rPr lang="en-CA" sz="2400" dirty="0"/>
              <a:t>	</a:t>
            </a:r>
          </a:p>
        </p:txBody>
      </p:sp>
      <p:sp>
        <p:nvSpPr>
          <p:cNvPr id="60418" name="Slide Number Placeholder 3"/>
          <p:cNvSpPr>
            <a:spLocks noGrp="1"/>
          </p:cNvSpPr>
          <p:nvPr>
            <p:ph type="sldNum" sz="quarter" idx="12"/>
          </p:nvPr>
        </p:nvSpPr>
        <p:spPr/>
        <p:txBody>
          <a:bodyPr/>
          <a:lstStyle/>
          <a:p>
            <a:pPr>
              <a:defRPr/>
            </a:pPr>
            <a:fld id="{2016F10F-AE8F-4F4F-BAF1-0839AF55AD42}" type="slidenum">
              <a:rPr lang="en-US"/>
              <a:pPr>
                <a:defRPr/>
              </a:pPr>
              <a:t>37</a:t>
            </a:fld>
            <a:endParaRPr lang="en-US" sz="1400">
              <a:solidFill>
                <a:schemeClr val="tx2"/>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3000"/>
            <a:ext cx="7886700" cy="5033963"/>
          </a:xfrm>
        </p:spPr>
        <p:txBody>
          <a:bodyPr/>
          <a:lstStyle/>
          <a:p>
            <a:pPr marL="628650" indent="-546100">
              <a:buNone/>
              <a:defRPr/>
            </a:pPr>
            <a:r>
              <a:rPr lang="en-US" b="1" dirty="0"/>
              <a:t>.5 Product analysis</a:t>
            </a:r>
          </a:p>
          <a:p>
            <a:pPr marL="457200" lvl="1" indent="0">
              <a:buNone/>
              <a:defRPr/>
            </a:pPr>
            <a:r>
              <a:rPr lang="en-US" sz="2800" dirty="0"/>
              <a:t>Developing a better understanding of the project product that helps translate project goals into realistic deliverables. The process uses techniques such as:</a:t>
            </a:r>
          </a:p>
          <a:p>
            <a:pPr marL="717550" lvl="4">
              <a:defRPr/>
            </a:pPr>
            <a:r>
              <a:rPr lang="en-US" sz="2800" i="1" dirty="0"/>
              <a:t>Product Breakdown</a:t>
            </a:r>
          </a:p>
          <a:p>
            <a:pPr marL="717550" lvl="4">
              <a:defRPr/>
            </a:pPr>
            <a:r>
              <a:rPr lang="en-US" sz="2800" i="1" dirty="0"/>
              <a:t>Requirements Analysis</a:t>
            </a:r>
          </a:p>
          <a:p>
            <a:pPr marL="717550" lvl="4">
              <a:defRPr/>
            </a:pPr>
            <a:r>
              <a:rPr lang="en-US" sz="2800" i="1" dirty="0"/>
              <a:t>System Engineering</a:t>
            </a:r>
          </a:p>
          <a:p>
            <a:pPr marL="717550" lvl="4">
              <a:defRPr/>
            </a:pPr>
            <a:r>
              <a:rPr lang="en-US" sz="2800" i="1" dirty="0"/>
              <a:t>System Analysis</a:t>
            </a:r>
          </a:p>
          <a:p>
            <a:pPr marL="717550" lvl="4">
              <a:defRPr/>
            </a:pPr>
            <a:r>
              <a:rPr lang="en-US" sz="2800" i="1" dirty="0"/>
              <a:t>Value Analysis</a:t>
            </a:r>
          </a:p>
          <a:p>
            <a:pPr marL="717550" lvl="4">
              <a:defRPr/>
            </a:pPr>
            <a:r>
              <a:rPr lang="en-US" sz="2800" i="1" dirty="0"/>
              <a:t>Value Engineering</a:t>
            </a:r>
          </a:p>
          <a:p>
            <a:endParaRPr lang="en-CA" dirty="0"/>
          </a:p>
        </p:txBody>
      </p:sp>
      <p:sp>
        <p:nvSpPr>
          <p:cNvPr id="4" name="Rectangle 8"/>
          <p:cNvSpPr>
            <a:spLocks noGrp="1" noChangeArrowheads="1"/>
          </p:cNvSpPr>
          <p:nvPr>
            <p:ph type="title"/>
          </p:nvPr>
        </p:nvSpPr>
        <p:spPr>
          <a:xfrm>
            <a:off x="762000" y="228600"/>
            <a:ext cx="7886700" cy="777874"/>
          </a:xfrm>
        </p:spPr>
        <p:txBody>
          <a:bodyPr>
            <a:noAutofit/>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5.3.2  - DEFINE SCOPE: TOOLS AND TECHNIQUES</a:t>
            </a:r>
          </a:p>
        </p:txBody>
      </p:sp>
    </p:spTree>
    <p:extLst>
      <p:ext uri="{BB962C8B-B14F-4D97-AF65-F5344CB8AC3E}">
        <p14:creationId xmlns:p14="http://schemas.microsoft.com/office/powerpoint/2010/main" val="3568896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9"/>
          <p:cNvSpPr>
            <a:spLocks noGrp="1" noChangeArrowheads="1"/>
          </p:cNvSpPr>
          <p:nvPr>
            <p:ph type="title"/>
          </p:nvPr>
        </p:nvSpPr>
        <p:spPr>
          <a:xfrm>
            <a:off x="838200" y="0"/>
            <a:ext cx="7467600" cy="533400"/>
          </a:xfrm>
        </p:spPr>
        <p:txBody>
          <a:bodyPr/>
          <a:lstStyle/>
          <a:p>
            <a:pPr algn="ctr" eaLnBrk="1" fontAlgn="auto" hangingPunct="1">
              <a:spcAft>
                <a:spcPts val="0"/>
              </a:spcAft>
              <a:defRPr/>
            </a:pPr>
            <a:r>
              <a:rPr lang="en-US" sz="2800" b="1" dirty="0">
                <a:solidFill>
                  <a:schemeClr val="tx1"/>
                </a:solidFill>
                <a:effectLst>
                  <a:outerShdw blurRad="38100" dist="38100" dir="2700000" algn="tl">
                    <a:srgbClr val="000000">
                      <a:alpha val="43137"/>
                    </a:srgbClr>
                  </a:outerShdw>
                </a:effectLst>
              </a:rPr>
              <a:t>5.3.3  - DEFINE SCOPE: OUTPUTS</a:t>
            </a:r>
          </a:p>
        </p:txBody>
      </p:sp>
      <p:sp>
        <p:nvSpPr>
          <p:cNvPr id="52227" name="Rectangle 5"/>
          <p:cNvSpPr>
            <a:spLocks noGrp="1" noChangeArrowheads="1"/>
          </p:cNvSpPr>
          <p:nvPr>
            <p:ph idx="1"/>
          </p:nvPr>
        </p:nvSpPr>
        <p:spPr>
          <a:xfrm>
            <a:off x="-53051" y="381000"/>
            <a:ext cx="9144000" cy="7543800"/>
          </a:xfrm>
        </p:spPr>
        <p:txBody>
          <a:bodyPr>
            <a:noAutofit/>
          </a:bodyPr>
          <a:lstStyle/>
          <a:p>
            <a:pPr eaLnBrk="1" hangingPunct="1">
              <a:lnSpc>
                <a:spcPct val="150000"/>
              </a:lnSpc>
              <a:spcBef>
                <a:spcPts val="400"/>
              </a:spcBef>
              <a:spcAft>
                <a:spcPts val="400"/>
              </a:spcAft>
              <a:buSzPct val="80000"/>
              <a:buFont typeface="Wingdings" pitchFamily="2" charset="2"/>
              <a:buNone/>
            </a:pPr>
            <a:r>
              <a:rPr lang="en-US" sz="3200" b="1" dirty="0"/>
              <a:t>.1  Project Scope Statement </a:t>
            </a:r>
          </a:p>
          <a:p>
            <a:pPr marL="717550" indent="-342900" defTabSz="809625">
              <a:lnSpc>
                <a:spcPct val="100000"/>
              </a:lnSpc>
              <a:spcBef>
                <a:spcPts val="400"/>
              </a:spcBef>
              <a:spcAft>
                <a:spcPts val="400"/>
              </a:spcAft>
              <a:buSzPct val="80000"/>
            </a:pPr>
            <a:r>
              <a:rPr lang="en-US" sz="2000" dirty="0"/>
              <a:t>This document describes in detail the project scope, major deliverables, assumptions and constraints, for the purpose of providing a common understanding among the stakeholders. I also contains explicit exclusions that can assist in managing stakeholder expectations.  </a:t>
            </a:r>
          </a:p>
          <a:p>
            <a:pPr marL="717550" indent="-342900">
              <a:lnSpc>
                <a:spcPct val="100000"/>
              </a:lnSpc>
              <a:spcBef>
                <a:spcPts val="400"/>
              </a:spcBef>
              <a:spcAft>
                <a:spcPts val="400"/>
              </a:spcAft>
              <a:buSzPct val="80000"/>
            </a:pPr>
            <a:r>
              <a:rPr lang="en-US" sz="2000" dirty="0"/>
              <a:t>The Scope Statement enables the project team perform detailed planning, guides execution work, and provides the baseline for evaluating whether change requests or additional work are within the project boundaries. </a:t>
            </a:r>
          </a:p>
          <a:p>
            <a:pPr marL="717550" indent="-342900">
              <a:lnSpc>
                <a:spcPct val="100000"/>
              </a:lnSpc>
              <a:spcBef>
                <a:spcPts val="400"/>
              </a:spcBef>
              <a:spcAft>
                <a:spcPts val="400"/>
              </a:spcAft>
              <a:buSzPct val="80000"/>
            </a:pPr>
            <a:r>
              <a:rPr lang="en-US" sz="2000" dirty="0"/>
              <a:t>The document directly or by reference to other documents provides details of:</a:t>
            </a:r>
          </a:p>
          <a:p>
            <a:pPr marL="984250" lvl="1" indent="-266700">
              <a:lnSpc>
                <a:spcPct val="100000"/>
              </a:lnSpc>
              <a:spcBef>
                <a:spcPts val="400"/>
              </a:spcBef>
              <a:spcAft>
                <a:spcPts val="400"/>
              </a:spcAft>
              <a:buSzPct val="80000"/>
              <a:buFont typeface="Courier New" panose="02070309020205020404" pitchFamily="49" charset="0"/>
              <a:buChar char="o"/>
            </a:pPr>
            <a:r>
              <a:rPr lang="en-US" sz="2000" b="1" i="1" dirty="0"/>
              <a:t>Product Scope Description   </a:t>
            </a:r>
            <a:r>
              <a:rPr lang="en-US" sz="2000" dirty="0"/>
              <a:t>The characteristics of the product or service are progressively elaborated in this description</a:t>
            </a:r>
          </a:p>
          <a:p>
            <a:pPr marL="984250" lvl="1" indent="-266700">
              <a:lnSpc>
                <a:spcPct val="100000"/>
              </a:lnSpc>
              <a:spcBef>
                <a:spcPts val="400"/>
              </a:spcBef>
              <a:spcAft>
                <a:spcPts val="400"/>
              </a:spcAft>
              <a:buSzPct val="80000"/>
              <a:buFont typeface="Courier New" panose="02070309020205020404" pitchFamily="49" charset="0"/>
              <a:buChar char="o"/>
            </a:pPr>
            <a:r>
              <a:rPr lang="en-US" sz="2000" b="1" i="1" dirty="0"/>
              <a:t>Deliverables </a:t>
            </a:r>
            <a:r>
              <a:rPr lang="en-US" sz="2000" dirty="0"/>
              <a:t>are unique and verifiable products or services or a capability along with their ancillary results or documentation that are required  to be produced by the project  </a:t>
            </a:r>
          </a:p>
          <a:p>
            <a:pPr marL="984250" lvl="1" indent="-266700">
              <a:lnSpc>
                <a:spcPct val="100000"/>
              </a:lnSpc>
              <a:spcBef>
                <a:spcPts val="400"/>
              </a:spcBef>
              <a:spcAft>
                <a:spcPts val="400"/>
              </a:spcAft>
              <a:buSzPct val="80000"/>
              <a:buFont typeface="Courier New" panose="02070309020205020404" pitchFamily="49" charset="0"/>
              <a:buChar char="o"/>
            </a:pPr>
            <a:r>
              <a:rPr lang="en-US" sz="2000" b="1" i="1" dirty="0"/>
              <a:t>Acceptance Criteria  </a:t>
            </a:r>
            <a:r>
              <a:rPr lang="en-US" sz="2000" dirty="0"/>
              <a:t>a set of conditions to be met for acceptance of deliverables</a:t>
            </a:r>
          </a:p>
          <a:p>
            <a:pPr marL="984250" lvl="1" indent="-266700">
              <a:lnSpc>
                <a:spcPct val="100000"/>
              </a:lnSpc>
              <a:spcBef>
                <a:spcPts val="400"/>
              </a:spcBef>
              <a:spcAft>
                <a:spcPts val="400"/>
              </a:spcAft>
              <a:buSzPct val="80000"/>
              <a:buFont typeface="Courier New" panose="02070309020205020404" pitchFamily="49" charset="0"/>
              <a:buChar char="o"/>
            </a:pPr>
            <a:r>
              <a:rPr lang="en-US" sz="2000" b="1" i="1" dirty="0"/>
              <a:t>Product Exclusions </a:t>
            </a:r>
            <a:r>
              <a:rPr lang="en-US" sz="2000" dirty="0"/>
              <a:t>Explicit statements of out-of-scope products or services. </a:t>
            </a:r>
            <a:r>
              <a:rPr lang="en-US" sz="2000" b="1" i="1" dirty="0"/>
              <a:t> </a:t>
            </a:r>
          </a:p>
          <a:p>
            <a:pPr eaLnBrk="1" hangingPunct="1">
              <a:lnSpc>
                <a:spcPct val="150000"/>
              </a:lnSpc>
              <a:buSzPct val="80000"/>
              <a:buFont typeface="Wingdings" pitchFamily="2" charset="2"/>
              <a:buNone/>
            </a:pPr>
            <a:r>
              <a:rPr lang="en-US" sz="3200" b="1" dirty="0"/>
              <a:t>	   </a:t>
            </a:r>
          </a:p>
          <a:p>
            <a:pPr eaLnBrk="1" hangingPunct="1">
              <a:lnSpc>
                <a:spcPct val="150000"/>
              </a:lnSpc>
              <a:spcBef>
                <a:spcPts val="0"/>
              </a:spcBef>
              <a:buSzPct val="80000"/>
              <a:buFont typeface="Wingdings" pitchFamily="2" charset="2"/>
              <a:buNone/>
            </a:pPr>
            <a:endParaRPr lang="en-US" b="1" i="1" dirty="0"/>
          </a:p>
          <a:p>
            <a:pPr marL="1028700" indent="-946150" eaLnBrk="1" hangingPunct="1">
              <a:buSzPct val="80000"/>
              <a:buFont typeface="Wingdings" pitchFamily="2" charset="2"/>
              <a:buNone/>
            </a:pPr>
            <a:r>
              <a:rPr lang="en-US" sz="2400" i="1" dirty="0"/>
              <a:t>	</a:t>
            </a:r>
            <a:endParaRPr lang="en-US" sz="2400" dirty="0"/>
          </a:p>
        </p:txBody>
      </p:sp>
      <p:sp>
        <p:nvSpPr>
          <p:cNvPr id="61442" name="Slide Number Placeholder 3"/>
          <p:cNvSpPr>
            <a:spLocks noGrp="1"/>
          </p:cNvSpPr>
          <p:nvPr>
            <p:ph type="sldNum" sz="quarter" idx="12"/>
          </p:nvPr>
        </p:nvSpPr>
        <p:spPr/>
        <p:txBody>
          <a:bodyPr/>
          <a:lstStyle/>
          <a:p>
            <a:pPr>
              <a:defRPr/>
            </a:pPr>
            <a:fld id="{2BEB7650-88F7-422F-B43A-9A4C50B7D8BC}" type="slidenum">
              <a:rPr lang="en-US"/>
              <a:pPr>
                <a:defRPr/>
              </a:pPr>
              <a:t>39</a:t>
            </a:fld>
            <a:endParaRPr lang="en-US" sz="1400">
              <a:solidFill>
                <a:schemeClr val="tx2"/>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524875" cy="1143000"/>
          </a:xfrm>
        </p:spPr>
        <p:txBody>
          <a:bodyPr>
            <a:normAutofit/>
          </a:bodyPr>
          <a:lstStyle/>
          <a:p>
            <a:pPr eaLnBrk="1" fontAlgn="auto" hangingPunct="1">
              <a:spcAft>
                <a:spcPts val="0"/>
              </a:spcAft>
              <a:defRPr/>
            </a:pPr>
            <a:r>
              <a:rPr lang="en-US" sz="3600" b="1" dirty="0">
                <a:effectLst>
                  <a:outerShdw blurRad="38100" dist="38100" dir="2700000" algn="tl">
                    <a:srgbClr val="000000">
                      <a:alpha val="43137"/>
                    </a:srgbClr>
                  </a:outerShdw>
                </a:effectLst>
              </a:rPr>
              <a:t>“Must Knows” for Scope Management</a:t>
            </a:r>
            <a:endParaRPr lang="en-CA" sz="3600" b="1" dirty="0">
              <a:effectLst>
                <a:outerShdw blurRad="38100" dist="38100" dir="2700000" algn="tl">
                  <a:srgbClr val="000000">
                    <a:alpha val="43137"/>
                  </a:srgbClr>
                </a:outerShdw>
              </a:effectLst>
            </a:endParaRPr>
          </a:p>
        </p:txBody>
      </p:sp>
      <p:sp>
        <p:nvSpPr>
          <p:cNvPr id="24579" name="Content Placeholder 2"/>
          <p:cNvSpPr>
            <a:spLocks noGrp="1"/>
          </p:cNvSpPr>
          <p:nvPr>
            <p:ph idx="1"/>
          </p:nvPr>
        </p:nvSpPr>
        <p:spPr>
          <a:xfrm>
            <a:off x="304800" y="990600"/>
            <a:ext cx="8686800" cy="5334000"/>
          </a:xfrm>
        </p:spPr>
        <p:txBody>
          <a:bodyPr>
            <a:normAutofit/>
          </a:bodyPr>
          <a:lstStyle/>
          <a:p>
            <a:pPr eaLnBrk="1" hangingPunct="1"/>
            <a:r>
              <a:rPr lang="en-US" sz="2800" dirty="0"/>
              <a:t>Key Inputs, Tools &amp; Techniques and Outputs for:</a:t>
            </a:r>
          </a:p>
          <a:p>
            <a:pPr lvl="1" eaLnBrk="1" hangingPunct="1"/>
            <a:r>
              <a:rPr lang="en-US" sz="2400" dirty="0"/>
              <a:t>Plan Scope Management</a:t>
            </a:r>
          </a:p>
          <a:p>
            <a:pPr lvl="1" eaLnBrk="1" hangingPunct="1"/>
            <a:r>
              <a:rPr lang="en-US" sz="2400" dirty="0"/>
              <a:t>Collect Requirements</a:t>
            </a:r>
          </a:p>
          <a:p>
            <a:pPr lvl="1" eaLnBrk="1" hangingPunct="1"/>
            <a:r>
              <a:rPr lang="en-US" sz="2400" dirty="0"/>
              <a:t>Define Scope</a:t>
            </a:r>
          </a:p>
          <a:p>
            <a:pPr lvl="1" eaLnBrk="1" hangingPunct="1"/>
            <a:r>
              <a:rPr lang="en-US" sz="2400" dirty="0"/>
              <a:t>Create WBS</a:t>
            </a:r>
          </a:p>
          <a:p>
            <a:pPr lvl="1" eaLnBrk="1" hangingPunct="1"/>
            <a:r>
              <a:rPr lang="en-US" sz="2400" dirty="0"/>
              <a:t>Validate Scope</a:t>
            </a:r>
          </a:p>
          <a:p>
            <a:pPr lvl="1" eaLnBrk="1" hangingPunct="1"/>
            <a:r>
              <a:rPr lang="en-US" sz="2400" dirty="0"/>
              <a:t>Control Scope</a:t>
            </a:r>
            <a:endParaRPr lang="en-US" sz="2800" dirty="0"/>
          </a:p>
          <a:p>
            <a:pPr eaLnBrk="1" hangingPunct="1"/>
            <a:r>
              <a:rPr lang="en-US" sz="2800" dirty="0"/>
              <a:t>How to define and decompose scope</a:t>
            </a:r>
          </a:p>
          <a:p>
            <a:pPr eaLnBrk="1" hangingPunct="1"/>
            <a:r>
              <a:rPr lang="en-US" sz="2800" dirty="0"/>
              <a:t>Importance &amp; Characteristics of Project Scope Statement</a:t>
            </a:r>
          </a:p>
          <a:p>
            <a:pPr eaLnBrk="1" hangingPunct="1"/>
            <a:r>
              <a:rPr lang="en-US" sz="2800" dirty="0"/>
              <a:t>Principles, characteristics and importance of WBS</a:t>
            </a:r>
            <a:endParaRPr lang="en-CA" sz="2800" dirty="0"/>
          </a:p>
        </p:txBody>
      </p:sp>
      <p:sp>
        <p:nvSpPr>
          <p:cNvPr id="4" name="Slide Number Placeholder 3"/>
          <p:cNvSpPr>
            <a:spLocks noGrp="1"/>
          </p:cNvSpPr>
          <p:nvPr>
            <p:ph type="sldNum" sz="quarter" idx="12"/>
          </p:nvPr>
        </p:nvSpPr>
        <p:spPr/>
        <p:txBody>
          <a:bodyPr/>
          <a:lstStyle/>
          <a:p>
            <a:pPr>
              <a:defRPr/>
            </a:pPr>
            <a:fld id="{8A76B488-4594-4F69-8C13-DFE168204B17}" type="slidenum">
              <a:rPr lang="en-US"/>
              <a:pPr>
                <a:defRPr/>
              </a:pPr>
              <a:t>4</a:t>
            </a:fld>
            <a:endParaRPr lang="en-US" sz="140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9"/>
          <p:cNvSpPr>
            <a:spLocks noGrp="1" noChangeArrowheads="1"/>
          </p:cNvSpPr>
          <p:nvPr>
            <p:ph type="title"/>
          </p:nvPr>
        </p:nvSpPr>
        <p:spPr>
          <a:xfrm>
            <a:off x="762000" y="205933"/>
            <a:ext cx="7467600" cy="457200"/>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5.2.3  - DEFINE SCOPE: OUTPUTS</a:t>
            </a:r>
          </a:p>
        </p:txBody>
      </p:sp>
      <p:sp>
        <p:nvSpPr>
          <p:cNvPr id="63490" name="Slide Number Placeholder 3"/>
          <p:cNvSpPr>
            <a:spLocks noGrp="1"/>
          </p:cNvSpPr>
          <p:nvPr>
            <p:ph type="sldNum" sz="quarter" idx="12"/>
          </p:nvPr>
        </p:nvSpPr>
        <p:spPr/>
        <p:txBody>
          <a:bodyPr/>
          <a:lstStyle/>
          <a:p>
            <a:pPr>
              <a:defRPr/>
            </a:pPr>
            <a:fld id="{101B7821-F8E4-4754-BA35-CEB2C1C088F4}" type="slidenum">
              <a:rPr lang="en-US"/>
              <a:pPr>
                <a:defRPr/>
              </a:pPr>
              <a:t>40</a:t>
            </a:fld>
            <a:endParaRPr lang="en-US" sz="1400">
              <a:solidFill>
                <a:schemeClr val="tx2"/>
              </a:solidFill>
            </a:endParaRPr>
          </a:p>
        </p:txBody>
      </p:sp>
      <p:sp>
        <p:nvSpPr>
          <p:cNvPr id="54277" name="Text Box 12"/>
          <p:cNvSpPr txBox="1">
            <a:spLocks noChangeArrowheads="1"/>
          </p:cNvSpPr>
          <p:nvPr/>
        </p:nvSpPr>
        <p:spPr bwMode="auto">
          <a:xfrm>
            <a:off x="7594600" y="5284788"/>
            <a:ext cx="184150" cy="396875"/>
          </a:xfrm>
          <a:prstGeom prst="rect">
            <a:avLst/>
          </a:prstGeom>
          <a:noFill/>
          <a:ln w="12700">
            <a:noFill/>
            <a:miter lim="800000"/>
            <a:headEnd/>
            <a:tailEnd/>
          </a:ln>
        </p:spPr>
        <p:txBody>
          <a:bodyPr wrap="none">
            <a:spAutoFit/>
          </a:bodyPr>
          <a:lstStyle/>
          <a:p>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4124302365"/>
              </p:ext>
            </p:extLst>
          </p:nvPr>
        </p:nvGraphicFramePr>
        <p:xfrm>
          <a:off x="228600" y="962024"/>
          <a:ext cx="8686800" cy="5759452"/>
        </p:xfrm>
        <a:graphic>
          <a:graphicData uri="http://schemas.openxmlformats.org/presentationml/2006/ole">
            <mc:AlternateContent xmlns:mc="http://schemas.openxmlformats.org/markup-compatibility/2006">
              <mc:Choice xmlns:v="urn:schemas-microsoft-com:vml" Requires="v">
                <p:oleObj spid="_x0000_s16466" name="Bitmap Image" r:id="rId4" imgW="5200560" imgH="4933800" progId="Paint.Picture">
                  <p:embed/>
                </p:oleObj>
              </mc:Choice>
              <mc:Fallback>
                <p:oleObj name="Bitmap Image" r:id="rId4" imgW="5200560" imgH="4933800" progId="Paint.Picture">
                  <p:embed/>
                  <p:pic>
                    <p:nvPicPr>
                      <p:cNvPr id="0" name=""/>
                      <p:cNvPicPr/>
                      <p:nvPr/>
                    </p:nvPicPr>
                    <p:blipFill>
                      <a:blip r:embed="rId5"/>
                      <a:stretch>
                        <a:fillRect/>
                      </a:stretch>
                    </p:blipFill>
                    <p:spPr>
                      <a:xfrm>
                        <a:off x="228600" y="962024"/>
                        <a:ext cx="8686800" cy="5759452"/>
                      </a:xfrm>
                      <a:prstGeom prst="rect">
                        <a:avLst/>
                      </a:prstGeom>
                    </p:spPr>
                  </p:pic>
                </p:oleObj>
              </mc:Fallback>
            </mc:AlternateContent>
          </a:graphicData>
        </a:graphic>
      </p:graphicFrame>
      <p:sp>
        <p:nvSpPr>
          <p:cNvPr id="11" name="TextBox 10"/>
          <p:cNvSpPr txBox="1"/>
          <p:nvPr/>
        </p:nvSpPr>
        <p:spPr>
          <a:xfrm>
            <a:off x="6229350" y="6474023"/>
            <a:ext cx="2609850" cy="307777"/>
          </a:xfrm>
          <a:prstGeom prst="rect">
            <a:avLst/>
          </a:prstGeom>
          <a:noFill/>
        </p:spPr>
        <p:txBody>
          <a:bodyPr wrap="square" rtlCol="0">
            <a:spAutoFit/>
          </a:bodyPr>
          <a:lstStyle/>
          <a:p>
            <a:r>
              <a:rPr lang="en-US" sz="1400" b="1" i="1" dirty="0">
                <a:ea typeface="Calibri"/>
                <a:cs typeface="Times New Roman"/>
              </a:rPr>
              <a:t>*PMBOK® Guide 6</a:t>
            </a:r>
            <a:r>
              <a:rPr lang="en-US" sz="1400" b="1" i="1" baseline="30000" dirty="0">
                <a:ea typeface="Calibri"/>
                <a:cs typeface="Times New Roman"/>
              </a:rPr>
              <a:t>th</a:t>
            </a:r>
            <a:r>
              <a:rPr lang="en-US" sz="1400" b="1" i="1" dirty="0">
                <a:ea typeface="Calibri"/>
                <a:cs typeface="Times New Roman"/>
              </a:rPr>
              <a:t> Table 5-1</a:t>
            </a:r>
            <a:endParaRPr lang="en-CA" sz="14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title"/>
          </p:nvPr>
        </p:nvSpPr>
        <p:spPr>
          <a:xfrm>
            <a:off x="1295400" y="304800"/>
            <a:ext cx="7467600" cy="457200"/>
          </a:xfrm>
        </p:spPr>
        <p:txBody>
          <a:bodyPr>
            <a:noAutofit/>
          </a:bodyPr>
          <a:lstStyle/>
          <a:p>
            <a:pPr eaLnBrk="1" fontAlgn="auto" hangingPunct="1">
              <a:spcAft>
                <a:spcPts val="0"/>
              </a:spcAft>
              <a:defRPr/>
            </a:pPr>
            <a:r>
              <a:rPr lang="en-US" sz="3200" b="1" dirty="0">
                <a:effectLst>
                  <a:outerShdw blurRad="38100" dist="38100" dir="2700000" algn="tl">
                    <a:srgbClr val="000000">
                      <a:alpha val="43137"/>
                    </a:srgbClr>
                  </a:outerShdw>
                </a:effectLst>
              </a:rPr>
              <a:t>5.3.3  - DEFINE SCOPE: OUTPUTS</a:t>
            </a:r>
          </a:p>
        </p:txBody>
      </p:sp>
      <p:sp>
        <p:nvSpPr>
          <p:cNvPr id="55299" name="Rectangle 2"/>
          <p:cNvSpPr>
            <a:spLocks noGrp="1" noChangeArrowheads="1"/>
          </p:cNvSpPr>
          <p:nvPr>
            <p:ph idx="1"/>
          </p:nvPr>
        </p:nvSpPr>
        <p:spPr>
          <a:xfrm>
            <a:off x="381000" y="914400"/>
            <a:ext cx="8534400" cy="5943600"/>
          </a:xfrm>
        </p:spPr>
        <p:txBody>
          <a:bodyPr>
            <a:normAutofit lnSpcReduction="10000"/>
          </a:bodyPr>
          <a:lstStyle/>
          <a:p>
            <a:pPr eaLnBrk="1" hangingPunct="1">
              <a:lnSpc>
                <a:spcPct val="150000"/>
              </a:lnSpc>
              <a:buSzPct val="80000"/>
              <a:buFont typeface="Wingdings" pitchFamily="2" charset="2"/>
              <a:buNone/>
            </a:pPr>
            <a:r>
              <a:rPr lang="en-US" sz="2800" b="1" dirty="0"/>
              <a:t>.1</a:t>
            </a:r>
            <a:r>
              <a:rPr lang="en-US" b="1" dirty="0"/>
              <a:t>	  Scope statement includes: (cont’d)</a:t>
            </a:r>
          </a:p>
          <a:p>
            <a:pPr lvl="2" eaLnBrk="1" hangingPunct="1">
              <a:lnSpc>
                <a:spcPct val="150000"/>
              </a:lnSpc>
              <a:spcBef>
                <a:spcPct val="10000"/>
              </a:spcBef>
              <a:buSzPct val="80000"/>
            </a:pPr>
            <a:r>
              <a:rPr lang="en-US" sz="2000" dirty="0"/>
              <a:t>Product acceptance criteria	</a:t>
            </a:r>
          </a:p>
          <a:p>
            <a:pPr lvl="2" eaLnBrk="1" hangingPunct="1">
              <a:lnSpc>
                <a:spcPct val="150000"/>
              </a:lnSpc>
              <a:spcBef>
                <a:spcPct val="10000"/>
              </a:spcBef>
              <a:buSzPct val="80000"/>
            </a:pPr>
            <a:r>
              <a:rPr lang="en-US" sz="2000" dirty="0"/>
              <a:t>Project constraints</a:t>
            </a:r>
          </a:p>
          <a:p>
            <a:pPr lvl="2" eaLnBrk="1" hangingPunct="1">
              <a:lnSpc>
                <a:spcPct val="150000"/>
              </a:lnSpc>
              <a:spcBef>
                <a:spcPct val="10000"/>
              </a:spcBef>
              <a:buSzPct val="80000"/>
            </a:pPr>
            <a:r>
              <a:rPr lang="en-US" sz="2000" dirty="0"/>
              <a:t>Project assumptions</a:t>
            </a:r>
          </a:p>
          <a:p>
            <a:pPr lvl="2" eaLnBrk="1" hangingPunct="1">
              <a:lnSpc>
                <a:spcPct val="150000"/>
              </a:lnSpc>
              <a:spcBef>
                <a:spcPct val="10000"/>
              </a:spcBef>
              <a:buSzPct val="80000"/>
            </a:pPr>
            <a:r>
              <a:rPr lang="en-US" sz="2000" dirty="0"/>
              <a:t>Initial project organization</a:t>
            </a:r>
          </a:p>
          <a:p>
            <a:pPr lvl="2" eaLnBrk="1" hangingPunct="1">
              <a:lnSpc>
                <a:spcPct val="150000"/>
              </a:lnSpc>
              <a:spcBef>
                <a:spcPct val="10000"/>
              </a:spcBef>
              <a:buSzPct val="80000"/>
            </a:pPr>
            <a:r>
              <a:rPr lang="en-US" sz="2000" dirty="0"/>
              <a:t>Initial defined risks	</a:t>
            </a:r>
          </a:p>
          <a:p>
            <a:pPr lvl="2" eaLnBrk="1" hangingPunct="1">
              <a:lnSpc>
                <a:spcPct val="150000"/>
              </a:lnSpc>
              <a:spcBef>
                <a:spcPct val="10000"/>
              </a:spcBef>
              <a:buSzPct val="80000"/>
            </a:pPr>
            <a:r>
              <a:rPr lang="en-US" sz="2000" dirty="0"/>
              <a:t>Schedule milestones</a:t>
            </a:r>
          </a:p>
          <a:p>
            <a:pPr lvl="2" eaLnBrk="1" hangingPunct="1">
              <a:lnSpc>
                <a:spcPct val="150000"/>
              </a:lnSpc>
              <a:spcBef>
                <a:spcPct val="10000"/>
              </a:spcBef>
              <a:buSzPct val="80000"/>
            </a:pPr>
            <a:r>
              <a:rPr lang="en-US" sz="2000" dirty="0"/>
              <a:t>Fund limitations</a:t>
            </a:r>
          </a:p>
          <a:p>
            <a:pPr lvl="2" eaLnBrk="1" hangingPunct="1">
              <a:lnSpc>
                <a:spcPct val="150000"/>
              </a:lnSpc>
              <a:spcBef>
                <a:spcPct val="10000"/>
              </a:spcBef>
              <a:buSzPct val="80000"/>
            </a:pPr>
            <a:r>
              <a:rPr lang="en-US" sz="2000" dirty="0"/>
              <a:t>Cost estimate</a:t>
            </a:r>
          </a:p>
          <a:p>
            <a:pPr lvl="2" eaLnBrk="1" hangingPunct="1">
              <a:lnSpc>
                <a:spcPct val="150000"/>
              </a:lnSpc>
              <a:spcBef>
                <a:spcPct val="10000"/>
              </a:spcBef>
              <a:buSzPct val="80000"/>
            </a:pPr>
            <a:r>
              <a:rPr lang="en-US" sz="2000" dirty="0"/>
              <a:t>Configuration management requirements</a:t>
            </a:r>
          </a:p>
          <a:p>
            <a:pPr lvl="2" eaLnBrk="1" hangingPunct="1">
              <a:lnSpc>
                <a:spcPct val="150000"/>
              </a:lnSpc>
              <a:spcBef>
                <a:spcPct val="10000"/>
              </a:spcBef>
              <a:buSzPct val="80000"/>
            </a:pPr>
            <a:r>
              <a:rPr lang="en-US" sz="2000" dirty="0"/>
              <a:t>Project specification</a:t>
            </a:r>
          </a:p>
          <a:p>
            <a:pPr lvl="2" eaLnBrk="1" hangingPunct="1">
              <a:lnSpc>
                <a:spcPct val="150000"/>
              </a:lnSpc>
              <a:spcBef>
                <a:spcPct val="10000"/>
              </a:spcBef>
              <a:buSzPct val="80000"/>
            </a:pPr>
            <a:r>
              <a:rPr lang="en-US" sz="2000" dirty="0"/>
              <a:t>Approved requirements</a:t>
            </a:r>
          </a:p>
        </p:txBody>
      </p:sp>
      <p:sp>
        <p:nvSpPr>
          <p:cNvPr id="64514" name="Slide Number Placeholder 3"/>
          <p:cNvSpPr>
            <a:spLocks noGrp="1"/>
          </p:cNvSpPr>
          <p:nvPr>
            <p:ph type="sldNum" sz="quarter" idx="12"/>
          </p:nvPr>
        </p:nvSpPr>
        <p:spPr/>
        <p:txBody>
          <a:bodyPr/>
          <a:lstStyle/>
          <a:p>
            <a:pPr>
              <a:defRPr/>
            </a:pPr>
            <a:fld id="{E74B1006-00EC-4248-93B0-991FF5FEE5B3}" type="slidenum">
              <a:rPr lang="en-US"/>
              <a:pPr>
                <a:defRPr/>
              </a:pPr>
              <a:t>41</a:t>
            </a:fld>
            <a:endParaRPr lang="en-US" sz="1400">
              <a:solidFill>
                <a:schemeClr val="tx2"/>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9"/>
          <p:cNvSpPr>
            <a:spLocks noGrp="1" noChangeArrowheads="1"/>
          </p:cNvSpPr>
          <p:nvPr>
            <p:ph type="title"/>
          </p:nvPr>
        </p:nvSpPr>
        <p:spPr>
          <a:xfrm>
            <a:off x="609600" y="228600"/>
            <a:ext cx="7467600" cy="457200"/>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5.3.3  - DEFINE SCOPE: OUTPUTS</a:t>
            </a:r>
          </a:p>
        </p:txBody>
      </p:sp>
      <p:sp>
        <p:nvSpPr>
          <p:cNvPr id="56323" name="Rectangle 5"/>
          <p:cNvSpPr>
            <a:spLocks noGrp="1" noChangeArrowheads="1"/>
          </p:cNvSpPr>
          <p:nvPr>
            <p:ph idx="1"/>
          </p:nvPr>
        </p:nvSpPr>
        <p:spPr>
          <a:xfrm>
            <a:off x="304800" y="1143000"/>
            <a:ext cx="8534400" cy="4343400"/>
          </a:xfrm>
        </p:spPr>
        <p:txBody>
          <a:bodyPr>
            <a:normAutofit fontScale="92500" lnSpcReduction="20000"/>
          </a:bodyPr>
          <a:lstStyle/>
          <a:p>
            <a:pPr eaLnBrk="1" hangingPunct="1">
              <a:lnSpc>
                <a:spcPct val="150000"/>
              </a:lnSpc>
              <a:buSzPct val="80000"/>
              <a:buFont typeface="Wingdings" pitchFamily="2" charset="2"/>
              <a:buNone/>
            </a:pPr>
            <a:r>
              <a:rPr lang="en-US" sz="3000" b="1" dirty="0"/>
              <a:t>.2	   Project Document Updates</a:t>
            </a:r>
          </a:p>
          <a:p>
            <a:pPr lvl="2" eaLnBrk="1" hangingPunct="1">
              <a:lnSpc>
                <a:spcPct val="150000"/>
              </a:lnSpc>
              <a:buSzPct val="80000"/>
            </a:pPr>
            <a:r>
              <a:rPr lang="en-US" sz="2600" dirty="0"/>
              <a:t>Changes to the Project Management  Plan or its component plans must be reflected in the Project Documents by updating all relevant documents, such as:</a:t>
            </a:r>
          </a:p>
          <a:p>
            <a:pPr marL="1373188" lvl="3" indent="-173038" eaLnBrk="1" hangingPunct="1">
              <a:lnSpc>
                <a:spcPct val="150000"/>
              </a:lnSpc>
              <a:buSzPct val="80000"/>
            </a:pPr>
            <a:r>
              <a:rPr lang="en-US" sz="2600" dirty="0"/>
              <a:t>Assumption Log</a:t>
            </a:r>
          </a:p>
          <a:p>
            <a:pPr marL="1373188" lvl="3" indent="-173038">
              <a:lnSpc>
                <a:spcPct val="150000"/>
              </a:lnSpc>
              <a:buSzPct val="80000"/>
            </a:pPr>
            <a:r>
              <a:rPr lang="en-US" sz="2600" dirty="0"/>
              <a:t>Requirements Documentation</a:t>
            </a:r>
          </a:p>
          <a:p>
            <a:pPr marL="1373188" lvl="3" indent="-173038" eaLnBrk="1" hangingPunct="1">
              <a:lnSpc>
                <a:spcPct val="150000"/>
              </a:lnSpc>
              <a:buSzPct val="80000"/>
            </a:pPr>
            <a:r>
              <a:rPr lang="en-US" sz="2600" dirty="0"/>
              <a:t>Stakeholder Register</a:t>
            </a:r>
          </a:p>
          <a:p>
            <a:pPr marL="1373188" lvl="3" indent="-173038" eaLnBrk="1" hangingPunct="1">
              <a:lnSpc>
                <a:spcPct val="150000"/>
              </a:lnSpc>
              <a:buSzPct val="80000"/>
            </a:pPr>
            <a:r>
              <a:rPr lang="en-US" sz="2600" dirty="0"/>
              <a:t>Requirements Traceability Matrix </a:t>
            </a:r>
          </a:p>
          <a:p>
            <a:pPr lvl="2" eaLnBrk="1" hangingPunct="1">
              <a:lnSpc>
                <a:spcPct val="150000"/>
              </a:lnSpc>
              <a:buSzPct val="80000"/>
              <a:buFont typeface="Wingdings 2" pitchFamily="18" charset="2"/>
              <a:buNone/>
            </a:pPr>
            <a:endParaRPr lang="en-US" sz="2000" dirty="0"/>
          </a:p>
        </p:txBody>
      </p:sp>
      <p:sp>
        <p:nvSpPr>
          <p:cNvPr id="65538" name="Slide Number Placeholder 3"/>
          <p:cNvSpPr>
            <a:spLocks noGrp="1"/>
          </p:cNvSpPr>
          <p:nvPr>
            <p:ph type="sldNum" sz="quarter" idx="12"/>
          </p:nvPr>
        </p:nvSpPr>
        <p:spPr/>
        <p:txBody>
          <a:bodyPr/>
          <a:lstStyle/>
          <a:p>
            <a:pPr>
              <a:defRPr/>
            </a:pPr>
            <a:fld id="{DD0A5A6E-B03B-442F-90E7-96325F6B1723}" type="slidenum">
              <a:rPr lang="en-US"/>
              <a:pPr>
                <a:defRPr/>
              </a:pPr>
              <a:t>42</a:t>
            </a:fld>
            <a:endParaRPr lang="en-US" sz="1400">
              <a:solidFill>
                <a:schemeClr val="tx2"/>
              </a:solidFill>
            </a:endParaRPr>
          </a:p>
        </p:txBody>
      </p:sp>
      <p:sp>
        <p:nvSpPr>
          <p:cNvPr id="56325" name="Rectangle 6"/>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56326" name="Rectangle 7"/>
          <p:cNvSpPr>
            <a:spLocks noChangeArrowheads="1"/>
          </p:cNvSpPr>
          <p:nvPr/>
        </p:nvSpPr>
        <p:spPr bwMode="auto">
          <a:xfrm>
            <a:off x="3276600" y="5638800"/>
            <a:ext cx="2895600" cy="457200"/>
          </a:xfrm>
          <a:prstGeom prst="rect">
            <a:avLst/>
          </a:prstGeom>
          <a:noFill/>
          <a:ln w="12700">
            <a:noFill/>
            <a:miter lim="800000"/>
            <a:headEnd/>
            <a:tailEnd/>
          </a:ln>
        </p:spPr>
        <p:txBody>
          <a:bodyPr wrap="none" anchor="ctr"/>
          <a:lstStyle/>
          <a:p>
            <a:endParaRPr lang="en-US"/>
          </a:p>
        </p:txBody>
      </p:sp>
      <p:sp>
        <p:nvSpPr>
          <p:cNvPr id="56327" name="Rectangle 8"/>
          <p:cNvSpPr>
            <a:spLocks noChangeArrowheads="1"/>
          </p:cNvSpPr>
          <p:nvPr/>
        </p:nvSpPr>
        <p:spPr bwMode="auto">
          <a:xfrm>
            <a:off x="3200400" y="5715000"/>
            <a:ext cx="2895600" cy="457200"/>
          </a:xfrm>
          <a:prstGeom prst="rect">
            <a:avLst/>
          </a:prstGeom>
          <a:noFill/>
          <a:ln w="12700">
            <a:noFill/>
            <a:miter lim="800000"/>
            <a:headEnd/>
            <a:tailEnd/>
          </a:ln>
        </p:spPr>
        <p:txBody>
          <a:bodyPr wrap="none" anchor="ctr"/>
          <a:lstStyle/>
          <a:p>
            <a:endParaRPr lang="en-US"/>
          </a:p>
        </p:txBody>
      </p:sp>
      <p:sp>
        <p:nvSpPr>
          <p:cNvPr id="56328" name="Text Box 10"/>
          <p:cNvSpPr txBox="1">
            <a:spLocks noChangeArrowheads="1"/>
          </p:cNvSpPr>
          <p:nvPr/>
        </p:nvSpPr>
        <p:spPr bwMode="auto">
          <a:xfrm>
            <a:off x="0" y="6553200"/>
            <a:ext cx="2286000" cy="457200"/>
          </a:xfrm>
          <a:prstGeom prst="rect">
            <a:avLst/>
          </a:prstGeom>
          <a:noFill/>
          <a:ln w="12700">
            <a:noFill/>
            <a:miter lim="800000"/>
            <a:headEnd/>
            <a:tailEnd/>
          </a:ln>
        </p:spPr>
        <p:txBody>
          <a:bodyPr>
            <a:spAutoFit/>
          </a:bodyPr>
          <a:lstStyle/>
          <a:p>
            <a:pPr>
              <a:spcBef>
                <a:spcPct val="50000"/>
              </a:spcBef>
            </a:pPr>
            <a:endParaRPr lang="en-CA" sz="2400">
              <a:latin typeface="Times New Roman"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20000" cy="838200"/>
          </a:xfrm>
        </p:spPr>
        <p:txBody>
          <a:bodyPr>
            <a:normAutofit fontScale="90000"/>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SITUATIONAL QUESTION &amp; REAL WORLD </a:t>
            </a:r>
            <a:br>
              <a:rPr lang="en-US" sz="2800" b="1" dirty="0">
                <a:effectLst>
                  <a:outerShdw blurRad="38100" dist="38100" dir="2700000" algn="tl">
                    <a:srgbClr val="000000">
                      <a:alpha val="43137"/>
                    </a:srgbClr>
                  </a:outerShdw>
                </a:effectLst>
              </a:rPr>
            </a:br>
            <a:r>
              <a:rPr lang="en-US" sz="2800" b="1" dirty="0">
                <a:effectLst>
                  <a:outerShdw blurRad="38100" dist="38100" dir="2700000" algn="tl">
                    <a:srgbClr val="000000">
                      <a:alpha val="43137"/>
                    </a:srgbClr>
                  </a:outerShdw>
                </a:effectLst>
              </a:rPr>
              <a:t>APPLICATION</a:t>
            </a:r>
            <a:endParaRPr lang="en-CA"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752600"/>
            <a:ext cx="8686800" cy="3657600"/>
          </a:xfrm>
          <a:solidFill>
            <a:schemeClr val="bg2"/>
          </a:solidFill>
          <a:ln>
            <a:solidFill>
              <a:schemeClr val="accent2">
                <a:lumMod val="50000"/>
              </a:schemeClr>
            </a:solidFill>
          </a:ln>
        </p:spPr>
        <p:txBody>
          <a:bodyPr>
            <a:noAutofit/>
          </a:bodyPr>
          <a:lstStyle/>
          <a:p>
            <a:pPr eaLnBrk="1" fontAlgn="auto" hangingPunct="1">
              <a:spcAft>
                <a:spcPts val="0"/>
              </a:spcAft>
              <a:buFont typeface="Wingdings 2"/>
              <a:buNone/>
              <a:defRPr/>
            </a:pPr>
            <a:r>
              <a:rPr lang="en-US" sz="3200" b="1" i="1" dirty="0"/>
              <a:t>	The primary potential problem in Define Scope is the later discovery of needed items that were not known or mentioned in the Scope Statement. Planning and therefore accounting for these items, would be missed. This problem can cause serious variances with scope, schedule, or cost. </a:t>
            </a:r>
            <a:endParaRPr lang="en-CA" sz="3200" b="1" i="1" dirty="0"/>
          </a:p>
        </p:txBody>
      </p:sp>
      <p:sp>
        <p:nvSpPr>
          <p:cNvPr id="4" name="Slide Number Placeholder 3"/>
          <p:cNvSpPr>
            <a:spLocks noGrp="1"/>
          </p:cNvSpPr>
          <p:nvPr>
            <p:ph type="sldNum" sz="quarter" idx="12"/>
          </p:nvPr>
        </p:nvSpPr>
        <p:spPr/>
        <p:txBody>
          <a:bodyPr/>
          <a:lstStyle/>
          <a:p>
            <a:pPr>
              <a:defRPr/>
            </a:pPr>
            <a:fld id="{5785E865-B3A7-4BFA-BFF5-A76E5BC20706}" type="slidenum">
              <a:rPr lang="en-US"/>
              <a:pPr>
                <a:defRPr/>
              </a:pPr>
              <a:t>43</a:t>
            </a:fld>
            <a:endParaRPr lang="en-US" sz="1400">
              <a:solidFill>
                <a:schemeClr val="tx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1062"/>
          <p:cNvSpPr>
            <a:spLocks noGrp="1" noChangeArrowheads="1"/>
          </p:cNvSpPr>
          <p:nvPr>
            <p:ph type="title"/>
          </p:nvPr>
        </p:nvSpPr>
        <p:spPr>
          <a:xfrm>
            <a:off x="762000" y="228600"/>
            <a:ext cx="7467600" cy="609600"/>
          </a:xfrm>
        </p:spPr>
        <p:txBody>
          <a:bodyPr>
            <a:norm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5.4  - CREATE WBS</a:t>
            </a:r>
          </a:p>
        </p:txBody>
      </p:sp>
      <p:sp>
        <p:nvSpPr>
          <p:cNvPr id="91138" name="Slide Number Placeholder 3"/>
          <p:cNvSpPr>
            <a:spLocks noGrp="1"/>
          </p:cNvSpPr>
          <p:nvPr>
            <p:ph type="sldNum" sz="quarter" idx="12"/>
          </p:nvPr>
        </p:nvSpPr>
        <p:spPr/>
        <p:txBody>
          <a:bodyPr/>
          <a:lstStyle/>
          <a:p>
            <a:pPr>
              <a:defRPr/>
            </a:pPr>
            <a:fld id="{CF9452B4-E589-4564-9D26-3E97420E2557}" type="slidenum">
              <a:rPr lang="en-US"/>
              <a:pPr>
                <a:defRPr/>
              </a:pPr>
              <a:t>44</a:t>
            </a:fld>
            <a:endParaRPr lang="en-US" sz="1400">
              <a:solidFill>
                <a:schemeClr val="tx2"/>
              </a:solidFill>
            </a:endParaRPr>
          </a:p>
        </p:txBody>
      </p:sp>
      <p:pic>
        <p:nvPicPr>
          <p:cNvPr id="110722" name="Picture 1154"/>
          <p:cNvPicPr>
            <a:picLocks noChangeArrowheads="1"/>
          </p:cNvPicPr>
          <p:nvPr/>
        </p:nvPicPr>
        <p:blipFill>
          <a:blip r:embed="rId3" cstate="print"/>
          <a:srcRect/>
          <a:stretch>
            <a:fillRect/>
          </a:stretch>
        </p:blipFill>
        <p:spPr bwMode="auto">
          <a:xfrm>
            <a:off x="3760391" y="3200400"/>
            <a:ext cx="2107009" cy="1905000"/>
          </a:xfrm>
          <a:prstGeom prst="rect">
            <a:avLst/>
          </a:prstGeom>
          <a:noFill/>
          <a:ln w="12700">
            <a:noFill/>
            <a:miter lim="800000"/>
            <a:headEnd/>
            <a:tailEnd/>
          </a:ln>
        </p:spPr>
      </p:pic>
      <p:sp>
        <p:nvSpPr>
          <p:cNvPr id="19"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20" name="Group 19"/>
          <p:cNvGrpSpPr/>
          <p:nvPr/>
        </p:nvGrpSpPr>
        <p:grpSpPr>
          <a:xfrm>
            <a:off x="533400" y="1752600"/>
            <a:ext cx="8077200" cy="4102100"/>
            <a:chOff x="533400" y="1752600"/>
            <a:chExt cx="8077200" cy="4102100"/>
          </a:xfrm>
        </p:grpSpPr>
        <p:sp>
          <p:nvSpPr>
            <p:cNvPr id="21" name="Rectangle 49"/>
            <p:cNvSpPr>
              <a:spLocks noChangeArrowheads="1"/>
            </p:cNvSpPr>
            <p:nvPr/>
          </p:nvSpPr>
          <p:spPr bwMode="auto">
            <a:xfrm>
              <a:off x="2693591" y="3657600"/>
              <a:ext cx="9906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5.3</a:t>
              </a:r>
            </a:p>
            <a:p>
              <a:pPr algn="ctr">
                <a:defRPr/>
              </a:pPr>
              <a:r>
                <a:rPr lang="en-US" b="1" dirty="0">
                  <a:solidFill>
                    <a:schemeClr val="bg1"/>
                  </a:solidFill>
                </a:rPr>
                <a:t>Define</a:t>
              </a:r>
            </a:p>
            <a:p>
              <a:pPr algn="ctr">
                <a:defRPr/>
              </a:pPr>
              <a:r>
                <a:rPr lang="en-US" b="1" dirty="0">
                  <a:solidFill>
                    <a:schemeClr val="bg1"/>
                  </a:solidFill>
                </a:rPr>
                <a:t>Scope</a:t>
              </a:r>
            </a:p>
          </p:txBody>
        </p:sp>
        <p:sp>
          <p:nvSpPr>
            <p:cNvPr id="22" name="Rectangle 50"/>
            <p:cNvSpPr>
              <a:spLocks noChangeArrowheads="1"/>
            </p:cNvSpPr>
            <p:nvPr/>
          </p:nvSpPr>
          <p:spPr bwMode="auto">
            <a:xfrm>
              <a:off x="4244182" y="3670300"/>
              <a:ext cx="11049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5.4</a:t>
              </a:r>
            </a:p>
            <a:p>
              <a:pPr algn="ctr">
                <a:defRPr/>
              </a:pPr>
              <a:r>
                <a:rPr lang="en-US" b="1" dirty="0">
                  <a:solidFill>
                    <a:schemeClr val="bg1"/>
                  </a:solidFill>
                </a:rPr>
                <a:t>Create</a:t>
              </a:r>
            </a:p>
            <a:p>
              <a:pPr algn="ctr">
                <a:defRPr/>
              </a:pPr>
              <a:r>
                <a:rPr lang="en-US" b="1" dirty="0">
                  <a:solidFill>
                    <a:schemeClr val="bg1"/>
                  </a:solidFill>
                </a:rPr>
                <a:t>WBS</a:t>
              </a:r>
              <a:endParaRPr lang="en-US" dirty="0">
                <a:solidFill>
                  <a:schemeClr val="bg1"/>
                </a:solidFill>
              </a:endParaRPr>
            </a:p>
          </p:txBody>
        </p:sp>
        <p:sp>
          <p:nvSpPr>
            <p:cNvPr id="23" name="Rectangle 51"/>
            <p:cNvSpPr>
              <a:spLocks noChangeArrowheads="1"/>
            </p:cNvSpPr>
            <p:nvPr/>
          </p:nvSpPr>
          <p:spPr bwMode="auto">
            <a:xfrm>
              <a:off x="7535863" y="3657600"/>
              <a:ext cx="1074737" cy="9906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5.6</a:t>
              </a:r>
            </a:p>
            <a:p>
              <a:pPr algn="ctr">
                <a:defRPr/>
              </a:pPr>
              <a:r>
                <a:rPr lang="en-US" b="1" dirty="0">
                  <a:solidFill>
                    <a:schemeClr val="bg1"/>
                  </a:solidFill>
                </a:rPr>
                <a:t>Control</a:t>
              </a:r>
            </a:p>
            <a:p>
              <a:pPr algn="ctr">
                <a:defRPr/>
              </a:pPr>
              <a:r>
                <a:rPr lang="en-US" b="1" dirty="0">
                  <a:solidFill>
                    <a:schemeClr val="bg1"/>
                  </a:solidFill>
                </a:rPr>
                <a:t>Scope </a:t>
              </a:r>
            </a:p>
          </p:txBody>
        </p:sp>
        <p:sp>
          <p:nvSpPr>
            <p:cNvPr id="24" name="Rectangle 52"/>
            <p:cNvSpPr>
              <a:spLocks noChangeArrowheads="1"/>
            </p:cNvSpPr>
            <p:nvPr/>
          </p:nvSpPr>
          <p:spPr bwMode="auto">
            <a:xfrm>
              <a:off x="5909073" y="3657600"/>
              <a:ext cx="10668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endParaRPr lang="en-US" b="1" dirty="0">
                <a:solidFill>
                  <a:schemeClr val="bg1"/>
                </a:solidFill>
              </a:endParaRPr>
            </a:p>
            <a:p>
              <a:pPr algn="ctr">
                <a:defRPr/>
              </a:pPr>
              <a:r>
                <a:rPr lang="en-US" b="1" dirty="0">
                  <a:solidFill>
                    <a:schemeClr val="bg1"/>
                  </a:solidFill>
                </a:rPr>
                <a:t>5.5</a:t>
              </a:r>
            </a:p>
            <a:p>
              <a:pPr algn="ctr">
                <a:defRPr/>
              </a:pPr>
              <a:r>
                <a:rPr lang="en-US" b="1" dirty="0">
                  <a:solidFill>
                    <a:schemeClr val="bg1"/>
                  </a:solidFill>
                </a:rPr>
                <a:t>Verify</a:t>
              </a:r>
            </a:p>
            <a:p>
              <a:pPr algn="ctr">
                <a:defRPr/>
              </a:pPr>
              <a:r>
                <a:rPr lang="en-US" b="1" dirty="0">
                  <a:solidFill>
                    <a:schemeClr val="bg1"/>
                  </a:solidFill>
                </a:rPr>
                <a:t>Scope</a:t>
              </a:r>
            </a:p>
            <a:p>
              <a:pPr algn="ctr">
                <a:defRPr/>
              </a:pPr>
              <a:endParaRPr lang="en-US" dirty="0">
                <a:solidFill>
                  <a:schemeClr val="bg1"/>
                </a:solidFill>
              </a:endParaRPr>
            </a:p>
          </p:txBody>
        </p:sp>
        <p:sp>
          <p:nvSpPr>
            <p:cNvPr id="25" name="Rectangle 53"/>
            <p:cNvSpPr>
              <a:spLocks noChangeArrowheads="1"/>
            </p:cNvSpPr>
            <p:nvPr/>
          </p:nvSpPr>
          <p:spPr bwMode="auto">
            <a:xfrm>
              <a:off x="3581400" y="1752600"/>
              <a:ext cx="2438400" cy="1197764"/>
            </a:xfrm>
            <a:prstGeom prst="rect">
              <a:avLst/>
            </a:prstGeom>
            <a:solidFill>
              <a:schemeClr val="tx2">
                <a:lumMod val="50000"/>
              </a:schemeClr>
            </a:solidFill>
            <a:ln w="12700">
              <a:noFill/>
              <a:miter lim="800000"/>
              <a:headEnd/>
              <a:tailEnd/>
            </a:ln>
            <a:effectLst>
              <a:outerShdw blurRad="50800" dist="38100" dir="18900000" algn="bl" rotWithShape="0">
                <a:prstClr val="black">
                  <a:alpha val="40000"/>
                </a:prstClr>
              </a:outerShdw>
            </a:effectLst>
          </p:spPr>
          <p:txBody>
            <a:bodyPr lIns="90488" tIns="44450" rIns="90488" bIns="44450">
              <a:spAutoFit/>
            </a:bodyPr>
            <a:lstStyle/>
            <a:p>
              <a:pPr algn="ctr">
                <a:defRPr/>
              </a:pPr>
              <a:r>
                <a:rPr lang="en-US" sz="2400" b="1">
                  <a:solidFill>
                    <a:schemeClr val="bg1"/>
                  </a:solidFill>
                </a:rPr>
                <a:t>5.0</a:t>
              </a:r>
            </a:p>
            <a:p>
              <a:pPr algn="ctr">
                <a:defRPr/>
              </a:pPr>
              <a:r>
                <a:rPr lang="en-US" sz="2400" b="1">
                  <a:solidFill>
                    <a:schemeClr val="bg1"/>
                  </a:solidFill>
                </a:rPr>
                <a:t>Project Scope  Management</a:t>
              </a:r>
              <a:endParaRPr lang="en-US" sz="2400" b="1">
                <a:solidFill>
                  <a:schemeClr val="accent2"/>
                </a:solidFill>
              </a:endParaRPr>
            </a:p>
          </p:txBody>
        </p:sp>
        <p:sp>
          <p:nvSpPr>
            <p:cNvPr id="26" name="Line 54"/>
            <p:cNvSpPr>
              <a:spLocks noChangeShapeType="1"/>
            </p:cNvSpPr>
            <p:nvPr/>
          </p:nvSpPr>
          <p:spPr bwMode="auto">
            <a:xfrm>
              <a:off x="4799012" y="2895600"/>
              <a:ext cx="1588" cy="295275"/>
            </a:xfrm>
            <a:prstGeom prst="line">
              <a:avLst/>
            </a:prstGeom>
            <a:noFill/>
            <a:ln w="28575">
              <a:solidFill>
                <a:schemeClr val="tx1"/>
              </a:solidFill>
              <a:round/>
              <a:headEnd/>
              <a:tailEnd/>
            </a:ln>
          </p:spPr>
          <p:txBody>
            <a:bodyPr wrap="none" anchor="ctr"/>
            <a:lstStyle/>
            <a:p>
              <a:pPr algn="ctr"/>
              <a:endParaRPr lang="en-CA"/>
            </a:p>
          </p:txBody>
        </p:sp>
        <p:sp>
          <p:nvSpPr>
            <p:cNvPr id="27" name="Line 56"/>
            <p:cNvSpPr>
              <a:spLocks noChangeShapeType="1"/>
            </p:cNvSpPr>
            <p:nvPr/>
          </p:nvSpPr>
          <p:spPr bwMode="auto">
            <a:xfrm flipV="1">
              <a:off x="1371600" y="3200400"/>
              <a:ext cx="6697663" cy="0"/>
            </a:xfrm>
            <a:prstGeom prst="line">
              <a:avLst/>
            </a:prstGeom>
            <a:noFill/>
            <a:ln w="28575">
              <a:solidFill>
                <a:schemeClr val="tx1"/>
              </a:solidFill>
              <a:round/>
              <a:headEnd/>
              <a:tailEnd/>
            </a:ln>
          </p:spPr>
          <p:txBody>
            <a:bodyPr wrap="none" anchor="ctr"/>
            <a:lstStyle/>
            <a:p>
              <a:pPr algn="ctr"/>
              <a:endParaRPr lang="en-CA">
                <a:effectLst>
                  <a:outerShdw blurRad="38100" dist="38100" dir="2700000" algn="tl">
                    <a:srgbClr val="000000">
                      <a:alpha val="43137"/>
                    </a:srgbClr>
                  </a:outerShdw>
                </a:effectLst>
              </a:endParaRPr>
            </a:p>
          </p:txBody>
        </p:sp>
        <p:sp>
          <p:nvSpPr>
            <p:cNvPr id="28" name="Line 57"/>
            <p:cNvSpPr>
              <a:spLocks noChangeShapeType="1"/>
            </p:cNvSpPr>
            <p:nvPr/>
          </p:nvSpPr>
          <p:spPr bwMode="auto">
            <a:xfrm flipV="1">
              <a:off x="3200400" y="3167062"/>
              <a:ext cx="0" cy="490538"/>
            </a:xfrm>
            <a:prstGeom prst="line">
              <a:avLst/>
            </a:prstGeom>
            <a:noFill/>
            <a:ln w="28575">
              <a:solidFill>
                <a:schemeClr val="tx1"/>
              </a:solidFill>
              <a:round/>
              <a:headEnd/>
              <a:tailEnd/>
            </a:ln>
          </p:spPr>
          <p:txBody>
            <a:bodyPr wrap="none" anchor="ctr"/>
            <a:lstStyle/>
            <a:p>
              <a:pPr algn="ctr"/>
              <a:endParaRPr lang="en-CA"/>
            </a:p>
          </p:txBody>
        </p:sp>
        <p:sp>
          <p:nvSpPr>
            <p:cNvPr id="29" name="Line 58"/>
            <p:cNvSpPr>
              <a:spLocks noChangeShapeType="1"/>
            </p:cNvSpPr>
            <p:nvPr/>
          </p:nvSpPr>
          <p:spPr bwMode="auto">
            <a:xfrm flipV="1">
              <a:off x="48006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0" name="Line 59"/>
            <p:cNvSpPr>
              <a:spLocks noChangeShapeType="1"/>
            </p:cNvSpPr>
            <p:nvPr/>
          </p:nvSpPr>
          <p:spPr bwMode="auto">
            <a:xfrm flipV="1">
              <a:off x="64770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1" name="Line 60"/>
            <p:cNvSpPr>
              <a:spLocks noChangeShapeType="1"/>
            </p:cNvSpPr>
            <p:nvPr/>
          </p:nvSpPr>
          <p:spPr bwMode="auto">
            <a:xfrm flipV="1">
              <a:off x="807085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2" name="Rectangle 1034"/>
            <p:cNvSpPr>
              <a:spLocks noChangeArrowheads="1"/>
            </p:cNvSpPr>
            <p:nvPr/>
          </p:nvSpPr>
          <p:spPr bwMode="auto">
            <a:xfrm>
              <a:off x="1638300" y="4876800"/>
              <a:ext cx="16383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sz="1800" b="1" dirty="0">
                  <a:solidFill>
                    <a:schemeClr val="bg1"/>
                  </a:solidFill>
                </a:rPr>
                <a:t>5.2</a:t>
              </a:r>
            </a:p>
            <a:p>
              <a:pPr algn="ctr">
                <a:defRPr/>
              </a:pPr>
              <a:r>
                <a:rPr lang="en-US" sz="1800" b="1" dirty="0">
                  <a:solidFill>
                    <a:schemeClr val="bg1"/>
                  </a:solidFill>
                </a:rPr>
                <a:t>Collect </a:t>
              </a:r>
            </a:p>
            <a:p>
              <a:pPr algn="ctr">
                <a:defRPr/>
              </a:pPr>
              <a:r>
                <a:rPr lang="en-US" sz="1800" b="1" dirty="0">
                  <a:solidFill>
                    <a:schemeClr val="bg1"/>
                  </a:solidFill>
                </a:rPr>
                <a:t>Requirements</a:t>
              </a:r>
            </a:p>
          </p:txBody>
        </p:sp>
        <p:sp>
          <p:nvSpPr>
            <p:cNvPr id="33" name="Line 1035"/>
            <p:cNvSpPr>
              <a:spLocks noChangeShapeType="1"/>
            </p:cNvSpPr>
            <p:nvPr/>
          </p:nvSpPr>
          <p:spPr bwMode="auto">
            <a:xfrm>
              <a:off x="1381125" y="3190875"/>
              <a:ext cx="0" cy="457200"/>
            </a:xfrm>
            <a:prstGeom prst="line">
              <a:avLst/>
            </a:prstGeom>
            <a:noFill/>
            <a:ln w="28575">
              <a:solidFill>
                <a:schemeClr val="tx1"/>
              </a:solidFill>
              <a:round/>
              <a:headEnd/>
              <a:tailEnd/>
            </a:ln>
          </p:spPr>
          <p:txBody>
            <a:bodyPr/>
            <a:lstStyle/>
            <a:p>
              <a:pPr algn="ctr"/>
              <a:endParaRPr lang="en-CA"/>
            </a:p>
          </p:txBody>
        </p:sp>
        <p:sp>
          <p:nvSpPr>
            <p:cNvPr id="34" name="Rectangle 50"/>
            <p:cNvSpPr>
              <a:spLocks noChangeArrowheads="1"/>
            </p:cNvSpPr>
            <p:nvPr/>
          </p:nvSpPr>
          <p:spPr bwMode="auto">
            <a:xfrm>
              <a:off x="533400" y="3684588"/>
              <a:ext cx="16002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5.1</a:t>
              </a:r>
            </a:p>
            <a:p>
              <a:pPr algn="ctr">
                <a:defRPr/>
              </a:pPr>
              <a:r>
                <a:rPr lang="en-US" b="1" dirty="0">
                  <a:solidFill>
                    <a:schemeClr val="bg1"/>
                  </a:solidFill>
                </a:rPr>
                <a:t>Plan Scope</a:t>
              </a:r>
            </a:p>
            <a:p>
              <a:pPr algn="ctr">
                <a:defRPr/>
              </a:pPr>
              <a:r>
                <a:rPr lang="en-US" b="1" dirty="0">
                  <a:solidFill>
                    <a:schemeClr val="bg1"/>
                  </a:solidFill>
                </a:rPr>
                <a:t>Management</a:t>
              </a:r>
              <a:endParaRPr lang="en-US" dirty="0">
                <a:solidFill>
                  <a:schemeClr val="bg1"/>
                </a:solidFill>
              </a:endParaRPr>
            </a:p>
          </p:txBody>
        </p:sp>
        <p:sp>
          <p:nvSpPr>
            <p:cNvPr id="35" name="Line 1035"/>
            <p:cNvSpPr>
              <a:spLocks noChangeShapeType="1"/>
            </p:cNvSpPr>
            <p:nvPr/>
          </p:nvSpPr>
          <p:spPr bwMode="auto">
            <a:xfrm>
              <a:off x="2438400" y="3190874"/>
              <a:ext cx="0" cy="1685925"/>
            </a:xfrm>
            <a:prstGeom prst="line">
              <a:avLst/>
            </a:prstGeom>
            <a:noFill/>
            <a:ln w="28575">
              <a:solidFill>
                <a:schemeClr val="tx1"/>
              </a:solidFill>
              <a:round/>
              <a:headEnd/>
              <a:tailEnd/>
            </a:ln>
          </p:spPr>
          <p:txBody>
            <a:bodyPr/>
            <a:lstStyle/>
            <a:p>
              <a:pPr algn="ctr"/>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110722"/>
                                        </p:tgtEl>
                                        <p:attrNameLst>
                                          <p:attrName>style.visibility</p:attrName>
                                        </p:attrNameLst>
                                      </p:cBhvr>
                                      <p:to>
                                        <p:strVal val="visible"/>
                                      </p:to>
                                    </p:set>
                                    <p:anim calcmode="lin" valueType="num">
                                      <p:cBhvr>
                                        <p:cTn id="7" dur="500" fill="hold"/>
                                        <p:tgtEl>
                                          <p:spTgt spid="110722"/>
                                        </p:tgtEl>
                                        <p:attrNameLst>
                                          <p:attrName>ppt_w</p:attrName>
                                        </p:attrNameLst>
                                      </p:cBhvr>
                                      <p:tavLst>
                                        <p:tav tm="0">
                                          <p:val>
                                            <p:strVal val="4/3*#ppt_w"/>
                                          </p:val>
                                        </p:tav>
                                        <p:tav tm="100000">
                                          <p:val>
                                            <p:strVal val="#ppt_w"/>
                                          </p:val>
                                        </p:tav>
                                      </p:tavLst>
                                    </p:anim>
                                    <p:anim calcmode="lin" valueType="num">
                                      <p:cBhvr>
                                        <p:cTn id="8" dur="500" fill="hold"/>
                                        <p:tgtEl>
                                          <p:spTgt spid="11072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Rectangle 8"/>
          <p:cNvSpPr>
            <a:spLocks noGrp="1" noChangeArrowheads="1"/>
          </p:cNvSpPr>
          <p:nvPr>
            <p:ph type="title"/>
          </p:nvPr>
        </p:nvSpPr>
        <p:spPr>
          <a:xfrm>
            <a:off x="685800" y="228600"/>
            <a:ext cx="7467600" cy="533400"/>
          </a:xfrm>
        </p:spPr>
        <p:txBody>
          <a:bodyPr>
            <a:noAutofit/>
          </a:bodyPr>
          <a:lstStyle/>
          <a:p>
            <a:pPr algn="ctr" eaLnBrk="1" fontAlgn="auto" hangingPunct="1">
              <a:spcAft>
                <a:spcPts val="0"/>
              </a:spcAft>
              <a:defRPr/>
            </a:pPr>
            <a:r>
              <a:rPr lang="en-US" sz="3600" b="1" dirty="0">
                <a:effectLst>
                  <a:outerShdw blurRad="38100" dist="38100" dir="2700000" algn="tl">
                    <a:srgbClr val="000000">
                      <a:alpha val="43137"/>
                    </a:srgbClr>
                  </a:outerShdw>
                </a:effectLst>
              </a:rPr>
              <a:t>5.4  - Create WBS</a:t>
            </a:r>
          </a:p>
        </p:txBody>
      </p:sp>
      <p:sp>
        <p:nvSpPr>
          <p:cNvPr id="4100" name="Rectangle 9"/>
          <p:cNvSpPr>
            <a:spLocks noGrp="1" noChangeArrowheads="1"/>
          </p:cNvSpPr>
          <p:nvPr>
            <p:ph idx="1"/>
          </p:nvPr>
        </p:nvSpPr>
        <p:spPr>
          <a:xfrm>
            <a:off x="685800" y="762000"/>
            <a:ext cx="8229600" cy="2057400"/>
          </a:xfrm>
        </p:spPr>
        <p:txBody>
          <a:bodyPr>
            <a:noAutofit/>
          </a:bodyPr>
          <a:lstStyle/>
          <a:p>
            <a:pPr eaLnBrk="1" hangingPunct="1"/>
            <a:r>
              <a:rPr lang="en-US" sz="2000" dirty="0"/>
              <a:t>Dividing the major project deliverables into smaller, more manageable components in order to:</a:t>
            </a:r>
          </a:p>
          <a:p>
            <a:pPr lvl="1" eaLnBrk="1" hangingPunct="1">
              <a:buSzPct val="79000"/>
            </a:pPr>
            <a:r>
              <a:rPr lang="en-US" sz="1800" dirty="0"/>
              <a:t>improve accuracy of cost, time, and resource estimates</a:t>
            </a:r>
          </a:p>
          <a:p>
            <a:pPr lvl="1" eaLnBrk="1" hangingPunct="1">
              <a:buSzPct val="79000"/>
            </a:pPr>
            <a:r>
              <a:rPr lang="en-US" sz="1800" dirty="0"/>
              <a:t>define a baseline for performance measurement and control</a:t>
            </a:r>
          </a:p>
          <a:p>
            <a:pPr lvl="1" eaLnBrk="1" hangingPunct="1">
              <a:buSzPct val="79000"/>
            </a:pPr>
            <a:r>
              <a:rPr lang="en-US" sz="1800" dirty="0"/>
              <a:t>facilitate clear responsibility assignments</a:t>
            </a:r>
          </a:p>
          <a:p>
            <a:pPr eaLnBrk="1" hangingPunct="1">
              <a:buSzPct val="79000"/>
            </a:pPr>
            <a:r>
              <a:rPr lang="en-US" sz="2000" dirty="0"/>
              <a:t>The lowest level of WBS is the work package, used to group activities where work is scheduled and estimated monitored and controlled.   </a:t>
            </a:r>
          </a:p>
        </p:txBody>
      </p:sp>
      <p:sp>
        <p:nvSpPr>
          <p:cNvPr id="68610" name="Slide Number Placeholder 3"/>
          <p:cNvSpPr>
            <a:spLocks noGrp="1"/>
          </p:cNvSpPr>
          <p:nvPr>
            <p:ph type="sldNum" sz="quarter" idx="12"/>
          </p:nvPr>
        </p:nvSpPr>
        <p:spPr/>
        <p:txBody>
          <a:bodyPr/>
          <a:lstStyle/>
          <a:p>
            <a:pPr>
              <a:defRPr/>
            </a:pPr>
            <a:fld id="{6D375C2F-B1FC-44DB-9156-953FD4292E94}" type="slidenum">
              <a:rPr lang="en-US"/>
              <a:pPr>
                <a:defRPr/>
              </a:pPr>
              <a:t>45</a:t>
            </a:fld>
            <a:endParaRPr lang="en-US" sz="1400">
              <a:solidFill>
                <a:schemeClr val="tx2"/>
              </a:solidFill>
            </a:endParaRPr>
          </a:p>
        </p:txBody>
      </p:sp>
      <p:sp>
        <p:nvSpPr>
          <p:cNvPr id="4102" name="Rectangle 5"/>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4103" name="Rectangle 6"/>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4104" name="Rectangle 7"/>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0" name="TextBox 1"/>
          <p:cNvSpPr txBox="1"/>
          <p:nvPr/>
        </p:nvSpPr>
        <p:spPr>
          <a:xfrm>
            <a:off x="-41632" y="656123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3" name="Object 2"/>
          <p:cNvGraphicFramePr>
            <a:graphicFrameLocks noChangeAspect="1"/>
          </p:cNvGraphicFramePr>
          <p:nvPr>
            <p:extLst>
              <p:ext uri="{D42A27DB-BD31-4B8C-83A1-F6EECF244321}">
                <p14:modId xmlns:p14="http://schemas.microsoft.com/office/powerpoint/2010/main" val="3276110621"/>
              </p:ext>
            </p:extLst>
          </p:nvPr>
        </p:nvGraphicFramePr>
        <p:xfrm>
          <a:off x="1066800" y="3132939"/>
          <a:ext cx="7620000" cy="3236912"/>
        </p:xfrm>
        <a:graphic>
          <a:graphicData uri="http://schemas.openxmlformats.org/presentationml/2006/ole">
            <mc:AlternateContent xmlns:mc="http://schemas.openxmlformats.org/markup-compatibility/2006">
              <mc:Choice xmlns:v="urn:schemas-microsoft-com:vml" Requires="v">
                <p:oleObj spid="_x0000_s4426" name="Visio" r:id="rId4" imgW="6736674" imgH="3713672" progId="Visio.Drawing.15">
                  <p:embed/>
                </p:oleObj>
              </mc:Choice>
              <mc:Fallback>
                <p:oleObj name="Visio" r:id="rId4" imgW="6736674" imgH="3713672" progId="Visio.Drawing.15">
                  <p:embed/>
                  <p:pic>
                    <p:nvPicPr>
                      <p:cNvPr id="0" name=""/>
                      <p:cNvPicPr/>
                      <p:nvPr/>
                    </p:nvPicPr>
                    <p:blipFill>
                      <a:blip r:embed="rId5"/>
                      <a:stretch>
                        <a:fillRect/>
                      </a:stretch>
                    </p:blipFill>
                    <p:spPr>
                      <a:xfrm>
                        <a:off x="1066800" y="3132939"/>
                        <a:ext cx="7620000" cy="3236912"/>
                      </a:xfrm>
                      <a:prstGeom prst="rect">
                        <a:avLst/>
                      </a:prstGeom>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0" name="Rectangle 2055"/>
          <p:cNvSpPr>
            <a:spLocks noGrp="1" noChangeArrowheads="1"/>
          </p:cNvSpPr>
          <p:nvPr>
            <p:ph type="title"/>
          </p:nvPr>
        </p:nvSpPr>
        <p:spPr>
          <a:xfrm>
            <a:off x="609600" y="381000"/>
            <a:ext cx="7772400" cy="355600"/>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5.4  - Create WBS</a:t>
            </a:r>
          </a:p>
        </p:txBody>
      </p:sp>
      <p:sp>
        <p:nvSpPr>
          <p:cNvPr id="69634" name="Slide Number Placeholder 3"/>
          <p:cNvSpPr>
            <a:spLocks noGrp="1"/>
          </p:cNvSpPr>
          <p:nvPr>
            <p:ph type="sldNum" sz="quarter" idx="12"/>
          </p:nvPr>
        </p:nvSpPr>
        <p:spPr/>
        <p:txBody>
          <a:bodyPr/>
          <a:lstStyle/>
          <a:p>
            <a:pPr>
              <a:defRPr/>
            </a:pPr>
            <a:fld id="{A2DE6D70-019D-471D-9962-0690F129A147}" type="slidenum">
              <a:rPr lang="en-US"/>
              <a:pPr>
                <a:defRPr/>
              </a:pPr>
              <a:t>46</a:t>
            </a:fld>
            <a:endParaRPr lang="en-US" sz="1400">
              <a:solidFill>
                <a:schemeClr val="tx2"/>
              </a:solidFill>
            </a:endParaRPr>
          </a:p>
        </p:txBody>
      </p:sp>
      <p:sp>
        <p:nvSpPr>
          <p:cNvPr id="60420" name="Freeform 2051"/>
          <p:cNvSpPr>
            <a:spLocks/>
          </p:cNvSpPr>
          <p:nvPr/>
        </p:nvSpPr>
        <p:spPr bwMode="auto">
          <a:xfrm>
            <a:off x="458788" y="2393950"/>
            <a:ext cx="8456612" cy="2795588"/>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tx2">
              <a:lumMod val="40000"/>
              <a:lumOff val="60000"/>
            </a:schemeClr>
          </a:solidFill>
          <a:ln w="12700" cap="rnd">
            <a:solidFill>
              <a:schemeClr val="tx1"/>
            </a:solidFill>
            <a:round/>
            <a:headEnd/>
            <a:tailEnd/>
          </a:ln>
        </p:spPr>
        <p:txBody>
          <a:bodyPr/>
          <a:lstStyle/>
          <a:p>
            <a:endParaRPr lang="en-US"/>
          </a:p>
        </p:txBody>
      </p:sp>
      <p:sp>
        <p:nvSpPr>
          <p:cNvPr id="164868" name="Rectangle 2052"/>
          <p:cNvSpPr>
            <a:spLocks noChangeArrowheads="1"/>
          </p:cNvSpPr>
          <p:nvPr/>
        </p:nvSpPr>
        <p:spPr bwMode="auto">
          <a:xfrm>
            <a:off x="5638800" y="2324100"/>
            <a:ext cx="2041525" cy="2705100"/>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r>
              <a:rPr lang="en-US" sz="2400" b="1" dirty="0">
                <a:solidFill>
                  <a:schemeClr val="bg2"/>
                </a:solidFill>
              </a:rPr>
              <a:t>Outputs</a:t>
            </a:r>
          </a:p>
          <a:p>
            <a:pPr algn="l">
              <a:defRPr/>
            </a:pPr>
            <a:endParaRPr lang="en-US" sz="1600" dirty="0">
              <a:solidFill>
                <a:schemeClr val="bg2"/>
              </a:solidFill>
            </a:endParaRPr>
          </a:p>
          <a:p>
            <a:pPr algn="l">
              <a:defRPr/>
            </a:pPr>
            <a:r>
              <a:rPr lang="en-US" sz="1600" dirty="0">
                <a:solidFill>
                  <a:schemeClr val="bg2"/>
                </a:solidFill>
              </a:rPr>
              <a:t>.1 Scope baseline</a:t>
            </a:r>
          </a:p>
          <a:p>
            <a:pPr algn="l">
              <a:defRPr/>
            </a:pPr>
            <a:r>
              <a:rPr lang="en-US" sz="1600" dirty="0">
                <a:solidFill>
                  <a:schemeClr val="bg2"/>
                </a:solidFill>
              </a:rPr>
              <a:t>.2 Project documents </a:t>
            </a:r>
          </a:p>
          <a:p>
            <a:pPr algn="l">
              <a:defRPr/>
            </a:pPr>
            <a:r>
              <a:rPr lang="en-US" sz="1600" dirty="0">
                <a:solidFill>
                  <a:schemeClr val="bg2"/>
                </a:solidFill>
              </a:rPr>
              <a:t>    updates</a:t>
            </a:r>
          </a:p>
          <a:p>
            <a:pPr marL="285750" indent="-112713" algn="l">
              <a:buFont typeface="Arial" panose="020B0604020202020204" pitchFamily="34" charset="0"/>
              <a:buChar char="•"/>
              <a:defRPr/>
            </a:pPr>
            <a:r>
              <a:rPr lang="en-US" sz="1600" dirty="0">
                <a:solidFill>
                  <a:schemeClr val="bg2"/>
                </a:solidFill>
              </a:rPr>
              <a:t>Assumption Log</a:t>
            </a:r>
          </a:p>
          <a:p>
            <a:pPr marL="285750" indent="-112713" algn="l">
              <a:buFont typeface="Arial" panose="020B0604020202020204" pitchFamily="34" charset="0"/>
              <a:buChar char="•"/>
              <a:defRPr/>
            </a:pPr>
            <a:r>
              <a:rPr lang="en-US" sz="1600" dirty="0">
                <a:solidFill>
                  <a:schemeClr val="bg2"/>
                </a:solidFill>
              </a:rPr>
              <a:t>Requirements </a:t>
            </a:r>
          </a:p>
          <a:p>
            <a:pPr marL="173037" algn="l">
              <a:defRPr/>
            </a:pPr>
            <a:r>
              <a:rPr lang="en-US" sz="1600" dirty="0">
                <a:solidFill>
                  <a:schemeClr val="bg2"/>
                </a:solidFill>
              </a:rPr>
              <a:t>  Documentation</a:t>
            </a:r>
          </a:p>
          <a:p>
            <a:pPr algn="l">
              <a:defRPr/>
            </a:pPr>
            <a:endParaRPr lang="en-US" sz="1600" dirty="0">
              <a:solidFill>
                <a:schemeClr val="bg1"/>
              </a:solidFill>
            </a:endParaRPr>
          </a:p>
          <a:p>
            <a:pPr algn="l">
              <a:defRPr/>
            </a:pPr>
            <a:endParaRPr lang="en-US" sz="1600" dirty="0"/>
          </a:p>
        </p:txBody>
      </p:sp>
      <p:sp>
        <p:nvSpPr>
          <p:cNvPr id="164869" name="Rectangle 2053"/>
          <p:cNvSpPr>
            <a:spLocks noChangeArrowheads="1"/>
          </p:cNvSpPr>
          <p:nvPr/>
        </p:nvSpPr>
        <p:spPr bwMode="auto">
          <a:xfrm>
            <a:off x="3252787" y="2362200"/>
            <a:ext cx="1952625" cy="2286000"/>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r>
              <a:rPr lang="en-US" sz="2400" b="1" dirty="0">
                <a:solidFill>
                  <a:schemeClr val="bg2"/>
                </a:solidFill>
              </a:rPr>
              <a:t>Tools &amp;</a:t>
            </a:r>
          </a:p>
          <a:p>
            <a:pPr algn="l">
              <a:defRPr/>
            </a:pPr>
            <a:r>
              <a:rPr lang="en-US" sz="2400" b="1" dirty="0">
                <a:solidFill>
                  <a:schemeClr val="bg2"/>
                </a:solidFill>
              </a:rPr>
              <a:t>Techniques</a:t>
            </a:r>
          </a:p>
          <a:p>
            <a:pPr algn="l">
              <a:defRPr/>
            </a:pPr>
            <a:endParaRPr lang="en-US" sz="1600" dirty="0">
              <a:solidFill>
                <a:schemeClr val="bg2"/>
              </a:solidFill>
            </a:endParaRPr>
          </a:p>
          <a:p>
            <a:pPr algn="l">
              <a:defRPr/>
            </a:pPr>
            <a:r>
              <a:rPr lang="en-US" sz="1600" dirty="0">
                <a:solidFill>
                  <a:schemeClr val="bg2"/>
                </a:solidFill>
              </a:rPr>
              <a:t>.1 Expert Judgment</a:t>
            </a:r>
          </a:p>
          <a:p>
            <a:pPr>
              <a:defRPr/>
            </a:pPr>
            <a:r>
              <a:rPr lang="en-US" sz="1600" dirty="0">
                <a:solidFill>
                  <a:schemeClr val="bg2"/>
                </a:solidFill>
              </a:rPr>
              <a:t>.2 Decomposition</a:t>
            </a:r>
          </a:p>
          <a:p>
            <a:pPr algn="l">
              <a:defRPr/>
            </a:pPr>
            <a:endParaRPr lang="en-US" sz="1600" dirty="0"/>
          </a:p>
          <a:p>
            <a:pPr algn="l">
              <a:buFontTx/>
              <a:buChar char="•"/>
              <a:defRPr/>
            </a:pPr>
            <a:endParaRPr lang="en-US" sz="1600" dirty="0"/>
          </a:p>
          <a:p>
            <a:pPr algn="l">
              <a:buFontTx/>
              <a:buChar char="•"/>
              <a:defRPr/>
            </a:pPr>
            <a:endParaRPr lang="en-US" sz="2400" dirty="0"/>
          </a:p>
        </p:txBody>
      </p:sp>
      <p:sp>
        <p:nvSpPr>
          <p:cNvPr id="164870" name="Rectangle 2054"/>
          <p:cNvSpPr>
            <a:spLocks noChangeArrowheads="1"/>
          </p:cNvSpPr>
          <p:nvPr/>
        </p:nvSpPr>
        <p:spPr bwMode="auto">
          <a:xfrm>
            <a:off x="838200" y="2362200"/>
            <a:ext cx="2133600" cy="3352800"/>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endParaRPr lang="en-US" sz="2400" dirty="0">
              <a:solidFill>
                <a:schemeClr val="bg2"/>
              </a:solidFill>
            </a:endParaRPr>
          </a:p>
          <a:p>
            <a:pPr algn="l">
              <a:defRPr/>
            </a:pPr>
            <a:r>
              <a:rPr lang="en-US" sz="2400" b="1" dirty="0">
                <a:solidFill>
                  <a:schemeClr val="bg2"/>
                </a:solidFill>
              </a:rPr>
              <a:t>Input</a:t>
            </a:r>
          </a:p>
          <a:p>
            <a:pPr algn="l">
              <a:defRPr/>
            </a:pPr>
            <a:endParaRPr lang="en-US" sz="1600" dirty="0">
              <a:solidFill>
                <a:schemeClr val="bg2"/>
              </a:solidFill>
            </a:endParaRPr>
          </a:p>
          <a:p>
            <a:pPr algn="l">
              <a:defRPr/>
            </a:pPr>
            <a:r>
              <a:rPr lang="en-US" sz="1600" dirty="0">
                <a:solidFill>
                  <a:schemeClr val="bg2"/>
                </a:solidFill>
              </a:rPr>
              <a:t>.1 Project Mgmt. Plan</a:t>
            </a:r>
          </a:p>
          <a:p>
            <a:pPr marL="266700" indent="-112713" algn="l">
              <a:buFont typeface="Arial" panose="020B0604020202020204" pitchFamily="34" charset="0"/>
              <a:buChar char="•"/>
              <a:defRPr/>
            </a:pPr>
            <a:r>
              <a:rPr lang="en-US" sz="1600" dirty="0">
                <a:solidFill>
                  <a:schemeClr val="bg2"/>
                </a:solidFill>
              </a:rPr>
              <a:t>Scope Mgt. Plan</a:t>
            </a:r>
          </a:p>
          <a:p>
            <a:pPr algn="l">
              <a:defRPr/>
            </a:pPr>
            <a:r>
              <a:rPr lang="en-US" sz="1600" dirty="0">
                <a:solidFill>
                  <a:schemeClr val="bg2"/>
                </a:solidFill>
              </a:rPr>
              <a:t>.2 Project Documents</a:t>
            </a:r>
          </a:p>
          <a:p>
            <a:pPr marL="173038" indent="-80963" algn="l">
              <a:buFont typeface="Arial" panose="020B0604020202020204" pitchFamily="34" charset="0"/>
              <a:buChar char="•"/>
              <a:defRPr/>
            </a:pPr>
            <a:r>
              <a:rPr lang="en-US" sz="1600" dirty="0">
                <a:solidFill>
                  <a:schemeClr val="bg2"/>
                </a:solidFill>
              </a:rPr>
              <a:t> Project Scope</a:t>
            </a:r>
          </a:p>
          <a:p>
            <a:pPr algn="l">
              <a:defRPr/>
            </a:pPr>
            <a:r>
              <a:rPr lang="en-US" sz="1600" dirty="0">
                <a:solidFill>
                  <a:schemeClr val="bg2"/>
                </a:solidFill>
              </a:rPr>
              <a:t>    Statement</a:t>
            </a:r>
          </a:p>
          <a:p>
            <a:pPr marL="173038" indent="-80963" algn="l">
              <a:buFont typeface="Arial" panose="020B0604020202020204" pitchFamily="34" charset="0"/>
              <a:buChar char="•"/>
              <a:defRPr/>
            </a:pPr>
            <a:r>
              <a:rPr lang="en-US" sz="1600" dirty="0">
                <a:solidFill>
                  <a:schemeClr val="bg2"/>
                </a:solidFill>
              </a:rPr>
              <a:t> Requirements </a:t>
            </a:r>
          </a:p>
          <a:p>
            <a:pPr algn="l">
              <a:defRPr/>
            </a:pPr>
            <a:r>
              <a:rPr lang="en-US" sz="1600" dirty="0">
                <a:solidFill>
                  <a:schemeClr val="bg2"/>
                </a:solidFill>
              </a:rPr>
              <a:t>    Documentation</a:t>
            </a:r>
          </a:p>
          <a:p>
            <a:pPr algn="l">
              <a:defRPr/>
            </a:pPr>
            <a:r>
              <a:rPr lang="en-US" sz="1600" dirty="0">
                <a:solidFill>
                  <a:schemeClr val="bg2"/>
                </a:solidFill>
              </a:rPr>
              <a:t>.3 Enterprise </a:t>
            </a:r>
            <a:r>
              <a:rPr lang="en-US" sz="1600" dirty="0" err="1">
                <a:solidFill>
                  <a:schemeClr val="bg2"/>
                </a:solidFill>
              </a:rPr>
              <a:t>Env</a:t>
            </a:r>
            <a:r>
              <a:rPr lang="en-US" sz="1600" dirty="0">
                <a:solidFill>
                  <a:schemeClr val="bg2"/>
                </a:solidFill>
              </a:rPr>
              <a:t>.          </a:t>
            </a:r>
          </a:p>
          <a:p>
            <a:pPr algn="l">
              <a:defRPr/>
            </a:pPr>
            <a:r>
              <a:rPr lang="en-US" sz="1600" dirty="0">
                <a:solidFill>
                  <a:schemeClr val="bg2"/>
                </a:solidFill>
              </a:rPr>
              <a:t>    Factors</a:t>
            </a:r>
          </a:p>
          <a:p>
            <a:pPr algn="l">
              <a:defRPr/>
            </a:pPr>
            <a:r>
              <a:rPr lang="en-US" sz="1600" dirty="0">
                <a:solidFill>
                  <a:schemeClr val="bg2"/>
                </a:solidFill>
              </a:rPr>
              <a:t>.4 Organizational </a:t>
            </a:r>
          </a:p>
          <a:p>
            <a:pPr algn="l">
              <a:defRPr/>
            </a:pPr>
            <a:r>
              <a:rPr lang="en-US" sz="1600" dirty="0">
                <a:solidFill>
                  <a:schemeClr val="bg2"/>
                </a:solidFill>
              </a:rPr>
              <a:t>    process assets</a:t>
            </a:r>
          </a:p>
          <a:p>
            <a:pPr algn="l">
              <a:defRPr/>
            </a:pPr>
            <a:endParaRPr lang="en-US" sz="1600" dirty="0">
              <a:solidFill>
                <a:schemeClr val="bg2"/>
              </a:solidFill>
            </a:endParaRPr>
          </a:p>
          <a:p>
            <a:pPr algn="l">
              <a:buFontTx/>
              <a:buChar char="•"/>
              <a:defRPr/>
            </a:pPr>
            <a:endParaRPr lang="en-US" sz="1600" dirty="0">
              <a:solidFill>
                <a:srgbClr val="FF3300"/>
              </a:solidFill>
            </a:endParaRPr>
          </a:p>
        </p:txBody>
      </p:sp>
      <p:sp>
        <p:nvSpPr>
          <p:cNvPr id="8" name="TextBox 1"/>
          <p:cNvSpPr txBox="1"/>
          <p:nvPr/>
        </p:nvSpPr>
        <p:spPr>
          <a:xfrm>
            <a:off x="-28575"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5"/>
          <p:cNvSpPr>
            <a:spLocks noGrp="1" noChangeArrowheads="1"/>
          </p:cNvSpPr>
          <p:nvPr>
            <p:ph type="title"/>
          </p:nvPr>
        </p:nvSpPr>
        <p:spPr>
          <a:xfrm>
            <a:off x="1295400" y="-228600"/>
            <a:ext cx="7498080" cy="1143000"/>
          </a:xfrm>
        </p:spPr>
        <p:txBody>
          <a:bodyPr>
            <a:normAutofit/>
          </a:bodyPr>
          <a:lstStyle/>
          <a:p>
            <a:pPr eaLnBrk="1" fontAlgn="auto" hangingPunct="1">
              <a:spcAft>
                <a:spcPts val="0"/>
              </a:spcAft>
              <a:defRPr/>
            </a:pPr>
            <a:r>
              <a:rPr lang="en-US" sz="3200" b="1" dirty="0">
                <a:effectLst>
                  <a:outerShdw blurRad="38100" dist="38100" dir="2700000" algn="tl">
                    <a:srgbClr val="000000">
                      <a:alpha val="43137"/>
                    </a:srgbClr>
                  </a:outerShdw>
                </a:effectLst>
              </a:rPr>
              <a:t>5.4.1  -  CREATE WBS: INPUTS</a:t>
            </a:r>
          </a:p>
        </p:txBody>
      </p:sp>
      <p:sp>
        <p:nvSpPr>
          <p:cNvPr id="61443" name="Rectangle 6"/>
          <p:cNvSpPr>
            <a:spLocks noGrp="1" noChangeArrowheads="1"/>
          </p:cNvSpPr>
          <p:nvPr>
            <p:ph idx="1"/>
          </p:nvPr>
        </p:nvSpPr>
        <p:spPr>
          <a:xfrm>
            <a:off x="381000" y="771524"/>
            <a:ext cx="8534400" cy="6238876"/>
          </a:xfrm>
        </p:spPr>
        <p:txBody>
          <a:bodyPr>
            <a:normAutofit/>
          </a:bodyPr>
          <a:lstStyle/>
          <a:p>
            <a:pPr marL="514350" indent="-431800" eaLnBrk="1" hangingPunct="1">
              <a:buSzPct val="80000"/>
              <a:buFont typeface="Wingdings" pitchFamily="2" charset="2"/>
              <a:buNone/>
            </a:pPr>
            <a:r>
              <a:rPr lang="en-US" sz="2800" b="1" dirty="0"/>
              <a:t>.1 </a:t>
            </a:r>
            <a:r>
              <a:rPr lang="en-US" b="1" dirty="0"/>
              <a:t>Project </a:t>
            </a:r>
            <a:r>
              <a:rPr lang="en-US" sz="2800" b="1" dirty="0"/>
              <a:t>Management Plan: </a:t>
            </a:r>
          </a:p>
          <a:p>
            <a:pPr marL="514350" indent="-431800" eaLnBrk="1" hangingPunct="1">
              <a:buSzPct val="80000"/>
              <a:buFont typeface="Wingdings" pitchFamily="2" charset="2"/>
              <a:buNone/>
            </a:pPr>
            <a:r>
              <a:rPr lang="en-US" b="1" dirty="0"/>
              <a:t>	</a:t>
            </a:r>
            <a:r>
              <a:rPr lang="en-US" sz="2200" dirty="0"/>
              <a:t>Includes the Scope Management Plan which specifies how to create, approve and maintain the WBS</a:t>
            </a:r>
            <a:r>
              <a:rPr lang="en-US" sz="2800" b="1" dirty="0"/>
              <a:t> </a:t>
            </a:r>
          </a:p>
          <a:p>
            <a:pPr marL="514350" indent="-431800" eaLnBrk="1" hangingPunct="1">
              <a:buSzPct val="80000"/>
              <a:buFont typeface="Wingdings" pitchFamily="2" charset="2"/>
              <a:buNone/>
            </a:pPr>
            <a:r>
              <a:rPr lang="en-US" sz="2800" b="1" dirty="0"/>
              <a:t>.2 Project </a:t>
            </a:r>
            <a:r>
              <a:rPr lang="en-US" b="1" dirty="0"/>
              <a:t>Documents</a:t>
            </a:r>
            <a:r>
              <a:rPr lang="en-US" dirty="0"/>
              <a:t>:</a:t>
            </a:r>
          </a:p>
          <a:p>
            <a:pPr marL="625475" indent="-174625">
              <a:buSzPct val="80000"/>
            </a:pPr>
            <a:r>
              <a:rPr lang="en-US" sz="2200" b="1" i="1" dirty="0"/>
              <a:t>Project Scope Statement </a:t>
            </a:r>
            <a:r>
              <a:rPr lang="en-US" sz="2200" dirty="0"/>
              <a:t>describes the work that will be performed by the project, and the work that is excluded.</a:t>
            </a:r>
          </a:p>
          <a:p>
            <a:pPr marL="625475" indent="-174625">
              <a:buSzPct val="80000"/>
            </a:pPr>
            <a:r>
              <a:rPr lang="en-US" sz="2200" b="1" i="1" dirty="0"/>
              <a:t>Requirements Documentation </a:t>
            </a:r>
            <a:r>
              <a:rPr lang="en-US" sz="2200" dirty="0"/>
              <a:t>describes how individual requirements meet the business needs.   </a:t>
            </a:r>
            <a:endParaRPr lang="en-US" sz="2200" b="1" i="1" dirty="0"/>
          </a:p>
          <a:p>
            <a:pPr marL="514350" indent="-431800" eaLnBrk="1" hangingPunct="1">
              <a:buSzPct val="80000"/>
              <a:buFont typeface="Wingdings" pitchFamily="2" charset="2"/>
              <a:buNone/>
            </a:pPr>
            <a:r>
              <a:rPr lang="en-US" sz="2800" b="1" dirty="0"/>
              <a:t>.3 </a:t>
            </a:r>
            <a:r>
              <a:rPr lang="en-US" b="1" dirty="0"/>
              <a:t>Enterprise Environmental Factors </a:t>
            </a:r>
          </a:p>
          <a:p>
            <a:pPr marL="539750" indent="-88900">
              <a:buSzPct val="80000"/>
            </a:pPr>
            <a:r>
              <a:rPr lang="en-US" sz="1800" b="1" dirty="0"/>
              <a:t> </a:t>
            </a:r>
            <a:r>
              <a:rPr lang="en-US" sz="2200" dirty="0"/>
              <a:t>Industry-specific WBS standards relevant to the nature of the  project, may serve as references. </a:t>
            </a:r>
          </a:p>
          <a:p>
            <a:pPr marL="3175" indent="0">
              <a:buSzPct val="80000"/>
              <a:buNone/>
            </a:pPr>
            <a:r>
              <a:rPr lang="en-US" b="1" dirty="0"/>
              <a:t>  .4 Organizational Process Assets </a:t>
            </a:r>
          </a:p>
          <a:p>
            <a:pPr marL="625475" indent="-174625">
              <a:buSzPct val="80000"/>
            </a:pPr>
            <a:r>
              <a:rPr lang="en-US" sz="2400" dirty="0"/>
              <a:t>Policies, procedures and WBS Templates</a:t>
            </a:r>
          </a:p>
          <a:p>
            <a:pPr marL="625475" indent="-174625">
              <a:buSzPct val="80000"/>
            </a:pPr>
            <a:r>
              <a:rPr lang="en-US" sz="2400" dirty="0"/>
              <a:t>Previous project files and lessons learned.  </a:t>
            </a:r>
          </a:p>
          <a:p>
            <a:pPr marL="514350" indent="-431800" eaLnBrk="1" hangingPunct="1">
              <a:buSzPct val="80000"/>
              <a:buFont typeface="Wingdings" pitchFamily="2" charset="2"/>
              <a:buNone/>
            </a:pPr>
            <a:endParaRPr lang="en-US" sz="2600" dirty="0"/>
          </a:p>
        </p:txBody>
      </p:sp>
      <p:sp>
        <p:nvSpPr>
          <p:cNvPr id="70658" name="Slide Number Placeholder 3"/>
          <p:cNvSpPr>
            <a:spLocks noGrp="1"/>
          </p:cNvSpPr>
          <p:nvPr>
            <p:ph type="sldNum" sz="quarter" idx="12"/>
          </p:nvPr>
        </p:nvSpPr>
        <p:spPr/>
        <p:txBody>
          <a:bodyPr/>
          <a:lstStyle/>
          <a:p>
            <a:pPr>
              <a:defRPr/>
            </a:pPr>
            <a:fld id="{2674645F-8077-4C4A-9235-0B376B2B0F9E}" type="slidenum">
              <a:rPr lang="en-US"/>
              <a:pPr>
                <a:defRPr/>
              </a:pPr>
              <a:t>47</a:t>
            </a:fld>
            <a:endParaRPr lang="en-US" sz="1400">
              <a:solidFill>
                <a:schemeClr val="tx2"/>
              </a:solidFill>
            </a:endParaRPr>
          </a:p>
        </p:txBody>
      </p:sp>
      <p:sp>
        <p:nvSpPr>
          <p:cNvPr id="61445" name="Text Box 7"/>
          <p:cNvSpPr txBox="1">
            <a:spLocks noChangeArrowheads="1"/>
          </p:cNvSpPr>
          <p:nvPr/>
        </p:nvSpPr>
        <p:spPr bwMode="auto">
          <a:xfrm>
            <a:off x="0" y="6553200"/>
            <a:ext cx="2286000" cy="457200"/>
          </a:xfrm>
          <a:prstGeom prst="rect">
            <a:avLst/>
          </a:prstGeom>
          <a:noFill/>
          <a:ln w="12700">
            <a:noFill/>
            <a:miter lim="800000"/>
            <a:headEnd/>
            <a:tailEnd/>
          </a:ln>
        </p:spPr>
        <p:txBody>
          <a:bodyPr>
            <a:spAutoFit/>
          </a:bodyPr>
          <a:lstStyle/>
          <a:p>
            <a:pPr>
              <a:spcBef>
                <a:spcPct val="50000"/>
              </a:spcBef>
            </a:pPr>
            <a:endParaRPr lang="en-CA" sz="2400">
              <a:latin typeface="Times New Roman"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0" name="Rectangle 27"/>
          <p:cNvSpPr>
            <a:spLocks noGrp="1" noChangeArrowheads="1"/>
          </p:cNvSpPr>
          <p:nvPr>
            <p:ph type="title"/>
          </p:nvPr>
        </p:nvSpPr>
        <p:spPr>
          <a:xfrm>
            <a:off x="727364" y="152400"/>
            <a:ext cx="8093652" cy="477838"/>
          </a:xfrm>
        </p:spPr>
        <p:txBody>
          <a:bodyPr>
            <a:normAutofit/>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5.4.2  - CREATE WBS: TOOLS AND TECHNIQUES</a:t>
            </a:r>
          </a:p>
        </p:txBody>
      </p:sp>
      <p:sp>
        <p:nvSpPr>
          <p:cNvPr id="5124" name="Rectangle 21"/>
          <p:cNvSpPr>
            <a:spLocks noGrp="1" noChangeArrowheads="1"/>
          </p:cNvSpPr>
          <p:nvPr>
            <p:ph idx="1"/>
          </p:nvPr>
        </p:nvSpPr>
        <p:spPr>
          <a:xfrm>
            <a:off x="1" y="763579"/>
            <a:ext cx="9166080" cy="5256221"/>
          </a:xfrm>
        </p:spPr>
        <p:txBody>
          <a:bodyPr>
            <a:noAutofit/>
          </a:bodyPr>
          <a:lstStyle/>
          <a:p>
            <a:pPr marL="0" indent="0">
              <a:buNone/>
            </a:pPr>
            <a:r>
              <a:rPr lang="en-CA" sz="3600" b="1" dirty="0"/>
              <a:t>.1 Expert Judgment </a:t>
            </a:r>
          </a:p>
          <a:p>
            <a:pPr marL="358775" indent="-358775">
              <a:lnSpc>
                <a:spcPct val="100000"/>
              </a:lnSpc>
              <a:spcBef>
                <a:spcPts val="0"/>
              </a:spcBef>
              <a:buNone/>
            </a:pPr>
            <a:r>
              <a:rPr lang="en-CA" sz="3200" b="1" dirty="0"/>
              <a:t>    </a:t>
            </a:r>
            <a:r>
              <a:rPr lang="en-CA" sz="2400" dirty="0"/>
              <a:t>Expertise of individuals or groups in the process                              should be considered</a:t>
            </a:r>
            <a:endParaRPr lang="en-US" sz="2400" dirty="0"/>
          </a:p>
          <a:p>
            <a:pPr eaLnBrk="1" hangingPunct="1">
              <a:buFont typeface="Wingdings" pitchFamily="2" charset="2"/>
              <a:buNone/>
            </a:pPr>
            <a:r>
              <a:rPr lang="en-US" sz="3600" dirty="0"/>
              <a:t>.</a:t>
            </a:r>
            <a:r>
              <a:rPr lang="en-US" sz="3600" b="1" dirty="0"/>
              <a:t>2</a:t>
            </a:r>
            <a:r>
              <a:rPr lang="en-US" sz="3600" dirty="0"/>
              <a:t> </a:t>
            </a:r>
            <a:r>
              <a:rPr lang="en-US" sz="3600" b="1" dirty="0"/>
              <a:t>Decomposition</a:t>
            </a:r>
          </a:p>
          <a:p>
            <a:pPr marL="360000" indent="-450850" eaLnBrk="1" hangingPunct="1">
              <a:lnSpc>
                <a:spcPct val="100000"/>
              </a:lnSpc>
              <a:spcBef>
                <a:spcPts val="0"/>
              </a:spcBef>
              <a:buFont typeface="Wingdings" pitchFamily="2" charset="2"/>
              <a:buNone/>
            </a:pPr>
            <a:r>
              <a:rPr lang="en-US" sz="3200" b="1" dirty="0"/>
              <a:t>	</a:t>
            </a:r>
            <a:r>
              <a:rPr lang="en-US" sz="2400" dirty="0"/>
              <a:t>The technique of dividing and subdividing the project and deliverables into smaller parts for better management.   The </a:t>
            </a:r>
            <a:r>
              <a:rPr lang="en-US" sz="2400" b="1" i="1" dirty="0"/>
              <a:t>work package </a:t>
            </a:r>
            <a:r>
              <a:rPr lang="en-US" sz="2400" dirty="0"/>
              <a:t>is the lowest level of the WBS, for which cost and duration could be estimated and managed. </a:t>
            </a:r>
            <a:r>
              <a:rPr lang="en-US" sz="2400" b="1" i="1" dirty="0"/>
              <a:t>  </a:t>
            </a:r>
            <a:r>
              <a:rPr lang="en-US" sz="2400" dirty="0"/>
              <a:t>Decomposition involves the following steps: </a:t>
            </a:r>
          </a:p>
          <a:p>
            <a:pPr marL="809625" indent="-279400" eaLnBrk="1" hangingPunct="1">
              <a:lnSpc>
                <a:spcPct val="100000"/>
              </a:lnSpc>
              <a:spcBef>
                <a:spcPts val="0"/>
              </a:spcBef>
            </a:pPr>
            <a:r>
              <a:rPr lang="en-US" sz="2400" dirty="0"/>
              <a:t>Identifying and analyzing deliverables and related work</a:t>
            </a:r>
          </a:p>
          <a:p>
            <a:pPr marL="809625" indent="-279400" eaLnBrk="1" hangingPunct="1">
              <a:lnSpc>
                <a:spcPct val="100000"/>
              </a:lnSpc>
              <a:spcBef>
                <a:spcPts val="0"/>
              </a:spcBef>
            </a:pPr>
            <a:r>
              <a:rPr lang="en-US" sz="2400" dirty="0"/>
              <a:t>Structuring the WBS</a:t>
            </a:r>
          </a:p>
          <a:p>
            <a:pPr marL="809625" indent="-279400" eaLnBrk="1" hangingPunct="1">
              <a:lnSpc>
                <a:spcPct val="100000"/>
              </a:lnSpc>
              <a:spcBef>
                <a:spcPts val="0"/>
              </a:spcBef>
            </a:pPr>
            <a:r>
              <a:rPr lang="en-US" sz="2400" dirty="0"/>
              <a:t>Decomposing the WBS’s upper levels into lower level components</a:t>
            </a:r>
            <a:r>
              <a:rPr lang="en-US" dirty="0"/>
              <a:t>  </a:t>
            </a:r>
          </a:p>
          <a:p>
            <a:pPr marL="809625" indent="-279400" eaLnBrk="1" hangingPunct="1">
              <a:lnSpc>
                <a:spcPct val="100000"/>
              </a:lnSpc>
              <a:spcBef>
                <a:spcPts val="0"/>
              </a:spcBef>
            </a:pPr>
            <a:r>
              <a:rPr lang="en-US" sz="2400" dirty="0"/>
              <a:t>Assigning</a:t>
            </a:r>
            <a:r>
              <a:rPr lang="en-US" dirty="0"/>
              <a:t> </a:t>
            </a:r>
            <a:r>
              <a:rPr lang="en-US" sz="2400" dirty="0"/>
              <a:t>identification codes to each WBS component</a:t>
            </a:r>
          </a:p>
          <a:p>
            <a:pPr marL="809625" indent="-279400" eaLnBrk="1" hangingPunct="1">
              <a:lnSpc>
                <a:spcPct val="100000"/>
              </a:lnSpc>
              <a:spcBef>
                <a:spcPts val="0"/>
              </a:spcBef>
            </a:pPr>
            <a:r>
              <a:rPr lang="en-US" sz="2400" dirty="0"/>
              <a:t>Verifying the appropriateness of the deliverables’ decomposition </a:t>
            </a:r>
            <a:r>
              <a:rPr lang="en-US" dirty="0"/>
              <a:t>  </a:t>
            </a:r>
          </a:p>
        </p:txBody>
      </p:sp>
      <p:sp>
        <p:nvSpPr>
          <p:cNvPr id="71682" name="Slide Number Placeholder 3"/>
          <p:cNvSpPr>
            <a:spLocks noGrp="1"/>
          </p:cNvSpPr>
          <p:nvPr>
            <p:ph type="sldNum" sz="quarter" idx="12"/>
          </p:nvPr>
        </p:nvSpPr>
        <p:spPr/>
        <p:txBody>
          <a:bodyPr/>
          <a:lstStyle/>
          <a:p>
            <a:pPr>
              <a:defRPr/>
            </a:pPr>
            <a:fld id="{0F430A54-0A33-4A46-8FC7-CEDC766803D7}" type="slidenum">
              <a:rPr lang="en-US"/>
              <a:pPr>
                <a:defRPr/>
              </a:pPr>
              <a:t>48</a:t>
            </a:fld>
            <a:endParaRPr lang="en-US" sz="1400">
              <a:solidFill>
                <a:schemeClr val="tx2"/>
              </a:solidFill>
            </a:endParaRPr>
          </a:p>
        </p:txBody>
      </p:sp>
      <p:grpSp>
        <p:nvGrpSpPr>
          <p:cNvPr id="2" name="Group 20"/>
          <p:cNvGrpSpPr>
            <a:grpSpLocks/>
          </p:cNvGrpSpPr>
          <p:nvPr/>
        </p:nvGrpSpPr>
        <p:grpSpPr bwMode="auto">
          <a:xfrm>
            <a:off x="7162800" y="685800"/>
            <a:ext cx="1828800" cy="762000"/>
            <a:chOff x="3072" y="1344"/>
            <a:chExt cx="2112" cy="1348"/>
          </a:xfrm>
          <a:solidFill>
            <a:schemeClr val="bg2">
              <a:lumMod val="75000"/>
            </a:schemeClr>
          </a:solidFill>
        </p:grpSpPr>
        <p:sp>
          <p:nvSpPr>
            <p:cNvPr id="62476" name="Rectangle 5"/>
            <p:cNvSpPr>
              <a:spLocks noChangeArrowheads="1"/>
            </p:cNvSpPr>
            <p:nvPr/>
          </p:nvSpPr>
          <p:spPr bwMode="auto">
            <a:xfrm>
              <a:off x="3762" y="1344"/>
              <a:ext cx="675" cy="268"/>
            </a:xfrm>
            <a:prstGeom prst="rect">
              <a:avLst/>
            </a:prstGeom>
            <a:grpFill/>
            <a:ln w="12700">
              <a:solidFill>
                <a:schemeClr val="tx2"/>
              </a:solidFill>
              <a:miter lim="800000"/>
              <a:headEnd/>
              <a:tailEnd/>
            </a:ln>
          </p:spPr>
          <p:txBody>
            <a:bodyPr wrap="none" anchor="ctr"/>
            <a:lstStyle/>
            <a:p>
              <a:pPr>
                <a:defRPr/>
              </a:pPr>
              <a:endParaRPr lang="en-US"/>
            </a:p>
          </p:txBody>
        </p:sp>
        <p:sp>
          <p:nvSpPr>
            <p:cNvPr id="62477" name="Rectangle 6"/>
            <p:cNvSpPr>
              <a:spLocks noChangeArrowheads="1"/>
            </p:cNvSpPr>
            <p:nvPr/>
          </p:nvSpPr>
          <p:spPr bwMode="auto">
            <a:xfrm>
              <a:off x="4701" y="2430"/>
              <a:ext cx="483" cy="243"/>
            </a:xfrm>
            <a:prstGeom prst="rect">
              <a:avLst/>
            </a:prstGeom>
            <a:grpFill/>
            <a:ln w="12700">
              <a:solidFill>
                <a:schemeClr val="tx2"/>
              </a:solidFill>
              <a:miter lim="800000"/>
              <a:headEnd/>
              <a:tailEnd/>
            </a:ln>
          </p:spPr>
          <p:txBody>
            <a:bodyPr wrap="none" anchor="ctr"/>
            <a:lstStyle/>
            <a:p>
              <a:pPr>
                <a:defRPr/>
              </a:pPr>
              <a:endParaRPr lang="en-US"/>
            </a:p>
          </p:txBody>
        </p:sp>
        <p:sp>
          <p:nvSpPr>
            <p:cNvPr id="62478" name="Rectangle 7"/>
            <p:cNvSpPr>
              <a:spLocks noChangeArrowheads="1"/>
            </p:cNvSpPr>
            <p:nvPr/>
          </p:nvSpPr>
          <p:spPr bwMode="auto">
            <a:xfrm>
              <a:off x="3072" y="2449"/>
              <a:ext cx="564" cy="243"/>
            </a:xfrm>
            <a:prstGeom prst="rect">
              <a:avLst/>
            </a:prstGeom>
            <a:grpFill/>
            <a:ln w="12700">
              <a:solidFill>
                <a:schemeClr val="tx2"/>
              </a:solidFill>
              <a:miter lim="800000"/>
              <a:headEnd/>
              <a:tailEnd/>
            </a:ln>
          </p:spPr>
          <p:txBody>
            <a:bodyPr wrap="none" anchor="ctr"/>
            <a:lstStyle/>
            <a:p>
              <a:pPr>
                <a:defRPr/>
              </a:pPr>
              <a:endParaRPr lang="en-US"/>
            </a:p>
          </p:txBody>
        </p:sp>
        <p:sp>
          <p:nvSpPr>
            <p:cNvPr id="62479" name="Line 8"/>
            <p:cNvSpPr>
              <a:spLocks noChangeShapeType="1"/>
            </p:cNvSpPr>
            <p:nvPr/>
          </p:nvSpPr>
          <p:spPr bwMode="auto">
            <a:xfrm flipV="1">
              <a:off x="4939" y="2293"/>
              <a:ext cx="0" cy="136"/>
            </a:xfrm>
            <a:prstGeom prst="line">
              <a:avLst/>
            </a:prstGeom>
            <a:grpFill/>
            <a:ln w="12700">
              <a:solidFill>
                <a:schemeClr val="tx2"/>
              </a:solidFill>
              <a:round/>
              <a:headEnd/>
              <a:tailEnd/>
            </a:ln>
          </p:spPr>
          <p:txBody>
            <a:bodyPr wrap="none" anchor="ctr"/>
            <a:lstStyle/>
            <a:p>
              <a:pPr>
                <a:defRPr/>
              </a:pPr>
              <a:endParaRPr lang="en-CA"/>
            </a:p>
          </p:txBody>
        </p:sp>
        <p:sp>
          <p:nvSpPr>
            <p:cNvPr id="62480" name="Line 9"/>
            <p:cNvSpPr>
              <a:spLocks noChangeShapeType="1"/>
            </p:cNvSpPr>
            <p:nvPr/>
          </p:nvSpPr>
          <p:spPr bwMode="auto">
            <a:xfrm>
              <a:off x="3362" y="2309"/>
              <a:ext cx="1583" cy="0"/>
            </a:xfrm>
            <a:prstGeom prst="line">
              <a:avLst/>
            </a:prstGeom>
            <a:grpFill/>
            <a:ln w="12700">
              <a:solidFill>
                <a:schemeClr val="tx2"/>
              </a:solidFill>
              <a:round/>
              <a:headEnd/>
              <a:tailEnd/>
            </a:ln>
          </p:spPr>
          <p:txBody>
            <a:bodyPr wrap="none" anchor="ctr"/>
            <a:lstStyle/>
            <a:p>
              <a:pPr>
                <a:defRPr/>
              </a:pPr>
              <a:endParaRPr lang="en-CA"/>
            </a:p>
          </p:txBody>
        </p:sp>
        <p:sp>
          <p:nvSpPr>
            <p:cNvPr id="62481" name="Rectangle 10"/>
            <p:cNvSpPr>
              <a:spLocks noChangeArrowheads="1"/>
            </p:cNvSpPr>
            <p:nvPr/>
          </p:nvSpPr>
          <p:spPr bwMode="auto">
            <a:xfrm>
              <a:off x="4520" y="1917"/>
              <a:ext cx="511" cy="218"/>
            </a:xfrm>
            <a:prstGeom prst="rect">
              <a:avLst/>
            </a:prstGeom>
            <a:grpFill/>
            <a:ln w="12700">
              <a:solidFill>
                <a:schemeClr val="tx2"/>
              </a:solidFill>
              <a:miter lim="800000"/>
              <a:headEnd/>
              <a:tailEnd/>
            </a:ln>
          </p:spPr>
          <p:txBody>
            <a:bodyPr wrap="none" anchor="ctr"/>
            <a:lstStyle/>
            <a:p>
              <a:pPr>
                <a:defRPr/>
              </a:pPr>
              <a:endParaRPr lang="en-US"/>
            </a:p>
          </p:txBody>
        </p:sp>
        <p:sp>
          <p:nvSpPr>
            <p:cNvPr id="62482" name="Rectangle 11"/>
            <p:cNvSpPr>
              <a:spLocks noChangeArrowheads="1"/>
            </p:cNvSpPr>
            <p:nvPr/>
          </p:nvSpPr>
          <p:spPr bwMode="auto">
            <a:xfrm>
              <a:off x="3844" y="2427"/>
              <a:ext cx="510" cy="243"/>
            </a:xfrm>
            <a:prstGeom prst="rect">
              <a:avLst/>
            </a:prstGeom>
            <a:grpFill/>
            <a:ln w="12700">
              <a:solidFill>
                <a:schemeClr val="tx2"/>
              </a:solidFill>
              <a:miter lim="800000"/>
              <a:headEnd/>
              <a:tailEnd/>
            </a:ln>
          </p:spPr>
          <p:txBody>
            <a:bodyPr wrap="none" anchor="ctr"/>
            <a:lstStyle/>
            <a:p>
              <a:pPr>
                <a:defRPr/>
              </a:pPr>
              <a:endParaRPr lang="en-US"/>
            </a:p>
          </p:txBody>
        </p:sp>
        <p:sp>
          <p:nvSpPr>
            <p:cNvPr id="62483" name="Line 12"/>
            <p:cNvSpPr>
              <a:spLocks noChangeShapeType="1"/>
            </p:cNvSpPr>
            <p:nvPr/>
          </p:nvSpPr>
          <p:spPr bwMode="auto">
            <a:xfrm flipV="1">
              <a:off x="4087" y="2141"/>
              <a:ext cx="0" cy="295"/>
            </a:xfrm>
            <a:prstGeom prst="line">
              <a:avLst/>
            </a:prstGeom>
            <a:grpFill/>
            <a:ln w="12700">
              <a:solidFill>
                <a:schemeClr val="tx2"/>
              </a:solidFill>
              <a:round/>
              <a:headEnd/>
              <a:tailEnd/>
            </a:ln>
          </p:spPr>
          <p:txBody>
            <a:bodyPr wrap="none" anchor="ctr"/>
            <a:lstStyle/>
            <a:p>
              <a:pPr>
                <a:defRPr/>
              </a:pPr>
              <a:endParaRPr lang="en-CA"/>
            </a:p>
          </p:txBody>
        </p:sp>
        <p:sp>
          <p:nvSpPr>
            <p:cNvPr id="62484" name="Line 13"/>
            <p:cNvSpPr>
              <a:spLocks noChangeShapeType="1"/>
            </p:cNvSpPr>
            <p:nvPr/>
          </p:nvSpPr>
          <p:spPr bwMode="auto">
            <a:xfrm flipV="1">
              <a:off x="3412" y="1759"/>
              <a:ext cx="0" cy="156"/>
            </a:xfrm>
            <a:prstGeom prst="line">
              <a:avLst/>
            </a:prstGeom>
            <a:grpFill/>
            <a:ln w="12700">
              <a:solidFill>
                <a:schemeClr val="tx2"/>
              </a:solidFill>
              <a:round/>
              <a:headEnd/>
              <a:tailEnd/>
            </a:ln>
          </p:spPr>
          <p:txBody>
            <a:bodyPr wrap="none" anchor="ctr"/>
            <a:lstStyle/>
            <a:p>
              <a:pPr>
                <a:defRPr/>
              </a:pPr>
              <a:endParaRPr lang="en-CA"/>
            </a:p>
          </p:txBody>
        </p:sp>
        <p:sp>
          <p:nvSpPr>
            <p:cNvPr id="62485" name="Line 14"/>
            <p:cNvSpPr>
              <a:spLocks noChangeShapeType="1"/>
            </p:cNvSpPr>
            <p:nvPr/>
          </p:nvSpPr>
          <p:spPr bwMode="auto">
            <a:xfrm>
              <a:off x="3414" y="1763"/>
              <a:ext cx="1368" cy="0"/>
            </a:xfrm>
            <a:prstGeom prst="line">
              <a:avLst/>
            </a:prstGeom>
            <a:grpFill/>
            <a:ln w="12700">
              <a:solidFill>
                <a:schemeClr val="tx2"/>
              </a:solidFill>
              <a:round/>
              <a:headEnd/>
              <a:tailEnd/>
            </a:ln>
          </p:spPr>
          <p:txBody>
            <a:bodyPr wrap="none" anchor="ctr"/>
            <a:lstStyle/>
            <a:p>
              <a:pPr>
                <a:defRPr/>
              </a:pPr>
              <a:endParaRPr lang="en-CA"/>
            </a:p>
          </p:txBody>
        </p:sp>
        <p:sp>
          <p:nvSpPr>
            <p:cNvPr id="62486" name="Line 15"/>
            <p:cNvSpPr>
              <a:spLocks noChangeShapeType="1"/>
            </p:cNvSpPr>
            <p:nvPr/>
          </p:nvSpPr>
          <p:spPr bwMode="auto">
            <a:xfrm flipV="1">
              <a:off x="4087" y="1607"/>
              <a:ext cx="0" cy="312"/>
            </a:xfrm>
            <a:prstGeom prst="line">
              <a:avLst/>
            </a:prstGeom>
            <a:grpFill/>
            <a:ln w="12700">
              <a:solidFill>
                <a:schemeClr val="tx2"/>
              </a:solidFill>
              <a:round/>
              <a:headEnd/>
              <a:tailEnd/>
            </a:ln>
          </p:spPr>
          <p:txBody>
            <a:bodyPr wrap="none" anchor="ctr"/>
            <a:lstStyle/>
            <a:p>
              <a:pPr>
                <a:defRPr/>
              </a:pPr>
              <a:endParaRPr lang="en-CA"/>
            </a:p>
          </p:txBody>
        </p:sp>
        <p:sp>
          <p:nvSpPr>
            <p:cNvPr id="62487" name="Line 16"/>
            <p:cNvSpPr>
              <a:spLocks noChangeShapeType="1"/>
            </p:cNvSpPr>
            <p:nvPr/>
          </p:nvSpPr>
          <p:spPr bwMode="auto">
            <a:xfrm flipV="1">
              <a:off x="4776" y="1759"/>
              <a:ext cx="0" cy="160"/>
            </a:xfrm>
            <a:prstGeom prst="line">
              <a:avLst/>
            </a:prstGeom>
            <a:grpFill/>
            <a:ln w="12700">
              <a:solidFill>
                <a:schemeClr val="tx2"/>
              </a:solidFill>
              <a:round/>
              <a:headEnd/>
              <a:tailEnd/>
            </a:ln>
          </p:spPr>
          <p:txBody>
            <a:bodyPr wrap="none" anchor="ctr"/>
            <a:lstStyle/>
            <a:p>
              <a:pPr>
                <a:defRPr/>
              </a:pPr>
              <a:endParaRPr lang="en-CA"/>
            </a:p>
          </p:txBody>
        </p:sp>
        <p:sp>
          <p:nvSpPr>
            <p:cNvPr id="62488" name="Rectangle 17"/>
            <p:cNvSpPr>
              <a:spLocks noChangeArrowheads="1"/>
            </p:cNvSpPr>
            <p:nvPr/>
          </p:nvSpPr>
          <p:spPr bwMode="auto">
            <a:xfrm>
              <a:off x="3833" y="1916"/>
              <a:ext cx="511" cy="218"/>
            </a:xfrm>
            <a:prstGeom prst="rect">
              <a:avLst/>
            </a:prstGeom>
            <a:grpFill/>
            <a:ln w="12700">
              <a:solidFill>
                <a:schemeClr val="tx2"/>
              </a:solidFill>
              <a:miter lim="800000"/>
              <a:headEnd/>
              <a:tailEnd/>
            </a:ln>
          </p:spPr>
          <p:txBody>
            <a:bodyPr wrap="none" anchor="ctr"/>
            <a:lstStyle/>
            <a:p>
              <a:pPr>
                <a:defRPr/>
              </a:pPr>
              <a:endParaRPr lang="en-US"/>
            </a:p>
          </p:txBody>
        </p:sp>
        <p:sp>
          <p:nvSpPr>
            <p:cNvPr id="62489" name="Rectangle 18"/>
            <p:cNvSpPr>
              <a:spLocks noChangeArrowheads="1"/>
            </p:cNvSpPr>
            <p:nvPr/>
          </p:nvSpPr>
          <p:spPr bwMode="auto">
            <a:xfrm>
              <a:off x="3163" y="1901"/>
              <a:ext cx="511" cy="219"/>
            </a:xfrm>
            <a:prstGeom prst="rect">
              <a:avLst/>
            </a:prstGeom>
            <a:grpFill/>
            <a:ln w="12700">
              <a:solidFill>
                <a:schemeClr val="tx2"/>
              </a:solidFill>
              <a:miter lim="800000"/>
              <a:headEnd/>
              <a:tailEnd/>
            </a:ln>
          </p:spPr>
          <p:txBody>
            <a:bodyPr wrap="none" anchor="ctr"/>
            <a:lstStyle/>
            <a:p>
              <a:pPr>
                <a:defRPr/>
              </a:pPr>
              <a:endParaRPr lang="en-US"/>
            </a:p>
          </p:txBody>
        </p:sp>
        <p:sp>
          <p:nvSpPr>
            <p:cNvPr id="62490" name="Line 19"/>
            <p:cNvSpPr>
              <a:spLocks noChangeShapeType="1"/>
            </p:cNvSpPr>
            <p:nvPr/>
          </p:nvSpPr>
          <p:spPr bwMode="auto">
            <a:xfrm flipV="1">
              <a:off x="3356" y="2294"/>
              <a:ext cx="0" cy="155"/>
            </a:xfrm>
            <a:prstGeom prst="line">
              <a:avLst/>
            </a:prstGeom>
            <a:grpFill/>
            <a:ln w="12700">
              <a:solidFill>
                <a:schemeClr val="tx2"/>
              </a:solidFill>
              <a:round/>
              <a:headEnd/>
              <a:tailEnd/>
            </a:ln>
          </p:spPr>
          <p:txBody>
            <a:bodyPr wrap="none" anchor="ctr"/>
            <a:lstStyle/>
            <a:p>
              <a:pPr>
                <a:defRPr/>
              </a:pPr>
              <a:endParaRPr lang="en-CA"/>
            </a:p>
          </p:txBody>
        </p:sp>
      </p:grpSp>
      <p:sp>
        <p:nvSpPr>
          <p:cNvPr id="5127" name="Rectangle 2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5128" name="Rectangle 2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5129" name="Rectangle 24"/>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5130" name="Rectangle 25"/>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5131" name="Rectangle 26"/>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8" name="Rectangle 5"/>
          <p:cNvSpPr txBox="1">
            <a:spLocks noChangeArrowheads="1"/>
          </p:cNvSpPr>
          <p:nvPr/>
        </p:nvSpPr>
        <p:spPr>
          <a:xfrm>
            <a:off x="304800" y="457200"/>
            <a:ext cx="8686800" cy="838200"/>
          </a:xfrm>
          <a:prstGeom prst="rect">
            <a:avLst/>
          </a:prstGeom>
        </p:spPr>
        <p:txBody>
          <a:bodyPr anchor="ctr">
            <a:normAutofit/>
          </a:bodyPr>
          <a:lstStyle/>
          <a:p>
            <a:pPr algn="l" eaLnBrk="1" fontAlgn="auto" hangingPunct="1">
              <a:spcAft>
                <a:spcPts val="0"/>
              </a:spcAft>
              <a:defRPr/>
            </a:pPr>
            <a:endParaRPr lang="en-US" sz="2800" cap="all" dirty="0">
              <a:solidFill>
                <a:schemeClr val="tx2"/>
              </a:solidFill>
              <a:effectLst>
                <a:reflection blurRad="12700" stA="48000" endA="300" endPos="55000" dir="5400000" sy="-90000" algn="bl" rotWithShape="0"/>
              </a:effectLst>
              <a:latin typeface="+mj-lt"/>
              <a:ea typeface="+mj-ea"/>
              <a:cs typeface="+mj-cs"/>
            </a:endParaRPr>
          </a:p>
        </p:txBody>
      </p:sp>
      <p:graphicFrame>
        <p:nvGraphicFramePr>
          <p:cNvPr id="5122" name="Object 5">
            <a:hlinkClick r:id="" action="ppaction://ole?verb=0"/>
          </p:cNvPr>
          <p:cNvGraphicFramePr>
            <a:graphicFrameLocks/>
          </p:cNvGraphicFramePr>
          <p:nvPr>
            <p:extLst>
              <p:ext uri="{D42A27DB-BD31-4B8C-83A1-F6EECF244321}">
                <p14:modId xmlns:p14="http://schemas.microsoft.com/office/powerpoint/2010/main" val="739549918"/>
              </p:ext>
            </p:extLst>
          </p:nvPr>
        </p:nvGraphicFramePr>
        <p:xfrm>
          <a:off x="8141891" y="989286"/>
          <a:ext cx="1081520" cy="1546158"/>
        </p:xfrm>
        <a:graphic>
          <a:graphicData uri="http://schemas.openxmlformats.org/presentationml/2006/ole">
            <mc:AlternateContent xmlns:mc="http://schemas.openxmlformats.org/markup-compatibility/2006">
              <mc:Choice xmlns:v="urn:schemas-microsoft-com:vml" Requires="v">
                <p:oleObj spid="_x0000_s5452" name="Clip" r:id="rId4" imgW="2300040" imgH="3412800" progId="">
                  <p:embed/>
                </p:oleObj>
              </mc:Choice>
              <mc:Fallback>
                <p:oleObj name="Clip" r:id="rId4" imgW="2300040" imgH="3412800" progId="">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1891" y="989286"/>
                        <a:ext cx="1081520" cy="1546158"/>
                      </a:xfrm>
                      <a:prstGeom prst="rect">
                        <a:avLst/>
                      </a:prstGeom>
                      <a:noFill/>
                      <a:ln>
                        <a:noFill/>
                      </a:ln>
                      <a:effectLst/>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p:cNvSpPr>
            <a:spLocks noGrp="1" noChangeArrowheads="1"/>
          </p:cNvSpPr>
          <p:nvPr>
            <p:ph type="title"/>
          </p:nvPr>
        </p:nvSpPr>
        <p:spPr>
          <a:xfrm>
            <a:off x="990600" y="-152400"/>
            <a:ext cx="8153400" cy="1143000"/>
          </a:xfrm>
        </p:spPr>
        <p:txBody>
          <a:bodyPr>
            <a:normAutofit/>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5.4.2  - CREATE WBS: TOOLS AND TECHNIQUES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624353" cy="4211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38200" y="4951274"/>
            <a:ext cx="8153400" cy="1938992"/>
          </a:xfrm>
          <a:prstGeom prst="rect">
            <a:avLst/>
          </a:prstGeom>
          <a:noFill/>
        </p:spPr>
        <p:txBody>
          <a:bodyPr wrap="square" rtlCol="0">
            <a:spAutoFit/>
          </a:bodyPr>
          <a:lstStyle/>
          <a:p>
            <a:r>
              <a:rPr lang="en-US" sz="2000" dirty="0"/>
              <a:t>The WBS can be represented in a number of ways, such as:</a:t>
            </a:r>
          </a:p>
          <a:p>
            <a:pPr marL="519113" indent="-285750">
              <a:buFont typeface="Arial" pitchFamily="34" charset="0"/>
              <a:buChar char="•"/>
            </a:pPr>
            <a:r>
              <a:rPr lang="en-US" sz="2000" dirty="0"/>
              <a:t>Using phases of the project life cycle as the 2</a:t>
            </a:r>
            <a:r>
              <a:rPr lang="en-US" sz="2000" baseline="30000" dirty="0"/>
              <a:t>nd</a:t>
            </a:r>
            <a:r>
              <a:rPr lang="en-US" sz="2000" dirty="0"/>
              <a:t> level, with the project </a:t>
            </a:r>
          </a:p>
          <a:p>
            <a:pPr marL="519113" indent="-285750"/>
            <a:r>
              <a:rPr lang="en-US" sz="2000" dirty="0"/>
              <a:t>	and product deliverables at the 3</a:t>
            </a:r>
            <a:r>
              <a:rPr lang="en-US" sz="2000" baseline="30000" dirty="0"/>
              <a:t>rd</a:t>
            </a:r>
            <a:r>
              <a:rPr lang="en-US" sz="2000" dirty="0"/>
              <a:t> level</a:t>
            </a:r>
          </a:p>
          <a:p>
            <a:pPr marL="519113" indent="-285750">
              <a:buFont typeface="Arial" pitchFamily="34" charset="0"/>
              <a:buChar char="•"/>
            </a:pPr>
            <a:r>
              <a:rPr lang="en-US" sz="2000" dirty="0"/>
              <a:t>Major deliverables at the 2</a:t>
            </a:r>
            <a:r>
              <a:rPr lang="en-US" sz="2000" baseline="30000" dirty="0"/>
              <a:t>nd</a:t>
            </a:r>
            <a:r>
              <a:rPr lang="en-US" sz="2000" dirty="0"/>
              <a:t> level</a:t>
            </a:r>
          </a:p>
          <a:p>
            <a:pPr marL="519113" indent="-285750">
              <a:buFont typeface="Arial" pitchFamily="34" charset="0"/>
              <a:buChar char="•"/>
            </a:pPr>
            <a:r>
              <a:rPr lang="en-US" sz="2000" dirty="0"/>
              <a:t>Incorporating subcomponents which may be developed outside the </a:t>
            </a:r>
          </a:p>
          <a:p>
            <a:pPr marL="519113" indent="-285750"/>
            <a:r>
              <a:rPr lang="en-US" sz="2000" dirty="0"/>
              <a:t>     providers</a:t>
            </a:r>
          </a:p>
        </p:txBody>
      </p:sp>
    </p:spTree>
    <p:extLst>
      <p:ext uri="{BB962C8B-B14F-4D97-AF65-F5344CB8AC3E}">
        <p14:creationId xmlns:p14="http://schemas.microsoft.com/office/powerpoint/2010/main" val="95028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39"/>
          <p:cNvSpPr>
            <a:spLocks noGrp="1" noChangeArrowheads="1"/>
          </p:cNvSpPr>
          <p:nvPr>
            <p:ph type="title"/>
          </p:nvPr>
        </p:nvSpPr>
        <p:spPr>
          <a:xfrm>
            <a:off x="1435608" y="76200"/>
            <a:ext cx="7498080" cy="1143000"/>
          </a:xfrm>
        </p:spPr>
        <p:txBody>
          <a:bodyPr>
            <a:normAutofit/>
          </a:bodyPr>
          <a:lstStyle/>
          <a:p>
            <a:pPr algn="ctr" eaLnBrk="1" fontAlgn="auto" hangingPunct="1">
              <a:spcAft>
                <a:spcPts val="0"/>
              </a:spcAft>
              <a:defRPr/>
            </a:pPr>
            <a:r>
              <a:rPr lang="en-US" sz="3600" b="1" dirty="0">
                <a:effectLst>
                  <a:outerShdw blurRad="38100" dist="38100" dir="2700000" algn="tl">
                    <a:srgbClr val="000000">
                      <a:alpha val="43137"/>
                    </a:srgbClr>
                  </a:outerShdw>
                </a:effectLst>
              </a:rPr>
              <a:t>Project Scope Management</a:t>
            </a:r>
            <a:endParaRPr lang="en-US" sz="3600" b="1" dirty="0">
              <a:solidFill>
                <a:schemeClr val="tx1"/>
              </a:solidFill>
              <a:effectLst>
                <a:outerShdw blurRad="38100" dist="38100" dir="2700000" algn="tl">
                  <a:srgbClr val="000000">
                    <a:alpha val="43137"/>
                  </a:srgbClr>
                </a:outerShdw>
              </a:effectLst>
            </a:endParaRPr>
          </a:p>
        </p:txBody>
      </p:sp>
      <p:sp>
        <p:nvSpPr>
          <p:cNvPr id="34818" name="Slide Number Placeholder 3"/>
          <p:cNvSpPr>
            <a:spLocks noGrp="1"/>
          </p:cNvSpPr>
          <p:nvPr>
            <p:ph type="sldNum" sz="quarter" idx="12"/>
          </p:nvPr>
        </p:nvSpPr>
        <p:spPr/>
        <p:txBody>
          <a:bodyPr/>
          <a:lstStyle/>
          <a:p>
            <a:pPr>
              <a:defRPr/>
            </a:pPr>
            <a:fld id="{B2CA606F-78CD-43F9-8558-F8A2D3DFCD76}" type="slidenum">
              <a:rPr lang="en-US"/>
              <a:pPr>
                <a:defRPr/>
              </a:pPr>
              <a:t>5</a:t>
            </a:fld>
            <a:endParaRPr lang="en-US" sz="1400">
              <a:solidFill>
                <a:schemeClr val="tx2"/>
              </a:solidFill>
            </a:endParaRPr>
          </a:p>
        </p:txBody>
      </p:sp>
      <p:sp>
        <p:nvSpPr>
          <p:cNvPr id="25604" name="Rectangle 5"/>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5605" name="Rectangle 7"/>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5606" name="Rectangle 9"/>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0" name="TextBox 1"/>
          <p:cNvSpPr txBox="1"/>
          <p:nvPr/>
        </p:nvSpPr>
        <p:spPr>
          <a:xfrm>
            <a:off x="6017203" y="6431436"/>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3" name="Group 2"/>
          <p:cNvGrpSpPr/>
          <p:nvPr/>
        </p:nvGrpSpPr>
        <p:grpSpPr>
          <a:xfrm>
            <a:off x="325075" y="1628775"/>
            <a:ext cx="8552688" cy="4102100"/>
            <a:chOff x="533400" y="1752600"/>
            <a:chExt cx="8077200" cy="4102100"/>
          </a:xfrm>
        </p:grpSpPr>
        <p:sp>
          <p:nvSpPr>
            <p:cNvPr id="34824" name="Rectangle 49"/>
            <p:cNvSpPr>
              <a:spLocks noChangeArrowheads="1"/>
            </p:cNvSpPr>
            <p:nvPr/>
          </p:nvSpPr>
          <p:spPr bwMode="auto">
            <a:xfrm>
              <a:off x="2693591" y="3657600"/>
              <a:ext cx="9906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5.3</a:t>
              </a:r>
            </a:p>
            <a:p>
              <a:pPr algn="ctr">
                <a:defRPr/>
              </a:pPr>
              <a:r>
                <a:rPr lang="en-US" b="1" dirty="0">
                  <a:solidFill>
                    <a:schemeClr val="bg1"/>
                  </a:solidFill>
                </a:rPr>
                <a:t>Define</a:t>
              </a:r>
            </a:p>
            <a:p>
              <a:pPr algn="ctr">
                <a:defRPr/>
              </a:pPr>
              <a:r>
                <a:rPr lang="en-US" b="1" dirty="0">
                  <a:solidFill>
                    <a:schemeClr val="bg1"/>
                  </a:solidFill>
                </a:rPr>
                <a:t>Scope</a:t>
              </a:r>
            </a:p>
          </p:txBody>
        </p:sp>
        <p:sp>
          <p:nvSpPr>
            <p:cNvPr id="34825" name="Rectangle 50"/>
            <p:cNvSpPr>
              <a:spLocks noChangeArrowheads="1"/>
            </p:cNvSpPr>
            <p:nvPr/>
          </p:nvSpPr>
          <p:spPr bwMode="auto">
            <a:xfrm>
              <a:off x="4244182" y="3670300"/>
              <a:ext cx="11049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5.4</a:t>
              </a:r>
            </a:p>
            <a:p>
              <a:pPr algn="ctr">
                <a:defRPr/>
              </a:pPr>
              <a:r>
                <a:rPr lang="en-US" b="1" dirty="0">
                  <a:solidFill>
                    <a:schemeClr val="bg1"/>
                  </a:solidFill>
                </a:rPr>
                <a:t>Create</a:t>
              </a:r>
            </a:p>
            <a:p>
              <a:pPr algn="ctr">
                <a:defRPr/>
              </a:pPr>
              <a:r>
                <a:rPr lang="en-US" b="1" dirty="0">
                  <a:solidFill>
                    <a:schemeClr val="bg1"/>
                  </a:solidFill>
                </a:rPr>
                <a:t>WBS</a:t>
              </a:r>
              <a:endParaRPr lang="en-US" dirty="0">
                <a:solidFill>
                  <a:schemeClr val="bg1"/>
                </a:solidFill>
              </a:endParaRPr>
            </a:p>
          </p:txBody>
        </p:sp>
        <p:sp>
          <p:nvSpPr>
            <p:cNvPr id="34826" name="Rectangle 51"/>
            <p:cNvSpPr>
              <a:spLocks noChangeArrowheads="1"/>
            </p:cNvSpPr>
            <p:nvPr/>
          </p:nvSpPr>
          <p:spPr bwMode="auto">
            <a:xfrm>
              <a:off x="7535863" y="3657600"/>
              <a:ext cx="1074737" cy="9906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5.6</a:t>
              </a:r>
            </a:p>
            <a:p>
              <a:pPr algn="ctr">
                <a:defRPr/>
              </a:pPr>
              <a:r>
                <a:rPr lang="en-US" b="1" dirty="0">
                  <a:solidFill>
                    <a:schemeClr val="bg1"/>
                  </a:solidFill>
                </a:rPr>
                <a:t>Control</a:t>
              </a:r>
            </a:p>
            <a:p>
              <a:pPr algn="ctr">
                <a:defRPr/>
              </a:pPr>
              <a:r>
                <a:rPr lang="en-US" b="1" dirty="0">
                  <a:solidFill>
                    <a:schemeClr val="bg1"/>
                  </a:solidFill>
                </a:rPr>
                <a:t>Scope </a:t>
              </a:r>
            </a:p>
          </p:txBody>
        </p:sp>
        <p:sp>
          <p:nvSpPr>
            <p:cNvPr id="34827" name="Rectangle 52"/>
            <p:cNvSpPr>
              <a:spLocks noChangeArrowheads="1"/>
            </p:cNvSpPr>
            <p:nvPr/>
          </p:nvSpPr>
          <p:spPr bwMode="auto">
            <a:xfrm>
              <a:off x="5909073" y="3657600"/>
              <a:ext cx="10668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endParaRPr lang="en-US" b="1" dirty="0">
                <a:solidFill>
                  <a:schemeClr val="bg1"/>
                </a:solidFill>
              </a:endParaRPr>
            </a:p>
            <a:p>
              <a:pPr algn="ctr">
                <a:defRPr/>
              </a:pPr>
              <a:r>
                <a:rPr lang="en-US" b="1" dirty="0">
                  <a:solidFill>
                    <a:schemeClr val="bg1"/>
                  </a:solidFill>
                </a:rPr>
                <a:t>5.5</a:t>
              </a:r>
            </a:p>
            <a:p>
              <a:pPr algn="ctr">
                <a:defRPr/>
              </a:pPr>
              <a:r>
                <a:rPr lang="en-US" b="1" dirty="0">
                  <a:solidFill>
                    <a:schemeClr val="bg1"/>
                  </a:solidFill>
                </a:rPr>
                <a:t>Verify</a:t>
              </a:r>
            </a:p>
            <a:p>
              <a:pPr algn="ctr">
                <a:defRPr/>
              </a:pPr>
              <a:r>
                <a:rPr lang="en-US" b="1" dirty="0">
                  <a:solidFill>
                    <a:schemeClr val="bg1"/>
                  </a:solidFill>
                </a:rPr>
                <a:t>Scope</a:t>
              </a:r>
            </a:p>
            <a:p>
              <a:pPr algn="ctr">
                <a:defRPr/>
              </a:pPr>
              <a:endParaRPr lang="en-US" dirty="0">
                <a:solidFill>
                  <a:schemeClr val="bg1"/>
                </a:solidFill>
              </a:endParaRPr>
            </a:p>
          </p:txBody>
        </p:sp>
        <p:sp>
          <p:nvSpPr>
            <p:cNvPr id="34828" name="Rectangle 53"/>
            <p:cNvSpPr>
              <a:spLocks noChangeArrowheads="1"/>
            </p:cNvSpPr>
            <p:nvPr/>
          </p:nvSpPr>
          <p:spPr bwMode="auto">
            <a:xfrm>
              <a:off x="3778143" y="1752600"/>
              <a:ext cx="1989456" cy="1197764"/>
            </a:xfrm>
            <a:prstGeom prst="rect">
              <a:avLst/>
            </a:prstGeom>
            <a:solidFill>
              <a:schemeClr val="tx2">
                <a:lumMod val="50000"/>
              </a:schemeClr>
            </a:solidFill>
            <a:ln w="12700">
              <a:noFill/>
              <a:miter lim="800000"/>
              <a:headEnd/>
              <a:tailEnd/>
            </a:ln>
            <a:effectLst>
              <a:outerShdw blurRad="50800" dist="38100" dir="18900000" algn="bl" rotWithShape="0">
                <a:prstClr val="black">
                  <a:alpha val="40000"/>
                </a:prstClr>
              </a:outerShdw>
            </a:effectLst>
          </p:spPr>
          <p:txBody>
            <a:bodyPr wrap="square" lIns="90488" tIns="44450" rIns="90488" bIns="44450">
              <a:spAutoFit/>
            </a:bodyPr>
            <a:lstStyle/>
            <a:p>
              <a:pPr algn="ctr">
                <a:defRPr/>
              </a:pPr>
              <a:r>
                <a:rPr lang="en-US" sz="2400" b="1" dirty="0">
                  <a:solidFill>
                    <a:schemeClr val="bg1"/>
                  </a:solidFill>
                </a:rPr>
                <a:t>5.0</a:t>
              </a:r>
            </a:p>
            <a:p>
              <a:pPr algn="ctr">
                <a:defRPr/>
              </a:pPr>
              <a:r>
                <a:rPr lang="en-US" sz="2400" b="1" dirty="0">
                  <a:solidFill>
                    <a:schemeClr val="bg1"/>
                  </a:solidFill>
                </a:rPr>
                <a:t>Project Scope  Management</a:t>
              </a:r>
              <a:endParaRPr lang="en-US" sz="2400" b="1" dirty="0">
                <a:solidFill>
                  <a:schemeClr val="accent2"/>
                </a:solidFill>
              </a:endParaRPr>
            </a:p>
          </p:txBody>
        </p:sp>
        <p:sp>
          <p:nvSpPr>
            <p:cNvPr id="25612" name="Line 54"/>
            <p:cNvSpPr>
              <a:spLocks noChangeShapeType="1"/>
            </p:cNvSpPr>
            <p:nvPr/>
          </p:nvSpPr>
          <p:spPr bwMode="auto">
            <a:xfrm>
              <a:off x="4799012" y="2895600"/>
              <a:ext cx="1588" cy="295275"/>
            </a:xfrm>
            <a:prstGeom prst="line">
              <a:avLst/>
            </a:prstGeom>
            <a:noFill/>
            <a:ln w="28575">
              <a:solidFill>
                <a:schemeClr val="tx1"/>
              </a:solidFill>
              <a:round/>
              <a:headEnd/>
              <a:tailEnd/>
            </a:ln>
          </p:spPr>
          <p:txBody>
            <a:bodyPr wrap="none" anchor="ctr"/>
            <a:lstStyle/>
            <a:p>
              <a:endParaRPr lang="en-CA"/>
            </a:p>
          </p:txBody>
        </p:sp>
        <p:sp>
          <p:nvSpPr>
            <p:cNvPr id="25613" name="Line 56"/>
            <p:cNvSpPr>
              <a:spLocks noChangeShapeType="1"/>
            </p:cNvSpPr>
            <p:nvPr/>
          </p:nvSpPr>
          <p:spPr bwMode="auto">
            <a:xfrm flipV="1">
              <a:off x="1371600" y="3200400"/>
              <a:ext cx="6697663" cy="0"/>
            </a:xfrm>
            <a:prstGeom prst="line">
              <a:avLst/>
            </a:prstGeom>
            <a:noFill/>
            <a:ln w="28575">
              <a:solidFill>
                <a:schemeClr val="tx1"/>
              </a:solidFill>
              <a:round/>
              <a:headEnd/>
              <a:tailEnd/>
            </a:ln>
          </p:spPr>
          <p:txBody>
            <a:bodyPr wrap="none" anchor="ctr"/>
            <a:lstStyle/>
            <a:p>
              <a:endParaRPr lang="en-CA">
                <a:effectLst>
                  <a:outerShdw blurRad="38100" dist="38100" dir="2700000" algn="tl">
                    <a:srgbClr val="000000">
                      <a:alpha val="43137"/>
                    </a:srgbClr>
                  </a:outerShdw>
                </a:effectLst>
              </a:endParaRPr>
            </a:p>
          </p:txBody>
        </p:sp>
        <p:sp>
          <p:nvSpPr>
            <p:cNvPr id="25614" name="Line 57"/>
            <p:cNvSpPr>
              <a:spLocks noChangeShapeType="1"/>
            </p:cNvSpPr>
            <p:nvPr/>
          </p:nvSpPr>
          <p:spPr bwMode="auto">
            <a:xfrm flipV="1">
              <a:off x="3200400" y="3167062"/>
              <a:ext cx="0" cy="490538"/>
            </a:xfrm>
            <a:prstGeom prst="line">
              <a:avLst/>
            </a:prstGeom>
            <a:noFill/>
            <a:ln w="28575">
              <a:solidFill>
                <a:schemeClr val="tx1"/>
              </a:solidFill>
              <a:round/>
              <a:headEnd/>
              <a:tailEnd/>
            </a:ln>
          </p:spPr>
          <p:txBody>
            <a:bodyPr wrap="none" anchor="ctr"/>
            <a:lstStyle/>
            <a:p>
              <a:endParaRPr lang="en-CA"/>
            </a:p>
          </p:txBody>
        </p:sp>
        <p:sp>
          <p:nvSpPr>
            <p:cNvPr id="25615" name="Line 58"/>
            <p:cNvSpPr>
              <a:spLocks noChangeShapeType="1"/>
            </p:cNvSpPr>
            <p:nvPr/>
          </p:nvSpPr>
          <p:spPr bwMode="auto">
            <a:xfrm flipV="1">
              <a:off x="4800600" y="3194050"/>
              <a:ext cx="0" cy="490538"/>
            </a:xfrm>
            <a:prstGeom prst="line">
              <a:avLst/>
            </a:prstGeom>
            <a:noFill/>
            <a:ln w="28575">
              <a:solidFill>
                <a:schemeClr val="tx1"/>
              </a:solidFill>
              <a:round/>
              <a:headEnd/>
              <a:tailEnd/>
            </a:ln>
          </p:spPr>
          <p:txBody>
            <a:bodyPr wrap="none" anchor="ctr"/>
            <a:lstStyle/>
            <a:p>
              <a:endParaRPr lang="en-CA"/>
            </a:p>
          </p:txBody>
        </p:sp>
        <p:sp>
          <p:nvSpPr>
            <p:cNvPr id="25616" name="Line 59"/>
            <p:cNvSpPr>
              <a:spLocks noChangeShapeType="1"/>
            </p:cNvSpPr>
            <p:nvPr/>
          </p:nvSpPr>
          <p:spPr bwMode="auto">
            <a:xfrm flipV="1">
              <a:off x="6477000" y="3194050"/>
              <a:ext cx="0" cy="490538"/>
            </a:xfrm>
            <a:prstGeom prst="line">
              <a:avLst/>
            </a:prstGeom>
            <a:noFill/>
            <a:ln w="28575">
              <a:solidFill>
                <a:schemeClr val="tx1"/>
              </a:solidFill>
              <a:round/>
              <a:headEnd/>
              <a:tailEnd/>
            </a:ln>
          </p:spPr>
          <p:txBody>
            <a:bodyPr wrap="none" anchor="ctr"/>
            <a:lstStyle/>
            <a:p>
              <a:endParaRPr lang="en-CA"/>
            </a:p>
          </p:txBody>
        </p:sp>
        <p:sp>
          <p:nvSpPr>
            <p:cNvPr id="25617" name="Line 60"/>
            <p:cNvSpPr>
              <a:spLocks noChangeShapeType="1"/>
            </p:cNvSpPr>
            <p:nvPr/>
          </p:nvSpPr>
          <p:spPr bwMode="auto">
            <a:xfrm flipV="1">
              <a:off x="8070850" y="3194050"/>
              <a:ext cx="0" cy="490538"/>
            </a:xfrm>
            <a:prstGeom prst="line">
              <a:avLst/>
            </a:prstGeom>
            <a:noFill/>
            <a:ln w="28575">
              <a:solidFill>
                <a:schemeClr val="tx1"/>
              </a:solidFill>
              <a:round/>
              <a:headEnd/>
              <a:tailEnd/>
            </a:ln>
          </p:spPr>
          <p:txBody>
            <a:bodyPr wrap="none" anchor="ctr"/>
            <a:lstStyle/>
            <a:p>
              <a:endParaRPr lang="en-CA"/>
            </a:p>
          </p:txBody>
        </p:sp>
        <p:sp>
          <p:nvSpPr>
            <p:cNvPr id="34835" name="Rectangle 1034"/>
            <p:cNvSpPr>
              <a:spLocks noChangeArrowheads="1"/>
            </p:cNvSpPr>
            <p:nvPr/>
          </p:nvSpPr>
          <p:spPr bwMode="auto">
            <a:xfrm>
              <a:off x="1638300" y="4876800"/>
              <a:ext cx="16383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sz="1800" b="1" dirty="0">
                  <a:solidFill>
                    <a:schemeClr val="bg1"/>
                  </a:solidFill>
                </a:rPr>
                <a:t>5.2</a:t>
              </a:r>
            </a:p>
            <a:p>
              <a:pPr algn="ctr">
                <a:defRPr/>
              </a:pPr>
              <a:r>
                <a:rPr lang="en-US" sz="1800" b="1" dirty="0">
                  <a:solidFill>
                    <a:schemeClr val="bg1"/>
                  </a:solidFill>
                </a:rPr>
                <a:t>Collect </a:t>
              </a:r>
            </a:p>
            <a:p>
              <a:pPr algn="ctr">
                <a:defRPr/>
              </a:pPr>
              <a:r>
                <a:rPr lang="en-US" sz="1800" b="1" dirty="0">
                  <a:solidFill>
                    <a:schemeClr val="bg1"/>
                  </a:solidFill>
                </a:rPr>
                <a:t>Requirements</a:t>
              </a:r>
            </a:p>
          </p:txBody>
        </p:sp>
        <p:sp>
          <p:nvSpPr>
            <p:cNvPr id="25619" name="Line 1035"/>
            <p:cNvSpPr>
              <a:spLocks noChangeShapeType="1"/>
            </p:cNvSpPr>
            <p:nvPr/>
          </p:nvSpPr>
          <p:spPr bwMode="auto">
            <a:xfrm>
              <a:off x="1381125" y="3190875"/>
              <a:ext cx="0" cy="457200"/>
            </a:xfrm>
            <a:prstGeom prst="line">
              <a:avLst/>
            </a:prstGeom>
            <a:noFill/>
            <a:ln w="28575">
              <a:solidFill>
                <a:schemeClr val="tx1"/>
              </a:solidFill>
              <a:round/>
              <a:headEnd/>
              <a:tailEnd/>
            </a:ln>
          </p:spPr>
          <p:txBody>
            <a:bodyPr/>
            <a:lstStyle/>
            <a:p>
              <a:endParaRPr lang="en-CA"/>
            </a:p>
          </p:txBody>
        </p:sp>
        <p:sp>
          <p:nvSpPr>
            <p:cNvPr id="21" name="Rectangle 50"/>
            <p:cNvSpPr>
              <a:spLocks noChangeArrowheads="1"/>
            </p:cNvSpPr>
            <p:nvPr/>
          </p:nvSpPr>
          <p:spPr bwMode="auto">
            <a:xfrm>
              <a:off x="533400" y="3684588"/>
              <a:ext cx="16002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5.1</a:t>
              </a:r>
            </a:p>
            <a:p>
              <a:pPr algn="ctr">
                <a:defRPr/>
              </a:pPr>
              <a:r>
                <a:rPr lang="en-US" b="1" dirty="0">
                  <a:solidFill>
                    <a:schemeClr val="bg1"/>
                  </a:solidFill>
                </a:rPr>
                <a:t>Plan Scope</a:t>
              </a:r>
            </a:p>
            <a:p>
              <a:pPr algn="ctr">
                <a:defRPr/>
              </a:pPr>
              <a:r>
                <a:rPr lang="en-US" b="1" dirty="0">
                  <a:solidFill>
                    <a:schemeClr val="bg1"/>
                  </a:solidFill>
                </a:rPr>
                <a:t>Management</a:t>
              </a:r>
              <a:endParaRPr lang="en-US" dirty="0">
                <a:solidFill>
                  <a:schemeClr val="bg1"/>
                </a:solidFill>
              </a:endParaRPr>
            </a:p>
          </p:txBody>
        </p:sp>
        <p:sp>
          <p:nvSpPr>
            <p:cNvPr id="22" name="Line 1035"/>
            <p:cNvSpPr>
              <a:spLocks noChangeShapeType="1"/>
            </p:cNvSpPr>
            <p:nvPr/>
          </p:nvSpPr>
          <p:spPr bwMode="auto">
            <a:xfrm>
              <a:off x="2438400" y="3190874"/>
              <a:ext cx="0" cy="1685925"/>
            </a:xfrm>
            <a:prstGeom prst="line">
              <a:avLst/>
            </a:prstGeom>
            <a:noFill/>
            <a:ln w="28575">
              <a:solidFill>
                <a:schemeClr val="tx1"/>
              </a:solidFill>
              <a:round/>
              <a:headEnd/>
              <a:tailEnd/>
            </a:ln>
          </p:spPr>
          <p:txBody>
            <a:bodyPr/>
            <a:lstStyle/>
            <a:p>
              <a:endParaRPr lang="en-CA"/>
            </a:p>
          </p:txBody>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886700" cy="625474"/>
          </a:xfrm>
        </p:spPr>
        <p:txBody>
          <a:bodyPr>
            <a:normAutofit/>
          </a:bodyPr>
          <a:lstStyle/>
          <a:p>
            <a:pPr algn="ctr"/>
            <a:r>
              <a:rPr lang="en-CA" sz="2800" b="1" dirty="0">
                <a:effectLst>
                  <a:outerShdw blurRad="38100" dist="38100" dir="2700000" algn="tl">
                    <a:srgbClr val="000000">
                      <a:alpha val="43137"/>
                    </a:srgbClr>
                  </a:outerShdw>
                </a:effectLst>
              </a:rPr>
              <a:t>5.4.2 CREATE WBS: TOOLS AND TECHNIQUES</a:t>
            </a:r>
          </a:p>
        </p:txBody>
      </p:sp>
      <p:sp>
        <p:nvSpPr>
          <p:cNvPr id="3" name="Content Placeholder 2"/>
          <p:cNvSpPr>
            <a:spLocks noGrp="1"/>
          </p:cNvSpPr>
          <p:nvPr>
            <p:ph idx="1"/>
          </p:nvPr>
        </p:nvSpPr>
        <p:spPr>
          <a:xfrm>
            <a:off x="628650" y="914400"/>
            <a:ext cx="5657487" cy="5943600"/>
          </a:xfrm>
        </p:spPr>
        <p:txBody>
          <a:bodyPr>
            <a:noAutofit/>
          </a:bodyPr>
          <a:lstStyle/>
          <a:p>
            <a:pPr marL="0" indent="0">
              <a:lnSpc>
                <a:spcPct val="100000"/>
              </a:lnSpc>
              <a:spcBef>
                <a:spcPts val="0"/>
              </a:spcBef>
              <a:buNone/>
            </a:pPr>
            <a:r>
              <a:rPr lang="en-CA" sz="2000" dirty="0"/>
              <a:t>Decomposition of each work deliverable, requires subdividing the upper-levels into its most fundamental components. </a:t>
            </a:r>
          </a:p>
          <a:p>
            <a:pPr marL="0" indent="0">
              <a:lnSpc>
                <a:spcPct val="100000"/>
              </a:lnSpc>
              <a:spcBef>
                <a:spcPts val="0"/>
              </a:spcBef>
              <a:buNone/>
            </a:pPr>
            <a:endParaRPr lang="en-CA" sz="1800" dirty="0"/>
          </a:p>
          <a:p>
            <a:pPr marL="450850" lvl="1" indent="-358775">
              <a:lnSpc>
                <a:spcPct val="100000"/>
              </a:lnSpc>
              <a:spcBef>
                <a:spcPts val="300"/>
              </a:spcBef>
              <a:spcAft>
                <a:spcPts val="300"/>
              </a:spcAft>
            </a:pPr>
            <a:r>
              <a:rPr lang="en-CA" sz="1800" i="1" dirty="0"/>
              <a:t>In Agile approach, epics can be decomposed into </a:t>
            </a:r>
          </a:p>
          <a:p>
            <a:pPr marL="450850" indent="-358775">
              <a:lnSpc>
                <a:spcPct val="100000"/>
              </a:lnSpc>
              <a:spcBef>
                <a:spcPts val="300"/>
              </a:spcBef>
              <a:spcAft>
                <a:spcPts val="300"/>
              </a:spcAft>
              <a:buNone/>
            </a:pPr>
            <a:r>
              <a:rPr lang="en-CA" sz="1800" i="1" dirty="0"/>
              <a:t>  	user stories, and user stories into tasks.  </a:t>
            </a:r>
          </a:p>
          <a:p>
            <a:pPr marL="450850" indent="-358775">
              <a:lnSpc>
                <a:spcPct val="100000"/>
              </a:lnSpc>
              <a:spcBef>
                <a:spcPts val="300"/>
              </a:spcBef>
              <a:spcAft>
                <a:spcPts val="300"/>
              </a:spcAft>
            </a:pPr>
            <a:r>
              <a:rPr lang="en-CA" sz="1800" i="1" dirty="0"/>
              <a:t>The correctness of the decomposition is verified</a:t>
            </a:r>
          </a:p>
          <a:p>
            <a:pPr marL="450850" indent="-358775">
              <a:lnSpc>
                <a:spcPct val="100000"/>
              </a:lnSpc>
              <a:spcBef>
                <a:spcPts val="300"/>
              </a:spcBef>
              <a:spcAft>
                <a:spcPts val="300"/>
              </a:spcAft>
              <a:buNone/>
            </a:pPr>
            <a:r>
              <a:rPr lang="en-CA" sz="1800" i="1" dirty="0"/>
              <a:t>     	when the lower-levels of the WBS components</a:t>
            </a:r>
          </a:p>
          <a:p>
            <a:pPr marL="450850" indent="-358775">
              <a:lnSpc>
                <a:spcPct val="100000"/>
              </a:lnSpc>
              <a:spcBef>
                <a:spcPts val="300"/>
              </a:spcBef>
              <a:spcAft>
                <a:spcPts val="300"/>
              </a:spcAft>
              <a:buNone/>
            </a:pPr>
            <a:r>
              <a:rPr lang="en-CA" sz="1800" i="1" dirty="0"/>
              <a:t>      are those that are necessary and sufficient to </a:t>
            </a:r>
          </a:p>
          <a:p>
            <a:pPr marL="450850" indent="-358775">
              <a:lnSpc>
                <a:spcPct val="100000"/>
              </a:lnSpc>
              <a:spcBef>
                <a:spcPts val="300"/>
              </a:spcBef>
              <a:spcAft>
                <a:spcPts val="300"/>
              </a:spcAft>
              <a:buNone/>
            </a:pPr>
            <a:r>
              <a:rPr lang="en-CA" sz="1800" i="1" dirty="0"/>
              <a:t>      complete the corresponding higher-level </a:t>
            </a:r>
          </a:p>
          <a:p>
            <a:pPr marL="450850" indent="-358775">
              <a:lnSpc>
                <a:spcPct val="100000"/>
              </a:lnSpc>
              <a:spcBef>
                <a:spcPts val="300"/>
              </a:spcBef>
              <a:spcAft>
                <a:spcPts val="300"/>
              </a:spcAft>
              <a:buNone/>
            </a:pPr>
            <a:r>
              <a:rPr lang="en-CA" sz="1800" i="1" dirty="0"/>
              <a:t>      deliverables. </a:t>
            </a:r>
          </a:p>
          <a:p>
            <a:pPr marL="450850" indent="-358775">
              <a:lnSpc>
                <a:spcPct val="100000"/>
              </a:lnSpc>
              <a:spcBef>
                <a:spcPts val="300"/>
              </a:spcBef>
              <a:spcAft>
                <a:spcPts val="300"/>
              </a:spcAft>
            </a:pPr>
            <a:r>
              <a:rPr lang="en-CA" sz="1800" i="1" dirty="0"/>
              <a:t>The WBS represents all product and project work</a:t>
            </a:r>
          </a:p>
          <a:p>
            <a:pPr marL="450850" indent="-358775">
              <a:lnSpc>
                <a:spcPct val="100000"/>
              </a:lnSpc>
              <a:spcBef>
                <a:spcPts val="300"/>
              </a:spcBef>
              <a:spcAft>
                <a:spcPts val="300"/>
              </a:spcAft>
              <a:buNone/>
            </a:pPr>
            <a:r>
              <a:rPr lang="en-CA" sz="1800" i="1" dirty="0"/>
              <a:t>      including project management work. The total </a:t>
            </a:r>
          </a:p>
          <a:p>
            <a:pPr marL="450850" indent="-358775">
              <a:lnSpc>
                <a:spcPct val="100000"/>
              </a:lnSpc>
              <a:spcBef>
                <a:spcPts val="300"/>
              </a:spcBef>
              <a:spcAft>
                <a:spcPts val="300"/>
              </a:spcAft>
              <a:buNone/>
            </a:pPr>
            <a:r>
              <a:rPr lang="en-CA" sz="1800" i="1" dirty="0"/>
              <a:t>      of the work at the lowest levels should roll up </a:t>
            </a:r>
          </a:p>
          <a:p>
            <a:pPr marL="450850" indent="-358775">
              <a:lnSpc>
                <a:spcPct val="100000"/>
              </a:lnSpc>
              <a:spcBef>
                <a:spcPts val="300"/>
              </a:spcBef>
              <a:spcAft>
                <a:spcPts val="300"/>
              </a:spcAft>
              <a:buNone/>
            </a:pPr>
            <a:r>
              <a:rPr lang="en-CA" sz="1800" i="1" dirty="0"/>
              <a:t>      to the higher levels, so that nothing is left out</a:t>
            </a:r>
          </a:p>
          <a:p>
            <a:pPr marL="450850" indent="-358775">
              <a:lnSpc>
                <a:spcPct val="100000"/>
              </a:lnSpc>
              <a:spcBef>
                <a:spcPts val="300"/>
              </a:spcBef>
              <a:spcAft>
                <a:spcPts val="300"/>
              </a:spcAft>
              <a:buNone/>
            </a:pPr>
            <a:r>
              <a:rPr lang="en-CA" sz="1800" i="1" dirty="0"/>
              <a:t>      and no extra work is performed.  </a:t>
            </a:r>
          </a:p>
          <a:p>
            <a:pPr marL="266700" indent="0">
              <a:lnSpc>
                <a:spcPct val="100000"/>
              </a:lnSpc>
              <a:spcBef>
                <a:spcPts val="0"/>
              </a:spcBef>
              <a:buNone/>
            </a:pPr>
            <a:r>
              <a:rPr lang="en-CA" sz="1800" dirty="0"/>
              <a:t>     </a:t>
            </a:r>
          </a:p>
        </p:txBody>
      </p:sp>
      <p:grpSp>
        <p:nvGrpSpPr>
          <p:cNvPr id="5" name="Group 4"/>
          <p:cNvGrpSpPr/>
          <p:nvPr/>
        </p:nvGrpSpPr>
        <p:grpSpPr>
          <a:xfrm>
            <a:off x="6477000" y="1752600"/>
            <a:ext cx="2590800" cy="4724400"/>
            <a:chOff x="1045778" y="1840780"/>
            <a:chExt cx="4466897" cy="4750676"/>
          </a:xfrm>
        </p:grpSpPr>
        <p:sp>
          <p:nvSpPr>
            <p:cNvPr id="6" name="Rounded Rectangle 5"/>
            <p:cNvSpPr/>
            <p:nvPr/>
          </p:nvSpPr>
          <p:spPr>
            <a:xfrm>
              <a:off x="1045778" y="1840780"/>
              <a:ext cx="4466897" cy="475067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39915" y="2175642"/>
              <a:ext cx="569387" cy="369332"/>
            </a:xfrm>
            <a:prstGeom prst="rect">
              <a:avLst/>
            </a:prstGeom>
            <a:noFill/>
          </p:spPr>
          <p:txBody>
            <a:bodyPr wrap="none" rtlCol="0">
              <a:spAutoFit/>
            </a:bodyPr>
            <a:lstStyle/>
            <a:p>
              <a:r>
                <a:rPr lang="en-US" b="1" dirty="0"/>
                <a:t>Epic</a:t>
              </a:r>
            </a:p>
          </p:txBody>
        </p:sp>
        <p:sp>
          <p:nvSpPr>
            <p:cNvPr id="8" name="TextBox 7"/>
            <p:cNvSpPr txBox="1"/>
            <p:nvPr/>
          </p:nvSpPr>
          <p:spPr>
            <a:xfrm>
              <a:off x="1439915" y="2467875"/>
              <a:ext cx="569387" cy="369332"/>
            </a:xfrm>
            <a:prstGeom prst="rect">
              <a:avLst/>
            </a:prstGeom>
            <a:noFill/>
          </p:spPr>
          <p:txBody>
            <a:bodyPr wrap="none" rtlCol="0">
              <a:spAutoFit/>
            </a:bodyPr>
            <a:lstStyle/>
            <a:p>
              <a:r>
                <a:rPr lang="en-US" b="1" dirty="0"/>
                <a:t>Epic</a:t>
              </a:r>
            </a:p>
          </p:txBody>
        </p:sp>
        <p:cxnSp>
          <p:nvCxnSpPr>
            <p:cNvPr id="9" name="Straight Connector 8"/>
            <p:cNvCxnSpPr/>
            <p:nvPr/>
          </p:nvCxnSpPr>
          <p:spPr>
            <a:xfrm>
              <a:off x="1755229" y="2865539"/>
              <a:ext cx="0" cy="115992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55229" y="3323900"/>
              <a:ext cx="38888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55229" y="3654976"/>
              <a:ext cx="38888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755229" y="4007073"/>
              <a:ext cx="38888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96665" y="3139234"/>
              <a:ext cx="912366" cy="369332"/>
            </a:xfrm>
            <a:prstGeom prst="rect">
              <a:avLst/>
            </a:prstGeom>
            <a:noFill/>
          </p:spPr>
          <p:txBody>
            <a:bodyPr wrap="none" rtlCol="0">
              <a:spAutoFit/>
            </a:bodyPr>
            <a:lstStyle/>
            <a:p>
              <a:r>
                <a:rPr lang="en-US" b="1" dirty="0"/>
                <a:t>Feature</a:t>
              </a:r>
            </a:p>
          </p:txBody>
        </p:sp>
        <p:sp>
          <p:nvSpPr>
            <p:cNvPr id="14" name="TextBox 13"/>
            <p:cNvSpPr txBox="1"/>
            <p:nvPr/>
          </p:nvSpPr>
          <p:spPr>
            <a:xfrm>
              <a:off x="2196665" y="3470310"/>
              <a:ext cx="912366" cy="369332"/>
            </a:xfrm>
            <a:prstGeom prst="rect">
              <a:avLst/>
            </a:prstGeom>
            <a:noFill/>
          </p:spPr>
          <p:txBody>
            <a:bodyPr wrap="none" rtlCol="0">
              <a:spAutoFit/>
            </a:bodyPr>
            <a:lstStyle/>
            <a:p>
              <a:r>
                <a:rPr lang="en-US" b="1" dirty="0"/>
                <a:t>Feature</a:t>
              </a:r>
            </a:p>
          </p:txBody>
        </p:sp>
        <p:sp>
          <p:nvSpPr>
            <p:cNvPr id="15" name="TextBox 14"/>
            <p:cNvSpPr txBox="1"/>
            <p:nvPr/>
          </p:nvSpPr>
          <p:spPr>
            <a:xfrm>
              <a:off x="2196665" y="3813366"/>
              <a:ext cx="912366" cy="369332"/>
            </a:xfrm>
            <a:prstGeom prst="rect">
              <a:avLst/>
            </a:prstGeom>
            <a:noFill/>
          </p:spPr>
          <p:txBody>
            <a:bodyPr wrap="none" rtlCol="0">
              <a:spAutoFit/>
            </a:bodyPr>
            <a:lstStyle/>
            <a:p>
              <a:r>
                <a:rPr lang="en-US" b="1" dirty="0"/>
                <a:t>Feature</a:t>
              </a:r>
            </a:p>
          </p:txBody>
        </p:sp>
        <p:cxnSp>
          <p:nvCxnSpPr>
            <p:cNvPr id="16" name="Straight Connector 15"/>
            <p:cNvCxnSpPr/>
            <p:nvPr/>
          </p:nvCxnSpPr>
          <p:spPr>
            <a:xfrm>
              <a:off x="2485696" y="4216118"/>
              <a:ext cx="0" cy="115992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85696" y="4674479"/>
              <a:ext cx="38888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85696" y="5005555"/>
              <a:ext cx="38888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485696" y="5357652"/>
              <a:ext cx="38888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43044" y="4479296"/>
              <a:ext cx="1178912" cy="369332"/>
            </a:xfrm>
            <a:prstGeom prst="rect">
              <a:avLst/>
            </a:prstGeom>
            <a:noFill/>
          </p:spPr>
          <p:txBody>
            <a:bodyPr wrap="none" rtlCol="0">
              <a:spAutoFit/>
            </a:bodyPr>
            <a:lstStyle/>
            <a:p>
              <a:r>
                <a:rPr lang="en-US" b="1" dirty="0"/>
                <a:t>User Story</a:t>
              </a:r>
            </a:p>
          </p:txBody>
        </p:sp>
        <p:sp>
          <p:nvSpPr>
            <p:cNvPr id="21" name="TextBox 20"/>
            <p:cNvSpPr txBox="1"/>
            <p:nvPr/>
          </p:nvSpPr>
          <p:spPr>
            <a:xfrm>
              <a:off x="2843044" y="4810372"/>
              <a:ext cx="1178912" cy="369332"/>
            </a:xfrm>
            <a:prstGeom prst="rect">
              <a:avLst/>
            </a:prstGeom>
            <a:noFill/>
          </p:spPr>
          <p:txBody>
            <a:bodyPr wrap="none" rtlCol="0">
              <a:spAutoFit/>
            </a:bodyPr>
            <a:lstStyle/>
            <a:p>
              <a:r>
                <a:rPr lang="en-US" b="1" dirty="0"/>
                <a:t>User Story</a:t>
              </a:r>
            </a:p>
          </p:txBody>
        </p:sp>
        <p:sp>
          <p:nvSpPr>
            <p:cNvPr id="22" name="TextBox 21"/>
            <p:cNvSpPr txBox="1"/>
            <p:nvPr/>
          </p:nvSpPr>
          <p:spPr>
            <a:xfrm>
              <a:off x="2843044" y="5145226"/>
              <a:ext cx="1178912" cy="369332"/>
            </a:xfrm>
            <a:prstGeom prst="rect">
              <a:avLst/>
            </a:prstGeom>
            <a:noFill/>
          </p:spPr>
          <p:txBody>
            <a:bodyPr wrap="none" rtlCol="0">
              <a:spAutoFit/>
            </a:bodyPr>
            <a:lstStyle/>
            <a:p>
              <a:r>
                <a:rPr lang="en-US" b="1" dirty="0"/>
                <a:t>User Story</a:t>
              </a:r>
            </a:p>
          </p:txBody>
        </p:sp>
        <p:sp>
          <p:nvSpPr>
            <p:cNvPr id="23" name="TextBox 22"/>
            <p:cNvSpPr txBox="1"/>
            <p:nvPr/>
          </p:nvSpPr>
          <p:spPr>
            <a:xfrm>
              <a:off x="3624572" y="5769126"/>
              <a:ext cx="766748" cy="369332"/>
            </a:xfrm>
            <a:prstGeom prst="rect">
              <a:avLst/>
            </a:prstGeom>
            <a:noFill/>
          </p:spPr>
          <p:txBody>
            <a:bodyPr wrap="none" rtlCol="0">
              <a:spAutoFit/>
            </a:bodyPr>
            <a:lstStyle/>
            <a:p>
              <a:r>
                <a:rPr lang="en-US" b="1" dirty="0"/>
                <a:t>Task 1</a:t>
              </a:r>
            </a:p>
          </p:txBody>
        </p:sp>
        <p:cxnSp>
          <p:nvCxnSpPr>
            <p:cNvPr id="24" name="Straight Connector 23"/>
            <p:cNvCxnSpPr/>
            <p:nvPr/>
          </p:nvCxnSpPr>
          <p:spPr>
            <a:xfrm>
              <a:off x="3279227" y="5514558"/>
              <a:ext cx="0" cy="78943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79227" y="5972919"/>
              <a:ext cx="38888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79227" y="6303995"/>
              <a:ext cx="38888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24572" y="6119329"/>
              <a:ext cx="766748" cy="369332"/>
            </a:xfrm>
            <a:prstGeom prst="rect">
              <a:avLst/>
            </a:prstGeom>
            <a:noFill/>
          </p:spPr>
          <p:txBody>
            <a:bodyPr wrap="none" rtlCol="0">
              <a:spAutoFit/>
            </a:bodyPr>
            <a:lstStyle/>
            <a:p>
              <a:r>
                <a:rPr lang="en-US" b="1" dirty="0"/>
                <a:t>Task 2</a:t>
              </a:r>
            </a:p>
          </p:txBody>
        </p:sp>
        <p:sp>
          <p:nvSpPr>
            <p:cNvPr id="28" name="TextBox 27"/>
            <p:cNvSpPr txBox="1"/>
            <p:nvPr/>
          </p:nvSpPr>
          <p:spPr>
            <a:xfrm rot="5400000">
              <a:off x="3832218" y="2976532"/>
              <a:ext cx="2605209" cy="640202"/>
            </a:xfrm>
            <a:prstGeom prst="rect">
              <a:avLst/>
            </a:prstGeom>
            <a:solidFill>
              <a:schemeClr val="accent6">
                <a:lumMod val="50000"/>
              </a:schemeClr>
            </a:solidFill>
          </p:spPr>
          <p:txBody>
            <a:bodyPr wrap="square" rtlCol="0">
              <a:spAutoFit/>
            </a:bodyPr>
            <a:lstStyle/>
            <a:p>
              <a:r>
                <a:rPr lang="en-US" sz="1600" b="1" dirty="0">
                  <a:solidFill>
                    <a:schemeClr val="bg1"/>
                  </a:solidFill>
                </a:rPr>
                <a:t>REQUIREMENTS HIERARCHY</a:t>
              </a:r>
            </a:p>
          </p:txBody>
        </p:sp>
      </p:grpSp>
    </p:spTree>
    <p:extLst>
      <p:ext uri="{BB962C8B-B14F-4D97-AF65-F5344CB8AC3E}">
        <p14:creationId xmlns:p14="http://schemas.microsoft.com/office/powerpoint/2010/main" val="1901123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a:spLocks noGrp="1"/>
          </p:cNvSpPr>
          <p:nvPr>
            <p:ph type="title"/>
          </p:nvPr>
        </p:nvSpPr>
        <p:spPr>
          <a:xfrm>
            <a:off x="533400" y="-228600"/>
            <a:ext cx="8382000" cy="1143000"/>
          </a:xfrm>
        </p:spPr>
        <p:txBody>
          <a:bodyPr>
            <a:noAutofit/>
          </a:bodyPr>
          <a:lstStyle/>
          <a:p>
            <a:pPr algn="ctr">
              <a:defRPr/>
            </a:pPr>
            <a:r>
              <a:rPr lang="en-US" sz="2800" b="1" dirty="0">
                <a:effectLst>
                  <a:outerShdw blurRad="38100" dist="38100" dir="2700000" algn="tl">
                    <a:srgbClr val="000000">
                      <a:alpha val="43137"/>
                    </a:srgbClr>
                  </a:outerShdw>
                </a:effectLst>
              </a:rPr>
              <a:t>5.4.2  -  CREATE WBS: TOOLS &amp; TECHNIQUES</a:t>
            </a:r>
            <a:endParaRPr lang="en-CA"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143000"/>
            <a:ext cx="3962400" cy="4800600"/>
          </a:xfrm>
          <a:solidFill>
            <a:schemeClr val="bg2"/>
          </a:solidFill>
          <a:ln w="28575">
            <a:solidFill>
              <a:schemeClr val="accent1">
                <a:lumMod val="50000"/>
              </a:schemeClr>
            </a:solidFill>
          </a:ln>
        </p:spPr>
        <p:txBody>
          <a:bodyPr>
            <a:normAutofit lnSpcReduction="10000"/>
          </a:bodyPr>
          <a:lstStyle/>
          <a:p>
            <a:pPr>
              <a:defRPr/>
            </a:pPr>
            <a:r>
              <a:rPr lang="en-US" sz="2400" dirty="0"/>
              <a:t> A </a:t>
            </a:r>
            <a:r>
              <a:rPr lang="en-US" sz="2400" b="1" i="1" dirty="0"/>
              <a:t>Control Account  </a:t>
            </a:r>
            <a:r>
              <a:rPr lang="en-US" sz="2400" dirty="0"/>
              <a:t>is a management control point where scope, budget and schedule are integrated and compared to the earned value of performance. A control account has two or more work packages. </a:t>
            </a:r>
          </a:p>
          <a:p>
            <a:pPr>
              <a:defRPr/>
            </a:pPr>
            <a:r>
              <a:rPr lang="en-US" sz="2400" dirty="0"/>
              <a:t>A </a:t>
            </a:r>
            <a:r>
              <a:rPr lang="en-US" sz="2400" b="1" i="1" dirty="0"/>
              <a:t>Planning Package </a:t>
            </a:r>
            <a:r>
              <a:rPr lang="en-US" sz="2400" dirty="0"/>
              <a:t>is a WBS component, below the control account, and above the work package, with known work content but without schedule activities. </a:t>
            </a:r>
            <a:endParaRPr lang="en-CA" sz="2400" dirty="0"/>
          </a:p>
        </p:txBody>
      </p:sp>
      <p:sp>
        <p:nvSpPr>
          <p:cNvPr id="4" name="Slide Number Placeholder 3"/>
          <p:cNvSpPr>
            <a:spLocks noGrp="1"/>
          </p:cNvSpPr>
          <p:nvPr>
            <p:ph type="sldNum" sz="quarter" idx="12"/>
          </p:nvPr>
        </p:nvSpPr>
        <p:spPr/>
        <p:txBody>
          <a:bodyPr/>
          <a:lstStyle/>
          <a:p>
            <a:pPr>
              <a:defRPr/>
            </a:pPr>
            <a:fld id="{D624E991-2EE8-484A-8F58-1E94664A870A}" type="slidenum">
              <a:rPr lang="en-US" smtClean="0"/>
              <a:pPr>
                <a:defRPr/>
              </a:pPr>
              <a:t>51</a:t>
            </a:fld>
            <a:endParaRPr lang="en-US" sz="1400">
              <a:solidFill>
                <a:schemeClr val="tx2"/>
              </a:solidFill>
            </a:endParaRPr>
          </a:p>
        </p:txBody>
      </p:sp>
      <p:graphicFrame>
        <p:nvGraphicFramePr>
          <p:cNvPr id="6146" name="Object 2"/>
          <p:cNvGraphicFramePr>
            <a:graphicFrameLocks noChangeAspect="1"/>
          </p:cNvGraphicFramePr>
          <p:nvPr>
            <p:extLst>
              <p:ext uri="{D42A27DB-BD31-4B8C-83A1-F6EECF244321}">
                <p14:modId xmlns:p14="http://schemas.microsoft.com/office/powerpoint/2010/main" val="3019505412"/>
              </p:ext>
            </p:extLst>
          </p:nvPr>
        </p:nvGraphicFramePr>
        <p:xfrm>
          <a:off x="4495800" y="1600200"/>
          <a:ext cx="4387850" cy="3733800"/>
        </p:xfrm>
        <a:graphic>
          <a:graphicData uri="http://schemas.openxmlformats.org/presentationml/2006/ole">
            <mc:AlternateContent xmlns:mc="http://schemas.openxmlformats.org/markup-compatibility/2006">
              <mc:Choice xmlns:v="urn:schemas-microsoft-com:vml" Requires="v">
                <p:oleObj spid="_x0000_s6476" name="Visio" r:id="rId4" imgW="4402577" imgH="3030837" progId="Visio.Drawing.11">
                  <p:embed/>
                </p:oleObj>
              </mc:Choice>
              <mc:Fallback>
                <p:oleObj name="Visio" r:id="rId4" imgW="4402577" imgH="3030837" progId="Visio.Drawing.11">
                  <p:embed/>
                  <p:pic>
                    <p:nvPicPr>
                      <p:cNvPr id="0" name="Object 2"/>
                      <p:cNvPicPr>
                        <a:picLocks noChangeAspect="1" noChangeArrowheads="1"/>
                      </p:cNvPicPr>
                      <p:nvPr/>
                    </p:nvPicPr>
                    <p:blipFill>
                      <a:blip r:embed="rId5"/>
                      <a:srcRect/>
                      <a:stretch>
                        <a:fillRect/>
                      </a:stretch>
                    </p:blipFill>
                    <p:spPr bwMode="auto">
                      <a:xfrm>
                        <a:off x="4495800" y="1600200"/>
                        <a:ext cx="43878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1"/>
          <p:cNvSpPr txBox="1"/>
          <p:nvPr/>
        </p:nvSpPr>
        <p:spPr>
          <a:xfrm>
            <a:off x="304800" y="6399231"/>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85800" y="0"/>
            <a:ext cx="8382000" cy="1143000"/>
          </a:xfrm>
        </p:spPr>
        <p:txBody>
          <a:bodyPr>
            <a:normAutofit/>
          </a:bodyPr>
          <a:lstStyle/>
          <a:p>
            <a:pPr algn="ctr">
              <a:defRPr/>
            </a:pPr>
            <a:r>
              <a:rPr lang="en-US" sz="3600" b="1" dirty="0">
                <a:effectLst>
                  <a:outerShdw blurRad="38100" dist="38100" dir="2700000" algn="tl">
                    <a:srgbClr val="000000">
                      <a:alpha val="43137"/>
                    </a:srgbClr>
                  </a:outerShdw>
                </a:effectLst>
              </a:rPr>
              <a:t>5.4.2  -  CREATE  WBS: Tools &amp; Techniques</a:t>
            </a:r>
            <a:endParaRPr lang="en-CA" sz="3600" b="1" dirty="0">
              <a:effectLst>
                <a:outerShdw blurRad="38100" dist="38100" dir="2700000" algn="tl">
                  <a:srgbClr val="000000">
                    <a:alpha val="43137"/>
                  </a:srgbClr>
                </a:outerShdw>
              </a:effectLst>
            </a:endParaRPr>
          </a:p>
        </p:txBody>
      </p:sp>
      <p:sp>
        <p:nvSpPr>
          <p:cNvPr id="75786" name="Rectangle 11"/>
          <p:cNvSpPr>
            <a:spLocks noGrp="1" noChangeArrowheads="1"/>
          </p:cNvSpPr>
          <p:nvPr>
            <p:ph idx="1"/>
          </p:nvPr>
        </p:nvSpPr>
        <p:spPr>
          <a:xfrm>
            <a:off x="381000" y="1219200"/>
            <a:ext cx="8610600" cy="5257800"/>
          </a:xfrm>
        </p:spPr>
        <p:txBody>
          <a:bodyPr>
            <a:normAutofit/>
          </a:bodyPr>
          <a:lstStyle/>
          <a:p>
            <a:pPr eaLnBrk="1" fontAlgn="auto" hangingPunct="1">
              <a:spcAft>
                <a:spcPts val="0"/>
              </a:spcAft>
              <a:buSzPct val="80000"/>
              <a:buFont typeface="Wingdings" pitchFamily="2" charset="2"/>
              <a:buNone/>
              <a:defRPr/>
            </a:pPr>
            <a:r>
              <a:rPr lang="en-US" sz="2000" b="1" dirty="0"/>
              <a:t> 	</a:t>
            </a:r>
            <a:r>
              <a:rPr lang="en-US" b="1" dirty="0"/>
              <a:t>Decomposition steps</a:t>
            </a:r>
          </a:p>
          <a:p>
            <a:pPr marL="717550" lvl="2" indent="-450850" eaLnBrk="1" fontAlgn="auto" hangingPunct="1">
              <a:spcBef>
                <a:spcPct val="25000"/>
              </a:spcBef>
              <a:spcAft>
                <a:spcPct val="20000"/>
              </a:spcAft>
              <a:buSzPct val="80000"/>
              <a:buNone/>
              <a:defRPr/>
            </a:pPr>
            <a:r>
              <a:rPr lang="en-US" i="1" dirty="0"/>
              <a:t>a) 	</a:t>
            </a:r>
            <a:r>
              <a:rPr lang="en-US" sz="2200" i="1" dirty="0"/>
              <a:t>Identify the major elements of the project - define in terms of  how the project will actually be managed</a:t>
            </a:r>
          </a:p>
          <a:p>
            <a:pPr marL="717550" lvl="2" indent="-450850" eaLnBrk="1" fontAlgn="auto" hangingPunct="1">
              <a:spcBef>
                <a:spcPct val="25000"/>
              </a:spcBef>
              <a:spcAft>
                <a:spcPct val="20000"/>
              </a:spcAft>
              <a:buSzPct val="80000"/>
              <a:buNone/>
              <a:defRPr/>
            </a:pPr>
            <a:r>
              <a:rPr lang="en-US" sz="2200" i="1" dirty="0"/>
              <a:t>b)   Decide if adequate</a:t>
            </a:r>
            <a:r>
              <a:rPr lang="en-US" sz="2200" i="1" dirty="0">
                <a:solidFill>
                  <a:schemeClr val="accent1"/>
                </a:solidFill>
              </a:rPr>
              <a:t> </a:t>
            </a:r>
            <a:r>
              <a:rPr lang="en-US" sz="2200" i="1" dirty="0"/>
              <a:t>cost and duration estimates can be developed at this level of detail for each element - based on tangible, verifiable results that facilitate performance measurement</a:t>
            </a:r>
            <a:endParaRPr lang="en-US" sz="2200" i="1" dirty="0">
              <a:solidFill>
                <a:srgbClr val="FF00CC"/>
              </a:solidFill>
            </a:endParaRPr>
          </a:p>
          <a:p>
            <a:pPr marL="717550" lvl="2" indent="-450850">
              <a:lnSpc>
                <a:spcPct val="120000"/>
              </a:lnSpc>
              <a:buSzPct val="80000"/>
              <a:buNone/>
            </a:pPr>
            <a:r>
              <a:rPr lang="en-US" sz="2200" i="1" dirty="0"/>
              <a:t>c)  	If NOT adequate  - identify constituent elements, then retest for adequacy (step b.)</a:t>
            </a:r>
            <a:endParaRPr lang="en-US" sz="2200" i="1" dirty="0">
              <a:solidFill>
                <a:srgbClr val="FF00CC"/>
              </a:solidFill>
            </a:endParaRPr>
          </a:p>
          <a:p>
            <a:pPr marL="717550" lvl="2" indent="-450850">
              <a:spcBef>
                <a:spcPct val="25000"/>
              </a:spcBef>
              <a:spcAft>
                <a:spcPct val="20000"/>
              </a:spcAft>
              <a:buSzPct val="80000"/>
              <a:buNone/>
            </a:pPr>
            <a:r>
              <a:rPr lang="en-US" sz="2200" i="1" dirty="0"/>
              <a:t>d) 	If adequate - verify the correctness of the decomposition:</a:t>
            </a:r>
          </a:p>
          <a:p>
            <a:pPr marL="1314450" lvl="3" indent="-171450">
              <a:spcBef>
                <a:spcPts val="0"/>
              </a:spcBef>
              <a:buSzPct val="80000"/>
            </a:pPr>
            <a:r>
              <a:rPr lang="en-US" sz="2200" i="1" dirty="0"/>
              <a:t>items necessary and sufficient for completion?</a:t>
            </a:r>
          </a:p>
          <a:p>
            <a:pPr marL="1314450" lvl="3" indent="-171450">
              <a:spcBef>
                <a:spcPts val="0"/>
              </a:spcBef>
              <a:buSzPct val="80000"/>
            </a:pPr>
            <a:r>
              <a:rPr lang="en-US" sz="2200" i="1" dirty="0"/>
              <a:t>each item clearly and completely defined?</a:t>
            </a:r>
          </a:p>
          <a:p>
            <a:pPr marL="1314450" lvl="3" indent="-171450">
              <a:spcBef>
                <a:spcPts val="0"/>
              </a:spcBef>
              <a:buSzPct val="80000"/>
            </a:pPr>
            <a:r>
              <a:rPr lang="en-US" sz="2200" i="1" dirty="0"/>
              <a:t>each item can be scheduled? Budgeted? Assigned?</a:t>
            </a:r>
          </a:p>
          <a:p>
            <a:pPr marL="1314450" lvl="2" indent="-171450">
              <a:spcBef>
                <a:spcPts val="0"/>
              </a:spcBef>
              <a:buSzPct val="80000"/>
              <a:buFont typeface="Monotype Sorts" pitchFamily="2" charset="2"/>
              <a:buChar char=" "/>
            </a:pPr>
            <a:r>
              <a:rPr lang="en-US" sz="2200" i="1" dirty="0"/>
              <a:t>If not correct, redefine/revise, then re-verify</a:t>
            </a:r>
          </a:p>
          <a:p>
            <a:pPr lvl="1" eaLnBrk="1" fontAlgn="auto" hangingPunct="1">
              <a:spcBef>
                <a:spcPct val="25000"/>
              </a:spcBef>
              <a:spcAft>
                <a:spcPct val="20000"/>
              </a:spcAft>
              <a:buSzPct val="80000"/>
              <a:buFont typeface="Monotype Sorts" pitchFamily="2" charset="2"/>
              <a:buChar char=" "/>
              <a:defRPr/>
            </a:pPr>
            <a:endParaRPr lang="en-US" sz="2000" dirty="0"/>
          </a:p>
        </p:txBody>
      </p:sp>
      <p:sp>
        <p:nvSpPr>
          <p:cNvPr id="75778" name="Slide Number Placeholder 3"/>
          <p:cNvSpPr>
            <a:spLocks noGrp="1"/>
          </p:cNvSpPr>
          <p:nvPr>
            <p:ph type="sldNum" sz="quarter" idx="12"/>
          </p:nvPr>
        </p:nvSpPr>
        <p:spPr/>
        <p:txBody>
          <a:bodyPr/>
          <a:lstStyle/>
          <a:p>
            <a:pPr>
              <a:defRPr/>
            </a:pPr>
            <a:fld id="{76BDE6AB-F026-40B2-905C-25DCC5BE735A}" type="slidenum">
              <a:rPr lang="en-US"/>
              <a:pPr>
                <a:defRPr/>
              </a:pPr>
              <a:t>52</a:t>
            </a:fld>
            <a:endParaRPr lang="en-US" sz="1400">
              <a:solidFill>
                <a:schemeClr val="tx2"/>
              </a:solidFill>
            </a:endParaRPr>
          </a:p>
        </p:txBody>
      </p:sp>
      <p:sp>
        <p:nvSpPr>
          <p:cNvPr id="65540" name="Rectangle 5"/>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65541" name="Rectangle 6"/>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65542" name="Rectangle 7"/>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65543" name="Rectangle 8"/>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65544" name="Rectangle 9"/>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65545" name="Text Box 12"/>
          <p:cNvSpPr txBox="1">
            <a:spLocks noChangeArrowheads="1"/>
          </p:cNvSpPr>
          <p:nvPr/>
        </p:nvSpPr>
        <p:spPr bwMode="auto">
          <a:xfrm>
            <a:off x="0" y="6553200"/>
            <a:ext cx="2286000" cy="457200"/>
          </a:xfrm>
          <a:prstGeom prst="rect">
            <a:avLst/>
          </a:prstGeom>
          <a:noFill/>
          <a:ln w="12700">
            <a:noFill/>
            <a:miter lim="800000"/>
            <a:headEnd/>
            <a:tailEnd/>
          </a:ln>
        </p:spPr>
        <p:txBody>
          <a:bodyPr>
            <a:spAutoFit/>
          </a:bodyPr>
          <a:lstStyle/>
          <a:p>
            <a:pPr>
              <a:spcBef>
                <a:spcPct val="50000"/>
              </a:spcBef>
            </a:pPr>
            <a:endParaRPr lang="en-CA" sz="2400">
              <a:latin typeface="Times New Roman"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a:spLocks noGrp="1"/>
          </p:cNvSpPr>
          <p:nvPr>
            <p:ph type="title"/>
          </p:nvPr>
        </p:nvSpPr>
        <p:spPr>
          <a:xfrm>
            <a:off x="228600" y="76200"/>
            <a:ext cx="8686800" cy="685800"/>
          </a:xfrm>
        </p:spPr>
        <p:txBody>
          <a:bodyPr>
            <a:normAutofit/>
          </a:bodyPr>
          <a:lstStyle/>
          <a:p>
            <a:pPr algn="ctr">
              <a:defRPr/>
            </a:pPr>
            <a:r>
              <a:rPr lang="en-US" sz="3600" b="1" dirty="0">
                <a:effectLst>
                  <a:outerShdw blurRad="38100" dist="38100" dir="2700000" algn="tl">
                    <a:srgbClr val="000000">
                      <a:alpha val="43137"/>
                    </a:srgbClr>
                  </a:outerShdw>
                </a:effectLst>
              </a:rPr>
              <a:t>5.4.3  -  CREATE WBS: OUTPUTS</a:t>
            </a:r>
            <a:endParaRPr lang="en-CA" sz="3600" b="1" dirty="0">
              <a:effectLst>
                <a:outerShdw blurRad="38100" dist="38100" dir="2700000" algn="tl">
                  <a:srgbClr val="000000">
                    <a:alpha val="43137"/>
                  </a:srgbClr>
                </a:outerShdw>
              </a:effectLst>
            </a:endParaRPr>
          </a:p>
        </p:txBody>
      </p:sp>
      <p:sp>
        <p:nvSpPr>
          <p:cNvPr id="79874" name="Content Placeholder 2"/>
          <p:cNvSpPr>
            <a:spLocks noGrp="1"/>
          </p:cNvSpPr>
          <p:nvPr>
            <p:ph idx="1"/>
          </p:nvPr>
        </p:nvSpPr>
        <p:spPr>
          <a:xfrm>
            <a:off x="228600" y="1295400"/>
            <a:ext cx="8534400" cy="5562600"/>
          </a:xfrm>
        </p:spPr>
        <p:txBody>
          <a:bodyPr>
            <a:normAutofit lnSpcReduction="10000"/>
          </a:bodyPr>
          <a:lstStyle/>
          <a:p>
            <a:pPr marL="685800" indent="-342900">
              <a:spcBef>
                <a:spcPts val="400"/>
              </a:spcBef>
              <a:spcAft>
                <a:spcPts val="400"/>
              </a:spcAft>
              <a:buFont typeface="Wingdings 2" pitchFamily="18" charset="2"/>
              <a:buNone/>
            </a:pPr>
            <a:r>
              <a:rPr lang="en-US" b="1" dirty="0"/>
              <a:t>.1 Scope Baseline</a:t>
            </a:r>
            <a:r>
              <a:rPr lang="en-US" sz="2600" b="1" dirty="0"/>
              <a:t>  </a:t>
            </a:r>
          </a:p>
          <a:p>
            <a:pPr marL="450850" indent="0">
              <a:spcBef>
                <a:spcPts val="400"/>
              </a:spcBef>
              <a:spcAft>
                <a:spcPts val="400"/>
              </a:spcAft>
              <a:buFont typeface="Wingdings 2" pitchFamily="18" charset="2"/>
              <a:buNone/>
            </a:pPr>
            <a:r>
              <a:rPr lang="en-US" sz="2200" dirty="0"/>
              <a:t>The approved scope baseline, is a component of project management plan that provides details of the planned scope for the project. It can be changed only through formal change control procedures. The scope baseline includes:</a:t>
            </a:r>
          </a:p>
          <a:p>
            <a:pPr marL="809625" lvl="1" indent="-342900">
              <a:spcBef>
                <a:spcPts val="400"/>
              </a:spcBef>
              <a:spcAft>
                <a:spcPts val="400"/>
              </a:spcAft>
            </a:pPr>
            <a:r>
              <a:rPr lang="en-US" sz="2200" b="1" i="1" dirty="0"/>
              <a:t>Project Scope Statement </a:t>
            </a:r>
            <a:r>
              <a:rPr lang="en-US" sz="2200" dirty="0"/>
              <a:t>includes the description of the project scope, the major deliverables, assumptions, and constraints</a:t>
            </a:r>
            <a:endParaRPr lang="en-US" sz="2200" b="1" i="1" dirty="0"/>
          </a:p>
          <a:p>
            <a:pPr marL="809625" lvl="1" indent="-342900">
              <a:spcBef>
                <a:spcPts val="400"/>
              </a:spcBef>
              <a:spcAft>
                <a:spcPts val="400"/>
              </a:spcAft>
            </a:pPr>
            <a:r>
              <a:rPr lang="en-US" sz="2200" b="1" i="1" dirty="0"/>
              <a:t>WBS </a:t>
            </a:r>
            <a:r>
              <a:rPr lang="en-US" sz="2200" dirty="0"/>
              <a:t>a hierarchical decomposition of the total scope of work, to be performed to accomplish the project objectives and create the required deliverables. </a:t>
            </a:r>
            <a:endParaRPr lang="en-US" sz="2200" b="1" i="1" dirty="0"/>
          </a:p>
          <a:p>
            <a:pPr marL="809625" lvl="1" indent="-342900">
              <a:spcBef>
                <a:spcPts val="400"/>
              </a:spcBef>
              <a:spcAft>
                <a:spcPts val="400"/>
              </a:spcAft>
            </a:pPr>
            <a:r>
              <a:rPr lang="en-US" sz="2200" b="1" i="1" dirty="0"/>
              <a:t>Work Package </a:t>
            </a:r>
            <a:r>
              <a:rPr lang="en-US" sz="2200" dirty="0"/>
              <a:t>the lowest level of the WBS with a unique identifier. These identifiers provide a structure for rolling up costs, schedules, and resource information to the control account level. </a:t>
            </a:r>
          </a:p>
          <a:p>
            <a:pPr marL="809625" lvl="1" indent="-342900">
              <a:spcBef>
                <a:spcPts val="400"/>
              </a:spcBef>
              <a:spcAft>
                <a:spcPts val="400"/>
              </a:spcAft>
            </a:pPr>
            <a:r>
              <a:rPr lang="en-US" sz="2200" b="1" i="1" dirty="0"/>
              <a:t>Planning Package </a:t>
            </a:r>
            <a:r>
              <a:rPr lang="en-US" sz="2200" dirty="0"/>
              <a:t>A WBS component below a control account and above a work package.  </a:t>
            </a:r>
            <a:endParaRPr lang="en-US" sz="2200" b="1" i="1" dirty="0"/>
          </a:p>
          <a:p>
            <a:pPr marL="1257300" lvl="1" indent="-342900">
              <a:spcBef>
                <a:spcPts val="400"/>
              </a:spcBef>
              <a:spcAft>
                <a:spcPts val="400"/>
              </a:spcAft>
            </a:pPr>
            <a:endParaRPr lang="en-US" sz="2600" dirty="0"/>
          </a:p>
          <a:p>
            <a:pPr marL="742950" indent="-400050">
              <a:spcBef>
                <a:spcPts val="400"/>
              </a:spcBef>
              <a:spcAft>
                <a:spcPts val="400"/>
              </a:spcAft>
              <a:buFont typeface="Wingdings 2" pitchFamily="18" charset="2"/>
              <a:buNone/>
            </a:pPr>
            <a:r>
              <a:rPr lang="en-US" sz="2600" dirty="0"/>
              <a:t> </a:t>
            </a:r>
            <a:endParaRPr lang="en-CA" sz="2600" dirty="0"/>
          </a:p>
        </p:txBody>
      </p:sp>
      <p:sp>
        <p:nvSpPr>
          <p:cNvPr id="4" name="Slide Number Placeholder 3"/>
          <p:cNvSpPr>
            <a:spLocks noGrp="1"/>
          </p:cNvSpPr>
          <p:nvPr>
            <p:ph type="sldNum" sz="quarter" idx="12"/>
          </p:nvPr>
        </p:nvSpPr>
        <p:spPr/>
        <p:txBody>
          <a:bodyPr/>
          <a:lstStyle/>
          <a:p>
            <a:pPr>
              <a:defRPr/>
            </a:pPr>
            <a:fld id="{F163A835-4BE5-47C5-A1FC-3D82104F7E27}" type="slidenum">
              <a:rPr lang="en-US" smtClean="0"/>
              <a:pPr>
                <a:defRPr/>
              </a:pPr>
              <a:t>53</a:t>
            </a:fld>
            <a:endParaRPr lang="en-US" sz="1400">
              <a:solidFill>
                <a:schemeClr val="tx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731837" y="0"/>
            <a:ext cx="8412163" cy="750332"/>
          </a:xfrm>
        </p:spPr>
        <p:txBody>
          <a:bodyPr>
            <a:noAutofit/>
          </a:bodyPr>
          <a:lstStyle/>
          <a:p>
            <a:pPr algn="ctr">
              <a:defRPr/>
            </a:pPr>
            <a:r>
              <a:rPr lang="en-US" sz="3200" b="1" dirty="0">
                <a:effectLst>
                  <a:outerShdw blurRad="38100" dist="38100" dir="2700000" algn="tl">
                    <a:srgbClr val="000000">
                      <a:alpha val="43137"/>
                    </a:srgbClr>
                  </a:outerShdw>
                </a:effectLst>
              </a:rPr>
              <a:t>5.4.3  - CREATE WBS: OUTPUT</a:t>
            </a:r>
            <a:endParaRPr lang="en-CA" sz="3200" b="1" dirty="0">
              <a:effectLst>
                <a:outerShdw blurRad="38100" dist="38100" dir="2700000" algn="tl">
                  <a:srgbClr val="000000">
                    <a:alpha val="43137"/>
                  </a:srgbClr>
                </a:outerShdw>
              </a:effectLst>
            </a:endParaRPr>
          </a:p>
        </p:txBody>
      </p:sp>
      <p:sp>
        <p:nvSpPr>
          <p:cNvPr id="78850" name="Rectangle 4"/>
          <p:cNvSpPr>
            <a:spLocks noGrp="1" noChangeArrowheads="1"/>
          </p:cNvSpPr>
          <p:nvPr>
            <p:ph idx="1"/>
          </p:nvPr>
        </p:nvSpPr>
        <p:spPr>
          <a:xfrm>
            <a:off x="533400" y="914400"/>
            <a:ext cx="8382000" cy="5807076"/>
          </a:xfrm>
        </p:spPr>
        <p:txBody>
          <a:bodyPr>
            <a:normAutofit fontScale="92500" lnSpcReduction="20000"/>
          </a:bodyPr>
          <a:lstStyle/>
          <a:p>
            <a:pPr marL="266700" indent="-136525"/>
            <a:r>
              <a:rPr lang="en-US" sz="2800" dirty="0"/>
              <a:t>   </a:t>
            </a:r>
            <a:r>
              <a:rPr lang="en-US" sz="2800" b="1" i="1" dirty="0"/>
              <a:t>WBS Dictionary</a:t>
            </a:r>
          </a:p>
          <a:p>
            <a:pPr marL="457200" lvl="1" indent="0" eaLnBrk="1" hangingPunct="1">
              <a:lnSpc>
                <a:spcPct val="130000"/>
              </a:lnSpc>
              <a:buSzPct val="79000"/>
            </a:pPr>
            <a:r>
              <a:rPr lang="en-US" sz="2400" i="1" u="sng" dirty="0"/>
              <a:t>The WBS dictionary</a:t>
            </a:r>
            <a:r>
              <a:rPr lang="en-US" sz="2400" dirty="0"/>
              <a:t> provides supporting detail that is not practical to include in the graphical format of the WBS. It can include items such as:</a:t>
            </a:r>
          </a:p>
          <a:p>
            <a:pPr marL="800100" lvl="1" indent="-342900" eaLnBrk="1" hangingPunct="1">
              <a:lnSpc>
                <a:spcPct val="130000"/>
              </a:lnSpc>
              <a:buSzPct val="79000"/>
              <a:buFont typeface="Wingdings 2" pitchFamily="18" charset="2"/>
              <a:buChar char=""/>
            </a:pPr>
            <a:r>
              <a:rPr lang="en-US" dirty="0"/>
              <a:t>Code of account identifier	</a:t>
            </a:r>
            <a:r>
              <a:rPr lang="en-US" b="1" dirty="0"/>
              <a:t>+</a:t>
            </a:r>
            <a:r>
              <a:rPr lang="en-US" dirty="0"/>
              <a:t> Quality requirements</a:t>
            </a:r>
          </a:p>
          <a:p>
            <a:pPr marL="800100" lvl="1" indent="-342900" eaLnBrk="1" hangingPunct="1">
              <a:lnSpc>
                <a:spcPct val="130000"/>
              </a:lnSpc>
              <a:buSzPct val="79000"/>
              <a:buFont typeface="Wingdings 2" pitchFamily="18" charset="2"/>
              <a:buChar char=""/>
            </a:pPr>
            <a:r>
              <a:rPr lang="en-US" dirty="0"/>
              <a:t>Scheduled milestones		</a:t>
            </a:r>
            <a:r>
              <a:rPr lang="en-US" b="1" dirty="0"/>
              <a:t>+</a:t>
            </a:r>
            <a:r>
              <a:rPr lang="en-US" dirty="0"/>
              <a:t> Contract information</a:t>
            </a:r>
          </a:p>
          <a:p>
            <a:pPr marL="800100" lvl="1" indent="-342900" eaLnBrk="1" hangingPunct="1">
              <a:lnSpc>
                <a:spcPct val="130000"/>
              </a:lnSpc>
              <a:buSzPct val="79000"/>
              <a:buFont typeface="Wingdings 2" pitchFamily="18" charset="2"/>
              <a:buChar char=""/>
            </a:pPr>
            <a:r>
              <a:rPr lang="en-US" dirty="0"/>
              <a:t>Cost estimates			</a:t>
            </a:r>
            <a:r>
              <a:rPr lang="en-US" b="1" dirty="0"/>
              <a:t>+</a:t>
            </a:r>
            <a:r>
              <a:rPr lang="en-US" dirty="0"/>
              <a:t> Responsible organization</a:t>
            </a:r>
          </a:p>
          <a:p>
            <a:pPr marL="800100" lvl="1" indent="-342900" eaLnBrk="1" hangingPunct="1">
              <a:lnSpc>
                <a:spcPct val="130000"/>
              </a:lnSpc>
              <a:buSzPct val="79000"/>
              <a:buFont typeface="Wingdings 2" pitchFamily="18" charset="2"/>
              <a:buChar char=""/>
            </a:pPr>
            <a:r>
              <a:rPr lang="en-US" dirty="0"/>
              <a:t>Technical references		</a:t>
            </a:r>
            <a:r>
              <a:rPr lang="en-US" b="1" dirty="0"/>
              <a:t>+</a:t>
            </a:r>
            <a:r>
              <a:rPr lang="en-US" dirty="0"/>
              <a:t> Resources required</a:t>
            </a:r>
          </a:p>
          <a:p>
            <a:pPr marL="800100" lvl="1" indent="-342900" eaLnBrk="1" hangingPunct="1">
              <a:lnSpc>
                <a:spcPct val="130000"/>
              </a:lnSpc>
              <a:buSzPct val="79000"/>
              <a:buFont typeface="Wingdings 2" pitchFamily="18" charset="2"/>
              <a:buChar char=""/>
            </a:pPr>
            <a:r>
              <a:rPr lang="en-US" dirty="0"/>
              <a:t>description of work		</a:t>
            </a:r>
            <a:r>
              <a:rPr lang="en-US" b="1" dirty="0"/>
              <a:t>+</a:t>
            </a:r>
            <a:r>
              <a:rPr lang="en-US" dirty="0"/>
              <a:t> Acceptance criteria</a:t>
            </a:r>
          </a:p>
          <a:p>
            <a:pPr marL="800100" lvl="1" indent="-342900">
              <a:lnSpc>
                <a:spcPct val="130000"/>
              </a:lnSpc>
              <a:buSzPct val="79000"/>
              <a:buFont typeface="Wingdings 2" pitchFamily="18" charset="2"/>
              <a:buChar char=""/>
            </a:pPr>
            <a:r>
              <a:rPr lang="en-US" dirty="0"/>
              <a:t>Associated schedule activities	</a:t>
            </a:r>
            <a:r>
              <a:rPr lang="en-US" b="1" dirty="0"/>
              <a:t>+ </a:t>
            </a:r>
            <a:r>
              <a:rPr lang="en-US" dirty="0"/>
              <a:t>Agreement Information</a:t>
            </a:r>
          </a:p>
          <a:p>
            <a:pPr marL="457200" lvl="1" indent="0" eaLnBrk="1" hangingPunct="1">
              <a:lnSpc>
                <a:spcPct val="130000"/>
              </a:lnSpc>
              <a:buSzPct val="79000"/>
              <a:buNone/>
            </a:pPr>
            <a:endParaRPr lang="en-US" sz="2000" dirty="0"/>
          </a:p>
          <a:p>
            <a:pPr marL="514350" lvl="1" indent="-400050" eaLnBrk="1" hangingPunct="1">
              <a:lnSpc>
                <a:spcPct val="130000"/>
              </a:lnSpc>
              <a:buSzPct val="79000"/>
              <a:buNone/>
              <a:tabLst>
                <a:tab pos="400050" algn="l"/>
              </a:tabLst>
            </a:pPr>
            <a:r>
              <a:rPr lang="en-US" sz="3300" dirty="0"/>
              <a:t> .</a:t>
            </a:r>
            <a:r>
              <a:rPr lang="en-US" sz="3800" b="1" dirty="0"/>
              <a:t>2  Project Document Update </a:t>
            </a:r>
          </a:p>
          <a:p>
            <a:pPr marL="874712" lvl="1" indent="-342900">
              <a:lnSpc>
                <a:spcPct val="110000"/>
              </a:lnSpc>
              <a:spcBef>
                <a:spcPts val="0"/>
              </a:spcBef>
              <a:buSzPct val="79000"/>
              <a:tabLst>
                <a:tab pos="531813" algn="l"/>
              </a:tabLst>
            </a:pPr>
            <a:r>
              <a:rPr lang="en-US" b="1" i="1" dirty="0"/>
              <a:t>Assumption Log </a:t>
            </a:r>
            <a:r>
              <a:rPr lang="en-US" dirty="0"/>
              <a:t>updated with additional assumptions</a:t>
            </a:r>
            <a:endParaRPr lang="en-US" b="1" i="1" dirty="0"/>
          </a:p>
          <a:p>
            <a:pPr lvl="1" indent="-153988">
              <a:lnSpc>
                <a:spcPct val="110000"/>
              </a:lnSpc>
              <a:spcBef>
                <a:spcPts val="0"/>
              </a:spcBef>
              <a:buSzPct val="79000"/>
              <a:tabLst>
                <a:tab pos="531813" algn="l"/>
              </a:tabLst>
            </a:pPr>
            <a:r>
              <a:rPr lang="en-US" b="1" i="1" dirty="0"/>
              <a:t>   Requirements Documentation </a:t>
            </a:r>
            <a:r>
              <a:rPr lang="en-US" dirty="0"/>
              <a:t>to include approved changes </a:t>
            </a:r>
          </a:p>
        </p:txBody>
      </p:sp>
      <p:sp>
        <p:nvSpPr>
          <p:cNvPr id="80898" name="Slide Number Placeholder 3"/>
          <p:cNvSpPr>
            <a:spLocks noGrp="1"/>
          </p:cNvSpPr>
          <p:nvPr>
            <p:ph type="sldNum" sz="quarter" idx="12"/>
          </p:nvPr>
        </p:nvSpPr>
        <p:spPr/>
        <p:txBody>
          <a:bodyPr/>
          <a:lstStyle/>
          <a:p>
            <a:pPr>
              <a:defRPr/>
            </a:pPr>
            <a:fld id="{3F3DF386-CDCF-470C-802C-FF096FF643FF}" type="slidenum">
              <a:rPr lang="en-US"/>
              <a:pPr>
                <a:defRPr/>
              </a:pPr>
              <a:t>54</a:t>
            </a:fld>
            <a:endParaRPr lang="en-US" sz="1400">
              <a:solidFill>
                <a:schemeClr val="tx2"/>
              </a:solidFill>
            </a:endParaRPr>
          </a:p>
        </p:txBody>
      </p:sp>
      <p:sp>
        <p:nvSpPr>
          <p:cNvPr id="2" name="TextBox 1"/>
          <p:cNvSpPr txBox="1"/>
          <p:nvPr/>
        </p:nvSpPr>
        <p:spPr>
          <a:xfrm>
            <a:off x="1143000" y="5791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5659695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43800" cy="838200"/>
          </a:xfrm>
        </p:spPr>
        <p:txBody>
          <a:bodyPr>
            <a:noAutofit/>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SITUATIONAL QUESTION &amp; REAL WORLD </a:t>
            </a:r>
            <a:br>
              <a:rPr lang="en-US" sz="2800" b="1" dirty="0">
                <a:effectLst>
                  <a:outerShdw blurRad="38100" dist="38100" dir="2700000" algn="tl">
                    <a:srgbClr val="000000">
                      <a:alpha val="43137"/>
                    </a:srgbClr>
                  </a:outerShdw>
                </a:effectLst>
              </a:rPr>
            </a:br>
            <a:r>
              <a:rPr lang="en-US" sz="2800" b="1" dirty="0">
                <a:effectLst>
                  <a:outerShdw blurRad="38100" dist="38100" dir="2700000" algn="tl">
                    <a:srgbClr val="000000">
                      <a:alpha val="43137"/>
                    </a:srgbClr>
                  </a:outerShdw>
                </a:effectLst>
              </a:rPr>
              <a:t>APPLICATION</a:t>
            </a:r>
            <a:endParaRPr lang="en-CA"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752600"/>
            <a:ext cx="8839200" cy="2209800"/>
          </a:xfrm>
          <a:solidFill>
            <a:schemeClr val="bg2"/>
          </a:solidFill>
          <a:ln>
            <a:solidFill>
              <a:schemeClr val="accent2">
                <a:lumMod val="50000"/>
              </a:schemeClr>
            </a:solidFill>
          </a:ln>
        </p:spPr>
        <p:txBody>
          <a:bodyPr>
            <a:normAutofit/>
          </a:bodyPr>
          <a:lstStyle/>
          <a:p>
            <a:pPr eaLnBrk="1" fontAlgn="auto" hangingPunct="1">
              <a:spcAft>
                <a:spcPts val="0"/>
              </a:spcAft>
              <a:buFont typeface="Wingdings 2"/>
              <a:buNone/>
              <a:defRPr/>
            </a:pPr>
            <a:r>
              <a:rPr lang="en-US" b="1" i="1" dirty="0"/>
              <a:t>	A common mistake many project managers make is failing to conduct appropriate decomposition of the project. This mistake typically leads to scope creep and estimating inaccuracies.  A project management plan can not be better than its WBS decomposition  </a:t>
            </a:r>
            <a:endParaRPr lang="en-CA" b="1" i="1" dirty="0"/>
          </a:p>
        </p:txBody>
      </p:sp>
      <p:sp>
        <p:nvSpPr>
          <p:cNvPr id="4" name="Slide Number Placeholder 3"/>
          <p:cNvSpPr>
            <a:spLocks noGrp="1"/>
          </p:cNvSpPr>
          <p:nvPr>
            <p:ph type="sldNum" sz="quarter" idx="12"/>
          </p:nvPr>
        </p:nvSpPr>
        <p:spPr/>
        <p:txBody>
          <a:bodyPr/>
          <a:lstStyle/>
          <a:p>
            <a:pPr>
              <a:defRPr/>
            </a:pPr>
            <a:fld id="{57EB697A-3845-4991-A0E4-D58E54DEDF13}" type="slidenum">
              <a:rPr lang="en-US"/>
              <a:pPr>
                <a:defRPr/>
              </a:pPr>
              <a:t>55</a:t>
            </a:fld>
            <a:endParaRPr lang="en-US" sz="1400">
              <a:solidFill>
                <a:schemeClr val="tx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5" name="Rectangle 37"/>
          <p:cNvSpPr>
            <a:spLocks noGrp="1" noChangeArrowheads="1"/>
          </p:cNvSpPr>
          <p:nvPr>
            <p:ph type="title"/>
          </p:nvPr>
        </p:nvSpPr>
        <p:spPr>
          <a:xfrm>
            <a:off x="762000" y="228600"/>
            <a:ext cx="7467600" cy="609600"/>
          </a:xfrm>
        </p:spPr>
        <p:txBody>
          <a:bodyPr>
            <a:norm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5.5  - VALIDATE SCOPE</a:t>
            </a:r>
          </a:p>
        </p:txBody>
      </p:sp>
      <p:sp>
        <p:nvSpPr>
          <p:cNvPr id="96258" name="Slide Number Placeholder 3"/>
          <p:cNvSpPr>
            <a:spLocks noGrp="1"/>
          </p:cNvSpPr>
          <p:nvPr>
            <p:ph type="sldNum" sz="quarter" idx="12"/>
          </p:nvPr>
        </p:nvSpPr>
        <p:spPr/>
        <p:txBody>
          <a:bodyPr/>
          <a:lstStyle/>
          <a:p>
            <a:pPr>
              <a:defRPr/>
            </a:pPr>
            <a:fld id="{DA0BB44F-DD13-46E2-81F1-4E880223D0FE}" type="slidenum">
              <a:rPr lang="en-US"/>
              <a:pPr>
                <a:defRPr/>
              </a:pPr>
              <a:t>56</a:t>
            </a:fld>
            <a:endParaRPr lang="en-US" sz="1400">
              <a:solidFill>
                <a:schemeClr val="tx2"/>
              </a:solidFill>
            </a:endParaRPr>
          </a:p>
        </p:txBody>
      </p:sp>
      <p:sp>
        <p:nvSpPr>
          <p:cNvPr id="88068" name="Rectangle 7"/>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88069" name="Rectangle 8"/>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88070" name="Rectangle 9"/>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88071" name="Rectangle 10"/>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88072" name="Rectangle 11"/>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pic>
        <p:nvPicPr>
          <p:cNvPr id="507906" name="Picture 2"/>
          <p:cNvPicPr>
            <a:picLocks noChangeArrowheads="1"/>
          </p:cNvPicPr>
          <p:nvPr/>
        </p:nvPicPr>
        <p:blipFill>
          <a:blip r:embed="rId3" cstate="print"/>
          <a:srcRect/>
          <a:stretch>
            <a:fillRect/>
          </a:stretch>
        </p:blipFill>
        <p:spPr bwMode="auto">
          <a:xfrm>
            <a:off x="5486400" y="3219449"/>
            <a:ext cx="1905000" cy="1885951"/>
          </a:xfrm>
          <a:prstGeom prst="rect">
            <a:avLst/>
          </a:prstGeom>
          <a:noFill/>
          <a:ln w="12700">
            <a:noFill/>
            <a:miter lim="800000"/>
            <a:headEnd/>
            <a:tailEnd/>
          </a:ln>
        </p:spPr>
      </p:pic>
      <p:sp>
        <p:nvSpPr>
          <p:cNvPr id="24" name="TextBox 1"/>
          <p:cNvSpPr txBox="1"/>
          <p:nvPr/>
        </p:nvSpPr>
        <p:spPr>
          <a:xfrm>
            <a:off x="0" y="655171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25" name="Group 24"/>
          <p:cNvGrpSpPr/>
          <p:nvPr/>
        </p:nvGrpSpPr>
        <p:grpSpPr>
          <a:xfrm>
            <a:off x="533400" y="1752600"/>
            <a:ext cx="8077200" cy="4102100"/>
            <a:chOff x="533400" y="1752600"/>
            <a:chExt cx="8077200" cy="4102100"/>
          </a:xfrm>
        </p:grpSpPr>
        <p:sp>
          <p:nvSpPr>
            <p:cNvPr id="26" name="Rectangle 49"/>
            <p:cNvSpPr>
              <a:spLocks noChangeArrowheads="1"/>
            </p:cNvSpPr>
            <p:nvPr/>
          </p:nvSpPr>
          <p:spPr bwMode="auto">
            <a:xfrm>
              <a:off x="2693591" y="3657600"/>
              <a:ext cx="9906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5.3</a:t>
              </a:r>
            </a:p>
            <a:p>
              <a:pPr algn="ctr">
                <a:defRPr/>
              </a:pPr>
              <a:r>
                <a:rPr lang="en-US" b="1" dirty="0">
                  <a:solidFill>
                    <a:schemeClr val="bg1"/>
                  </a:solidFill>
                </a:rPr>
                <a:t>Define</a:t>
              </a:r>
            </a:p>
            <a:p>
              <a:pPr algn="ctr">
                <a:defRPr/>
              </a:pPr>
              <a:r>
                <a:rPr lang="en-US" b="1" dirty="0">
                  <a:solidFill>
                    <a:schemeClr val="bg1"/>
                  </a:solidFill>
                </a:rPr>
                <a:t>Scope</a:t>
              </a:r>
            </a:p>
          </p:txBody>
        </p:sp>
        <p:sp>
          <p:nvSpPr>
            <p:cNvPr id="27" name="Rectangle 50"/>
            <p:cNvSpPr>
              <a:spLocks noChangeArrowheads="1"/>
            </p:cNvSpPr>
            <p:nvPr/>
          </p:nvSpPr>
          <p:spPr bwMode="auto">
            <a:xfrm>
              <a:off x="4244182" y="3670300"/>
              <a:ext cx="11049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5.4</a:t>
              </a:r>
            </a:p>
            <a:p>
              <a:pPr algn="ctr">
                <a:defRPr/>
              </a:pPr>
              <a:r>
                <a:rPr lang="en-US" b="1" dirty="0">
                  <a:solidFill>
                    <a:schemeClr val="bg1"/>
                  </a:solidFill>
                </a:rPr>
                <a:t>Create</a:t>
              </a:r>
            </a:p>
            <a:p>
              <a:pPr algn="ctr">
                <a:defRPr/>
              </a:pPr>
              <a:r>
                <a:rPr lang="en-US" b="1" dirty="0">
                  <a:solidFill>
                    <a:schemeClr val="bg1"/>
                  </a:solidFill>
                </a:rPr>
                <a:t>WBS</a:t>
              </a:r>
              <a:endParaRPr lang="en-US" dirty="0">
                <a:solidFill>
                  <a:schemeClr val="bg1"/>
                </a:solidFill>
              </a:endParaRPr>
            </a:p>
          </p:txBody>
        </p:sp>
        <p:sp>
          <p:nvSpPr>
            <p:cNvPr id="28" name="Rectangle 51"/>
            <p:cNvSpPr>
              <a:spLocks noChangeArrowheads="1"/>
            </p:cNvSpPr>
            <p:nvPr/>
          </p:nvSpPr>
          <p:spPr bwMode="auto">
            <a:xfrm>
              <a:off x="7535863" y="3657600"/>
              <a:ext cx="1074737" cy="9906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5.6</a:t>
              </a:r>
            </a:p>
            <a:p>
              <a:pPr algn="ctr">
                <a:defRPr/>
              </a:pPr>
              <a:r>
                <a:rPr lang="en-US" b="1" dirty="0">
                  <a:solidFill>
                    <a:schemeClr val="bg1"/>
                  </a:solidFill>
                </a:rPr>
                <a:t>Control</a:t>
              </a:r>
            </a:p>
            <a:p>
              <a:pPr algn="ctr">
                <a:defRPr/>
              </a:pPr>
              <a:r>
                <a:rPr lang="en-US" b="1" dirty="0">
                  <a:solidFill>
                    <a:schemeClr val="bg1"/>
                  </a:solidFill>
                </a:rPr>
                <a:t>Scope </a:t>
              </a:r>
            </a:p>
          </p:txBody>
        </p:sp>
        <p:sp>
          <p:nvSpPr>
            <p:cNvPr id="29" name="Rectangle 52"/>
            <p:cNvSpPr>
              <a:spLocks noChangeArrowheads="1"/>
            </p:cNvSpPr>
            <p:nvPr/>
          </p:nvSpPr>
          <p:spPr bwMode="auto">
            <a:xfrm>
              <a:off x="5909073" y="3657600"/>
              <a:ext cx="10668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endParaRPr lang="en-US" b="1" dirty="0">
                <a:solidFill>
                  <a:schemeClr val="bg1"/>
                </a:solidFill>
              </a:endParaRPr>
            </a:p>
            <a:p>
              <a:pPr algn="ctr">
                <a:defRPr/>
              </a:pPr>
              <a:r>
                <a:rPr lang="en-US" b="1" dirty="0">
                  <a:solidFill>
                    <a:schemeClr val="bg1"/>
                  </a:solidFill>
                </a:rPr>
                <a:t>5.5</a:t>
              </a:r>
            </a:p>
            <a:p>
              <a:pPr algn="ctr">
                <a:defRPr/>
              </a:pPr>
              <a:r>
                <a:rPr lang="en-US" b="1" dirty="0">
                  <a:solidFill>
                    <a:schemeClr val="bg1"/>
                  </a:solidFill>
                </a:rPr>
                <a:t>Validate</a:t>
              </a:r>
            </a:p>
            <a:p>
              <a:pPr algn="ctr">
                <a:defRPr/>
              </a:pPr>
              <a:r>
                <a:rPr lang="en-US" b="1" dirty="0">
                  <a:solidFill>
                    <a:schemeClr val="bg1"/>
                  </a:solidFill>
                </a:rPr>
                <a:t>Scope</a:t>
              </a:r>
            </a:p>
            <a:p>
              <a:pPr algn="ctr">
                <a:defRPr/>
              </a:pPr>
              <a:endParaRPr lang="en-US" dirty="0">
                <a:solidFill>
                  <a:schemeClr val="bg1"/>
                </a:solidFill>
              </a:endParaRPr>
            </a:p>
          </p:txBody>
        </p:sp>
        <p:sp>
          <p:nvSpPr>
            <p:cNvPr id="30" name="Rectangle 53"/>
            <p:cNvSpPr>
              <a:spLocks noChangeArrowheads="1"/>
            </p:cNvSpPr>
            <p:nvPr/>
          </p:nvSpPr>
          <p:spPr bwMode="auto">
            <a:xfrm>
              <a:off x="3581400" y="1752600"/>
              <a:ext cx="2438400" cy="1197764"/>
            </a:xfrm>
            <a:prstGeom prst="rect">
              <a:avLst/>
            </a:prstGeom>
            <a:solidFill>
              <a:schemeClr val="tx2">
                <a:lumMod val="50000"/>
              </a:schemeClr>
            </a:solidFill>
            <a:ln w="12700">
              <a:noFill/>
              <a:miter lim="800000"/>
              <a:headEnd/>
              <a:tailEnd/>
            </a:ln>
            <a:effectLst>
              <a:outerShdw blurRad="50800" dist="38100" dir="18900000" algn="bl" rotWithShape="0">
                <a:prstClr val="black">
                  <a:alpha val="40000"/>
                </a:prstClr>
              </a:outerShdw>
            </a:effectLst>
          </p:spPr>
          <p:txBody>
            <a:bodyPr lIns="90488" tIns="44450" rIns="90488" bIns="44450">
              <a:spAutoFit/>
            </a:bodyPr>
            <a:lstStyle/>
            <a:p>
              <a:pPr algn="ctr">
                <a:defRPr/>
              </a:pPr>
              <a:r>
                <a:rPr lang="en-US" sz="2400" b="1">
                  <a:solidFill>
                    <a:schemeClr val="bg1"/>
                  </a:solidFill>
                </a:rPr>
                <a:t>5.0</a:t>
              </a:r>
            </a:p>
            <a:p>
              <a:pPr algn="ctr">
                <a:defRPr/>
              </a:pPr>
              <a:r>
                <a:rPr lang="en-US" sz="2400" b="1">
                  <a:solidFill>
                    <a:schemeClr val="bg1"/>
                  </a:solidFill>
                </a:rPr>
                <a:t>Project Scope  Management</a:t>
              </a:r>
              <a:endParaRPr lang="en-US" sz="2400" b="1">
                <a:solidFill>
                  <a:schemeClr val="accent2"/>
                </a:solidFill>
              </a:endParaRPr>
            </a:p>
          </p:txBody>
        </p:sp>
        <p:sp>
          <p:nvSpPr>
            <p:cNvPr id="31" name="Line 54"/>
            <p:cNvSpPr>
              <a:spLocks noChangeShapeType="1"/>
            </p:cNvSpPr>
            <p:nvPr/>
          </p:nvSpPr>
          <p:spPr bwMode="auto">
            <a:xfrm>
              <a:off x="4799012" y="2895600"/>
              <a:ext cx="1588" cy="295275"/>
            </a:xfrm>
            <a:prstGeom prst="line">
              <a:avLst/>
            </a:prstGeom>
            <a:noFill/>
            <a:ln w="28575">
              <a:solidFill>
                <a:schemeClr val="tx1"/>
              </a:solidFill>
              <a:round/>
              <a:headEnd/>
              <a:tailEnd/>
            </a:ln>
          </p:spPr>
          <p:txBody>
            <a:bodyPr wrap="none" anchor="ctr"/>
            <a:lstStyle/>
            <a:p>
              <a:pPr algn="ctr"/>
              <a:endParaRPr lang="en-CA"/>
            </a:p>
          </p:txBody>
        </p:sp>
        <p:sp>
          <p:nvSpPr>
            <p:cNvPr id="32" name="Line 56"/>
            <p:cNvSpPr>
              <a:spLocks noChangeShapeType="1"/>
            </p:cNvSpPr>
            <p:nvPr/>
          </p:nvSpPr>
          <p:spPr bwMode="auto">
            <a:xfrm flipV="1">
              <a:off x="1371600" y="3200400"/>
              <a:ext cx="6697663" cy="0"/>
            </a:xfrm>
            <a:prstGeom prst="line">
              <a:avLst/>
            </a:prstGeom>
            <a:noFill/>
            <a:ln w="28575">
              <a:solidFill>
                <a:schemeClr val="tx1"/>
              </a:solidFill>
              <a:round/>
              <a:headEnd/>
              <a:tailEnd/>
            </a:ln>
          </p:spPr>
          <p:txBody>
            <a:bodyPr wrap="none" anchor="ctr"/>
            <a:lstStyle/>
            <a:p>
              <a:pPr algn="ctr"/>
              <a:endParaRPr lang="en-CA">
                <a:effectLst>
                  <a:outerShdw blurRad="38100" dist="38100" dir="2700000" algn="tl">
                    <a:srgbClr val="000000">
                      <a:alpha val="43137"/>
                    </a:srgbClr>
                  </a:outerShdw>
                </a:effectLst>
              </a:endParaRPr>
            </a:p>
          </p:txBody>
        </p:sp>
        <p:sp>
          <p:nvSpPr>
            <p:cNvPr id="33" name="Line 57"/>
            <p:cNvSpPr>
              <a:spLocks noChangeShapeType="1"/>
            </p:cNvSpPr>
            <p:nvPr/>
          </p:nvSpPr>
          <p:spPr bwMode="auto">
            <a:xfrm flipV="1">
              <a:off x="3200400" y="3167062"/>
              <a:ext cx="0" cy="490538"/>
            </a:xfrm>
            <a:prstGeom prst="line">
              <a:avLst/>
            </a:prstGeom>
            <a:noFill/>
            <a:ln w="28575">
              <a:solidFill>
                <a:schemeClr val="tx1"/>
              </a:solidFill>
              <a:round/>
              <a:headEnd/>
              <a:tailEnd/>
            </a:ln>
          </p:spPr>
          <p:txBody>
            <a:bodyPr wrap="none" anchor="ctr"/>
            <a:lstStyle/>
            <a:p>
              <a:pPr algn="ctr"/>
              <a:endParaRPr lang="en-CA"/>
            </a:p>
          </p:txBody>
        </p:sp>
        <p:sp>
          <p:nvSpPr>
            <p:cNvPr id="34" name="Line 58"/>
            <p:cNvSpPr>
              <a:spLocks noChangeShapeType="1"/>
            </p:cNvSpPr>
            <p:nvPr/>
          </p:nvSpPr>
          <p:spPr bwMode="auto">
            <a:xfrm flipV="1">
              <a:off x="48006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5" name="Line 59"/>
            <p:cNvSpPr>
              <a:spLocks noChangeShapeType="1"/>
            </p:cNvSpPr>
            <p:nvPr/>
          </p:nvSpPr>
          <p:spPr bwMode="auto">
            <a:xfrm flipV="1">
              <a:off x="64770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6" name="Line 60"/>
            <p:cNvSpPr>
              <a:spLocks noChangeShapeType="1"/>
            </p:cNvSpPr>
            <p:nvPr/>
          </p:nvSpPr>
          <p:spPr bwMode="auto">
            <a:xfrm flipV="1">
              <a:off x="807085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7" name="Rectangle 1034"/>
            <p:cNvSpPr>
              <a:spLocks noChangeArrowheads="1"/>
            </p:cNvSpPr>
            <p:nvPr/>
          </p:nvSpPr>
          <p:spPr bwMode="auto">
            <a:xfrm>
              <a:off x="1638300" y="4876800"/>
              <a:ext cx="16383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sz="1800" b="1" dirty="0">
                  <a:solidFill>
                    <a:schemeClr val="bg1"/>
                  </a:solidFill>
                </a:rPr>
                <a:t>5.2</a:t>
              </a:r>
            </a:p>
            <a:p>
              <a:pPr algn="ctr">
                <a:defRPr/>
              </a:pPr>
              <a:r>
                <a:rPr lang="en-US" sz="1800" b="1" dirty="0">
                  <a:solidFill>
                    <a:schemeClr val="bg1"/>
                  </a:solidFill>
                </a:rPr>
                <a:t>Collect </a:t>
              </a:r>
            </a:p>
            <a:p>
              <a:pPr algn="ctr">
                <a:defRPr/>
              </a:pPr>
              <a:r>
                <a:rPr lang="en-US" sz="1800" b="1" dirty="0">
                  <a:solidFill>
                    <a:schemeClr val="bg1"/>
                  </a:solidFill>
                </a:rPr>
                <a:t>Requirements</a:t>
              </a:r>
            </a:p>
          </p:txBody>
        </p:sp>
        <p:sp>
          <p:nvSpPr>
            <p:cNvPr id="38" name="Line 1035"/>
            <p:cNvSpPr>
              <a:spLocks noChangeShapeType="1"/>
            </p:cNvSpPr>
            <p:nvPr/>
          </p:nvSpPr>
          <p:spPr bwMode="auto">
            <a:xfrm>
              <a:off x="1381125" y="3190875"/>
              <a:ext cx="0" cy="457200"/>
            </a:xfrm>
            <a:prstGeom prst="line">
              <a:avLst/>
            </a:prstGeom>
            <a:noFill/>
            <a:ln w="28575">
              <a:solidFill>
                <a:schemeClr val="tx1"/>
              </a:solidFill>
              <a:round/>
              <a:headEnd/>
              <a:tailEnd/>
            </a:ln>
          </p:spPr>
          <p:txBody>
            <a:bodyPr/>
            <a:lstStyle/>
            <a:p>
              <a:pPr algn="ctr"/>
              <a:endParaRPr lang="en-CA"/>
            </a:p>
          </p:txBody>
        </p:sp>
        <p:sp>
          <p:nvSpPr>
            <p:cNvPr id="39" name="Rectangle 50"/>
            <p:cNvSpPr>
              <a:spLocks noChangeArrowheads="1"/>
            </p:cNvSpPr>
            <p:nvPr/>
          </p:nvSpPr>
          <p:spPr bwMode="auto">
            <a:xfrm>
              <a:off x="533400" y="3684588"/>
              <a:ext cx="16002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5.1</a:t>
              </a:r>
            </a:p>
            <a:p>
              <a:pPr algn="ctr">
                <a:defRPr/>
              </a:pPr>
              <a:r>
                <a:rPr lang="en-US" b="1" dirty="0">
                  <a:solidFill>
                    <a:schemeClr val="bg1"/>
                  </a:solidFill>
                </a:rPr>
                <a:t>Plan Scope</a:t>
              </a:r>
            </a:p>
            <a:p>
              <a:pPr algn="ctr">
                <a:defRPr/>
              </a:pPr>
              <a:r>
                <a:rPr lang="en-US" b="1" dirty="0">
                  <a:solidFill>
                    <a:schemeClr val="bg1"/>
                  </a:solidFill>
                </a:rPr>
                <a:t>Management</a:t>
              </a:r>
              <a:endParaRPr lang="en-US" dirty="0">
                <a:solidFill>
                  <a:schemeClr val="bg1"/>
                </a:solidFill>
              </a:endParaRPr>
            </a:p>
          </p:txBody>
        </p:sp>
        <p:sp>
          <p:nvSpPr>
            <p:cNvPr id="40" name="Line 1035"/>
            <p:cNvSpPr>
              <a:spLocks noChangeShapeType="1"/>
            </p:cNvSpPr>
            <p:nvPr/>
          </p:nvSpPr>
          <p:spPr bwMode="auto">
            <a:xfrm>
              <a:off x="2438400" y="3190874"/>
              <a:ext cx="0" cy="1685925"/>
            </a:xfrm>
            <a:prstGeom prst="line">
              <a:avLst/>
            </a:prstGeom>
            <a:noFill/>
            <a:ln w="28575">
              <a:solidFill>
                <a:schemeClr val="tx1"/>
              </a:solidFill>
              <a:round/>
              <a:headEnd/>
              <a:tailEnd/>
            </a:ln>
          </p:spPr>
          <p:txBody>
            <a:bodyPr/>
            <a:lstStyle/>
            <a:p>
              <a:pPr algn="ctr"/>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507906"/>
                                        </p:tgtEl>
                                        <p:attrNameLst>
                                          <p:attrName>style.visibility</p:attrName>
                                        </p:attrNameLst>
                                      </p:cBhvr>
                                      <p:to>
                                        <p:strVal val="visible"/>
                                      </p:to>
                                    </p:set>
                                    <p:anim calcmode="lin" valueType="num">
                                      <p:cBhvr>
                                        <p:cTn id="7" dur="500" fill="hold"/>
                                        <p:tgtEl>
                                          <p:spTgt spid="507906"/>
                                        </p:tgtEl>
                                        <p:attrNameLst>
                                          <p:attrName>ppt_w</p:attrName>
                                        </p:attrNameLst>
                                      </p:cBhvr>
                                      <p:tavLst>
                                        <p:tav tm="0">
                                          <p:val>
                                            <p:strVal val="4/3*#ppt_w"/>
                                          </p:val>
                                        </p:tav>
                                        <p:tav tm="100000">
                                          <p:val>
                                            <p:strVal val="#ppt_w"/>
                                          </p:val>
                                        </p:tav>
                                      </p:tavLst>
                                    </p:anim>
                                    <p:anim calcmode="lin" valueType="num">
                                      <p:cBhvr>
                                        <p:cTn id="8" dur="500" fill="hold"/>
                                        <p:tgtEl>
                                          <p:spTgt spid="50790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2" name="Rectangle 7"/>
          <p:cNvSpPr>
            <a:spLocks noGrp="1" noChangeArrowheads="1"/>
          </p:cNvSpPr>
          <p:nvPr>
            <p:ph type="title"/>
          </p:nvPr>
        </p:nvSpPr>
        <p:spPr>
          <a:xfrm>
            <a:off x="533400" y="228600"/>
            <a:ext cx="7772400" cy="533400"/>
          </a:xfrm>
        </p:spPr>
        <p:txBody>
          <a:bodyPr/>
          <a:lstStyle/>
          <a:p>
            <a:pPr algn="ctr" eaLnBrk="1" fontAlgn="auto" hangingPunct="1">
              <a:spcAft>
                <a:spcPts val="0"/>
              </a:spcAft>
              <a:defRPr/>
            </a:pPr>
            <a:r>
              <a:rPr lang="en-US" sz="2800" b="1" dirty="0"/>
              <a:t>5.5  - VALIDATE SCOPE </a:t>
            </a:r>
          </a:p>
        </p:txBody>
      </p:sp>
      <p:sp>
        <p:nvSpPr>
          <p:cNvPr id="93186" name="Slide Number Placeholder 3"/>
          <p:cNvSpPr>
            <a:spLocks noGrp="1"/>
          </p:cNvSpPr>
          <p:nvPr>
            <p:ph type="sldNum" sz="quarter" idx="12"/>
          </p:nvPr>
        </p:nvSpPr>
        <p:spPr/>
        <p:txBody>
          <a:bodyPr/>
          <a:lstStyle/>
          <a:p>
            <a:pPr>
              <a:defRPr/>
            </a:pPr>
            <a:fld id="{5040AEEC-C6E9-41B7-80E2-4EC0830CE254}" type="slidenum">
              <a:rPr lang="en-US"/>
              <a:pPr>
                <a:defRPr/>
              </a:pPr>
              <a:t>57</a:t>
            </a:fld>
            <a:endParaRPr lang="en-US" sz="1400">
              <a:solidFill>
                <a:schemeClr val="tx2"/>
              </a:solidFill>
            </a:endParaRPr>
          </a:p>
        </p:txBody>
      </p:sp>
      <p:sp>
        <p:nvSpPr>
          <p:cNvPr id="83972" name="Freeform 3"/>
          <p:cNvSpPr>
            <a:spLocks/>
          </p:cNvSpPr>
          <p:nvPr/>
        </p:nvSpPr>
        <p:spPr bwMode="auto">
          <a:xfrm>
            <a:off x="458788" y="2393950"/>
            <a:ext cx="8685212" cy="2795588"/>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tx2">
              <a:lumMod val="20000"/>
              <a:lumOff val="80000"/>
            </a:schemeClr>
          </a:solidFill>
          <a:ln w="12700" cap="rnd">
            <a:solidFill>
              <a:schemeClr val="tx1"/>
            </a:solidFill>
            <a:round/>
            <a:headEnd/>
            <a:tailEnd/>
          </a:ln>
        </p:spPr>
        <p:txBody>
          <a:bodyPr/>
          <a:lstStyle/>
          <a:p>
            <a:endParaRPr lang="en-US"/>
          </a:p>
        </p:txBody>
      </p:sp>
      <p:sp>
        <p:nvSpPr>
          <p:cNvPr id="165892" name="Rectangle 4"/>
          <p:cNvSpPr>
            <a:spLocks noChangeArrowheads="1"/>
          </p:cNvSpPr>
          <p:nvPr/>
        </p:nvSpPr>
        <p:spPr bwMode="auto">
          <a:xfrm>
            <a:off x="5943600" y="2362200"/>
            <a:ext cx="2057400" cy="2886075"/>
          </a:xfrm>
          <a:prstGeom prst="rect">
            <a:avLst/>
          </a:prstGeom>
          <a:solidFill>
            <a:schemeClr val="accent1">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r>
              <a:rPr lang="en-US" sz="2400" dirty="0">
                <a:solidFill>
                  <a:schemeClr val="bg2"/>
                </a:solidFill>
              </a:rPr>
              <a:t>Outputs</a:t>
            </a:r>
          </a:p>
          <a:p>
            <a:pPr algn="l">
              <a:defRPr/>
            </a:pPr>
            <a:endParaRPr lang="en-US" sz="1600" dirty="0">
              <a:solidFill>
                <a:schemeClr val="bg2"/>
              </a:solidFill>
            </a:endParaRPr>
          </a:p>
          <a:p>
            <a:pPr algn="l">
              <a:defRPr/>
            </a:pPr>
            <a:r>
              <a:rPr lang="en-US" sz="1600" dirty="0">
                <a:solidFill>
                  <a:schemeClr val="bg2"/>
                </a:solidFill>
              </a:rPr>
              <a:t>.1  Accepted </a:t>
            </a:r>
          </a:p>
          <a:p>
            <a:pPr algn="l">
              <a:defRPr/>
            </a:pPr>
            <a:r>
              <a:rPr lang="en-US" sz="1600" dirty="0">
                <a:solidFill>
                  <a:schemeClr val="bg2"/>
                </a:solidFill>
              </a:rPr>
              <a:t>     Deliverables</a:t>
            </a:r>
          </a:p>
          <a:p>
            <a:pPr algn="l">
              <a:defRPr/>
            </a:pPr>
            <a:r>
              <a:rPr lang="en-US" sz="1600" dirty="0">
                <a:solidFill>
                  <a:schemeClr val="bg2"/>
                </a:solidFill>
              </a:rPr>
              <a:t>.2  Changes requests</a:t>
            </a:r>
          </a:p>
          <a:p>
            <a:pPr>
              <a:defRPr/>
            </a:pPr>
            <a:r>
              <a:rPr lang="en-US" sz="1600" dirty="0">
                <a:solidFill>
                  <a:schemeClr val="bg2"/>
                </a:solidFill>
              </a:rPr>
              <a:t>.3Work performance</a:t>
            </a:r>
          </a:p>
          <a:p>
            <a:pPr>
              <a:defRPr/>
            </a:pPr>
            <a:r>
              <a:rPr lang="en-US" sz="1600" dirty="0">
                <a:solidFill>
                  <a:schemeClr val="bg2"/>
                </a:solidFill>
              </a:rPr>
              <a:t>   Information</a:t>
            </a:r>
          </a:p>
          <a:p>
            <a:pPr algn="l">
              <a:defRPr/>
            </a:pPr>
            <a:r>
              <a:rPr lang="en-US" sz="1600" dirty="0">
                <a:solidFill>
                  <a:schemeClr val="bg2"/>
                </a:solidFill>
              </a:rPr>
              <a:t>.4  Project document</a:t>
            </a:r>
          </a:p>
          <a:p>
            <a:pPr algn="l">
              <a:defRPr/>
            </a:pPr>
            <a:r>
              <a:rPr lang="en-US" sz="1600" dirty="0">
                <a:solidFill>
                  <a:schemeClr val="bg2"/>
                </a:solidFill>
              </a:rPr>
              <a:t>     updates</a:t>
            </a:r>
          </a:p>
          <a:p>
            <a:pPr algn="l">
              <a:defRPr/>
            </a:pPr>
            <a:endParaRPr lang="en-US" sz="1600" dirty="0">
              <a:solidFill>
                <a:schemeClr val="bg2"/>
              </a:solidFill>
            </a:endParaRPr>
          </a:p>
        </p:txBody>
      </p:sp>
      <p:sp>
        <p:nvSpPr>
          <p:cNvPr id="165893" name="Rectangle 5"/>
          <p:cNvSpPr>
            <a:spLocks noChangeArrowheads="1"/>
          </p:cNvSpPr>
          <p:nvPr/>
        </p:nvSpPr>
        <p:spPr bwMode="auto">
          <a:xfrm>
            <a:off x="3405188" y="2362200"/>
            <a:ext cx="1952625" cy="2851150"/>
          </a:xfrm>
          <a:prstGeom prst="rect">
            <a:avLst/>
          </a:prstGeom>
          <a:solidFill>
            <a:schemeClr val="accent1">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r>
              <a:rPr lang="en-US" sz="2400" dirty="0">
                <a:solidFill>
                  <a:schemeClr val="bg2"/>
                </a:solidFill>
              </a:rPr>
              <a:t>Tools &amp;</a:t>
            </a:r>
          </a:p>
          <a:p>
            <a:pPr algn="l">
              <a:defRPr/>
            </a:pPr>
            <a:r>
              <a:rPr lang="en-US" sz="2400" dirty="0">
                <a:solidFill>
                  <a:schemeClr val="bg2"/>
                </a:solidFill>
              </a:rPr>
              <a:t>Techniques</a:t>
            </a:r>
          </a:p>
          <a:p>
            <a:pPr algn="l">
              <a:defRPr/>
            </a:pPr>
            <a:endParaRPr lang="en-US" sz="2400" dirty="0">
              <a:solidFill>
                <a:schemeClr val="bg2"/>
              </a:solidFill>
            </a:endParaRPr>
          </a:p>
          <a:p>
            <a:pPr algn="l">
              <a:defRPr/>
            </a:pPr>
            <a:r>
              <a:rPr lang="en-US" sz="1600" dirty="0">
                <a:solidFill>
                  <a:schemeClr val="bg2"/>
                </a:solidFill>
              </a:rPr>
              <a:t>.1 Inspection</a:t>
            </a:r>
          </a:p>
          <a:p>
            <a:pPr algn="l">
              <a:defRPr/>
            </a:pPr>
            <a:r>
              <a:rPr lang="en-US" sz="1600" dirty="0">
                <a:solidFill>
                  <a:schemeClr val="bg2"/>
                </a:solidFill>
              </a:rPr>
              <a:t>.2 Group decision </a:t>
            </a:r>
          </a:p>
          <a:p>
            <a:pPr algn="l">
              <a:defRPr/>
            </a:pPr>
            <a:r>
              <a:rPr lang="en-US" sz="1600" dirty="0">
                <a:solidFill>
                  <a:schemeClr val="bg2"/>
                </a:solidFill>
              </a:rPr>
              <a:t>    making techniques</a:t>
            </a:r>
          </a:p>
          <a:p>
            <a:pPr algn="l">
              <a:buFontTx/>
              <a:buChar char=" "/>
              <a:defRPr/>
            </a:pPr>
            <a:endParaRPr lang="en-US" sz="1600" dirty="0">
              <a:solidFill>
                <a:schemeClr val="bg2"/>
              </a:solidFill>
            </a:endParaRPr>
          </a:p>
          <a:p>
            <a:pPr algn="l">
              <a:defRPr/>
            </a:pPr>
            <a:endParaRPr lang="en-US" sz="1600" dirty="0">
              <a:solidFill>
                <a:schemeClr val="bg2"/>
              </a:solidFill>
            </a:endParaRPr>
          </a:p>
          <a:p>
            <a:pPr algn="l">
              <a:buFontTx/>
              <a:buChar char=" "/>
              <a:defRPr/>
            </a:pPr>
            <a:endParaRPr lang="en-US" sz="2400" dirty="0">
              <a:solidFill>
                <a:schemeClr val="bg2"/>
              </a:solidFill>
            </a:endParaRPr>
          </a:p>
        </p:txBody>
      </p:sp>
      <p:sp>
        <p:nvSpPr>
          <p:cNvPr id="165894" name="Rectangle 6"/>
          <p:cNvSpPr>
            <a:spLocks noChangeArrowheads="1"/>
          </p:cNvSpPr>
          <p:nvPr/>
        </p:nvSpPr>
        <p:spPr bwMode="auto">
          <a:xfrm>
            <a:off x="609600" y="2362200"/>
            <a:ext cx="2209800" cy="2765425"/>
          </a:xfrm>
          <a:prstGeom prst="rect">
            <a:avLst/>
          </a:prstGeom>
          <a:solidFill>
            <a:schemeClr val="accent1">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endParaRPr lang="en-US" sz="2400" dirty="0">
              <a:solidFill>
                <a:schemeClr val="bg2"/>
              </a:solidFill>
            </a:endParaRPr>
          </a:p>
          <a:p>
            <a:pPr algn="l">
              <a:defRPr/>
            </a:pPr>
            <a:endParaRPr lang="en-US" sz="2400" dirty="0">
              <a:solidFill>
                <a:schemeClr val="bg2"/>
              </a:solidFill>
            </a:endParaRPr>
          </a:p>
          <a:p>
            <a:pPr algn="l">
              <a:defRPr/>
            </a:pPr>
            <a:r>
              <a:rPr lang="en-US" sz="2400" dirty="0">
                <a:solidFill>
                  <a:schemeClr val="bg2"/>
                </a:solidFill>
              </a:rPr>
              <a:t>Inputs</a:t>
            </a:r>
          </a:p>
          <a:p>
            <a:pPr marL="114300" indent="-114300" algn="l">
              <a:defRPr/>
            </a:pPr>
            <a:endParaRPr lang="en-US" sz="2400" dirty="0">
              <a:solidFill>
                <a:schemeClr val="bg2"/>
              </a:solidFill>
            </a:endParaRPr>
          </a:p>
          <a:p>
            <a:pPr marL="114300" indent="-114300" algn="l">
              <a:defRPr/>
            </a:pPr>
            <a:r>
              <a:rPr lang="en-US" sz="1600" dirty="0">
                <a:solidFill>
                  <a:schemeClr val="bg2"/>
                </a:solidFill>
              </a:rPr>
              <a:t>.1 Project Mgmt Plan</a:t>
            </a:r>
          </a:p>
          <a:p>
            <a:pPr marL="114300" indent="-114300" algn="l">
              <a:defRPr/>
            </a:pPr>
            <a:r>
              <a:rPr lang="en-US" sz="1600" dirty="0">
                <a:solidFill>
                  <a:schemeClr val="bg2"/>
                </a:solidFill>
              </a:rPr>
              <a:t>.2 Requirements </a:t>
            </a:r>
          </a:p>
          <a:p>
            <a:pPr marL="114300" indent="-114300" algn="l">
              <a:defRPr/>
            </a:pPr>
            <a:r>
              <a:rPr lang="en-US" sz="1600" dirty="0">
                <a:solidFill>
                  <a:schemeClr val="bg2"/>
                </a:solidFill>
              </a:rPr>
              <a:t>    documentation</a:t>
            </a:r>
          </a:p>
          <a:p>
            <a:pPr marL="114300" indent="-114300" algn="l">
              <a:defRPr/>
            </a:pPr>
            <a:r>
              <a:rPr lang="en-US" sz="1600" dirty="0">
                <a:solidFill>
                  <a:schemeClr val="bg2"/>
                </a:solidFill>
              </a:rPr>
              <a:t>.3 Requirements</a:t>
            </a:r>
          </a:p>
          <a:p>
            <a:pPr marL="114300" indent="-114300" algn="l">
              <a:defRPr/>
            </a:pPr>
            <a:r>
              <a:rPr lang="en-US" sz="1600" dirty="0">
                <a:solidFill>
                  <a:schemeClr val="bg2"/>
                </a:solidFill>
              </a:rPr>
              <a:t>    traceability matrix</a:t>
            </a:r>
          </a:p>
          <a:p>
            <a:pPr marL="114300" indent="-114300" algn="l">
              <a:defRPr/>
            </a:pPr>
            <a:r>
              <a:rPr lang="en-US" sz="1600" dirty="0">
                <a:solidFill>
                  <a:schemeClr val="bg2"/>
                </a:solidFill>
              </a:rPr>
              <a:t>.4 Verified deliverables</a:t>
            </a:r>
          </a:p>
          <a:p>
            <a:pPr marL="114300" indent="-114300" algn="l">
              <a:defRPr/>
            </a:pPr>
            <a:r>
              <a:rPr lang="en-US" sz="1600" dirty="0">
                <a:solidFill>
                  <a:schemeClr val="bg2"/>
                </a:solidFill>
              </a:rPr>
              <a:t>.5 </a:t>
            </a:r>
            <a:r>
              <a:rPr lang="en-US" sz="1400" dirty="0">
                <a:solidFill>
                  <a:schemeClr val="bg2"/>
                </a:solidFill>
              </a:rPr>
              <a:t>Work Performance Data</a:t>
            </a:r>
          </a:p>
          <a:p>
            <a:pPr algn="l">
              <a:buFontTx/>
              <a:buChar char="•"/>
              <a:defRPr/>
            </a:pPr>
            <a:endParaRPr lang="en-US" sz="1600" dirty="0">
              <a:solidFill>
                <a:schemeClr val="bg2"/>
              </a:solidFill>
            </a:endParaRPr>
          </a:p>
          <a:p>
            <a:pPr algn="l">
              <a:buFontTx/>
              <a:buChar char="•"/>
              <a:defRPr/>
            </a:pPr>
            <a:endParaRPr lang="en-US" sz="1600" dirty="0">
              <a:solidFill>
                <a:schemeClr val="bg2"/>
              </a:solidFill>
            </a:endParaRPr>
          </a:p>
          <a:p>
            <a:pPr algn="l">
              <a:buFontTx/>
              <a:buChar char="•"/>
              <a:defRPr/>
            </a:pPr>
            <a:endParaRPr lang="en-US" sz="1600" dirty="0">
              <a:solidFill>
                <a:schemeClr val="bg2"/>
              </a:solidFill>
            </a:endParaRPr>
          </a:p>
        </p:txBody>
      </p:sp>
      <p:sp>
        <p:nvSpPr>
          <p:cNvPr id="8"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2"/>
          <p:cNvSpPr>
            <a:spLocks noGrp="1" noChangeArrowheads="1"/>
          </p:cNvSpPr>
          <p:nvPr>
            <p:ph type="title"/>
          </p:nvPr>
        </p:nvSpPr>
        <p:spPr>
          <a:xfrm>
            <a:off x="304800" y="76200"/>
            <a:ext cx="8686800" cy="838200"/>
          </a:xfrm>
        </p:spPr>
        <p:txBody>
          <a:bodyPr>
            <a:norm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5.5  - VALIDATE SCOPE</a:t>
            </a:r>
          </a:p>
        </p:txBody>
      </p:sp>
      <p:sp>
        <p:nvSpPr>
          <p:cNvPr id="7171" name="Content Placeholder 2"/>
          <p:cNvSpPr>
            <a:spLocks noGrp="1"/>
          </p:cNvSpPr>
          <p:nvPr>
            <p:ph idx="1"/>
          </p:nvPr>
        </p:nvSpPr>
        <p:spPr>
          <a:xfrm>
            <a:off x="304800" y="1066799"/>
            <a:ext cx="8686800" cy="4451351"/>
          </a:xfrm>
        </p:spPr>
        <p:txBody>
          <a:bodyPr>
            <a:normAutofit/>
          </a:bodyPr>
          <a:lstStyle/>
          <a:p>
            <a:r>
              <a:rPr lang="en-US" sz="2400" dirty="0"/>
              <a:t>The main goal of </a:t>
            </a:r>
            <a:r>
              <a:rPr lang="en-US" sz="2400" b="1" i="1" dirty="0"/>
              <a:t>Validate Scope </a:t>
            </a:r>
            <a:r>
              <a:rPr lang="en-US" sz="2400" dirty="0"/>
              <a:t>is to secure formal acceptance of the project scope at logical intervals during the project and/or when the entire project is completed.</a:t>
            </a:r>
          </a:p>
          <a:p>
            <a:r>
              <a:rPr lang="en-US" sz="2400" dirty="0"/>
              <a:t>Scope Validation is primarily concerned with the </a:t>
            </a:r>
            <a:r>
              <a:rPr lang="en-US" sz="2400" b="1" i="1" dirty="0"/>
              <a:t>acceptance</a:t>
            </a:r>
            <a:r>
              <a:rPr lang="en-US" sz="2400" dirty="0"/>
              <a:t> of the deliverables, while quality control is primarily concerned with the </a:t>
            </a:r>
            <a:r>
              <a:rPr lang="en-US" sz="2400" b="1" i="1" dirty="0"/>
              <a:t>correctness</a:t>
            </a:r>
            <a:r>
              <a:rPr lang="en-US" sz="2400" dirty="0"/>
              <a:t> of the deliverables and meeting the quality specifications. </a:t>
            </a:r>
          </a:p>
          <a:p>
            <a:r>
              <a:rPr lang="en-CA" sz="2400" dirty="0"/>
              <a:t>The verified deliverables obtained from Control Quality are reviewed with the customer to ensure they are satisfactorily completed, and have received formal acceptance by the customer. The scope baseline, as well as work performance data are the basis for performing the validation and the final acceptance. </a:t>
            </a:r>
          </a:p>
        </p:txBody>
      </p:sp>
      <p:sp>
        <p:nvSpPr>
          <p:cNvPr id="4" name="Slide Number Placeholder 3"/>
          <p:cNvSpPr>
            <a:spLocks noGrp="1"/>
          </p:cNvSpPr>
          <p:nvPr>
            <p:ph type="sldNum" sz="quarter" idx="12"/>
          </p:nvPr>
        </p:nvSpPr>
        <p:spPr/>
        <p:txBody>
          <a:bodyPr/>
          <a:lstStyle/>
          <a:p>
            <a:pPr>
              <a:defRPr/>
            </a:pPr>
            <a:fld id="{F649F81A-AF81-4A08-82E8-70E796E4C3D0}" type="slidenum">
              <a:rPr lang="en-US" smtClean="0"/>
              <a:pPr>
                <a:defRPr/>
              </a:pPr>
              <a:t>58</a:t>
            </a:fld>
            <a:endParaRPr lang="en-US" sz="1400">
              <a:solidFill>
                <a:schemeClr val="tx2"/>
              </a:solidFill>
            </a:endParaRPr>
          </a:p>
        </p:txBody>
      </p:sp>
      <p:sp>
        <p:nvSpPr>
          <p:cNvPr id="7" name="Rectangle 7"/>
          <p:cNvSpPr>
            <a:spLocks noChangeArrowheads="1"/>
          </p:cNvSpPr>
          <p:nvPr/>
        </p:nvSpPr>
        <p:spPr bwMode="auto">
          <a:xfrm>
            <a:off x="533400" y="5586331"/>
            <a:ext cx="7981949" cy="838200"/>
          </a:xfrm>
          <a:prstGeom prst="rect">
            <a:avLst/>
          </a:prstGeom>
          <a:solidFill>
            <a:schemeClr val="bg2">
              <a:lumMod val="25000"/>
            </a:schemeClr>
          </a:solidFill>
          <a:ln w="12700">
            <a:solidFill>
              <a:schemeClr val="tx1"/>
            </a:solidFill>
            <a:miter lim="800000"/>
            <a:headEnd/>
            <a:tailEnd/>
          </a:ln>
        </p:spPr>
        <p:txBody>
          <a:bodyPr wrap="none" anchor="ctr"/>
          <a:lstStyle/>
          <a:p>
            <a:pPr algn="ctr">
              <a:defRPr/>
            </a:pPr>
            <a:r>
              <a:rPr lang="en-US" sz="2000" b="1" i="1" dirty="0">
                <a:solidFill>
                  <a:schemeClr val="bg2"/>
                </a:solidFill>
              </a:rPr>
              <a:t>Scope Validation should be performed even if the project is</a:t>
            </a:r>
          </a:p>
          <a:p>
            <a:pPr algn="ctr">
              <a:defRPr/>
            </a:pPr>
            <a:r>
              <a:rPr lang="en-US" sz="2000" b="1" i="1" dirty="0">
                <a:solidFill>
                  <a:schemeClr val="bg2"/>
                </a:solidFill>
              </a:rPr>
              <a:t>canceled to document the degree to which the project was completed</a:t>
            </a:r>
          </a:p>
        </p:txBody>
      </p:sp>
      <p:sp>
        <p:nvSpPr>
          <p:cNvPr id="8"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433"/>
            <a:ext cx="7886700" cy="854074"/>
          </a:xfrm>
        </p:spPr>
        <p:txBody>
          <a:bodyPr>
            <a:normAutofit/>
          </a:bodyPr>
          <a:lstStyle/>
          <a:p>
            <a:pPr algn="ctr"/>
            <a:r>
              <a:rPr lang="en-CA" sz="3200" b="1" dirty="0">
                <a:effectLst>
                  <a:outerShdw blurRad="38100" dist="38100" dir="2700000" algn="tl">
                    <a:srgbClr val="000000">
                      <a:alpha val="43137"/>
                    </a:srgbClr>
                  </a:outerShdw>
                </a:effectLst>
              </a:rPr>
              <a:t>5.5 VLIDATE SCOPE – DATA FLOW DIAGRAM </a:t>
            </a:r>
          </a:p>
        </p:txBody>
      </p:sp>
      <p:graphicFrame>
        <p:nvGraphicFramePr>
          <p:cNvPr id="4" name="Object 3"/>
          <p:cNvGraphicFramePr>
            <a:graphicFrameLocks noChangeAspect="1"/>
          </p:cNvGraphicFramePr>
          <p:nvPr>
            <p:extLst>
              <p:ext uri="{D42A27DB-BD31-4B8C-83A1-F6EECF244321}">
                <p14:modId xmlns:p14="http://schemas.microsoft.com/office/powerpoint/2010/main" val="104054741"/>
              </p:ext>
            </p:extLst>
          </p:nvPr>
        </p:nvGraphicFramePr>
        <p:xfrm>
          <a:off x="628650" y="869507"/>
          <a:ext cx="8286750" cy="5510213"/>
        </p:xfrm>
        <a:graphic>
          <a:graphicData uri="http://schemas.openxmlformats.org/presentationml/2006/ole">
            <mc:AlternateContent xmlns:mc="http://schemas.openxmlformats.org/markup-compatibility/2006">
              <mc:Choice xmlns:v="urn:schemas-microsoft-com:vml" Requires="v">
                <p:oleObj spid="_x0000_s17447" name="Visio" r:id="rId3" imgW="9765489" imgH="6506474" progId="Visio.Drawing.15">
                  <p:embed/>
                </p:oleObj>
              </mc:Choice>
              <mc:Fallback>
                <p:oleObj name="Visio" r:id="rId3" imgW="9765489" imgH="6506474" progId="Visio.Drawing.15">
                  <p:embed/>
                  <p:pic>
                    <p:nvPicPr>
                      <p:cNvPr id="0" name=""/>
                      <p:cNvPicPr/>
                      <p:nvPr/>
                    </p:nvPicPr>
                    <p:blipFill>
                      <a:blip r:embed="rId4"/>
                      <a:stretch>
                        <a:fillRect/>
                      </a:stretch>
                    </p:blipFill>
                    <p:spPr>
                      <a:xfrm>
                        <a:off x="628650" y="869507"/>
                        <a:ext cx="8286750" cy="5510213"/>
                      </a:xfrm>
                      <a:prstGeom prst="rect">
                        <a:avLst/>
                      </a:prstGeom>
                    </p:spPr>
                  </p:pic>
                </p:oleObj>
              </mc:Fallback>
            </mc:AlternateContent>
          </a:graphicData>
        </a:graphic>
      </p:graphicFrame>
      <p:sp>
        <p:nvSpPr>
          <p:cNvPr id="5" name="TextBox 1"/>
          <p:cNvSpPr txBox="1"/>
          <p:nvPr/>
        </p:nvSpPr>
        <p:spPr>
          <a:xfrm>
            <a:off x="2514600" y="656372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9385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5"/>
          <p:cNvSpPr>
            <a:spLocks noGrp="1" noChangeArrowheads="1"/>
          </p:cNvSpPr>
          <p:nvPr>
            <p:ph type="title"/>
          </p:nvPr>
        </p:nvSpPr>
        <p:spPr>
          <a:xfrm>
            <a:off x="1371600" y="152400"/>
            <a:ext cx="7498080" cy="1143000"/>
          </a:xfrm>
        </p:spPr>
        <p:txBody>
          <a:bodyPr>
            <a:normAutofit/>
          </a:bodyPr>
          <a:lstStyle/>
          <a:p>
            <a:pPr algn="ctr" eaLnBrk="1" fontAlgn="auto" hangingPunct="1">
              <a:spcAft>
                <a:spcPts val="0"/>
              </a:spcAft>
              <a:defRPr/>
            </a:pPr>
            <a:r>
              <a:rPr lang="en-US" sz="4000" b="1" dirty="0">
                <a:effectLst>
                  <a:outerShdw blurRad="38100" dist="38100" dir="2700000" algn="tl">
                    <a:srgbClr val="000000">
                      <a:alpha val="43137"/>
                    </a:srgbClr>
                  </a:outerShdw>
                </a:effectLst>
              </a:rPr>
              <a:t>Project Scope Management</a:t>
            </a:r>
            <a:endParaRPr lang="en-US" sz="4000" b="1" dirty="0">
              <a:solidFill>
                <a:schemeClr val="tx1"/>
              </a:solidFill>
              <a:effectLst>
                <a:outerShdw blurRad="38100" dist="38100" dir="2700000" algn="tl">
                  <a:srgbClr val="000000">
                    <a:alpha val="43137"/>
                  </a:srgbClr>
                </a:outerShdw>
              </a:effectLst>
            </a:endParaRPr>
          </a:p>
        </p:txBody>
      </p:sp>
      <p:sp>
        <p:nvSpPr>
          <p:cNvPr id="35845" name="Rectangle 6"/>
          <p:cNvSpPr>
            <a:spLocks noGrp="1" noChangeArrowheads="1"/>
          </p:cNvSpPr>
          <p:nvPr>
            <p:ph idx="1"/>
          </p:nvPr>
        </p:nvSpPr>
        <p:spPr>
          <a:xfrm>
            <a:off x="1143000" y="1600200"/>
            <a:ext cx="7848600" cy="4800600"/>
          </a:xfrm>
        </p:spPr>
        <p:txBody>
          <a:bodyPr>
            <a:normAutofit/>
          </a:bodyPr>
          <a:lstStyle/>
          <a:p>
            <a:pPr marL="82296" indent="0" eaLnBrk="1" fontAlgn="auto" hangingPunct="1">
              <a:lnSpc>
                <a:spcPct val="90000"/>
              </a:lnSpc>
              <a:spcAft>
                <a:spcPts val="0"/>
              </a:spcAft>
              <a:buNone/>
              <a:defRPr/>
            </a:pPr>
            <a:r>
              <a:rPr lang="en-US" dirty="0"/>
              <a:t>The processes is required to ensure that the project includes all of the work required, </a:t>
            </a:r>
            <a:r>
              <a:rPr lang="en-US" u="sng" dirty="0"/>
              <a:t>and only the work required</a:t>
            </a:r>
            <a:r>
              <a:rPr lang="en-US" dirty="0"/>
              <a:t>, to complete the project successfully</a:t>
            </a:r>
          </a:p>
          <a:p>
            <a:pPr eaLnBrk="1" fontAlgn="auto" hangingPunct="1">
              <a:lnSpc>
                <a:spcPct val="90000"/>
              </a:lnSpc>
              <a:spcAft>
                <a:spcPts val="0"/>
              </a:spcAft>
              <a:buFont typeface="Wingdings 2"/>
              <a:buChar char=""/>
              <a:defRPr/>
            </a:pPr>
            <a:endParaRPr lang="en-US" dirty="0"/>
          </a:p>
          <a:p>
            <a:pPr algn="ctr" eaLnBrk="1" fontAlgn="auto" hangingPunct="1">
              <a:lnSpc>
                <a:spcPct val="90000"/>
              </a:lnSpc>
              <a:spcAft>
                <a:spcPts val="0"/>
              </a:spcAft>
              <a:buFont typeface="Wingdings" pitchFamily="2" charset="2"/>
              <a:buChar char=" "/>
              <a:defRPr/>
            </a:pPr>
            <a:r>
              <a:rPr lang="en-US" b="1" i="1" dirty="0"/>
              <a:t>anything not explicitly included is implicitly excluded</a:t>
            </a:r>
          </a:p>
          <a:p>
            <a:pPr eaLnBrk="1" fontAlgn="auto" hangingPunct="1">
              <a:lnSpc>
                <a:spcPct val="90000"/>
              </a:lnSpc>
              <a:spcAft>
                <a:spcPts val="0"/>
              </a:spcAft>
              <a:buFont typeface="Wingdings" pitchFamily="2" charset="2"/>
              <a:buChar char=" "/>
              <a:defRPr/>
            </a:pPr>
            <a:endParaRPr lang="en-US" sz="2000" dirty="0"/>
          </a:p>
          <a:p>
            <a:pPr eaLnBrk="1" fontAlgn="auto" hangingPunct="1">
              <a:lnSpc>
                <a:spcPct val="90000"/>
              </a:lnSpc>
              <a:spcAft>
                <a:spcPts val="0"/>
              </a:spcAft>
              <a:buFont typeface="Wingdings" pitchFamily="2" charset="2"/>
              <a:buChar char=" "/>
              <a:defRPr/>
            </a:pPr>
            <a:r>
              <a:rPr lang="en-US" sz="2000" dirty="0"/>
              <a:t>Reference</a:t>
            </a:r>
            <a:endParaRPr lang="en-US" sz="1800" dirty="0"/>
          </a:p>
          <a:p>
            <a:pPr eaLnBrk="1" fontAlgn="auto" hangingPunct="1">
              <a:lnSpc>
                <a:spcPct val="90000"/>
              </a:lnSpc>
              <a:spcAft>
                <a:spcPts val="0"/>
              </a:spcAft>
              <a:buFont typeface="Wingdings" pitchFamily="2" charset="2"/>
              <a:buChar char=" "/>
              <a:defRPr/>
            </a:pPr>
            <a:r>
              <a:rPr lang="en-US" sz="1800" dirty="0"/>
              <a:t> - Kim </a:t>
            </a:r>
            <a:r>
              <a:rPr lang="en-US" sz="1800" dirty="0" err="1"/>
              <a:t>Heldman’s</a:t>
            </a:r>
            <a:r>
              <a:rPr lang="en-US" sz="1800" dirty="0"/>
              <a:t> book – P.44</a:t>
            </a:r>
          </a:p>
          <a:p>
            <a:pPr eaLnBrk="1" fontAlgn="auto" hangingPunct="1">
              <a:lnSpc>
                <a:spcPct val="90000"/>
              </a:lnSpc>
              <a:spcAft>
                <a:spcPts val="0"/>
              </a:spcAft>
              <a:buFont typeface="Wingdings" pitchFamily="2" charset="2"/>
              <a:buNone/>
              <a:defRPr/>
            </a:pPr>
            <a:endParaRPr lang="en-US" sz="2000" dirty="0"/>
          </a:p>
          <a:p>
            <a:pPr algn="ctr" eaLnBrk="1" fontAlgn="auto" hangingPunct="1">
              <a:lnSpc>
                <a:spcPct val="90000"/>
              </a:lnSpc>
              <a:spcAft>
                <a:spcPts val="0"/>
              </a:spcAft>
              <a:buFont typeface="Wingdings" pitchFamily="2" charset="2"/>
              <a:buNone/>
              <a:defRPr/>
            </a:pPr>
            <a:endParaRPr lang="en-US" sz="2000" dirty="0">
              <a:solidFill>
                <a:schemeClr val="accent1"/>
              </a:solidFill>
            </a:endParaRPr>
          </a:p>
        </p:txBody>
      </p:sp>
      <p:sp>
        <p:nvSpPr>
          <p:cNvPr id="35842" name="Slide Number Placeholder 3"/>
          <p:cNvSpPr>
            <a:spLocks noGrp="1"/>
          </p:cNvSpPr>
          <p:nvPr>
            <p:ph type="sldNum" sz="quarter" idx="12"/>
          </p:nvPr>
        </p:nvSpPr>
        <p:spPr/>
        <p:txBody>
          <a:bodyPr/>
          <a:lstStyle/>
          <a:p>
            <a:pPr>
              <a:defRPr/>
            </a:pPr>
            <a:fld id="{5EF74039-62FE-4680-9E50-94F1AF870B96}" type="slidenum">
              <a:rPr lang="en-US"/>
              <a:pPr>
                <a:defRPr/>
              </a:pPr>
              <a:t>6</a:t>
            </a:fld>
            <a:endParaRPr lang="en-US" sz="1400">
              <a:solidFill>
                <a:schemeClr val="tx2"/>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a:xfrm>
            <a:off x="381000" y="-152400"/>
            <a:ext cx="8686800" cy="838200"/>
          </a:xfrm>
        </p:spPr>
        <p:txBody>
          <a:bodyPr/>
          <a:lstStyle/>
          <a:p>
            <a:pPr algn="ctr" eaLnBrk="1" fontAlgn="auto" hangingPunct="1">
              <a:spcAft>
                <a:spcPts val="0"/>
              </a:spcAft>
              <a:defRPr/>
            </a:pPr>
            <a:r>
              <a:rPr lang="en-US" sz="2800" b="1" dirty="0">
                <a:solidFill>
                  <a:schemeClr val="tx2"/>
                </a:solidFill>
                <a:effectLst>
                  <a:outerShdw blurRad="38100" dist="38100" dir="2700000" algn="tl">
                    <a:srgbClr val="000000">
                      <a:alpha val="43137"/>
                    </a:srgbClr>
                  </a:outerShdw>
                </a:effectLst>
              </a:rPr>
              <a:t>5.5.1 – VALIDATE SCOPE: INPUTS</a:t>
            </a:r>
            <a:endParaRPr lang="en-US" b="1" dirty="0">
              <a:solidFill>
                <a:schemeClr val="tx2"/>
              </a:solidFill>
              <a:effectLst>
                <a:outerShdw blurRad="38100" dist="38100" dir="2700000" algn="tl">
                  <a:srgbClr val="000000">
                    <a:alpha val="43137"/>
                  </a:srgbClr>
                </a:outerShdw>
              </a:effectLst>
            </a:endParaRPr>
          </a:p>
        </p:txBody>
      </p:sp>
      <p:sp>
        <p:nvSpPr>
          <p:cNvPr id="84995" name="Rectangle 3"/>
          <p:cNvSpPr>
            <a:spLocks noGrp="1" noChangeArrowheads="1"/>
          </p:cNvSpPr>
          <p:nvPr>
            <p:ph idx="1"/>
          </p:nvPr>
        </p:nvSpPr>
        <p:spPr>
          <a:xfrm>
            <a:off x="381000" y="621175"/>
            <a:ext cx="8534400" cy="6248400"/>
          </a:xfrm>
        </p:spPr>
        <p:txBody>
          <a:bodyPr>
            <a:normAutofit fontScale="70000" lnSpcReduction="20000"/>
          </a:bodyPr>
          <a:lstStyle/>
          <a:p>
            <a:pPr eaLnBrk="1" hangingPunct="1">
              <a:buFont typeface="Wingdings" pitchFamily="2" charset="2"/>
              <a:buNone/>
              <a:tabLst>
                <a:tab pos="625475" algn="l"/>
              </a:tabLst>
            </a:pPr>
            <a:r>
              <a:rPr lang="en-US" sz="4000" b="1" dirty="0"/>
              <a:t>.1  Project Management Plan</a:t>
            </a:r>
            <a:endParaRPr lang="en-US" sz="4000" dirty="0"/>
          </a:p>
          <a:p>
            <a:pPr eaLnBrk="1" hangingPunct="1">
              <a:buFont typeface="Wingdings" pitchFamily="2" charset="2"/>
              <a:buNone/>
            </a:pPr>
            <a:r>
              <a:rPr lang="en-US" sz="2600" dirty="0"/>
              <a:t>     The components of the plan that influence this process include:</a:t>
            </a:r>
          </a:p>
          <a:p>
            <a:pPr marL="450850" indent="-184150"/>
            <a:r>
              <a:rPr lang="en-US" sz="2600" b="1" i="1" dirty="0"/>
              <a:t>Scope Management Plan </a:t>
            </a:r>
            <a:r>
              <a:rPr lang="en-US" sz="2600" dirty="0"/>
              <a:t>specifies how the final acceptance will be done</a:t>
            </a:r>
          </a:p>
          <a:p>
            <a:pPr marL="450850" indent="-184150"/>
            <a:r>
              <a:rPr lang="en-US" sz="2600" b="1" i="1" dirty="0"/>
              <a:t>Requirements Management Plan</a:t>
            </a:r>
            <a:r>
              <a:rPr lang="en-US" sz="2600" dirty="0"/>
              <a:t> describes how the requirements are validated</a:t>
            </a:r>
          </a:p>
          <a:p>
            <a:pPr marL="450850" indent="-184150">
              <a:lnSpc>
                <a:spcPct val="120000"/>
              </a:lnSpc>
              <a:spcBef>
                <a:spcPts val="0"/>
              </a:spcBef>
            </a:pPr>
            <a:r>
              <a:rPr lang="en-US" sz="2600" b="1" i="1" dirty="0"/>
              <a:t>Scope Baseline </a:t>
            </a:r>
            <a:r>
              <a:rPr lang="en-US" sz="2600" dirty="0"/>
              <a:t>is compared with the actual results to determine if the deliverables are acceptable or a change, corrective action or preventive action is necessary</a:t>
            </a:r>
            <a:endParaRPr lang="en-US" sz="2600" b="1" i="1" dirty="0"/>
          </a:p>
          <a:p>
            <a:pPr marL="0" lvl="1" indent="0" eaLnBrk="1" hangingPunct="1">
              <a:buNone/>
            </a:pPr>
            <a:r>
              <a:rPr lang="en-US" sz="4000" b="1" dirty="0"/>
              <a:t>.2  Project Documents</a:t>
            </a:r>
          </a:p>
          <a:p>
            <a:pPr marL="0" lvl="1" indent="0" eaLnBrk="1" hangingPunct="1">
              <a:buNone/>
            </a:pPr>
            <a:r>
              <a:rPr lang="en-US" sz="4000" b="1" dirty="0"/>
              <a:t>     </a:t>
            </a:r>
            <a:r>
              <a:rPr lang="en-US" sz="2900" b="1" dirty="0"/>
              <a:t> </a:t>
            </a:r>
            <a:r>
              <a:rPr lang="en-US" sz="2900" dirty="0"/>
              <a:t>Documents that influence this process include:</a:t>
            </a:r>
          </a:p>
          <a:p>
            <a:pPr marL="450850" lvl="1" indent="-184150"/>
            <a:r>
              <a:rPr lang="en-US" sz="2900" b="1" i="1" dirty="0"/>
              <a:t>Lessons Learned Register  </a:t>
            </a:r>
            <a:r>
              <a:rPr lang="en-US" sz="2600" dirty="0"/>
              <a:t>may provide information on how to improve validation</a:t>
            </a:r>
            <a:endParaRPr lang="en-US" sz="2600" b="1" i="1" dirty="0"/>
          </a:p>
          <a:p>
            <a:pPr marL="450850" lvl="1" indent="-184150"/>
            <a:r>
              <a:rPr lang="en-US" sz="2900" b="1" i="1" dirty="0"/>
              <a:t>Quality Reports </a:t>
            </a:r>
            <a:r>
              <a:rPr lang="en-US" sz="2600" dirty="0"/>
              <a:t>are</a:t>
            </a:r>
            <a:r>
              <a:rPr lang="en-US" sz="2600" b="1" i="1" dirty="0"/>
              <a:t> </a:t>
            </a:r>
            <a:r>
              <a:rPr lang="en-US" sz="2600" dirty="0"/>
              <a:t>reviewed before prior to product acceptance, to identify quality assurance issues managed or escalated, improvements, findings from Control Quality   </a:t>
            </a:r>
            <a:endParaRPr lang="en-US" sz="2600" b="1" dirty="0"/>
          </a:p>
          <a:p>
            <a:pPr marL="450850" lvl="1" indent="-184150"/>
            <a:r>
              <a:rPr lang="en-US" sz="2900" b="1" i="1" dirty="0"/>
              <a:t>Requirements Traceability Matrix</a:t>
            </a:r>
          </a:p>
          <a:p>
            <a:pPr marL="457200" lvl="1" indent="0" eaLnBrk="1" hangingPunct="1">
              <a:buNone/>
            </a:pPr>
            <a:r>
              <a:rPr lang="en-US" sz="2600" dirty="0"/>
              <a:t>Used to align requirements to stakeholders needs, as the requirements are validated for completion and acceptance</a:t>
            </a:r>
            <a:r>
              <a:rPr lang="en-US" sz="2200" dirty="0"/>
              <a:t>	</a:t>
            </a:r>
          </a:p>
          <a:p>
            <a:pPr eaLnBrk="1" hangingPunct="1">
              <a:buFont typeface="Wingdings" pitchFamily="2" charset="2"/>
              <a:buNone/>
            </a:pPr>
            <a:r>
              <a:rPr lang="en-US" sz="4000" b="1" dirty="0"/>
              <a:t>.3</a:t>
            </a:r>
            <a:r>
              <a:rPr lang="en-US" sz="4000" dirty="0"/>
              <a:t>  </a:t>
            </a:r>
            <a:r>
              <a:rPr lang="en-US" sz="4000" b="1" dirty="0"/>
              <a:t>Verified Deliverables</a:t>
            </a:r>
          </a:p>
          <a:p>
            <a:pPr marL="457200" lvl="1" indent="0" eaLnBrk="1" hangingPunct="1">
              <a:buNone/>
            </a:pPr>
            <a:r>
              <a:rPr lang="en-US" sz="2600" dirty="0"/>
              <a:t> Project deliverables that are completed and checked for correctness through the Control Quality process</a:t>
            </a:r>
          </a:p>
          <a:p>
            <a:pPr marL="0" lvl="1" indent="6350" eaLnBrk="1" hangingPunct="1">
              <a:buFont typeface="Wingdings 2" pitchFamily="18" charset="2"/>
              <a:buNone/>
            </a:pPr>
            <a:r>
              <a:rPr lang="en-US" sz="4000" b="1" dirty="0"/>
              <a:t>.4  Work Performance Data</a:t>
            </a:r>
          </a:p>
          <a:p>
            <a:pPr marL="450850" lvl="1" indent="6350" eaLnBrk="1" hangingPunct="1">
              <a:buFont typeface="Wingdings 2" pitchFamily="18" charset="2"/>
              <a:buNone/>
            </a:pPr>
            <a:r>
              <a:rPr lang="en-US" sz="2600" dirty="0"/>
              <a:t>Shows the degree of compliance with requirements, number and severity of non-conformances, or the number of validation cycles performed </a:t>
            </a:r>
            <a:endParaRPr lang="en-US" sz="4000" dirty="0"/>
          </a:p>
        </p:txBody>
      </p:sp>
      <p:sp>
        <p:nvSpPr>
          <p:cNvPr id="94210" name="Slide Number Placeholder 3"/>
          <p:cNvSpPr>
            <a:spLocks noGrp="1"/>
          </p:cNvSpPr>
          <p:nvPr>
            <p:ph type="sldNum" sz="quarter" idx="12"/>
          </p:nvPr>
        </p:nvSpPr>
        <p:spPr/>
        <p:txBody>
          <a:bodyPr/>
          <a:lstStyle/>
          <a:p>
            <a:pPr>
              <a:defRPr/>
            </a:pPr>
            <a:fld id="{C9BCBC16-7F2C-44AD-A71C-021671C461B2}" type="slidenum">
              <a:rPr lang="en-US"/>
              <a:pPr>
                <a:defRPr/>
              </a:pPr>
              <a:t>60</a:t>
            </a:fld>
            <a:endParaRPr lang="en-US" sz="1400">
              <a:solidFill>
                <a:schemeClr val="tx2"/>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9" name="Rectangle 8"/>
          <p:cNvSpPr>
            <a:spLocks noGrp="1" noChangeArrowheads="1"/>
          </p:cNvSpPr>
          <p:nvPr>
            <p:ph type="title"/>
          </p:nvPr>
        </p:nvSpPr>
        <p:spPr>
          <a:xfrm>
            <a:off x="228600" y="-152400"/>
            <a:ext cx="8839200" cy="1066800"/>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5.5.2  - VALIDATE SCOPE: TOOLS &amp; TECHNIQUES</a:t>
            </a:r>
          </a:p>
        </p:txBody>
      </p:sp>
      <p:sp>
        <p:nvSpPr>
          <p:cNvPr id="86019" name="Rectangle 9"/>
          <p:cNvSpPr>
            <a:spLocks noGrp="1" noChangeArrowheads="1"/>
          </p:cNvSpPr>
          <p:nvPr>
            <p:ph idx="1"/>
          </p:nvPr>
        </p:nvSpPr>
        <p:spPr>
          <a:xfrm>
            <a:off x="647700" y="914400"/>
            <a:ext cx="8153400" cy="4648200"/>
          </a:xfrm>
        </p:spPr>
        <p:txBody>
          <a:bodyPr>
            <a:normAutofit/>
          </a:bodyPr>
          <a:lstStyle/>
          <a:p>
            <a:pPr eaLnBrk="1" hangingPunct="1">
              <a:lnSpc>
                <a:spcPct val="150000"/>
              </a:lnSpc>
              <a:buSzPct val="80000"/>
              <a:buFont typeface="Wingdings" pitchFamily="2" charset="2"/>
              <a:buNone/>
            </a:pPr>
            <a:r>
              <a:rPr lang="en-US" b="1" dirty="0"/>
              <a:t>.1  Inspection</a:t>
            </a:r>
          </a:p>
          <a:p>
            <a:pPr lvl="1" eaLnBrk="1" hangingPunct="1">
              <a:buSzPct val="80000"/>
            </a:pPr>
            <a:r>
              <a:rPr lang="en-US" dirty="0"/>
              <a:t>activities such as measuring, examining, testing undertaken to determine whether results conform to requirements and the product acceptance criteria</a:t>
            </a:r>
          </a:p>
          <a:p>
            <a:pPr lvl="1" eaLnBrk="1" hangingPunct="1">
              <a:buSzPct val="80000"/>
            </a:pPr>
            <a:r>
              <a:rPr lang="en-US" dirty="0"/>
              <a:t>variously called reviews, product reviews, audits, walk – through</a:t>
            </a:r>
          </a:p>
          <a:p>
            <a:pPr lvl="1" eaLnBrk="1" hangingPunct="1">
              <a:buSzPct val="80000"/>
            </a:pPr>
            <a:endParaRPr lang="en-US" dirty="0"/>
          </a:p>
          <a:p>
            <a:pPr marL="82296" indent="0">
              <a:buNone/>
            </a:pPr>
            <a:r>
              <a:rPr lang="en-US" sz="2800" b="1" dirty="0"/>
              <a:t>.2  Decision Making </a:t>
            </a:r>
          </a:p>
          <a:p>
            <a:pPr marL="531813" indent="-450850">
              <a:buNone/>
            </a:pPr>
            <a:r>
              <a:rPr lang="en-US" sz="2800" b="1" dirty="0"/>
              <a:t>     </a:t>
            </a:r>
            <a:r>
              <a:rPr lang="en-US" sz="2400" dirty="0"/>
              <a:t>Used to reach a conclusion after the validation is  performed. Voting is commonly used. </a:t>
            </a:r>
            <a:r>
              <a:rPr lang="en-US" sz="2800" b="1" dirty="0"/>
              <a:t> </a:t>
            </a:r>
          </a:p>
        </p:txBody>
      </p:sp>
      <p:sp>
        <p:nvSpPr>
          <p:cNvPr id="95234" name="Slide Number Placeholder 3"/>
          <p:cNvSpPr>
            <a:spLocks noGrp="1"/>
          </p:cNvSpPr>
          <p:nvPr>
            <p:ph type="sldNum" sz="quarter" idx="12"/>
          </p:nvPr>
        </p:nvSpPr>
        <p:spPr/>
        <p:txBody>
          <a:bodyPr/>
          <a:lstStyle/>
          <a:p>
            <a:pPr>
              <a:defRPr/>
            </a:pPr>
            <a:fld id="{802624D3-4596-4CC5-BE26-DC26BCCEE22B}" type="slidenum">
              <a:rPr lang="en-US"/>
              <a:pPr>
                <a:defRPr/>
              </a:pPr>
              <a:t>61</a:t>
            </a:fld>
            <a:endParaRPr lang="en-US" sz="1400">
              <a:solidFill>
                <a:schemeClr val="tx2"/>
              </a:solidFill>
            </a:endParaRPr>
          </a:p>
        </p:txBody>
      </p:sp>
      <p:sp>
        <p:nvSpPr>
          <p:cNvPr id="86021" name="Rectangle 5"/>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86022" name="Rectangle 6"/>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86023" name="Rectangle 7"/>
          <p:cNvSpPr>
            <a:spLocks noChangeArrowheads="1"/>
          </p:cNvSpPr>
          <p:nvPr/>
        </p:nvSpPr>
        <p:spPr bwMode="auto">
          <a:xfrm>
            <a:off x="3200400" y="5638800"/>
            <a:ext cx="2895600" cy="457200"/>
          </a:xfrm>
          <a:prstGeom prst="rect">
            <a:avLst/>
          </a:prstGeom>
          <a:noFill/>
          <a:ln w="12700">
            <a:noFill/>
            <a:miter lim="800000"/>
            <a:headEnd/>
            <a:tailEnd/>
          </a:ln>
        </p:spPr>
        <p:txBody>
          <a:bodyPr wrap="none" anchor="ctr"/>
          <a:lstStyle/>
          <a:p>
            <a:endParaRPr lang="en-US"/>
          </a:p>
        </p:txBody>
      </p:sp>
      <p:sp>
        <p:nvSpPr>
          <p:cNvPr id="86024" name="Text Box 10"/>
          <p:cNvSpPr txBox="1">
            <a:spLocks noChangeArrowheads="1"/>
          </p:cNvSpPr>
          <p:nvPr/>
        </p:nvSpPr>
        <p:spPr bwMode="auto">
          <a:xfrm>
            <a:off x="0" y="6553200"/>
            <a:ext cx="2286000" cy="457200"/>
          </a:xfrm>
          <a:prstGeom prst="rect">
            <a:avLst/>
          </a:prstGeom>
          <a:noFill/>
          <a:ln w="12700">
            <a:noFill/>
            <a:miter lim="800000"/>
            <a:headEnd/>
            <a:tailEnd/>
          </a:ln>
        </p:spPr>
        <p:txBody>
          <a:bodyPr>
            <a:spAutoFit/>
          </a:bodyPr>
          <a:lstStyle/>
          <a:p>
            <a:pPr>
              <a:spcBef>
                <a:spcPct val="50000"/>
              </a:spcBef>
            </a:pPr>
            <a:endParaRPr lang="en-CA" sz="2400">
              <a:latin typeface="Times New Roman" pitchFamily="18"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7"/>
          <p:cNvSpPr>
            <a:spLocks noGrp="1" noChangeArrowheads="1"/>
          </p:cNvSpPr>
          <p:nvPr>
            <p:ph type="title"/>
          </p:nvPr>
        </p:nvSpPr>
        <p:spPr>
          <a:xfrm>
            <a:off x="762000" y="228600"/>
            <a:ext cx="7467600" cy="609600"/>
          </a:xfrm>
        </p:spPr>
        <p:txBody>
          <a:bodyPr>
            <a:norm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5.5.3  -  VALIDATE SCOPE: OUTPUTS</a:t>
            </a:r>
          </a:p>
        </p:txBody>
      </p:sp>
      <p:sp>
        <p:nvSpPr>
          <p:cNvPr id="5127" name="Rectangle 8"/>
          <p:cNvSpPr>
            <a:spLocks noGrp="1" noChangeArrowheads="1"/>
          </p:cNvSpPr>
          <p:nvPr>
            <p:ph idx="1"/>
          </p:nvPr>
        </p:nvSpPr>
        <p:spPr>
          <a:xfrm>
            <a:off x="609600" y="838200"/>
            <a:ext cx="8534400" cy="5715000"/>
          </a:xfrm>
        </p:spPr>
        <p:txBody>
          <a:bodyPr>
            <a:normAutofit fontScale="85000" lnSpcReduction="20000"/>
          </a:bodyPr>
          <a:lstStyle/>
          <a:p>
            <a:pPr eaLnBrk="1" fontAlgn="auto" hangingPunct="1">
              <a:lnSpc>
                <a:spcPct val="150000"/>
              </a:lnSpc>
              <a:spcAft>
                <a:spcPts val="0"/>
              </a:spcAft>
              <a:buSzPct val="80000"/>
              <a:buFont typeface="Wingdings" pitchFamily="2" charset="2"/>
              <a:buNone/>
              <a:defRPr/>
            </a:pPr>
            <a:r>
              <a:rPr lang="en-US" sz="3300" b="1" dirty="0"/>
              <a:t>.1  Accepted Deliverables</a:t>
            </a:r>
          </a:p>
          <a:p>
            <a:pPr marL="531813" indent="-173038">
              <a:lnSpc>
                <a:spcPct val="120000"/>
              </a:lnSpc>
              <a:spcBef>
                <a:spcPts val="0"/>
              </a:spcBef>
              <a:buSzPct val="80000"/>
              <a:defRPr/>
            </a:pPr>
            <a:r>
              <a:rPr lang="en-US" sz="2600" dirty="0"/>
              <a:t>Products, services or results that meet the acceptance criteria are formally signed off and approved by the customer or sponsor. </a:t>
            </a:r>
          </a:p>
          <a:p>
            <a:pPr marL="531813" indent="-173038">
              <a:lnSpc>
                <a:spcPct val="120000"/>
              </a:lnSpc>
              <a:spcBef>
                <a:spcPts val="0"/>
              </a:spcBef>
              <a:buSzPct val="80000"/>
              <a:defRPr/>
            </a:pPr>
            <a:r>
              <a:rPr lang="en-US" sz="2600" dirty="0"/>
              <a:t>documentation that the client /sponsor has accepted the product of the project or phase. </a:t>
            </a:r>
          </a:p>
          <a:p>
            <a:pPr eaLnBrk="1" fontAlgn="auto" hangingPunct="1">
              <a:lnSpc>
                <a:spcPct val="150000"/>
              </a:lnSpc>
              <a:spcAft>
                <a:spcPts val="0"/>
              </a:spcAft>
              <a:buSzPct val="80000"/>
              <a:buFont typeface="Wingdings" pitchFamily="2" charset="2"/>
              <a:buNone/>
              <a:defRPr/>
            </a:pPr>
            <a:r>
              <a:rPr lang="en-US" sz="3300" b="1" dirty="0"/>
              <a:t>.2</a:t>
            </a:r>
            <a:r>
              <a:rPr lang="en-US" sz="3300" dirty="0"/>
              <a:t>  </a:t>
            </a:r>
            <a:r>
              <a:rPr lang="en-US" sz="3300" b="1" dirty="0"/>
              <a:t>Work Performance Information </a:t>
            </a:r>
          </a:p>
          <a:p>
            <a:pPr marL="531813">
              <a:lnSpc>
                <a:spcPct val="120000"/>
              </a:lnSpc>
              <a:spcBef>
                <a:spcPts val="0"/>
              </a:spcBef>
              <a:buSzPct val="80000"/>
              <a:defRPr/>
            </a:pPr>
            <a:r>
              <a:rPr lang="en-US" sz="2600" dirty="0"/>
              <a:t>Includes information about project progress, provides percentages completed for project deliverables, or those which have been accepted. </a:t>
            </a:r>
            <a:endParaRPr lang="en-US" sz="2600" b="1" dirty="0"/>
          </a:p>
          <a:p>
            <a:pPr eaLnBrk="1" fontAlgn="auto" hangingPunct="1">
              <a:lnSpc>
                <a:spcPct val="150000"/>
              </a:lnSpc>
              <a:spcAft>
                <a:spcPts val="0"/>
              </a:spcAft>
              <a:buSzPct val="80000"/>
              <a:buFont typeface="Wingdings" pitchFamily="2" charset="2"/>
              <a:buNone/>
              <a:defRPr/>
            </a:pPr>
            <a:r>
              <a:rPr lang="en-US" sz="3000" b="1" dirty="0"/>
              <a:t>.3  Change Requests</a:t>
            </a:r>
          </a:p>
          <a:p>
            <a:pPr marL="450850" indent="0" eaLnBrk="1" fontAlgn="auto" hangingPunct="1">
              <a:lnSpc>
                <a:spcPct val="150000"/>
              </a:lnSpc>
              <a:spcAft>
                <a:spcPts val="0"/>
              </a:spcAft>
              <a:buSzPct val="80000"/>
              <a:buFont typeface="Wingdings" pitchFamily="2" charset="2"/>
              <a:buNone/>
              <a:defRPr/>
            </a:pPr>
            <a:r>
              <a:rPr lang="en-US" sz="2400" dirty="0"/>
              <a:t>Change requests are documents issued for repairing defects of completed deliverables that have nor been formally accepted. The request should also describe the reasons for non-acceptance.  </a:t>
            </a:r>
            <a:endParaRPr lang="en-US" dirty="0"/>
          </a:p>
          <a:p>
            <a:pPr eaLnBrk="1" fontAlgn="auto" hangingPunct="1">
              <a:lnSpc>
                <a:spcPct val="150000"/>
              </a:lnSpc>
              <a:spcAft>
                <a:spcPts val="0"/>
              </a:spcAft>
              <a:buSzPct val="80000"/>
              <a:buFont typeface="Monotype Sorts" pitchFamily="2" charset="2"/>
              <a:buChar char="s"/>
              <a:defRPr/>
            </a:pPr>
            <a:endParaRPr lang="en-US" sz="2400" dirty="0"/>
          </a:p>
        </p:txBody>
      </p:sp>
      <p:sp>
        <p:nvSpPr>
          <p:cNvPr id="5123" name="Slide Number Placeholder 3"/>
          <p:cNvSpPr>
            <a:spLocks noGrp="1"/>
          </p:cNvSpPr>
          <p:nvPr>
            <p:ph type="sldNum" sz="quarter" idx="12"/>
          </p:nvPr>
        </p:nvSpPr>
        <p:spPr/>
        <p:txBody>
          <a:bodyPr/>
          <a:lstStyle/>
          <a:p>
            <a:pPr>
              <a:defRPr/>
            </a:pPr>
            <a:fld id="{2BDDA647-1141-42BA-9554-3E9D4FC0F13F}" type="slidenum">
              <a:rPr lang="en-US"/>
              <a:pPr>
                <a:defRPr/>
              </a:pPr>
              <a:t>62</a:t>
            </a:fld>
            <a:endParaRPr lang="en-US" sz="1400">
              <a:solidFill>
                <a:schemeClr val="tx2"/>
              </a:solidFill>
            </a:endParaRPr>
          </a:p>
        </p:txBody>
      </p:sp>
      <p:sp>
        <p:nvSpPr>
          <p:cNvPr id="8198" name="Rectangle 6"/>
          <p:cNvSpPr>
            <a:spLocks noChangeArrowheads="1"/>
          </p:cNvSpPr>
          <p:nvPr/>
        </p:nvSpPr>
        <p:spPr bwMode="auto">
          <a:xfrm>
            <a:off x="3429000" y="5638800"/>
            <a:ext cx="2362200" cy="457200"/>
          </a:xfrm>
          <a:prstGeom prst="rect">
            <a:avLst/>
          </a:prstGeom>
          <a:noFill/>
          <a:ln w="12700">
            <a:noFill/>
            <a:miter lim="800000"/>
            <a:headEnd/>
            <a:tailEnd/>
          </a:ln>
        </p:spPr>
        <p:txBody>
          <a:bodyPr wrap="none" anchor="ctr"/>
          <a:lstStyle/>
          <a:p>
            <a:endParaRPr lang="en-US"/>
          </a:p>
        </p:txBody>
      </p:sp>
      <p:sp>
        <p:nvSpPr>
          <p:cNvPr id="8199" name="Text Box 9"/>
          <p:cNvSpPr txBox="1">
            <a:spLocks noChangeArrowheads="1"/>
          </p:cNvSpPr>
          <p:nvPr/>
        </p:nvSpPr>
        <p:spPr bwMode="auto">
          <a:xfrm>
            <a:off x="0" y="6553200"/>
            <a:ext cx="2286000" cy="457200"/>
          </a:xfrm>
          <a:prstGeom prst="rect">
            <a:avLst/>
          </a:prstGeom>
          <a:noFill/>
          <a:ln w="12700">
            <a:noFill/>
            <a:miter lim="800000"/>
            <a:headEnd/>
            <a:tailEnd/>
          </a:ln>
        </p:spPr>
        <p:txBody>
          <a:bodyPr>
            <a:spAutoFit/>
          </a:bodyPr>
          <a:lstStyle/>
          <a:p>
            <a:pPr>
              <a:spcBef>
                <a:spcPct val="50000"/>
              </a:spcBef>
            </a:pPr>
            <a:endParaRPr lang="en-CA" sz="2400">
              <a:latin typeface="Times New Roman" pitchFamily="18"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7"/>
          <p:cNvSpPr>
            <a:spLocks noGrp="1" noChangeArrowheads="1"/>
          </p:cNvSpPr>
          <p:nvPr>
            <p:ph type="title"/>
          </p:nvPr>
        </p:nvSpPr>
        <p:spPr>
          <a:xfrm>
            <a:off x="762000" y="228600"/>
            <a:ext cx="7467600" cy="609600"/>
          </a:xfrm>
        </p:spPr>
        <p:txBody>
          <a:bodyPr>
            <a:norm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5.5.3  -  VALIDATE SCOPE: OUTPUTS</a:t>
            </a:r>
          </a:p>
        </p:txBody>
      </p:sp>
      <p:sp>
        <p:nvSpPr>
          <p:cNvPr id="5127" name="Rectangle 8"/>
          <p:cNvSpPr>
            <a:spLocks noGrp="1" noChangeArrowheads="1"/>
          </p:cNvSpPr>
          <p:nvPr>
            <p:ph idx="1"/>
          </p:nvPr>
        </p:nvSpPr>
        <p:spPr>
          <a:xfrm>
            <a:off x="609600" y="838200"/>
            <a:ext cx="8534400" cy="5715000"/>
          </a:xfrm>
        </p:spPr>
        <p:txBody>
          <a:bodyPr>
            <a:normAutofit/>
          </a:bodyPr>
          <a:lstStyle/>
          <a:p>
            <a:pPr eaLnBrk="1" fontAlgn="auto" hangingPunct="1">
              <a:lnSpc>
                <a:spcPct val="150000"/>
              </a:lnSpc>
              <a:spcAft>
                <a:spcPts val="0"/>
              </a:spcAft>
              <a:buSzPct val="80000"/>
              <a:buFont typeface="Wingdings" pitchFamily="2" charset="2"/>
              <a:buNone/>
              <a:defRPr/>
            </a:pPr>
            <a:r>
              <a:rPr lang="en-US" sz="3300" b="1" dirty="0"/>
              <a:t>.4  Project Documents Update</a:t>
            </a:r>
          </a:p>
          <a:p>
            <a:pPr indent="303213" eaLnBrk="1" fontAlgn="auto" hangingPunct="1">
              <a:lnSpc>
                <a:spcPct val="100000"/>
              </a:lnSpc>
              <a:spcAft>
                <a:spcPts val="0"/>
              </a:spcAft>
              <a:buSzPct val="80000"/>
              <a:buFont typeface="Wingdings" pitchFamily="2" charset="2"/>
              <a:buNone/>
              <a:tabLst>
                <a:tab pos="531813" algn="l"/>
              </a:tabLst>
              <a:defRPr/>
            </a:pPr>
            <a:r>
              <a:rPr lang="en-US" sz="2400" dirty="0"/>
              <a:t>Validating Scope may require updates to the following 	documents:</a:t>
            </a:r>
          </a:p>
          <a:p>
            <a:pPr marL="625475" indent="-80963">
              <a:lnSpc>
                <a:spcPct val="100000"/>
              </a:lnSpc>
              <a:buSzPct val="80000"/>
              <a:defRPr/>
            </a:pPr>
            <a:r>
              <a:rPr lang="en-US" sz="2400" b="1" dirty="0"/>
              <a:t> </a:t>
            </a:r>
            <a:r>
              <a:rPr lang="en-US" sz="2400" b="1" i="1" dirty="0"/>
              <a:t>Lessons Learned Register </a:t>
            </a:r>
            <a:r>
              <a:rPr lang="en-US" sz="2400" dirty="0"/>
              <a:t>to capture challenges encountered, how they could have been avoided, as well as what worked well. </a:t>
            </a:r>
          </a:p>
          <a:p>
            <a:pPr marL="625475" indent="-80963">
              <a:lnSpc>
                <a:spcPct val="100000"/>
              </a:lnSpc>
              <a:buSzPct val="80000"/>
              <a:defRPr/>
            </a:pPr>
            <a:r>
              <a:rPr lang="en-US" sz="2400" b="1" dirty="0"/>
              <a:t> </a:t>
            </a:r>
            <a:r>
              <a:rPr lang="en-US" sz="2400" b="1" i="1" dirty="0"/>
              <a:t>Requirements Documentation </a:t>
            </a:r>
            <a:r>
              <a:rPr lang="en-US" sz="2400" dirty="0"/>
              <a:t>to capture actual validation results, especially when the actuals are better than the original requirements.  </a:t>
            </a:r>
          </a:p>
          <a:p>
            <a:pPr marL="625475" indent="-80963">
              <a:lnSpc>
                <a:spcPct val="100000"/>
              </a:lnSpc>
              <a:buSzPct val="80000"/>
              <a:defRPr/>
            </a:pPr>
            <a:r>
              <a:rPr lang="en-US" sz="2400" b="1" i="1" dirty="0"/>
              <a:t> Requirement Traceability Matrix </a:t>
            </a:r>
            <a:r>
              <a:rPr lang="en-US" sz="2400" dirty="0"/>
              <a:t>to capture the methods used. </a:t>
            </a:r>
            <a:endParaRPr lang="en-US" sz="2400" b="1" i="1" dirty="0"/>
          </a:p>
        </p:txBody>
      </p:sp>
      <p:sp>
        <p:nvSpPr>
          <p:cNvPr id="5123" name="Slide Number Placeholder 3"/>
          <p:cNvSpPr>
            <a:spLocks noGrp="1"/>
          </p:cNvSpPr>
          <p:nvPr>
            <p:ph type="sldNum" sz="quarter" idx="12"/>
          </p:nvPr>
        </p:nvSpPr>
        <p:spPr/>
        <p:txBody>
          <a:bodyPr/>
          <a:lstStyle/>
          <a:p>
            <a:pPr>
              <a:defRPr/>
            </a:pPr>
            <a:fld id="{2BDDA647-1141-42BA-9554-3E9D4FC0F13F}" type="slidenum">
              <a:rPr lang="en-US"/>
              <a:pPr>
                <a:defRPr/>
              </a:pPr>
              <a:t>63</a:t>
            </a:fld>
            <a:endParaRPr lang="en-US" sz="1400">
              <a:solidFill>
                <a:schemeClr val="tx2"/>
              </a:solidFill>
            </a:endParaRPr>
          </a:p>
        </p:txBody>
      </p:sp>
      <p:sp>
        <p:nvSpPr>
          <p:cNvPr id="8198" name="Rectangle 6"/>
          <p:cNvSpPr>
            <a:spLocks noChangeArrowheads="1"/>
          </p:cNvSpPr>
          <p:nvPr/>
        </p:nvSpPr>
        <p:spPr bwMode="auto">
          <a:xfrm>
            <a:off x="3429000" y="5638800"/>
            <a:ext cx="2362200" cy="457200"/>
          </a:xfrm>
          <a:prstGeom prst="rect">
            <a:avLst/>
          </a:prstGeom>
          <a:noFill/>
          <a:ln w="12700">
            <a:noFill/>
            <a:miter lim="800000"/>
            <a:headEnd/>
            <a:tailEnd/>
          </a:ln>
        </p:spPr>
        <p:txBody>
          <a:bodyPr wrap="none" anchor="ctr"/>
          <a:lstStyle/>
          <a:p>
            <a:endParaRPr lang="en-US"/>
          </a:p>
        </p:txBody>
      </p:sp>
      <p:sp>
        <p:nvSpPr>
          <p:cNvPr id="8199" name="Text Box 9"/>
          <p:cNvSpPr txBox="1">
            <a:spLocks noChangeArrowheads="1"/>
          </p:cNvSpPr>
          <p:nvPr/>
        </p:nvSpPr>
        <p:spPr bwMode="auto">
          <a:xfrm>
            <a:off x="0" y="6553200"/>
            <a:ext cx="2286000" cy="457200"/>
          </a:xfrm>
          <a:prstGeom prst="rect">
            <a:avLst/>
          </a:prstGeom>
          <a:noFill/>
          <a:ln w="12700">
            <a:noFill/>
            <a:miter lim="800000"/>
            <a:headEnd/>
            <a:tailEnd/>
          </a:ln>
        </p:spPr>
        <p:txBody>
          <a:bodyPr>
            <a:spAutoFit/>
          </a:bodyPr>
          <a:lstStyle/>
          <a:p>
            <a:pPr>
              <a:spcBef>
                <a:spcPct val="50000"/>
              </a:spcBef>
            </a:pPr>
            <a:endParaRPr lang="en-CA" sz="2400">
              <a:latin typeface="Times New Roman" pitchFamily="18" charset="0"/>
            </a:endParaRPr>
          </a:p>
        </p:txBody>
      </p:sp>
    </p:spTree>
    <p:extLst>
      <p:ext uri="{BB962C8B-B14F-4D97-AF65-F5344CB8AC3E}">
        <p14:creationId xmlns:p14="http://schemas.microsoft.com/office/powerpoint/2010/main" val="64392388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838200"/>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SITUATIONAL QUESTION &amp; REAL WORLD </a:t>
            </a:r>
            <a:br>
              <a:rPr lang="en-US" sz="32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APPLICATION</a:t>
            </a:r>
            <a:endParaRPr lang="en-C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2057400"/>
            <a:ext cx="8229600" cy="2209800"/>
          </a:xfrm>
          <a:solidFill>
            <a:schemeClr val="bg2"/>
          </a:solidFill>
          <a:ln>
            <a:solidFill>
              <a:schemeClr val="accent2">
                <a:lumMod val="50000"/>
              </a:schemeClr>
            </a:solidFill>
          </a:ln>
        </p:spPr>
        <p:txBody>
          <a:bodyPr>
            <a:normAutofit/>
          </a:bodyPr>
          <a:lstStyle/>
          <a:p>
            <a:pPr marL="82296" indent="0" eaLnBrk="1" fontAlgn="auto" hangingPunct="1">
              <a:spcAft>
                <a:spcPts val="0"/>
              </a:spcAft>
              <a:buNone/>
              <a:defRPr/>
            </a:pPr>
            <a:r>
              <a:rPr lang="en-US" b="1" i="1" dirty="0"/>
              <a:t>If scope validation is not successfully completed, the project manager can encounter difficulties in obtaining client signoff on deliverables and possibly the entire project.  </a:t>
            </a:r>
            <a:endParaRPr lang="en-CA" b="1" i="1" dirty="0"/>
          </a:p>
        </p:txBody>
      </p:sp>
      <p:sp>
        <p:nvSpPr>
          <p:cNvPr id="4" name="Slide Number Placeholder 3"/>
          <p:cNvSpPr>
            <a:spLocks noGrp="1"/>
          </p:cNvSpPr>
          <p:nvPr>
            <p:ph type="sldNum" sz="quarter" idx="12"/>
          </p:nvPr>
        </p:nvSpPr>
        <p:spPr/>
        <p:txBody>
          <a:bodyPr/>
          <a:lstStyle/>
          <a:p>
            <a:pPr>
              <a:defRPr/>
            </a:pPr>
            <a:fld id="{86FE624E-AC12-448D-9014-412054CAC3E5}" type="slidenum">
              <a:rPr lang="en-US"/>
              <a:pPr>
                <a:defRPr/>
              </a:pPr>
              <a:t>64</a:t>
            </a:fld>
            <a:endParaRPr lang="en-US" sz="1400">
              <a:solidFill>
                <a:schemeClr val="tx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5" name="Rectangle 37"/>
          <p:cNvSpPr>
            <a:spLocks noGrp="1" noChangeArrowheads="1"/>
          </p:cNvSpPr>
          <p:nvPr>
            <p:ph type="title"/>
          </p:nvPr>
        </p:nvSpPr>
        <p:spPr>
          <a:xfrm>
            <a:off x="762000" y="228600"/>
            <a:ext cx="7467600" cy="609600"/>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5.6 - CONTROL </a:t>
            </a:r>
            <a:r>
              <a:rPr lang="en-US" sz="3200" b="1" dirty="0">
                <a:effectLst>
                  <a:outerShdw blurRad="38100" dist="38100" dir="2700000" algn="tl">
                    <a:srgbClr val="000000">
                      <a:alpha val="43137"/>
                    </a:srgbClr>
                  </a:outerShdw>
                </a:effectLst>
              </a:rPr>
              <a:t>SCOPE</a:t>
            </a:r>
            <a:endParaRPr lang="en-US" sz="2800" b="1" dirty="0">
              <a:effectLst>
                <a:outerShdw blurRad="38100" dist="38100" dir="2700000" algn="tl">
                  <a:srgbClr val="000000">
                    <a:alpha val="43137"/>
                  </a:srgbClr>
                </a:outerShdw>
              </a:effectLst>
            </a:endParaRPr>
          </a:p>
        </p:txBody>
      </p:sp>
      <p:sp>
        <p:nvSpPr>
          <p:cNvPr id="96258" name="Slide Number Placeholder 3"/>
          <p:cNvSpPr>
            <a:spLocks noGrp="1"/>
          </p:cNvSpPr>
          <p:nvPr>
            <p:ph type="sldNum" sz="quarter" idx="12"/>
          </p:nvPr>
        </p:nvSpPr>
        <p:spPr/>
        <p:txBody>
          <a:bodyPr/>
          <a:lstStyle/>
          <a:p>
            <a:pPr>
              <a:defRPr/>
            </a:pPr>
            <a:fld id="{DA0BB44F-DD13-46E2-81F1-4E880223D0FE}" type="slidenum">
              <a:rPr lang="en-US"/>
              <a:pPr>
                <a:defRPr/>
              </a:pPr>
              <a:t>65</a:t>
            </a:fld>
            <a:endParaRPr lang="en-US" sz="1400">
              <a:solidFill>
                <a:schemeClr val="tx2"/>
              </a:solidFill>
            </a:endParaRPr>
          </a:p>
        </p:txBody>
      </p:sp>
      <p:sp>
        <p:nvSpPr>
          <p:cNvPr id="88068" name="Rectangle 7"/>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88069" name="Rectangle 8"/>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88070" name="Rectangle 9"/>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88071" name="Rectangle 10"/>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88072" name="Rectangle 11"/>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pic>
        <p:nvPicPr>
          <p:cNvPr id="507906" name="Picture 2"/>
          <p:cNvPicPr>
            <a:picLocks noChangeArrowheads="1"/>
          </p:cNvPicPr>
          <p:nvPr/>
        </p:nvPicPr>
        <p:blipFill>
          <a:blip r:embed="rId3" cstate="print"/>
          <a:srcRect/>
          <a:stretch>
            <a:fillRect/>
          </a:stretch>
        </p:blipFill>
        <p:spPr bwMode="auto">
          <a:xfrm>
            <a:off x="7120731" y="3219449"/>
            <a:ext cx="1905000" cy="1885951"/>
          </a:xfrm>
          <a:prstGeom prst="rect">
            <a:avLst/>
          </a:prstGeom>
          <a:noFill/>
          <a:ln w="12700">
            <a:noFill/>
            <a:miter lim="800000"/>
            <a:headEnd/>
            <a:tailEnd/>
          </a:ln>
        </p:spPr>
      </p:pic>
      <p:sp>
        <p:nvSpPr>
          <p:cNvPr id="24" name="TextBox 1"/>
          <p:cNvSpPr txBox="1"/>
          <p:nvPr/>
        </p:nvSpPr>
        <p:spPr>
          <a:xfrm>
            <a:off x="0" y="655171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25" name="Group 24"/>
          <p:cNvGrpSpPr/>
          <p:nvPr/>
        </p:nvGrpSpPr>
        <p:grpSpPr>
          <a:xfrm>
            <a:off x="533400" y="1752600"/>
            <a:ext cx="8077200" cy="4102100"/>
            <a:chOff x="533400" y="1752600"/>
            <a:chExt cx="8077200" cy="4102100"/>
          </a:xfrm>
        </p:grpSpPr>
        <p:sp>
          <p:nvSpPr>
            <p:cNvPr id="26" name="Rectangle 49"/>
            <p:cNvSpPr>
              <a:spLocks noChangeArrowheads="1"/>
            </p:cNvSpPr>
            <p:nvPr/>
          </p:nvSpPr>
          <p:spPr bwMode="auto">
            <a:xfrm>
              <a:off x="2693591" y="3657600"/>
              <a:ext cx="9906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5.3</a:t>
              </a:r>
            </a:p>
            <a:p>
              <a:pPr algn="ctr">
                <a:defRPr/>
              </a:pPr>
              <a:r>
                <a:rPr lang="en-US" b="1" dirty="0">
                  <a:solidFill>
                    <a:schemeClr val="bg1"/>
                  </a:solidFill>
                </a:rPr>
                <a:t>Define</a:t>
              </a:r>
            </a:p>
            <a:p>
              <a:pPr algn="ctr">
                <a:defRPr/>
              </a:pPr>
              <a:r>
                <a:rPr lang="en-US" b="1" dirty="0">
                  <a:solidFill>
                    <a:schemeClr val="bg1"/>
                  </a:solidFill>
                </a:rPr>
                <a:t>Scope</a:t>
              </a:r>
            </a:p>
          </p:txBody>
        </p:sp>
        <p:sp>
          <p:nvSpPr>
            <p:cNvPr id="27" name="Rectangle 50"/>
            <p:cNvSpPr>
              <a:spLocks noChangeArrowheads="1"/>
            </p:cNvSpPr>
            <p:nvPr/>
          </p:nvSpPr>
          <p:spPr bwMode="auto">
            <a:xfrm>
              <a:off x="4244182" y="3670300"/>
              <a:ext cx="11049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5.4</a:t>
              </a:r>
            </a:p>
            <a:p>
              <a:pPr algn="ctr">
                <a:defRPr/>
              </a:pPr>
              <a:r>
                <a:rPr lang="en-US" b="1" dirty="0">
                  <a:solidFill>
                    <a:schemeClr val="bg1"/>
                  </a:solidFill>
                </a:rPr>
                <a:t>Create</a:t>
              </a:r>
            </a:p>
            <a:p>
              <a:pPr algn="ctr">
                <a:defRPr/>
              </a:pPr>
              <a:r>
                <a:rPr lang="en-US" b="1" dirty="0">
                  <a:solidFill>
                    <a:schemeClr val="bg1"/>
                  </a:solidFill>
                </a:rPr>
                <a:t>WBS</a:t>
              </a:r>
              <a:endParaRPr lang="en-US" dirty="0">
                <a:solidFill>
                  <a:schemeClr val="bg1"/>
                </a:solidFill>
              </a:endParaRPr>
            </a:p>
          </p:txBody>
        </p:sp>
        <p:sp>
          <p:nvSpPr>
            <p:cNvPr id="28" name="Rectangle 51"/>
            <p:cNvSpPr>
              <a:spLocks noChangeArrowheads="1"/>
            </p:cNvSpPr>
            <p:nvPr/>
          </p:nvSpPr>
          <p:spPr bwMode="auto">
            <a:xfrm>
              <a:off x="7535863" y="3657600"/>
              <a:ext cx="1074737" cy="9906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5.6</a:t>
              </a:r>
            </a:p>
            <a:p>
              <a:pPr algn="ctr">
                <a:defRPr/>
              </a:pPr>
              <a:r>
                <a:rPr lang="en-US" b="1" dirty="0">
                  <a:solidFill>
                    <a:schemeClr val="bg1"/>
                  </a:solidFill>
                </a:rPr>
                <a:t>Control</a:t>
              </a:r>
            </a:p>
            <a:p>
              <a:pPr algn="ctr">
                <a:defRPr/>
              </a:pPr>
              <a:r>
                <a:rPr lang="en-US" b="1" dirty="0">
                  <a:solidFill>
                    <a:schemeClr val="bg1"/>
                  </a:solidFill>
                </a:rPr>
                <a:t>Scope </a:t>
              </a:r>
            </a:p>
          </p:txBody>
        </p:sp>
        <p:sp>
          <p:nvSpPr>
            <p:cNvPr id="29" name="Rectangle 52"/>
            <p:cNvSpPr>
              <a:spLocks noChangeArrowheads="1"/>
            </p:cNvSpPr>
            <p:nvPr/>
          </p:nvSpPr>
          <p:spPr bwMode="auto">
            <a:xfrm>
              <a:off x="5909073" y="3657600"/>
              <a:ext cx="10668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endParaRPr lang="en-US" b="1" dirty="0">
                <a:solidFill>
                  <a:schemeClr val="bg1"/>
                </a:solidFill>
              </a:endParaRPr>
            </a:p>
            <a:p>
              <a:pPr algn="ctr">
                <a:defRPr/>
              </a:pPr>
              <a:r>
                <a:rPr lang="en-US" b="1" dirty="0">
                  <a:solidFill>
                    <a:schemeClr val="bg1"/>
                  </a:solidFill>
                </a:rPr>
                <a:t>5.5</a:t>
              </a:r>
            </a:p>
            <a:p>
              <a:pPr algn="ctr">
                <a:defRPr/>
              </a:pPr>
              <a:r>
                <a:rPr lang="en-US" b="1" dirty="0">
                  <a:solidFill>
                    <a:schemeClr val="bg1"/>
                  </a:solidFill>
                </a:rPr>
                <a:t>Validate</a:t>
              </a:r>
            </a:p>
            <a:p>
              <a:pPr algn="ctr">
                <a:defRPr/>
              </a:pPr>
              <a:r>
                <a:rPr lang="en-US" b="1" dirty="0">
                  <a:solidFill>
                    <a:schemeClr val="bg1"/>
                  </a:solidFill>
                </a:rPr>
                <a:t>Scope</a:t>
              </a:r>
            </a:p>
            <a:p>
              <a:pPr algn="ctr">
                <a:defRPr/>
              </a:pPr>
              <a:endParaRPr lang="en-US" dirty="0">
                <a:solidFill>
                  <a:schemeClr val="bg1"/>
                </a:solidFill>
              </a:endParaRPr>
            </a:p>
          </p:txBody>
        </p:sp>
        <p:sp>
          <p:nvSpPr>
            <p:cNvPr id="30" name="Rectangle 53"/>
            <p:cNvSpPr>
              <a:spLocks noChangeArrowheads="1"/>
            </p:cNvSpPr>
            <p:nvPr/>
          </p:nvSpPr>
          <p:spPr bwMode="auto">
            <a:xfrm>
              <a:off x="3581400" y="1752600"/>
              <a:ext cx="2438400" cy="1197764"/>
            </a:xfrm>
            <a:prstGeom prst="rect">
              <a:avLst/>
            </a:prstGeom>
            <a:solidFill>
              <a:schemeClr val="tx2">
                <a:lumMod val="50000"/>
              </a:schemeClr>
            </a:solidFill>
            <a:ln w="12700">
              <a:noFill/>
              <a:miter lim="800000"/>
              <a:headEnd/>
              <a:tailEnd/>
            </a:ln>
            <a:effectLst>
              <a:outerShdw blurRad="50800" dist="38100" dir="18900000" algn="bl" rotWithShape="0">
                <a:prstClr val="black">
                  <a:alpha val="40000"/>
                </a:prstClr>
              </a:outerShdw>
            </a:effectLst>
          </p:spPr>
          <p:txBody>
            <a:bodyPr lIns="90488" tIns="44450" rIns="90488" bIns="44450">
              <a:spAutoFit/>
            </a:bodyPr>
            <a:lstStyle/>
            <a:p>
              <a:pPr algn="ctr">
                <a:defRPr/>
              </a:pPr>
              <a:r>
                <a:rPr lang="en-US" sz="2400" b="1">
                  <a:solidFill>
                    <a:schemeClr val="bg1"/>
                  </a:solidFill>
                </a:rPr>
                <a:t>5.0</a:t>
              </a:r>
            </a:p>
            <a:p>
              <a:pPr algn="ctr">
                <a:defRPr/>
              </a:pPr>
              <a:r>
                <a:rPr lang="en-US" sz="2400" b="1">
                  <a:solidFill>
                    <a:schemeClr val="bg1"/>
                  </a:solidFill>
                </a:rPr>
                <a:t>Project Scope  Management</a:t>
              </a:r>
              <a:endParaRPr lang="en-US" sz="2400" b="1">
                <a:solidFill>
                  <a:schemeClr val="accent2"/>
                </a:solidFill>
              </a:endParaRPr>
            </a:p>
          </p:txBody>
        </p:sp>
        <p:sp>
          <p:nvSpPr>
            <p:cNvPr id="31" name="Line 54"/>
            <p:cNvSpPr>
              <a:spLocks noChangeShapeType="1"/>
            </p:cNvSpPr>
            <p:nvPr/>
          </p:nvSpPr>
          <p:spPr bwMode="auto">
            <a:xfrm>
              <a:off x="4799012" y="2895600"/>
              <a:ext cx="1588" cy="295275"/>
            </a:xfrm>
            <a:prstGeom prst="line">
              <a:avLst/>
            </a:prstGeom>
            <a:noFill/>
            <a:ln w="28575">
              <a:solidFill>
                <a:schemeClr val="tx1"/>
              </a:solidFill>
              <a:round/>
              <a:headEnd/>
              <a:tailEnd/>
            </a:ln>
          </p:spPr>
          <p:txBody>
            <a:bodyPr wrap="none" anchor="ctr"/>
            <a:lstStyle/>
            <a:p>
              <a:pPr algn="ctr"/>
              <a:endParaRPr lang="en-CA"/>
            </a:p>
          </p:txBody>
        </p:sp>
        <p:sp>
          <p:nvSpPr>
            <p:cNvPr id="32" name="Line 56"/>
            <p:cNvSpPr>
              <a:spLocks noChangeShapeType="1"/>
            </p:cNvSpPr>
            <p:nvPr/>
          </p:nvSpPr>
          <p:spPr bwMode="auto">
            <a:xfrm flipV="1">
              <a:off x="1371600" y="3200400"/>
              <a:ext cx="6697663" cy="0"/>
            </a:xfrm>
            <a:prstGeom prst="line">
              <a:avLst/>
            </a:prstGeom>
            <a:noFill/>
            <a:ln w="28575">
              <a:solidFill>
                <a:schemeClr val="tx1"/>
              </a:solidFill>
              <a:round/>
              <a:headEnd/>
              <a:tailEnd/>
            </a:ln>
          </p:spPr>
          <p:txBody>
            <a:bodyPr wrap="none" anchor="ctr"/>
            <a:lstStyle/>
            <a:p>
              <a:pPr algn="ctr"/>
              <a:endParaRPr lang="en-CA">
                <a:effectLst>
                  <a:outerShdw blurRad="38100" dist="38100" dir="2700000" algn="tl">
                    <a:srgbClr val="000000">
                      <a:alpha val="43137"/>
                    </a:srgbClr>
                  </a:outerShdw>
                </a:effectLst>
              </a:endParaRPr>
            </a:p>
          </p:txBody>
        </p:sp>
        <p:sp>
          <p:nvSpPr>
            <p:cNvPr id="33" name="Line 57"/>
            <p:cNvSpPr>
              <a:spLocks noChangeShapeType="1"/>
            </p:cNvSpPr>
            <p:nvPr/>
          </p:nvSpPr>
          <p:spPr bwMode="auto">
            <a:xfrm flipV="1">
              <a:off x="3200400" y="3167062"/>
              <a:ext cx="0" cy="490538"/>
            </a:xfrm>
            <a:prstGeom prst="line">
              <a:avLst/>
            </a:prstGeom>
            <a:noFill/>
            <a:ln w="28575">
              <a:solidFill>
                <a:schemeClr val="tx1"/>
              </a:solidFill>
              <a:round/>
              <a:headEnd/>
              <a:tailEnd/>
            </a:ln>
          </p:spPr>
          <p:txBody>
            <a:bodyPr wrap="none" anchor="ctr"/>
            <a:lstStyle/>
            <a:p>
              <a:pPr algn="ctr"/>
              <a:endParaRPr lang="en-CA"/>
            </a:p>
          </p:txBody>
        </p:sp>
        <p:sp>
          <p:nvSpPr>
            <p:cNvPr id="34" name="Line 58"/>
            <p:cNvSpPr>
              <a:spLocks noChangeShapeType="1"/>
            </p:cNvSpPr>
            <p:nvPr/>
          </p:nvSpPr>
          <p:spPr bwMode="auto">
            <a:xfrm flipV="1">
              <a:off x="48006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5" name="Line 59"/>
            <p:cNvSpPr>
              <a:spLocks noChangeShapeType="1"/>
            </p:cNvSpPr>
            <p:nvPr/>
          </p:nvSpPr>
          <p:spPr bwMode="auto">
            <a:xfrm flipV="1">
              <a:off x="647700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6" name="Line 60"/>
            <p:cNvSpPr>
              <a:spLocks noChangeShapeType="1"/>
            </p:cNvSpPr>
            <p:nvPr/>
          </p:nvSpPr>
          <p:spPr bwMode="auto">
            <a:xfrm flipV="1">
              <a:off x="8070850" y="3194050"/>
              <a:ext cx="0" cy="490538"/>
            </a:xfrm>
            <a:prstGeom prst="line">
              <a:avLst/>
            </a:prstGeom>
            <a:noFill/>
            <a:ln w="28575">
              <a:solidFill>
                <a:schemeClr val="tx1"/>
              </a:solidFill>
              <a:round/>
              <a:headEnd/>
              <a:tailEnd/>
            </a:ln>
          </p:spPr>
          <p:txBody>
            <a:bodyPr wrap="none" anchor="ctr"/>
            <a:lstStyle/>
            <a:p>
              <a:pPr algn="ctr"/>
              <a:endParaRPr lang="en-CA"/>
            </a:p>
          </p:txBody>
        </p:sp>
        <p:sp>
          <p:nvSpPr>
            <p:cNvPr id="37" name="Rectangle 1034"/>
            <p:cNvSpPr>
              <a:spLocks noChangeArrowheads="1"/>
            </p:cNvSpPr>
            <p:nvPr/>
          </p:nvSpPr>
          <p:spPr bwMode="auto">
            <a:xfrm>
              <a:off x="1638300" y="4876800"/>
              <a:ext cx="16383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sz="1800" b="1" dirty="0">
                  <a:solidFill>
                    <a:schemeClr val="bg1"/>
                  </a:solidFill>
                </a:rPr>
                <a:t>5.2</a:t>
              </a:r>
            </a:p>
            <a:p>
              <a:pPr algn="ctr">
                <a:defRPr/>
              </a:pPr>
              <a:r>
                <a:rPr lang="en-US" sz="1800" b="1" dirty="0">
                  <a:solidFill>
                    <a:schemeClr val="bg1"/>
                  </a:solidFill>
                </a:rPr>
                <a:t>Collect </a:t>
              </a:r>
            </a:p>
            <a:p>
              <a:pPr algn="ctr">
                <a:defRPr/>
              </a:pPr>
              <a:r>
                <a:rPr lang="en-US" sz="1800" b="1" dirty="0">
                  <a:solidFill>
                    <a:schemeClr val="bg1"/>
                  </a:solidFill>
                </a:rPr>
                <a:t>Requirements</a:t>
              </a:r>
            </a:p>
          </p:txBody>
        </p:sp>
        <p:sp>
          <p:nvSpPr>
            <p:cNvPr id="38" name="Line 1035"/>
            <p:cNvSpPr>
              <a:spLocks noChangeShapeType="1"/>
            </p:cNvSpPr>
            <p:nvPr/>
          </p:nvSpPr>
          <p:spPr bwMode="auto">
            <a:xfrm>
              <a:off x="1381125" y="3190875"/>
              <a:ext cx="0" cy="457200"/>
            </a:xfrm>
            <a:prstGeom prst="line">
              <a:avLst/>
            </a:prstGeom>
            <a:noFill/>
            <a:ln w="28575">
              <a:solidFill>
                <a:schemeClr val="tx1"/>
              </a:solidFill>
              <a:round/>
              <a:headEnd/>
              <a:tailEnd/>
            </a:ln>
          </p:spPr>
          <p:txBody>
            <a:bodyPr/>
            <a:lstStyle/>
            <a:p>
              <a:pPr algn="ctr"/>
              <a:endParaRPr lang="en-CA"/>
            </a:p>
          </p:txBody>
        </p:sp>
        <p:sp>
          <p:nvSpPr>
            <p:cNvPr id="39" name="Rectangle 50"/>
            <p:cNvSpPr>
              <a:spLocks noChangeArrowheads="1"/>
            </p:cNvSpPr>
            <p:nvPr/>
          </p:nvSpPr>
          <p:spPr bwMode="auto">
            <a:xfrm>
              <a:off x="533400" y="3684588"/>
              <a:ext cx="1600200" cy="977900"/>
            </a:xfrm>
            <a:prstGeom prst="rect">
              <a:avLst/>
            </a:prstGeom>
            <a:solidFill>
              <a:schemeClr val="tx2">
                <a:lumMod val="50000"/>
              </a:schemeClr>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p>
              <a:pPr algn="ctr">
                <a:defRPr/>
              </a:pPr>
              <a:r>
                <a:rPr lang="en-US" b="1" dirty="0">
                  <a:solidFill>
                    <a:schemeClr val="bg1"/>
                  </a:solidFill>
                </a:rPr>
                <a:t>5.1</a:t>
              </a:r>
            </a:p>
            <a:p>
              <a:pPr algn="ctr">
                <a:defRPr/>
              </a:pPr>
              <a:r>
                <a:rPr lang="en-US" b="1" dirty="0">
                  <a:solidFill>
                    <a:schemeClr val="bg1"/>
                  </a:solidFill>
                </a:rPr>
                <a:t>Plan Scope</a:t>
              </a:r>
            </a:p>
            <a:p>
              <a:pPr algn="ctr">
                <a:defRPr/>
              </a:pPr>
              <a:r>
                <a:rPr lang="en-US" b="1" dirty="0">
                  <a:solidFill>
                    <a:schemeClr val="bg1"/>
                  </a:solidFill>
                </a:rPr>
                <a:t>Management</a:t>
              </a:r>
              <a:endParaRPr lang="en-US" dirty="0">
                <a:solidFill>
                  <a:schemeClr val="bg1"/>
                </a:solidFill>
              </a:endParaRPr>
            </a:p>
          </p:txBody>
        </p:sp>
        <p:sp>
          <p:nvSpPr>
            <p:cNvPr id="40" name="Line 1035"/>
            <p:cNvSpPr>
              <a:spLocks noChangeShapeType="1"/>
            </p:cNvSpPr>
            <p:nvPr/>
          </p:nvSpPr>
          <p:spPr bwMode="auto">
            <a:xfrm>
              <a:off x="2438400" y="3190874"/>
              <a:ext cx="0" cy="1685925"/>
            </a:xfrm>
            <a:prstGeom prst="line">
              <a:avLst/>
            </a:prstGeom>
            <a:noFill/>
            <a:ln w="28575">
              <a:solidFill>
                <a:schemeClr val="tx1"/>
              </a:solidFill>
              <a:round/>
              <a:headEnd/>
              <a:tailEnd/>
            </a:ln>
          </p:spPr>
          <p:txBody>
            <a:bodyPr/>
            <a:lstStyle/>
            <a:p>
              <a:pPr algn="ctr"/>
              <a:endParaRPr lang="en-CA"/>
            </a:p>
          </p:txBody>
        </p:sp>
      </p:grpSp>
    </p:spTree>
    <p:extLst>
      <p:ext uri="{BB962C8B-B14F-4D97-AF65-F5344CB8AC3E}">
        <p14:creationId xmlns:p14="http://schemas.microsoft.com/office/powerpoint/2010/main" val="3228570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507906"/>
                                        </p:tgtEl>
                                        <p:attrNameLst>
                                          <p:attrName>style.visibility</p:attrName>
                                        </p:attrNameLst>
                                      </p:cBhvr>
                                      <p:to>
                                        <p:strVal val="visible"/>
                                      </p:to>
                                    </p:set>
                                    <p:anim calcmode="lin" valueType="num">
                                      <p:cBhvr>
                                        <p:cTn id="7" dur="500" fill="hold"/>
                                        <p:tgtEl>
                                          <p:spTgt spid="507906"/>
                                        </p:tgtEl>
                                        <p:attrNameLst>
                                          <p:attrName>ppt_w</p:attrName>
                                        </p:attrNameLst>
                                      </p:cBhvr>
                                      <p:tavLst>
                                        <p:tav tm="0">
                                          <p:val>
                                            <p:strVal val="4/3*#ppt_w"/>
                                          </p:val>
                                        </p:tav>
                                        <p:tav tm="100000">
                                          <p:val>
                                            <p:strVal val="#ppt_w"/>
                                          </p:val>
                                        </p:tav>
                                      </p:tavLst>
                                    </p:anim>
                                    <p:anim calcmode="lin" valueType="num">
                                      <p:cBhvr>
                                        <p:cTn id="8" dur="500" fill="hold"/>
                                        <p:tgtEl>
                                          <p:spTgt spid="50790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7" name="Rectangle 8"/>
          <p:cNvSpPr>
            <a:spLocks noGrp="1" noChangeArrowheads="1"/>
          </p:cNvSpPr>
          <p:nvPr>
            <p:ph type="title"/>
          </p:nvPr>
        </p:nvSpPr>
        <p:spPr>
          <a:xfrm>
            <a:off x="762000" y="-12739"/>
            <a:ext cx="7467600" cy="609600"/>
          </a:xfrm>
        </p:spPr>
        <p:txBody>
          <a:bodyPr>
            <a:norm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5.6  - CONTROL SCOPE </a:t>
            </a:r>
          </a:p>
        </p:txBody>
      </p:sp>
      <p:sp>
        <p:nvSpPr>
          <p:cNvPr id="88067" name="Rectangle 9"/>
          <p:cNvSpPr>
            <a:spLocks noGrp="1" noChangeArrowheads="1"/>
          </p:cNvSpPr>
          <p:nvPr>
            <p:ph idx="1"/>
          </p:nvPr>
        </p:nvSpPr>
        <p:spPr>
          <a:xfrm>
            <a:off x="228600" y="686722"/>
            <a:ext cx="8686800" cy="5028278"/>
          </a:xfrm>
        </p:spPr>
        <p:txBody>
          <a:bodyPr>
            <a:normAutofit/>
          </a:bodyPr>
          <a:lstStyle/>
          <a:p>
            <a:pPr marL="82296" indent="0" eaLnBrk="1" hangingPunct="1">
              <a:buNone/>
              <a:defRPr/>
            </a:pPr>
            <a:r>
              <a:rPr lang="en-US" sz="2000" dirty="0"/>
              <a:t> </a:t>
            </a:r>
            <a:r>
              <a:rPr lang="en-US" sz="2400" dirty="0"/>
              <a:t>This process is concerned with:</a:t>
            </a:r>
          </a:p>
          <a:p>
            <a:pPr marL="358775" eaLnBrk="1" hangingPunct="1">
              <a:lnSpc>
                <a:spcPct val="120000"/>
              </a:lnSpc>
              <a:defRPr/>
            </a:pPr>
            <a:r>
              <a:rPr lang="en-US" sz="2000" dirty="0"/>
              <a:t>Monitoring the status of the project and product scope and managing changes  to the scope baseline, as a result of inevitable changes to the project and product </a:t>
            </a:r>
          </a:p>
          <a:p>
            <a:pPr marL="358775" eaLnBrk="1" hangingPunct="1">
              <a:lnSpc>
                <a:spcPct val="120000"/>
              </a:lnSpc>
              <a:defRPr/>
            </a:pPr>
            <a:r>
              <a:rPr lang="en-US" sz="2000" dirty="0"/>
              <a:t>Ensures that the requested changes and recommended corrective actions are processed through the integrated change control. The process is also used to manage actual changes as they occur. </a:t>
            </a:r>
          </a:p>
          <a:p>
            <a:pPr marL="358775" eaLnBrk="1" hangingPunct="1">
              <a:lnSpc>
                <a:spcPct val="120000"/>
              </a:lnSpc>
              <a:defRPr/>
            </a:pPr>
            <a:r>
              <a:rPr lang="en-US" sz="2000" dirty="0"/>
              <a:t>Uncontrolled expansion to product or project scope without adjustment to time, cost and resources is refereed to as </a:t>
            </a:r>
            <a:r>
              <a:rPr lang="en-US" sz="2000" b="1" i="1" dirty="0"/>
              <a:t>Scope Creep  </a:t>
            </a:r>
          </a:p>
          <a:p>
            <a:pPr eaLnBrk="1" hangingPunct="1">
              <a:lnSpc>
                <a:spcPct val="120000"/>
              </a:lnSpc>
              <a:defRPr/>
            </a:pPr>
            <a:endParaRPr lang="en-US" sz="2400" dirty="0"/>
          </a:p>
          <a:p>
            <a:pPr eaLnBrk="1" hangingPunct="1">
              <a:lnSpc>
                <a:spcPct val="120000"/>
              </a:lnSpc>
              <a:defRPr/>
            </a:pPr>
            <a:endParaRPr lang="en-US" sz="2400" dirty="0"/>
          </a:p>
          <a:p>
            <a:pPr marL="0" indent="0" eaLnBrk="1" hangingPunct="1">
              <a:lnSpc>
                <a:spcPct val="120000"/>
              </a:lnSpc>
              <a:buNone/>
              <a:defRPr/>
            </a:pPr>
            <a:endParaRPr lang="en-US" sz="2400" dirty="0"/>
          </a:p>
        </p:txBody>
      </p:sp>
      <p:sp>
        <p:nvSpPr>
          <p:cNvPr id="97282" name="Slide Number Placeholder 3"/>
          <p:cNvSpPr>
            <a:spLocks noGrp="1"/>
          </p:cNvSpPr>
          <p:nvPr>
            <p:ph type="sldNum" sz="quarter" idx="12"/>
          </p:nvPr>
        </p:nvSpPr>
        <p:spPr/>
        <p:txBody>
          <a:bodyPr/>
          <a:lstStyle/>
          <a:p>
            <a:pPr>
              <a:defRPr/>
            </a:pPr>
            <a:fld id="{73A2B70F-1464-4E6F-8585-375C17922C3E}" type="slidenum">
              <a:rPr lang="en-US"/>
              <a:pPr>
                <a:defRPr/>
              </a:pPr>
              <a:t>66</a:t>
            </a:fld>
            <a:endParaRPr lang="en-US" sz="1400">
              <a:solidFill>
                <a:schemeClr val="tx2"/>
              </a:solidFill>
            </a:endParaRPr>
          </a:p>
        </p:txBody>
      </p:sp>
      <p:sp>
        <p:nvSpPr>
          <p:cNvPr id="9222" name="Rectangle 5"/>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9223" name="Rectangle 6"/>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9224" name="Rectangle 7"/>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9" name="TextBox 1"/>
          <p:cNvSpPr txBox="1"/>
          <p:nvPr/>
        </p:nvSpPr>
        <p:spPr>
          <a:xfrm>
            <a:off x="0" y="6567785"/>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7" name="Rectangle 8"/>
          <p:cNvSpPr>
            <a:spLocks noGrp="1" noChangeArrowheads="1"/>
          </p:cNvSpPr>
          <p:nvPr>
            <p:ph type="title"/>
          </p:nvPr>
        </p:nvSpPr>
        <p:spPr>
          <a:xfrm>
            <a:off x="762000" y="-12739"/>
            <a:ext cx="7467600" cy="609600"/>
          </a:xfrm>
        </p:spPr>
        <p:txBody>
          <a:bodyPr>
            <a:normAutofit fontScale="90000"/>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5.6  - CONTROL SCOPE - DATA FLOW DIAGRAM  </a:t>
            </a:r>
          </a:p>
        </p:txBody>
      </p:sp>
      <p:sp>
        <p:nvSpPr>
          <p:cNvPr id="88067" name="Rectangle 9"/>
          <p:cNvSpPr>
            <a:spLocks noGrp="1" noChangeArrowheads="1"/>
          </p:cNvSpPr>
          <p:nvPr>
            <p:ph idx="1"/>
          </p:nvPr>
        </p:nvSpPr>
        <p:spPr>
          <a:xfrm>
            <a:off x="228600" y="686722"/>
            <a:ext cx="8686800" cy="5028278"/>
          </a:xfrm>
        </p:spPr>
        <p:txBody>
          <a:bodyPr>
            <a:normAutofit/>
          </a:bodyPr>
          <a:lstStyle/>
          <a:p>
            <a:pPr marL="0" indent="0" eaLnBrk="1" hangingPunct="1">
              <a:lnSpc>
                <a:spcPct val="120000"/>
              </a:lnSpc>
              <a:buNone/>
              <a:defRPr/>
            </a:pPr>
            <a:endParaRPr lang="en-US" sz="2400" dirty="0"/>
          </a:p>
          <a:p>
            <a:pPr eaLnBrk="1" hangingPunct="1">
              <a:lnSpc>
                <a:spcPct val="120000"/>
              </a:lnSpc>
              <a:defRPr/>
            </a:pPr>
            <a:endParaRPr lang="en-US" sz="2400" dirty="0"/>
          </a:p>
          <a:p>
            <a:pPr marL="0" indent="0" eaLnBrk="1" hangingPunct="1">
              <a:lnSpc>
                <a:spcPct val="120000"/>
              </a:lnSpc>
              <a:buNone/>
              <a:defRPr/>
            </a:pPr>
            <a:endParaRPr lang="en-US" sz="2400" dirty="0"/>
          </a:p>
        </p:txBody>
      </p:sp>
      <p:sp>
        <p:nvSpPr>
          <p:cNvPr id="97282" name="Slide Number Placeholder 3"/>
          <p:cNvSpPr>
            <a:spLocks noGrp="1"/>
          </p:cNvSpPr>
          <p:nvPr>
            <p:ph type="sldNum" sz="quarter" idx="12"/>
          </p:nvPr>
        </p:nvSpPr>
        <p:spPr/>
        <p:txBody>
          <a:bodyPr/>
          <a:lstStyle/>
          <a:p>
            <a:pPr>
              <a:defRPr/>
            </a:pPr>
            <a:fld id="{73A2B70F-1464-4E6F-8585-375C17922C3E}" type="slidenum">
              <a:rPr lang="en-US"/>
              <a:pPr>
                <a:defRPr/>
              </a:pPr>
              <a:t>67</a:t>
            </a:fld>
            <a:endParaRPr lang="en-US" sz="1400">
              <a:solidFill>
                <a:schemeClr val="tx2"/>
              </a:solidFill>
            </a:endParaRPr>
          </a:p>
        </p:txBody>
      </p:sp>
      <p:sp>
        <p:nvSpPr>
          <p:cNvPr id="9222" name="Rectangle 5"/>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9223" name="Rectangle 6"/>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9224" name="Rectangle 7"/>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9" name="TextBox 1"/>
          <p:cNvSpPr txBox="1"/>
          <p:nvPr/>
        </p:nvSpPr>
        <p:spPr>
          <a:xfrm>
            <a:off x="0" y="6567785"/>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2" name="Object 1"/>
          <p:cNvGraphicFramePr>
            <a:graphicFrameLocks noChangeAspect="1"/>
          </p:cNvGraphicFramePr>
          <p:nvPr>
            <p:extLst>
              <p:ext uri="{D42A27DB-BD31-4B8C-83A1-F6EECF244321}">
                <p14:modId xmlns:p14="http://schemas.microsoft.com/office/powerpoint/2010/main" val="3782431312"/>
              </p:ext>
            </p:extLst>
          </p:nvPr>
        </p:nvGraphicFramePr>
        <p:xfrm>
          <a:off x="914400" y="916246"/>
          <a:ext cx="7600950" cy="5162192"/>
        </p:xfrm>
        <a:graphic>
          <a:graphicData uri="http://schemas.openxmlformats.org/presentationml/2006/ole">
            <mc:AlternateContent xmlns:mc="http://schemas.openxmlformats.org/markup-compatibility/2006">
              <mc:Choice xmlns:v="urn:schemas-microsoft-com:vml" Requires="v">
                <p:oleObj spid="_x0000_s18453" name="Visio" r:id="rId4" imgW="9727930" imgH="6699759" progId="Visio.Drawing.15">
                  <p:embed/>
                </p:oleObj>
              </mc:Choice>
              <mc:Fallback>
                <p:oleObj name="Visio" r:id="rId4" imgW="9727930" imgH="6699759" progId="Visio.Drawing.15">
                  <p:embed/>
                  <p:pic>
                    <p:nvPicPr>
                      <p:cNvPr id="0" name=""/>
                      <p:cNvPicPr/>
                      <p:nvPr/>
                    </p:nvPicPr>
                    <p:blipFill>
                      <a:blip r:embed="rId5"/>
                      <a:stretch>
                        <a:fillRect/>
                      </a:stretch>
                    </p:blipFill>
                    <p:spPr>
                      <a:xfrm>
                        <a:off x="914400" y="916246"/>
                        <a:ext cx="7600950" cy="5162192"/>
                      </a:xfrm>
                      <a:prstGeom prst="rect">
                        <a:avLst/>
                      </a:prstGeom>
                    </p:spPr>
                  </p:pic>
                </p:oleObj>
              </mc:Fallback>
            </mc:AlternateContent>
          </a:graphicData>
        </a:graphic>
      </p:graphicFrame>
    </p:spTree>
    <p:extLst>
      <p:ext uri="{BB962C8B-B14F-4D97-AF65-F5344CB8AC3E}">
        <p14:creationId xmlns:p14="http://schemas.microsoft.com/office/powerpoint/2010/main" val="321223656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6" name="Rectangle 1031"/>
          <p:cNvSpPr>
            <a:spLocks noGrp="1" noChangeArrowheads="1"/>
          </p:cNvSpPr>
          <p:nvPr>
            <p:ph type="title"/>
          </p:nvPr>
        </p:nvSpPr>
        <p:spPr>
          <a:xfrm>
            <a:off x="609600" y="0"/>
            <a:ext cx="7772400" cy="838200"/>
          </a:xfrm>
        </p:spPr>
        <p:txBody>
          <a:bodyPr>
            <a:norm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5.6  - CONTROL SCOPE</a:t>
            </a:r>
          </a:p>
        </p:txBody>
      </p:sp>
      <p:sp>
        <p:nvSpPr>
          <p:cNvPr id="99330" name="Slide Number Placeholder 3"/>
          <p:cNvSpPr>
            <a:spLocks noGrp="1"/>
          </p:cNvSpPr>
          <p:nvPr>
            <p:ph type="sldNum" sz="quarter" idx="12"/>
          </p:nvPr>
        </p:nvSpPr>
        <p:spPr/>
        <p:txBody>
          <a:bodyPr/>
          <a:lstStyle/>
          <a:p>
            <a:pPr>
              <a:defRPr/>
            </a:pPr>
            <a:fld id="{C9823B56-546B-4A26-A51B-894C1089F329}" type="slidenum">
              <a:rPr lang="en-US"/>
              <a:pPr>
                <a:defRPr/>
              </a:pPr>
              <a:t>68</a:t>
            </a:fld>
            <a:endParaRPr lang="en-US" sz="1400">
              <a:solidFill>
                <a:schemeClr val="tx2"/>
              </a:solidFill>
            </a:endParaRPr>
          </a:p>
        </p:txBody>
      </p:sp>
      <p:sp>
        <p:nvSpPr>
          <p:cNvPr id="89092" name="Freeform 1027"/>
          <p:cNvSpPr>
            <a:spLocks/>
          </p:cNvSpPr>
          <p:nvPr/>
        </p:nvSpPr>
        <p:spPr bwMode="auto">
          <a:xfrm>
            <a:off x="458788" y="2393950"/>
            <a:ext cx="8685212" cy="2795588"/>
          </a:xfrm>
          <a:custGeom>
            <a:avLst/>
            <a:gdLst>
              <a:gd name="T0" fmla="*/ 2147483647 w 5471"/>
              <a:gd name="T1" fmla="*/ 0 h 1761"/>
              <a:gd name="T2" fmla="*/ 2147483647 w 5471"/>
              <a:gd name="T3" fmla="*/ 2147483647 h 1761"/>
              <a:gd name="T4" fmla="*/ 0 w 5471"/>
              <a:gd name="T5" fmla="*/ 2147483647 h 1761"/>
              <a:gd name="T6" fmla="*/ 0 w 5471"/>
              <a:gd name="T7" fmla="*/ 2147483647 h 1761"/>
              <a:gd name="T8" fmla="*/ 2147483647 w 5471"/>
              <a:gd name="T9" fmla="*/ 2147483647 h 1761"/>
              <a:gd name="T10" fmla="*/ 2147483647 w 5471"/>
              <a:gd name="T11" fmla="*/ 2147483647 h 1761"/>
              <a:gd name="T12" fmla="*/ 2147483647 w 5471"/>
              <a:gd name="T13" fmla="*/ 2147483647 h 1761"/>
              <a:gd name="T14" fmla="*/ 2147483647 w 5471"/>
              <a:gd name="T15" fmla="*/ 0 h 1761"/>
              <a:gd name="T16" fmla="*/ 0 60000 65536"/>
              <a:gd name="T17" fmla="*/ 0 60000 65536"/>
              <a:gd name="T18" fmla="*/ 0 60000 65536"/>
              <a:gd name="T19" fmla="*/ 0 60000 65536"/>
              <a:gd name="T20" fmla="*/ 0 60000 65536"/>
              <a:gd name="T21" fmla="*/ 0 60000 65536"/>
              <a:gd name="T22" fmla="*/ 0 60000 65536"/>
              <a:gd name="T23" fmla="*/ 0 60000 65536"/>
              <a:gd name="T24" fmla="*/ 0 w 5471"/>
              <a:gd name="T25" fmla="*/ 0 h 1761"/>
              <a:gd name="T26" fmla="*/ 5471 w 5471"/>
              <a:gd name="T27" fmla="*/ 1761 h 1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tx2">
              <a:lumMod val="40000"/>
              <a:lumOff val="60000"/>
            </a:schemeClr>
          </a:solidFill>
          <a:ln w="12700" cap="rnd">
            <a:solidFill>
              <a:schemeClr val="tx1"/>
            </a:solidFill>
            <a:round/>
            <a:headEnd/>
            <a:tailEnd/>
          </a:ln>
        </p:spPr>
        <p:txBody>
          <a:bodyPr/>
          <a:lstStyle/>
          <a:p>
            <a:endParaRPr lang="en-US"/>
          </a:p>
        </p:txBody>
      </p:sp>
      <p:sp>
        <p:nvSpPr>
          <p:cNvPr id="166916" name="Rectangle 1028"/>
          <p:cNvSpPr>
            <a:spLocks noChangeArrowheads="1"/>
          </p:cNvSpPr>
          <p:nvPr/>
        </p:nvSpPr>
        <p:spPr bwMode="auto">
          <a:xfrm>
            <a:off x="5638800" y="1295400"/>
            <a:ext cx="2514600" cy="4648200"/>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r>
              <a:rPr lang="en-US" sz="2400" b="1" dirty="0">
                <a:solidFill>
                  <a:schemeClr val="bg2"/>
                </a:solidFill>
              </a:rPr>
              <a:t>Outputs</a:t>
            </a:r>
            <a:endParaRPr lang="en-US" sz="2400" dirty="0">
              <a:solidFill>
                <a:schemeClr val="bg2"/>
              </a:solidFill>
            </a:endParaRPr>
          </a:p>
          <a:p>
            <a:pPr algn="l">
              <a:defRPr/>
            </a:pPr>
            <a:r>
              <a:rPr lang="en-US" sz="1600" dirty="0">
                <a:solidFill>
                  <a:schemeClr val="bg2"/>
                </a:solidFill>
              </a:rPr>
              <a:t>.1 Work performance </a:t>
            </a:r>
          </a:p>
          <a:p>
            <a:pPr algn="l">
              <a:defRPr/>
            </a:pPr>
            <a:r>
              <a:rPr lang="en-US" sz="1600" dirty="0">
                <a:solidFill>
                  <a:schemeClr val="bg2"/>
                </a:solidFill>
              </a:rPr>
              <a:t>    Information</a:t>
            </a:r>
          </a:p>
          <a:p>
            <a:pPr algn="l">
              <a:defRPr/>
            </a:pPr>
            <a:r>
              <a:rPr lang="en-US" sz="1600" dirty="0">
                <a:solidFill>
                  <a:schemeClr val="bg2"/>
                </a:solidFill>
              </a:rPr>
              <a:t>.2  Change requests</a:t>
            </a:r>
          </a:p>
          <a:p>
            <a:pPr algn="l">
              <a:defRPr/>
            </a:pPr>
            <a:r>
              <a:rPr lang="en-US" sz="1600" dirty="0">
                <a:solidFill>
                  <a:schemeClr val="bg2"/>
                </a:solidFill>
              </a:rPr>
              <a:t>.3  Project management </a:t>
            </a:r>
          </a:p>
          <a:p>
            <a:pPr algn="l">
              <a:defRPr/>
            </a:pPr>
            <a:r>
              <a:rPr lang="en-US" sz="1600" dirty="0">
                <a:solidFill>
                  <a:schemeClr val="bg2"/>
                </a:solidFill>
              </a:rPr>
              <a:t>     plan updates</a:t>
            </a:r>
          </a:p>
          <a:p>
            <a:pPr marL="266700" indent="-93663" algn="l">
              <a:buFont typeface="Arial" panose="020B0604020202020204" pitchFamily="34" charset="0"/>
              <a:buChar char="•"/>
              <a:defRPr/>
            </a:pPr>
            <a:r>
              <a:rPr lang="en-US" sz="1600" dirty="0">
                <a:solidFill>
                  <a:schemeClr val="bg2"/>
                </a:solidFill>
              </a:rPr>
              <a:t> Scope Mgmt. Plan</a:t>
            </a:r>
          </a:p>
          <a:p>
            <a:pPr marL="266700" indent="-93663" algn="l">
              <a:buFont typeface="Arial" panose="020B0604020202020204" pitchFamily="34" charset="0"/>
              <a:buChar char="•"/>
              <a:defRPr/>
            </a:pPr>
            <a:r>
              <a:rPr lang="en-US" sz="1600" dirty="0">
                <a:solidFill>
                  <a:schemeClr val="bg2"/>
                </a:solidFill>
              </a:rPr>
              <a:t> Scope Baseline</a:t>
            </a:r>
          </a:p>
          <a:p>
            <a:pPr marL="266700" indent="-93663" algn="l">
              <a:buFont typeface="Arial" panose="020B0604020202020204" pitchFamily="34" charset="0"/>
              <a:buChar char="•"/>
              <a:defRPr/>
            </a:pPr>
            <a:r>
              <a:rPr lang="en-US" sz="1600" dirty="0">
                <a:solidFill>
                  <a:schemeClr val="bg2"/>
                </a:solidFill>
              </a:rPr>
              <a:t> Schedule Baseline</a:t>
            </a:r>
          </a:p>
          <a:p>
            <a:pPr marL="266700" indent="-93663" algn="l">
              <a:buFont typeface="Arial" panose="020B0604020202020204" pitchFamily="34" charset="0"/>
              <a:buChar char="•"/>
              <a:defRPr/>
            </a:pPr>
            <a:r>
              <a:rPr lang="en-US" sz="1600" dirty="0">
                <a:solidFill>
                  <a:schemeClr val="bg2"/>
                </a:solidFill>
              </a:rPr>
              <a:t> Cost Baseline</a:t>
            </a:r>
          </a:p>
          <a:p>
            <a:pPr marL="266700" indent="-93663" algn="l">
              <a:buFont typeface="Arial" panose="020B0604020202020204" pitchFamily="34" charset="0"/>
              <a:buChar char="•"/>
              <a:defRPr/>
            </a:pPr>
            <a:r>
              <a:rPr lang="en-US" sz="1600" dirty="0">
                <a:solidFill>
                  <a:schemeClr val="bg2"/>
                </a:solidFill>
              </a:rPr>
              <a:t> Performance </a:t>
            </a:r>
          </a:p>
          <a:p>
            <a:pPr marL="173037" algn="l">
              <a:defRPr/>
            </a:pPr>
            <a:r>
              <a:rPr lang="en-US" sz="1600" dirty="0">
                <a:solidFill>
                  <a:schemeClr val="bg2"/>
                </a:solidFill>
              </a:rPr>
              <a:t>   Measurement Baseline</a:t>
            </a:r>
          </a:p>
          <a:p>
            <a:pPr algn="l">
              <a:defRPr/>
            </a:pPr>
            <a:r>
              <a:rPr lang="en-US" sz="1600" dirty="0">
                <a:solidFill>
                  <a:schemeClr val="bg2"/>
                </a:solidFill>
              </a:rPr>
              <a:t>.4  Project documents</a:t>
            </a:r>
          </a:p>
          <a:p>
            <a:pPr algn="l">
              <a:defRPr/>
            </a:pPr>
            <a:r>
              <a:rPr lang="en-US" sz="1600" dirty="0">
                <a:solidFill>
                  <a:schemeClr val="bg2"/>
                </a:solidFill>
              </a:rPr>
              <a:t>     updates</a:t>
            </a:r>
          </a:p>
          <a:p>
            <a:pPr marL="266700" indent="-93663" algn="l">
              <a:buFont typeface="Arial" panose="020B0604020202020204" pitchFamily="34" charset="0"/>
              <a:buChar char="•"/>
              <a:defRPr/>
            </a:pPr>
            <a:r>
              <a:rPr lang="en-US" sz="1600" dirty="0">
                <a:solidFill>
                  <a:schemeClr val="bg2"/>
                </a:solidFill>
              </a:rPr>
              <a:t> Lessons Learned Register</a:t>
            </a:r>
          </a:p>
          <a:p>
            <a:pPr marL="266700" indent="-93663" algn="l">
              <a:buFont typeface="Arial" panose="020B0604020202020204" pitchFamily="34" charset="0"/>
              <a:buChar char="•"/>
              <a:defRPr/>
            </a:pPr>
            <a:r>
              <a:rPr lang="en-US" sz="1600" dirty="0">
                <a:solidFill>
                  <a:schemeClr val="bg2"/>
                </a:solidFill>
              </a:rPr>
              <a:t> Requirements Doc.</a:t>
            </a:r>
          </a:p>
          <a:p>
            <a:pPr marL="266700" indent="-93663" algn="l">
              <a:buFont typeface="Arial" panose="020B0604020202020204" pitchFamily="34" charset="0"/>
              <a:buChar char="•"/>
              <a:defRPr/>
            </a:pPr>
            <a:r>
              <a:rPr lang="en-US" sz="1600" dirty="0">
                <a:solidFill>
                  <a:schemeClr val="bg2"/>
                </a:solidFill>
              </a:rPr>
              <a:t> Req. Traceability Matrix</a:t>
            </a:r>
          </a:p>
          <a:p>
            <a:pPr>
              <a:defRPr/>
            </a:pPr>
            <a:endParaRPr lang="en-US" sz="1600" dirty="0">
              <a:solidFill>
                <a:schemeClr val="bg2"/>
              </a:solidFill>
            </a:endParaRPr>
          </a:p>
        </p:txBody>
      </p:sp>
      <p:sp>
        <p:nvSpPr>
          <p:cNvPr id="166917" name="Rectangle 1029"/>
          <p:cNvSpPr>
            <a:spLocks noChangeArrowheads="1"/>
          </p:cNvSpPr>
          <p:nvPr/>
        </p:nvSpPr>
        <p:spPr bwMode="auto">
          <a:xfrm>
            <a:off x="3457575" y="2591150"/>
            <a:ext cx="1952625" cy="2101851"/>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r>
              <a:rPr lang="en-US" sz="2400" b="1" dirty="0">
                <a:solidFill>
                  <a:schemeClr val="bg2"/>
                </a:solidFill>
              </a:rPr>
              <a:t>Tools &amp;</a:t>
            </a:r>
          </a:p>
          <a:p>
            <a:pPr algn="l">
              <a:defRPr/>
            </a:pPr>
            <a:r>
              <a:rPr lang="en-US" sz="2400" b="1" dirty="0">
                <a:solidFill>
                  <a:schemeClr val="bg2"/>
                </a:solidFill>
              </a:rPr>
              <a:t>Techniques</a:t>
            </a:r>
          </a:p>
          <a:p>
            <a:pPr algn="l">
              <a:defRPr/>
            </a:pPr>
            <a:endParaRPr lang="en-US" sz="1600" dirty="0">
              <a:solidFill>
                <a:schemeClr val="bg2"/>
              </a:solidFill>
            </a:endParaRPr>
          </a:p>
          <a:p>
            <a:pPr algn="l">
              <a:defRPr/>
            </a:pPr>
            <a:r>
              <a:rPr lang="en-US" sz="1600" dirty="0">
                <a:solidFill>
                  <a:schemeClr val="bg2"/>
                </a:solidFill>
              </a:rPr>
              <a:t>.1 Data Analysis</a:t>
            </a:r>
          </a:p>
          <a:p>
            <a:pPr marL="285750" indent="-112713" algn="l">
              <a:buFont typeface="Arial" panose="020B0604020202020204" pitchFamily="34" charset="0"/>
              <a:buChar char="•"/>
              <a:defRPr/>
            </a:pPr>
            <a:r>
              <a:rPr lang="en-US" sz="1600" dirty="0">
                <a:solidFill>
                  <a:schemeClr val="bg2"/>
                </a:solidFill>
              </a:rPr>
              <a:t>Variance Analysis</a:t>
            </a:r>
          </a:p>
          <a:p>
            <a:pPr marL="285750" indent="-112713" algn="l">
              <a:buFont typeface="Arial" panose="020B0604020202020204" pitchFamily="34" charset="0"/>
              <a:buChar char="•"/>
              <a:defRPr/>
            </a:pPr>
            <a:r>
              <a:rPr lang="en-US" sz="1600" dirty="0">
                <a:solidFill>
                  <a:schemeClr val="bg2"/>
                </a:solidFill>
              </a:rPr>
              <a:t>Trend Analysis</a:t>
            </a:r>
          </a:p>
          <a:p>
            <a:pPr algn="l">
              <a:defRPr/>
            </a:pPr>
            <a:endParaRPr lang="en-US" sz="1600" dirty="0">
              <a:solidFill>
                <a:schemeClr val="bg2"/>
              </a:solidFill>
            </a:endParaRPr>
          </a:p>
        </p:txBody>
      </p:sp>
      <p:sp>
        <p:nvSpPr>
          <p:cNvPr id="166918" name="Rectangle 1030"/>
          <p:cNvSpPr>
            <a:spLocks noChangeArrowheads="1"/>
          </p:cNvSpPr>
          <p:nvPr/>
        </p:nvSpPr>
        <p:spPr bwMode="auto">
          <a:xfrm>
            <a:off x="609600" y="1143001"/>
            <a:ext cx="2667000" cy="4648199"/>
          </a:xfrm>
          <a:prstGeom prst="rect">
            <a:avLst/>
          </a:prstGeom>
          <a:solidFill>
            <a:schemeClr val="tx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defRPr/>
            </a:pPr>
            <a:endParaRPr lang="en-US" sz="2400" dirty="0">
              <a:solidFill>
                <a:schemeClr val="bg2"/>
              </a:solidFill>
            </a:endParaRPr>
          </a:p>
          <a:p>
            <a:pPr algn="l">
              <a:defRPr/>
            </a:pPr>
            <a:endParaRPr lang="en-US" sz="2400" dirty="0">
              <a:solidFill>
                <a:schemeClr val="bg2"/>
              </a:solidFill>
            </a:endParaRPr>
          </a:p>
          <a:p>
            <a:pPr algn="l">
              <a:defRPr/>
            </a:pPr>
            <a:r>
              <a:rPr lang="en-US" sz="1600" dirty="0">
                <a:solidFill>
                  <a:schemeClr val="bg2"/>
                </a:solidFill>
              </a:rPr>
              <a:t>.1 Project Mgmt. Plan</a:t>
            </a:r>
          </a:p>
          <a:p>
            <a:pPr marL="173038" indent="-80963" algn="l">
              <a:buFont typeface="Arial" panose="020B0604020202020204" pitchFamily="34" charset="0"/>
              <a:buChar char="•"/>
              <a:defRPr/>
            </a:pPr>
            <a:r>
              <a:rPr lang="en-US" sz="1600" dirty="0">
                <a:solidFill>
                  <a:schemeClr val="bg2"/>
                </a:solidFill>
              </a:rPr>
              <a:t>  Scope Management Plan</a:t>
            </a:r>
          </a:p>
          <a:p>
            <a:pPr marL="285750" indent="-193675" algn="l">
              <a:buFont typeface="Arial" panose="020B0604020202020204" pitchFamily="34" charset="0"/>
              <a:buChar char="•"/>
              <a:defRPr/>
            </a:pPr>
            <a:r>
              <a:rPr lang="en-US" sz="1600" dirty="0">
                <a:solidFill>
                  <a:schemeClr val="bg2"/>
                </a:solidFill>
              </a:rPr>
              <a:t>Requirements  Mgmt. Plan</a:t>
            </a:r>
          </a:p>
          <a:p>
            <a:pPr marL="285750" indent="-193675" algn="l">
              <a:buFont typeface="Arial" panose="020B0604020202020204" pitchFamily="34" charset="0"/>
              <a:buChar char="•"/>
              <a:defRPr/>
            </a:pPr>
            <a:r>
              <a:rPr lang="en-US" sz="1600" dirty="0">
                <a:solidFill>
                  <a:schemeClr val="bg2"/>
                </a:solidFill>
              </a:rPr>
              <a:t>Change Mgmt. Plan</a:t>
            </a:r>
          </a:p>
          <a:p>
            <a:pPr marL="285750" indent="-193675" algn="l">
              <a:buFont typeface="Arial" panose="020B0604020202020204" pitchFamily="34" charset="0"/>
              <a:buChar char="•"/>
              <a:defRPr/>
            </a:pPr>
            <a:r>
              <a:rPr lang="en-US" sz="1600" dirty="0">
                <a:solidFill>
                  <a:schemeClr val="bg2"/>
                </a:solidFill>
              </a:rPr>
              <a:t>Configuration Mgmt. Plan</a:t>
            </a:r>
          </a:p>
          <a:p>
            <a:pPr marL="285750" indent="-193675" algn="l">
              <a:buFont typeface="Arial" panose="020B0604020202020204" pitchFamily="34" charset="0"/>
              <a:buChar char="•"/>
              <a:defRPr/>
            </a:pPr>
            <a:r>
              <a:rPr lang="en-US" sz="1600" dirty="0">
                <a:solidFill>
                  <a:schemeClr val="bg2"/>
                </a:solidFill>
              </a:rPr>
              <a:t>Scope Baseline</a:t>
            </a:r>
          </a:p>
          <a:p>
            <a:pPr marL="285750" indent="-193675" algn="l">
              <a:buFont typeface="Arial" panose="020B0604020202020204" pitchFamily="34" charset="0"/>
              <a:buChar char="•"/>
              <a:defRPr/>
            </a:pPr>
            <a:r>
              <a:rPr lang="en-US" sz="1600" dirty="0">
                <a:solidFill>
                  <a:schemeClr val="bg2"/>
                </a:solidFill>
              </a:rPr>
              <a:t>Performance Measurement</a:t>
            </a:r>
          </a:p>
          <a:p>
            <a:pPr marL="92075" algn="l">
              <a:defRPr/>
            </a:pPr>
            <a:r>
              <a:rPr lang="en-US" sz="1600" dirty="0">
                <a:solidFill>
                  <a:schemeClr val="bg2"/>
                </a:solidFill>
              </a:rPr>
              <a:t>    Baseline</a:t>
            </a:r>
          </a:p>
          <a:p>
            <a:pPr algn="l">
              <a:defRPr/>
            </a:pPr>
            <a:r>
              <a:rPr lang="en-US" sz="1600" dirty="0">
                <a:solidFill>
                  <a:schemeClr val="bg2"/>
                </a:solidFill>
              </a:rPr>
              <a:t>.2 Project Documents</a:t>
            </a:r>
          </a:p>
          <a:p>
            <a:pPr marL="173038" indent="-100013" algn="l">
              <a:buFont typeface="Arial" panose="020B0604020202020204" pitchFamily="34" charset="0"/>
              <a:buChar char="•"/>
              <a:defRPr/>
            </a:pPr>
            <a:r>
              <a:rPr lang="en-US" sz="1600" dirty="0">
                <a:solidFill>
                  <a:schemeClr val="bg2"/>
                </a:solidFill>
              </a:rPr>
              <a:t> Lessons Learned Register</a:t>
            </a:r>
          </a:p>
          <a:p>
            <a:pPr marL="173038" indent="-100013" algn="l">
              <a:buFont typeface="Arial" panose="020B0604020202020204" pitchFamily="34" charset="0"/>
              <a:buChar char="•"/>
              <a:defRPr/>
            </a:pPr>
            <a:r>
              <a:rPr lang="en-US" sz="1600" dirty="0">
                <a:solidFill>
                  <a:schemeClr val="bg2"/>
                </a:solidFill>
              </a:rPr>
              <a:t> Requirement Docs.</a:t>
            </a:r>
          </a:p>
          <a:p>
            <a:pPr marL="173038" indent="-100013" algn="l">
              <a:buFont typeface="Arial" panose="020B0604020202020204" pitchFamily="34" charset="0"/>
              <a:buChar char="•"/>
              <a:defRPr/>
            </a:pPr>
            <a:r>
              <a:rPr lang="en-US" sz="1600" dirty="0">
                <a:solidFill>
                  <a:schemeClr val="bg2"/>
                </a:solidFill>
              </a:rPr>
              <a:t> Req. Traceability Matrix </a:t>
            </a:r>
          </a:p>
          <a:p>
            <a:pPr>
              <a:defRPr/>
            </a:pPr>
            <a:r>
              <a:rPr lang="en-US" sz="1600" dirty="0">
                <a:solidFill>
                  <a:schemeClr val="bg2"/>
                </a:solidFill>
              </a:rPr>
              <a:t>.3 Work performance Data</a:t>
            </a:r>
          </a:p>
          <a:p>
            <a:pPr algn="l">
              <a:defRPr/>
            </a:pPr>
            <a:r>
              <a:rPr lang="en-US" sz="1600" dirty="0">
                <a:solidFill>
                  <a:schemeClr val="bg2"/>
                </a:solidFill>
              </a:rPr>
              <a:t>.4 Organizational process</a:t>
            </a:r>
          </a:p>
          <a:p>
            <a:pPr algn="l">
              <a:defRPr/>
            </a:pPr>
            <a:r>
              <a:rPr lang="en-US" sz="1600" dirty="0">
                <a:solidFill>
                  <a:schemeClr val="bg2"/>
                </a:solidFill>
              </a:rPr>
              <a:t>    assets</a:t>
            </a:r>
          </a:p>
          <a:p>
            <a:pPr algn="l">
              <a:buFontTx/>
              <a:buChar char=" "/>
              <a:defRPr/>
            </a:pPr>
            <a:endParaRPr lang="en-US" sz="1600" dirty="0">
              <a:solidFill>
                <a:schemeClr val="bg2"/>
              </a:solidFill>
            </a:endParaRPr>
          </a:p>
        </p:txBody>
      </p:sp>
      <p:sp>
        <p:nvSpPr>
          <p:cNvPr id="8" name="TextBox 1"/>
          <p:cNvSpPr txBox="1"/>
          <p:nvPr/>
        </p:nvSpPr>
        <p:spPr>
          <a:xfrm>
            <a:off x="-14287"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609600" y="1221551"/>
            <a:ext cx="1143000" cy="461665"/>
          </a:xfrm>
          <a:prstGeom prst="rect">
            <a:avLst/>
          </a:prstGeom>
          <a:noFill/>
        </p:spPr>
        <p:txBody>
          <a:bodyPr wrap="square" rtlCol="0">
            <a:spAutoFit/>
          </a:bodyPr>
          <a:lstStyle/>
          <a:p>
            <a:pPr>
              <a:defRPr/>
            </a:pPr>
            <a:r>
              <a:rPr lang="en-US" sz="2400" b="1" dirty="0">
                <a:solidFill>
                  <a:schemeClr val="bg2"/>
                </a:solidFill>
              </a:rPr>
              <a:t>Inputs</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1" name="Rectangle 5"/>
          <p:cNvSpPr>
            <a:spLocks noGrp="1" noChangeArrowheads="1"/>
          </p:cNvSpPr>
          <p:nvPr>
            <p:ph type="title"/>
          </p:nvPr>
        </p:nvSpPr>
        <p:spPr>
          <a:xfrm>
            <a:off x="838200" y="76200"/>
            <a:ext cx="7467600" cy="609600"/>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5.6.1  - CONTROL SCOPE: INPUTS</a:t>
            </a:r>
          </a:p>
        </p:txBody>
      </p:sp>
      <p:sp>
        <p:nvSpPr>
          <p:cNvPr id="90119" name="Content Placeholder 7"/>
          <p:cNvSpPr>
            <a:spLocks noGrp="1"/>
          </p:cNvSpPr>
          <p:nvPr>
            <p:ph idx="1"/>
          </p:nvPr>
        </p:nvSpPr>
        <p:spPr>
          <a:xfrm>
            <a:off x="228600" y="739774"/>
            <a:ext cx="8686800" cy="6118226"/>
          </a:xfrm>
        </p:spPr>
        <p:txBody>
          <a:bodyPr>
            <a:normAutofit/>
          </a:bodyPr>
          <a:lstStyle/>
          <a:p>
            <a:pPr>
              <a:buFont typeface="Wingdings 2" pitchFamily="18" charset="2"/>
              <a:buNone/>
            </a:pPr>
            <a:r>
              <a:rPr lang="en-US" sz="3000" b="1" dirty="0"/>
              <a:t>.1</a:t>
            </a:r>
            <a:r>
              <a:rPr lang="en-US" sz="3000" dirty="0"/>
              <a:t> </a:t>
            </a:r>
            <a:r>
              <a:rPr lang="en-US" sz="3000" b="1" dirty="0"/>
              <a:t>Project Management Plan</a:t>
            </a:r>
            <a:r>
              <a:rPr lang="en-US" sz="3000" dirty="0"/>
              <a:t> </a:t>
            </a:r>
          </a:p>
          <a:p>
            <a:pPr>
              <a:buFont typeface="Wingdings 2" pitchFamily="18" charset="2"/>
              <a:buNone/>
            </a:pPr>
            <a:r>
              <a:rPr lang="en-US" sz="2800" dirty="0"/>
              <a:t>   </a:t>
            </a:r>
            <a:r>
              <a:rPr lang="en-US" sz="2600" dirty="0"/>
              <a:t>The following information contained in the components of the plan, are inputs to control scope:</a:t>
            </a:r>
          </a:p>
          <a:p>
            <a:pPr marL="1136650" lvl="1" indent="-457200">
              <a:spcBef>
                <a:spcPts val="600"/>
              </a:spcBef>
              <a:spcAft>
                <a:spcPts val="600"/>
              </a:spcAft>
              <a:buFont typeface="Wingdings" pitchFamily="2" charset="2"/>
              <a:buChar char="§"/>
            </a:pPr>
            <a:r>
              <a:rPr lang="en-US" sz="2200" b="1" i="1" dirty="0"/>
              <a:t>Scope Management Plan</a:t>
            </a:r>
            <a:r>
              <a:rPr lang="en-US" sz="2200" dirty="0"/>
              <a:t>: to determine how the scope will be managed and controlled</a:t>
            </a:r>
          </a:p>
          <a:p>
            <a:pPr marL="1136650" lvl="1" indent="-457200">
              <a:spcBef>
                <a:spcPts val="600"/>
              </a:spcBef>
              <a:spcAft>
                <a:spcPts val="600"/>
              </a:spcAft>
              <a:buFont typeface="Wingdings" pitchFamily="2" charset="2"/>
              <a:buChar char="§"/>
            </a:pPr>
            <a:r>
              <a:rPr lang="en-US" sz="2000" b="1" i="1" dirty="0"/>
              <a:t>Requirements Management Plan</a:t>
            </a:r>
            <a:r>
              <a:rPr lang="en-US" sz="2000" dirty="0"/>
              <a:t>: describes how the project requirements will be managed.  </a:t>
            </a:r>
          </a:p>
          <a:p>
            <a:pPr marL="1136650" lvl="1" indent="-457200">
              <a:spcBef>
                <a:spcPts val="600"/>
              </a:spcBef>
              <a:spcAft>
                <a:spcPts val="600"/>
              </a:spcAft>
              <a:buFont typeface="Wingdings" pitchFamily="2" charset="2"/>
              <a:buChar char="§"/>
            </a:pPr>
            <a:r>
              <a:rPr lang="en-US" sz="2000" b="1" i="1" dirty="0"/>
              <a:t>Change Management Plan</a:t>
            </a:r>
            <a:r>
              <a:rPr lang="en-US" sz="2000" dirty="0"/>
              <a:t>: defines the process of managing change.</a:t>
            </a:r>
          </a:p>
          <a:p>
            <a:pPr marL="1136650" lvl="1" indent="-457200">
              <a:spcBef>
                <a:spcPts val="600"/>
              </a:spcBef>
              <a:spcAft>
                <a:spcPts val="600"/>
              </a:spcAft>
              <a:buFont typeface="Wingdings" pitchFamily="2" charset="2"/>
              <a:buChar char="§"/>
            </a:pPr>
            <a:r>
              <a:rPr lang="en-US" sz="2000" b="1" i="1" dirty="0"/>
              <a:t>Configuration Management Plan</a:t>
            </a:r>
            <a:r>
              <a:rPr lang="en-US" sz="2000" dirty="0"/>
              <a:t>: defines those item that are configurable, those items that require change control, and the processes for controlling changes to such items. </a:t>
            </a:r>
          </a:p>
          <a:p>
            <a:pPr marL="1136650" lvl="1" indent="-457200">
              <a:spcBef>
                <a:spcPts val="600"/>
              </a:spcBef>
              <a:spcAft>
                <a:spcPts val="600"/>
              </a:spcAft>
              <a:buFont typeface="Wingdings" pitchFamily="2" charset="2"/>
              <a:buChar char="§"/>
            </a:pPr>
            <a:r>
              <a:rPr lang="en-US" sz="2000" b="1" i="1" dirty="0"/>
              <a:t>Scope Baseline </a:t>
            </a:r>
            <a:r>
              <a:rPr lang="en-US" sz="2000" dirty="0"/>
              <a:t>provides the reference to determine if actual results need corrective or preventive actions</a:t>
            </a:r>
          </a:p>
          <a:p>
            <a:pPr marL="1136650" lvl="1" indent="-457200">
              <a:spcBef>
                <a:spcPts val="600"/>
              </a:spcBef>
              <a:spcAft>
                <a:spcPts val="600"/>
              </a:spcAft>
              <a:buFont typeface="Wingdings" pitchFamily="2" charset="2"/>
              <a:buChar char="§"/>
            </a:pPr>
            <a:r>
              <a:rPr lang="en-US" sz="2000" b="1" i="1" dirty="0"/>
              <a:t>Performance measurement Baseline </a:t>
            </a:r>
            <a:r>
              <a:rPr lang="en-US" sz="2000" dirty="0"/>
              <a:t>Actual results are compared to performance measurement baseline, in earned value management, to determine if a change, corrective or preventive action is necessary. </a:t>
            </a:r>
            <a:endParaRPr lang="en-US" sz="2000" b="1" i="1" dirty="0"/>
          </a:p>
        </p:txBody>
      </p:sp>
      <p:sp>
        <p:nvSpPr>
          <p:cNvPr id="98306" name="Slide Number Placeholder 3"/>
          <p:cNvSpPr>
            <a:spLocks noGrp="1"/>
          </p:cNvSpPr>
          <p:nvPr>
            <p:ph type="sldNum" sz="quarter" idx="12"/>
          </p:nvPr>
        </p:nvSpPr>
        <p:spPr/>
        <p:txBody>
          <a:bodyPr/>
          <a:lstStyle/>
          <a:p>
            <a:pPr>
              <a:defRPr/>
            </a:pPr>
            <a:fld id="{184F9804-26E4-4C4E-A626-5A6512F44328}" type="slidenum">
              <a:rPr lang="en-US"/>
              <a:pPr>
                <a:defRPr/>
              </a:pPr>
              <a:t>69</a:t>
            </a:fld>
            <a:endParaRPr lang="en-US" sz="1400">
              <a:solidFill>
                <a:schemeClr val="tx2"/>
              </a:solidFill>
            </a:endParaRPr>
          </a:p>
        </p:txBody>
      </p:sp>
      <p:sp>
        <p:nvSpPr>
          <p:cNvPr id="9011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9011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90118" name="Rectangle 4"/>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026"/>
          <p:cNvSpPr>
            <a:spLocks noGrp="1" noChangeArrowheads="1"/>
          </p:cNvSpPr>
          <p:nvPr>
            <p:ph type="title"/>
          </p:nvPr>
        </p:nvSpPr>
        <p:spPr>
          <a:xfrm>
            <a:off x="325838" y="-152400"/>
            <a:ext cx="8229600" cy="1143000"/>
          </a:xfrm>
        </p:spPr>
        <p:txBody>
          <a:bodyPr>
            <a:normAutofit fontScale="90000"/>
          </a:bodyPr>
          <a:lstStyle/>
          <a:p>
            <a:pPr algn="ctr" eaLnBrk="1" fontAlgn="auto" hangingPunct="1">
              <a:spcAft>
                <a:spcPts val="0"/>
              </a:spcAft>
              <a:defRPr/>
            </a:pPr>
            <a:r>
              <a:rPr lang="en-US" sz="4000" b="1" dirty="0">
                <a:effectLst>
                  <a:outerShdw blurRad="38100" dist="38100" dir="2700000" algn="tl">
                    <a:srgbClr val="000000">
                      <a:alpha val="43137"/>
                    </a:srgbClr>
                  </a:outerShdw>
                </a:effectLst>
              </a:rPr>
              <a:t>Concepts for Project Scope Management</a:t>
            </a:r>
            <a:endParaRPr lang="en-US" sz="4000" b="1" dirty="0">
              <a:solidFill>
                <a:schemeClr val="tx1"/>
              </a:solidFill>
              <a:effectLst>
                <a:outerShdw blurRad="38100" dist="38100" dir="2700000" algn="tl">
                  <a:srgbClr val="000000">
                    <a:alpha val="43137"/>
                  </a:srgbClr>
                </a:outerShdw>
              </a:effectLst>
            </a:endParaRPr>
          </a:p>
        </p:txBody>
      </p:sp>
      <p:sp>
        <p:nvSpPr>
          <p:cNvPr id="36869" name="Rectangle 1027"/>
          <p:cNvSpPr>
            <a:spLocks noGrp="1" noChangeArrowheads="1"/>
          </p:cNvSpPr>
          <p:nvPr>
            <p:ph idx="1"/>
          </p:nvPr>
        </p:nvSpPr>
        <p:spPr>
          <a:xfrm>
            <a:off x="281940" y="914400"/>
            <a:ext cx="8763000" cy="4191000"/>
          </a:xfrm>
        </p:spPr>
        <p:txBody>
          <a:bodyPr>
            <a:normAutofit/>
          </a:bodyPr>
          <a:lstStyle/>
          <a:p>
            <a:pPr eaLnBrk="1" fontAlgn="auto" hangingPunct="1">
              <a:lnSpc>
                <a:spcPct val="80000"/>
              </a:lnSpc>
              <a:spcAft>
                <a:spcPts val="0"/>
              </a:spcAft>
              <a:buFont typeface="Wingdings" pitchFamily="2" charset="2"/>
              <a:buNone/>
              <a:defRPr/>
            </a:pPr>
            <a:r>
              <a:rPr lang="en-US" sz="2400" dirty="0">
                <a:solidFill>
                  <a:schemeClr val="bg2">
                    <a:lumMod val="25000"/>
                  </a:schemeClr>
                </a:solidFill>
              </a:rPr>
              <a:t>In the Project context, scope may refer to</a:t>
            </a:r>
            <a:r>
              <a:rPr lang="en-US" sz="2400" dirty="0">
                <a:solidFill>
                  <a:schemeClr val="accent1"/>
                </a:solidFill>
              </a:rPr>
              <a:t>:</a:t>
            </a:r>
          </a:p>
          <a:p>
            <a:pPr eaLnBrk="1" fontAlgn="auto" hangingPunct="1">
              <a:lnSpc>
                <a:spcPct val="80000"/>
              </a:lnSpc>
              <a:spcAft>
                <a:spcPts val="0"/>
              </a:spcAft>
              <a:buFont typeface="Wingdings" panose="05000000000000000000" pitchFamily="2" charset="2"/>
              <a:buChar char="ü"/>
              <a:defRPr/>
            </a:pPr>
            <a:r>
              <a:rPr lang="en-US" sz="2400" b="1" i="1" dirty="0">
                <a:solidFill>
                  <a:schemeClr val="bg2">
                    <a:lumMod val="25000"/>
                  </a:schemeClr>
                </a:solidFill>
              </a:rPr>
              <a:t>Product scope </a:t>
            </a:r>
            <a:r>
              <a:rPr lang="en-US" sz="2400" dirty="0"/>
              <a:t>- features and functions of product/service</a:t>
            </a:r>
          </a:p>
          <a:p>
            <a:pPr eaLnBrk="1" fontAlgn="auto" hangingPunct="1">
              <a:lnSpc>
                <a:spcPct val="80000"/>
              </a:lnSpc>
              <a:spcAft>
                <a:spcPts val="0"/>
              </a:spcAft>
              <a:buFont typeface="Wingdings" panose="05000000000000000000" pitchFamily="2" charset="2"/>
              <a:buChar char="ü"/>
              <a:defRPr/>
            </a:pPr>
            <a:r>
              <a:rPr lang="en-US" sz="2400" b="1" i="1" dirty="0"/>
              <a:t>Project scope </a:t>
            </a:r>
            <a:r>
              <a:rPr lang="en-US" sz="2400" dirty="0"/>
              <a:t>- work that must be done to deliver a product</a:t>
            </a:r>
          </a:p>
          <a:p>
            <a:pPr eaLnBrk="1" fontAlgn="auto" hangingPunct="1">
              <a:lnSpc>
                <a:spcPct val="80000"/>
              </a:lnSpc>
              <a:spcAft>
                <a:spcPts val="0"/>
              </a:spcAft>
              <a:buFont typeface="Wingdings" pitchFamily="2" charset="2"/>
              <a:buNone/>
              <a:defRPr/>
            </a:pPr>
            <a:r>
              <a:rPr lang="en-US" sz="2400" b="1" i="1" u="sng" dirty="0"/>
              <a:t>Important</a:t>
            </a:r>
          </a:p>
          <a:p>
            <a:pPr eaLnBrk="1" fontAlgn="auto" hangingPunct="1">
              <a:lnSpc>
                <a:spcPct val="80000"/>
              </a:lnSpc>
              <a:spcAft>
                <a:spcPts val="0"/>
              </a:spcAft>
              <a:buFont typeface="Wingdings" panose="05000000000000000000" pitchFamily="2" charset="2"/>
              <a:buChar char="ü"/>
              <a:defRPr/>
            </a:pPr>
            <a:r>
              <a:rPr lang="en-US" sz="2000" b="1" i="1" dirty="0"/>
              <a:t>Completion of the project scope is measured against the project plan; while</a:t>
            </a:r>
          </a:p>
          <a:p>
            <a:pPr eaLnBrk="1" fontAlgn="auto" hangingPunct="1">
              <a:lnSpc>
                <a:spcPct val="80000"/>
              </a:lnSpc>
              <a:spcAft>
                <a:spcPts val="0"/>
              </a:spcAft>
              <a:buFont typeface="Wingdings" pitchFamily="2" charset="2"/>
              <a:buNone/>
              <a:defRPr/>
            </a:pPr>
            <a:r>
              <a:rPr lang="en-US" sz="2000" b="1" i="1" dirty="0"/>
              <a:t>	Completion of the product scope is measured against the product requirements</a:t>
            </a:r>
          </a:p>
          <a:p>
            <a:pPr eaLnBrk="1" fontAlgn="auto" hangingPunct="1">
              <a:lnSpc>
                <a:spcPct val="80000"/>
              </a:lnSpc>
              <a:spcAft>
                <a:spcPts val="0"/>
              </a:spcAft>
              <a:buFont typeface="Wingdings" panose="05000000000000000000" pitchFamily="2" charset="2"/>
              <a:buChar char="ü"/>
              <a:defRPr/>
            </a:pPr>
            <a:r>
              <a:rPr lang="en-US" sz="2000" b="1" i="1" dirty="0"/>
              <a:t> Completed project deliverables are formally accepted by “Validate Scope” process, with the verified deliverable from “Control Quality” as an input. </a:t>
            </a:r>
          </a:p>
          <a:p>
            <a:pPr marL="0" indent="0" eaLnBrk="1" fontAlgn="auto" hangingPunct="1">
              <a:lnSpc>
                <a:spcPct val="80000"/>
              </a:lnSpc>
              <a:spcAft>
                <a:spcPts val="0"/>
              </a:spcAft>
              <a:buNone/>
              <a:defRPr/>
            </a:pPr>
            <a:endParaRPr lang="en-US" sz="2000" b="1" i="1" dirty="0"/>
          </a:p>
        </p:txBody>
      </p:sp>
      <p:sp>
        <p:nvSpPr>
          <p:cNvPr id="3" name="Rounded Rectangle 2"/>
          <p:cNvSpPr/>
          <p:nvPr/>
        </p:nvSpPr>
        <p:spPr>
          <a:xfrm>
            <a:off x="953080" y="4106738"/>
            <a:ext cx="1447800" cy="762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Control Quality</a:t>
            </a:r>
          </a:p>
        </p:txBody>
      </p:sp>
      <p:sp>
        <p:nvSpPr>
          <p:cNvPr id="7" name="Rounded Rectangle 6"/>
          <p:cNvSpPr/>
          <p:nvPr/>
        </p:nvSpPr>
        <p:spPr>
          <a:xfrm>
            <a:off x="3962400" y="4106738"/>
            <a:ext cx="1447800" cy="762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Validate Scope</a:t>
            </a:r>
          </a:p>
        </p:txBody>
      </p:sp>
      <p:cxnSp>
        <p:nvCxnSpPr>
          <p:cNvPr id="5" name="Straight Arrow Connector 4"/>
          <p:cNvCxnSpPr>
            <a:stCxn id="3" idx="3"/>
            <a:endCxn id="7" idx="1"/>
          </p:cNvCxnSpPr>
          <p:nvPr/>
        </p:nvCxnSpPr>
        <p:spPr>
          <a:xfrm>
            <a:off x="2400880" y="4487738"/>
            <a:ext cx="156152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705600" y="3949148"/>
            <a:ext cx="1371600" cy="9906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2381250" y="4134535"/>
            <a:ext cx="1676400" cy="646331"/>
          </a:xfrm>
          <a:prstGeom prst="rect">
            <a:avLst/>
          </a:prstGeom>
          <a:noFill/>
        </p:spPr>
        <p:txBody>
          <a:bodyPr wrap="square" rtlCol="0">
            <a:spAutoFit/>
          </a:bodyPr>
          <a:lstStyle/>
          <a:p>
            <a:pPr algn="ctr"/>
            <a:r>
              <a:rPr lang="en-CA" b="1" dirty="0"/>
              <a:t>Verified Deliverables</a:t>
            </a:r>
          </a:p>
        </p:txBody>
      </p:sp>
      <p:sp>
        <p:nvSpPr>
          <p:cNvPr id="14" name="TextBox 13"/>
          <p:cNvSpPr txBox="1"/>
          <p:nvPr/>
        </p:nvSpPr>
        <p:spPr>
          <a:xfrm>
            <a:off x="5257800" y="4154269"/>
            <a:ext cx="1676400" cy="646331"/>
          </a:xfrm>
          <a:prstGeom prst="rect">
            <a:avLst/>
          </a:prstGeom>
          <a:noFill/>
        </p:spPr>
        <p:txBody>
          <a:bodyPr wrap="square" rtlCol="0">
            <a:spAutoFit/>
          </a:bodyPr>
          <a:lstStyle/>
          <a:p>
            <a:pPr algn="ctr"/>
            <a:r>
              <a:rPr lang="en-CA" b="1" dirty="0">
                <a:effectLst>
                  <a:outerShdw blurRad="38100" dist="38100" dir="2700000" algn="tl">
                    <a:srgbClr val="000000">
                      <a:alpha val="43137"/>
                    </a:srgbClr>
                  </a:outerShdw>
                </a:effectLst>
              </a:rPr>
              <a:t>Completed  Deliverables</a:t>
            </a:r>
          </a:p>
        </p:txBody>
      </p:sp>
      <p:cxnSp>
        <p:nvCxnSpPr>
          <p:cNvPr id="16" name="Straight Arrow Connector 15"/>
          <p:cNvCxnSpPr/>
          <p:nvPr/>
        </p:nvCxnSpPr>
        <p:spPr>
          <a:xfrm>
            <a:off x="5410200" y="4487738"/>
            <a:ext cx="1295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1940" y="5181600"/>
            <a:ext cx="8763000" cy="1323439"/>
          </a:xfrm>
          <a:prstGeom prst="rect">
            <a:avLst/>
          </a:prstGeom>
          <a:noFill/>
        </p:spPr>
        <p:txBody>
          <a:bodyPr wrap="square" rtlCol="0">
            <a:spAutoFit/>
          </a:bodyPr>
          <a:lstStyle/>
          <a:p>
            <a:pPr marL="179388" indent="-179388">
              <a:buFont typeface="Wingdings" panose="05000000000000000000" pitchFamily="2" charset="2"/>
              <a:buChar char="ü"/>
            </a:pPr>
            <a:r>
              <a:rPr lang="en-CA" dirty="0"/>
              <a:t> </a:t>
            </a:r>
            <a:r>
              <a:rPr lang="en-CA" sz="2000" b="1" i="1" dirty="0"/>
              <a:t>Acceptance of Completed deliverables are formally signed-off and approved by an authorized stakeholder. Therefore, this stakeholder needs to get involved early in the project; i.e., during planning to provide inputs about the quality of deliverables to be used as a reference for assessing and managing the changes.  </a:t>
            </a:r>
            <a:endParaRPr lang="en-CA" b="1" i="1" dirty="0"/>
          </a:p>
        </p:txBody>
      </p:sp>
      <p:sp>
        <p:nvSpPr>
          <p:cNvPr id="21" name="TextBox 20"/>
          <p:cNvSpPr txBox="1"/>
          <p:nvPr/>
        </p:nvSpPr>
        <p:spPr>
          <a:xfrm>
            <a:off x="6553200" y="4114800"/>
            <a:ext cx="1676400" cy="646331"/>
          </a:xfrm>
          <a:prstGeom prst="rect">
            <a:avLst/>
          </a:prstGeom>
          <a:noFill/>
        </p:spPr>
        <p:txBody>
          <a:bodyPr wrap="square" rtlCol="0">
            <a:spAutoFit/>
          </a:bodyPr>
          <a:lstStyle/>
          <a:p>
            <a:pPr algn="ctr"/>
            <a:r>
              <a:rPr lang="en-CA" b="1" dirty="0">
                <a:effectLst>
                  <a:outerShdw blurRad="38100" dist="38100" dir="2700000" algn="tl">
                    <a:srgbClr val="000000">
                      <a:alpha val="43137"/>
                    </a:srgbClr>
                  </a:outerShdw>
                </a:effectLst>
              </a:rPr>
              <a:t>Accepted  Deliverables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title"/>
          </p:nvPr>
        </p:nvSpPr>
        <p:spPr>
          <a:xfrm>
            <a:off x="266700" y="0"/>
            <a:ext cx="8686800" cy="838200"/>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5.6.1  - CONTROL SCOPE: INPUTS</a:t>
            </a:r>
          </a:p>
        </p:txBody>
      </p:sp>
      <p:sp>
        <p:nvSpPr>
          <p:cNvPr id="91141" name="Content Placeholder 9"/>
          <p:cNvSpPr>
            <a:spLocks noGrp="1"/>
          </p:cNvSpPr>
          <p:nvPr>
            <p:ph idx="1"/>
          </p:nvPr>
        </p:nvSpPr>
        <p:spPr>
          <a:xfrm>
            <a:off x="152400" y="838200"/>
            <a:ext cx="8686800" cy="5883276"/>
          </a:xfrm>
        </p:spPr>
        <p:txBody>
          <a:bodyPr>
            <a:normAutofit lnSpcReduction="10000"/>
          </a:bodyPr>
          <a:lstStyle/>
          <a:p>
            <a:pPr>
              <a:buFont typeface="Wingdings 2" pitchFamily="18" charset="2"/>
              <a:buNone/>
            </a:pPr>
            <a:r>
              <a:rPr lang="en-US" b="1" dirty="0"/>
              <a:t>.2 Project Documents</a:t>
            </a:r>
          </a:p>
          <a:p>
            <a:pPr indent="-55563">
              <a:spcBef>
                <a:spcPts val="0"/>
              </a:spcBef>
            </a:pPr>
            <a:r>
              <a:rPr lang="en-US" sz="2600" b="1" dirty="0"/>
              <a:t> </a:t>
            </a:r>
            <a:r>
              <a:rPr lang="en-US" sz="2400" b="1" i="1" dirty="0"/>
              <a:t>Lessons Learned register  </a:t>
            </a:r>
            <a:r>
              <a:rPr lang="en-US" sz="2400" dirty="0"/>
              <a:t>helps apply lessons learned in earlier    </a:t>
            </a:r>
          </a:p>
          <a:p>
            <a:pPr marL="173037" indent="0">
              <a:spcBef>
                <a:spcPts val="0"/>
              </a:spcBef>
              <a:buNone/>
            </a:pPr>
            <a:r>
              <a:rPr lang="en-US" sz="2400" dirty="0"/>
              <a:t>   phases, to later phases of the project</a:t>
            </a:r>
          </a:p>
          <a:p>
            <a:pPr marL="358775" indent="-187325"/>
            <a:r>
              <a:rPr lang="en-US" sz="2400" b="1" i="1" dirty="0"/>
              <a:t>Requirements Documentation</a:t>
            </a:r>
            <a:r>
              <a:rPr lang="en-US" sz="2600" dirty="0"/>
              <a:t>: </a:t>
            </a:r>
            <a:r>
              <a:rPr lang="en-US" sz="2400" dirty="0"/>
              <a:t>is used to compare and identify variances between the work performed and other project results to planned requirement.</a:t>
            </a:r>
          </a:p>
          <a:p>
            <a:pPr marL="358775" indent="-185738"/>
            <a:r>
              <a:rPr lang="en-US" sz="2200" b="1" i="1" dirty="0"/>
              <a:t>Requirement Traceability Matrix: </a:t>
            </a:r>
            <a:r>
              <a:rPr lang="en-US" sz="2200" dirty="0"/>
              <a:t>is used to see how requirements meet or need to be adjusted to align with stakeholders’ needs and expectations.</a:t>
            </a:r>
          </a:p>
          <a:p>
            <a:pPr>
              <a:buNone/>
            </a:pPr>
            <a:r>
              <a:rPr lang="en-US" sz="2600" dirty="0"/>
              <a:t>.</a:t>
            </a:r>
            <a:r>
              <a:rPr lang="en-US" sz="2600" b="1" dirty="0"/>
              <a:t>3</a:t>
            </a:r>
            <a:r>
              <a:rPr lang="en-US" sz="2600" dirty="0"/>
              <a:t> </a:t>
            </a:r>
            <a:r>
              <a:rPr lang="en-US" sz="2600" b="1" dirty="0"/>
              <a:t>Work Performance Data</a:t>
            </a:r>
            <a:endParaRPr lang="en-US" sz="2600" dirty="0"/>
          </a:p>
          <a:p>
            <a:pPr marL="358775" indent="-185738">
              <a:buNone/>
            </a:pPr>
            <a:r>
              <a:rPr lang="en-US" sz="2200" dirty="0"/>
              <a:t>   Includes the number of change requests received, accepted, number of deliverables verified, validated and completed</a:t>
            </a:r>
          </a:p>
          <a:p>
            <a:pPr>
              <a:buNone/>
            </a:pPr>
            <a:r>
              <a:rPr lang="en-US" sz="2600" dirty="0"/>
              <a:t>.</a:t>
            </a:r>
            <a:r>
              <a:rPr lang="en-US" sz="2600" b="1" dirty="0"/>
              <a:t>4</a:t>
            </a:r>
            <a:r>
              <a:rPr lang="en-US" sz="2600" dirty="0"/>
              <a:t> </a:t>
            </a:r>
            <a:r>
              <a:rPr lang="en-US" sz="2600" b="1" dirty="0"/>
              <a:t>Organizational Process Assets</a:t>
            </a:r>
            <a:endParaRPr lang="en-US" sz="2600" dirty="0"/>
          </a:p>
          <a:p>
            <a:pPr marL="531813" indent="-173038"/>
            <a:r>
              <a:rPr lang="en-US" sz="2200" dirty="0"/>
              <a:t>describes existing formal and informal policies, procedures and  guidelines for scope control </a:t>
            </a:r>
            <a:r>
              <a:rPr lang="en-US" sz="2600" dirty="0"/>
              <a:t> </a:t>
            </a:r>
          </a:p>
          <a:p>
            <a:pPr marL="531813" indent="-173038"/>
            <a:r>
              <a:rPr lang="en-US" sz="2400" dirty="0"/>
              <a:t>Motoring and reporting methods and templates </a:t>
            </a:r>
            <a:endParaRPr lang="en-CA" sz="2400" dirty="0"/>
          </a:p>
        </p:txBody>
      </p:sp>
      <p:sp>
        <p:nvSpPr>
          <p:cNvPr id="100354" name="Slide Number Placeholder 3"/>
          <p:cNvSpPr>
            <a:spLocks noGrp="1"/>
          </p:cNvSpPr>
          <p:nvPr>
            <p:ph type="sldNum" sz="quarter" idx="12"/>
          </p:nvPr>
        </p:nvSpPr>
        <p:spPr/>
        <p:txBody>
          <a:bodyPr/>
          <a:lstStyle/>
          <a:p>
            <a:pPr>
              <a:defRPr/>
            </a:pPr>
            <a:fld id="{D48A729B-903B-4CF4-9414-BE9D2B39D0D2}" type="slidenum">
              <a:rPr lang="en-US"/>
              <a:pPr>
                <a:defRPr/>
              </a:pPr>
              <a:t>70</a:t>
            </a:fld>
            <a:endParaRPr lang="en-US" sz="1400">
              <a:solidFill>
                <a:schemeClr val="tx2"/>
              </a:solidFill>
            </a:endParaRPr>
          </a:p>
        </p:txBody>
      </p:sp>
      <p:sp>
        <p:nvSpPr>
          <p:cNvPr id="91139" name="Rectangle 5"/>
          <p:cNvSpPr>
            <a:spLocks noChangeArrowheads="1"/>
          </p:cNvSpPr>
          <p:nvPr/>
        </p:nvSpPr>
        <p:spPr bwMode="auto">
          <a:xfrm>
            <a:off x="3429000" y="5638800"/>
            <a:ext cx="2362200" cy="457200"/>
          </a:xfrm>
          <a:prstGeom prst="rect">
            <a:avLst/>
          </a:prstGeom>
          <a:noFill/>
          <a:ln w="12700">
            <a:noFill/>
            <a:miter lim="800000"/>
            <a:headEnd/>
            <a:tailEnd/>
          </a:ln>
        </p:spPr>
        <p:txBody>
          <a:bodyPr wrap="none" anchor="ctr"/>
          <a:lstStyle/>
          <a:p>
            <a:endParaRPr lang="en-US"/>
          </a:p>
        </p:txBody>
      </p:sp>
      <p:sp>
        <p:nvSpPr>
          <p:cNvPr id="91140" name="Text Box 8"/>
          <p:cNvSpPr txBox="1">
            <a:spLocks noChangeArrowheads="1"/>
          </p:cNvSpPr>
          <p:nvPr/>
        </p:nvSpPr>
        <p:spPr bwMode="auto">
          <a:xfrm>
            <a:off x="0" y="6553200"/>
            <a:ext cx="2971800" cy="457200"/>
          </a:xfrm>
          <a:prstGeom prst="rect">
            <a:avLst/>
          </a:prstGeom>
          <a:noFill/>
          <a:ln w="12700">
            <a:noFill/>
            <a:miter lim="800000"/>
            <a:headEnd/>
            <a:tailEnd/>
          </a:ln>
        </p:spPr>
        <p:txBody>
          <a:bodyPr>
            <a:spAutoFit/>
          </a:bodyPr>
          <a:lstStyle/>
          <a:p>
            <a:pPr>
              <a:spcBef>
                <a:spcPct val="50000"/>
              </a:spcBef>
            </a:pPr>
            <a:endParaRPr lang="en-CA" sz="2400">
              <a:latin typeface="Times New Roman" pitchFamily="18"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title"/>
          </p:nvPr>
        </p:nvSpPr>
        <p:spPr>
          <a:xfrm>
            <a:off x="266700" y="98425"/>
            <a:ext cx="8686800" cy="838200"/>
          </a:xfrm>
        </p:spPr>
        <p:txBody>
          <a:bodyPr>
            <a:normAutofit/>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5.6.2  - CONTROL SCOPE: TOOLS &amp; TECHNIQUES</a:t>
            </a:r>
          </a:p>
        </p:txBody>
      </p:sp>
      <p:sp>
        <p:nvSpPr>
          <p:cNvPr id="92162" name="Rectangle 7"/>
          <p:cNvSpPr>
            <a:spLocks noGrp="1" noChangeArrowheads="1"/>
          </p:cNvSpPr>
          <p:nvPr>
            <p:ph idx="1"/>
          </p:nvPr>
        </p:nvSpPr>
        <p:spPr>
          <a:xfrm>
            <a:off x="381000" y="1066800"/>
            <a:ext cx="8305800" cy="5029200"/>
          </a:xfrm>
        </p:spPr>
        <p:txBody>
          <a:bodyPr/>
          <a:lstStyle/>
          <a:p>
            <a:pPr eaLnBrk="1" hangingPunct="1">
              <a:lnSpc>
                <a:spcPct val="150000"/>
              </a:lnSpc>
              <a:buSzPct val="80000"/>
              <a:buFont typeface="Wingdings" pitchFamily="2" charset="2"/>
              <a:buNone/>
            </a:pPr>
            <a:r>
              <a:rPr lang="en-US" b="1" dirty="0"/>
              <a:t>.1  Data Analysis</a:t>
            </a:r>
          </a:p>
          <a:p>
            <a:pPr marL="571500" indent="-342900">
              <a:lnSpc>
                <a:spcPct val="150000"/>
              </a:lnSpc>
              <a:buSzPct val="80000"/>
            </a:pPr>
            <a:r>
              <a:rPr lang="en-US" sz="2200" b="1" i="1" dirty="0"/>
              <a:t>Variance Analysis</a:t>
            </a:r>
          </a:p>
          <a:p>
            <a:pPr lvl="1" eaLnBrk="1" hangingPunct="1">
              <a:lnSpc>
                <a:spcPct val="100000"/>
              </a:lnSpc>
              <a:spcBef>
                <a:spcPts val="0"/>
              </a:spcBef>
              <a:buSzPct val="80000"/>
            </a:pPr>
            <a:r>
              <a:rPr lang="en-US" sz="2200" dirty="0"/>
              <a:t>To </a:t>
            </a:r>
            <a:r>
              <a:rPr lang="en-US" sz="2200" i="1" dirty="0"/>
              <a:t>assess the magnitude</a:t>
            </a:r>
            <a:r>
              <a:rPr lang="en-US" sz="2200" dirty="0"/>
              <a:t> of variations with baselines</a:t>
            </a:r>
          </a:p>
          <a:p>
            <a:pPr lvl="1" eaLnBrk="1" hangingPunct="1">
              <a:lnSpc>
                <a:spcPct val="100000"/>
              </a:lnSpc>
              <a:spcBef>
                <a:spcPts val="0"/>
              </a:spcBef>
              <a:buSzPct val="80000"/>
            </a:pPr>
            <a:r>
              <a:rPr lang="en-US" sz="2200" dirty="0"/>
              <a:t>To </a:t>
            </a:r>
            <a:r>
              <a:rPr lang="en-US" sz="2200" i="1" dirty="0"/>
              <a:t>identify cause</a:t>
            </a:r>
            <a:r>
              <a:rPr lang="en-US" sz="2200" dirty="0"/>
              <a:t> of variance</a:t>
            </a:r>
          </a:p>
          <a:p>
            <a:pPr lvl="1" eaLnBrk="1" hangingPunct="1">
              <a:lnSpc>
                <a:spcPct val="100000"/>
              </a:lnSpc>
              <a:spcBef>
                <a:spcPts val="0"/>
              </a:spcBef>
              <a:buSzPct val="80000"/>
            </a:pPr>
            <a:r>
              <a:rPr lang="en-US" sz="2200" dirty="0"/>
              <a:t>And decide if </a:t>
            </a:r>
            <a:r>
              <a:rPr lang="en-US" sz="2200" i="1" dirty="0"/>
              <a:t>corrective action is necessary</a:t>
            </a:r>
          </a:p>
          <a:p>
            <a:pPr marL="457200" lvl="1" indent="0" eaLnBrk="1" hangingPunct="1">
              <a:lnSpc>
                <a:spcPct val="100000"/>
              </a:lnSpc>
              <a:spcBef>
                <a:spcPts val="0"/>
              </a:spcBef>
              <a:buSzPct val="80000"/>
              <a:buNone/>
            </a:pPr>
            <a:endParaRPr lang="en-US" sz="2200" i="1" dirty="0"/>
          </a:p>
          <a:p>
            <a:pPr marL="450850" indent="-184150">
              <a:lnSpc>
                <a:spcPct val="100000"/>
              </a:lnSpc>
              <a:spcBef>
                <a:spcPts val="0"/>
              </a:spcBef>
              <a:buSzPct val="80000"/>
            </a:pPr>
            <a:r>
              <a:rPr lang="en-US" sz="2200" b="1" i="1" dirty="0"/>
              <a:t>Trend Analysis </a:t>
            </a:r>
            <a:r>
              <a:rPr lang="en-US" sz="2200" dirty="0"/>
              <a:t>examines project performance over time to determine if performance is improving or deteriorating.  </a:t>
            </a:r>
            <a:endParaRPr lang="en-US" sz="2200" b="1" i="1" dirty="0"/>
          </a:p>
          <a:p>
            <a:pPr eaLnBrk="1" hangingPunct="1">
              <a:lnSpc>
                <a:spcPct val="150000"/>
              </a:lnSpc>
              <a:buSzPct val="80000"/>
              <a:buFont typeface="Wingdings" pitchFamily="2" charset="2"/>
              <a:buNone/>
            </a:pPr>
            <a:endParaRPr lang="en-US" dirty="0"/>
          </a:p>
        </p:txBody>
      </p:sp>
      <p:sp>
        <p:nvSpPr>
          <p:cNvPr id="103426" name="Slide Number Placeholder 3"/>
          <p:cNvSpPr>
            <a:spLocks noGrp="1"/>
          </p:cNvSpPr>
          <p:nvPr>
            <p:ph type="sldNum" sz="quarter" idx="12"/>
          </p:nvPr>
        </p:nvSpPr>
        <p:spPr/>
        <p:txBody>
          <a:bodyPr/>
          <a:lstStyle/>
          <a:p>
            <a:pPr>
              <a:defRPr/>
            </a:pPr>
            <a:fld id="{826729C2-FBE9-4F85-8766-DDCF7AA7811F}" type="slidenum">
              <a:rPr lang="en-US"/>
              <a:pPr>
                <a:defRPr/>
              </a:pPr>
              <a:t>71</a:t>
            </a:fld>
            <a:endParaRPr lang="en-US" sz="1400">
              <a:solidFill>
                <a:schemeClr val="tx2"/>
              </a:solidFill>
            </a:endParaRPr>
          </a:p>
        </p:txBody>
      </p:sp>
      <p:sp>
        <p:nvSpPr>
          <p:cNvPr id="92164" name="Rectangle 5"/>
          <p:cNvSpPr>
            <a:spLocks noChangeArrowheads="1"/>
          </p:cNvSpPr>
          <p:nvPr/>
        </p:nvSpPr>
        <p:spPr bwMode="auto">
          <a:xfrm>
            <a:off x="3429000" y="5638800"/>
            <a:ext cx="2362200" cy="457200"/>
          </a:xfrm>
          <a:prstGeom prst="rect">
            <a:avLst/>
          </a:prstGeom>
          <a:noFill/>
          <a:ln w="12700">
            <a:noFill/>
            <a:miter lim="800000"/>
            <a:headEnd/>
            <a:tailEnd/>
          </a:ln>
        </p:spPr>
        <p:txBody>
          <a:bodyPr wrap="none" anchor="ctr"/>
          <a:lstStyle/>
          <a:p>
            <a:endParaRPr lang="en-US"/>
          </a:p>
        </p:txBody>
      </p:sp>
      <p:sp>
        <p:nvSpPr>
          <p:cNvPr id="92165" name="Text Box 8"/>
          <p:cNvSpPr txBox="1">
            <a:spLocks noChangeArrowheads="1"/>
          </p:cNvSpPr>
          <p:nvPr/>
        </p:nvSpPr>
        <p:spPr bwMode="auto">
          <a:xfrm>
            <a:off x="0" y="6553200"/>
            <a:ext cx="2971800" cy="457200"/>
          </a:xfrm>
          <a:prstGeom prst="rect">
            <a:avLst/>
          </a:prstGeom>
          <a:noFill/>
          <a:ln w="12700">
            <a:noFill/>
            <a:miter lim="800000"/>
            <a:headEnd/>
            <a:tailEnd/>
          </a:ln>
        </p:spPr>
        <p:txBody>
          <a:bodyPr>
            <a:spAutoFit/>
          </a:bodyPr>
          <a:lstStyle/>
          <a:p>
            <a:pPr>
              <a:spcBef>
                <a:spcPct val="50000"/>
              </a:spcBef>
            </a:pPr>
            <a:endParaRPr lang="en-CA" sz="2400">
              <a:latin typeface="Times New Roman" pitchFamily="18"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title"/>
          </p:nvPr>
        </p:nvSpPr>
        <p:spPr>
          <a:xfrm>
            <a:off x="322162" y="-67076"/>
            <a:ext cx="8686800" cy="838200"/>
          </a:xfrm>
        </p:spPr>
        <p:txBody>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5.6.3  - CONTROL SCOPE: OUTPUTS</a:t>
            </a:r>
          </a:p>
        </p:txBody>
      </p:sp>
      <p:sp>
        <p:nvSpPr>
          <p:cNvPr id="93186" name="Content Placeholder 2"/>
          <p:cNvSpPr>
            <a:spLocks noGrp="1"/>
          </p:cNvSpPr>
          <p:nvPr>
            <p:ph idx="1"/>
          </p:nvPr>
        </p:nvSpPr>
        <p:spPr>
          <a:xfrm>
            <a:off x="322162" y="778840"/>
            <a:ext cx="8686800" cy="6262687"/>
          </a:xfrm>
        </p:spPr>
        <p:txBody>
          <a:bodyPr>
            <a:normAutofit fontScale="92500" lnSpcReduction="20000"/>
          </a:bodyPr>
          <a:lstStyle/>
          <a:p>
            <a:pPr>
              <a:lnSpc>
                <a:spcPct val="100000"/>
              </a:lnSpc>
              <a:spcBef>
                <a:spcPts val="600"/>
              </a:spcBef>
              <a:spcAft>
                <a:spcPts val="600"/>
              </a:spcAft>
              <a:buFont typeface="Wingdings 2" pitchFamily="18" charset="2"/>
              <a:buNone/>
            </a:pPr>
            <a:r>
              <a:rPr lang="en-US" b="1" dirty="0"/>
              <a:t>.1 Work Performance Information</a:t>
            </a:r>
            <a:endParaRPr lang="en-US" dirty="0"/>
          </a:p>
          <a:p>
            <a:pPr indent="-136525">
              <a:lnSpc>
                <a:spcPct val="100000"/>
              </a:lnSpc>
              <a:spcBef>
                <a:spcPts val="600"/>
              </a:spcBef>
              <a:spcAft>
                <a:spcPts val="600"/>
              </a:spcAft>
              <a:buFont typeface="Wingdings 2" pitchFamily="18" charset="2"/>
              <a:buNone/>
            </a:pPr>
            <a:r>
              <a:rPr lang="en-US" sz="2200" dirty="0"/>
              <a:t>  </a:t>
            </a:r>
            <a:r>
              <a:rPr lang="en-US" sz="2000" dirty="0"/>
              <a:t>are created to provide to stakeholder measurement data and project information related to work actually done and intended to be done versus the scope management plan. Includes categories of changes received, variances and their causes.  </a:t>
            </a:r>
          </a:p>
          <a:p>
            <a:pPr>
              <a:lnSpc>
                <a:spcPct val="100000"/>
              </a:lnSpc>
              <a:spcBef>
                <a:spcPts val="600"/>
              </a:spcBef>
              <a:spcAft>
                <a:spcPts val="600"/>
              </a:spcAft>
              <a:buFont typeface="Wingdings 2" pitchFamily="18" charset="2"/>
              <a:buNone/>
            </a:pPr>
            <a:r>
              <a:rPr lang="en-US" sz="3000" b="1" dirty="0"/>
              <a:t>.2 Change Requests</a:t>
            </a:r>
            <a:r>
              <a:rPr lang="en-US" sz="3000" dirty="0"/>
              <a:t> </a:t>
            </a:r>
          </a:p>
          <a:p>
            <a:pPr indent="-55563">
              <a:lnSpc>
                <a:spcPct val="100000"/>
              </a:lnSpc>
              <a:spcBef>
                <a:spcPts val="600"/>
              </a:spcBef>
              <a:spcAft>
                <a:spcPts val="600"/>
              </a:spcAft>
              <a:buFont typeface="Wingdings 2" pitchFamily="18" charset="2"/>
              <a:buNone/>
            </a:pPr>
            <a:r>
              <a:rPr lang="en-US" sz="3000" dirty="0"/>
              <a:t> </a:t>
            </a:r>
            <a:r>
              <a:rPr lang="en-US" sz="2000" dirty="0"/>
              <a:t>Analysis of project performance may result into change requests; Results can include preventive or corrective action or defect repair as needed. </a:t>
            </a:r>
          </a:p>
          <a:p>
            <a:pPr>
              <a:lnSpc>
                <a:spcPct val="100000"/>
              </a:lnSpc>
              <a:spcBef>
                <a:spcPts val="600"/>
              </a:spcBef>
              <a:spcAft>
                <a:spcPts val="600"/>
              </a:spcAft>
              <a:buFont typeface="Wingdings 2" pitchFamily="18" charset="2"/>
              <a:buNone/>
            </a:pPr>
            <a:r>
              <a:rPr lang="en-US" sz="3000" b="1" dirty="0"/>
              <a:t>.3 Project Management Plan Updates</a:t>
            </a:r>
            <a:endParaRPr lang="en-US" sz="3000" dirty="0"/>
          </a:p>
          <a:p>
            <a:pPr indent="38100">
              <a:lnSpc>
                <a:spcPct val="100000"/>
              </a:lnSpc>
              <a:spcBef>
                <a:spcPts val="600"/>
              </a:spcBef>
              <a:spcAft>
                <a:spcPts val="600"/>
              </a:spcAft>
              <a:buFont typeface="Wingdings 2" pitchFamily="18" charset="2"/>
              <a:buNone/>
            </a:pPr>
            <a:r>
              <a:rPr lang="en-US" sz="2200" dirty="0"/>
              <a:t>Scope changes impact the following components of project management plan</a:t>
            </a:r>
          </a:p>
          <a:p>
            <a:pPr indent="0">
              <a:lnSpc>
                <a:spcPct val="100000"/>
              </a:lnSpc>
              <a:spcBef>
                <a:spcPts val="600"/>
              </a:spcBef>
              <a:spcAft>
                <a:spcPts val="600"/>
              </a:spcAft>
              <a:buNone/>
            </a:pPr>
            <a:r>
              <a:rPr lang="en-US" sz="2000" b="1" i="1" dirty="0"/>
              <a:t>- Scope Management Plan     		- Cost Baseline                </a:t>
            </a:r>
          </a:p>
          <a:p>
            <a:pPr indent="0">
              <a:lnSpc>
                <a:spcPct val="100000"/>
              </a:lnSpc>
              <a:spcBef>
                <a:spcPts val="600"/>
              </a:spcBef>
              <a:spcAft>
                <a:spcPts val="600"/>
              </a:spcAft>
              <a:buNone/>
            </a:pPr>
            <a:r>
              <a:rPr lang="en-US" sz="2000" b="1" i="1" dirty="0"/>
              <a:t>- Scope Baseline			- Performance Measurement   	    - Schedule Baseline                                               </a:t>
            </a:r>
            <a:r>
              <a:rPr lang="en-US" sz="2000" b="1" i="1" dirty="0" err="1"/>
              <a:t>Baseline</a:t>
            </a:r>
            <a:endParaRPr lang="en-US" sz="2000" b="1" i="1" dirty="0"/>
          </a:p>
          <a:p>
            <a:pPr marL="0" indent="0">
              <a:spcBef>
                <a:spcPts val="600"/>
              </a:spcBef>
              <a:spcAft>
                <a:spcPts val="600"/>
              </a:spcAft>
              <a:buNone/>
            </a:pPr>
            <a:r>
              <a:rPr lang="en-CA" b="1" dirty="0"/>
              <a:t>.4 Project Documents Update</a:t>
            </a:r>
          </a:p>
          <a:p>
            <a:pPr marL="0" indent="0">
              <a:spcBef>
                <a:spcPts val="600"/>
              </a:spcBef>
              <a:spcAft>
                <a:spcPts val="600"/>
              </a:spcAft>
              <a:buNone/>
            </a:pPr>
            <a:r>
              <a:rPr lang="en-CA" sz="2000" dirty="0"/>
              <a:t>       - </a:t>
            </a:r>
            <a:r>
              <a:rPr lang="en-CA" sz="2000" b="1" i="1" dirty="0"/>
              <a:t>Lessons Learned Register		- Requirements Documentation</a:t>
            </a:r>
          </a:p>
          <a:p>
            <a:pPr marL="358775" indent="0">
              <a:spcBef>
                <a:spcPts val="600"/>
              </a:spcBef>
              <a:spcAft>
                <a:spcPts val="600"/>
              </a:spcAft>
              <a:buNone/>
            </a:pPr>
            <a:r>
              <a:rPr lang="en-CA" sz="2000" b="1" i="1" dirty="0"/>
              <a:t>- Requirements Traceability Matrix</a:t>
            </a:r>
            <a:endParaRPr lang="en-CA" sz="2000" dirty="0"/>
          </a:p>
        </p:txBody>
      </p:sp>
      <p:sp>
        <p:nvSpPr>
          <p:cNvPr id="4" name="Slide Number Placeholder 3"/>
          <p:cNvSpPr>
            <a:spLocks noGrp="1"/>
          </p:cNvSpPr>
          <p:nvPr>
            <p:ph type="sldNum" sz="quarter" idx="12"/>
          </p:nvPr>
        </p:nvSpPr>
        <p:spPr/>
        <p:txBody>
          <a:bodyPr/>
          <a:lstStyle/>
          <a:p>
            <a:pPr>
              <a:defRPr/>
            </a:pPr>
            <a:fld id="{27AB8599-7C63-40B2-B2AE-15BDB42D7100}" type="slidenum">
              <a:rPr lang="en-US" smtClean="0"/>
              <a:pPr>
                <a:defRPr/>
              </a:pPr>
              <a:t>72</a:t>
            </a:fld>
            <a:endParaRPr lang="en-US" sz="140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628650" y="76201"/>
            <a:ext cx="8362950" cy="914400"/>
          </a:xfrm>
        </p:spPr>
        <p:txBody>
          <a:bodyPr>
            <a:normAutofit/>
          </a:bodyPr>
          <a:lstStyle/>
          <a:p>
            <a:pPr algn="ctr" eaLnBrk="1" fontAlgn="auto" hangingPunct="1">
              <a:spcAft>
                <a:spcPts val="0"/>
              </a:spcAft>
              <a:defRPr/>
            </a:pPr>
            <a:r>
              <a:rPr lang="en-US" sz="4000" b="1" dirty="0">
                <a:effectLst>
                  <a:outerShdw blurRad="38100" dist="38100" dir="2700000" algn="tl">
                    <a:srgbClr val="000000">
                      <a:alpha val="43137"/>
                    </a:srgbClr>
                  </a:outerShdw>
                </a:effectLst>
              </a:rPr>
              <a:t>Concepts for Project Scope Management</a:t>
            </a:r>
            <a:endParaRPr lang="en-US" sz="4000" b="1" dirty="0">
              <a:solidFill>
                <a:schemeClr val="tx1"/>
              </a:solidFill>
              <a:effectLst>
                <a:outerShdw blurRad="38100" dist="38100" dir="2700000" algn="tl">
                  <a:srgbClr val="000000">
                    <a:alpha val="43137"/>
                  </a:srgbClr>
                </a:outerShdw>
              </a:effectLs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596458592"/>
              </p:ext>
            </p:extLst>
          </p:nvPr>
        </p:nvGraphicFramePr>
        <p:xfrm>
          <a:off x="-685800" y="696912"/>
          <a:ext cx="9677400" cy="6008688"/>
        </p:xfrm>
        <a:graphic>
          <a:graphicData uri="http://schemas.openxmlformats.org/presentationml/2006/ole">
            <mc:AlternateContent xmlns:mc="http://schemas.openxmlformats.org/markup-compatibility/2006">
              <mc:Choice xmlns:v="urn:schemas-microsoft-com:vml" Requires="v">
                <p:oleObj spid="_x0000_s10435" name="Visio" r:id="rId3" imgW="10365091" imgH="6008298" progId="Visio.Drawing.15">
                  <p:embed/>
                </p:oleObj>
              </mc:Choice>
              <mc:Fallback>
                <p:oleObj name="Visio" r:id="rId3" imgW="10365091" imgH="6008298" progId="Visio.Drawing.15">
                  <p:embed/>
                  <p:pic>
                    <p:nvPicPr>
                      <p:cNvPr id="0" name=""/>
                      <p:cNvPicPr/>
                      <p:nvPr/>
                    </p:nvPicPr>
                    <p:blipFill>
                      <a:blip r:embed="rId4"/>
                      <a:stretch>
                        <a:fillRect/>
                      </a:stretch>
                    </p:blipFill>
                    <p:spPr>
                      <a:xfrm>
                        <a:off x="-685800" y="696912"/>
                        <a:ext cx="9677400" cy="6008688"/>
                      </a:xfrm>
                      <a:prstGeom prst="rect">
                        <a:avLst/>
                      </a:prstGeom>
                    </p:spPr>
                  </p:pic>
                </p:oleObj>
              </mc:Fallback>
            </mc:AlternateContent>
          </a:graphicData>
        </a:graphic>
      </p:graphicFrame>
    </p:spTree>
    <p:extLst>
      <p:ext uri="{BB962C8B-B14F-4D97-AF65-F5344CB8AC3E}">
        <p14:creationId xmlns:p14="http://schemas.microsoft.com/office/powerpoint/2010/main" val="271722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3528"/>
            <a:ext cx="7886700" cy="957470"/>
          </a:xfrm>
        </p:spPr>
        <p:txBody>
          <a:bodyPr>
            <a:normAutofit/>
          </a:bodyPr>
          <a:lstStyle/>
          <a:p>
            <a:pPr algn="ctr"/>
            <a:r>
              <a:rPr lang="en-CA" sz="3600" b="1" dirty="0">
                <a:effectLst>
                  <a:outerShdw blurRad="38100" dist="38100" dir="2700000" algn="tl">
                    <a:srgbClr val="000000">
                      <a:alpha val="43137"/>
                    </a:srgbClr>
                  </a:outerShdw>
                </a:effectLst>
              </a:rPr>
              <a:t>Topics in Project Scope Management</a:t>
            </a:r>
          </a:p>
        </p:txBody>
      </p:sp>
      <p:sp>
        <p:nvSpPr>
          <p:cNvPr id="3" name="Content Placeholder 2"/>
          <p:cNvSpPr>
            <a:spLocks noGrp="1"/>
          </p:cNvSpPr>
          <p:nvPr>
            <p:ph idx="1"/>
          </p:nvPr>
        </p:nvSpPr>
        <p:spPr>
          <a:xfrm>
            <a:off x="615398" y="762000"/>
            <a:ext cx="7886700" cy="1828800"/>
          </a:xfrm>
        </p:spPr>
        <p:txBody>
          <a:bodyPr/>
          <a:lstStyle/>
          <a:p>
            <a:pPr marL="357188" indent="-357188">
              <a:buAutoNum type="arabicPeriod"/>
            </a:pPr>
            <a:r>
              <a:rPr lang="en-CA" b="1" dirty="0"/>
              <a:t>Trends and Emerging Practices</a:t>
            </a:r>
          </a:p>
          <a:p>
            <a:pPr marL="447675" indent="-268288"/>
            <a:r>
              <a:rPr lang="en-CA" sz="2200" dirty="0"/>
              <a:t>Recognition by project managers of Business Analysts role to elicit, document and manage stakeholders’ requirements; project will have a higher likelihood of being successful if the PM and the BA collaborate to:</a:t>
            </a:r>
          </a:p>
        </p:txBody>
      </p:sp>
      <p:sp>
        <p:nvSpPr>
          <p:cNvPr id="5" name="TextBox 4"/>
          <p:cNvSpPr txBox="1"/>
          <p:nvPr/>
        </p:nvSpPr>
        <p:spPr>
          <a:xfrm>
            <a:off x="1447800" y="2590800"/>
            <a:ext cx="3505200" cy="1200329"/>
          </a:xfrm>
          <a:prstGeom prst="rect">
            <a:avLst/>
          </a:prstGeom>
          <a:noFill/>
        </p:spPr>
        <p:txBody>
          <a:bodyPr wrap="square" rtlCol="0">
            <a:spAutoFit/>
          </a:bodyPr>
          <a:lstStyle/>
          <a:p>
            <a:r>
              <a:rPr lang="en-CA" dirty="0"/>
              <a:t>-  Determine problems and identify   </a:t>
            </a:r>
          </a:p>
          <a:p>
            <a:pPr marL="179388" indent="-179388"/>
            <a:r>
              <a:rPr lang="en-CA" dirty="0"/>
              <a:t>   business needs</a:t>
            </a:r>
          </a:p>
          <a:p>
            <a:pPr marL="179388" indent="-179388"/>
            <a:r>
              <a:rPr lang="en-CA" dirty="0"/>
              <a:t>-  Identify and recommend viable solutions for those needs</a:t>
            </a:r>
          </a:p>
        </p:txBody>
      </p:sp>
      <p:sp>
        <p:nvSpPr>
          <p:cNvPr id="6" name="TextBox 5"/>
          <p:cNvSpPr txBox="1"/>
          <p:nvPr/>
        </p:nvSpPr>
        <p:spPr>
          <a:xfrm>
            <a:off x="5105400" y="2554356"/>
            <a:ext cx="4038600" cy="1477328"/>
          </a:xfrm>
          <a:prstGeom prst="rect">
            <a:avLst/>
          </a:prstGeom>
          <a:noFill/>
        </p:spPr>
        <p:txBody>
          <a:bodyPr wrap="square" rtlCol="0">
            <a:spAutoFit/>
          </a:bodyPr>
          <a:lstStyle/>
          <a:p>
            <a:r>
              <a:rPr lang="en-CA" dirty="0"/>
              <a:t>-  Elicit, document and manage    </a:t>
            </a:r>
          </a:p>
          <a:p>
            <a:r>
              <a:rPr lang="en-CA" dirty="0"/>
              <a:t>   stakeholder requirements to meet  </a:t>
            </a:r>
          </a:p>
          <a:p>
            <a:r>
              <a:rPr lang="en-CA" dirty="0"/>
              <a:t>   business and project objectives</a:t>
            </a:r>
          </a:p>
          <a:p>
            <a:pPr marL="179388" indent="-179388"/>
            <a:r>
              <a:rPr lang="en-CA" dirty="0"/>
              <a:t>-  Facilitate the successful implementation of the project result </a:t>
            </a:r>
          </a:p>
        </p:txBody>
      </p:sp>
      <p:sp>
        <p:nvSpPr>
          <p:cNvPr id="7" name="TextBox 6"/>
          <p:cNvSpPr txBox="1"/>
          <p:nvPr/>
        </p:nvSpPr>
        <p:spPr>
          <a:xfrm>
            <a:off x="628650" y="4044936"/>
            <a:ext cx="7962900" cy="2739211"/>
          </a:xfrm>
          <a:prstGeom prst="rect">
            <a:avLst/>
          </a:prstGeom>
          <a:noFill/>
        </p:spPr>
        <p:txBody>
          <a:bodyPr wrap="square" rtlCol="0">
            <a:spAutoFit/>
          </a:bodyPr>
          <a:lstStyle/>
          <a:p>
            <a:r>
              <a:rPr lang="en-CA" sz="2800" b="1" dirty="0"/>
              <a:t>2. Tailoring Considerations</a:t>
            </a:r>
          </a:p>
          <a:p>
            <a:pPr marL="357188" indent="-177800">
              <a:buFont typeface="Arial" panose="020B0604020202020204" pitchFamily="34" charset="0"/>
              <a:buChar char="•"/>
            </a:pPr>
            <a:r>
              <a:rPr lang="en-CA" sz="2200" dirty="0"/>
              <a:t>The project manager needs to tailor the Scope Management Processes to the organizational capabilities in areas of: </a:t>
            </a:r>
          </a:p>
          <a:p>
            <a:pPr marL="979488" lvl="1" indent="-342900">
              <a:buFont typeface="Courier New" panose="02070309020205020404" pitchFamily="49" charset="0"/>
              <a:buChar char="o"/>
            </a:pPr>
            <a:r>
              <a:rPr lang="en-CA" sz="2000" dirty="0"/>
              <a:t>Knowledge and Requirements Management </a:t>
            </a:r>
          </a:p>
          <a:p>
            <a:pPr marL="979488" lvl="1" indent="-342900">
              <a:buFont typeface="Courier New" panose="02070309020205020404" pitchFamily="49" charset="0"/>
              <a:buChar char="o"/>
            </a:pPr>
            <a:r>
              <a:rPr lang="en-CA" sz="2000" dirty="0"/>
              <a:t>Validation and Control</a:t>
            </a:r>
          </a:p>
          <a:p>
            <a:pPr marL="979488" lvl="1" indent="-342900">
              <a:buFont typeface="Courier New" panose="02070309020205020404" pitchFamily="49" charset="0"/>
              <a:buChar char="o"/>
            </a:pPr>
            <a:r>
              <a:rPr lang="en-CA" sz="2000" dirty="0"/>
              <a:t>Development Approach</a:t>
            </a:r>
          </a:p>
          <a:p>
            <a:pPr marL="979488" lvl="1" indent="-342900">
              <a:buFont typeface="Courier New" panose="02070309020205020404" pitchFamily="49" charset="0"/>
              <a:buChar char="o"/>
            </a:pPr>
            <a:r>
              <a:rPr lang="en-CA" sz="2000" dirty="0"/>
              <a:t>Stability Requirements</a:t>
            </a:r>
          </a:p>
          <a:p>
            <a:pPr marL="979488" lvl="1" indent="-342900">
              <a:buFont typeface="Courier New" panose="02070309020205020404" pitchFamily="49" charset="0"/>
              <a:buChar char="o"/>
            </a:pPr>
            <a:r>
              <a:rPr lang="en-CA" sz="2000" dirty="0"/>
              <a:t>Governance</a:t>
            </a:r>
          </a:p>
        </p:txBody>
      </p:sp>
    </p:spTree>
    <p:extLst>
      <p:ext uri="{BB962C8B-B14F-4D97-AF65-F5344CB8AC3E}">
        <p14:creationId xmlns:p14="http://schemas.microsoft.com/office/powerpoint/2010/main" val="38786999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6309</TotalTime>
  <Words>4876</Words>
  <Application>Microsoft Office PowerPoint</Application>
  <PresentationFormat>On-screen Show (4:3)</PresentationFormat>
  <Paragraphs>1032</Paragraphs>
  <Slides>72</Slides>
  <Notes>51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72</vt:i4>
      </vt:variant>
    </vt:vector>
  </HeadingPairs>
  <TitlesOfParts>
    <vt:vector size="84" baseType="lpstr">
      <vt:lpstr>Arial</vt:lpstr>
      <vt:lpstr>Calibri</vt:lpstr>
      <vt:lpstr>Calibri Light</vt:lpstr>
      <vt:lpstr>Courier New</vt:lpstr>
      <vt:lpstr>Monotype Sorts</vt:lpstr>
      <vt:lpstr>Times New Roman</vt:lpstr>
      <vt:lpstr>Wingdings</vt:lpstr>
      <vt:lpstr>Wingdings 2</vt:lpstr>
      <vt:lpstr>Office Theme</vt:lpstr>
      <vt:lpstr>Visio</vt:lpstr>
      <vt:lpstr>Bitmap Image</vt:lpstr>
      <vt:lpstr>Clip</vt:lpstr>
      <vt:lpstr>PMP® Exam Preparation PMP 250</vt:lpstr>
      <vt:lpstr>PowerPoint Presentation</vt:lpstr>
      <vt:lpstr>Learning Objectives</vt:lpstr>
      <vt:lpstr>“Must Knows” for Scope Management</vt:lpstr>
      <vt:lpstr>Project Scope Management</vt:lpstr>
      <vt:lpstr>Project Scope Management</vt:lpstr>
      <vt:lpstr>Concepts for Project Scope Management</vt:lpstr>
      <vt:lpstr>Concepts for Project Scope Management</vt:lpstr>
      <vt:lpstr>Topics in Project Scope Management</vt:lpstr>
      <vt:lpstr>Considerations for Agile/Adaptive Environments</vt:lpstr>
      <vt:lpstr>5.1  - PLAN SCOPE MANAGEMENT </vt:lpstr>
      <vt:lpstr>5.1  - PLAN SCOPE MANAGEMENT </vt:lpstr>
      <vt:lpstr>5.1  - PLAN SCOPE MANAGEMENT </vt:lpstr>
      <vt:lpstr>5.1.1  - PLAN SCOPE MANAGEMENT: INPUTS </vt:lpstr>
      <vt:lpstr>5.1.1  - PLAN SCOPE MANAGEMENT: INPUTS </vt:lpstr>
      <vt:lpstr>5.1.2  - PLAN SCOPE MANAGEMENT: Tools &amp; Techniques </vt:lpstr>
      <vt:lpstr>5.1.3 - PLAN SCOPE MANAGEMENT: OUTPUTS</vt:lpstr>
      <vt:lpstr>5.1.3 - PLAN SCOPE MANAGEMENT: OUTPUTS</vt:lpstr>
      <vt:lpstr>5.2  - Collect Requirement</vt:lpstr>
      <vt:lpstr>5.2  - COLLECT REQUIREMENTS</vt:lpstr>
      <vt:lpstr>5.2  - Collect Requirement</vt:lpstr>
      <vt:lpstr>Situational Question &amp; REAL WORLD  APPLICATION</vt:lpstr>
      <vt:lpstr>5.2.1 - Collect Requirements : Inputs</vt:lpstr>
      <vt:lpstr>5.2.1 - Collect Requirements : Inputs</vt:lpstr>
      <vt:lpstr>5.2.2  -  COLLECT REQUIREMENTS: TOOLS &amp; TECHNIQUES </vt:lpstr>
      <vt:lpstr>5.2.2  -  COLLECT REQUIREMENTS: TOOLS &amp; TECHNIQUES </vt:lpstr>
      <vt:lpstr>5.2.2  -  COLLECT REQUIREMENTS: TOOLS &amp; TECHNIQUES </vt:lpstr>
      <vt:lpstr>5.2.2  -  COLLECT REQUIREMENTS: TOOLS &amp; TECHNIQUES </vt:lpstr>
      <vt:lpstr>5.2.2  -  COLLECT REQUIREMENTS: TOOLS &amp; TECHNIQUES </vt:lpstr>
      <vt:lpstr>5.2.3 COLLECT REQUIREMENTS: OUTPUTS  </vt:lpstr>
      <vt:lpstr>5.2.3 COLLECT REQUIREMENTS: OUTPUTS  </vt:lpstr>
      <vt:lpstr>5.3 DEFINE SCOPE </vt:lpstr>
      <vt:lpstr>    </vt:lpstr>
      <vt:lpstr>5.3 Define Scope – DATA FLOW DIAGRAM </vt:lpstr>
      <vt:lpstr>PowerPoint Presentation</vt:lpstr>
      <vt:lpstr>5.3.1  - DEFINE SCOPE: INPUTS </vt:lpstr>
      <vt:lpstr>5.3.2  - DEFINE SCOPE: TOOLS AND TECHNIQUES</vt:lpstr>
      <vt:lpstr>5.3.2  - DEFINE SCOPE: TOOLS AND TECHNIQUES</vt:lpstr>
      <vt:lpstr>5.3.3  - DEFINE SCOPE: OUTPUTS</vt:lpstr>
      <vt:lpstr>5.2.3  - DEFINE SCOPE: OUTPUTS</vt:lpstr>
      <vt:lpstr>5.3.3  - DEFINE SCOPE: OUTPUTS</vt:lpstr>
      <vt:lpstr>5.3.3  - DEFINE SCOPE: OUTPUTS</vt:lpstr>
      <vt:lpstr>SITUATIONAL QUESTION &amp; REAL WORLD  APPLICATION</vt:lpstr>
      <vt:lpstr>5.4  - CREATE WBS</vt:lpstr>
      <vt:lpstr>5.4  - Create WBS</vt:lpstr>
      <vt:lpstr>5.4  - Create WBS</vt:lpstr>
      <vt:lpstr>5.4.1  -  CREATE WBS: INPUTS</vt:lpstr>
      <vt:lpstr>5.4.2  - CREATE WBS: TOOLS AND TECHNIQUES</vt:lpstr>
      <vt:lpstr>5.4.2  - CREATE WBS: TOOLS AND TECHNIQUES</vt:lpstr>
      <vt:lpstr>5.4.2 CREATE WBS: TOOLS AND TECHNIQUES</vt:lpstr>
      <vt:lpstr>5.4.2  -  CREATE WBS: TOOLS &amp; TECHNIQUES</vt:lpstr>
      <vt:lpstr>5.4.2  -  CREATE  WBS: Tools &amp; Techniques</vt:lpstr>
      <vt:lpstr>5.4.3  -  CREATE WBS: OUTPUTS</vt:lpstr>
      <vt:lpstr>5.4.3  - CREATE WBS: OUTPUT</vt:lpstr>
      <vt:lpstr>SITUATIONAL QUESTION &amp; REAL WORLD  APPLICATION</vt:lpstr>
      <vt:lpstr>5.5  - VALIDATE SCOPE</vt:lpstr>
      <vt:lpstr>5.5  - VALIDATE SCOPE </vt:lpstr>
      <vt:lpstr>5.5  - VALIDATE SCOPE</vt:lpstr>
      <vt:lpstr>5.5 VLIDATE SCOPE – DATA FLOW DIAGRAM </vt:lpstr>
      <vt:lpstr>5.5.1 – VALIDATE SCOPE: INPUTS</vt:lpstr>
      <vt:lpstr>5.5.2  - VALIDATE SCOPE: TOOLS &amp; TECHNIQUES</vt:lpstr>
      <vt:lpstr>5.5.3  -  VALIDATE SCOPE: OUTPUTS</vt:lpstr>
      <vt:lpstr>5.5.3  -  VALIDATE SCOPE: OUTPUTS</vt:lpstr>
      <vt:lpstr>SITUATIONAL QUESTION &amp; REAL WORLD  APPLICATION</vt:lpstr>
      <vt:lpstr>5.6 - CONTROL SCOPE</vt:lpstr>
      <vt:lpstr>5.6  - CONTROL SCOPE </vt:lpstr>
      <vt:lpstr>5.6  - CONTROL SCOPE - DATA FLOW DIAGRAM  </vt:lpstr>
      <vt:lpstr>5.6  - CONTROL SCOPE</vt:lpstr>
      <vt:lpstr>5.6.1  - CONTROL SCOPE: INPUTS</vt:lpstr>
      <vt:lpstr>5.6.1  - CONTROL SCOPE: INPUTS</vt:lpstr>
      <vt:lpstr>5.6.2  - CONTROL SCOPE: TOOLS &amp; TECHNIQUES</vt:lpstr>
      <vt:lpstr>5.6.3  - CONTROL SCOPE: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Exam Preparation PMP 250</dc:title>
  <dc:creator>Isaac</dc:creator>
  <cp:lastModifiedBy>Kai Zi</cp:lastModifiedBy>
  <cp:revision>369</cp:revision>
  <dcterms:created xsi:type="dcterms:W3CDTF">2009-09-05T16:37:13Z</dcterms:created>
  <dcterms:modified xsi:type="dcterms:W3CDTF">2020-02-08T19:19:13Z</dcterms:modified>
</cp:coreProperties>
</file>