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92"/>
  </p:notesMasterIdLst>
  <p:sldIdLst>
    <p:sldId id="257" r:id="rId2"/>
    <p:sldId id="365" r:id="rId3"/>
    <p:sldId id="258"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 id="279" r:id="rId22"/>
    <p:sldId id="280" r:id="rId23"/>
    <p:sldId id="281" r:id="rId24"/>
    <p:sldId id="282" r:id="rId25"/>
    <p:sldId id="283" r:id="rId26"/>
    <p:sldId id="284" r:id="rId27"/>
    <p:sldId id="285" r:id="rId28"/>
    <p:sldId id="382" r:id="rId29"/>
    <p:sldId id="383" r:id="rId30"/>
    <p:sldId id="384" r:id="rId31"/>
    <p:sldId id="366" r:id="rId32"/>
    <p:sldId id="367" r:id="rId33"/>
    <p:sldId id="385" r:id="rId34"/>
    <p:sldId id="374" r:id="rId35"/>
    <p:sldId id="371" r:id="rId36"/>
    <p:sldId id="386" r:id="rId37"/>
    <p:sldId id="372" r:id="rId38"/>
    <p:sldId id="373" r:id="rId39"/>
    <p:sldId id="368" r:id="rId40"/>
    <p:sldId id="288" r:id="rId41"/>
    <p:sldId id="387" r:id="rId42"/>
    <p:sldId id="289" r:id="rId43"/>
    <p:sldId id="291" r:id="rId44"/>
    <p:sldId id="388" r:id="rId45"/>
    <p:sldId id="293" r:id="rId46"/>
    <p:sldId id="294" r:id="rId47"/>
    <p:sldId id="295" r:id="rId48"/>
    <p:sldId id="296" r:id="rId49"/>
    <p:sldId id="298" r:id="rId50"/>
    <p:sldId id="299" r:id="rId51"/>
    <p:sldId id="369" r:id="rId52"/>
    <p:sldId id="301" r:id="rId53"/>
    <p:sldId id="389" r:id="rId54"/>
    <p:sldId id="303" r:id="rId55"/>
    <p:sldId id="304" r:id="rId56"/>
    <p:sldId id="305" r:id="rId57"/>
    <p:sldId id="307" r:id="rId58"/>
    <p:sldId id="306" r:id="rId59"/>
    <p:sldId id="308" r:id="rId60"/>
    <p:sldId id="309" r:id="rId61"/>
    <p:sldId id="310" r:id="rId62"/>
    <p:sldId id="375" r:id="rId63"/>
    <p:sldId id="311" r:id="rId64"/>
    <p:sldId id="370" r:id="rId65"/>
    <p:sldId id="313" r:id="rId66"/>
    <p:sldId id="390" r:id="rId67"/>
    <p:sldId id="314" r:id="rId68"/>
    <p:sldId id="315" r:id="rId69"/>
    <p:sldId id="316" r:id="rId70"/>
    <p:sldId id="322" r:id="rId71"/>
    <p:sldId id="397" r:id="rId72"/>
    <p:sldId id="398" r:id="rId73"/>
    <p:sldId id="321" r:id="rId74"/>
    <p:sldId id="333" r:id="rId75"/>
    <p:sldId id="364" r:id="rId76"/>
    <p:sldId id="393" r:id="rId77"/>
    <p:sldId id="394" r:id="rId78"/>
    <p:sldId id="395" r:id="rId79"/>
    <p:sldId id="396" r:id="rId80"/>
    <p:sldId id="325" r:id="rId81"/>
    <p:sldId id="326" r:id="rId82"/>
    <p:sldId id="327" r:id="rId83"/>
    <p:sldId id="328" r:id="rId84"/>
    <p:sldId id="399" r:id="rId85"/>
    <p:sldId id="400" r:id="rId86"/>
    <p:sldId id="401" r:id="rId87"/>
    <p:sldId id="402" r:id="rId88"/>
    <p:sldId id="403" r:id="rId89"/>
    <p:sldId id="404" r:id="rId90"/>
    <p:sldId id="405" r:id="rId9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412D"/>
    <a:srgbClr val="3E1716"/>
    <a:srgbClr val="4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59" autoAdjust="0"/>
  </p:normalViewPr>
  <p:slideViewPr>
    <p:cSldViewPr>
      <p:cViewPr varScale="1">
        <p:scale>
          <a:sx n="61" d="100"/>
          <a:sy n="61" d="100"/>
        </p:scale>
        <p:origin x="144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1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52BE4B-36BB-4FB2-AB02-8A7B5390BAEB}" type="datetimeFigureOut">
              <a:rPr lang="en-US" smtClean="0"/>
              <a:pPr/>
              <a:t>2/22/2020</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3F2BA4-C007-4330-8627-3537EB2E018A}" type="slidenum">
              <a:rPr lang="en-CA" smtClean="0"/>
              <a:pPr/>
              <a:t>‹#›</a:t>
            </a:fld>
            <a:endParaRPr lang="en-CA"/>
          </a:p>
        </p:txBody>
      </p:sp>
    </p:spTree>
    <p:extLst>
      <p:ext uri="{BB962C8B-B14F-4D97-AF65-F5344CB8AC3E}">
        <p14:creationId xmlns:p14="http://schemas.microsoft.com/office/powerpoint/2010/main" val="133078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a:noFill/>
        </p:spPr>
        <p:txBody>
          <a:bodyPr/>
          <a:lstStyle/>
          <a:p>
            <a:r>
              <a:rPr lang="en-US"/>
              <a:t>PMP Exam Preparation Workshop - Project Cost Management</a:t>
            </a:r>
          </a:p>
        </p:txBody>
      </p:sp>
      <p:sp>
        <p:nvSpPr>
          <p:cNvPr id="115715" name="Rectangle 7"/>
          <p:cNvSpPr>
            <a:spLocks noGrp="1" noChangeArrowheads="1"/>
          </p:cNvSpPr>
          <p:nvPr>
            <p:ph type="sldNum" sz="quarter" idx="5"/>
          </p:nvPr>
        </p:nvSpPr>
        <p:spPr>
          <a:noFill/>
        </p:spPr>
        <p:txBody>
          <a:bodyPr/>
          <a:lstStyle/>
          <a:p>
            <a:fld id="{3F0808EF-D970-4354-8798-873CA1381538}" type="slidenum">
              <a:rPr lang="en-US" smtClean="0"/>
              <a:pPr/>
              <a:t>1</a:t>
            </a:fld>
            <a:endParaRPr lang="en-US"/>
          </a:p>
        </p:txBody>
      </p:sp>
      <p:sp>
        <p:nvSpPr>
          <p:cNvPr id="115716" name="Rectangle 2"/>
          <p:cNvSpPr>
            <a:spLocks noGrp="1" noRot="1" noChangeAspect="1" noChangeArrowheads="1" noTextEdit="1"/>
          </p:cNvSpPr>
          <p:nvPr>
            <p:ph type="sldImg"/>
          </p:nvPr>
        </p:nvSpPr>
        <p:spPr>
          <a:ln/>
        </p:spPr>
      </p:sp>
      <p:sp>
        <p:nvSpPr>
          <p:cNvPr id="11571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50883"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983A393D-E0DD-400D-A290-3C9105184918}" type="slidenum">
              <a:rPr lang="en-US" sz="1200">
                <a:latin typeface="Times New Roman" pitchFamily="18" charset="0"/>
              </a:rPr>
              <a:pPr algn="r"/>
              <a:t>11</a:t>
            </a:fld>
            <a:endParaRPr lang="en-US" sz="1200" dirty="0">
              <a:latin typeface="Times New Roman" pitchFamily="18" charset="0"/>
            </a:endParaRPr>
          </a:p>
        </p:txBody>
      </p:sp>
      <p:sp>
        <p:nvSpPr>
          <p:cNvPr id="250884" name="Rectangle 2"/>
          <p:cNvSpPr>
            <a:spLocks noGrp="1" noRot="1" noChangeAspect="1" noChangeArrowheads="1" noTextEdit="1"/>
          </p:cNvSpPr>
          <p:nvPr>
            <p:ph type="sldImg"/>
          </p:nvPr>
        </p:nvSpPr>
        <p:spPr>
          <a:ln/>
        </p:spPr>
      </p:sp>
      <p:sp>
        <p:nvSpPr>
          <p:cNvPr id="25088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52931"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CEB6E981-3EC1-4339-BB8F-390D0B6B6829}" type="slidenum">
              <a:rPr lang="en-US" sz="1200">
                <a:latin typeface="Times New Roman" pitchFamily="18" charset="0"/>
              </a:rPr>
              <a:pPr algn="r"/>
              <a:t>12</a:t>
            </a:fld>
            <a:endParaRPr lang="en-US" sz="1200" dirty="0">
              <a:latin typeface="Times New Roman" pitchFamily="18" charset="0"/>
            </a:endParaRPr>
          </a:p>
        </p:txBody>
      </p:sp>
      <p:sp>
        <p:nvSpPr>
          <p:cNvPr id="252932" name="Rectangle 2"/>
          <p:cNvSpPr>
            <a:spLocks noGrp="1" noRot="1" noChangeAspect="1" noChangeArrowheads="1" noTextEdit="1"/>
          </p:cNvSpPr>
          <p:nvPr>
            <p:ph type="sldImg"/>
          </p:nvPr>
        </p:nvSpPr>
        <p:spPr>
          <a:ln/>
        </p:spPr>
      </p:sp>
      <p:sp>
        <p:nvSpPr>
          <p:cNvPr id="25293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54979"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B2127C49-8A72-478C-9069-ACBDD7494860}" type="slidenum">
              <a:rPr lang="en-US" sz="1200">
                <a:latin typeface="Times New Roman" pitchFamily="18" charset="0"/>
              </a:rPr>
              <a:pPr algn="r"/>
              <a:t>13</a:t>
            </a:fld>
            <a:endParaRPr lang="en-US" sz="1200" dirty="0">
              <a:latin typeface="Times New Roman" pitchFamily="18" charset="0"/>
            </a:endParaRPr>
          </a:p>
        </p:txBody>
      </p:sp>
      <p:sp>
        <p:nvSpPr>
          <p:cNvPr id="254980" name="Rectangle 2"/>
          <p:cNvSpPr>
            <a:spLocks noGrp="1" noRot="1" noChangeAspect="1" noChangeArrowheads="1" noTextEdit="1"/>
          </p:cNvSpPr>
          <p:nvPr>
            <p:ph type="sldImg"/>
          </p:nvPr>
        </p:nvSpPr>
        <p:spPr>
          <a:ln/>
        </p:spPr>
      </p:sp>
      <p:sp>
        <p:nvSpPr>
          <p:cNvPr id="25498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57027"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C6C2D569-E553-4DE0-A740-602FB98F9F0D}" type="slidenum">
              <a:rPr lang="en-US" sz="1200">
                <a:latin typeface="Times New Roman" pitchFamily="18" charset="0"/>
              </a:rPr>
              <a:pPr algn="r"/>
              <a:t>14</a:t>
            </a:fld>
            <a:endParaRPr lang="en-US" sz="1200" dirty="0">
              <a:latin typeface="Times New Roman" pitchFamily="18" charset="0"/>
            </a:endParaRPr>
          </a:p>
        </p:txBody>
      </p:sp>
      <p:sp>
        <p:nvSpPr>
          <p:cNvPr id="257028" name="Rectangle 2"/>
          <p:cNvSpPr>
            <a:spLocks noGrp="1" noRot="1" noChangeAspect="1" noChangeArrowheads="1" noTextEdit="1"/>
          </p:cNvSpPr>
          <p:nvPr>
            <p:ph type="sldImg"/>
          </p:nvPr>
        </p:nvSpPr>
        <p:spPr>
          <a:ln/>
        </p:spPr>
      </p:sp>
      <p:sp>
        <p:nvSpPr>
          <p:cNvPr id="25702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59075"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672A1A44-3E3F-409E-8CD8-9BCEB041D598}" type="slidenum">
              <a:rPr lang="en-US" sz="1200">
                <a:latin typeface="Times New Roman" pitchFamily="18" charset="0"/>
              </a:rPr>
              <a:pPr algn="r"/>
              <a:t>15</a:t>
            </a:fld>
            <a:endParaRPr lang="en-US" sz="1200" dirty="0">
              <a:latin typeface="Times New Roman" pitchFamily="18" charset="0"/>
            </a:endParaRPr>
          </a:p>
        </p:txBody>
      </p:sp>
      <p:sp>
        <p:nvSpPr>
          <p:cNvPr id="259076" name="Rectangle 2"/>
          <p:cNvSpPr>
            <a:spLocks noGrp="1" noRot="1" noChangeAspect="1" noChangeArrowheads="1" noTextEdit="1"/>
          </p:cNvSpPr>
          <p:nvPr>
            <p:ph type="sldImg"/>
          </p:nvPr>
        </p:nvSpPr>
        <p:spPr>
          <a:ln/>
        </p:spPr>
      </p:sp>
      <p:sp>
        <p:nvSpPr>
          <p:cNvPr id="25907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61123"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0CD3F543-DC20-41F9-8F56-D9AED8C44568}" type="slidenum">
              <a:rPr lang="en-US" sz="1200">
                <a:latin typeface="Times New Roman" pitchFamily="18" charset="0"/>
              </a:rPr>
              <a:pPr algn="r"/>
              <a:t>16</a:t>
            </a:fld>
            <a:endParaRPr lang="en-US" sz="1200" dirty="0">
              <a:latin typeface="Times New Roman" pitchFamily="18" charset="0"/>
            </a:endParaRPr>
          </a:p>
        </p:txBody>
      </p:sp>
      <p:sp>
        <p:nvSpPr>
          <p:cNvPr id="261124" name="Rectangle 2"/>
          <p:cNvSpPr>
            <a:spLocks noGrp="1" noRot="1" noChangeAspect="1" noChangeArrowheads="1" noTextEdit="1"/>
          </p:cNvSpPr>
          <p:nvPr>
            <p:ph type="sldImg"/>
          </p:nvPr>
        </p:nvSpPr>
        <p:spPr>
          <a:ln/>
        </p:spPr>
      </p:sp>
      <p:sp>
        <p:nvSpPr>
          <p:cNvPr id="26112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63171"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8DC98A72-ED66-4E35-B870-AC552998C771}" type="slidenum">
              <a:rPr lang="en-US" sz="1200">
                <a:latin typeface="Times New Roman" pitchFamily="18" charset="0"/>
              </a:rPr>
              <a:pPr algn="r"/>
              <a:t>17</a:t>
            </a:fld>
            <a:endParaRPr lang="en-US" sz="1200" dirty="0">
              <a:latin typeface="Times New Roman" pitchFamily="18" charset="0"/>
            </a:endParaRPr>
          </a:p>
        </p:txBody>
      </p:sp>
      <p:sp>
        <p:nvSpPr>
          <p:cNvPr id="263172" name="Rectangle 2"/>
          <p:cNvSpPr>
            <a:spLocks noGrp="1" noRot="1" noChangeAspect="1" noChangeArrowheads="1" noTextEdit="1"/>
          </p:cNvSpPr>
          <p:nvPr>
            <p:ph type="sldImg"/>
          </p:nvPr>
        </p:nvSpPr>
        <p:spPr>
          <a:ln/>
        </p:spPr>
      </p:sp>
      <p:sp>
        <p:nvSpPr>
          <p:cNvPr id="26317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67267"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A52A2BEC-6726-4157-91DB-4FADA2B22D1B}" type="slidenum">
              <a:rPr lang="en-US" sz="1200">
                <a:latin typeface="Times New Roman" pitchFamily="18" charset="0"/>
              </a:rPr>
              <a:pPr algn="r"/>
              <a:t>18</a:t>
            </a:fld>
            <a:endParaRPr lang="en-US" sz="1200" dirty="0">
              <a:latin typeface="Times New Roman" pitchFamily="18" charset="0"/>
            </a:endParaRPr>
          </a:p>
        </p:txBody>
      </p:sp>
      <p:sp>
        <p:nvSpPr>
          <p:cNvPr id="267268" name="Rectangle 2"/>
          <p:cNvSpPr>
            <a:spLocks noGrp="1" noRot="1" noChangeAspect="1" noChangeArrowheads="1" noTextEdit="1"/>
          </p:cNvSpPr>
          <p:nvPr>
            <p:ph type="sldImg"/>
          </p:nvPr>
        </p:nvSpPr>
        <p:spPr>
          <a:ln/>
        </p:spPr>
      </p:sp>
      <p:sp>
        <p:nvSpPr>
          <p:cNvPr id="26726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69315"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E68C9C24-E916-402F-92E4-5B2EF9C1202F}" type="slidenum">
              <a:rPr lang="en-US" sz="1200">
                <a:latin typeface="Times New Roman" pitchFamily="18" charset="0"/>
              </a:rPr>
              <a:pPr algn="r"/>
              <a:t>19</a:t>
            </a:fld>
            <a:endParaRPr lang="en-US" sz="1200" dirty="0">
              <a:latin typeface="Times New Roman" pitchFamily="18" charset="0"/>
            </a:endParaRPr>
          </a:p>
        </p:txBody>
      </p:sp>
      <p:sp>
        <p:nvSpPr>
          <p:cNvPr id="269316" name="Rectangle 2"/>
          <p:cNvSpPr>
            <a:spLocks noGrp="1" noRot="1" noChangeAspect="1" noChangeArrowheads="1" noTextEdit="1"/>
          </p:cNvSpPr>
          <p:nvPr>
            <p:ph type="sldImg"/>
          </p:nvPr>
        </p:nvSpPr>
        <p:spPr>
          <a:ln/>
        </p:spPr>
      </p:sp>
      <p:sp>
        <p:nvSpPr>
          <p:cNvPr id="26931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71363"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D7EC9ED0-D0FA-43A4-84DD-295E2CD75099}" type="slidenum">
              <a:rPr lang="en-US" sz="1200">
                <a:latin typeface="Times New Roman" pitchFamily="18" charset="0"/>
              </a:rPr>
              <a:pPr algn="r"/>
              <a:t>20</a:t>
            </a:fld>
            <a:endParaRPr lang="en-US" sz="1200" dirty="0">
              <a:latin typeface="Times New Roman" pitchFamily="18" charset="0"/>
            </a:endParaRPr>
          </a:p>
        </p:txBody>
      </p:sp>
      <p:sp>
        <p:nvSpPr>
          <p:cNvPr id="271364" name="Rectangle 2"/>
          <p:cNvSpPr>
            <a:spLocks noGrp="1" noRot="1" noChangeAspect="1" noChangeArrowheads="1" noTextEdit="1"/>
          </p:cNvSpPr>
          <p:nvPr>
            <p:ph type="sldImg"/>
          </p:nvPr>
        </p:nvSpPr>
        <p:spPr>
          <a:ln/>
        </p:spPr>
      </p:sp>
      <p:sp>
        <p:nvSpPr>
          <p:cNvPr id="27136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a:noFill/>
        </p:spPr>
        <p:txBody>
          <a:bodyPr/>
          <a:lstStyle/>
          <a:p>
            <a:r>
              <a:rPr lang="en-US"/>
              <a:t>PMP Exam Preparation Workshop - Project Cost Management</a:t>
            </a:r>
          </a:p>
        </p:txBody>
      </p:sp>
      <p:sp>
        <p:nvSpPr>
          <p:cNvPr id="116739" name="Rectangle 7"/>
          <p:cNvSpPr>
            <a:spLocks noGrp="1" noChangeArrowheads="1"/>
          </p:cNvSpPr>
          <p:nvPr>
            <p:ph type="sldNum" sz="quarter" idx="5"/>
          </p:nvPr>
        </p:nvSpPr>
        <p:spPr>
          <a:noFill/>
        </p:spPr>
        <p:txBody>
          <a:bodyPr/>
          <a:lstStyle/>
          <a:p>
            <a:fld id="{4F9F29A3-F96C-49F3-9905-320B4C392A88}" type="slidenum">
              <a:rPr lang="en-US" smtClean="0"/>
              <a:pPr/>
              <a:t>3</a:t>
            </a:fld>
            <a:endParaRPr lang="en-US"/>
          </a:p>
        </p:txBody>
      </p:sp>
      <p:sp>
        <p:nvSpPr>
          <p:cNvPr id="116740" name="Rectangle 2"/>
          <p:cNvSpPr>
            <a:spLocks noGrp="1" noRot="1" noChangeAspect="1" noChangeArrowheads="1" noTextEdit="1"/>
          </p:cNvSpPr>
          <p:nvPr>
            <p:ph type="sldImg"/>
          </p:nvPr>
        </p:nvSpPr>
        <p:spPr>
          <a:ln/>
        </p:spPr>
      </p:sp>
      <p:sp>
        <p:nvSpPr>
          <p:cNvPr id="11674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73411"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A8FA1456-9AF9-4E29-B496-AA197A321AD0}" type="slidenum">
              <a:rPr lang="en-US" sz="1200">
                <a:latin typeface="Times New Roman" pitchFamily="18" charset="0"/>
              </a:rPr>
              <a:pPr algn="r"/>
              <a:t>21</a:t>
            </a:fld>
            <a:endParaRPr lang="en-US" sz="1200" dirty="0">
              <a:latin typeface="Times New Roman" pitchFamily="18" charset="0"/>
            </a:endParaRPr>
          </a:p>
        </p:txBody>
      </p:sp>
      <p:sp>
        <p:nvSpPr>
          <p:cNvPr id="273412" name="Rectangle 2"/>
          <p:cNvSpPr>
            <a:spLocks noGrp="1" noRot="1" noChangeAspect="1" noChangeArrowheads="1" noTextEdit="1"/>
          </p:cNvSpPr>
          <p:nvPr>
            <p:ph type="sldImg"/>
          </p:nvPr>
        </p:nvSpPr>
        <p:spPr>
          <a:ln/>
        </p:spPr>
      </p:sp>
      <p:sp>
        <p:nvSpPr>
          <p:cNvPr id="27341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75459"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7A9865EF-D006-44EE-BA58-0E55A0FBC8A1}" type="slidenum">
              <a:rPr lang="en-US" sz="1200">
                <a:latin typeface="Times New Roman" pitchFamily="18" charset="0"/>
              </a:rPr>
              <a:pPr algn="r"/>
              <a:t>22</a:t>
            </a:fld>
            <a:endParaRPr lang="en-US" sz="1200" dirty="0">
              <a:latin typeface="Times New Roman" pitchFamily="18" charset="0"/>
            </a:endParaRPr>
          </a:p>
        </p:txBody>
      </p:sp>
      <p:sp>
        <p:nvSpPr>
          <p:cNvPr id="275460" name="Rectangle 2"/>
          <p:cNvSpPr>
            <a:spLocks noGrp="1" noRot="1" noChangeAspect="1" noChangeArrowheads="1" noTextEdit="1"/>
          </p:cNvSpPr>
          <p:nvPr>
            <p:ph type="sldImg"/>
          </p:nvPr>
        </p:nvSpPr>
        <p:spPr>
          <a:ln/>
        </p:spPr>
      </p:sp>
      <p:sp>
        <p:nvSpPr>
          <p:cNvPr id="27546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77507"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55E66ACD-C80A-48A1-BE16-942702178068}" type="slidenum">
              <a:rPr lang="en-US" sz="1200">
                <a:latin typeface="Times New Roman" pitchFamily="18" charset="0"/>
              </a:rPr>
              <a:pPr algn="r"/>
              <a:t>23</a:t>
            </a:fld>
            <a:endParaRPr lang="en-US" sz="1200" dirty="0">
              <a:latin typeface="Times New Roman" pitchFamily="18" charset="0"/>
            </a:endParaRPr>
          </a:p>
        </p:txBody>
      </p:sp>
      <p:sp>
        <p:nvSpPr>
          <p:cNvPr id="277508" name="Rectangle 2"/>
          <p:cNvSpPr>
            <a:spLocks noGrp="1" noRot="1" noChangeAspect="1" noChangeArrowheads="1" noTextEdit="1"/>
          </p:cNvSpPr>
          <p:nvPr>
            <p:ph type="sldImg"/>
          </p:nvPr>
        </p:nvSpPr>
        <p:spPr>
          <a:ln/>
        </p:spPr>
      </p:sp>
      <p:sp>
        <p:nvSpPr>
          <p:cNvPr id="27750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79555"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DF852F73-49A5-48E2-823A-35700C7C6F81}" type="slidenum">
              <a:rPr lang="en-US" sz="1200">
                <a:latin typeface="Times New Roman" pitchFamily="18" charset="0"/>
              </a:rPr>
              <a:pPr algn="r"/>
              <a:t>24</a:t>
            </a:fld>
            <a:endParaRPr lang="en-US" sz="1200" dirty="0">
              <a:latin typeface="Times New Roman" pitchFamily="18" charset="0"/>
            </a:endParaRPr>
          </a:p>
        </p:txBody>
      </p:sp>
      <p:sp>
        <p:nvSpPr>
          <p:cNvPr id="279556" name="Rectangle 2"/>
          <p:cNvSpPr>
            <a:spLocks noGrp="1" noRot="1" noChangeAspect="1" noChangeArrowheads="1" noTextEdit="1"/>
          </p:cNvSpPr>
          <p:nvPr>
            <p:ph type="sldImg"/>
          </p:nvPr>
        </p:nvSpPr>
        <p:spPr>
          <a:ln/>
        </p:spPr>
      </p:sp>
      <p:sp>
        <p:nvSpPr>
          <p:cNvPr id="27955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81603"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05D9DC01-6E83-4904-92B3-3DDBAB93B2EF}" type="slidenum">
              <a:rPr lang="en-US" sz="1200">
                <a:latin typeface="Times New Roman" pitchFamily="18" charset="0"/>
              </a:rPr>
              <a:pPr algn="r"/>
              <a:t>25</a:t>
            </a:fld>
            <a:endParaRPr lang="en-US" sz="1200" dirty="0">
              <a:latin typeface="Times New Roman" pitchFamily="18" charset="0"/>
            </a:endParaRPr>
          </a:p>
        </p:txBody>
      </p:sp>
      <p:sp>
        <p:nvSpPr>
          <p:cNvPr id="281604" name="Rectangle 2"/>
          <p:cNvSpPr>
            <a:spLocks noGrp="1" noRot="1" noChangeAspect="1" noChangeArrowheads="1" noTextEdit="1"/>
          </p:cNvSpPr>
          <p:nvPr>
            <p:ph type="sldImg"/>
          </p:nvPr>
        </p:nvSpPr>
        <p:spPr>
          <a:ln/>
        </p:spPr>
      </p:sp>
      <p:sp>
        <p:nvSpPr>
          <p:cNvPr id="28160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83651"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BE4587FB-EE86-4320-97C9-233ECF3EE56A}" type="slidenum">
              <a:rPr lang="en-US" sz="1200">
                <a:latin typeface="Times New Roman" pitchFamily="18" charset="0"/>
              </a:rPr>
              <a:pPr algn="r"/>
              <a:t>26</a:t>
            </a:fld>
            <a:endParaRPr lang="en-US" sz="1200" dirty="0">
              <a:latin typeface="Times New Roman" pitchFamily="18" charset="0"/>
            </a:endParaRPr>
          </a:p>
        </p:txBody>
      </p:sp>
      <p:sp>
        <p:nvSpPr>
          <p:cNvPr id="283652" name="Rectangle 2"/>
          <p:cNvSpPr>
            <a:spLocks noGrp="1" noRot="1" noChangeAspect="1" noChangeArrowheads="1" noTextEdit="1"/>
          </p:cNvSpPr>
          <p:nvPr>
            <p:ph type="sldImg"/>
          </p:nvPr>
        </p:nvSpPr>
        <p:spPr>
          <a:ln/>
        </p:spPr>
      </p:sp>
      <p:sp>
        <p:nvSpPr>
          <p:cNvPr id="28365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85699"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B54E43CF-53BA-4E04-A84A-F18198F2EEA9}" type="slidenum">
              <a:rPr lang="en-US" sz="1200">
                <a:latin typeface="Times New Roman" pitchFamily="18" charset="0"/>
              </a:rPr>
              <a:pPr algn="r"/>
              <a:t>27</a:t>
            </a:fld>
            <a:endParaRPr lang="en-US" sz="1200" dirty="0">
              <a:latin typeface="Times New Roman" pitchFamily="18" charset="0"/>
            </a:endParaRPr>
          </a:p>
        </p:txBody>
      </p:sp>
      <p:sp>
        <p:nvSpPr>
          <p:cNvPr id="285700" name="Rectangle 2"/>
          <p:cNvSpPr>
            <a:spLocks noGrp="1" noRot="1" noChangeAspect="1" noChangeArrowheads="1" noTextEdit="1"/>
          </p:cNvSpPr>
          <p:nvPr>
            <p:ph type="sldImg"/>
          </p:nvPr>
        </p:nvSpPr>
        <p:spPr>
          <a:ln/>
        </p:spPr>
      </p:sp>
      <p:sp>
        <p:nvSpPr>
          <p:cNvPr id="28570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p:spPr>
        <p:txBody>
          <a:bodyPr/>
          <a:lstStyle/>
          <a:p>
            <a:r>
              <a:rPr lang="en-US"/>
              <a:t>PMP Exam Preparation Workshop - Project Cost Management</a:t>
            </a:r>
          </a:p>
        </p:txBody>
      </p:sp>
      <p:sp>
        <p:nvSpPr>
          <p:cNvPr id="119811" name="Rectangle 7"/>
          <p:cNvSpPr>
            <a:spLocks noGrp="1" noChangeArrowheads="1"/>
          </p:cNvSpPr>
          <p:nvPr>
            <p:ph type="sldNum" sz="quarter" idx="5"/>
          </p:nvPr>
        </p:nvSpPr>
        <p:spPr>
          <a:noFill/>
        </p:spPr>
        <p:txBody>
          <a:bodyPr/>
          <a:lstStyle/>
          <a:p>
            <a:fld id="{9978F991-465C-4EEC-AB29-B053E4363A53}" type="slidenum">
              <a:rPr lang="en-US" smtClean="0"/>
              <a:pPr/>
              <a:t>31</a:t>
            </a:fld>
            <a:endParaRPr lang="en-US"/>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a:noFill/>
        </p:spPr>
        <p:txBody>
          <a:bodyPr/>
          <a:lstStyle/>
          <a:p>
            <a:r>
              <a:rPr lang="en-US"/>
              <a:t>PMP Exam Preparation Workshop - Project Cost Management</a:t>
            </a:r>
          </a:p>
        </p:txBody>
      </p:sp>
      <p:sp>
        <p:nvSpPr>
          <p:cNvPr id="126979" name="Rectangle 7"/>
          <p:cNvSpPr>
            <a:spLocks noGrp="1" noChangeArrowheads="1"/>
          </p:cNvSpPr>
          <p:nvPr>
            <p:ph type="sldNum" sz="quarter" idx="5"/>
          </p:nvPr>
        </p:nvSpPr>
        <p:spPr>
          <a:noFill/>
        </p:spPr>
        <p:txBody>
          <a:bodyPr/>
          <a:lstStyle/>
          <a:p>
            <a:fld id="{1BF8897A-48BA-4381-B7D4-360B7B14A1E5}" type="slidenum">
              <a:rPr lang="en-US" smtClean="0"/>
              <a:pPr/>
              <a:t>34</a:t>
            </a:fld>
            <a:endParaRPr lang="en-US"/>
          </a:p>
        </p:txBody>
      </p:sp>
      <p:sp>
        <p:nvSpPr>
          <p:cNvPr id="126980" name="Rectangle 2"/>
          <p:cNvSpPr>
            <a:spLocks noGrp="1" noRot="1" noChangeAspect="1" noChangeArrowheads="1" noTextEdit="1"/>
          </p:cNvSpPr>
          <p:nvPr>
            <p:ph type="sldImg"/>
          </p:nvPr>
        </p:nvSpPr>
        <p:spPr>
          <a:ln/>
        </p:spPr>
      </p:sp>
      <p:sp>
        <p:nvSpPr>
          <p:cNvPr id="12698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0C3F2BA4-C007-4330-8627-3537EB2E018A}" type="slidenum">
              <a:rPr lang="en-CA" smtClean="0"/>
              <a:pPr/>
              <a:t>36</a:t>
            </a:fld>
            <a:endParaRPr lang="en-CA"/>
          </a:p>
        </p:txBody>
      </p:sp>
    </p:spTree>
    <p:extLst>
      <p:ext uri="{BB962C8B-B14F-4D97-AF65-F5344CB8AC3E}">
        <p14:creationId xmlns:p14="http://schemas.microsoft.com/office/powerpoint/2010/main" val="237323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a:noFill/>
        </p:spPr>
        <p:txBody>
          <a:bodyPr/>
          <a:lstStyle/>
          <a:p>
            <a:r>
              <a:rPr lang="en-US"/>
              <a:t>PMP Exam Preparation Workshop - Project Cost Management</a:t>
            </a:r>
          </a:p>
        </p:txBody>
      </p:sp>
      <p:sp>
        <p:nvSpPr>
          <p:cNvPr id="118787" name="Rectangle 7"/>
          <p:cNvSpPr>
            <a:spLocks noGrp="1" noChangeArrowheads="1"/>
          </p:cNvSpPr>
          <p:nvPr>
            <p:ph type="sldNum" sz="quarter" idx="5"/>
          </p:nvPr>
        </p:nvSpPr>
        <p:spPr>
          <a:noFill/>
        </p:spPr>
        <p:txBody>
          <a:bodyPr/>
          <a:lstStyle/>
          <a:p>
            <a:fld id="{7F7A216B-8EE3-4963-B894-340EC308157D}" type="slidenum">
              <a:rPr lang="en-US" smtClean="0"/>
              <a:pPr/>
              <a:t>4</a:t>
            </a:fld>
            <a:endParaRPr lang="en-US"/>
          </a:p>
        </p:txBody>
      </p:sp>
      <p:sp>
        <p:nvSpPr>
          <p:cNvPr id="118788" name="Rectangle 2"/>
          <p:cNvSpPr>
            <a:spLocks noGrp="1" noRot="1" noChangeAspect="1" noChangeArrowheads="1" noTextEdit="1"/>
          </p:cNvSpPr>
          <p:nvPr>
            <p:ph type="sldImg"/>
          </p:nvPr>
        </p:nvSpPr>
        <p:spPr>
          <a:ln/>
        </p:spPr>
      </p:sp>
      <p:sp>
        <p:nvSpPr>
          <p:cNvPr id="11878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p:spPr>
        <p:txBody>
          <a:bodyPr/>
          <a:lstStyle/>
          <a:p>
            <a:r>
              <a:rPr lang="en-US"/>
              <a:t>PMP Exam Preparation Workshop - Project Cost Management</a:t>
            </a:r>
          </a:p>
        </p:txBody>
      </p:sp>
      <p:sp>
        <p:nvSpPr>
          <p:cNvPr id="119811" name="Rectangle 7"/>
          <p:cNvSpPr>
            <a:spLocks noGrp="1" noChangeArrowheads="1"/>
          </p:cNvSpPr>
          <p:nvPr>
            <p:ph type="sldNum" sz="quarter" idx="5"/>
          </p:nvPr>
        </p:nvSpPr>
        <p:spPr>
          <a:noFill/>
        </p:spPr>
        <p:txBody>
          <a:bodyPr/>
          <a:lstStyle/>
          <a:p>
            <a:fld id="{9978F991-465C-4EEC-AB29-B053E4363A53}" type="slidenum">
              <a:rPr lang="en-US" smtClean="0"/>
              <a:pPr/>
              <a:t>39</a:t>
            </a:fld>
            <a:endParaRPr lang="en-US"/>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hdr" sz="quarter"/>
          </p:nvPr>
        </p:nvSpPr>
        <p:spPr>
          <a:noFill/>
        </p:spPr>
        <p:txBody>
          <a:bodyPr/>
          <a:lstStyle/>
          <a:p>
            <a:r>
              <a:rPr lang="en-US"/>
              <a:t>PMP Exam Preparation Workshop - Project Cost Management</a:t>
            </a:r>
          </a:p>
        </p:txBody>
      </p:sp>
      <p:sp>
        <p:nvSpPr>
          <p:cNvPr id="125955" name="Rectangle 7"/>
          <p:cNvSpPr>
            <a:spLocks noGrp="1" noChangeArrowheads="1"/>
          </p:cNvSpPr>
          <p:nvPr>
            <p:ph type="sldNum" sz="quarter" idx="5"/>
          </p:nvPr>
        </p:nvSpPr>
        <p:spPr>
          <a:noFill/>
        </p:spPr>
        <p:txBody>
          <a:bodyPr/>
          <a:lstStyle/>
          <a:p>
            <a:fld id="{F7F89D7C-7DE2-4A5B-81C9-46D6AA13A938}" type="slidenum">
              <a:rPr lang="en-US" smtClean="0"/>
              <a:pPr/>
              <a:t>40</a:t>
            </a:fld>
            <a:endParaRPr lang="en-US"/>
          </a:p>
        </p:txBody>
      </p:sp>
      <p:sp>
        <p:nvSpPr>
          <p:cNvPr id="125956" name="Rectangle 2"/>
          <p:cNvSpPr>
            <a:spLocks noGrp="1" noRot="1" noChangeAspect="1" noChangeArrowheads="1" noTextEdit="1"/>
          </p:cNvSpPr>
          <p:nvPr>
            <p:ph type="sldImg"/>
          </p:nvPr>
        </p:nvSpPr>
        <p:spPr>
          <a:ln/>
        </p:spPr>
      </p:sp>
      <p:sp>
        <p:nvSpPr>
          <p:cNvPr id="12595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hdr" sz="quarter"/>
          </p:nvPr>
        </p:nvSpPr>
        <p:spPr>
          <a:noFill/>
        </p:spPr>
        <p:txBody>
          <a:bodyPr/>
          <a:lstStyle/>
          <a:p>
            <a:r>
              <a:rPr lang="en-US"/>
              <a:t>PMP Exam Preparation Workshop - Project Cost Management</a:t>
            </a:r>
          </a:p>
        </p:txBody>
      </p:sp>
      <p:sp>
        <p:nvSpPr>
          <p:cNvPr id="126979" name="Rectangle 7"/>
          <p:cNvSpPr>
            <a:spLocks noGrp="1" noChangeArrowheads="1"/>
          </p:cNvSpPr>
          <p:nvPr>
            <p:ph type="sldNum" sz="quarter" idx="5"/>
          </p:nvPr>
        </p:nvSpPr>
        <p:spPr>
          <a:noFill/>
        </p:spPr>
        <p:txBody>
          <a:bodyPr/>
          <a:lstStyle/>
          <a:p>
            <a:fld id="{1BF8897A-48BA-4381-B7D4-360B7B14A1E5}" type="slidenum">
              <a:rPr lang="en-US" smtClean="0"/>
              <a:pPr/>
              <a:t>42</a:t>
            </a:fld>
            <a:endParaRPr lang="en-US"/>
          </a:p>
        </p:txBody>
      </p:sp>
      <p:sp>
        <p:nvSpPr>
          <p:cNvPr id="126980" name="Rectangle 2"/>
          <p:cNvSpPr>
            <a:spLocks noGrp="1" noRot="1" noChangeAspect="1" noChangeArrowheads="1" noTextEdit="1"/>
          </p:cNvSpPr>
          <p:nvPr>
            <p:ph type="sldImg"/>
          </p:nvPr>
        </p:nvSpPr>
        <p:spPr>
          <a:ln/>
        </p:spPr>
      </p:sp>
      <p:sp>
        <p:nvSpPr>
          <p:cNvPr id="12698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hdr" sz="quarter"/>
          </p:nvPr>
        </p:nvSpPr>
        <p:spPr>
          <a:noFill/>
        </p:spPr>
        <p:txBody>
          <a:bodyPr/>
          <a:lstStyle/>
          <a:p>
            <a:r>
              <a:rPr lang="en-US"/>
              <a:t>PMP Exam Preparation Workshop - Project Cost Management</a:t>
            </a:r>
          </a:p>
        </p:txBody>
      </p:sp>
      <p:sp>
        <p:nvSpPr>
          <p:cNvPr id="129027" name="Rectangle 7"/>
          <p:cNvSpPr>
            <a:spLocks noGrp="1" noChangeArrowheads="1"/>
          </p:cNvSpPr>
          <p:nvPr>
            <p:ph type="sldNum" sz="quarter" idx="5"/>
          </p:nvPr>
        </p:nvSpPr>
        <p:spPr>
          <a:noFill/>
        </p:spPr>
        <p:txBody>
          <a:bodyPr/>
          <a:lstStyle/>
          <a:p>
            <a:fld id="{241D6272-9FE1-446F-BA5C-50753D54D8B4}" type="slidenum">
              <a:rPr lang="en-US" smtClean="0"/>
              <a:pPr/>
              <a:t>43</a:t>
            </a:fld>
            <a:endParaRPr lang="en-US"/>
          </a:p>
        </p:txBody>
      </p:sp>
      <p:sp>
        <p:nvSpPr>
          <p:cNvPr id="129028" name="Rectangle 2"/>
          <p:cNvSpPr>
            <a:spLocks noGrp="1" noRot="1" noChangeAspect="1" noChangeArrowheads="1" noTextEdit="1"/>
          </p:cNvSpPr>
          <p:nvPr>
            <p:ph type="sldImg"/>
          </p:nvPr>
        </p:nvSpPr>
        <p:spPr>
          <a:ln/>
        </p:spPr>
      </p:sp>
      <p:sp>
        <p:nvSpPr>
          <p:cNvPr id="12902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hdr" sz="quarter"/>
          </p:nvPr>
        </p:nvSpPr>
        <p:spPr>
          <a:noFill/>
        </p:spPr>
        <p:txBody>
          <a:bodyPr/>
          <a:lstStyle/>
          <a:p>
            <a:r>
              <a:rPr lang="en-US"/>
              <a:t>PMP Exam Preparation Workshop - Project Cost Management</a:t>
            </a:r>
          </a:p>
        </p:txBody>
      </p:sp>
      <p:sp>
        <p:nvSpPr>
          <p:cNvPr id="131075" name="Rectangle 7"/>
          <p:cNvSpPr>
            <a:spLocks noGrp="1" noChangeArrowheads="1"/>
          </p:cNvSpPr>
          <p:nvPr>
            <p:ph type="sldNum" sz="quarter" idx="5"/>
          </p:nvPr>
        </p:nvSpPr>
        <p:spPr>
          <a:noFill/>
        </p:spPr>
        <p:txBody>
          <a:bodyPr/>
          <a:lstStyle/>
          <a:p>
            <a:fld id="{6D7145EB-429B-44B5-847C-1F71399658B9}" type="slidenum">
              <a:rPr lang="en-US" smtClean="0"/>
              <a:pPr/>
              <a:t>45</a:t>
            </a:fld>
            <a:endParaRPr lang="en-US"/>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a:noFill/>
        </p:spPr>
        <p:txBody>
          <a:bodyPr/>
          <a:lstStyle/>
          <a:p>
            <a:r>
              <a:rPr lang="en-US"/>
              <a:t>PMP Exam Preparation Workshop - Project Cost Management</a:t>
            </a:r>
          </a:p>
        </p:txBody>
      </p:sp>
      <p:sp>
        <p:nvSpPr>
          <p:cNvPr id="132099" name="Rectangle 7"/>
          <p:cNvSpPr>
            <a:spLocks noGrp="1" noChangeArrowheads="1"/>
          </p:cNvSpPr>
          <p:nvPr>
            <p:ph type="sldNum" sz="quarter" idx="5"/>
          </p:nvPr>
        </p:nvSpPr>
        <p:spPr>
          <a:noFill/>
        </p:spPr>
        <p:txBody>
          <a:bodyPr/>
          <a:lstStyle/>
          <a:p>
            <a:fld id="{42288DB9-41BC-4CC7-9FB6-8EEFE29C2EB3}" type="slidenum">
              <a:rPr lang="en-US" smtClean="0"/>
              <a:pPr/>
              <a:t>46</a:t>
            </a:fld>
            <a:endParaRPr lang="en-US"/>
          </a:p>
        </p:txBody>
      </p:sp>
      <p:sp>
        <p:nvSpPr>
          <p:cNvPr id="132100" name="Rectangle 2"/>
          <p:cNvSpPr>
            <a:spLocks noGrp="1" noRot="1" noChangeAspect="1" noChangeArrowheads="1" noTextEdit="1"/>
          </p:cNvSpPr>
          <p:nvPr>
            <p:ph type="sldImg"/>
          </p:nvPr>
        </p:nvSpPr>
        <p:spPr>
          <a:ln/>
        </p:spPr>
      </p:sp>
      <p:sp>
        <p:nvSpPr>
          <p:cNvPr id="13210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a:noFill/>
        </p:spPr>
        <p:txBody>
          <a:bodyPr/>
          <a:lstStyle/>
          <a:p>
            <a:r>
              <a:rPr lang="en-US"/>
              <a:t>PMP Exam Preparation Workshop - Project Cost Management</a:t>
            </a:r>
          </a:p>
        </p:txBody>
      </p:sp>
      <p:sp>
        <p:nvSpPr>
          <p:cNvPr id="133123" name="Rectangle 7"/>
          <p:cNvSpPr>
            <a:spLocks noGrp="1" noChangeArrowheads="1"/>
          </p:cNvSpPr>
          <p:nvPr>
            <p:ph type="sldNum" sz="quarter" idx="5"/>
          </p:nvPr>
        </p:nvSpPr>
        <p:spPr>
          <a:noFill/>
        </p:spPr>
        <p:txBody>
          <a:bodyPr/>
          <a:lstStyle/>
          <a:p>
            <a:fld id="{946492A0-9CB1-4724-A3E1-EA3B7D57A6D8}" type="slidenum">
              <a:rPr lang="en-US" smtClean="0"/>
              <a:pPr/>
              <a:t>47</a:t>
            </a:fld>
            <a:endParaRPr lang="en-US"/>
          </a:p>
        </p:txBody>
      </p:sp>
      <p:sp>
        <p:nvSpPr>
          <p:cNvPr id="133124" name="Rectangle 2"/>
          <p:cNvSpPr>
            <a:spLocks noGrp="1" noRot="1" noChangeAspect="1" noChangeArrowheads="1" noTextEdit="1"/>
          </p:cNvSpPr>
          <p:nvPr>
            <p:ph type="sldImg"/>
          </p:nvPr>
        </p:nvSpPr>
        <p:spPr>
          <a:ln/>
        </p:spPr>
      </p:sp>
      <p:sp>
        <p:nvSpPr>
          <p:cNvPr id="13312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hdr" sz="quarter"/>
          </p:nvPr>
        </p:nvSpPr>
        <p:spPr>
          <a:noFill/>
        </p:spPr>
        <p:txBody>
          <a:bodyPr/>
          <a:lstStyle/>
          <a:p>
            <a:r>
              <a:rPr lang="en-US"/>
              <a:t>PMP Exam Preparation Workshop - Project Cost Management</a:t>
            </a:r>
          </a:p>
        </p:txBody>
      </p:sp>
      <p:sp>
        <p:nvSpPr>
          <p:cNvPr id="134147" name="Rectangle 7"/>
          <p:cNvSpPr>
            <a:spLocks noGrp="1" noChangeArrowheads="1"/>
          </p:cNvSpPr>
          <p:nvPr>
            <p:ph type="sldNum" sz="quarter" idx="5"/>
          </p:nvPr>
        </p:nvSpPr>
        <p:spPr>
          <a:noFill/>
        </p:spPr>
        <p:txBody>
          <a:bodyPr/>
          <a:lstStyle/>
          <a:p>
            <a:fld id="{7F786590-07D0-4BDB-BAFA-C0ED0D581921}" type="slidenum">
              <a:rPr lang="en-US" smtClean="0"/>
              <a:pPr/>
              <a:t>48</a:t>
            </a:fld>
            <a:endParaRPr lang="en-US"/>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a:noFill/>
        </p:spPr>
        <p:txBody>
          <a:bodyPr/>
          <a:lstStyle/>
          <a:p>
            <a:r>
              <a:rPr lang="en-US"/>
              <a:t>PMP Exam Preparation Workshop - Project Cost Management</a:t>
            </a:r>
          </a:p>
        </p:txBody>
      </p:sp>
      <p:sp>
        <p:nvSpPr>
          <p:cNvPr id="136195" name="Rectangle 7"/>
          <p:cNvSpPr>
            <a:spLocks noGrp="1" noChangeArrowheads="1"/>
          </p:cNvSpPr>
          <p:nvPr>
            <p:ph type="sldNum" sz="quarter" idx="5"/>
          </p:nvPr>
        </p:nvSpPr>
        <p:spPr>
          <a:noFill/>
        </p:spPr>
        <p:txBody>
          <a:bodyPr/>
          <a:lstStyle/>
          <a:p>
            <a:fld id="{9DC43C32-E24C-4839-B62C-88F9DC355BCC}" type="slidenum">
              <a:rPr lang="en-US" smtClean="0"/>
              <a:pPr/>
              <a:t>49</a:t>
            </a:fld>
            <a:endParaRPr lang="en-US"/>
          </a:p>
        </p:txBody>
      </p:sp>
      <p:sp>
        <p:nvSpPr>
          <p:cNvPr id="136196" name="Rectangle 2"/>
          <p:cNvSpPr>
            <a:spLocks noGrp="1" noRot="1" noChangeAspect="1" noChangeArrowheads="1" noTextEdit="1"/>
          </p:cNvSpPr>
          <p:nvPr>
            <p:ph type="sldImg"/>
          </p:nvPr>
        </p:nvSpPr>
        <p:spPr>
          <a:ln/>
        </p:spPr>
      </p:sp>
      <p:sp>
        <p:nvSpPr>
          <p:cNvPr id="13619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w="9525"/>
        </p:spPr>
        <p:txBody>
          <a:bodyPr/>
          <a:lstStyle/>
          <a:p>
            <a:endParaRPr lang="en-CA"/>
          </a:p>
        </p:txBody>
      </p:sp>
      <p:sp>
        <p:nvSpPr>
          <p:cNvPr id="137220" name="Header Placeholder 3"/>
          <p:cNvSpPr>
            <a:spLocks noGrp="1"/>
          </p:cNvSpPr>
          <p:nvPr>
            <p:ph type="hdr" sz="quarter"/>
          </p:nvPr>
        </p:nvSpPr>
        <p:spPr>
          <a:noFill/>
        </p:spPr>
        <p:txBody>
          <a:bodyPr/>
          <a:lstStyle/>
          <a:p>
            <a:r>
              <a:rPr lang="en-US" dirty="0"/>
              <a:t>PMP Exam Preparation - Project Time Management</a:t>
            </a:r>
            <a:endParaRPr lang="en-US" sz="1100" i="1" dirty="0"/>
          </a:p>
        </p:txBody>
      </p:sp>
      <p:sp>
        <p:nvSpPr>
          <p:cNvPr id="137221" name="Slide Number Placeholder 4"/>
          <p:cNvSpPr>
            <a:spLocks noGrp="1"/>
          </p:cNvSpPr>
          <p:nvPr>
            <p:ph type="sldNum" sz="quarter" idx="5"/>
          </p:nvPr>
        </p:nvSpPr>
        <p:spPr>
          <a:noFill/>
        </p:spPr>
        <p:txBody>
          <a:bodyPr/>
          <a:lstStyle/>
          <a:p>
            <a:fld id="{399A6916-F6CA-4315-A94D-C4751CEF170A}" type="slidenum">
              <a:rPr lang="en-US" smtClean="0"/>
              <a:pPr/>
              <a:t>50</a:t>
            </a:fld>
            <a:endParaRPr lang="en-US" sz="1100" i="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p:spPr>
        <p:txBody>
          <a:bodyPr/>
          <a:lstStyle/>
          <a:p>
            <a:r>
              <a:rPr lang="en-US"/>
              <a:t>PMP Exam Preparation Workshop - Project Cost Management</a:t>
            </a:r>
          </a:p>
        </p:txBody>
      </p:sp>
      <p:sp>
        <p:nvSpPr>
          <p:cNvPr id="119811" name="Rectangle 7"/>
          <p:cNvSpPr>
            <a:spLocks noGrp="1" noChangeArrowheads="1"/>
          </p:cNvSpPr>
          <p:nvPr>
            <p:ph type="sldNum" sz="quarter" idx="5"/>
          </p:nvPr>
        </p:nvSpPr>
        <p:spPr>
          <a:noFill/>
        </p:spPr>
        <p:txBody>
          <a:bodyPr/>
          <a:lstStyle/>
          <a:p>
            <a:fld id="{9978F991-465C-4EEC-AB29-B053E4363A53}" type="slidenum">
              <a:rPr lang="en-US" smtClean="0"/>
              <a:pPr/>
              <a:t>5</a:t>
            </a:fld>
            <a:endParaRPr lang="en-US"/>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p:spPr>
        <p:txBody>
          <a:bodyPr/>
          <a:lstStyle/>
          <a:p>
            <a:r>
              <a:rPr lang="en-US"/>
              <a:t>PMP Exam Preparation Workshop - Project Cost Management</a:t>
            </a:r>
          </a:p>
        </p:txBody>
      </p:sp>
      <p:sp>
        <p:nvSpPr>
          <p:cNvPr id="119811" name="Rectangle 7"/>
          <p:cNvSpPr>
            <a:spLocks noGrp="1" noChangeArrowheads="1"/>
          </p:cNvSpPr>
          <p:nvPr>
            <p:ph type="sldNum" sz="quarter" idx="5"/>
          </p:nvPr>
        </p:nvSpPr>
        <p:spPr>
          <a:noFill/>
        </p:spPr>
        <p:txBody>
          <a:bodyPr/>
          <a:lstStyle/>
          <a:p>
            <a:fld id="{9978F991-465C-4EEC-AB29-B053E4363A53}" type="slidenum">
              <a:rPr lang="en-US" smtClean="0"/>
              <a:pPr/>
              <a:t>51</a:t>
            </a:fld>
            <a:endParaRPr lang="en-US"/>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a:noFill/>
        </p:spPr>
        <p:txBody>
          <a:bodyPr/>
          <a:lstStyle/>
          <a:p>
            <a:r>
              <a:rPr lang="en-US"/>
              <a:t>PMP Exam Preparation Workshop - Project Cost Management</a:t>
            </a:r>
          </a:p>
        </p:txBody>
      </p:sp>
      <p:sp>
        <p:nvSpPr>
          <p:cNvPr id="139267" name="Rectangle 7"/>
          <p:cNvSpPr>
            <a:spLocks noGrp="1" noChangeArrowheads="1"/>
          </p:cNvSpPr>
          <p:nvPr>
            <p:ph type="sldNum" sz="quarter" idx="5"/>
          </p:nvPr>
        </p:nvSpPr>
        <p:spPr>
          <a:noFill/>
        </p:spPr>
        <p:txBody>
          <a:bodyPr/>
          <a:lstStyle/>
          <a:p>
            <a:fld id="{1A25CE87-EEEB-4AFA-98AB-184DA646B4B4}" type="slidenum">
              <a:rPr lang="en-US" smtClean="0"/>
              <a:pPr/>
              <a:t>52</a:t>
            </a:fld>
            <a:endParaRPr lang="en-US"/>
          </a:p>
        </p:txBody>
      </p:sp>
      <p:sp>
        <p:nvSpPr>
          <p:cNvPr id="139268" name="Rectangle 2"/>
          <p:cNvSpPr>
            <a:spLocks noGrp="1" noRot="1" noChangeAspect="1" noChangeArrowheads="1" noTextEdit="1"/>
          </p:cNvSpPr>
          <p:nvPr>
            <p:ph type="sldImg"/>
          </p:nvPr>
        </p:nvSpPr>
        <p:spPr>
          <a:ln/>
        </p:spPr>
      </p:sp>
      <p:sp>
        <p:nvSpPr>
          <p:cNvPr id="13926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a:noFill/>
        </p:spPr>
        <p:txBody>
          <a:bodyPr/>
          <a:lstStyle/>
          <a:p>
            <a:r>
              <a:rPr lang="en-US"/>
              <a:t>PMP Exam Preparation Workshop - Project Cost Management</a:t>
            </a:r>
          </a:p>
        </p:txBody>
      </p:sp>
      <p:sp>
        <p:nvSpPr>
          <p:cNvPr id="141315" name="Rectangle 7"/>
          <p:cNvSpPr>
            <a:spLocks noGrp="1" noChangeArrowheads="1"/>
          </p:cNvSpPr>
          <p:nvPr>
            <p:ph type="sldNum" sz="quarter" idx="5"/>
          </p:nvPr>
        </p:nvSpPr>
        <p:spPr>
          <a:noFill/>
        </p:spPr>
        <p:txBody>
          <a:bodyPr/>
          <a:lstStyle/>
          <a:p>
            <a:fld id="{275FA5CF-76D2-47D9-9F57-8A49DFA791DD}" type="slidenum">
              <a:rPr lang="en-US" smtClean="0"/>
              <a:pPr/>
              <a:t>54</a:t>
            </a:fld>
            <a:endParaRPr lang="en-US"/>
          </a:p>
        </p:txBody>
      </p:sp>
      <p:sp>
        <p:nvSpPr>
          <p:cNvPr id="141316" name="Rectangle 2"/>
          <p:cNvSpPr>
            <a:spLocks noGrp="1" noRot="1" noChangeAspect="1" noChangeArrowheads="1" noTextEdit="1"/>
          </p:cNvSpPr>
          <p:nvPr>
            <p:ph type="sldImg"/>
          </p:nvPr>
        </p:nvSpPr>
        <p:spPr>
          <a:ln/>
        </p:spPr>
      </p:sp>
      <p:sp>
        <p:nvSpPr>
          <p:cNvPr id="14131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hdr" sz="quarter"/>
          </p:nvPr>
        </p:nvSpPr>
        <p:spPr>
          <a:noFill/>
        </p:spPr>
        <p:txBody>
          <a:bodyPr/>
          <a:lstStyle/>
          <a:p>
            <a:r>
              <a:rPr lang="en-US"/>
              <a:t>PMP Exam Preparation Workshop - Project Cost Management</a:t>
            </a:r>
          </a:p>
        </p:txBody>
      </p:sp>
      <p:sp>
        <p:nvSpPr>
          <p:cNvPr id="142339" name="Rectangle 7"/>
          <p:cNvSpPr>
            <a:spLocks noGrp="1" noChangeArrowheads="1"/>
          </p:cNvSpPr>
          <p:nvPr>
            <p:ph type="sldNum" sz="quarter" idx="5"/>
          </p:nvPr>
        </p:nvSpPr>
        <p:spPr>
          <a:noFill/>
        </p:spPr>
        <p:txBody>
          <a:bodyPr/>
          <a:lstStyle/>
          <a:p>
            <a:fld id="{D08EC459-2D33-4DAF-8DC3-43294C25ADFB}" type="slidenum">
              <a:rPr lang="en-US" smtClean="0"/>
              <a:pPr/>
              <a:t>56</a:t>
            </a:fld>
            <a:endParaRPr lang="en-US"/>
          </a:p>
        </p:txBody>
      </p:sp>
      <p:sp>
        <p:nvSpPr>
          <p:cNvPr id="142340" name="Rectangle 2"/>
          <p:cNvSpPr>
            <a:spLocks noGrp="1" noRot="1" noChangeAspect="1" noChangeArrowheads="1" noTextEdit="1"/>
          </p:cNvSpPr>
          <p:nvPr>
            <p:ph type="sldImg"/>
          </p:nvPr>
        </p:nvSpPr>
        <p:spPr>
          <a:ln/>
        </p:spPr>
      </p:sp>
      <p:sp>
        <p:nvSpPr>
          <p:cNvPr id="14234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a:noFill/>
        </p:spPr>
        <p:txBody>
          <a:bodyPr/>
          <a:lstStyle/>
          <a:p>
            <a:r>
              <a:rPr lang="en-US"/>
              <a:t>PMP Exam Preparation Workshop - Project Cost Management</a:t>
            </a:r>
          </a:p>
        </p:txBody>
      </p:sp>
      <p:sp>
        <p:nvSpPr>
          <p:cNvPr id="143363" name="Rectangle 7"/>
          <p:cNvSpPr>
            <a:spLocks noGrp="1" noChangeArrowheads="1"/>
          </p:cNvSpPr>
          <p:nvPr>
            <p:ph type="sldNum" sz="quarter" idx="5"/>
          </p:nvPr>
        </p:nvSpPr>
        <p:spPr>
          <a:noFill/>
        </p:spPr>
        <p:txBody>
          <a:bodyPr/>
          <a:lstStyle/>
          <a:p>
            <a:fld id="{64FB1567-7198-472D-9319-7FB579B0F6C9}" type="slidenum">
              <a:rPr lang="en-US" smtClean="0"/>
              <a:pPr/>
              <a:t>57</a:t>
            </a:fld>
            <a:endParaRPr lang="en-US"/>
          </a:p>
        </p:txBody>
      </p:sp>
      <p:sp>
        <p:nvSpPr>
          <p:cNvPr id="143364" name="Rectangle 2"/>
          <p:cNvSpPr>
            <a:spLocks noGrp="1" noRot="1" noChangeAspect="1" noChangeArrowheads="1" noTextEdit="1"/>
          </p:cNvSpPr>
          <p:nvPr>
            <p:ph type="sldImg"/>
          </p:nvPr>
        </p:nvSpPr>
        <p:spPr>
          <a:ln/>
        </p:spPr>
      </p:sp>
      <p:sp>
        <p:nvSpPr>
          <p:cNvPr id="14336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hdr" sz="quarter"/>
          </p:nvPr>
        </p:nvSpPr>
        <p:spPr>
          <a:noFill/>
        </p:spPr>
        <p:txBody>
          <a:bodyPr/>
          <a:lstStyle/>
          <a:p>
            <a:r>
              <a:rPr lang="en-US"/>
              <a:t>PMP Exam Preparation Workshop - Project Cost Management</a:t>
            </a:r>
          </a:p>
        </p:txBody>
      </p:sp>
      <p:sp>
        <p:nvSpPr>
          <p:cNvPr id="144387" name="Rectangle 7"/>
          <p:cNvSpPr>
            <a:spLocks noGrp="1" noChangeArrowheads="1"/>
          </p:cNvSpPr>
          <p:nvPr>
            <p:ph type="sldNum" sz="quarter" idx="5"/>
          </p:nvPr>
        </p:nvSpPr>
        <p:spPr>
          <a:noFill/>
        </p:spPr>
        <p:txBody>
          <a:bodyPr/>
          <a:lstStyle/>
          <a:p>
            <a:fld id="{8C89BAFF-72FF-4746-B24D-FD5208AD1AAE}" type="slidenum">
              <a:rPr lang="en-US" smtClean="0"/>
              <a:pPr/>
              <a:t>59</a:t>
            </a:fld>
            <a:endParaRPr lang="en-US"/>
          </a:p>
        </p:txBody>
      </p:sp>
      <p:sp>
        <p:nvSpPr>
          <p:cNvPr id="144388" name="Rectangle 2"/>
          <p:cNvSpPr>
            <a:spLocks noGrp="1" noRot="1" noChangeAspect="1" noChangeArrowheads="1" noTextEdit="1"/>
          </p:cNvSpPr>
          <p:nvPr>
            <p:ph type="sldImg"/>
          </p:nvPr>
        </p:nvSpPr>
        <p:spPr>
          <a:ln/>
        </p:spPr>
      </p:sp>
      <p:sp>
        <p:nvSpPr>
          <p:cNvPr id="14438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a:noFill/>
        </p:spPr>
        <p:txBody>
          <a:bodyPr/>
          <a:lstStyle/>
          <a:p>
            <a:r>
              <a:rPr lang="en-US"/>
              <a:t>PMP Exam Preparation Workshop - Project Cost Management</a:t>
            </a:r>
          </a:p>
        </p:txBody>
      </p:sp>
      <p:sp>
        <p:nvSpPr>
          <p:cNvPr id="167939" name="Rectangle 7"/>
          <p:cNvSpPr>
            <a:spLocks noGrp="1" noChangeArrowheads="1"/>
          </p:cNvSpPr>
          <p:nvPr>
            <p:ph type="sldNum" sz="quarter" idx="5"/>
          </p:nvPr>
        </p:nvSpPr>
        <p:spPr>
          <a:noFill/>
        </p:spPr>
        <p:txBody>
          <a:bodyPr/>
          <a:lstStyle/>
          <a:p>
            <a:fld id="{DC7A4A3D-4E26-4EDC-BE07-343A3DA9E6AE}" type="slidenum">
              <a:rPr lang="en-US" smtClean="0"/>
              <a:pPr/>
              <a:t>60</a:t>
            </a:fld>
            <a:endParaRPr lang="en-US"/>
          </a:p>
        </p:txBody>
      </p:sp>
      <p:sp>
        <p:nvSpPr>
          <p:cNvPr id="167940" name="Rectangle 2"/>
          <p:cNvSpPr>
            <a:spLocks noGrp="1" noRot="1" noChangeAspect="1" noChangeArrowheads="1" noTextEdit="1"/>
          </p:cNvSpPr>
          <p:nvPr>
            <p:ph type="sldImg"/>
          </p:nvPr>
        </p:nvSpPr>
        <p:spPr>
          <a:ln/>
        </p:spPr>
      </p:sp>
      <p:sp>
        <p:nvSpPr>
          <p:cNvPr id="16794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hdr" sz="quarter"/>
          </p:nvPr>
        </p:nvSpPr>
        <p:spPr>
          <a:noFill/>
        </p:spPr>
        <p:txBody>
          <a:bodyPr/>
          <a:lstStyle/>
          <a:p>
            <a:r>
              <a:rPr lang="en-US"/>
              <a:t>PMP Exam Preparation Workshop - Project Cost Management</a:t>
            </a:r>
          </a:p>
        </p:txBody>
      </p:sp>
      <p:sp>
        <p:nvSpPr>
          <p:cNvPr id="168963" name="Rectangle 7"/>
          <p:cNvSpPr>
            <a:spLocks noGrp="1" noChangeArrowheads="1"/>
          </p:cNvSpPr>
          <p:nvPr>
            <p:ph type="sldNum" sz="quarter" idx="5"/>
          </p:nvPr>
        </p:nvSpPr>
        <p:spPr>
          <a:noFill/>
        </p:spPr>
        <p:txBody>
          <a:bodyPr/>
          <a:lstStyle/>
          <a:p>
            <a:fld id="{EF98619E-076F-444C-967C-9C1BAE6E8443}" type="slidenum">
              <a:rPr lang="en-US" smtClean="0"/>
              <a:pPr/>
              <a:t>61</a:t>
            </a:fld>
            <a:endParaRPr lang="en-US"/>
          </a:p>
        </p:txBody>
      </p:sp>
      <p:sp>
        <p:nvSpPr>
          <p:cNvPr id="168964" name="Rectangle 2"/>
          <p:cNvSpPr>
            <a:spLocks noGrp="1" noRot="1" noChangeAspect="1" noChangeArrowheads="1" noTextEdit="1"/>
          </p:cNvSpPr>
          <p:nvPr>
            <p:ph type="sldImg"/>
          </p:nvPr>
        </p:nvSpPr>
        <p:spPr>
          <a:ln/>
        </p:spPr>
      </p:sp>
      <p:sp>
        <p:nvSpPr>
          <p:cNvPr id="16896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a:ln/>
        </p:spPr>
      </p:sp>
      <p:sp>
        <p:nvSpPr>
          <p:cNvPr id="121859" name="Notes Placeholder 2"/>
          <p:cNvSpPr>
            <a:spLocks noGrp="1"/>
          </p:cNvSpPr>
          <p:nvPr>
            <p:ph type="body" idx="1"/>
          </p:nvPr>
        </p:nvSpPr>
        <p:spPr>
          <a:noFill/>
          <a:ln w="9525"/>
        </p:spPr>
        <p:txBody>
          <a:bodyPr/>
          <a:lstStyle/>
          <a:p>
            <a:endParaRPr lang="en-CA"/>
          </a:p>
        </p:txBody>
      </p:sp>
      <p:sp>
        <p:nvSpPr>
          <p:cNvPr id="121860" name="Header Placeholder 3"/>
          <p:cNvSpPr>
            <a:spLocks noGrp="1"/>
          </p:cNvSpPr>
          <p:nvPr>
            <p:ph type="hdr" sz="quarter"/>
          </p:nvPr>
        </p:nvSpPr>
        <p:spPr>
          <a:noFill/>
        </p:spPr>
        <p:txBody>
          <a:bodyPr/>
          <a:lstStyle/>
          <a:p>
            <a:r>
              <a:rPr lang="en-US"/>
              <a:t>PMP Exam Preparation Workshop - Project Cost Management</a:t>
            </a:r>
          </a:p>
        </p:txBody>
      </p:sp>
      <p:sp>
        <p:nvSpPr>
          <p:cNvPr id="121861" name="Slide Number Placeholder 4"/>
          <p:cNvSpPr>
            <a:spLocks noGrp="1"/>
          </p:cNvSpPr>
          <p:nvPr>
            <p:ph type="sldNum" sz="quarter" idx="5"/>
          </p:nvPr>
        </p:nvSpPr>
        <p:spPr>
          <a:noFill/>
        </p:spPr>
        <p:txBody>
          <a:bodyPr/>
          <a:lstStyle/>
          <a:p>
            <a:fld id="{83E88BE3-05A8-48B6-9E60-51948EF38443}" type="slidenum">
              <a:rPr lang="en-US" smtClean="0"/>
              <a:pPr/>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a:noFill/>
        </p:spPr>
        <p:txBody>
          <a:bodyPr/>
          <a:lstStyle/>
          <a:p>
            <a:r>
              <a:rPr lang="en-US"/>
              <a:t>PMP Exam Preparation Workshop - Project Cost Management</a:t>
            </a:r>
          </a:p>
        </p:txBody>
      </p:sp>
      <p:sp>
        <p:nvSpPr>
          <p:cNvPr id="169987" name="Rectangle 7"/>
          <p:cNvSpPr>
            <a:spLocks noGrp="1" noChangeArrowheads="1"/>
          </p:cNvSpPr>
          <p:nvPr>
            <p:ph type="sldNum" sz="quarter" idx="5"/>
          </p:nvPr>
        </p:nvSpPr>
        <p:spPr>
          <a:noFill/>
        </p:spPr>
        <p:txBody>
          <a:bodyPr/>
          <a:lstStyle/>
          <a:p>
            <a:fld id="{7C0561DE-6264-4024-8CCF-B7B4C310FB4E}" type="slidenum">
              <a:rPr lang="en-US" smtClean="0"/>
              <a:pPr/>
              <a:t>63</a:t>
            </a:fld>
            <a:endParaRPr lang="en-US"/>
          </a:p>
        </p:txBody>
      </p:sp>
      <p:sp>
        <p:nvSpPr>
          <p:cNvPr id="169988" name="Rectangle 2"/>
          <p:cNvSpPr>
            <a:spLocks noGrp="1" noRot="1" noChangeAspect="1" noChangeArrowheads="1" noTextEdit="1"/>
          </p:cNvSpPr>
          <p:nvPr>
            <p:ph type="sldImg"/>
          </p:nvPr>
        </p:nvSpPr>
        <p:spPr>
          <a:ln/>
        </p:spPr>
      </p:sp>
      <p:sp>
        <p:nvSpPr>
          <p:cNvPr id="16998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p:spPr>
        <p:txBody>
          <a:bodyPr/>
          <a:lstStyle/>
          <a:p>
            <a:r>
              <a:rPr lang="en-US"/>
              <a:t>PMP Exam Preparation Workshop - Project Cost Management</a:t>
            </a:r>
          </a:p>
        </p:txBody>
      </p:sp>
      <p:sp>
        <p:nvSpPr>
          <p:cNvPr id="119811" name="Rectangle 7"/>
          <p:cNvSpPr>
            <a:spLocks noGrp="1" noChangeArrowheads="1"/>
          </p:cNvSpPr>
          <p:nvPr>
            <p:ph type="sldNum" sz="quarter" idx="5"/>
          </p:nvPr>
        </p:nvSpPr>
        <p:spPr>
          <a:noFill/>
        </p:spPr>
        <p:txBody>
          <a:bodyPr/>
          <a:lstStyle/>
          <a:p>
            <a:fld id="{9978F991-465C-4EEC-AB29-B053E4363A53}" type="slidenum">
              <a:rPr lang="en-US" smtClean="0"/>
              <a:pPr/>
              <a:t>64</a:t>
            </a:fld>
            <a:endParaRPr lang="en-US"/>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hdr" sz="quarter"/>
          </p:nvPr>
        </p:nvSpPr>
        <p:spPr>
          <a:noFill/>
        </p:spPr>
        <p:txBody>
          <a:bodyPr/>
          <a:lstStyle/>
          <a:p>
            <a:r>
              <a:rPr lang="en-US"/>
              <a:t>PMP Exam Preparation Workshop - Project Cost Management</a:t>
            </a:r>
          </a:p>
        </p:txBody>
      </p:sp>
      <p:sp>
        <p:nvSpPr>
          <p:cNvPr id="172035" name="Rectangle 7"/>
          <p:cNvSpPr>
            <a:spLocks noGrp="1" noChangeArrowheads="1"/>
          </p:cNvSpPr>
          <p:nvPr>
            <p:ph type="sldNum" sz="quarter" idx="5"/>
          </p:nvPr>
        </p:nvSpPr>
        <p:spPr>
          <a:noFill/>
        </p:spPr>
        <p:txBody>
          <a:bodyPr/>
          <a:lstStyle/>
          <a:p>
            <a:fld id="{993ACB51-D83D-41E5-AEC2-7421E0084C89}" type="slidenum">
              <a:rPr lang="en-US" smtClean="0"/>
              <a:pPr/>
              <a:t>65</a:t>
            </a:fld>
            <a:endParaRPr lang="en-US"/>
          </a:p>
        </p:txBody>
      </p:sp>
      <p:sp>
        <p:nvSpPr>
          <p:cNvPr id="172036" name="Rectangle 2"/>
          <p:cNvSpPr>
            <a:spLocks noGrp="1" noRot="1" noChangeAspect="1" noChangeArrowheads="1" noTextEdit="1"/>
          </p:cNvSpPr>
          <p:nvPr>
            <p:ph type="sldImg"/>
          </p:nvPr>
        </p:nvSpPr>
        <p:spPr>
          <a:ln/>
        </p:spPr>
      </p:sp>
      <p:sp>
        <p:nvSpPr>
          <p:cNvPr id="17203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hdr" sz="quarter"/>
          </p:nvPr>
        </p:nvSpPr>
        <p:spPr>
          <a:noFill/>
        </p:spPr>
        <p:txBody>
          <a:bodyPr/>
          <a:lstStyle/>
          <a:p>
            <a:r>
              <a:rPr lang="en-US"/>
              <a:t>PMP Exam Preparation Workshop - Project Cost Management</a:t>
            </a:r>
          </a:p>
        </p:txBody>
      </p:sp>
      <p:sp>
        <p:nvSpPr>
          <p:cNvPr id="173059" name="Rectangle 7"/>
          <p:cNvSpPr>
            <a:spLocks noGrp="1" noChangeArrowheads="1"/>
          </p:cNvSpPr>
          <p:nvPr>
            <p:ph type="sldNum" sz="quarter" idx="5"/>
          </p:nvPr>
        </p:nvSpPr>
        <p:spPr>
          <a:noFill/>
        </p:spPr>
        <p:txBody>
          <a:bodyPr/>
          <a:lstStyle/>
          <a:p>
            <a:fld id="{3F107CB9-6992-4348-A5C7-4835093DC69E}" type="slidenum">
              <a:rPr lang="en-US" smtClean="0"/>
              <a:pPr/>
              <a:t>67</a:t>
            </a:fld>
            <a:endParaRPr lang="en-US"/>
          </a:p>
        </p:txBody>
      </p:sp>
      <p:sp>
        <p:nvSpPr>
          <p:cNvPr id="173060" name="Rectangle 2"/>
          <p:cNvSpPr>
            <a:spLocks noGrp="1" noRot="1" noChangeAspect="1" noChangeArrowheads="1" noTextEdit="1"/>
          </p:cNvSpPr>
          <p:nvPr>
            <p:ph type="sldImg"/>
          </p:nvPr>
        </p:nvSpPr>
        <p:spPr>
          <a:ln/>
        </p:spPr>
      </p:sp>
      <p:sp>
        <p:nvSpPr>
          <p:cNvPr id="173061"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a:noFill/>
        </p:spPr>
        <p:txBody>
          <a:bodyPr/>
          <a:lstStyle/>
          <a:p>
            <a:r>
              <a:rPr lang="en-US"/>
              <a:t>PMP Exam Preparation Workshop - Project Cost Management</a:t>
            </a:r>
          </a:p>
        </p:txBody>
      </p:sp>
      <p:sp>
        <p:nvSpPr>
          <p:cNvPr id="174083" name="Rectangle 7"/>
          <p:cNvSpPr>
            <a:spLocks noGrp="1" noChangeArrowheads="1"/>
          </p:cNvSpPr>
          <p:nvPr>
            <p:ph type="sldNum" sz="quarter" idx="5"/>
          </p:nvPr>
        </p:nvSpPr>
        <p:spPr>
          <a:noFill/>
        </p:spPr>
        <p:txBody>
          <a:bodyPr/>
          <a:lstStyle/>
          <a:p>
            <a:fld id="{866FA7D3-1A5E-477F-A325-C62F1D11FF71}" type="slidenum">
              <a:rPr lang="en-US" smtClean="0"/>
              <a:pPr/>
              <a:t>68</a:t>
            </a:fld>
            <a:endParaRPr lang="en-US"/>
          </a:p>
        </p:txBody>
      </p:sp>
      <p:sp>
        <p:nvSpPr>
          <p:cNvPr id="174084" name="Rectangle 2"/>
          <p:cNvSpPr>
            <a:spLocks noGrp="1" noRot="1" noChangeAspect="1" noChangeArrowheads="1" noTextEdit="1"/>
          </p:cNvSpPr>
          <p:nvPr>
            <p:ph type="sldImg"/>
          </p:nvPr>
        </p:nvSpPr>
        <p:spPr>
          <a:ln/>
        </p:spPr>
      </p:sp>
      <p:sp>
        <p:nvSpPr>
          <p:cNvPr id="17408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hdr" sz="quarter"/>
          </p:nvPr>
        </p:nvSpPr>
        <p:spPr>
          <a:noFill/>
        </p:spPr>
        <p:txBody>
          <a:bodyPr/>
          <a:lstStyle/>
          <a:p>
            <a:r>
              <a:rPr lang="en-US"/>
              <a:t>PMP Exam Preparation Workshop - Project Cost Management</a:t>
            </a:r>
          </a:p>
        </p:txBody>
      </p:sp>
      <p:sp>
        <p:nvSpPr>
          <p:cNvPr id="175107" name="Rectangle 7"/>
          <p:cNvSpPr>
            <a:spLocks noGrp="1" noChangeArrowheads="1"/>
          </p:cNvSpPr>
          <p:nvPr>
            <p:ph type="sldNum" sz="quarter" idx="5"/>
          </p:nvPr>
        </p:nvSpPr>
        <p:spPr>
          <a:noFill/>
        </p:spPr>
        <p:txBody>
          <a:bodyPr/>
          <a:lstStyle/>
          <a:p>
            <a:fld id="{03750ABE-AC2C-45F1-95E3-9A72D111FDB5}" type="slidenum">
              <a:rPr lang="en-US" smtClean="0"/>
              <a:pPr/>
              <a:t>69</a:t>
            </a:fld>
            <a:endParaRPr lang="en-US"/>
          </a:p>
        </p:txBody>
      </p:sp>
      <p:sp>
        <p:nvSpPr>
          <p:cNvPr id="175108" name="Rectangle 2"/>
          <p:cNvSpPr>
            <a:spLocks noGrp="1" noRot="1" noChangeAspect="1" noChangeArrowheads="1" noTextEdit="1"/>
          </p:cNvSpPr>
          <p:nvPr>
            <p:ph type="sldImg"/>
          </p:nvPr>
        </p:nvSpPr>
        <p:spPr>
          <a:ln/>
        </p:spPr>
      </p:sp>
      <p:sp>
        <p:nvSpPr>
          <p:cNvPr id="17510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hdr" sz="quarter"/>
          </p:nvPr>
        </p:nvSpPr>
        <p:spPr>
          <a:noFill/>
        </p:spPr>
        <p:txBody>
          <a:bodyPr/>
          <a:lstStyle/>
          <a:p>
            <a:r>
              <a:rPr lang="en-US"/>
              <a:t>PMP Exam Preparation Workshop - Project Cost Management</a:t>
            </a:r>
          </a:p>
        </p:txBody>
      </p:sp>
      <p:sp>
        <p:nvSpPr>
          <p:cNvPr id="181251" name="Rectangle 7"/>
          <p:cNvSpPr>
            <a:spLocks noGrp="1" noChangeArrowheads="1"/>
          </p:cNvSpPr>
          <p:nvPr>
            <p:ph type="sldNum" sz="quarter" idx="5"/>
          </p:nvPr>
        </p:nvSpPr>
        <p:spPr>
          <a:noFill/>
        </p:spPr>
        <p:txBody>
          <a:bodyPr/>
          <a:lstStyle/>
          <a:p>
            <a:fld id="{A8075D3C-6616-448E-8161-93FC9F81C54F}" type="slidenum">
              <a:rPr lang="en-US" smtClean="0"/>
              <a:pPr/>
              <a:t>70</a:t>
            </a:fld>
            <a:endParaRPr lang="en-US"/>
          </a:p>
        </p:txBody>
      </p:sp>
      <p:sp>
        <p:nvSpPr>
          <p:cNvPr id="181252" name="Rectangle 2"/>
          <p:cNvSpPr>
            <a:spLocks noGrp="1" noRot="1" noChangeAspect="1" noChangeArrowheads="1" noTextEdit="1"/>
          </p:cNvSpPr>
          <p:nvPr>
            <p:ph type="sldImg"/>
          </p:nvPr>
        </p:nvSpPr>
        <p:spPr>
          <a:ln/>
        </p:spPr>
      </p:sp>
      <p:sp>
        <p:nvSpPr>
          <p:cNvPr id="18125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hdr" sz="quarter"/>
          </p:nvPr>
        </p:nvSpPr>
        <p:spPr>
          <a:noFill/>
        </p:spPr>
        <p:txBody>
          <a:bodyPr/>
          <a:lstStyle/>
          <a:p>
            <a:r>
              <a:rPr lang="en-US"/>
              <a:t>PMP Exam Preparation Workshop - Project Cost Management</a:t>
            </a:r>
          </a:p>
        </p:txBody>
      </p:sp>
      <p:sp>
        <p:nvSpPr>
          <p:cNvPr id="180227" name="Rectangle 7"/>
          <p:cNvSpPr>
            <a:spLocks noGrp="1" noChangeArrowheads="1"/>
          </p:cNvSpPr>
          <p:nvPr>
            <p:ph type="sldNum" sz="quarter" idx="5"/>
          </p:nvPr>
        </p:nvSpPr>
        <p:spPr>
          <a:noFill/>
        </p:spPr>
        <p:txBody>
          <a:bodyPr/>
          <a:lstStyle/>
          <a:p>
            <a:fld id="{607F1C55-E7FF-449D-BF64-B15970374281}" type="slidenum">
              <a:rPr lang="en-US" smtClean="0"/>
              <a:pPr/>
              <a:t>73</a:t>
            </a:fld>
            <a:endParaRPr lang="en-US"/>
          </a:p>
        </p:txBody>
      </p:sp>
      <p:sp>
        <p:nvSpPr>
          <p:cNvPr id="180228" name="Rectangle 2"/>
          <p:cNvSpPr>
            <a:spLocks noGrp="1" noRot="1" noChangeAspect="1" noChangeArrowheads="1" noTextEdit="1"/>
          </p:cNvSpPr>
          <p:nvPr>
            <p:ph type="sldImg"/>
          </p:nvPr>
        </p:nvSpPr>
        <p:spPr>
          <a:ln/>
        </p:spPr>
      </p:sp>
      <p:sp>
        <p:nvSpPr>
          <p:cNvPr id="18022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hdr" sz="quarter"/>
          </p:nvPr>
        </p:nvSpPr>
        <p:spPr>
          <a:noFill/>
        </p:spPr>
        <p:txBody>
          <a:bodyPr/>
          <a:lstStyle/>
          <a:p>
            <a:r>
              <a:rPr lang="en-US"/>
              <a:t>PMP Exam Preparation Workshop - Project Cost Management</a:t>
            </a:r>
          </a:p>
        </p:txBody>
      </p:sp>
      <p:sp>
        <p:nvSpPr>
          <p:cNvPr id="192515" name="Rectangle 7"/>
          <p:cNvSpPr>
            <a:spLocks noGrp="1" noChangeArrowheads="1"/>
          </p:cNvSpPr>
          <p:nvPr>
            <p:ph type="sldNum" sz="quarter" idx="5"/>
          </p:nvPr>
        </p:nvSpPr>
        <p:spPr>
          <a:noFill/>
        </p:spPr>
        <p:txBody>
          <a:bodyPr/>
          <a:lstStyle/>
          <a:p>
            <a:fld id="{C4FF6F84-4583-4332-9B84-EF00BC1560DE}" type="slidenum">
              <a:rPr lang="en-US" smtClean="0"/>
              <a:pPr/>
              <a:t>74</a:t>
            </a:fld>
            <a:endParaRPr lang="en-US"/>
          </a:p>
        </p:txBody>
      </p:sp>
      <p:sp>
        <p:nvSpPr>
          <p:cNvPr id="192516" name="Rectangle 2"/>
          <p:cNvSpPr>
            <a:spLocks noGrp="1" noRot="1" noChangeAspect="1" noChangeArrowheads="1" noTextEdit="1"/>
          </p:cNvSpPr>
          <p:nvPr>
            <p:ph type="sldImg"/>
          </p:nvPr>
        </p:nvSpPr>
        <p:spPr>
          <a:ln/>
        </p:spPr>
      </p:sp>
      <p:sp>
        <p:nvSpPr>
          <p:cNvPr id="19251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a:noFill/>
        </p:spPr>
        <p:txBody>
          <a:bodyPr/>
          <a:lstStyle/>
          <a:p>
            <a:r>
              <a:rPr lang="en-US"/>
              <a:t>PMP Exam Preparation Workshop - Project Cost Management</a:t>
            </a:r>
          </a:p>
        </p:txBody>
      </p:sp>
      <p:sp>
        <p:nvSpPr>
          <p:cNvPr id="169987" name="Rectangle 7"/>
          <p:cNvSpPr>
            <a:spLocks noGrp="1" noChangeArrowheads="1"/>
          </p:cNvSpPr>
          <p:nvPr>
            <p:ph type="sldNum" sz="quarter" idx="5"/>
          </p:nvPr>
        </p:nvSpPr>
        <p:spPr>
          <a:noFill/>
        </p:spPr>
        <p:txBody>
          <a:bodyPr/>
          <a:lstStyle/>
          <a:p>
            <a:fld id="{7C0561DE-6264-4024-8CCF-B7B4C310FB4E}" type="slidenum">
              <a:rPr lang="en-US" smtClean="0"/>
              <a:pPr/>
              <a:t>75</a:t>
            </a:fld>
            <a:endParaRPr lang="en-US"/>
          </a:p>
        </p:txBody>
      </p:sp>
      <p:sp>
        <p:nvSpPr>
          <p:cNvPr id="169988" name="Rectangle 2"/>
          <p:cNvSpPr>
            <a:spLocks noGrp="1" noRot="1" noChangeAspect="1" noChangeArrowheads="1" noTextEdit="1"/>
          </p:cNvSpPr>
          <p:nvPr>
            <p:ph type="sldImg"/>
          </p:nvPr>
        </p:nvSpPr>
        <p:spPr>
          <a:ln/>
        </p:spPr>
      </p:sp>
      <p:sp>
        <p:nvSpPr>
          <p:cNvPr id="16998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a:noFill/>
        </p:spPr>
        <p:txBody>
          <a:bodyPr/>
          <a:lstStyle/>
          <a:p>
            <a:r>
              <a:rPr lang="en-US"/>
              <a:t>PMP Exam Preparation Workshop - Project Cost Management</a:t>
            </a:r>
          </a:p>
        </p:txBody>
      </p:sp>
      <p:sp>
        <p:nvSpPr>
          <p:cNvPr id="122883" name="Rectangle 7"/>
          <p:cNvSpPr>
            <a:spLocks noGrp="1" noChangeArrowheads="1"/>
          </p:cNvSpPr>
          <p:nvPr>
            <p:ph type="sldNum" sz="quarter" idx="5"/>
          </p:nvPr>
        </p:nvSpPr>
        <p:spPr>
          <a:noFill/>
        </p:spPr>
        <p:txBody>
          <a:bodyPr/>
          <a:lstStyle/>
          <a:p>
            <a:fld id="{8DD6E806-32EC-4B88-A8DF-7DFCC44EE877}" type="slidenum">
              <a:rPr lang="en-US" smtClean="0"/>
              <a:pPr/>
              <a:t>7</a:t>
            </a:fld>
            <a:endParaRPr lang="en-US"/>
          </a:p>
        </p:txBody>
      </p:sp>
      <p:sp>
        <p:nvSpPr>
          <p:cNvPr id="122884" name="Rectangle 2"/>
          <p:cNvSpPr>
            <a:spLocks noGrp="1" noRot="1" noChangeAspect="1" noChangeArrowheads="1" noTextEdit="1"/>
          </p:cNvSpPr>
          <p:nvPr>
            <p:ph type="sldImg"/>
          </p:nvPr>
        </p:nvSpPr>
        <p:spPr>
          <a:ln/>
        </p:spPr>
      </p:sp>
      <p:sp>
        <p:nvSpPr>
          <p:cNvPr id="12288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hdr" sz="quarter"/>
          </p:nvPr>
        </p:nvSpPr>
        <p:spPr>
          <a:noFill/>
        </p:spPr>
        <p:txBody>
          <a:bodyPr/>
          <a:lstStyle/>
          <a:p>
            <a:r>
              <a:rPr lang="en-US"/>
              <a:t>PMP Exam Preparation Workshop - Project Cost Management</a:t>
            </a:r>
          </a:p>
        </p:txBody>
      </p:sp>
      <p:sp>
        <p:nvSpPr>
          <p:cNvPr id="188419" name="Rectangle 7"/>
          <p:cNvSpPr>
            <a:spLocks noGrp="1" noChangeArrowheads="1"/>
          </p:cNvSpPr>
          <p:nvPr>
            <p:ph type="sldNum" sz="quarter" idx="5"/>
          </p:nvPr>
        </p:nvSpPr>
        <p:spPr>
          <a:noFill/>
        </p:spPr>
        <p:txBody>
          <a:bodyPr/>
          <a:lstStyle/>
          <a:p>
            <a:fld id="{974C2AA5-0016-4B10-AC81-DEB75A98F6D8}" type="slidenum">
              <a:rPr lang="en-US" smtClean="0"/>
              <a:pPr/>
              <a:t>76</a:t>
            </a:fld>
            <a:endParaRPr lang="en-US"/>
          </a:p>
        </p:txBody>
      </p:sp>
      <p:sp>
        <p:nvSpPr>
          <p:cNvPr id="188420" name="Rectangle 2"/>
          <p:cNvSpPr>
            <a:spLocks noGrp="1" noRot="1" noChangeAspect="1" noChangeArrowheads="1" noTextEdit="1"/>
          </p:cNvSpPr>
          <p:nvPr>
            <p:ph type="sldImg"/>
          </p:nvPr>
        </p:nvSpPr>
        <p:spPr>
          <a:ln/>
        </p:spPr>
      </p:sp>
      <p:sp>
        <p:nvSpPr>
          <p:cNvPr id="188421" name="Rectangle 3"/>
          <p:cNvSpPr>
            <a:spLocks noGrp="1" noChangeArrowheads="1"/>
          </p:cNvSpPr>
          <p:nvPr>
            <p:ph type="body" idx="1"/>
          </p:nvPr>
        </p:nvSpPr>
        <p:spPr>
          <a:noFill/>
          <a:ln w="9525"/>
        </p:spPr>
        <p:txBody>
          <a:bodyPr/>
          <a:lstStyle/>
          <a:p>
            <a:endParaRPr lang="en-CA"/>
          </a:p>
        </p:txBody>
      </p:sp>
    </p:spTree>
    <p:extLst>
      <p:ext uri="{BB962C8B-B14F-4D97-AF65-F5344CB8AC3E}">
        <p14:creationId xmlns:p14="http://schemas.microsoft.com/office/powerpoint/2010/main" val="4106834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hdr" sz="quarter"/>
          </p:nvPr>
        </p:nvSpPr>
        <p:spPr>
          <a:noFill/>
        </p:spPr>
        <p:txBody>
          <a:bodyPr/>
          <a:lstStyle/>
          <a:p>
            <a:r>
              <a:rPr lang="en-US"/>
              <a:t>PMP Exam Preparation Workshop - Project Cost Management</a:t>
            </a:r>
          </a:p>
        </p:txBody>
      </p:sp>
      <p:sp>
        <p:nvSpPr>
          <p:cNvPr id="189443" name="Rectangle 7"/>
          <p:cNvSpPr>
            <a:spLocks noGrp="1" noChangeArrowheads="1"/>
          </p:cNvSpPr>
          <p:nvPr>
            <p:ph type="sldNum" sz="quarter" idx="5"/>
          </p:nvPr>
        </p:nvSpPr>
        <p:spPr>
          <a:noFill/>
        </p:spPr>
        <p:txBody>
          <a:bodyPr/>
          <a:lstStyle/>
          <a:p>
            <a:fld id="{44F80BD6-085F-4F33-A4DC-936C88DE8B3C}" type="slidenum">
              <a:rPr lang="en-US" smtClean="0"/>
              <a:pPr/>
              <a:t>77</a:t>
            </a:fld>
            <a:endParaRPr lang="en-US"/>
          </a:p>
        </p:txBody>
      </p:sp>
      <p:sp>
        <p:nvSpPr>
          <p:cNvPr id="189444" name="Rectangle 2"/>
          <p:cNvSpPr>
            <a:spLocks noGrp="1" noRot="1" noChangeAspect="1" noChangeArrowheads="1" noTextEdit="1"/>
          </p:cNvSpPr>
          <p:nvPr>
            <p:ph type="sldImg"/>
          </p:nvPr>
        </p:nvSpPr>
        <p:spPr>
          <a:ln/>
        </p:spPr>
      </p:sp>
      <p:sp>
        <p:nvSpPr>
          <p:cNvPr id="189445" name="Rectangle 3"/>
          <p:cNvSpPr>
            <a:spLocks noGrp="1" noChangeArrowheads="1"/>
          </p:cNvSpPr>
          <p:nvPr>
            <p:ph type="body" idx="1"/>
          </p:nvPr>
        </p:nvSpPr>
        <p:spPr>
          <a:noFill/>
          <a:ln w="9525"/>
        </p:spPr>
        <p:txBody>
          <a:bodyPr/>
          <a:lstStyle/>
          <a:p>
            <a:endParaRPr lang="en-CA"/>
          </a:p>
        </p:txBody>
      </p:sp>
    </p:spTree>
    <p:extLst>
      <p:ext uri="{BB962C8B-B14F-4D97-AF65-F5344CB8AC3E}">
        <p14:creationId xmlns:p14="http://schemas.microsoft.com/office/powerpoint/2010/main" val="290702458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hdr" sz="quarter"/>
          </p:nvPr>
        </p:nvSpPr>
        <p:spPr>
          <a:noFill/>
        </p:spPr>
        <p:txBody>
          <a:bodyPr/>
          <a:lstStyle/>
          <a:p>
            <a:r>
              <a:rPr lang="en-US"/>
              <a:t>PMP Exam Preparation Workshop - Project Cost Management</a:t>
            </a:r>
          </a:p>
        </p:txBody>
      </p:sp>
      <p:sp>
        <p:nvSpPr>
          <p:cNvPr id="190467" name="Rectangle 7"/>
          <p:cNvSpPr>
            <a:spLocks noGrp="1" noChangeArrowheads="1"/>
          </p:cNvSpPr>
          <p:nvPr>
            <p:ph type="sldNum" sz="quarter" idx="5"/>
          </p:nvPr>
        </p:nvSpPr>
        <p:spPr>
          <a:noFill/>
        </p:spPr>
        <p:txBody>
          <a:bodyPr/>
          <a:lstStyle/>
          <a:p>
            <a:fld id="{E3A8E8DD-1E1B-40DA-949C-39578E253DEF}" type="slidenum">
              <a:rPr lang="en-US" smtClean="0"/>
              <a:pPr/>
              <a:t>78</a:t>
            </a:fld>
            <a:endParaRPr lang="en-US"/>
          </a:p>
        </p:txBody>
      </p:sp>
      <p:sp>
        <p:nvSpPr>
          <p:cNvPr id="190468" name="Rectangle 2"/>
          <p:cNvSpPr>
            <a:spLocks noGrp="1" noRot="1" noChangeAspect="1" noChangeArrowheads="1" noTextEdit="1"/>
          </p:cNvSpPr>
          <p:nvPr>
            <p:ph type="sldImg"/>
          </p:nvPr>
        </p:nvSpPr>
        <p:spPr>
          <a:ln/>
        </p:spPr>
      </p:sp>
      <p:sp>
        <p:nvSpPr>
          <p:cNvPr id="190469" name="Rectangle 3"/>
          <p:cNvSpPr>
            <a:spLocks noGrp="1" noChangeArrowheads="1"/>
          </p:cNvSpPr>
          <p:nvPr>
            <p:ph type="body" idx="1"/>
          </p:nvPr>
        </p:nvSpPr>
        <p:spPr>
          <a:noFill/>
          <a:ln w="9525"/>
        </p:spPr>
        <p:txBody>
          <a:bodyPr/>
          <a:lstStyle/>
          <a:p>
            <a:endParaRPr lang="en-CA"/>
          </a:p>
        </p:txBody>
      </p:sp>
    </p:spTree>
    <p:extLst>
      <p:ext uri="{BB962C8B-B14F-4D97-AF65-F5344CB8AC3E}">
        <p14:creationId xmlns:p14="http://schemas.microsoft.com/office/powerpoint/2010/main" val="13473406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p:spPr>
        <p:txBody>
          <a:bodyPr/>
          <a:lstStyle/>
          <a:p>
            <a:r>
              <a:rPr lang="en-US"/>
              <a:t>PMP Exam Preparation Workshop - Project Cost Management</a:t>
            </a:r>
          </a:p>
        </p:txBody>
      </p:sp>
      <p:sp>
        <p:nvSpPr>
          <p:cNvPr id="184323" name="Rectangle 7"/>
          <p:cNvSpPr>
            <a:spLocks noGrp="1" noChangeArrowheads="1"/>
          </p:cNvSpPr>
          <p:nvPr>
            <p:ph type="sldNum" sz="quarter" idx="5"/>
          </p:nvPr>
        </p:nvSpPr>
        <p:spPr>
          <a:noFill/>
        </p:spPr>
        <p:txBody>
          <a:bodyPr/>
          <a:lstStyle/>
          <a:p>
            <a:fld id="{6136646C-FEAC-439A-84E1-5FF7B9588804}" type="slidenum">
              <a:rPr lang="en-US" smtClean="0"/>
              <a:pPr/>
              <a:t>79</a:t>
            </a:fld>
            <a:endParaRPr lang="en-US"/>
          </a:p>
        </p:txBody>
      </p:sp>
      <p:sp>
        <p:nvSpPr>
          <p:cNvPr id="184324" name="Rectangle 2"/>
          <p:cNvSpPr>
            <a:spLocks noGrp="1" noRot="1" noChangeAspect="1" noChangeArrowheads="1" noTextEdit="1"/>
          </p:cNvSpPr>
          <p:nvPr>
            <p:ph type="sldImg"/>
          </p:nvPr>
        </p:nvSpPr>
        <p:spPr>
          <a:ln/>
        </p:spPr>
      </p:sp>
      <p:sp>
        <p:nvSpPr>
          <p:cNvPr id="184325" name="Rectangle 3"/>
          <p:cNvSpPr>
            <a:spLocks noGrp="1" noChangeArrowheads="1"/>
          </p:cNvSpPr>
          <p:nvPr>
            <p:ph type="body" idx="1"/>
          </p:nvPr>
        </p:nvSpPr>
        <p:spPr>
          <a:noFill/>
          <a:ln w="9525"/>
        </p:spPr>
        <p:txBody>
          <a:bodyPr/>
          <a:lstStyle/>
          <a:p>
            <a:endParaRPr lang="en-CA"/>
          </a:p>
        </p:txBody>
      </p:sp>
    </p:spTree>
    <p:extLst>
      <p:ext uri="{BB962C8B-B14F-4D97-AF65-F5344CB8AC3E}">
        <p14:creationId xmlns:p14="http://schemas.microsoft.com/office/powerpoint/2010/main" val="41704194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hdr" sz="quarter"/>
          </p:nvPr>
        </p:nvSpPr>
        <p:spPr>
          <a:noFill/>
        </p:spPr>
        <p:txBody>
          <a:bodyPr/>
          <a:lstStyle/>
          <a:p>
            <a:r>
              <a:rPr lang="en-US"/>
              <a:t>PMP Exam Preparation Workshop - Project Cost Management</a:t>
            </a:r>
          </a:p>
        </p:txBody>
      </p:sp>
      <p:sp>
        <p:nvSpPr>
          <p:cNvPr id="184323" name="Rectangle 7"/>
          <p:cNvSpPr>
            <a:spLocks noGrp="1" noChangeArrowheads="1"/>
          </p:cNvSpPr>
          <p:nvPr>
            <p:ph type="sldNum" sz="quarter" idx="5"/>
          </p:nvPr>
        </p:nvSpPr>
        <p:spPr>
          <a:noFill/>
        </p:spPr>
        <p:txBody>
          <a:bodyPr/>
          <a:lstStyle/>
          <a:p>
            <a:fld id="{6136646C-FEAC-439A-84E1-5FF7B9588804}" type="slidenum">
              <a:rPr lang="en-US" smtClean="0"/>
              <a:pPr/>
              <a:t>80</a:t>
            </a:fld>
            <a:endParaRPr lang="en-US"/>
          </a:p>
        </p:txBody>
      </p:sp>
      <p:sp>
        <p:nvSpPr>
          <p:cNvPr id="184324" name="Rectangle 2"/>
          <p:cNvSpPr>
            <a:spLocks noGrp="1" noRot="1" noChangeAspect="1" noChangeArrowheads="1" noTextEdit="1"/>
          </p:cNvSpPr>
          <p:nvPr>
            <p:ph type="sldImg"/>
          </p:nvPr>
        </p:nvSpPr>
        <p:spPr>
          <a:ln/>
        </p:spPr>
      </p:sp>
      <p:sp>
        <p:nvSpPr>
          <p:cNvPr id="184325"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a:noFill/>
        </p:spPr>
        <p:txBody>
          <a:bodyPr/>
          <a:lstStyle/>
          <a:p>
            <a:r>
              <a:rPr lang="en-US"/>
              <a:t>PMP Exam Preparation Workshop - Project Cost Management</a:t>
            </a:r>
          </a:p>
        </p:txBody>
      </p:sp>
      <p:sp>
        <p:nvSpPr>
          <p:cNvPr id="185347" name="Rectangle 7"/>
          <p:cNvSpPr>
            <a:spLocks noGrp="1" noChangeArrowheads="1"/>
          </p:cNvSpPr>
          <p:nvPr>
            <p:ph type="sldNum" sz="quarter" idx="5"/>
          </p:nvPr>
        </p:nvSpPr>
        <p:spPr>
          <a:noFill/>
        </p:spPr>
        <p:txBody>
          <a:bodyPr/>
          <a:lstStyle/>
          <a:p>
            <a:fld id="{D37ABA51-650F-458E-8B67-5C56E7646821}" type="slidenum">
              <a:rPr lang="en-US" smtClean="0"/>
              <a:pPr/>
              <a:t>81</a:t>
            </a:fld>
            <a:endParaRPr lang="en-US"/>
          </a:p>
        </p:txBody>
      </p:sp>
      <p:sp>
        <p:nvSpPr>
          <p:cNvPr id="185348" name="Rectangle 2"/>
          <p:cNvSpPr>
            <a:spLocks noGrp="1" noRot="1" noChangeAspect="1" noChangeArrowheads="1" noTextEdit="1"/>
          </p:cNvSpPr>
          <p:nvPr>
            <p:ph type="sldImg"/>
          </p:nvPr>
        </p:nvSpPr>
        <p:spPr>
          <a:ln/>
        </p:spPr>
      </p:sp>
      <p:sp>
        <p:nvSpPr>
          <p:cNvPr id="18534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hdr" sz="quarter"/>
          </p:nvPr>
        </p:nvSpPr>
        <p:spPr>
          <a:noFill/>
        </p:spPr>
        <p:txBody>
          <a:bodyPr/>
          <a:lstStyle/>
          <a:p>
            <a:r>
              <a:rPr lang="en-US"/>
              <a:t>PMP Exam Preparation Workshop - Project Cost Management</a:t>
            </a:r>
          </a:p>
        </p:txBody>
      </p:sp>
      <p:sp>
        <p:nvSpPr>
          <p:cNvPr id="186371" name="Rectangle 7"/>
          <p:cNvSpPr>
            <a:spLocks noGrp="1" noChangeArrowheads="1"/>
          </p:cNvSpPr>
          <p:nvPr>
            <p:ph type="sldNum" sz="quarter" idx="5"/>
          </p:nvPr>
        </p:nvSpPr>
        <p:spPr>
          <a:noFill/>
        </p:spPr>
        <p:txBody>
          <a:bodyPr/>
          <a:lstStyle/>
          <a:p>
            <a:fld id="{B5EC79C6-AB6A-47CC-83B8-A72C0C92F093}" type="slidenum">
              <a:rPr lang="en-US" smtClean="0"/>
              <a:pPr/>
              <a:t>82</a:t>
            </a:fld>
            <a:endParaRPr lang="en-US"/>
          </a:p>
        </p:txBody>
      </p:sp>
      <p:sp>
        <p:nvSpPr>
          <p:cNvPr id="186372" name="Rectangle 2"/>
          <p:cNvSpPr>
            <a:spLocks noGrp="1" noRot="1" noChangeAspect="1" noChangeArrowheads="1" noTextEdit="1"/>
          </p:cNvSpPr>
          <p:nvPr>
            <p:ph type="sldImg"/>
          </p:nvPr>
        </p:nvSpPr>
        <p:spPr>
          <a:ln/>
        </p:spPr>
      </p:sp>
      <p:sp>
        <p:nvSpPr>
          <p:cNvPr id="186373"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hdr" sz="quarter"/>
          </p:nvPr>
        </p:nvSpPr>
        <p:spPr>
          <a:noFill/>
        </p:spPr>
        <p:txBody>
          <a:bodyPr/>
          <a:lstStyle/>
          <a:p>
            <a:r>
              <a:rPr lang="en-US"/>
              <a:t>PMP Exam Preparation Workshop - Project Cost Management</a:t>
            </a:r>
          </a:p>
        </p:txBody>
      </p:sp>
      <p:sp>
        <p:nvSpPr>
          <p:cNvPr id="187395" name="Rectangle 7"/>
          <p:cNvSpPr>
            <a:spLocks noGrp="1" noChangeArrowheads="1"/>
          </p:cNvSpPr>
          <p:nvPr>
            <p:ph type="sldNum" sz="quarter" idx="5"/>
          </p:nvPr>
        </p:nvSpPr>
        <p:spPr>
          <a:noFill/>
        </p:spPr>
        <p:txBody>
          <a:bodyPr/>
          <a:lstStyle/>
          <a:p>
            <a:fld id="{540541B5-4EF8-436B-BBBB-71A32FE58AF6}" type="slidenum">
              <a:rPr lang="en-US" smtClean="0"/>
              <a:pPr/>
              <a:t>83</a:t>
            </a:fld>
            <a:endParaRPr lang="en-US"/>
          </a:p>
        </p:txBody>
      </p:sp>
      <p:sp>
        <p:nvSpPr>
          <p:cNvPr id="187396" name="Rectangle 2"/>
          <p:cNvSpPr>
            <a:spLocks noGrp="1" noRot="1" noChangeAspect="1" noChangeArrowheads="1" noTextEdit="1"/>
          </p:cNvSpPr>
          <p:nvPr>
            <p:ph type="sldImg"/>
          </p:nvPr>
        </p:nvSpPr>
        <p:spPr>
          <a:ln/>
        </p:spPr>
      </p:sp>
      <p:sp>
        <p:nvSpPr>
          <p:cNvPr id="18739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0C3F2BA4-C007-4330-8627-3537EB2E018A}" type="slidenum">
              <a:rPr lang="en-CA" smtClean="0"/>
              <a:pPr/>
              <a:t>84</a:t>
            </a:fld>
            <a:endParaRPr lang="en-CA"/>
          </a:p>
        </p:txBody>
      </p:sp>
    </p:spTree>
    <p:extLst>
      <p:ext uri="{BB962C8B-B14F-4D97-AF65-F5344CB8AC3E}">
        <p14:creationId xmlns:p14="http://schemas.microsoft.com/office/powerpoint/2010/main" val="19526833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a:p>
        </p:txBody>
      </p:sp>
      <p:sp>
        <p:nvSpPr>
          <p:cNvPr id="4" name="Slide Number Placeholder 3"/>
          <p:cNvSpPr>
            <a:spLocks noGrp="1"/>
          </p:cNvSpPr>
          <p:nvPr>
            <p:ph type="sldNum" sz="quarter" idx="10"/>
          </p:nvPr>
        </p:nvSpPr>
        <p:spPr/>
        <p:txBody>
          <a:bodyPr/>
          <a:lstStyle/>
          <a:p>
            <a:fld id="{0C3F2BA4-C007-4330-8627-3537EB2E018A}" type="slidenum">
              <a:rPr lang="en-CA" smtClean="0"/>
              <a:pPr/>
              <a:t>90</a:t>
            </a:fld>
            <a:endParaRPr lang="en-CA"/>
          </a:p>
        </p:txBody>
      </p:sp>
    </p:spTree>
    <p:extLst>
      <p:ext uri="{BB962C8B-B14F-4D97-AF65-F5344CB8AC3E}">
        <p14:creationId xmlns:p14="http://schemas.microsoft.com/office/powerpoint/2010/main" val="488702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a:noFill/>
        </p:spPr>
        <p:txBody>
          <a:bodyPr/>
          <a:lstStyle/>
          <a:p>
            <a:r>
              <a:rPr lang="en-US"/>
              <a:t>PMP Exam Preparation Workshop - Project Cost Management</a:t>
            </a:r>
          </a:p>
        </p:txBody>
      </p:sp>
      <p:sp>
        <p:nvSpPr>
          <p:cNvPr id="123907" name="Rectangle 7"/>
          <p:cNvSpPr>
            <a:spLocks noGrp="1" noChangeArrowheads="1"/>
          </p:cNvSpPr>
          <p:nvPr>
            <p:ph type="sldNum" sz="quarter" idx="5"/>
          </p:nvPr>
        </p:nvSpPr>
        <p:spPr>
          <a:noFill/>
        </p:spPr>
        <p:txBody>
          <a:bodyPr/>
          <a:lstStyle/>
          <a:p>
            <a:fld id="{238AB622-8AEC-4751-B083-BED710963D00}" type="slidenum">
              <a:rPr lang="en-US" smtClean="0"/>
              <a:pPr/>
              <a:t>8</a:t>
            </a:fld>
            <a:endParaRPr lang="en-US"/>
          </a:p>
        </p:txBody>
      </p:sp>
      <p:sp>
        <p:nvSpPr>
          <p:cNvPr id="123908" name="Rectangle 2"/>
          <p:cNvSpPr>
            <a:spLocks noGrp="1" noRot="1" noChangeAspect="1" noChangeArrowheads="1" noTextEdit="1"/>
          </p:cNvSpPr>
          <p:nvPr>
            <p:ph type="sldImg"/>
          </p:nvPr>
        </p:nvSpPr>
        <p:spPr>
          <a:ln/>
        </p:spPr>
      </p:sp>
      <p:sp>
        <p:nvSpPr>
          <p:cNvPr id="123909" name="Rectangle 3"/>
          <p:cNvSpPr>
            <a:spLocks noGrp="1" noChangeArrowheads="1"/>
          </p:cNvSpPr>
          <p:nvPr>
            <p:ph type="body" idx="1"/>
          </p:nvPr>
        </p:nvSpPr>
        <p:spPr>
          <a:noFill/>
          <a:ln w="9525"/>
        </p:spPr>
        <p:txBody>
          <a:bodyPr/>
          <a:lstStyle/>
          <a:p>
            <a:endParaRPr lang="en-CA"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46787"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4B721CF4-8F32-44E9-AA30-DAEED4E0CE8A}" type="slidenum">
              <a:rPr lang="en-US" sz="1200">
                <a:latin typeface="Times New Roman" pitchFamily="18" charset="0"/>
              </a:rPr>
              <a:pPr algn="r"/>
              <a:t>9</a:t>
            </a:fld>
            <a:endParaRPr lang="en-US" sz="1200" dirty="0">
              <a:latin typeface="Times New Roman" pitchFamily="18" charset="0"/>
            </a:endParaRPr>
          </a:p>
        </p:txBody>
      </p:sp>
      <p:sp>
        <p:nvSpPr>
          <p:cNvPr id="246788" name="Rectangle 2"/>
          <p:cNvSpPr>
            <a:spLocks noGrp="1" noRot="1" noChangeAspect="1" noChangeArrowheads="1" noTextEdit="1"/>
          </p:cNvSpPr>
          <p:nvPr>
            <p:ph type="sldImg"/>
          </p:nvPr>
        </p:nvSpPr>
        <p:spPr>
          <a:ln/>
        </p:spPr>
      </p:sp>
      <p:sp>
        <p:nvSpPr>
          <p:cNvPr id="246789"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txBox="1">
            <a:spLocks noGrp="1" noChangeArrowheads="1"/>
          </p:cNvSpPr>
          <p:nvPr/>
        </p:nvSpPr>
        <p:spPr bwMode="auto">
          <a:xfrm>
            <a:off x="0" y="0"/>
            <a:ext cx="4295670" cy="444843"/>
          </a:xfrm>
          <a:prstGeom prst="rect">
            <a:avLst/>
          </a:prstGeom>
          <a:noFill/>
          <a:ln w="12700" cap="sq">
            <a:noFill/>
            <a:miter lim="800000"/>
            <a:headEnd type="none" w="sm" len="sm"/>
            <a:tailEnd type="none" w="sm" len="sm"/>
          </a:ln>
        </p:spPr>
        <p:txBody>
          <a:bodyPr lIns="89584" tIns="44792" rIns="89584" bIns="44792"/>
          <a:lstStyle/>
          <a:p>
            <a:r>
              <a:rPr lang="en-US" sz="1200" dirty="0">
                <a:latin typeface="Times New Roman" pitchFamily="18" charset="0"/>
              </a:rPr>
              <a:t>PMP Exam Preparation Workshop - Project Cost Management</a:t>
            </a:r>
          </a:p>
        </p:txBody>
      </p:sp>
      <p:sp>
        <p:nvSpPr>
          <p:cNvPr id="248835" name="Rectangle 7"/>
          <p:cNvSpPr txBox="1">
            <a:spLocks noGrp="1" noChangeArrowheads="1"/>
          </p:cNvSpPr>
          <p:nvPr/>
        </p:nvSpPr>
        <p:spPr bwMode="auto">
          <a:xfrm>
            <a:off x="3918857" y="8674443"/>
            <a:ext cx="2939143" cy="444843"/>
          </a:xfrm>
          <a:prstGeom prst="rect">
            <a:avLst/>
          </a:prstGeom>
          <a:noFill/>
          <a:ln w="12700" cap="sq">
            <a:noFill/>
            <a:miter lim="800000"/>
            <a:headEnd type="none" w="sm" len="sm"/>
            <a:tailEnd type="none" w="sm" len="sm"/>
          </a:ln>
        </p:spPr>
        <p:txBody>
          <a:bodyPr lIns="89584" tIns="44792" rIns="89584" bIns="44792" anchor="b"/>
          <a:lstStyle/>
          <a:p>
            <a:pPr algn="r"/>
            <a:fld id="{3BEA62D0-D08F-4909-AA2D-F42FA62075AB}" type="slidenum">
              <a:rPr lang="en-US" sz="1200">
                <a:latin typeface="Times New Roman" pitchFamily="18" charset="0"/>
              </a:rPr>
              <a:pPr algn="r"/>
              <a:t>10</a:t>
            </a:fld>
            <a:endParaRPr lang="en-US" sz="1200" dirty="0">
              <a:latin typeface="Times New Roman" pitchFamily="18" charset="0"/>
            </a:endParaRPr>
          </a:p>
        </p:txBody>
      </p:sp>
      <p:sp>
        <p:nvSpPr>
          <p:cNvPr id="248836" name="Rectangle 2"/>
          <p:cNvSpPr>
            <a:spLocks noGrp="1" noRot="1" noChangeAspect="1" noChangeArrowheads="1" noTextEdit="1"/>
          </p:cNvSpPr>
          <p:nvPr>
            <p:ph type="sldImg"/>
          </p:nvPr>
        </p:nvSpPr>
        <p:spPr>
          <a:ln/>
        </p:spPr>
      </p:sp>
      <p:sp>
        <p:nvSpPr>
          <p:cNvPr id="248837" name="Rectangle 3"/>
          <p:cNvSpPr>
            <a:spLocks noGrp="1" noChangeArrowheads="1"/>
          </p:cNvSpPr>
          <p:nvPr>
            <p:ph type="body" idx="1"/>
          </p:nvPr>
        </p:nvSpPr>
        <p:spPr>
          <a:noFill/>
          <a:ln w="9525"/>
        </p:spPr>
        <p:txBody>
          <a:bodyPr/>
          <a:lstStyle/>
          <a:p>
            <a:endParaRPr lang="en-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chemeClr val="tx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7AED4D-F3E5-4BCE-BA18-48FED76C99FA}" type="datetime1">
              <a:rPr lang="en-US" smtClean="0"/>
              <a:t>2/22/2020</a:t>
            </a:fld>
            <a:endParaRPr lang="en-CA"/>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8D9D07E-1723-40D5-B226-F83D61B691FE}" type="slidenum">
              <a:rPr lang="en-CA" smtClean="0"/>
              <a:pPr/>
              <a:t>‹#›</a:t>
            </a:fld>
            <a:endParaRPr lang="en-CA"/>
          </a:p>
        </p:txBody>
      </p:sp>
      <p:cxnSp>
        <p:nvCxnSpPr>
          <p:cNvPr id="8" name="Straight Connector 7"/>
          <p:cNvCxnSpPr/>
          <p:nvPr/>
        </p:nvCxnSpPr>
        <p:spPr>
          <a:xfrm>
            <a:off x="1483995" y="3733800"/>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580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9685E8-B2ED-44B0-980B-15E529B3C8A4}" type="datetime1">
              <a:rPr lang="en-US" smtClean="0"/>
              <a:t>2/22/2020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8D9D07E-1723-40D5-B226-F83D61B691FE}" type="slidenum">
              <a:rPr lang="en-CA" smtClean="0"/>
              <a:pPr/>
              <a:t>‹#›</a:t>
            </a:fld>
            <a:endParaRPr lang="en-CA"/>
          </a:p>
        </p:txBody>
      </p:sp>
    </p:spTree>
    <p:extLst>
      <p:ext uri="{BB962C8B-B14F-4D97-AF65-F5344CB8AC3E}">
        <p14:creationId xmlns:p14="http://schemas.microsoft.com/office/powerpoint/2010/main" val="2448346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6617DC-0979-4E6C-B177-42319365F5CB}" type="datetime1">
              <a:rPr lang="en-US" smtClean="0"/>
              <a:t>2/22/2020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8D9D07E-1723-40D5-B226-F83D61B691FE}" type="slidenum">
              <a:rPr lang="en-CA" smtClean="0"/>
              <a:pPr/>
              <a:t>‹#›</a:t>
            </a:fld>
            <a:endParaRPr lang="en-CA"/>
          </a:p>
        </p:txBody>
      </p:sp>
    </p:spTree>
    <p:extLst>
      <p:ext uri="{BB962C8B-B14F-4D97-AF65-F5344CB8AC3E}">
        <p14:creationId xmlns:p14="http://schemas.microsoft.com/office/powerpoint/2010/main" val="469316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9CC25C-9953-4ACB-9499-4F8DF6EE97C6}" type="datetime1">
              <a:rPr lang="en-US" smtClean="0"/>
              <a:t>2/22/2020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A8D9D07E-1723-40D5-B226-F83D61B691FE}" type="slidenum">
              <a:rPr lang="en-CA" smtClean="0"/>
              <a:pPr/>
              <a:t>‹#›</a:t>
            </a:fld>
            <a:endParaRPr lang="en-CA"/>
          </a:p>
        </p:txBody>
      </p:sp>
    </p:spTree>
    <p:extLst>
      <p:ext uri="{BB962C8B-B14F-4D97-AF65-F5344CB8AC3E}">
        <p14:creationId xmlns:p14="http://schemas.microsoft.com/office/powerpoint/2010/main" val="3024012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AC3C7D-5798-4C05-A3E5-4EF9BA762B03}" type="datetime1">
              <a:rPr lang="en-US" smtClean="0"/>
              <a:t>2/22/2020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8D9D07E-1723-40D5-B226-F83D61B691FE}" type="slidenum">
              <a:rPr lang="en-CA" smtClean="0"/>
              <a:pPr/>
              <a:t>‹#›</a:t>
            </a:fld>
            <a:endParaRPr lang="en-CA"/>
          </a:p>
        </p:txBody>
      </p:sp>
      <p:cxnSp>
        <p:nvCxnSpPr>
          <p:cNvPr id="7" name="Straight Connector 6"/>
          <p:cNvCxnSpPr/>
          <p:nvPr/>
        </p:nvCxnSpPr>
        <p:spPr>
          <a:xfrm>
            <a:off x="1485900" y="4020408"/>
            <a:ext cx="61722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7800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1DDA50-C0C1-4529-A043-AAFDFF5B288A}" type="datetime1">
              <a:rPr lang="en-US" smtClean="0"/>
              <a:t>2/22/2020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8D9D07E-1723-40D5-B226-F83D61B691FE}" type="slidenum">
              <a:rPr lang="en-CA" smtClean="0"/>
              <a:pPr/>
              <a:t>‹#›</a:t>
            </a:fld>
            <a:endParaRPr lang="en-CA"/>
          </a:p>
        </p:txBody>
      </p:sp>
    </p:spTree>
    <p:extLst>
      <p:ext uri="{BB962C8B-B14F-4D97-AF65-F5344CB8AC3E}">
        <p14:creationId xmlns:p14="http://schemas.microsoft.com/office/powerpoint/2010/main" val="136933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233FB2-34DD-4DDF-A1C6-91D71685B5BB}" type="datetime1">
              <a:rPr lang="en-US" smtClean="0"/>
              <a:t>2/22/2020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8D9D07E-1723-40D5-B226-F83D61B691FE}" type="slidenum">
              <a:rPr lang="en-CA" smtClean="0"/>
              <a:pPr/>
              <a:t>‹#›</a:t>
            </a:fld>
            <a:endParaRPr lang="en-CA"/>
          </a:p>
        </p:txBody>
      </p:sp>
    </p:spTree>
    <p:extLst>
      <p:ext uri="{BB962C8B-B14F-4D97-AF65-F5344CB8AC3E}">
        <p14:creationId xmlns:p14="http://schemas.microsoft.com/office/powerpoint/2010/main" val="1735682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DAAA5D-ABE8-4CEF-80F0-43F85BACA4BB}" type="datetime1">
              <a:rPr lang="en-US" smtClean="0"/>
              <a:t>2/22/2020</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8D9D07E-1723-40D5-B226-F83D61B691FE}" type="slidenum">
              <a:rPr lang="en-CA" smtClean="0"/>
              <a:pPr/>
              <a:t>‹#›</a:t>
            </a:fld>
            <a:endParaRPr lang="en-CA"/>
          </a:p>
        </p:txBody>
      </p:sp>
    </p:spTree>
    <p:extLst>
      <p:ext uri="{BB962C8B-B14F-4D97-AF65-F5344CB8AC3E}">
        <p14:creationId xmlns:p14="http://schemas.microsoft.com/office/powerpoint/2010/main" val="272169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0DB75-B60D-4B7A-936F-DE6A2C7C40FC}" type="datetime1">
              <a:rPr lang="en-US" smtClean="0"/>
              <a:t>2/22/2020</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8D9D07E-1723-40D5-B226-F83D61B691FE}" type="slidenum">
              <a:rPr lang="en-CA" smtClean="0"/>
              <a:pPr/>
              <a:t>‹#›</a:t>
            </a:fld>
            <a:endParaRPr lang="en-CA"/>
          </a:p>
        </p:txBody>
      </p:sp>
    </p:spTree>
    <p:extLst>
      <p:ext uri="{BB962C8B-B14F-4D97-AF65-F5344CB8AC3E}">
        <p14:creationId xmlns:p14="http://schemas.microsoft.com/office/powerpoint/2010/main" val="122332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C03A23B5-B814-4499-90B0-563AB614C57B}" type="datetime1">
              <a:rPr lang="en-US" smtClean="0"/>
              <a:t>2/22/2020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8D9D07E-1723-40D5-B226-F83D61B691FE}" type="slidenum">
              <a:rPr lang="en-CA" smtClean="0"/>
              <a:pPr/>
              <a:t>‹#›</a:t>
            </a:fld>
            <a:endParaRPr lang="en-CA"/>
          </a:p>
        </p:txBody>
      </p:sp>
    </p:spTree>
    <p:extLst>
      <p:ext uri="{BB962C8B-B14F-4D97-AF65-F5344CB8AC3E}">
        <p14:creationId xmlns:p14="http://schemas.microsoft.com/office/powerpoint/2010/main" val="2962435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D2A58F3E-8F2C-4FE2-BDAB-99B4CF2D0631}" type="datetime1">
              <a:rPr lang="en-US" smtClean="0"/>
              <a:t>2/22/2020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8D9D07E-1723-40D5-B226-F83D61B691FE}" type="slidenum">
              <a:rPr lang="en-CA" smtClean="0"/>
              <a:pPr/>
              <a:t>‹#›</a:t>
            </a:fld>
            <a:endParaRPr lang="en-CA"/>
          </a:p>
        </p:txBody>
      </p:sp>
    </p:spTree>
    <p:extLst>
      <p:ext uri="{BB962C8B-B14F-4D97-AF65-F5344CB8AC3E}">
        <p14:creationId xmlns:p14="http://schemas.microsoft.com/office/powerpoint/2010/main" val="2704241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tx1"/>
                </a:solidFill>
              </a:defRPr>
            </a:lvl1pPr>
          </a:lstStyle>
          <a:p>
            <a:fld id="{2759E62F-74A5-4067-84A7-635077DE71F0}" type="datetime1">
              <a:rPr lang="en-US" smtClean="0"/>
              <a:t>2/22/2020</a:t>
            </a:fld>
            <a:endParaRPr lang="en-CA"/>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tx1"/>
                </a:solidFill>
              </a:defRPr>
            </a:lvl1pPr>
          </a:lstStyle>
          <a:p>
            <a:endParaRPr lang="en-CA"/>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tx1"/>
                </a:solidFill>
              </a:defRPr>
            </a:lvl1pPr>
          </a:lstStyle>
          <a:p>
            <a:fld id="{A8D9D07E-1723-40D5-B226-F83D61B691FE}" type="slidenum">
              <a:rPr lang="en-CA" smtClean="0"/>
              <a:pPr/>
              <a:t>‹#›</a:t>
            </a:fld>
            <a:endParaRPr lang="en-CA"/>
          </a:p>
        </p:txBody>
      </p:sp>
    </p:spTree>
    <p:extLst>
      <p:ext uri="{BB962C8B-B14F-4D97-AF65-F5344CB8AC3E}">
        <p14:creationId xmlns:p14="http://schemas.microsoft.com/office/powerpoint/2010/main" val="51004381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6858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tx1"/>
        </a:buClr>
        <a:buSzPct val="80000"/>
        <a:buFont typeface="Corbel" pitchFamily="34" charset="0"/>
        <a:buChar char="•"/>
        <a:defRPr sz="2000" kern="1200">
          <a:solidFill>
            <a:schemeClr val="tx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800" kern="1200">
          <a:solidFill>
            <a:schemeClr val="tx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600" kern="1200">
          <a:solidFill>
            <a:schemeClr val="tx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tx1"/>
        </a:buClr>
        <a:buSzPct val="80000"/>
        <a:buFont typeface="Corbel"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3.wmf"/><Relationship Id="rId4" Type="http://schemas.openxmlformats.org/officeDocument/2006/relationships/oleObject" Target="../embeddings/oleObject5.bin"/></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685800" y="4210050"/>
            <a:ext cx="7772400" cy="1143000"/>
          </a:xfrm>
        </p:spPr>
        <p:txBody>
          <a:bodyPr>
            <a:normAutofit fontScale="90000"/>
          </a:bodyPr>
          <a:lstStyle/>
          <a:p>
            <a:pPr eaLnBrk="1" fontAlgn="auto" hangingPunct="1">
              <a:lnSpc>
                <a:spcPct val="90000"/>
              </a:lnSpc>
              <a:spcAft>
                <a:spcPts val="0"/>
              </a:spcAft>
              <a:defRPr/>
            </a:pPr>
            <a:br>
              <a:rPr lang="en-US" sz="4400" b="1" dirty="0"/>
            </a:br>
            <a:br>
              <a:rPr lang="en-US" sz="4400" b="1" dirty="0"/>
            </a:br>
            <a:br>
              <a:rPr lang="en-US" sz="4400" b="1" dirty="0"/>
            </a:br>
            <a:br>
              <a:rPr lang="en-US" sz="4400" b="1" dirty="0"/>
            </a:br>
            <a:br>
              <a:rPr lang="en-US" sz="4400" b="1" dirty="0"/>
            </a:br>
            <a:br>
              <a:rPr lang="en-US" sz="4400" b="1" dirty="0"/>
            </a:br>
            <a:r>
              <a:rPr lang="en-US" sz="5300"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PMP® Exam Preparation</a:t>
            </a:r>
            <a:br>
              <a:rPr lang="en-US" sz="5300"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br>
            <a:r>
              <a:rPr lang="en-US" sz="5300"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Workshop PMP 250</a:t>
            </a:r>
            <a:br>
              <a:rPr lang="en-US" dirty="0"/>
            </a:br>
            <a:br>
              <a:rPr lang="en-US" dirty="0"/>
            </a:br>
            <a:r>
              <a:rPr lang="en-US" sz="5300" b="1" dirty="0">
                <a:solidFill>
                  <a:schemeClr val="accent6">
                    <a:lumMod val="25000"/>
                  </a:schemeClr>
                </a:solidFill>
              </a:rPr>
              <a:t>Session # 5</a:t>
            </a:r>
            <a:br>
              <a:rPr lang="en-US" sz="5300" b="1" dirty="0">
                <a:solidFill>
                  <a:schemeClr val="accent6">
                    <a:lumMod val="25000"/>
                  </a:schemeClr>
                </a:solidFill>
              </a:rPr>
            </a:br>
            <a:br>
              <a:rPr lang="en-US" sz="5300" b="1" dirty="0">
                <a:solidFill>
                  <a:schemeClr val="accent6">
                    <a:lumMod val="25000"/>
                  </a:schemeClr>
                </a:solidFill>
              </a:rPr>
            </a:br>
            <a:r>
              <a:rPr lang="en-US" sz="4700" b="1" spc="300" dirty="0">
                <a:solidFill>
                  <a:schemeClr val="accent6">
                    <a:lumMod val="25000"/>
                  </a:schemeClr>
                </a:solidFill>
                <a:effectLst>
                  <a:outerShdw blurRad="50000" dist="30000" dir="5400000" algn="tl" rotWithShape="0">
                    <a:srgbClr val="000000">
                      <a:alpha val="30000"/>
                    </a:srgbClr>
                  </a:outerShdw>
                  <a:reflection blurRad="6350" stA="55000" endA="300" endPos="45500" dir="5400000" sy="-100000" algn="bl" rotWithShape="0"/>
                </a:effectLst>
              </a:rPr>
              <a:t>Project Cost Management</a:t>
            </a:r>
          </a:p>
        </p:txBody>
      </p:sp>
      <p:sp>
        <p:nvSpPr>
          <p:cNvPr id="13315" name="Rectangle 3"/>
          <p:cNvSpPr>
            <a:spLocks noGrp="1" noChangeArrowheads="1"/>
          </p:cNvSpPr>
          <p:nvPr>
            <p:ph type="subTitle" idx="1"/>
          </p:nvPr>
        </p:nvSpPr>
        <p:spPr>
          <a:xfrm>
            <a:off x="1524633" y="4724400"/>
            <a:ext cx="6400800" cy="628650"/>
          </a:xfrm>
        </p:spPr>
        <p:txBody>
          <a:bodyPr>
            <a:normAutofit/>
          </a:bodyPr>
          <a:lstStyle/>
          <a:p>
            <a:pPr eaLnBrk="1" fontAlgn="auto" hangingPunct="1">
              <a:spcAft>
                <a:spcPts val="0"/>
              </a:spcAft>
              <a:buFont typeface="Wingdings 2"/>
              <a:buNone/>
              <a:defRPr/>
            </a:pPr>
            <a:endParaRPr lang="en-US" spc="300" dirty="0">
              <a:effectLst>
                <a:reflection blurRad="6350" stA="55000" endA="300" endPos="45500" dir="5400000" sy="-100000" algn="bl" rotWithShape="0"/>
              </a:effectLst>
            </a:endParaRPr>
          </a:p>
          <a:p>
            <a:pPr eaLnBrk="1" fontAlgn="auto" hangingPunct="1">
              <a:spcAft>
                <a:spcPts val="0"/>
              </a:spcAft>
              <a:buFont typeface="Wingdings 2"/>
              <a:buNone/>
              <a:defRPr/>
            </a:pPr>
            <a:endParaRPr lang="en-US" spc="300" dirty="0">
              <a:effectLst>
                <a:reflection blurRad="6350" stA="55000" endA="300" endPos="45500" dir="5400000" sy="-100000" algn="bl" rotWithShape="0"/>
              </a:effectLst>
            </a:endParaRPr>
          </a:p>
          <a:p>
            <a:pPr eaLnBrk="1" fontAlgn="auto" hangingPunct="1">
              <a:spcAft>
                <a:spcPts val="0"/>
              </a:spcAft>
              <a:buFont typeface="Wingdings 2"/>
              <a:buNone/>
              <a:defRPr/>
            </a:pPr>
            <a:endParaRPr lang="en-US" spc="300" dirty="0">
              <a:effectLst>
                <a:reflection blurRad="6350" stA="55000" endA="300" endPos="45500" dir="5400000" sy="-100000" algn="bl" rotWithShape="0"/>
              </a:effectLst>
            </a:endParaRPr>
          </a:p>
          <a:p>
            <a:pPr eaLnBrk="1" fontAlgn="auto" hangingPunct="1">
              <a:spcAft>
                <a:spcPts val="0"/>
              </a:spcAft>
              <a:buFont typeface="Wingdings 2"/>
              <a:buNone/>
              <a:defRPr/>
            </a:pPr>
            <a:endParaRPr lang="en-US" spc="300" dirty="0">
              <a:effectLst>
                <a:reflection blurRad="6350" stA="55000" endA="300" endPos="45500" dir="5400000" sy="-100000" algn="bl" rotWithShape="0"/>
              </a:effectLst>
            </a:endParaRPr>
          </a:p>
          <a:p>
            <a:pPr eaLnBrk="1" fontAlgn="auto" hangingPunct="1">
              <a:spcAft>
                <a:spcPts val="0"/>
              </a:spcAft>
              <a:buFont typeface="Wingdings 2"/>
              <a:buNone/>
              <a:defRPr/>
            </a:pPr>
            <a:endParaRPr lang="en-US" spc="300" dirty="0">
              <a:effectLst>
                <a:reflection blurRad="6350" stA="55000" endA="300" endPos="45500" dir="5400000" sy="-100000" algn="bl" rotWithShape="0"/>
              </a:effectLst>
            </a:endParaRPr>
          </a:p>
        </p:txBody>
      </p:sp>
      <p:sp>
        <p:nvSpPr>
          <p:cNvPr id="4" name="TextBox 1"/>
          <p:cNvSpPr txBox="1"/>
          <p:nvPr/>
        </p:nvSpPr>
        <p:spPr>
          <a:xfrm>
            <a:off x="66437" y="6096000"/>
            <a:ext cx="8856984" cy="307777"/>
          </a:xfrm>
          <a:prstGeom prst="rect">
            <a:avLst/>
          </a:prstGeom>
          <a:noFill/>
        </p:spPr>
        <p:txBody>
          <a:bodyPr wrap="squar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Project Management Professional, (PMP),  is a registered mark of the Project Management Institute , Inc.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1026"/>
          <p:cNvSpPr>
            <a:spLocks noGrp="1" noChangeArrowheads="1"/>
          </p:cNvSpPr>
          <p:nvPr>
            <p:ph type="title"/>
          </p:nvPr>
        </p:nvSpPr>
        <p:spPr>
          <a:xfrm>
            <a:off x="838200" y="76200"/>
            <a:ext cx="7498080" cy="952500"/>
          </a:xfrm>
        </p:spPr>
        <p:txBody>
          <a:bodyPr/>
          <a:lstStyle/>
          <a:p>
            <a:pPr algn="ctr" eaLnBrk="1" fontAlgn="auto" hangingPunct="1">
              <a:spcAft>
                <a:spcPts val="0"/>
              </a:spcAft>
              <a:defRPr/>
            </a:pPr>
            <a:r>
              <a:rPr lang="en-US" b="1" dirty="0">
                <a:effectLst>
                  <a:outerShdw blurRad="50000" dist="30000" dir="5400000" algn="tl" rotWithShape="0">
                    <a:srgbClr val="000000">
                      <a:alpha val="30000"/>
                    </a:srgbClr>
                  </a:outerShdw>
                  <a:reflection blurRad="6350" stA="55000" endA="300" endPos="45500" dir="5400000" sy="-100000" algn="bl" rotWithShape="0"/>
                </a:effectLst>
              </a:rPr>
              <a:t>DEPRECIATION</a:t>
            </a:r>
          </a:p>
        </p:txBody>
      </p:sp>
      <p:sp>
        <p:nvSpPr>
          <p:cNvPr id="463875" name="Rectangle 1027"/>
          <p:cNvSpPr>
            <a:spLocks noGrp="1" noChangeArrowheads="1"/>
          </p:cNvSpPr>
          <p:nvPr>
            <p:ph idx="1"/>
          </p:nvPr>
        </p:nvSpPr>
        <p:spPr>
          <a:xfrm>
            <a:off x="457200" y="1143000"/>
            <a:ext cx="8031480" cy="5181600"/>
          </a:xfrm>
        </p:spPr>
        <p:txBody>
          <a:bodyPr>
            <a:noAutofit/>
          </a:bodyPr>
          <a:lstStyle/>
          <a:p>
            <a:pPr marL="360363" indent="-325438" eaLnBrk="1" fontAlgn="auto" hangingPunct="1">
              <a:spcAft>
                <a:spcPts val="0"/>
              </a:spcAft>
              <a:buFont typeface="Courier New" pitchFamily="49" charset="0"/>
              <a:buChar char="o"/>
              <a:defRPr/>
            </a:pPr>
            <a:r>
              <a:rPr lang="en-US" sz="3600" dirty="0"/>
              <a:t>Method of allocating the cost of an asset over its expected useful life</a:t>
            </a:r>
          </a:p>
          <a:p>
            <a:pPr marL="360363" indent="-325438" eaLnBrk="1" fontAlgn="auto" hangingPunct="1">
              <a:spcAft>
                <a:spcPts val="0"/>
              </a:spcAft>
              <a:buFont typeface="Courier New" pitchFamily="49" charset="0"/>
              <a:buChar char="o"/>
              <a:defRPr/>
            </a:pPr>
            <a:r>
              <a:rPr lang="en-US" sz="3600" dirty="0"/>
              <a:t>Four step process:</a:t>
            </a:r>
          </a:p>
          <a:p>
            <a:pPr marL="393700" lvl="1" indent="0" eaLnBrk="1" fontAlgn="auto" hangingPunct="1">
              <a:spcAft>
                <a:spcPts val="0"/>
              </a:spcAft>
              <a:buNone/>
              <a:defRPr/>
            </a:pPr>
            <a:r>
              <a:rPr lang="en-US" sz="3200" dirty="0"/>
              <a:t>1.  Determine value of asset</a:t>
            </a:r>
          </a:p>
          <a:p>
            <a:pPr marL="393700" lvl="1" indent="0" eaLnBrk="1" fontAlgn="auto" hangingPunct="1">
              <a:spcAft>
                <a:spcPts val="0"/>
              </a:spcAft>
              <a:buNone/>
              <a:defRPr/>
            </a:pPr>
            <a:r>
              <a:rPr lang="en-US" sz="3200" dirty="0"/>
              <a:t>2.  Estimate expected useful life (# of years)</a:t>
            </a:r>
          </a:p>
          <a:p>
            <a:pPr marL="393700" lvl="1" indent="0" eaLnBrk="1" fontAlgn="auto" hangingPunct="1">
              <a:spcAft>
                <a:spcPts val="0"/>
              </a:spcAft>
              <a:buNone/>
              <a:defRPr/>
            </a:pPr>
            <a:r>
              <a:rPr lang="en-US" sz="3200" dirty="0"/>
              <a:t>3.  Estimate salvage value (value at the end</a:t>
            </a:r>
          </a:p>
          <a:p>
            <a:pPr marL="685800" lvl="1" indent="-292100" eaLnBrk="1" fontAlgn="auto" hangingPunct="1">
              <a:spcAft>
                <a:spcPts val="0"/>
              </a:spcAft>
              <a:buNone/>
              <a:defRPr/>
            </a:pPr>
            <a:r>
              <a:rPr lang="en-US" sz="3200" dirty="0"/>
              <a:t>	 of its expected useful life)</a:t>
            </a:r>
          </a:p>
          <a:p>
            <a:pPr marL="393700" lvl="1" indent="0" eaLnBrk="1" fontAlgn="auto" hangingPunct="1">
              <a:spcAft>
                <a:spcPts val="0"/>
              </a:spcAft>
              <a:buNone/>
              <a:defRPr/>
            </a:pPr>
            <a:r>
              <a:rPr lang="en-US" sz="3200" dirty="0"/>
              <a:t>4.  Allocate the dollar value of the asset </a:t>
            </a:r>
          </a:p>
          <a:p>
            <a:pPr marL="685800" lvl="1" indent="-292100" eaLnBrk="1" fontAlgn="auto" hangingPunct="1">
              <a:spcAft>
                <a:spcPts val="0"/>
              </a:spcAft>
              <a:buNone/>
              <a:defRPr/>
            </a:pPr>
            <a:r>
              <a:rPr lang="en-US" sz="3200" dirty="0"/>
              <a:t>	 expected to be used up per year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050"/>
          <p:cNvSpPr>
            <a:spLocks noGrp="1" noChangeArrowheads="1"/>
          </p:cNvSpPr>
          <p:nvPr>
            <p:ph type="title"/>
          </p:nvPr>
        </p:nvSpPr>
        <p:spPr>
          <a:xfrm>
            <a:off x="1371600" y="4916"/>
            <a:ext cx="7498080" cy="1143000"/>
          </a:xfrm>
        </p:spPr>
        <p:txBody>
          <a:bodyPr>
            <a:normAutofit/>
          </a:bodyPr>
          <a:lstStyle/>
          <a:p>
            <a:pPr algn="ctr" eaLnBrk="1" fontAlgn="auto" hangingPunct="1">
              <a:spcAft>
                <a:spcPts val="0"/>
              </a:spcAft>
              <a:defRPr/>
            </a:pPr>
            <a:r>
              <a:rPr lang="en-US" b="1" dirty="0">
                <a:effectLst>
                  <a:outerShdw blurRad="50000" dist="30000" dir="5400000" algn="tl" rotWithShape="0">
                    <a:srgbClr val="000000">
                      <a:alpha val="30000"/>
                    </a:srgbClr>
                  </a:outerShdw>
                  <a:reflection blurRad="6350" stA="55000" endA="300" endPos="45500" dir="5400000" sy="-100000" algn="bl" rotWithShape="0"/>
                </a:effectLst>
              </a:rPr>
              <a:t>DEPRECIATION METHODS</a:t>
            </a:r>
          </a:p>
        </p:txBody>
      </p:sp>
      <p:sp>
        <p:nvSpPr>
          <p:cNvPr id="249859" name="Rectangle 2051"/>
          <p:cNvSpPr>
            <a:spLocks noGrp="1" noChangeArrowheads="1"/>
          </p:cNvSpPr>
          <p:nvPr>
            <p:ph idx="1"/>
          </p:nvPr>
        </p:nvSpPr>
        <p:spPr>
          <a:xfrm>
            <a:off x="857251" y="1524000"/>
            <a:ext cx="7404653" cy="4572000"/>
          </a:xfrm>
        </p:spPr>
        <p:txBody>
          <a:bodyPr>
            <a:normAutofit/>
          </a:bodyPr>
          <a:lstStyle/>
          <a:p>
            <a:pPr eaLnBrk="1" hangingPunct="1"/>
            <a:r>
              <a:rPr lang="en-US" sz="4000" dirty="0"/>
              <a:t>Four methods of allocating the dollar value of the asset</a:t>
            </a:r>
          </a:p>
          <a:p>
            <a:pPr marL="916686" lvl="1" indent="-514350" eaLnBrk="1" hangingPunct="1">
              <a:buClr>
                <a:schemeClr val="accent6">
                  <a:lumMod val="50000"/>
                </a:schemeClr>
              </a:buClr>
              <a:buFont typeface="+mj-lt"/>
              <a:buAutoNum type="arabicPeriod"/>
            </a:pPr>
            <a:r>
              <a:rPr lang="en-US" sz="3600" dirty="0"/>
              <a:t>Straight line (SLD)</a:t>
            </a:r>
          </a:p>
          <a:p>
            <a:pPr marL="916686" lvl="1" indent="-514350" eaLnBrk="1" hangingPunct="1">
              <a:buClr>
                <a:schemeClr val="accent6">
                  <a:lumMod val="50000"/>
                </a:schemeClr>
              </a:buClr>
              <a:buFont typeface="+mj-lt"/>
              <a:buAutoNum type="arabicPeriod"/>
            </a:pPr>
            <a:r>
              <a:rPr lang="en-US" sz="3600" dirty="0"/>
              <a:t>Sum of the years digits (SYD)</a:t>
            </a:r>
          </a:p>
          <a:p>
            <a:pPr marL="916686" lvl="1" indent="-514350" eaLnBrk="1" hangingPunct="1">
              <a:buClr>
                <a:schemeClr val="accent6">
                  <a:lumMod val="50000"/>
                </a:schemeClr>
              </a:buClr>
              <a:buFont typeface="+mj-lt"/>
              <a:buAutoNum type="arabicPeriod"/>
            </a:pPr>
            <a:r>
              <a:rPr lang="en-US" sz="3600" dirty="0"/>
              <a:t>Double declining balance (DDB)</a:t>
            </a:r>
          </a:p>
          <a:p>
            <a:pPr marL="916686" lvl="1" indent="-514350" eaLnBrk="1" hangingPunct="1">
              <a:buClr>
                <a:schemeClr val="accent6">
                  <a:lumMod val="50000"/>
                </a:schemeClr>
              </a:buClr>
              <a:buFont typeface="+mj-lt"/>
              <a:buAutoNum type="arabicPeriod"/>
            </a:pPr>
            <a:r>
              <a:rPr lang="en-US" sz="3600" dirty="0"/>
              <a:t>Units of production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533400" y="76200"/>
            <a:ext cx="8717280" cy="1143000"/>
          </a:xfrm>
        </p:spPr>
        <p:txBody>
          <a:bodyPr>
            <a:normAutofit/>
          </a:bodyPr>
          <a:lstStyle/>
          <a:p>
            <a:pPr algn="ctr" eaLnBrk="1" fontAlgn="auto" hangingPunct="1">
              <a:spcAft>
                <a:spcPts val="0"/>
              </a:spcAft>
              <a:defRPr/>
            </a:pPr>
            <a:r>
              <a:rPr lang="en-US" b="1" dirty="0">
                <a:effectLst>
                  <a:outerShdw blurRad="50000" dist="30000" dir="5400000" algn="tl" rotWithShape="0">
                    <a:srgbClr val="000000">
                      <a:alpha val="30000"/>
                    </a:srgbClr>
                  </a:outerShdw>
                  <a:reflection blurRad="6350" stA="55000" endA="300" endPos="45500" dir="5400000" sy="-100000" algn="bl" rotWithShape="0"/>
                </a:effectLst>
              </a:rPr>
              <a:t>STRAIGHT LINE DEPRECIATION</a:t>
            </a:r>
          </a:p>
        </p:txBody>
      </p:sp>
      <p:sp>
        <p:nvSpPr>
          <p:cNvPr id="251907" name="Rectangle 3"/>
          <p:cNvSpPr>
            <a:spLocks noGrp="1" noChangeArrowheads="1"/>
          </p:cNvSpPr>
          <p:nvPr>
            <p:ph idx="1"/>
          </p:nvPr>
        </p:nvSpPr>
        <p:spPr>
          <a:xfrm>
            <a:off x="228600" y="1447800"/>
            <a:ext cx="8534400" cy="4800600"/>
          </a:xfrm>
        </p:spPr>
        <p:txBody>
          <a:bodyPr>
            <a:noAutofit/>
          </a:bodyPr>
          <a:lstStyle/>
          <a:p>
            <a:pPr eaLnBrk="1" hangingPunct="1"/>
            <a:r>
              <a:rPr lang="en-US" sz="2800" b="1" i="1" dirty="0"/>
              <a:t>Easiest method</a:t>
            </a:r>
          </a:p>
          <a:p>
            <a:pPr eaLnBrk="1" hangingPunct="1"/>
            <a:r>
              <a:rPr lang="en-US" sz="2800" dirty="0"/>
              <a:t>Depreciation expense written off in a “straight line” or at an even rate</a:t>
            </a:r>
          </a:p>
          <a:p>
            <a:pPr eaLnBrk="1" hangingPunct="1"/>
            <a:r>
              <a:rPr lang="en-US" sz="2800" dirty="0"/>
              <a:t>Example: </a:t>
            </a:r>
          </a:p>
          <a:p>
            <a:pPr lvl="1" eaLnBrk="1" hangingPunct="1">
              <a:buFont typeface="Wingdings" pitchFamily="2" charset="2"/>
              <a:buNone/>
            </a:pPr>
            <a:r>
              <a:rPr lang="en-US" sz="3200" i="1" dirty="0"/>
              <a:t>depreciable value balance  		= $8000</a:t>
            </a:r>
          </a:p>
          <a:p>
            <a:pPr lvl="1" eaLnBrk="1" hangingPunct="1">
              <a:buFont typeface="Wingdings" pitchFamily="2" charset="2"/>
              <a:buNone/>
            </a:pPr>
            <a:r>
              <a:rPr lang="en-US" sz="3200" i="1" dirty="0"/>
              <a:t>expected useful life   			= 5 years</a:t>
            </a:r>
          </a:p>
          <a:p>
            <a:pPr lvl="1" eaLnBrk="1" hangingPunct="1">
              <a:buFont typeface="Wingdings" pitchFamily="2" charset="2"/>
              <a:buNone/>
            </a:pPr>
            <a:r>
              <a:rPr lang="en-US" sz="3200" i="1" dirty="0"/>
              <a:t>depreciation rate  = 1/5 * 100 	= 20%</a:t>
            </a:r>
          </a:p>
          <a:p>
            <a:pPr lvl="1" eaLnBrk="1" hangingPunct="1">
              <a:buFont typeface="Wingdings" pitchFamily="2" charset="2"/>
              <a:buNone/>
            </a:pPr>
            <a:r>
              <a:rPr lang="en-US" sz="3200" i="1" dirty="0"/>
              <a:t>depreciable expense 			=20%*$8000</a:t>
            </a:r>
          </a:p>
          <a:p>
            <a:pPr lvl="1" eaLnBrk="1" hangingPunct="1">
              <a:buFont typeface="Wingdings" pitchFamily="2" charset="2"/>
              <a:buNone/>
            </a:pPr>
            <a:r>
              <a:rPr lang="en-US" sz="3200" i="1" dirty="0"/>
              <a:t>                                     				= $1,600 per year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050"/>
          <p:cNvSpPr>
            <a:spLocks noGrp="1" noChangeArrowheads="1"/>
          </p:cNvSpPr>
          <p:nvPr>
            <p:ph type="title"/>
          </p:nvPr>
        </p:nvSpPr>
        <p:spPr>
          <a:xfrm>
            <a:off x="304800" y="184150"/>
            <a:ext cx="8686800" cy="838200"/>
          </a:xfrm>
        </p:spPr>
        <p:txBody>
          <a:bodyPr>
            <a:normAutofit/>
          </a:bodyPr>
          <a:lstStyle/>
          <a:p>
            <a:pPr algn="ctr" eaLnBrk="1" fontAlgn="auto" hangingPunct="1">
              <a:spcAft>
                <a:spcPts val="0"/>
              </a:spcAft>
              <a:defRPr/>
            </a:pPr>
            <a:r>
              <a:rPr lang="en-US" sz="3200" b="1" dirty="0">
                <a:effectLst>
                  <a:outerShdw blurRad="50000" dist="30000" dir="5400000" algn="tl" rotWithShape="0">
                    <a:srgbClr val="000000">
                      <a:alpha val="30000"/>
                    </a:srgbClr>
                  </a:outerShdw>
                  <a:reflection blurRad="6350" stA="55000" endA="300" endPos="45500" dir="5400000" sy="-100000" algn="bl" rotWithShape="0"/>
                </a:effectLst>
              </a:rPr>
              <a:t>SUM OF THE YEARS DIGITS DEPRECIATION</a:t>
            </a:r>
            <a:endParaRPr lang="en-US"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253955" name="Rectangle 2051"/>
          <p:cNvSpPr>
            <a:spLocks noGrp="1" noChangeArrowheads="1"/>
          </p:cNvSpPr>
          <p:nvPr>
            <p:ph idx="1"/>
          </p:nvPr>
        </p:nvSpPr>
        <p:spPr>
          <a:xfrm>
            <a:off x="381000" y="1238250"/>
            <a:ext cx="8477250" cy="5467350"/>
          </a:xfrm>
        </p:spPr>
        <p:txBody>
          <a:bodyPr>
            <a:noAutofit/>
          </a:bodyPr>
          <a:lstStyle/>
          <a:p>
            <a:pPr eaLnBrk="1" hangingPunct="1"/>
            <a:r>
              <a:rPr lang="en-US" sz="2800" dirty="0"/>
              <a:t>Type of accelerated depreciation</a:t>
            </a:r>
          </a:p>
          <a:p>
            <a:pPr eaLnBrk="1" hangingPunct="1"/>
            <a:r>
              <a:rPr lang="en-US" sz="2800" dirty="0"/>
              <a:t>Three step process</a:t>
            </a:r>
          </a:p>
          <a:p>
            <a:pPr marL="742950" lvl="1" indent="-171450" defTabSz="114300" eaLnBrk="1" hangingPunct="1">
              <a:buFont typeface="Wingdings" pitchFamily="2" charset="2"/>
              <a:buNone/>
            </a:pPr>
            <a:r>
              <a:rPr lang="en-US" sz="2800" i="1" dirty="0"/>
              <a:t>1. 		Sum the digits of the number of years over which</a:t>
            </a:r>
          </a:p>
          <a:p>
            <a:pPr marL="742950" lvl="1" indent="-171450" defTabSz="114300" eaLnBrk="1" hangingPunct="1">
              <a:buFont typeface="Wingdings" pitchFamily="2" charset="2"/>
              <a:buNone/>
            </a:pPr>
            <a:r>
              <a:rPr lang="en-US" sz="2800" i="1" dirty="0"/>
              <a:t>     	the asset is to be depreciated</a:t>
            </a:r>
          </a:p>
          <a:p>
            <a:pPr marL="742950" lvl="1" indent="-171450" defTabSz="114300" eaLnBrk="1" hangingPunct="1">
              <a:buFont typeface="Wingdings" pitchFamily="2" charset="2"/>
              <a:buNone/>
            </a:pPr>
            <a:r>
              <a:rPr lang="en-US" sz="2800" i="1" dirty="0"/>
              <a:t>2. 		Establish the depreciation factors</a:t>
            </a:r>
          </a:p>
          <a:p>
            <a:pPr marL="742950" lvl="1" indent="-171450" defTabSz="114300" eaLnBrk="1" hangingPunct="1">
              <a:buFont typeface="Wingdings" pitchFamily="2" charset="2"/>
              <a:buNone/>
            </a:pPr>
            <a:r>
              <a:rPr lang="en-US" sz="2800" i="1" dirty="0"/>
              <a:t>    		numerator = reverse order of the years</a:t>
            </a:r>
          </a:p>
          <a:p>
            <a:pPr marL="742950" lvl="1" indent="-171450" defTabSz="114300" eaLnBrk="1" hangingPunct="1">
              <a:buFont typeface="Wingdings" pitchFamily="2" charset="2"/>
              <a:buNone/>
            </a:pPr>
            <a:r>
              <a:rPr lang="en-US" sz="2800" i="1" dirty="0"/>
              <a:t>    		denominator = sum of the years digits (step 1)</a:t>
            </a:r>
          </a:p>
          <a:p>
            <a:pPr marL="742950" lvl="1" indent="-171450" defTabSz="114300" eaLnBrk="1" hangingPunct="1">
              <a:buFont typeface="Wingdings" pitchFamily="2" charset="2"/>
              <a:buNone/>
            </a:pPr>
            <a:r>
              <a:rPr lang="en-US" sz="2800" i="1" dirty="0"/>
              <a:t>3. 		Calculate each year’s depreciation expense by</a:t>
            </a:r>
          </a:p>
          <a:p>
            <a:pPr marL="742950" lvl="1" indent="-171450" defTabSz="114300" eaLnBrk="1" hangingPunct="1">
              <a:buFont typeface="Wingdings" pitchFamily="2" charset="2"/>
              <a:buNone/>
            </a:pPr>
            <a:r>
              <a:rPr lang="en-US" sz="2800" i="1" dirty="0"/>
              <a:t>    		multiplying the appropriate depreciation factor</a:t>
            </a:r>
          </a:p>
          <a:p>
            <a:pPr marL="742950" lvl="1" indent="-171450" defTabSz="114300" eaLnBrk="1" hangingPunct="1">
              <a:buFont typeface="Wingdings" pitchFamily="2" charset="2"/>
              <a:buNone/>
            </a:pPr>
            <a:r>
              <a:rPr lang="en-US" sz="2800" i="1" dirty="0"/>
              <a:t>    		by the depreciable balance</a:t>
            </a:r>
          </a:p>
          <a:p>
            <a:pPr eaLnBrk="1" hangingPunct="1"/>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a:xfrm>
            <a:off x="304800" y="76200"/>
            <a:ext cx="8686800" cy="838200"/>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Sum of the Years Digits Example</a:t>
            </a:r>
          </a:p>
        </p:txBody>
      </p:sp>
      <p:sp>
        <p:nvSpPr>
          <p:cNvPr id="467971" name="Rectangle 3"/>
          <p:cNvSpPr>
            <a:spLocks noGrp="1" noChangeArrowheads="1"/>
          </p:cNvSpPr>
          <p:nvPr>
            <p:ph idx="1"/>
          </p:nvPr>
        </p:nvSpPr>
        <p:spPr>
          <a:xfrm>
            <a:off x="685800" y="1238250"/>
            <a:ext cx="8153400" cy="4781550"/>
          </a:xfrm>
        </p:spPr>
        <p:txBody>
          <a:bodyPr>
            <a:normAutofit lnSpcReduction="10000"/>
          </a:bodyPr>
          <a:lstStyle/>
          <a:p>
            <a:pPr eaLnBrk="1" fontAlgn="auto" hangingPunct="1">
              <a:spcAft>
                <a:spcPts val="0"/>
              </a:spcAft>
              <a:buFont typeface="Wingdings" pitchFamily="2" charset="2"/>
              <a:buNone/>
              <a:defRPr/>
            </a:pPr>
            <a:r>
              <a:rPr lang="en-US" sz="2400" dirty="0"/>
              <a:t>Depreciable balance  			= $8000</a:t>
            </a:r>
          </a:p>
          <a:p>
            <a:pPr eaLnBrk="1" fontAlgn="auto" hangingPunct="1">
              <a:spcAft>
                <a:spcPts val="0"/>
              </a:spcAft>
              <a:buFont typeface="Wingdings" pitchFamily="2" charset="2"/>
              <a:buNone/>
              <a:defRPr/>
            </a:pPr>
            <a:r>
              <a:rPr lang="en-US" sz="2400" dirty="0"/>
              <a:t>Expected useful life   			= 5 years</a:t>
            </a:r>
          </a:p>
          <a:p>
            <a:pPr eaLnBrk="1" fontAlgn="auto" hangingPunct="1">
              <a:spcAft>
                <a:spcPts val="0"/>
              </a:spcAft>
              <a:buFont typeface="Wingdings" pitchFamily="2" charset="2"/>
              <a:buNone/>
              <a:defRPr/>
            </a:pPr>
            <a:r>
              <a:rPr lang="en-US" sz="2400" dirty="0"/>
              <a:t>Sum of the years = (1+2+3+4+5) 	= 15</a:t>
            </a:r>
          </a:p>
          <a:p>
            <a:pPr eaLnBrk="1" fontAlgn="auto" hangingPunct="1">
              <a:spcAft>
                <a:spcPts val="0"/>
              </a:spcAft>
              <a:buFont typeface="Wingdings" pitchFamily="2" charset="2"/>
              <a:buNone/>
              <a:defRPr/>
            </a:pPr>
            <a:endParaRPr lang="en-US" sz="1200" dirty="0"/>
          </a:p>
          <a:p>
            <a:pPr eaLnBrk="1" fontAlgn="auto" hangingPunct="1">
              <a:lnSpc>
                <a:spcPct val="90000"/>
              </a:lnSpc>
              <a:spcBef>
                <a:spcPts val="0"/>
              </a:spcBef>
              <a:spcAft>
                <a:spcPts val="0"/>
              </a:spcAft>
              <a:buFont typeface="Wingdings" pitchFamily="2" charset="2"/>
              <a:buNone/>
              <a:defRPr/>
            </a:pPr>
            <a:r>
              <a:rPr lang="en-US" sz="2400" b="1" dirty="0"/>
              <a:t>Year	  Depreciation	                 Year’s		      Depreciable</a:t>
            </a:r>
          </a:p>
          <a:p>
            <a:pPr eaLnBrk="1" fontAlgn="auto" hangingPunct="1">
              <a:lnSpc>
                <a:spcPct val="90000"/>
              </a:lnSpc>
              <a:spcBef>
                <a:spcPts val="0"/>
              </a:spcBef>
              <a:spcAft>
                <a:spcPts val="0"/>
              </a:spcAft>
              <a:buFont typeface="Wingdings" pitchFamily="2" charset="2"/>
              <a:buNone/>
              <a:defRPr/>
            </a:pPr>
            <a:r>
              <a:rPr lang="en-US" sz="2400" b="1" dirty="0"/>
              <a:t>		      Factor	         		Depreciation	         Balance</a:t>
            </a:r>
          </a:p>
          <a:p>
            <a:pPr eaLnBrk="1" fontAlgn="auto" hangingPunct="1">
              <a:spcAft>
                <a:spcPts val="0"/>
              </a:spcAft>
              <a:buFont typeface="Wingdings" pitchFamily="2" charset="2"/>
              <a:buNone/>
              <a:defRPr/>
            </a:pPr>
            <a:r>
              <a:rPr lang="en-US" sz="2400" dirty="0"/>
              <a:t>    1           5/15                      		$2,667	         	$5,333</a:t>
            </a:r>
          </a:p>
          <a:p>
            <a:pPr eaLnBrk="1" fontAlgn="auto" hangingPunct="1">
              <a:spcAft>
                <a:spcPts val="0"/>
              </a:spcAft>
              <a:buFont typeface="Wingdings" pitchFamily="2" charset="2"/>
              <a:buNone/>
              <a:defRPr/>
            </a:pPr>
            <a:r>
              <a:rPr lang="en-US" sz="2400" dirty="0"/>
              <a:t>    2           4/15                      		$2,133	        	$3,200</a:t>
            </a:r>
          </a:p>
          <a:p>
            <a:pPr eaLnBrk="1" fontAlgn="auto" hangingPunct="1">
              <a:spcAft>
                <a:spcPts val="0"/>
              </a:spcAft>
              <a:buFont typeface="Wingdings" pitchFamily="2" charset="2"/>
              <a:buNone/>
              <a:defRPr/>
            </a:pPr>
            <a:r>
              <a:rPr lang="en-US" sz="2400" dirty="0"/>
              <a:t>    3           3/15                      		$1,600	         	$1,600</a:t>
            </a:r>
          </a:p>
          <a:p>
            <a:pPr eaLnBrk="1" fontAlgn="auto" hangingPunct="1">
              <a:spcAft>
                <a:spcPts val="0"/>
              </a:spcAft>
              <a:buFont typeface="Wingdings" pitchFamily="2" charset="2"/>
              <a:buNone/>
              <a:defRPr/>
            </a:pPr>
            <a:r>
              <a:rPr lang="en-US" sz="2400" dirty="0"/>
              <a:t>    4           2/15                      		$1,067		$533</a:t>
            </a:r>
          </a:p>
          <a:p>
            <a:pPr eaLnBrk="1" fontAlgn="auto" hangingPunct="1">
              <a:spcAft>
                <a:spcPts val="0"/>
              </a:spcAft>
              <a:buFont typeface="Wingdings" pitchFamily="2" charset="2"/>
              <a:buNone/>
              <a:defRPr/>
            </a:pPr>
            <a:r>
              <a:rPr lang="en-US" sz="2400" dirty="0"/>
              <a:t>    5           1/15                         		$533		   	$0</a:t>
            </a:r>
          </a:p>
          <a:p>
            <a:pPr eaLnBrk="1" fontAlgn="auto" hangingPunct="1">
              <a:spcAft>
                <a:spcPts val="0"/>
              </a:spcAft>
              <a:buFont typeface="Wingdings" pitchFamily="2" charset="2"/>
              <a:buNone/>
              <a:defRPr/>
            </a:pPr>
            <a:r>
              <a:rPr lang="en-US" sz="24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050"/>
          <p:cNvSpPr>
            <a:spLocks noGrp="1" noChangeArrowheads="1"/>
          </p:cNvSpPr>
          <p:nvPr>
            <p:ph type="title"/>
          </p:nvPr>
        </p:nvSpPr>
        <p:spPr>
          <a:xfrm>
            <a:off x="304800" y="238125"/>
            <a:ext cx="8686800" cy="838200"/>
          </a:xfrm>
        </p:spPr>
        <p:txBody>
          <a:bodyPr>
            <a:noAutofit/>
          </a:bodyPr>
          <a:lstStyle/>
          <a:p>
            <a:pPr algn="ctr" eaLnBrk="1" fontAlgn="auto" hangingPunct="1">
              <a:spcAft>
                <a:spcPts val="0"/>
              </a:spcAft>
              <a:defRPr/>
            </a:pP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Double Declining Balance Depreciation</a:t>
            </a:r>
            <a:endParaRPr lang="en-US" sz="44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468995" name="Rectangle 2051"/>
          <p:cNvSpPr>
            <a:spLocks noGrp="1" noChangeArrowheads="1"/>
          </p:cNvSpPr>
          <p:nvPr>
            <p:ph idx="1"/>
          </p:nvPr>
        </p:nvSpPr>
        <p:spPr>
          <a:xfrm>
            <a:off x="533401" y="1295400"/>
            <a:ext cx="8229600" cy="4800600"/>
          </a:xfrm>
        </p:spPr>
        <p:txBody>
          <a:bodyPr>
            <a:noAutofit/>
          </a:bodyPr>
          <a:lstStyle/>
          <a:p>
            <a:pPr marL="360363" indent="-325438" eaLnBrk="1" fontAlgn="auto" hangingPunct="1">
              <a:spcAft>
                <a:spcPts val="0"/>
              </a:spcAft>
              <a:buFont typeface="Courier New" pitchFamily="49" charset="0"/>
              <a:buChar char="o"/>
              <a:defRPr/>
            </a:pPr>
            <a:r>
              <a:rPr lang="en-US" sz="3200" dirty="0"/>
              <a:t>A type of accelerated depreciation</a:t>
            </a:r>
          </a:p>
          <a:p>
            <a:pPr marL="360363" indent="-325438" eaLnBrk="1" fontAlgn="auto" hangingPunct="1">
              <a:spcAft>
                <a:spcPts val="0"/>
              </a:spcAft>
              <a:buFont typeface="Courier New" pitchFamily="49" charset="0"/>
              <a:buChar char="o"/>
              <a:defRPr/>
            </a:pPr>
            <a:r>
              <a:rPr lang="en-US" sz="3200" dirty="0"/>
              <a:t>Depreciation rate is up to double the straight line depreciation rate</a:t>
            </a:r>
          </a:p>
          <a:p>
            <a:pPr marL="360363" indent="-325438" eaLnBrk="1" fontAlgn="auto" hangingPunct="1">
              <a:spcAft>
                <a:spcPts val="0"/>
              </a:spcAft>
              <a:buFont typeface="Courier New" pitchFamily="49" charset="0"/>
              <a:buChar char="o"/>
              <a:defRPr/>
            </a:pPr>
            <a:r>
              <a:rPr lang="en-US" sz="3200" dirty="0"/>
              <a:t>The double declining balance depreciation rate is applied to the declining balance of the </a:t>
            </a:r>
            <a:r>
              <a:rPr lang="en-US" sz="3200" i="1" dirty="0"/>
              <a:t>cost of the asset</a:t>
            </a:r>
            <a:r>
              <a:rPr lang="en-US" sz="3200" dirty="0"/>
              <a:t> rather than to the depreciable balance</a:t>
            </a:r>
          </a:p>
          <a:p>
            <a:pPr marL="360363" indent="-325438" eaLnBrk="1" fontAlgn="auto" hangingPunct="1">
              <a:spcAft>
                <a:spcPts val="0"/>
              </a:spcAft>
              <a:buFont typeface="Courier New" pitchFamily="49" charset="0"/>
              <a:buChar char="o"/>
              <a:defRPr/>
            </a:pPr>
            <a:r>
              <a:rPr lang="en-US" sz="3200" dirty="0"/>
              <a:t>Cannot write-off more total depreciation than the amount of the depreciable balance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1026"/>
          <p:cNvSpPr>
            <a:spLocks noGrp="1" noChangeArrowheads="1"/>
          </p:cNvSpPr>
          <p:nvPr>
            <p:ph type="title"/>
          </p:nvPr>
        </p:nvSpPr>
        <p:spPr>
          <a:xfrm>
            <a:off x="304800" y="107950"/>
            <a:ext cx="8686800" cy="838200"/>
          </a:xfrm>
        </p:spPr>
        <p:txBody>
          <a:bodyPr>
            <a:normAutofit/>
          </a:bodyPr>
          <a:lstStyle/>
          <a:p>
            <a:pPr algn="ctr" eaLnBrk="1" fontAlgn="auto" hangingPunct="1">
              <a:spcAft>
                <a:spcPts val="0"/>
              </a:spcAft>
              <a:defRPr/>
            </a:pP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Double Declining Balance Example</a:t>
            </a:r>
            <a:endParaRPr lang="en-US" sz="44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470019" name="Rectangle 1027"/>
          <p:cNvSpPr>
            <a:spLocks noGrp="1" noChangeArrowheads="1"/>
          </p:cNvSpPr>
          <p:nvPr>
            <p:ph idx="1"/>
          </p:nvPr>
        </p:nvSpPr>
        <p:spPr>
          <a:xfrm>
            <a:off x="685800" y="1162050"/>
            <a:ext cx="8153400" cy="4781550"/>
          </a:xfrm>
        </p:spPr>
        <p:txBody>
          <a:bodyPr>
            <a:normAutofit fontScale="92500" lnSpcReduction="20000"/>
          </a:bodyPr>
          <a:lstStyle/>
          <a:p>
            <a:pPr eaLnBrk="1" fontAlgn="auto" hangingPunct="1">
              <a:lnSpc>
                <a:spcPct val="90000"/>
              </a:lnSpc>
              <a:spcAft>
                <a:spcPts val="0"/>
              </a:spcAft>
              <a:buFont typeface="Wingdings" pitchFamily="2" charset="2"/>
              <a:buNone/>
              <a:defRPr/>
            </a:pPr>
            <a:r>
              <a:rPr lang="en-US" sz="2400" dirty="0"/>
              <a:t>Cost of the asset 				= $10,000</a:t>
            </a:r>
          </a:p>
          <a:p>
            <a:pPr eaLnBrk="1" fontAlgn="auto" hangingPunct="1">
              <a:lnSpc>
                <a:spcPct val="90000"/>
              </a:lnSpc>
              <a:spcAft>
                <a:spcPts val="0"/>
              </a:spcAft>
              <a:buFont typeface="Wingdings" pitchFamily="2" charset="2"/>
              <a:buNone/>
              <a:defRPr/>
            </a:pPr>
            <a:r>
              <a:rPr lang="en-US" sz="2400" dirty="0"/>
              <a:t>Salvage Value				= $2,000</a:t>
            </a:r>
          </a:p>
          <a:p>
            <a:pPr eaLnBrk="1" fontAlgn="auto" hangingPunct="1">
              <a:lnSpc>
                <a:spcPct val="90000"/>
              </a:lnSpc>
              <a:spcAft>
                <a:spcPts val="0"/>
              </a:spcAft>
              <a:buFont typeface="Wingdings" pitchFamily="2" charset="2"/>
              <a:buNone/>
              <a:defRPr/>
            </a:pPr>
            <a:r>
              <a:rPr lang="en-US" sz="2400" dirty="0"/>
              <a:t>Depreciable balance 			= $8,000</a:t>
            </a:r>
          </a:p>
          <a:p>
            <a:pPr eaLnBrk="1" fontAlgn="auto" hangingPunct="1">
              <a:lnSpc>
                <a:spcPct val="90000"/>
              </a:lnSpc>
              <a:spcAft>
                <a:spcPts val="0"/>
              </a:spcAft>
              <a:buFont typeface="Wingdings" pitchFamily="2" charset="2"/>
              <a:buNone/>
              <a:defRPr/>
            </a:pPr>
            <a:r>
              <a:rPr lang="en-US" sz="2400" dirty="0"/>
              <a:t>Expected useful life   			= 5 years</a:t>
            </a:r>
          </a:p>
          <a:p>
            <a:pPr eaLnBrk="1" fontAlgn="auto" hangingPunct="1">
              <a:lnSpc>
                <a:spcPct val="90000"/>
              </a:lnSpc>
              <a:spcAft>
                <a:spcPts val="0"/>
              </a:spcAft>
              <a:buFont typeface="Wingdings" pitchFamily="2" charset="2"/>
              <a:buNone/>
              <a:defRPr/>
            </a:pPr>
            <a:r>
              <a:rPr lang="en-US" sz="2400" dirty="0"/>
              <a:t>Depreciation rate 			= 2/5 * 100 = 40%</a:t>
            </a:r>
          </a:p>
          <a:p>
            <a:pPr eaLnBrk="1" fontAlgn="auto" hangingPunct="1">
              <a:lnSpc>
                <a:spcPct val="50000"/>
              </a:lnSpc>
              <a:spcAft>
                <a:spcPts val="0"/>
              </a:spcAft>
              <a:buFont typeface="Wingdings" pitchFamily="2" charset="2"/>
              <a:buNone/>
              <a:defRPr/>
            </a:pPr>
            <a:endParaRPr lang="en-US" sz="1200" dirty="0"/>
          </a:p>
          <a:p>
            <a:pPr eaLnBrk="1" fontAlgn="auto" hangingPunct="1">
              <a:lnSpc>
                <a:spcPct val="80000"/>
              </a:lnSpc>
              <a:spcAft>
                <a:spcPts val="0"/>
              </a:spcAft>
              <a:buFont typeface="Wingdings" pitchFamily="2" charset="2"/>
              <a:buNone/>
              <a:defRPr/>
            </a:pPr>
            <a:r>
              <a:rPr lang="en-US" sz="2400" b="1" dirty="0"/>
              <a:t>Year	    Depreciation	 Declining              Year’s</a:t>
            </a:r>
          </a:p>
          <a:p>
            <a:pPr eaLnBrk="1" fontAlgn="auto" hangingPunct="1">
              <a:lnSpc>
                <a:spcPct val="80000"/>
              </a:lnSpc>
              <a:spcAft>
                <a:spcPts val="0"/>
              </a:spcAft>
              <a:buFont typeface="Wingdings" pitchFamily="2" charset="2"/>
              <a:buNone/>
              <a:defRPr/>
            </a:pPr>
            <a:r>
              <a:rPr lang="en-US" sz="2400" b="1" dirty="0"/>
              <a:t>		         Factor		   Balance          Depreciation</a:t>
            </a:r>
          </a:p>
          <a:p>
            <a:pPr eaLnBrk="1" fontAlgn="auto" hangingPunct="1">
              <a:lnSpc>
                <a:spcPct val="90000"/>
              </a:lnSpc>
              <a:spcAft>
                <a:spcPts val="0"/>
              </a:spcAft>
              <a:buFont typeface="Wingdings" pitchFamily="2" charset="2"/>
              <a:buNone/>
              <a:defRPr/>
            </a:pPr>
            <a:r>
              <a:rPr lang="en-US" sz="2400" dirty="0"/>
              <a:t>    1                40%                  $10,000            	$4,000</a:t>
            </a:r>
          </a:p>
          <a:p>
            <a:pPr eaLnBrk="1" fontAlgn="auto" hangingPunct="1">
              <a:lnSpc>
                <a:spcPct val="90000"/>
              </a:lnSpc>
              <a:spcAft>
                <a:spcPts val="0"/>
              </a:spcAft>
              <a:buFont typeface="Wingdings" pitchFamily="2" charset="2"/>
              <a:buNone/>
              <a:defRPr/>
            </a:pPr>
            <a:r>
              <a:rPr lang="en-US" sz="2400" dirty="0"/>
              <a:t>    2                40                         6,000              	$2,400</a:t>
            </a:r>
          </a:p>
          <a:p>
            <a:pPr eaLnBrk="1" fontAlgn="auto" hangingPunct="1">
              <a:lnSpc>
                <a:spcPct val="90000"/>
              </a:lnSpc>
              <a:spcAft>
                <a:spcPts val="0"/>
              </a:spcAft>
              <a:buFont typeface="Wingdings" pitchFamily="2" charset="2"/>
              <a:buNone/>
              <a:defRPr/>
            </a:pPr>
            <a:r>
              <a:rPr lang="en-US" sz="2400" dirty="0"/>
              <a:t>    3                40                         3,600              	$1,440</a:t>
            </a:r>
          </a:p>
          <a:p>
            <a:pPr eaLnBrk="1" fontAlgn="auto" hangingPunct="1">
              <a:lnSpc>
                <a:spcPct val="90000"/>
              </a:lnSpc>
              <a:spcAft>
                <a:spcPts val="0"/>
              </a:spcAft>
              <a:buFont typeface="Wingdings" pitchFamily="2" charset="2"/>
              <a:buNone/>
              <a:defRPr/>
            </a:pPr>
            <a:r>
              <a:rPr lang="en-US" sz="2400" dirty="0"/>
              <a:t>    4                40                         2,160               	$160</a:t>
            </a:r>
          </a:p>
          <a:p>
            <a:pPr eaLnBrk="1" fontAlgn="auto" hangingPunct="1">
              <a:lnSpc>
                <a:spcPct val="90000"/>
              </a:lnSpc>
              <a:spcAft>
                <a:spcPts val="0"/>
              </a:spcAft>
              <a:buFont typeface="Wingdings" pitchFamily="2" charset="2"/>
              <a:buNone/>
              <a:defRPr/>
            </a:pPr>
            <a:r>
              <a:rPr lang="en-US" sz="2400" dirty="0"/>
              <a:t>    5                40                         2,000*                         0</a:t>
            </a:r>
          </a:p>
          <a:p>
            <a:pPr eaLnBrk="1" fontAlgn="auto" hangingPunct="1">
              <a:lnSpc>
                <a:spcPct val="90000"/>
              </a:lnSpc>
              <a:spcAft>
                <a:spcPts val="0"/>
              </a:spcAft>
              <a:buFont typeface="Wingdings" pitchFamily="2" charset="2"/>
              <a:buNone/>
              <a:defRPr/>
            </a:pPr>
            <a:r>
              <a:rPr lang="en-US" dirty="0"/>
              <a:t>* </a:t>
            </a:r>
            <a:r>
              <a:rPr lang="en-US" sz="1600" dirty="0"/>
              <a:t>Cannot write-off more than the salvage value (10,000-8,000=2,000)</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050"/>
          <p:cNvSpPr>
            <a:spLocks noGrp="1" noChangeArrowheads="1"/>
          </p:cNvSpPr>
          <p:nvPr>
            <p:ph type="title"/>
          </p:nvPr>
        </p:nvSpPr>
        <p:spPr>
          <a:xfrm>
            <a:off x="304800" y="152400"/>
            <a:ext cx="8686800" cy="838200"/>
          </a:xfrm>
        </p:spPr>
        <p:txBody>
          <a:bodyPr/>
          <a:lstStyle/>
          <a:p>
            <a:pPr algn="ctr" eaLnBrk="1" fontAlgn="auto" hangingPunct="1">
              <a:spcAft>
                <a:spcPts val="0"/>
              </a:spcAft>
              <a:defRPr/>
            </a:pPr>
            <a:r>
              <a:rPr lang="en-US" b="1" dirty="0">
                <a:effectLst>
                  <a:outerShdw blurRad="50000" dist="30000" dir="5400000" algn="tl" rotWithShape="0">
                    <a:srgbClr val="000000">
                      <a:alpha val="30000"/>
                    </a:srgbClr>
                  </a:outerShdw>
                  <a:reflection blurRad="6350" stA="55000" endA="300" endPos="45500" dir="5400000" sy="-100000" algn="bl" rotWithShape="0"/>
                </a:effectLst>
              </a:rPr>
              <a:t>Units of Production Depreciation</a:t>
            </a:r>
          </a:p>
        </p:txBody>
      </p:sp>
      <p:sp>
        <p:nvSpPr>
          <p:cNvPr id="471043" name="Rectangle 2051"/>
          <p:cNvSpPr>
            <a:spLocks noGrp="1" noChangeArrowheads="1"/>
          </p:cNvSpPr>
          <p:nvPr>
            <p:ph idx="1"/>
          </p:nvPr>
        </p:nvSpPr>
        <p:spPr>
          <a:xfrm>
            <a:off x="400050" y="1238250"/>
            <a:ext cx="8743950" cy="5162550"/>
          </a:xfrm>
        </p:spPr>
        <p:txBody>
          <a:bodyPr>
            <a:normAutofit/>
          </a:bodyPr>
          <a:lstStyle/>
          <a:p>
            <a:pPr eaLnBrk="1" fontAlgn="auto" hangingPunct="1">
              <a:spcAft>
                <a:spcPts val="0"/>
              </a:spcAft>
              <a:buFont typeface="Courier New" pitchFamily="49" charset="0"/>
              <a:buChar char="o"/>
              <a:defRPr/>
            </a:pPr>
            <a:r>
              <a:rPr lang="en-US" dirty="0"/>
              <a:t>Depreciable balance is allocated according to the number of units the capital asset is expected to produce</a:t>
            </a:r>
          </a:p>
          <a:p>
            <a:pPr eaLnBrk="1" fontAlgn="auto" hangingPunct="1">
              <a:spcAft>
                <a:spcPts val="0"/>
              </a:spcAft>
              <a:buFont typeface="Courier New" pitchFamily="49" charset="0"/>
              <a:buChar char="o"/>
              <a:defRPr/>
            </a:pPr>
            <a:r>
              <a:rPr lang="en-US" dirty="0"/>
              <a:t>Example:</a:t>
            </a:r>
          </a:p>
          <a:p>
            <a:pPr lvl="1" eaLnBrk="1" fontAlgn="auto" hangingPunct="1">
              <a:spcAft>
                <a:spcPts val="0"/>
              </a:spcAft>
              <a:buFont typeface="Courier New" pitchFamily="49" charset="0"/>
              <a:buChar char="o"/>
              <a:defRPr/>
            </a:pPr>
            <a:r>
              <a:rPr lang="en-US" sz="2400" dirty="0"/>
              <a:t>depreciable balance of a truck 		= $25,000</a:t>
            </a:r>
          </a:p>
          <a:p>
            <a:pPr lvl="1" eaLnBrk="1" fontAlgn="auto" hangingPunct="1">
              <a:spcAft>
                <a:spcPts val="0"/>
              </a:spcAft>
              <a:buFont typeface="Courier New" pitchFamily="49" charset="0"/>
              <a:buChar char="o"/>
              <a:defRPr/>
            </a:pPr>
            <a:r>
              <a:rPr lang="en-US" sz="2400" dirty="0"/>
              <a:t>expected useful life   				= 5 years</a:t>
            </a:r>
          </a:p>
          <a:p>
            <a:pPr lvl="1" eaLnBrk="1" fontAlgn="auto" hangingPunct="1">
              <a:spcAft>
                <a:spcPts val="0"/>
              </a:spcAft>
              <a:buFont typeface="Courier New" pitchFamily="49" charset="0"/>
              <a:buChar char="o"/>
              <a:defRPr/>
            </a:pPr>
            <a:r>
              <a:rPr lang="en-US" sz="2400" dirty="0"/>
              <a:t>expected total usage 				= 100,000 miles</a:t>
            </a:r>
          </a:p>
          <a:p>
            <a:pPr lvl="1" eaLnBrk="1" fontAlgn="auto" hangingPunct="1">
              <a:spcAft>
                <a:spcPts val="0"/>
              </a:spcAft>
              <a:buFont typeface="Courier New" pitchFamily="49" charset="0"/>
              <a:buChar char="o"/>
              <a:defRPr/>
            </a:pPr>
            <a:r>
              <a:rPr lang="en-US" sz="2400" dirty="0"/>
              <a:t>cost per mile = $25,000/100,000 		= $0.25</a:t>
            </a:r>
          </a:p>
          <a:p>
            <a:pPr lvl="1" eaLnBrk="1" fontAlgn="auto" hangingPunct="1">
              <a:spcAft>
                <a:spcPts val="0"/>
              </a:spcAft>
              <a:buFont typeface="Courier New" pitchFamily="49" charset="0"/>
              <a:buChar char="o"/>
              <a:defRPr/>
            </a:pPr>
            <a:r>
              <a:rPr lang="en-US" sz="2400" dirty="0"/>
              <a:t>assume the same number of miles per </a:t>
            </a:r>
          </a:p>
          <a:p>
            <a:pPr marL="402336" lvl="1" indent="0" eaLnBrk="1" fontAlgn="auto" hangingPunct="1">
              <a:spcAft>
                <a:spcPts val="0"/>
              </a:spcAft>
              <a:buNone/>
              <a:defRPr/>
            </a:pPr>
            <a:r>
              <a:rPr lang="en-US" sz="2400" dirty="0"/>
              <a:t>	year (20,000)</a:t>
            </a:r>
          </a:p>
          <a:p>
            <a:pPr lvl="1" eaLnBrk="1" fontAlgn="auto" hangingPunct="1">
              <a:spcAft>
                <a:spcPts val="0"/>
              </a:spcAft>
              <a:buFont typeface="Courier New" pitchFamily="49" charset="0"/>
              <a:buChar char="o"/>
              <a:defRPr/>
            </a:pPr>
            <a:r>
              <a:rPr lang="en-US" sz="2400" dirty="0"/>
              <a:t>depreciable expense 				= 20,000 * $0.25</a:t>
            </a:r>
          </a:p>
          <a:p>
            <a:pPr marL="402336" lvl="1" indent="0" eaLnBrk="1" fontAlgn="auto" hangingPunct="1">
              <a:spcAft>
                <a:spcPts val="0"/>
              </a:spcAft>
              <a:buNone/>
              <a:defRPr/>
            </a:pPr>
            <a:r>
              <a:rPr lang="en-US" sz="2400" dirty="0"/>
              <a:t>                                 					= $5,000 per year</a:t>
            </a:r>
          </a:p>
          <a:p>
            <a:pPr eaLnBrk="1" fontAlgn="auto" hangingPunct="1">
              <a:spcAft>
                <a:spcPts val="0"/>
              </a:spcAft>
              <a:buFont typeface="Courier New" pitchFamily="49" charset="0"/>
              <a:buChar char="o"/>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857251" y="-152400"/>
            <a:ext cx="8476488" cy="1143000"/>
          </a:xfrm>
        </p:spPr>
        <p:txBody>
          <a:bodyPr>
            <a:normAutofit/>
          </a:bodyPr>
          <a:lstStyle/>
          <a:p>
            <a:pPr eaLnBrk="1" fontAlgn="auto" hangingPunct="1">
              <a:spcAft>
                <a:spcPts val="0"/>
              </a:spcAft>
              <a:defRPr/>
            </a:pPr>
            <a:r>
              <a:rPr lang="en-US" b="1" dirty="0">
                <a:effectLst>
                  <a:outerShdw blurRad="50000" dist="30000" dir="5400000" algn="tl" rotWithShape="0">
                    <a:srgbClr val="000000">
                      <a:alpha val="30000"/>
                    </a:srgbClr>
                  </a:outerShdw>
                  <a:reflection blurRad="6350" stA="55000" endA="300" endPos="45500" dir="5400000" sy="-100000" algn="bl" rotWithShape="0"/>
                </a:effectLst>
              </a:rPr>
              <a:t>RETURN ON INVESTMENT (ROI)</a:t>
            </a:r>
          </a:p>
        </p:txBody>
      </p:sp>
      <p:sp>
        <p:nvSpPr>
          <p:cNvPr id="266243" name="Rectangle 3"/>
          <p:cNvSpPr>
            <a:spLocks noGrp="1" noChangeArrowheads="1"/>
          </p:cNvSpPr>
          <p:nvPr>
            <p:ph idx="1"/>
          </p:nvPr>
        </p:nvSpPr>
        <p:spPr>
          <a:xfrm>
            <a:off x="457200" y="1219200"/>
            <a:ext cx="8076437" cy="5181600"/>
          </a:xfrm>
        </p:spPr>
        <p:txBody>
          <a:bodyPr>
            <a:normAutofit/>
          </a:bodyPr>
          <a:lstStyle/>
          <a:p>
            <a:pPr eaLnBrk="1" hangingPunct="1"/>
            <a:r>
              <a:rPr lang="en-US" sz="2800" dirty="0"/>
              <a:t>Measure of profitability </a:t>
            </a:r>
          </a:p>
          <a:p>
            <a:pPr eaLnBrk="1" hangingPunct="1"/>
            <a:r>
              <a:rPr lang="en-US" sz="2800" dirty="0"/>
              <a:t>Also known as return on assets (ROA) or return on total assets (ROTA)</a:t>
            </a:r>
          </a:p>
          <a:p>
            <a:pPr eaLnBrk="1" hangingPunct="1"/>
            <a:r>
              <a:rPr lang="en-US" sz="2800" dirty="0"/>
              <a:t>Relates after-tax earnings to the total asset base or investment</a:t>
            </a:r>
          </a:p>
          <a:p>
            <a:pPr eaLnBrk="1" hangingPunct="1"/>
            <a:endParaRPr lang="en-US" sz="2800" dirty="0"/>
          </a:p>
          <a:p>
            <a:pPr eaLnBrk="1" hangingPunct="1">
              <a:lnSpc>
                <a:spcPct val="50000"/>
              </a:lnSpc>
              <a:buFont typeface="Wingdings" pitchFamily="2" charset="2"/>
              <a:buNone/>
            </a:pPr>
            <a:r>
              <a:rPr lang="en-US" sz="2800" dirty="0"/>
              <a:t>		      	           	                         Earnings after tax</a:t>
            </a:r>
          </a:p>
          <a:p>
            <a:pPr eaLnBrk="1" hangingPunct="1">
              <a:lnSpc>
                <a:spcPct val="50000"/>
              </a:lnSpc>
              <a:buFont typeface="Wingdings" pitchFamily="2" charset="2"/>
              <a:buNone/>
            </a:pPr>
            <a:r>
              <a:rPr lang="en-US" sz="2800" dirty="0"/>
              <a:t>		                            ROI    =  </a:t>
            </a:r>
          </a:p>
          <a:p>
            <a:pPr eaLnBrk="1" hangingPunct="1">
              <a:lnSpc>
                <a:spcPct val="50000"/>
              </a:lnSpc>
              <a:buFont typeface="Wingdings" pitchFamily="2" charset="2"/>
              <a:buNone/>
            </a:pPr>
            <a:r>
              <a:rPr lang="en-US" sz="2800" dirty="0"/>
              <a:t>                                                               Total investment   </a:t>
            </a:r>
          </a:p>
        </p:txBody>
      </p:sp>
      <p:sp>
        <p:nvSpPr>
          <p:cNvPr id="266245" name="Line 4"/>
          <p:cNvSpPr>
            <a:spLocks noChangeShapeType="1"/>
          </p:cNvSpPr>
          <p:nvPr/>
        </p:nvSpPr>
        <p:spPr bwMode="auto">
          <a:xfrm>
            <a:off x="4724400" y="4419600"/>
            <a:ext cx="3333750" cy="0"/>
          </a:xfrm>
          <a:prstGeom prst="line">
            <a:avLst/>
          </a:prstGeom>
          <a:noFill/>
          <a:ln w="38100" cap="sq">
            <a:solidFill>
              <a:schemeClr val="tx1"/>
            </a:solidFill>
            <a:round/>
            <a:headEnd type="none" w="sm" len="sm"/>
            <a:tailEnd type="none" w="sm" len="sm"/>
          </a:ln>
        </p:spPr>
        <p:txBody>
          <a:bodyPr wrap="none" anchor="ctr"/>
          <a:lstStyle/>
          <a:p>
            <a:endParaRPr lang="en-CA"/>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1026"/>
          <p:cNvSpPr>
            <a:spLocks noGrp="1" noChangeArrowheads="1"/>
          </p:cNvSpPr>
          <p:nvPr>
            <p:ph type="title"/>
          </p:nvPr>
        </p:nvSpPr>
        <p:spPr>
          <a:xfrm>
            <a:off x="304800" y="228600"/>
            <a:ext cx="8686800" cy="838200"/>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PAYBACK ANALYSIS</a:t>
            </a:r>
          </a:p>
        </p:txBody>
      </p:sp>
      <p:sp>
        <p:nvSpPr>
          <p:cNvPr id="490499" name="Rectangle 1027"/>
          <p:cNvSpPr>
            <a:spLocks noGrp="1" noChangeArrowheads="1"/>
          </p:cNvSpPr>
          <p:nvPr>
            <p:ph idx="1"/>
          </p:nvPr>
        </p:nvSpPr>
        <p:spPr>
          <a:xfrm>
            <a:off x="381000" y="1600200"/>
            <a:ext cx="8229600" cy="4525963"/>
          </a:xfrm>
        </p:spPr>
        <p:txBody>
          <a:bodyPr>
            <a:normAutofit/>
          </a:bodyPr>
          <a:lstStyle/>
          <a:p>
            <a:pPr marL="444500" indent="-409575" eaLnBrk="1" fontAlgn="auto" hangingPunct="1">
              <a:spcAft>
                <a:spcPts val="0"/>
              </a:spcAft>
              <a:buFont typeface="Courier New" pitchFamily="49" charset="0"/>
              <a:buChar char="o"/>
              <a:defRPr/>
            </a:pPr>
            <a:r>
              <a:rPr lang="en-US" sz="2800" dirty="0"/>
              <a:t>Calculation of the number of years to pay back the initial investment</a:t>
            </a:r>
          </a:p>
          <a:p>
            <a:pPr marL="444500" indent="-409575" eaLnBrk="1" fontAlgn="auto" hangingPunct="1">
              <a:spcAft>
                <a:spcPts val="0"/>
              </a:spcAft>
              <a:buFont typeface="Courier New" pitchFamily="49" charset="0"/>
              <a:buChar char="o"/>
              <a:defRPr/>
            </a:pPr>
            <a:r>
              <a:rPr lang="en-US" sz="2800" dirty="0"/>
              <a:t>In choosing between multiple options or projects, choose the one with the shortest payback period</a:t>
            </a:r>
          </a:p>
          <a:p>
            <a:pPr marL="444500" indent="-409575" eaLnBrk="1" fontAlgn="auto" hangingPunct="1">
              <a:spcAft>
                <a:spcPts val="0"/>
              </a:spcAft>
              <a:buFont typeface="Courier New" pitchFamily="49" charset="0"/>
              <a:buChar char="o"/>
              <a:defRPr/>
            </a:pPr>
            <a:r>
              <a:rPr lang="en-US" sz="2800" dirty="0"/>
              <a:t>Simple method but it ignores the time value of money and it ignores expected cash flows beyond the payback period</a:t>
            </a:r>
          </a:p>
          <a:p>
            <a:pPr eaLnBrk="1" fontAlgn="auto" hangingPunct="1">
              <a:lnSpc>
                <a:spcPct val="90000"/>
              </a:lnSpc>
              <a:spcAft>
                <a:spcPts val="0"/>
              </a:spcAft>
              <a:buNone/>
              <a:defRPr/>
            </a:pPr>
            <a:r>
              <a:rPr lang="en-US" sz="3200" dirty="0">
                <a:sym typeface="Wingdings" pitchFamily="2" charset="2"/>
              </a:rPr>
              <a:t>	     use net present value and internal rate of </a:t>
            </a:r>
          </a:p>
          <a:p>
            <a:pPr eaLnBrk="1" fontAlgn="auto" hangingPunct="1">
              <a:lnSpc>
                <a:spcPct val="90000"/>
              </a:lnSpc>
              <a:spcAft>
                <a:spcPts val="0"/>
              </a:spcAft>
              <a:buNone/>
              <a:defRPr/>
            </a:pPr>
            <a:r>
              <a:rPr lang="en-US" sz="3200" dirty="0">
                <a:sym typeface="Wingdings" pitchFamily="2" charset="2"/>
              </a:rPr>
              <a:t>	          return techniques instead</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0" y="381000"/>
            <a:ext cx="8077200" cy="429963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algn="ctr">
              <a:lnSpc>
                <a:spcPct val="115000"/>
              </a:lnSpc>
              <a:spcBef>
                <a:spcPts val="0"/>
              </a:spcBef>
              <a:spcAft>
                <a:spcPts val="1000"/>
              </a:spcAft>
            </a:pPr>
            <a:r>
              <a:rPr lang="en-US" sz="3600" dirty="0">
                <a:solidFill>
                  <a:schemeClr val="tx1"/>
                </a:solidFill>
                <a:latin typeface="Calibri"/>
                <a:ea typeface="Calibri"/>
                <a:cs typeface="Times New Roman"/>
              </a:rPr>
              <a:t>The contents of this lesson are based on:</a:t>
            </a:r>
            <a:endParaRPr lang="en-US" sz="16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600" b="1" i="1" dirty="0">
                <a:solidFill>
                  <a:schemeClr val="tx1"/>
                </a:solidFill>
                <a:latin typeface="Calibri"/>
                <a:ea typeface="Calibri"/>
                <a:cs typeface="Times New Roman"/>
              </a:rPr>
              <a:t>A Guide to Project Management Body of Knowledge (PMBOK® Guide)                </a:t>
            </a:r>
            <a:r>
              <a:rPr lang="en-US" sz="3600" b="1" i="1" dirty="0">
                <a:latin typeface="Calibri"/>
                <a:ea typeface="Calibri"/>
                <a:cs typeface="Times New Roman"/>
              </a:rPr>
              <a:t>Sixth</a:t>
            </a:r>
            <a:r>
              <a:rPr lang="en-US" sz="3600" b="1" i="1" dirty="0">
                <a:solidFill>
                  <a:schemeClr val="tx1"/>
                </a:solidFill>
                <a:latin typeface="Calibri"/>
                <a:ea typeface="Calibri"/>
                <a:cs typeface="Times New Roman"/>
              </a:rPr>
              <a:t> Edition</a:t>
            </a:r>
            <a:endParaRPr lang="en-US" sz="16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600" dirty="0">
                <a:solidFill>
                  <a:schemeClr val="tx1"/>
                </a:solidFill>
                <a:latin typeface="Calibri"/>
                <a:ea typeface="Calibri"/>
                <a:cs typeface="Times New Roman"/>
              </a:rPr>
              <a:t>Published and Owned by</a:t>
            </a:r>
            <a:endParaRPr lang="en-US" sz="1600" dirty="0">
              <a:solidFill>
                <a:schemeClr val="tx1"/>
              </a:solidFill>
              <a:latin typeface="Calibri"/>
              <a:ea typeface="Calibri"/>
              <a:cs typeface="Times New Roman"/>
            </a:endParaRPr>
          </a:p>
          <a:p>
            <a:pPr marL="0" marR="0" algn="ctr">
              <a:lnSpc>
                <a:spcPct val="115000"/>
              </a:lnSpc>
              <a:spcBef>
                <a:spcPts val="0"/>
              </a:spcBef>
              <a:spcAft>
                <a:spcPts val="1000"/>
              </a:spcAft>
            </a:pPr>
            <a:r>
              <a:rPr lang="en-US" sz="3600" dirty="0">
                <a:solidFill>
                  <a:schemeClr val="tx1"/>
                </a:solidFill>
                <a:latin typeface="Calibri"/>
                <a:ea typeface="Calibri"/>
                <a:cs typeface="Times New Roman"/>
              </a:rPr>
              <a:t>Project Management Institute, PMI</a:t>
            </a:r>
            <a:r>
              <a:rPr lang="en-US" sz="3600" dirty="0">
                <a:solidFill>
                  <a:schemeClr val="tx1"/>
                </a:solidFill>
                <a:latin typeface="Calibri"/>
                <a:ea typeface="Calibri"/>
                <a:cs typeface="Calibri"/>
              </a:rPr>
              <a:t>®</a:t>
            </a:r>
            <a:endParaRPr lang="en-US" sz="1600" dirty="0">
              <a:solidFill>
                <a:schemeClr val="tx1"/>
              </a:solidFill>
              <a:effectLst/>
              <a:latin typeface="Calibri"/>
              <a:ea typeface="Calibri"/>
              <a:cs typeface="Times New Roman"/>
            </a:endParaRPr>
          </a:p>
        </p:txBody>
      </p:sp>
      <p:sp>
        <p:nvSpPr>
          <p:cNvPr id="4" name="TextBox 2"/>
          <p:cNvSpPr txBox="1"/>
          <p:nvPr/>
        </p:nvSpPr>
        <p:spPr>
          <a:xfrm>
            <a:off x="759910" y="6172200"/>
            <a:ext cx="8384090"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i="1" dirty="0"/>
              <a:t>PMBOK, PMP, CAPM and PMI are registered trade marks of Project Management Institute, Inc. </a:t>
            </a:r>
          </a:p>
        </p:txBody>
      </p:sp>
    </p:spTree>
    <p:extLst>
      <p:ext uri="{BB962C8B-B14F-4D97-AF65-F5344CB8AC3E}">
        <p14:creationId xmlns:p14="http://schemas.microsoft.com/office/powerpoint/2010/main" val="3236034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1026"/>
          <p:cNvSpPr>
            <a:spLocks noGrp="1" noChangeArrowheads="1"/>
          </p:cNvSpPr>
          <p:nvPr>
            <p:ph type="title"/>
          </p:nvPr>
        </p:nvSpPr>
        <p:spPr>
          <a:xfrm>
            <a:off x="457200" y="228600"/>
            <a:ext cx="8686800" cy="838200"/>
          </a:xfrm>
        </p:spPr>
        <p:txBody>
          <a:bodyPr/>
          <a:lstStyle/>
          <a:p>
            <a:pPr algn="ctr" eaLnBrk="1" fontAlgn="auto" hangingPunct="1">
              <a:spcAft>
                <a:spcPts val="0"/>
              </a:spcAft>
              <a:defRPr/>
            </a:pPr>
            <a:r>
              <a:rPr lang="en-US" b="1" dirty="0">
                <a:effectLst>
                  <a:outerShdw blurRad="50000" dist="30000" dir="5400000" algn="tl" rotWithShape="0">
                    <a:srgbClr val="000000">
                      <a:alpha val="30000"/>
                    </a:srgbClr>
                  </a:outerShdw>
                  <a:reflection blurRad="6350" stA="55000" endA="300" endPos="45500" dir="5400000" sy="-100000" algn="bl" rotWithShape="0"/>
                </a:effectLst>
              </a:rPr>
              <a:t>AVERAGE RATE OF RETURN</a:t>
            </a:r>
          </a:p>
        </p:txBody>
      </p:sp>
      <p:sp>
        <p:nvSpPr>
          <p:cNvPr id="474115" name="Rectangle 1027"/>
          <p:cNvSpPr>
            <a:spLocks noGrp="1" noChangeArrowheads="1"/>
          </p:cNvSpPr>
          <p:nvPr>
            <p:ph idx="1"/>
          </p:nvPr>
        </p:nvSpPr>
        <p:spPr>
          <a:xfrm>
            <a:off x="857251" y="1660358"/>
            <a:ext cx="7905749" cy="4435642"/>
          </a:xfrm>
        </p:spPr>
        <p:txBody>
          <a:bodyPr>
            <a:normAutofit/>
          </a:bodyPr>
          <a:lstStyle/>
          <a:p>
            <a:pPr eaLnBrk="1" fontAlgn="auto" hangingPunct="1">
              <a:spcAft>
                <a:spcPts val="0"/>
              </a:spcAft>
              <a:buFont typeface="Courier New" pitchFamily="49" charset="0"/>
              <a:buChar char="o"/>
              <a:defRPr/>
            </a:pPr>
            <a:r>
              <a:rPr lang="en-US" dirty="0"/>
              <a:t>Ratio of the average annual profit (either before or after taxes) to the initial or average investment</a:t>
            </a:r>
          </a:p>
          <a:p>
            <a:pPr lvl="1" eaLnBrk="1" fontAlgn="auto" hangingPunct="1">
              <a:lnSpc>
                <a:spcPct val="110000"/>
              </a:lnSpc>
              <a:spcAft>
                <a:spcPts val="0"/>
              </a:spcAft>
              <a:buNone/>
              <a:defRPr/>
            </a:pPr>
            <a:r>
              <a:rPr lang="en-US" sz="2400" b="1" dirty="0"/>
              <a:t>	</a:t>
            </a:r>
            <a:r>
              <a:rPr lang="en-US" sz="2400" dirty="0"/>
              <a:t>Example: Investment of 				$100,000,               </a:t>
            </a:r>
          </a:p>
          <a:p>
            <a:pPr lvl="1" eaLnBrk="1" fontAlgn="auto" hangingPunct="1">
              <a:lnSpc>
                <a:spcPct val="110000"/>
              </a:lnSpc>
              <a:spcAft>
                <a:spcPts val="0"/>
              </a:spcAft>
              <a:buNone/>
              <a:defRPr/>
            </a:pPr>
            <a:r>
              <a:rPr lang="en-US" sz="2400" dirty="0"/>
              <a:t>	Average annual profits of 			$15,000</a:t>
            </a:r>
          </a:p>
          <a:p>
            <a:pPr eaLnBrk="1" fontAlgn="auto" hangingPunct="1">
              <a:spcAft>
                <a:spcPts val="0"/>
              </a:spcAft>
              <a:buNone/>
              <a:defRPr/>
            </a:pPr>
            <a:r>
              <a:rPr lang="en-US" sz="2400" dirty="0"/>
              <a:t>	     Average rate of return = 			$15,000/$100,000</a:t>
            </a:r>
          </a:p>
          <a:p>
            <a:pPr eaLnBrk="1" fontAlgn="auto" hangingPunct="1">
              <a:spcAft>
                <a:spcPts val="0"/>
              </a:spcAft>
              <a:buNone/>
              <a:defRPr/>
            </a:pPr>
            <a:r>
              <a:rPr lang="en-US" sz="2400" dirty="0"/>
              <a:t>                                               				= 0.15</a:t>
            </a:r>
            <a:endParaRPr lang="en-US" dirty="0"/>
          </a:p>
          <a:p>
            <a:pPr eaLnBrk="1" fontAlgn="auto" hangingPunct="1">
              <a:spcAft>
                <a:spcPts val="0"/>
              </a:spcAft>
              <a:buFont typeface="Courier New" pitchFamily="49" charset="0"/>
              <a:buChar char="o"/>
              <a:defRPr/>
            </a:pPr>
            <a:r>
              <a:rPr lang="en-US" dirty="0"/>
              <a:t>Simple method but it ignores the time value of money</a:t>
            </a:r>
          </a:p>
          <a:p>
            <a:pPr eaLnBrk="1" fontAlgn="auto" hangingPunct="1">
              <a:lnSpc>
                <a:spcPct val="90000"/>
              </a:lnSpc>
              <a:spcAft>
                <a:spcPts val="0"/>
              </a:spcAft>
              <a:buNone/>
              <a:defRPr/>
            </a:pPr>
            <a:r>
              <a:rPr lang="en-US" sz="2600" dirty="0">
                <a:sym typeface="Wingdings" pitchFamily="2" charset="2"/>
              </a:rPr>
              <a:t>      use net present value and internal rate of </a:t>
            </a:r>
          </a:p>
          <a:p>
            <a:pPr eaLnBrk="1" fontAlgn="auto" hangingPunct="1">
              <a:lnSpc>
                <a:spcPct val="90000"/>
              </a:lnSpc>
              <a:spcAft>
                <a:spcPts val="0"/>
              </a:spcAft>
              <a:buNone/>
              <a:defRPr/>
            </a:pPr>
            <a:r>
              <a:rPr lang="en-US" sz="2600" dirty="0">
                <a:sym typeface="Wingdings" pitchFamily="2" charset="2"/>
              </a:rPr>
              <a:t>          return techniques instead</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1026"/>
          <p:cNvSpPr>
            <a:spLocks noGrp="1" noChangeArrowheads="1"/>
          </p:cNvSpPr>
          <p:nvPr>
            <p:ph type="title"/>
          </p:nvPr>
        </p:nvSpPr>
        <p:spPr>
          <a:xfrm>
            <a:off x="381000" y="152400"/>
            <a:ext cx="8686800" cy="838200"/>
          </a:xfrm>
        </p:spPr>
        <p:txBody>
          <a:bodyPr/>
          <a:lstStyle/>
          <a:p>
            <a:pPr algn="ctr" eaLnBrk="1" fontAlgn="auto" hangingPunct="1">
              <a:spcAft>
                <a:spcPts val="0"/>
              </a:spcAft>
              <a:defRPr/>
            </a:pPr>
            <a:r>
              <a:rPr lang="en-US" b="1" dirty="0">
                <a:effectLst>
                  <a:outerShdw blurRad="50000" dist="30000" dir="5400000" algn="tl" rotWithShape="0">
                    <a:srgbClr val="000000">
                      <a:alpha val="30000"/>
                    </a:srgbClr>
                  </a:outerShdw>
                  <a:reflection blurRad="6350" stA="55000" endA="300" endPos="45500" dir="5400000" sy="-100000" algn="bl" rotWithShape="0"/>
                </a:effectLst>
              </a:rPr>
              <a:t>PRESENT VALUE (PV)</a:t>
            </a:r>
          </a:p>
        </p:txBody>
      </p:sp>
      <mc:AlternateContent xmlns:mc="http://schemas.openxmlformats.org/markup-compatibility/2006" xmlns:a14="http://schemas.microsoft.com/office/drawing/2010/main">
        <mc:Choice Requires="a14">
          <p:sp>
            <p:nvSpPr>
              <p:cNvPr id="475139" name="Rectangle 1027"/>
              <p:cNvSpPr>
                <a:spLocks noGrp="1" noChangeArrowheads="1"/>
              </p:cNvSpPr>
              <p:nvPr>
                <p:ph idx="1"/>
              </p:nvPr>
            </p:nvSpPr>
            <p:spPr>
              <a:xfrm>
                <a:off x="685800" y="1181100"/>
                <a:ext cx="7772400" cy="4781550"/>
              </a:xfrm>
            </p:spPr>
            <p:txBody>
              <a:bodyPr>
                <a:normAutofit/>
              </a:bodyPr>
              <a:lstStyle/>
              <a:p>
                <a:pPr eaLnBrk="1" fontAlgn="auto" hangingPunct="1">
                  <a:lnSpc>
                    <a:spcPct val="80000"/>
                  </a:lnSpc>
                  <a:spcAft>
                    <a:spcPts val="0"/>
                  </a:spcAft>
                  <a:buFont typeface="Courier New" pitchFamily="49" charset="0"/>
                  <a:buChar char="o"/>
                  <a:defRPr/>
                </a:pPr>
                <a:r>
                  <a:rPr lang="en-US" dirty="0"/>
                  <a:t>Quantification of the time value of money</a:t>
                </a:r>
              </a:p>
              <a:p>
                <a:pPr eaLnBrk="1" fontAlgn="auto" hangingPunct="1">
                  <a:lnSpc>
                    <a:spcPct val="90000"/>
                  </a:lnSpc>
                  <a:spcAft>
                    <a:spcPts val="0"/>
                  </a:spcAft>
                  <a:buFont typeface="Courier New" pitchFamily="49" charset="0"/>
                  <a:buChar char="o"/>
                  <a:defRPr/>
                </a:pPr>
                <a:r>
                  <a:rPr lang="en-US" dirty="0"/>
                  <a:t>The present value of a dollar represents “today’s value” of a sum of money to be received in the future, if money in hand today can be invested at a given interest rate</a:t>
                </a:r>
              </a:p>
              <a:p>
                <a:pPr eaLnBrk="1" fontAlgn="auto" hangingPunct="1">
                  <a:lnSpc>
                    <a:spcPct val="70000"/>
                  </a:lnSpc>
                  <a:spcAft>
                    <a:spcPts val="0"/>
                  </a:spcAft>
                  <a:buNone/>
                  <a:defRPr/>
                </a:pPr>
                <a:r>
                  <a:rPr lang="en-US" dirty="0"/>
                  <a:t>    </a:t>
                </a:r>
              </a:p>
              <a:p>
                <a:pPr eaLnBrk="1" fontAlgn="auto" hangingPunct="1">
                  <a:lnSpc>
                    <a:spcPct val="70000"/>
                  </a:lnSpc>
                  <a:spcAft>
                    <a:spcPts val="0"/>
                  </a:spcAft>
                  <a:buNone/>
                  <a:defRPr/>
                </a:pPr>
                <a:r>
                  <a:rPr lang="en-US" dirty="0"/>
                  <a:t>                                                                    </a:t>
                </a:r>
                <a:r>
                  <a:rPr lang="en-US" sz="1600" dirty="0"/>
                  <a:t>n=N</a:t>
                </a:r>
              </a:p>
              <a:p>
                <a:pPr>
                  <a:lnSpc>
                    <a:spcPct val="70000"/>
                  </a:lnSpc>
                  <a:spcBef>
                    <a:spcPts val="0"/>
                  </a:spcBef>
                  <a:buNone/>
                  <a:defRPr/>
                </a:pPr>
                <a:r>
                  <a:rPr lang="en-US" sz="4000" baseline="30000" dirty="0"/>
                  <a:t>                             </a:t>
                </a:r>
                <a14:m>
                  <m:oMath xmlns:m="http://schemas.openxmlformats.org/officeDocument/2006/math">
                    <m:r>
                      <a:rPr lang="en-CA" sz="3600" i="1">
                        <a:latin typeface="Cambria Math" panose="02040503050406030204" pitchFamily="18" charset="0"/>
                      </a:rPr>
                      <m:t>𝑃𝑉</m:t>
                    </m:r>
                    <m:r>
                      <a:rPr lang="en-CA" sz="3600" i="1">
                        <a:latin typeface="Cambria Math" panose="02040503050406030204" pitchFamily="18" charset="0"/>
                      </a:rPr>
                      <m:t>=   ∑</m:t>
                    </m:r>
                    <m:f>
                      <m:fPr>
                        <m:ctrlPr>
                          <a:rPr lang="en-CA" sz="3600" i="1">
                            <a:latin typeface="Cambria Math" panose="02040503050406030204" pitchFamily="18" charset="0"/>
                          </a:rPr>
                        </m:ctrlPr>
                      </m:fPr>
                      <m:num>
                        <m:sSub>
                          <m:sSubPr>
                            <m:ctrlPr>
                              <a:rPr lang="en-CA" sz="3600" i="1">
                                <a:latin typeface="Cambria Math" panose="02040503050406030204" pitchFamily="18" charset="0"/>
                              </a:rPr>
                            </m:ctrlPr>
                          </m:sSubPr>
                          <m:e>
                            <m:r>
                              <a:rPr lang="en-CA" sz="3600" i="1">
                                <a:latin typeface="Cambria Math" panose="02040503050406030204" pitchFamily="18" charset="0"/>
                              </a:rPr>
                              <m:t>𝑉</m:t>
                            </m:r>
                          </m:e>
                          <m:sub>
                            <m:r>
                              <a:rPr lang="en-CA" sz="3600" i="1">
                                <a:latin typeface="Cambria Math" panose="02040503050406030204" pitchFamily="18" charset="0"/>
                              </a:rPr>
                              <m:t>𝑛</m:t>
                            </m:r>
                          </m:sub>
                        </m:sSub>
                      </m:num>
                      <m:den>
                        <m:sSup>
                          <m:sSupPr>
                            <m:ctrlPr>
                              <a:rPr lang="en-CA" sz="3600" i="1">
                                <a:latin typeface="Cambria Math" panose="02040503050406030204" pitchFamily="18" charset="0"/>
                              </a:rPr>
                            </m:ctrlPr>
                          </m:sSupPr>
                          <m:e>
                            <m:r>
                              <a:rPr lang="en-CA" sz="3600" i="1">
                                <a:latin typeface="Cambria Math" panose="02040503050406030204" pitchFamily="18" charset="0"/>
                              </a:rPr>
                              <m:t>(1+</m:t>
                            </m:r>
                            <m:r>
                              <a:rPr lang="en-CA" sz="3600" i="1">
                                <a:latin typeface="Cambria Math" panose="02040503050406030204" pitchFamily="18" charset="0"/>
                              </a:rPr>
                              <m:t>𝑟</m:t>
                            </m:r>
                            <m:r>
                              <a:rPr lang="en-CA" sz="3600" i="1">
                                <a:latin typeface="Cambria Math" panose="02040503050406030204" pitchFamily="18" charset="0"/>
                              </a:rPr>
                              <m:t>)</m:t>
                            </m:r>
                          </m:e>
                          <m:sup>
                            <m:r>
                              <a:rPr lang="en-CA" sz="3600" i="1">
                                <a:latin typeface="Cambria Math" panose="02040503050406030204" pitchFamily="18" charset="0"/>
                              </a:rPr>
                              <m:t>𝑛</m:t>
                            </m:r>
                          </m:sup>
                        </m:sSup>
                      </m:den>
                    </m:f>
                  </m:oMath>
                </a14:m>
                <a:r>
                  <a:rPr lang="en-CA" sz="2800" dirty="0"/>
                  <a:t> </a:t>
                </a:r>
              </a:p>
              <a:p>
                <a:pPr eaLnBrk="1" fontAlgn="auto" hangingPunct="1">
                  <a:lnSpc>
                    <a:spcPct val="70000"/>
                  </a:lnSpc>
                  <a:spcBef>
                    <a:spcPts val="0"/>
                  </a:spcBef>
                  <a:spcAft>
                    <a:spcPts val="0"/>
                  </a:spcAft>
                  <a:buNone/>
                  <a:defRPr/>
                </a:pPr>
                <a:r>
                  <a:rPr lang="en-US" sz="2400" baseline="30000" dirty="0"/>
                  <a:t>                                                                                    n=1</a:t>
                </a:r>
              </a:p>
              <a:p>
                <a:pPr eaLnBrk="1" fontAlgn="auto" hangingPunct="1">
                  <a:lnSpc>
                    <a:spcPct val="70000"/>
                  </a:lnSpc>
                  <a:spcAft>
                    <a:spcPts val="0"/>
                  </a:spcAft>
                  <a:buNone/>
                  <a:defRPr/>
                </a:pPr>
                <a:endParaRPr lang="en-US" sz="2400" baseline="30000" dirty="0"/>
              </a:p>
              <a:p>
                <a:pPr eaLnBrk="1" fontAlgn="auto" hangingPunct="1">
                  <a:lnSpc>
                    <a:spcPct val="90000"/>
                  </a:lnSpc>
                  <a:spcAft>
                    <a:spcPts val="0"/>
                  </a:spcAft>
                  <a:buNone/>
                  <a:defRPr/>
                </a:pPr>
                <a:r>
                  <a:rPr lang="en-US" sz="2200" dirty="0"/>
                  <a:t>		PV = Present value of the sum </a:t>
                </a:r>
                <a:r>
                  <a:rPr lang="en-US" sz="2200" dirty="0" err="1"/>
                  <a:t>V</a:t>
                </a:r>
                <a:r>
                  <a:rPr lang="en-US" sz="2200" baseline="-25000" dirty="0" err="1"/>
                  <a:t>n</a:t>
                </a:r>
                <a:r>
                  <a:rPr lang="en-US" sz="2200" dirty="0"/>
                  <a:t> to be received n </a:t>
                </a:r>
              </a:p>
              <a:p>
                <a:pPr eaLnBrk="1" fontAlgn="auto" hangingPunct="1">
                  <a:lnSpc>
                    <a:spcPct val="90000"/>
                  </a:lnSpc>
                  <a:spcAft>
                    <a:spcPts val="0"/>
                  </a:spcAft>
                  <a:buNone/>
                  <a:defRPr/>
                </a:pPr>
                <a:r>
                  <a:rPr lang="en-US" sz="2200" dirty="0"/>
                  <a:t>           	periods in the future</a:t>
                </a:r>
              </a:p>
              <a:p>
                <a:pPr eaLnBrk="1" fontAlgn="auto" hangingPunct="1">
                  <a:lnSpc>
                    <a:spcPct val="90000"/>
                  </a:lnSpc>
                  <a:spcAft>
                    <a:spcPts val="0"/>
                  </a:spcAft>
                  <a:buNone/>
                  <a:defRPr/>
                </a:pPr>
                <a:r>
                  <a:rPr lang="en-US" sz="2200" dirty="0"/>
                  <a:t>      	r = interest rate or discount rate per period</a:t>
                </a:r>
                <a:endParaRPr lang="en-US" sz="2400" dirty="0"/>
              </a:p>
            </p:txBody>
          </p:sp>
        </mc:Choice>
        <mc:Fallback xmlns="">
          <p:sp>
            <p:nvSpPr>
              <p:cNvPr id="475139" name="Rectangle 1027"/>
              <p:cNvSpPr>
                <a:spLocks noGrp="1" noRot="1" noChangeAspect="1" noMove="1" noResize="1" noEditPoints="1" noAdjustHandles="1" noChangeArrowheads="1" noChangeShapeType="1" noTextEdit="1"/>
              </p:cNvSpPr>
              <p:nvPr>
                <p:ph idx="1"/>
              </p:nvPr>
            </p:nvSpPr>
            <p:spPr>
              <a:xfrm>
                <a:off x="685800" y="1181100"/>
                <a:ext cx="7772400" cy="4781550"/>
              </a:xfrm>
              <a:blipFill>
                <a:blip r:embed="rId3"/>
                <a:stretch>
                  <a:fillRect t="-1913"/>
                </a:stretch>
              </a:blipFill>
            </p:spPr>
            <p:txBody>
              <a:bodyPr/>
              <a:lstStyle/>
              <a:p>
                <a:r>
                  <a:rPr lang="en-CA">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a:xfrm>
            <a:off x="1394460" y="152400"/>
            <a:ext cx="7498080" cy="1143000"/>
          </a:xfrm>
        </p:spPr>
        <p:txBody>
          <a:bodyPr>
            <a:normAutofit/>
          </a:bodyPr>
          <a:lstStyle/>
          <a:p>
            <a:pPr eaLnBrk="1" fontAlgn="auto" hangingPunct="1">
              <a:spcAft>
                <a:spcPts val="0"/>
              </a:spcAft>
              <a:defRPr/>
            </a:pPr>
            <a:r>
              <a:rPr lang="en-US" b="1" dirty="0">
                <a:effectLst>
                  <a:outerShdw blurRad="50000" dist="30000" dir="5400000" algn="tl" rotWithShape="0">
                    <a:srgbClr val="000000">
                      <a:alpha val="30000"/>
                    </a:srgbClr>
                  </a:outerShdw>
                  <a:reflection blurRad="6350" stA="55000" endA="300" endPos="45500" dir="5400000" sy="-100000" algn="bl" rotWithShape="0"/>
                </a:effectLst>
              </a:rPr>
              <a:t>PRESENT VALUE EXAMPLE</a:t>
            </a:r>
          </a:p>
        </p:txBody>
      </p:sp>
      <mc:AlternateContent xmlns:mc="http://schemas.openxmlformats.org/markup-compatibility/2006" xmlns:a14="http://schemas.microsoft.com/office/drawing/2010/main">
        <mc:Choice Requires="a14">
          <p:sp>
            <p:nvSpPr>
              <p:cNvPr id="274435" name="Rectangle 3"/>
              <p:cNvSpPr>
                <a:spLocks noGrp="1" noChangeArrowheads="1"/>
              </p:cNvSpPr>
              <p:nvPr>
                <p:ph idx="1"/>
              </p:nvPr>
            </p:nvSpPr>
            <p:spPr>
              <a:xfrm>
                <a:off x="857251" y="1676400"/>
                <a:ext cx="7404653" cy="4419600"/>
              </a:xfrm>
            </p:spPr>
            <p:txBody>
              <a:bodyPr>
                <a:normAutofit/>
              </a:bodyPr>
              <a:lstStyle/>
              <a:p>
                <a:pPr eaLnBrk="1" hangingPunct="1">
                  <a:buFont typeface="Wingdings" pitchFamily="2" charset="2"/>
                  <a:buNone/>
                </a:pPr>
                <a:r>
                  <a:rPr lang="en-US" sz="2400" dirty="0"/>
                  <a:t>What is the present value of $1,500 to be received eight years from now if money in hand can be invested at 10 percent?</a:t>
                </a:r>
              </a:p>
              <a:p>
                <a:pPr>
                  <a:lnSpc>
                    <a:spcPct val="60000"/>
                  </a:lnSpc>
                  <a:buNone/>
                </a:pPr>
                <a:r>
                  <a:rPr lang="en-US" dirty="0"/>
                  <a:t>                                    </a:t>
                </a:r>
                <a14:m>
                  <m:oMath xmlns:m="http://schemas.openxmlformats.org/officeDocument/2006/math">
                    <m:r>
                      <a:rPr lang="en-CA" sz="2800" i="1">
                        <a:latin typeface="Cambria Math" panose="02040503050406030204" pitchFamily="18" charset="0"/>
                      </a:rPr>
                      <m:t>𝑃𝑉</m:t>
                    </m:r>
                    <m:r>
                      <a:rPr lang="en-CA" sz="2800" i="1">
                        <a:latin typeface="Cambria Math" panose="02040503050406030204" pitchFamily="18" charset="0"/>
                      </a:rPr>
                      <m:t>=   </m:t>
                    </m:r>
                    <m:f>
                      <m:fPr>
                        <m:ctrlPr>
                          <a:rPr lang="en-CA" sz="2800" i="1">
                            <a:latin typeface="Cambria Math" panose="02040503050406030204" pitchFamily="18" charset="0"/>
                          </a:rPr>
                        </m:ctrlPr>
                      </m:fPr>
                      <m:num>
                        <m:r>
                          <a:rPr lang="en-CA" sz="2800" b="0" i="1" smtClean="0">
                            <a:latin typeface="Cambria Math" panose="02040503050406030204" pitchFamily="18" charset="0"/>
                          </a:rPr>
                          <m:t>1500</m:t>
                        </m:r>
                      </m:num>
                      <m:den>
                        <m:sSup>
                          <m:sSupPr>
                            <m:ctrlPr>
                              <a:rPr lang="en-CA" sz="2800" i="1">
                                <a:latin typeface="Cambria Math" panose="02040503050406030204" pitchFamily="18" charset="0"/>
                              </a:rPr>
                            </m:ctrlPr>
                          </m:sSupPr>
                          <m:e>
                            <m:r>
                              <a:rPr lang="en-CA" sz="2800" i="1">
                                <a:latin typeface="Cambria Math" panose="02040503050406030204" pitchFamily="18" charset="0"/>
                              </a:rPr>
                              <m:t>(1+</m:t>
                            </m:r>
                            <m:r>
                              <a:rPr lang="en-CA" sz="2800" b="0" i="1" smtClean="0">
                                <a:latin typeface="Cambria Math" panose="02040503050406030204" pitchFamily="18" charset="0"/>
                              </a:rPr>
                              <m:t>0.1</m:t>
                            </m:r>
                            <m:r>
                              <a:rPr lang="en-CA" sz="2800" i="1">
                                <a:latin typeface="Cambria Math" panose="02040503050406030204" pitchFamily="18" charset="0"/>
                              </a:rPr>
                              <m:t>)</m:t>
                            </m:r>
                          </m:e>
                          <m:sup>
                            <m:r>
                              <a:rPr lang="en-CA" sz="2800" b="0" i="1" smtClean="0">
                                <a:latin typeface="Cambria Math" panose="02040503050406030204" pitchFamily="18" charset="0"/>
                              </a:rPr>
                              <m:t>8</m:t>
                            </m:r>
                          </m:sup>
                        </m:sSup>
                      </m:den>
                    </m:f>
                  </m:oMath>
                </a14:m>
                <a:endParaRPr lang="en-CA" dirty="0"/>
              </a:p>
              <a:p>
                <a:pPr eaLnBrk="1" hangingPunct="1">
                  <a:lnSpc>
                    <a:spcPct val="80000"/>
                  </a:lnSpc>
                  <a:buFont typeface="Wingdings" pitchFamily="2" charset="2"/>
                  <a:buNone/>
                </a:pPr>
                <a:endParaRPr lang="en-US" sz="2400" baseline="30000" dirty="0"/>
              </a:p>
              <a:p>
                <a:pPr eaLnBrk="1" hangingPunct="1">
                  <a:lnSpc>
                    <a:spcPct val="130000"/>
                  </a:lnSpc>
                  <a:buFont typeface="Wingdings" pitchFamily="2" charset="2"/>
                  <a:buNone/>
                </a:pPr>
                <a:r>
                  <a:rPr lang="en-US" sz="2400" dirty="0"/>
                  <a:t>                             	      </a:t>
                </a:r>
                <a:r>
                  <a:rPr lang="en-US" sz="2800" dirty="0"/>
                  <a:t>= (1,500)(0.467)</a:t>
                </a:r>
              </a:p>
              <a:p>
                <a:pPr eaLnBrk="1" hangingPunct="1">
                  <a:lnSpc>
                    <a:spcPct val="130000"/>
                  </a:lnSpc>
                  <a:buFont typeface="Wingdings" pitchFamily="2" charset="2"/>
                  <a:buNone/>
                </a:pPr>
                <a:r>
                  <a:rPr lang="en-US" sz="2400" dirty="0"/>
                  <a:t>                            	      </a:t>
                </a:r>
                <a:r>
                  <a:rPr lang="en-US" sz="2800" dirty="0"/>
                  <a:t>= $700.50</a:t>
                </a:r>
                <a:endParaRPr lang="en-US" sz="2400" dirty="0"/>
              </a:p>
            </p:txBody>
          </p:sp>
        </mc:Choice>
        <mc:Fallback xmlns="">
          <p:sp>
            <p:nvSpPr>
              <p:cNvPr id="274435" name="Rectangle 3"/>
              <p:cNvSpPr>
                <a:spLocks noGrp="1" noRot="1" noChangeAspect="1" noMove="1" noResize="1" noEditPoints="1" noAdjustHandles="1" noChangeArrowheads="1" noChangeShapeType="1" noTextEdit="1"/>
              </p:cNvSpPr>
              <p:nvPr>
                <p:ph idx="1"/>
              </p:nvPr>
            </p:nvSpPr>
            <p:spPr>
              <a:xfrm>
                <a:off x="857251" y="1676400"/>
                <a:ext cx="7404653" cy="4419600"/>
              </a:xfrm>
              <a:blipFill>
                <a:blip r:embed="rId3"/>
                <a:stretch>
                  <a:fillRect l="-824" t="-1931"/>
                </a:stretch>
              </a:blipFill>
            </p:spPr>
            <p:txBody>
              <a:bodyPr/>
              <a:lstStyle/>
              <a:p>
                <a:r>
                  <a:rPr lang="en-CA">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1371600" y="76200"/>
            <a:ext cx="7498080" cy="1143000"/>
          </a:xfrm>
        </p:spPr>
        <p:txBody>
          <a:bodyPr>
            <a:normAutofit/>
          </a:bodyPr>
          <a:lstStyle/>
          <a:p>
            <a:pPr algn="ctr" eaLnBrk="1" fontAlgn="auto" hangingPunct="1">
              <a:spcAft>
                <a:spcPts val="0"/>
              </a:spcAft>
              <a:defRPr/>
            </a:pPr>
            <a:r>
              <a:rPr lang="en-US" b="1" dirty="0">
                <a:effectLst>
                  <a:outerShdw blurRad="50000" dist="30000" dir="5400000" algn="tl" rotWithShape="0">
                    <a:srgbClr val="000000">
                      <a:alpha val="30000"/>
                    </a:srgbClr>
                  </a:outerShdw>
                  <a:reflection blurRad="6350" stA="55000" endA="300" endPos="45500" dir="5400000" sy="-100000" algn="bl" rotWithShape="0"/>
                </a:effectLst>
              </a:rPr>
              <a:t>NET PRESENT VALUE (NPV)</a:t>
            </a:r>
          </a:p>
        </p:txBody>
      </p:sp>
      <p:sp>
        <p:nvSpPr>
          <p:cNvPr id="480259" name="Rectangle 3"/>
          <p:cNvSpPr>
            <a:spLocks noGrp="1" noChangeArrowheads="1"/>
          </p:cNvSpPr>
          <p:nvPr>
            <p:ph idx="1"/>
          </p:nvPr>
        </p:nvSpPr>
        <p:spPr>
          <a:xfrm>
            <a:off x="857251" y="1524000"/>
            <a:ext cx="7404653" cy="4572000"/>
          </a:xfrm>
        </p:spPr>
        <p:txBody>
          <a:bodyPr>
            <a:normAutofit lnSpcReduction="10000"/>
          </a:bodyPr>
          <a:lstStyle/>
          <a:p>
            <a:pPr marL="444500" indent="-409575" eaLnBrk="1" fontAlgn="auto" hangingPunct="1">
              <a:spcAft>
                <a:spcPts val="0"/>
              </a:spcAft>
              <a:buFont typeface="Courier New" pitchFamily="49" charset="0"/>
              <a:buChar char="o"/>
              <a:defRPr/>
            </a:pPr>
            <a:r>
              <a:rPr lang="en-US" sz="3200" dirty="0"/>
              <a:t>Also called Discounted Cash Flow</a:t>
            </a:r>
          </a:p>
          <a:p>
            <a:pPr marL="444500" indent="-409575" eaLnBrk="1" fontAlgn="auto" hangingPunct="1">
              <a:spcAft>
                <a:spcPts val="0"/>
              </a:spcAft>
              <a:buFont typeface="Courier New" pitchFamily="49" charset="0"/>
              <a:buChar char="o"/>
              <a:defRPr/>
            </a:pPr>
            <a:r>
              <a:rPr lang="en-US" sz="3200" dirty="0"/>
              <a:t>Net present value is the difference between the present value of the benefits and the present value of the costs</a:t>
            </a:r>
          </a:p>
          <a:p>
            <a:pPr marL="444500" lvl="1" indent="-409575" eaLnBrk="1" fontAlgn="auto" hangingPunct="1">
              <a:spcAft>
                <a:spcPts val="0"/>
              </a:spcAft>
              <a:buNone/>
              <a:defRPr/>
            </a:pPr>
            <a:r>
              <a:rPr lang="en-US" sz="2800" dirty="0"/>
              <a:t>	+</a:t>
            </a:r>
            <a:r>
              <a:rPr lang="en-US" sz="2800" dirty="0" err="1"/>
              <a:t>ve</a:t>
            </a:r>
            <a:r>
              <a:rPr lang="en-US" sz="2800" dirty="0"/>
              <a:t> result </a:t>
            </a:r>
            <a:r>
              <a:rPr lang="en-US" sz="2800" dirty="0">
                <a:sym typeface="Wingdings" pitchFamily="2" charset="2"/>
              </a:rPr>
              <a:t> acceptable</a:t>
            </a:r>
          </a:p>
          <a:p>
            <a:pPr marL="444500" lvl="1" indent="-409575" eaLnBrk="1" fontAlgn="auto" hangingPunct="1">
              <a:spcAft>
                <a:spcPts val="0"/>
              </a:spcAft>
              <a:buNone/>
              <a:defRPr/>
            </a:pPr>
            <a:r>
              <a:rPr lang="en-US" sz="2800" dirty="0">
                <a:sym typeface="Wingdings" pitchFamily="2" charset="2"/>
              </a:rPr>
              <a:t>	-</a:t>
            </a:r>
            <a:r>
              <a:rPr lang="en-US" sz="2800" dirty="0" err="1">
                <a:sym typeface="Wingdings" pitchFamily="2" charset="2"/>
              </a:rPr>
              <a:t>ve</a:t>
            </a:r>
            <a:r>
              <a:rPr lang="en-US" sz="2800" dirty="0">
                <a:sym typeface="Wingdings" pitchFamily="2" charset="2"/>
              </a:rPr>
              <a:t>  result  unacceptable</a:t>
            </a:r>
          </a:p>
          <a:p>
            <a:pPr marL="444500" indent="-409575" eaLnBrk="1" fontAlgn="auto" hangingPunct="1">
              <a:spcAft>
                <a:spcPts val="0"/>
              </a:spcAft>
              <a:buFont typeface="Courier New" pitchFamily="49" charset="0"/>
              <a:buChar char="o"/>
              <a:defRPr/>
            </a:pPr>
            <a:r>
              <a:rPr lang="en-US" sz="3200" dirty="0">
                <a:sym typeface="Wingdings" pitchFamily="2" charset="2"/>
              </a:rPr>
              <a:t>The benefit and cost cash flows are discounted by the required rate of return (also known as the hurdle rate)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050"/>
          <p:cNvSpPr>
            <a:spLocks noGrp="1" noChangeArrowheads="1"/>
          </p:cNvSpPr>
          <p:nvPr>
            <p:ph type="title"/>
          </p:nvPr>
        </p:nvSpPr>
        <p:spPr>
          <a:xfrm>
            <a:off x="914400" y="274638"/>
            <a:ext cx="8019288" cy="1143000"/>
          </a:xfrm>
        </p:spPr>
        <p:txBody>
          <a:bodyPr>
            <a:normAutofit/>
          </a:bodyPr>
          <a:lstStyle/>
          <a:p>
            <a:pPr algn="ctr" eaLnBrk="1" fontAlgn="auto" hangingPunct="1">
              <a:spcAft>
                <a:spcPts val="0"/>
              </a:spcAft>
              <a:defRPr/>
            </a:pPr>
            <a:r>
              <a:rPr lang="en-US" b="1" dirty="0">
                <a:effectLst>
                  <a:outerShdw blurRad="50000" dist="30000" dir="5400000" algn="tl" rotWithShape="0">
                    <a:srgbClr val="000000">
                      <a:alpha val="30000"/>
                    </a:srgbClr>
                  </a:outerShdw>
                  <a:reflection blurRad="6350" stA="55000" endA="300" endPos="45500" dir="5400000" sy="-100000" algn="bl" rotWithShape="0"/>
                </a:effectLst>
              </a:rPr>
              <a:t>NET PRESENT VALUE (NPV)</a:t>
            </a:r>
          </a:p>
        </p:txBody>
      </p:sp>
      <mc:AlternateContent xmlns:mc="http://schemas.openxmlformats.org/markup-compatibility/2006" xmlns:a14="http://schemas.microsoft.com/office/drawing/2010/main">
        <mc:Choice Requires="a14">
          <p:sp>
            <p:nvSpPr>
              <p:cNvPr id="4" name="TextBox 3"/>
              <p:cNvSpPr txBox="1"/>
              <p:nvPr/>
            </p:nvSpPr>
            <p:spPr>
              <a:xfrm>
                <a:off x="3276600" y="2971800"/>
                <a:ext cx="2137252" cy="12666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sz="2800" b="1" i="1" smtClean="0">
                              <a:latin typeface="Cambria Math" panose="02040503050406030204" pitchFamily="18" charset="0"/>
                            </a:rPr>
                          </m:ctrlPr>
                        </m:naryPr>
                        <m:sub>
                          <m:r>
                            <m:rPr>
                              <m:brk m:alnAt="23"/>
                            </m:rPr>
                            <a:rPr lang="en-US" sz="2800" b="1" i="1" smtClean="0">
                              <a:latin typeface="Cambria Math"/>
                            </a:rPr>
                            <m:t>𝒕</m:t>
                          </m:r>
                          <m:r>
                            <a:rPr lang="en-US" sz="2800" b="1" i="1" smtClean="0">
                              <a:latin typeface="Cambria Math"/>
                            </a:rPr>
                            <m:t>=</m:t>
                          </m:r>
                          <m:r>
                            <a:rPr lang="en-US" sz="2800" b="1" i="1" smtClean="0">
                              <a:latin typeface="Cambria Math"/>
                            </a:rPr>
                            <m:t>𝟏</m:t>
                          </m:r>
                        </m:sub>
                        <m:sup>
                          <m:r>
                            <a:rPr lang="en-US" sz="2800" b="1" i="1" smtClean="0">
                              <a:latin typeface="Cambria Math"/>
                            </a:rPr>
                            <m:t>𝒏</m:t>
                          </m:r>
                        </m:sup>
                        <m:e>
                          <m:f>
                            <m:fPr>
                              <m:ctrlPr>
                                <a:rPr lang="en-US" sz="2800" b="1" i="1" smtClean="0">
                                  <a:latin typeface="Cambria Math" panose="02040503050406030204" pitchFamily="18" charset="0"/>
                                </a:rPr>
                              </m:ctrlPr>
                            </m:fPr>
                            <m:num>
                              <m:sSub>
                                <m:sSubPr>
                                  <m:ctrlPr>
                                    <a:rPr lang="en-US" sz="2800" b="1" i="1" smtClean="0">
                                      <a:latin typeface="Cambria Math" panose="02040503050406030204" pitchFamily="18" charset="0"/>
                                    </a:rPr>
                                  </m:ctrlPr>
                                </m:sSubPr>
                                <m:e>
                                  <m:r>
                                    <a:rPr lang="en-US" sz="2800" b="1" i="1" smtClean="0">
                                      <a:latin typeface="Cambria Math"/>
                                    </a:rPr>
                                    <m:t>𝑽𝑩</m:t>
                                  </m:r>
                                </m:e>
                                <m:sub>
                                  <m:r>
                                    <a:rPr lang="en-US" sz="2800" b="1" i="1" smtClean="0">
                                      <a:latin typeface="Cambria Math"/>
                                    </a:rPr>
                                    <m:t>𝒏</m:t>
                                  </m:r>
                                </m:sub>
                              </m:sSub>
                            </m:num>
                            <m:den>
                              <m:sSup>
                                <m:sSupPr>
                                  <m:ctrlPr>
                                    <a:rPr lang="en-US" sz="2800" b="1" i="1" smtClean="0">
                                      <a:latin typeface="Cambria Math" panose="02040503050406030204" pitchFamily="18" charset="0"/>
                                    </a:rPr>
                                  </m:ctrlPr>
                                </m:sSupPr>
                                <m:e>
                                  <m:r>
                                    <a:rPr lang="en-US" sz="2800" b="1" i="1" smtClean="0">
                                      <a:latin typeface="Cambria Math"/>
                                    </a:rPr>
                                    <m:t>(</m:t>
                                  </m:r>
                                  <m:r>
                                    <a:rPr lang="en-US" sz="2800" b="1" i="1" smtClean="0">
                                      <a:latin typeface="Cambria Math"/>
                                    </a:rPr>
                                    <m:t>𝟏</m:t>
                                  </m:r>
                                  <m:r>
                                    <a:rPr lang="en-US" sz="2800" b="1" i="1" smtClean="0">
                                      <a:latin typeface="Cambria Math"/>
                                    </a:rPr>
                                    <m:t>+</m:t>
                                  </m:r>
                                  <m:r>
                                    <a:rPr lang="en-US" sz="2800" b="1" i="1" smtClean="0">
                                      <a:latin typeface="Cambria Math"/>
                                    </a:rPr>
                                    <m:t>𝒓</m:t>
                                  </m:r>
                                  <m:r>
                                    <a:rPr lang="en-US" sz="2800" b="1" i="1" smtClean="0">
                                      <a:latin typeface="Cambria Math"/>
                                    </a:rPr>
                                    <m:t>)</m:t>
                                  </m:r>
                                </m:e>
                                <m:sup>
                                  <m:r>
                                    <a:rPr lang="en-US" sz="2800" b="1" i="1" smtClean="0">
                                      <a:latin typeface="Cambria Math"/>
                                    </a:rPr>
                                    <m:t>𝒏</m:t>
                                  </m:r>
                                </m:sup>
                              </m:sSup>
                            </m:den>
                          </m:f>
                        </m:e>
                      </m:nary>
                    </m:oMath>
                  </m:oMathPara>
                </a14:m>
                <a:endParaRPr lang="en-US" sz="2800" b="1" dirty="0"/>
              </a:p>
            </p:txBody>
          </p:sp>
        </mc:Choice>
        <mc:Fallback xmlns="">
          <p:sp>
            <p:nvSpPr>
              <p:cNvPr id="4" name="TextBox 3"/>
              <p:cNvSpPr txBox="1">
                <a:spLocks noRot="1" noChangeAspect="1" noMove="1" noResize="1" noEditPoints="1" noAdjustHandles="1" noChangeArrowheads="1" noChangeShapeType="1" noTextEdit="1"/>
              </p:cNvSpPr>
              <p:nvPr/>
            </p:nvSpPr>
            <p:spPr>
              <a:xfrm>
                <a:off x="3276600" y="2971800"/>
                <a:ext cx="2137252" cy="1266629"/>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639949" y="2980134"/>
                <a:ext cx="2137252" cy="12666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sz="2800" b="1" i="1" smtClean="0">
                              <a:latin typeface="Cambria Math" panose="02040503050406030204" pitchFamily="18" charset="0"/>
                            </a:rPr>
                          </m:ctrlPr>
                        </m:naryPr>
                        <m:sub>
                          <m:r>
                            <m:rPr>
                              <m:brk m:alnAt="23"/>
                            </m:rPr>
                            <a:rPr lang="en-US" sz="2800" b="1" i="1" smtClean="0">
                              <a:latin typeface="Cambria Math"/>
                            </a:rPr>
                            <m:t>𝒕</m:t>
                          </m:r>
                          <m:r>
                            <a:rPr lang="en-US" sz="2800" b="1" i="1" smtClean="0">
                              <a:latin typeface="Cambria Math"/>
                            </a:rPr>
                            <m:t>=</m:t>
                          </m:r>
                          <m:r>
                            <a:rPr lang="en-US" sz="2800" b="1" i="1" smtClean="0">
                              <a:latin typeface="Cambria Math"/>
                            </a:rPr>
                            <m:t>𝟏</m:t>
                          </m:r>
                        </m:sub>
                        <m:sup>
                          <m:r>
                            <a:rPr lang="en-US" sz="2800" b="1" i="1" smtClean="0">
                              <a:latin typeface="Cambria Math"/>
                            </a:rPr>
                            <m:t>𝒏</m:t>
                          </m:r>
                        </m:sup>
                        <m:e>
                          <m:f>
                            <m:fPr>
                              <m:ctrlPr>
                                <a:rPr lang="en-US" sz="2800" b="1" i="1" smtClean="0">
                                  <a:latin typeface="Cambria Math" panose="02040503050406030204" pitchFamily="18" charset="0"/>
                                </a:rPr>
                              </m:ctrlPr>
                            </m:fPr>
                            <m:num>
                              <m:sSub>
                                <m:sSubPr>
                                  <m:ctrlPr>
                                    <a:rPr lang="en-US" sz="2800" b="1" i="1" smtClean="0">
                                      <a:latin typeface="Cambria Math" panose="02040503050406030204" pitchFamily="18" charset="0"/>
                                    </a:rPr>
                                  </m:ctrlPr>
                                </m:sSubPr>
                                <m:e>
                                  <m:r>
                                    <a:rPr lang="en-US" sz="2800" b="1" i="1" smtClean="0">
                                      <a:latin typeface="Cambria Math"/>
                                    </a:rPr>
                                    <m:t>𝑽𝑪</m:t>
                                  </m:r>
                                </m:e>
                                <m:sub>
                                  <m:r>
                                    <a:rPr lang="en-US" sz="2800" b="1" i="1" smtClean="0">
                                      <a:latin typeface="Cambria Math"/>
                                    </a:rPr>
                                    <m:t>𝒏</m:t>
                                  </m:r>
                                </m:sub>
                              </m:sSub>
                            </m:num>
                            <m:den>
                              <m:sSup>
                                <m:sSupPr>
                                  <m:ctrlPr>
                                    <a:rPr lang="en-US" sz="2800" b="1" i="1" smtClean="0">
                                      <a:latin typeface="Cambria Math" panose="02040503050406030204" pitchFamily="18" charset="0"/>
                                    </a:rPr>
                                  </m:ctrlPr>
                                </m:sSupPr>
                                <m:e>
                                  <m:r>
                                    <a:rPr lang="en-US" sz="2800" b="1" i="1" smtClean="0">
                                      <a:latin typeface="Cambria Math"/>
                                    </a:rPr>
                                    <m:t>(</m:t>
                                  </m:r>
                                  <m:r>
                                    <a:rPr lang="en-US" sz="2800" b="1" i="1" smtClean="0">
                                      <a:latin typeface="Cambria Math"/>
                                    </a:rPr>
                                    <m:t>𝟏</m:t>
                                  </m:r>
                                  <m:r>
                                    <a:rPr lang="en-US" sz="2800" b="1" i="1" smtClean="0">
                                      <a:latin typeface="Cambria Math"/>
                                    </a:rPr>
                                    <m:t>+</m:t>
                                  </m:r>
                                  <m:r>
                                    <a:rPr lang="en-US" sz="2800" b="1" i="1" smtClean="0">
                                      <a:latin typeface="Cambria Math"/>
                                    </a:rPr>
                                    <m:t>𝒓</m:t>
                                  </m:r>
                                  <m:r>
                                    <a:rPr lang="en-US" sz="2800" b="1" i="1" smtClean="0">
                                      <a:latin typeface="Cambria Math"/>
                                    </a:rPr>
                                    <m:t>)</m:t>
                                  </m:r>
                                </m:e>
                                <m:sup>
                                  <m:r>
                                    <a:rPr lang="en-US" sz="2800" b="1" i="1" smtClean="0">
                                      <a:latin typeface="Cambria Math"/>
                                    </a:rPr>
                                    <m:t>𝒏</m:t>
                                  </m:r>
                                </m:sup>
                              </m:sSup>
                            </m:den>
                          </m:f>
                        </m:e>
                      </m:nary>
                    </m:oMath>
                  </m:oMathPara>
                </a14:m>
                <a:endParaRPr lang="en-US" sz="28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5639949" y="2980134"/>
                <a:ext cx="2137252" cy="1266629"/>
              </a:xfrm>
              <a:prstGeom prst="rect">
                <a:avLst/>
              </a:prstGeom>
              <a:blipFill rotWithShape="1">
                <a:blip r:embed="rId4"/>
                <a:stretch>
                  <a:fillRect/>
                </a:stretch>
              </a:blipFill>
            </p:spPr>
            <p:txBody>
              <a:bodyPr/>
              <a:lstStyle/>
              <a:p>
                <a:r>
                  <a:rPr lang="en-US">
                    <a:noFill/>
                  </a:rPr>
                  <a:t> </a:t>
                </a:r>
              </a:p>
            </p:txBody>
          </p:sp>
        </mc:Fallback>
      </mc:AlternateContent>
      <p:sp>
        <p:nvSpPr>
          <p:cNvPr id="5" name="TextBox 4"/>
          <p:cNvSpPr txBox="1"/>
          <p:nvPr/>
        </p:nvSpPr>
        <p:spPr>
          <a:xfrm>
            <a:off x="2133600" y="3352800"/>
            <a:ext cx="1183337" cy="523220"/>
          </a:xfrm>
          <a:prstGeom prst="rect">
            <a:avLst/>
          </a:prstGeom>
          <a:noFill/>
        </p:spPr>
        <p:txBody>
          <a:bodyPr wrap="none" rtlCol="0">
            <a:spAutoFit/>
          </a:bodyPr>
          <a:lstStyle/>
          <a:p>
            <a:r>
              <a:rPr lang="en-US" sz="2800" b="1" i="1" dirty="0"/>
              <a:t>NPV</a:t>
            </a:r>
            <a:r>
              <a:rPr lang="en-US" sz="2800" dirty="0"/>
              <a:t> =</a:t>
            </a:r>
          </a:p>
        </p:txBody>
      </p:sp>
      <p:cxnSp>
        <p:nvCxnSpPr>
          <p:cNvPr id="8" name="Straight Connector 7"/>
          <p:cNvCxnSpPr/>
          <p:nvPr/>
        </p:nvCxnSpPr>
        <p:spPr>
          <a:xfrm>
            <a:off x="5415969" y="3600450"/>
            <a:ext cx="18473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1905000" y="4627763"/>
                <a:ext cx="5791200" cy="1631216"/>
              </a:xfrm>
              <a:prstGeom prst="rect">
                <a:avLst/>
              </a:prstGeom>
              <a:noFill/>
            </p:spPr>
            <p:txBody>
              <a:bodyPr wrap="square" rtlCol="0">
                <a:spAutoFit/>
              </a:bodyPr>
              <a:lstStyle/>
              <a:p>
                <a:r>
                  <a:rPr lang="en-US" sz="2000" b="1" dirty="0"/>
                  <a:t>Where :</a:t>
                </a:r>
              </a:p>
              <a:p>
                <a:endParaRPr lang="en-US" sz="2000" b="1" dirty="0"/>
              </a:p>
              <a:p>
                <a14:m>
                  <m:oMath xmlns:m="http://schemas.openxmlformats.org/officeDocument/2006/math">
                    <m:sSub>
                      <m:sSubPr>
                        <m:ctrlPr>
                          <a:rPr lang="en-US" sz="2000" b="1" i="1">
                            <a:latin typeface="Cambria Math" panose="02040503050406030204" pitchFamily="18" charset="0"/>
                          </a:rPr>
                        </m:ctrlPr>
                      </m:sSubPr>
                      <m:e>
                        <m:r>
                          <a:rPr lang="en-US" sz="2000" b="1" i="1" smtClean="0">
                            <a:latin typeface="Cambria Math"/>
                          </a:rPr>
                          <m:t> </m:t>
                        </m:r>
                        <m:r>
                          <a:rPr lang="en-US" sz="2000" b="1" i="1">
                            <a:latin typeface="Cambria Math"/>
                          </a:rPr>
                          <m:t>𝑽𝑩</m:t>
                        </m:r>
                      </m:e>
                      <m:sub>
                        <m:r>
                          <a:rPr lang="en-US" sz="2000" b="1" i="1">
                            <a:latin typeface="Cambria Math"/>
                          </a:rPr>
                          <m:t>𝒏</m:t>
                        </m:r>
                      </m:sub>
                    </m:sSub>
                  </m:oMath>
                </a14:m>
                <a:r>
                  <a:rPr lang="en-US" sz="2000" dirty="0"/>
                  <a:t> 	= Value of Benefits at t= n   </a:t>
                </a:r>
              </a:p>
              <a:p>
                <a14:m>
                  <m:oMath xmlns:m="http://schemas.openxmlformats.org/officeDocument/2006/math">
                    <m:sSub>
                      <m:sSubPr>
                        <m:ctrlPr>
                          <a:rPr lang="en-US" sz="2000" b="1" i="1">
                            <a:latin typeface="Cambria Math" panose="02040503050406030204" pitchFamily="18" charset="0"/>
                          </a:rPr>
                        </m:ctrlPr>
                      </m:sSubPr>
                      <m:e>
                        <m:r>
                          <a:rPr lang="en-US" sz="2000" b="1" i="1">
                            <a:latin typeface="Cambria Math"/>
                          </a:rPr>
                          <m:t>𝑽𝑪</m:t>
                        </m:r>
                      </m:e>
                      <m:sub>
                        <m:r>
                          <a:rPr lang="en-US" sz="2000" b="1" i="1">
                            <a:latin typeface="Cambria Math"/>
                          </a:rPr>
                          <m:t>𝒏</m:t>
                        </m:r>
                      </m:sub>
                    </m:sSub>
                  </m:oMath>
                </a14:m>
                <a:r>
                  <a:rPr lang="en-US" sz="2000" dirty="0"/>
                  <a:t>  	= Value of Costs at t= n</a:t>
                </a:r>
              </a:p>
              <a:p>
                <a:r>
                  <a:rPr lang="en-US" sz="2000" b="1" dirty="0"/>
                  <a:t>r</a:t>
                </a:r>
                <a:r>
                  <a:rPr lang="en-US" sz="2000" dirty="0"/>
                  <a:t> 		= Discount rate</a:t>
                </a:r>
              </a:p>
            </p:txBody>
          </p:sp>
        </mc:Choice>
        <mc:Fallback xmlns="">
          <p:sp>
            <p:nvSpPr>
              <p:cNvPr id="9" name="TextBox 8"/>
              <p:cNvSpPr txBox="1">
                <a:spLocks noRot="1" noChangeAspect="1" noMove="1" noResize="1" noEditPoints="1" noAdjustHandles="1" noChangeArrowheads="1" noChangeShapeType="1" noTextEdit="1"/>
              </p:cNvSpPr>
              <p:nvPr/>
            </p:nvSpPr>
            <p:spPr>
              <a:xfrm>
                <a:off x="1905000" y="4627763"/>
                <a:ext cx="5791200" cy="1631216"/>
              </a:xfrm>
              <a:prstGeom prst="rect">
                <a:avLst/>
              </a:prstGeom>
              <a:blipFill>
                <a:blip r:embed="rId5"/>
                <a:stretch>
                  <a:fillRect l="-1158" t="-1866" b="-5597"/>
                </a:stretch>
              </a:blipFill>
            </p:spPr>
            <p:txBody>
              <a:bodyPr/>
              <a:lstStyle/>
              <a:p>
                <a:r>
                  <a:rPr lang="en-CA">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1026"/>
          <p:cNvSpPr>
            <a:spLocks noGrp="1" noChangeArrowheads="1"/>
          </p:cNvSpPr>
          <p:nvPr>
            <p:ph type="title"/>
          </p:nvPr>
        </p:nvSpPr>
        <p:spPr>
          <a:xfrm>
            <a:off x="1000887" y="152400"/>
            <a:ext cx="8171688" cy="1143000"/>
          </a:xfrm>
        </p:spPr>
        <p:txBody>
          <a:bodyPr>
            <a:normAutofit/>
          </a:bodyPr>
          <a:lstStyle/>
          <a:p>
            <a:pPr algn="ctr" eaLnBrk="1" fontAlgn="auto" hangingPunct="1">
              <a:spcAft>
                <a:spcPts val="0"/>
              </a:spcAft>
              <a:defRPr/>
            </a:pP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NET PRESENT VALUE EXAMPLE</a:t>
            </a:r>
          </a:p>
        </p:txBody>
      </p:sp>
      <p:sp>
        <p:nvSpPr>
          <p:cNvPr id="482307" name="Rectangle 1027"/>
          <p:cNvSpPr>
            <a:spLocks noGrp="1" noChangeArrowheads="1"/>
          </p:cNvSpPr>
          <p:nvPr>
            <p:ph idx="1"/>
          </p:nvPr>
        </p:nvSpPr>
        <p:spPr/>
        <p:txBody>
          <a:bodyPr>
            <a:normAutofit fontScale="85000" lnSpcReduction="20000"/>
          </a:bodyPr>
          <a:lstStyle/>
          <a:p>
            <a:pPr eaLnBrk="1" fontAlgn="auto" hangingPunct="1">
              <a:spcAft>
                <a:spcPts val="0"/>
              </a:spcAft>
              <a:buFont typeface="Wingdings" pitchFamily="2" charset="2"/>
              <a:buNone/>
              <a:defRPr/>
            </a:pPr>
            <a:r>
              <a:rPr lang="en-US" sz="2400" dirty="0"/>
              <a:t>    Year               Benefits                   Present Value</a:t>
            </a:r>
          </a:p>
          <a:p>
            <a:pPr eaLnBrk="1" fontAlgn="auto" hangingPunct="1">
              <a:spcAft>
                <a:spcPts val="0"/>
              </a:spcAft>
              <a:buFont typeface="Wingdings" pitchFamily="2" charset="2"/>
              <a:buNone/>
              <a:defRPr/>
            </a:pPr>
            <a:r>
              <a:rPr lang="en-US" sz="2400" dirty="0"/>
              <a:t>       1                   $1,000                          $   909</a:t>
            </a:r>
          </a:p>
          <a:p>
            <a:pPr eaLnBrk="1" fontAlgn="auto" hangingPunct="1">
              <a:spcAft>
                <a:spcPts val="0"/>
              </a:spcAft>
              <a:buFont typeface="Wingdings" pitchFamily="2" charset="2"/>
              <a:buNone/>
              <a:defRPr/>
            </a:pPr>
            <a:r>
              <a:rPr lang="en-US" sz="2400" dirty="0"/>
              <a:t>       2                     2,000                            1,653</a:t>
            </a:r>
          </a:p>
          <a:p>
            <a:pPr eaLnBrk="1" fontAlgn="auto" hangingPunct="1">
              <a:spcAft>
                <a:spcPts val="0"/>
              </a:spcAft>
              <a:buFont typeface="Wingdings" pitchFamily="2" charset="2"/>
              <a:buNone/>
              <a:defRPr/>
            </a:pPr>
            <a:r>
              <a:rPr lang="en-US" sz="2400" dirty="0"/>
              <a:t>       3                     2,000                            1,503</a:t>
            </a:r>
          </a:p>
          <a:p>
            <a:pPr eaLnBrk="1" fontAlgn="auto" hangingPunct="1">
              <a:spcAft>
                <a:spcPts val="0"/>
              </a:spcAft>
              <a:buFont typeface="Wingdings" pitchFamily="2" charset="2"/>
              <a:buNone/>
              <a:defRPr/>
            </a:pPr>
            <a:r>
              <a:rPr lang="en-US" sz="2400" dirty="0"/>
              <a:t>       4                     5,000                            3,415</a:t>
            </a:r>
          </a:p>
          <a:p>
            <a:pPr eaLnBrk="1" fontAlgn="auto" hangingPunct="1">
              <a:spcAft>
                <a:spcPts val="0"/>
              </a:spcAft>
              <a:buFont typeface="Wingdings" pitchFamily="2" charset="2"/>
              <a:buNone/>
              <a:defRPr/>
            </a:pPr>
            <a:r>
              <a:rPr lang="en-US" sz="2400" dirty="0"/>
              <a:t>       5                     2,000                            1,242</a:t>
            </a:r>
          </a:p>
          <a:p>
            <a:pPr eaLnBrk="1" fontAlgn="auto" hangingPunct="1">
              <a:spcAft>
                <a:spcPts val="0"/>
              </a:spcAft>
              <a:buFont typeface="Wingdings" pitchFamily="2" charset="2"/>
              <a:buNone/>
              <a:defRPr/>
            </a:pPr>
            <a:endParaRPr lang="en-US" sz="2400" dirty="0"/>
          </a:p>
          <a:p>
            <a:pPr eaLnBrk="1" fontAlgn="auto" hangingPunct="1">
              <a:spcAft>
                <a:spcPts val="0"/>
              </a:spcAft>
              <a:buFont typeface="Wingdings" pitchFamily="2" charset="2"/>
              <a:buNone/>
              <a:defRPr/>
            </a:pPr>
            <a:r>
              <a:rPr lang="en-US" sz="2400" dirty="0"/>
              <a:t>                   Present value of benefits     $  8,722</a:t>
            </a:r>
          </a:p>
          <a:p>
            <a:pPr eaLnBrk="1" fontAlgn="auto" hangingPunct="1">
              <a:spcAft>
                <a:spcPts val="0"/>
              </a:spcAft>
              <a:buFont typeface="Wingdings" pitchFamily="2" charset="2"/>
              <a:buNone/>
              <a:defRPr/>
            </a:pPr>
            <a:r>
              <a:rPr lang="en-US" sz="2400" dirty="0"/>
              <a:t>                                 Less investment        $10,000</a:t>
            </a:r>
          </a:p>
          <a:p>
            <a:pPr eaLnBrk="1" fontAlgn="auto" hangingPunct="1">
              <a:spcAft>
                <a:spcPts val="0"/>
              </a:spcAft>
              <a:buFont typeface="Wingdings" pitchFamily="2" charset="2"/>
              <a:buNone/>
              <a:defRPr/>
            </a:pPr>
            <a:endParaRPr lang="en-US" sz="2400" dirty="0"/>
          </a:p>
          <a:p>
            <a:pPr eaLnBrk="1" fontAlgn="auto" hangingPunct="1">
              <a:spcAft>
                <a:spcPts val="0"/>
              </a:spcAft>
              <a:buFont typeface="Wingdings" pitchFamily="2" charset="2"/>
              <a:buNone/>
              <a:defRPr/>
            </a:pPr>
            <a:r>
              <a:rPr lang="en-US" sz="2400" dirty="0"/>
              <a:t>                               Net Present Value     -$1,278</a:t>
            </a:r>
          </a:p>
        </p:txBody>
      </p:sp>
      <p:sp>
        <p:nvSpPr>
          <p:cNvPr id="280581" name="Line 1028"/>
          <p:cNvSpPr>
            <a:spLocks noChangeShapeType="1"/>
          </p:cNvSpPr>
          <p:nvPr/>
        </p:nvSpPr>
        <p:spPr bwMode="auto">
          <a:xfrm>
            <a:off x="4648200" y="5257800"/>
            <a:ext cx="1143000" cy="0"/>
          </a:xfrm>
          <a:prstGeom prst="line">
            <a:avLst/>
          </a:prstGeom>
          <a:noFill/>
          <a:ln w="19050" cap="sq">
            <a:solidFill>
              <a:schemeClr val="tx1"/>
            </a:solidFill>
            <a:round/>
            <a:headEnd type="none" w="sm" len="sm"/>
            <a:tailEnd type="none" w="sm" len="sm"/>
          </a:ln>
        </p:spPr>
        <p:txBody>
          <a:bodyPr wrap="none" anchor="ctr"/>
          <a:lstStyle/>
          <a:p>
            <a:endParaRPr lang="en-CA"/>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1026"/>
          <p:cNvSpPr>
            <a:spLocks noGrp="1" noChangeArrowheads="1"/>
          </p:cNvSpPr>
          <p:nvPr>
            <p:ph type="title"/>
          </p:nvPr>
        </p:nvSpPr>
        <p:spPr>
          <a:xfrm>
            <a:off x="152400" y="7374"/>
            <a:ext cx="8915400" cy="1143000"/>
          </a:xfrm>
        </p:spPr>
        <p:txBody>
          <a:bodyPr>
            <a:normAutofit/>
          </a:bodyPr>
          <a:lstStyle/>
          <a:p>
            <a:pPr algn="ctr" eaLnBrk="1" fontAlgn="auto" hangingPunct="1">
              <a:spcAft>
                <a:spcPts val="0"/>
              </a:spcAft>
              <a:defRPr/>
            </a:pPr>
            <a:r>
              <a:rPr lang="en-US" b="1" dirty="0">
                <a:effectLst>
                  <a:outerShdw blurRad="50000" dist="30000" dir="5400000" algn="tl" rotWithShape="0">
                    <a:srgbClr val="000000">
                      <a:alpha val="30000"/>
                    </a:srgbClr>
                  </a:outerShdw>
                  <a:reflection blurRad="6350" stA="55000" endA="300" endPos="45500" dir="5400000" sy="-100000" algn="bl" rotWithShape="0"/>
                </a:effectLst>
              </a:rPr>
              <a:t>INTERNAL RATE OF RETURN (IRR)</a:t>
            </a:r>
          </a:p>
        </p:txBody>
      </p:sp>
      <p:sp>
        <p:nvSpPr>
          <p:cNvPr id="481283" name="Rectangle 1027"/>
          <p:cNvSpPr>
            <a:spLocks noGrp="1" noChangeArrowheads="1"/>
          </p:cNvSpPr>
          <p:nvPr>
            <p:ph idx="1"/>
          </p:nvPr>
        </p:nvSpPr>
        <p:spPr>
          <a:xfrm>
            <a:off x="342900" y="1238250"/>
            <a:ext cx="8801100" cy="4781550"/>
          </a:xfrm>
        </p:spPr>
        <p:txBody>
          <a:bodyPr>
            <a:normAutofit/>
          </a:bodyPr>
          <a:lstStyle/>
          <a:p>
            <a:pPr marL="360363" indent="-276225" eaLnBrk="1" fontAlgn="auto" hangingPunct="1">
              <a:spcAft>
                <a:spcPts val="0"/>
              </a:spcAft>
              <a:buFont typeface="Courier New" pitchFamily="49" charset="0"/>
              <a:buChar char="o"/>
              <a:defRPr/>
            </a:pPr>
            <a:r>
              <a:rPr lang="en-US" sz="3200" dirty="0"/>
              <a:t>The discount rate that exactly equates the present value of the expected benefits to the present value of the expected costs</a:t>
            </a:r>
          </a:p>
          <a:p>
            <a:pPr lvl="1" eaLnBrk="1" fontAlgn="auto" hangingPunct="1">
              <a:spcAft>
                <a:spcPts val="0"/>
              </a:spcAft>
              <a:buNone/>
              <a:defRPr/>
            </a:pPr>
            <a:r>
              <a:rPr lang="en-US" sz="2800" dirty="0"/>
              <a:t>	i.e. the discount rate that will drive the</a:t>
            </a:r>
          </a:p>
          <a:p>
            <a:pPr lvl="1" eaLnBrk="1" fontAlgn="auto" hangingPunct="1">
              <a:spcAft>
                <a:spcPts val="0"/>
              </a:spcAft>
              <a:buNone/>
              <a:defRPr/>
            </a:pPr>
            <a:r>
              <a:rPr lang="en-US" sz="2800" dirty="0"/>
              <a:t>   net present value to zero</a:t>
            </a:r>
          </a:p>
          <a:p>
            <a:pPr marL="360363" indent="-325438" eaLnBrk="1" fontAlgn="auto" hangingPunct="1">
              <a:spcAft>
                <a:spcPts val="0"/>
              </a:spcAft>
              <a:buFont typeface="Courier New" pitchFamily="49" charset="0"/>
              <a:buChar char="o"/>
              <a:defRPr/>
            </a:pPr>
            <a:r>
              <a:rPr lang="en-US" sz="3200" dirty="0"/>
              <a:t>Value is found by trial and error</a:t>
            </a:r>
          </a:p>
          <a:p>
            <a:pPr marL="360363" indent="-325438" eaLnBrk="1" fontAlgn="auto" hangingPunct="1">
              <a:spcAft>
                <a:spcPts val="0"/>
              </a:spcAft>
              <a:buFont typeface="Courier New" pitchFamily="49" charset="0"/>
              <a:buChar char="o"/>
              <a:defRPr/>
            </a:pPr>
            <a:r>
              <a:rPr lang="en-US" sz="3200" dirty="0"/>
              <a:t>IRR greater than cost of capital </a:t>
            </a:r>
            <a:r>
              <a:rPr lang="en-US" sz="3200" dirty="0">
                <a:sym typeface="Wingdings" pitchFamily="2" charset="2"/>
              </a:rPr>
              <a:t> acceptable</a:t>
            </a:r>
          </a:p>
          <a:p>
            <a:pPr marL="360363" indent="-325438" eaLnBrk="1" fontAlgn="auto" hangingPunct="1">
              <a:spcAft>
                <a:spcPts val="0"/>
              </a:spcAft>
              <a:buFont typeface="Courier New" pitchFamily="49" charset="0"/>
              <a:buChar char="o"/>
              <a:defRPr/>
            </a:pPr>
            <a:r>
              <a:rPr lang="en-US" sz="3200" dirty="0">
                <a:sym typeface="Wingdings" pitchFamily="2" charset="2"/>
              </a:rPr>
              <a:t>IRR less than the cost of capital  unacceptable</a:t>
            </a:r>
          </a:p>
          <a:p>
            <a:pPr eaLnBrk="1" fontAlgn="auto" hangingPunct="1">
              <a:spcAft>
                <a:spcPts val="0"/>
              </a:spcAft>
              <a:buFont typeface="Courier New" pitchFamily="49" charset="0"/>
              <a:buChar char="o"/>
              <a:defRPr/>
            </a:pPr>
            <a:endParaRPr lang="en-US" sz="3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1026"/>
          <p:cNvSpPr>
            <a:spLocks noGrp="1" noChangeArrowheads="1"/>
          </p:cNvSpPr>
          <p:nvPr>
            <p:ph type="title"/>
          </p:nvPr>
        </p:nvSpPr>
        <p:spPr>
          <a:xfrm>
            <a:off x="228600" y="274638"/>
            <a:ext cx="8915400" cy="1143000"/>
          </a:xfrm>
        </p:spPr>
        <p:txBody>
          <a:bodyPr>
            <a:normAutofit/>
          </a:bodyPr>
          <a:lstStyle/>
          <a:p>
            <a:pPr algn="ctr" eaLnBrk="1" fontAlgn="auto" hangingPunct="1">
              <a:spcAft>
                <a:spcPts val="0"/>
              </a:spcAft>
              <a:defRPr/>
            </a:pPr>
            <a:r>
              <a:rPr lang="en-US" b="1" dirty="0">
                <a:effectLst>
                  <a:outerShdw blurRad="50000" dist="30000" dir="5400000" algn="tl" rotWithShape="0">
                    <a:srgbClr val="000000">
                      <a:alpha val="30000"/>
                    </a:srgbClr>
                  </a:outerShdw>
                  <a:reflection blurRad="6350" stA="55000" endA="300" endPos="45500" dir="5400000" sy="-100000" algn="bl" rotWithShape="0"/>
                </a:effectLst>
              </a:rPr>
              <a:t>INTERNAL RATE OF RETURN (IRR)</a:t>
            </a:r>
          </a:p>
        </p:txBody>
      </p:sp>
      <p:sp>
        <p:nvSpPr>
          <p:cNvPr id="284675" name="Rectangle 1027"/>
          <p:cNvSpPr>
            <a:spLocks noGrp="1" noChangeArrowheads="1"/>
          </p:cNvSpPr>
          <p:nvPr>
            <p:ph idx="1"/>
          </p:nvPr>
        </p:nvSpPr>
        <p:spPr/>
        <p:txBody>
          <a:bodyPr>
            <a:normAutofit/>
          </a:bodyPr>
          <a:lstStyle/>
          <a:p>
            <a:pPr eaLnBrk="1" hangingPunct="1">
              <a:buFont typeface="Wingdings" pitchFamily="2" charset="2"/>
              <a:buNone/>
            </a:pPr>
            <a:endParaRPr lang="en-US" dirty="0"/>
          </a:p>
          <a:p>
            <a:pPr eaLnBrk="1" hangingPunct="1">
              <a:lnSpc>
                <a:spcPct val="90000"/>
              </a:lnSpc>
              <a:buFont typeface="Wingdings" pitchFamily="2" charset="2"/>
              <a:buNone/>
            </a:pPr>
            <a:r>
              <a:rPr lang="en-US" dirty="0"/>
              <a:t>	        </a:t>
            </a:r>
            <a:r>
              <a:rPr lang="en-US" sz="1000" dirty="0"/>
              <a:t> </a:t>
            </a:r>
            <a:r>
              <a:rPr lang="en-US" sz="1600" dirty="0"/>
              <a:t> </a:t>
            </a:r>
            <a:r>
              <a:rPr lang="en-US" dirty="0"/>
              <a:t> 	</a:t>
            </a:r>
          </a:p>
          <a:p>
            <a:pPr eaLnBrk="1" hangingPunct="1">
              <a:lnSpc>
                <a:spcPct val="90000"/>
              </a:lnSpc>
              <a:buFont typeface="Wingdings" pitchFamily="2" charset="2"/>
              <a:buNone/>
            </a:pPr>
            <a:r>
              <a:rPr lang="en-US" dirty="0"/>
              <a:t>			     </a:t>
            </a:r>
            <a:r>
              <a:rPr lang="en-US" baseline="-25000" dirty="0"/>
              <a:t>                       </a:t>
            </a:r>
            <a:r>
              <a:rPr lang="en-US" sz="2000" dirty="0">
                <a:sym typeface="Symbol" pitchFamily="18" charset="2"/>
              </a:rPr>
              <a:t>	</a:t>
            </a:r>
            <a:endParaRPr lang="en-US" baseline="30000" dirty="0">
              <a:sym typeface="Symbol" pitchFamily="18" charset="2"/>
            </a:endParaRPr>
          </a:p>
          <a:p>
            <a:pPr eaLnBrk="1" hangingPunct="1">
              <a:lnSpc>
                <a:spcPct val="90000"/>
              </a:lnSpc>
              <a:buFont typeface="Wingdings" pitchFamily="2" charset="2"/>
              <a:buNone/>
            </a:pPr>
            <a:endParaRPr lang="en-US" baseline="30000" dirty="0">
              <a:sym typeface="Symbol" pitchFamily="18" charset="2"/>
            </a:endParaRPr>
          </a:p>
          <a:p>
            <a:pPr eaLnBrk="1" hangingPunct="1">
              <a:lnSpc>
                <a:spcPct val="90000"/>
              </a:lnSpc>
              <a:buFont typeface="Wingdings" pitchFamily="2" charset="2"/>
              <a:buNone/>
            </a:pPr>
            <a:endParaRPr lang="en-US" baseline="30000" dirty="0">
              <a:sym typeface="Symbol" pitchFamily="18" charset="2"/>
            </a:endParaRPr>
          </a:p>
          <a:p>
            <a:pPr eaLnBrk="1" hangingPunct="1">
              <a:buFont typeface="Wingdings" pitchFamily="2" charset="2"/>
              <a:buNone/>
            </a:pPr>
            <a:r>
              <a:rPr lang="en-US" baseline="30000" dirty="0">
                <a:sym typeface="Symbol" pitchFamily="18" charset="2"/>
              </a:rPr>
              <a:t>				</a:t>
            </a:r>
            <a:r>
              <a:rPr lang="en-US" sz="3200" baseline="30000" dirty="0">
                <a:sym typeface="Symbol" pitchFamily="18" charset="2"/>
              </a:rPr>
              <a:t>VB = Benefits</a:t>
            </a:r>
          </a:p>
          <a:p>
            <a:pPr eaLnBrk="1" hangingPunct="1">
              <a:buFont typeface="Wingdings" pitchFamily="2" charset="2"/>
              <a:buNone/>
            </a:pPr>
            <a:r>
              <a:rPr lang="en-US" sz="3200" baseline="30000" dirty="0">
                <a:sym typeface="Symbol" pitchFamily="18" charset="2"/>
              </a:rPr>
              <a:t>				VC = Costs</a:t>
            </a:r>
          </a:p>
          <a:p>
            <a:pPr eaLnBrk="1" hangingPunct="1">
              <a:buFont typeface="Wingdings" pitchFamily="2" charset="2"/>
              <a:buNone/>
            </a:pPr>
            <a:r>
              <a:rPr lang="en-US" sz="3200" baseline="30000" dirty="0">
                <a:sym typeface="Symbol" pitchFamily="18" charset="2"/>
              </a:rPr>
              <a:t>				   r  = IRR</a:t>
            </a:r>
          </a:p>
        </p:txBody>
      </p:sp>
      <mc:AlternateContent xmlns:mc="http://schemas.openxmlformats.org/markup-compatibility/2006" xmlns:a14="http://schemas.microsoft.com/office/drawing/2010/main">
        <mc:Choice Requires="a14">
          <p:sp>
            <p:nvSpPr>
              <p:cNvPr id="11" name="TextBox 10"/>
              <p:cNvSpPr txBox="1"/>
              <p:nvPr/>
            </p:nvSpPr>
            <p:spPr>
              <a:xfrm>
                <a:off x="3276600" y="1981200"/>
                <a:ext cx="2137252" cy="12666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sz="2800" b="1" i="1" smtClean="0">
                              <a:latin typeface="Cambria Math" panose="02040503050406030204" pitchFamily="18" charset="0"/>
                            </a:rPr>
                          </m:ctrlPr>
                        </m:naryPr>
                        <m:sub>
                          <m:r>
                            <m:rPr>
                              <m:brk m:alnAt="23"/>
                            </m:rPr>
                            <a:rPr lang="en-US" sz="2800" b="1" i="1" smtClean="0">
                              <a:latin typeface="Cambria Math"/>
                            </a:rPr>
                            <m:t>𝒕</m:t>
                          </m:r>
                          <m:r>
                            <a:rPr lang="en-US" sz="2800" b="1" i="1" smtClean="0">
                              <a:latin typeface="Cambria Math"/>
                            </a:rPr>
                            <m:t>=</m:t>
                          </m:r>
                          <m:r>
                            <a:rPr lang="en-US" sz="2800" b="1" i="1" smtClean="0">
                              <a:latin typeface="Cambria Math"/>
                            </a:rPr>
                            <m:t>𝟏</m:t>
                          </m:r>
                        </m:sub>
                        <m:sup>
                          <m:r>
                            <a:rPr lang="en-US" sz="2800" b="1" i="1" smtClean="0">
                              <a:latin typeface="Cambria Math"/>
                            </a:rPr>
                            <m:t>𝒏</m:t>
                          </m:r>
                        </m:sup>
                        <m:e>
                          <m:f>
                            <m:fPr>
                              <m:ctrlPr>
                                <a:rPr lang="en-US" sz="2800" b="1" i="1" smtClean="0">
                                  <a:latin typeface="Cambria Math" panose="02040503050406030204" pitchFamily="18" charset="0"/>
                                </a:rPr>
                              </m:ctrlPr>
                            </m:fPr>
                            <m:num>
                              <m:sSub>
                                <m:sSubPr>
                                  <m:ctrlPr>
                                    <a:rPr lang="en-US" sz="2800" b="1" i="1" smtClean="0">
                                      <a:latin typeface="Cambria Math" panose="02040503050406030204" pitchFamily="18" charset="0"/>
                                    </a:rPr>
                                  </m:ctrlPr>
                                </m:sSubPr>
                                <m:e>
                                  <m:r>
                                    <a:rPr lang="en-US" sz="2800" b="1" i="1" smtClean="0">
                                      <a:latin typeface="Cambria Math"/>
                                    </a:rPr>
                                    <m:t>𝑽𝑩</m:t>
                                  </m:r>
                                </m:e>
                                <m:sub>
                                  <m:r>
                                    <a:rPr lang="en-US" sz="2800" b="1" i="1" smtClean="0">
                                      <a:latin typeface="Cambria Math"/>
                                    </a:rPr>
                                    <m:t>𝒏</m:t>
                                  </m:r>
                                </m:sub>
                              </m:sSub>
                            </m:num>
                            <m:den>
                              <m:sSup>
                                <m:sSupPr>
                                  <m:ctrlPr>
                                    <a:rPr lang="en-US" sz="2800" b="1" i="1" smtClean="0">
                                      <a:latin typeface="Cambria Math" panose="02040503050406030204" pitchFamily="18" charset="0"/>
                                    </a:rPr>
                                  </m:ctrlPr>
                                </m:sSupPr>
                                <m:e>
                                  <m:r>
                                    <a:rPr lang="en-US" sz="2800" b="1" i="1" smtClean="0">
                                      <a:latin typeface="Cambria Math"/>
                                    </a:rPr>
                                    <m:t>(</m:t>
                                  </m:r>
                                  <m:r>
                                    <a:rPr lang="en-US" sz="2800" b="1" i="1" smtClean="0">
                                      <a:latin typeface="Cambria Math"/>
                                    </a:rPr>
                                    <m:t>𝟏</m:t>
                                  </m:r>
                                  <m:r>
                                    <a:rPr lang="en-US" sz="2800" b="1" i="1" smtClean="0">
                                      <a:latin typeface="Cambria Math"/>
                                    </a:rPr>
                                    <m:t>+</m:t>
                                  </m:r>
                                  <m:r>
                                    <a:rPr lang="en-US" sz="2800" b="1" i="1" smtClean="0">
                                      <a:latin typeface="Cambria Math"/>
                                    </a:rPr>
                                    <m:t>𝒓</m:t>
                                  </m:r>
                                  <m:r>
                                    <a:rPr lang="en-US" sz="2800" b="1" i="1" smtClean="0">
                                      <a:latin typeface="Cambria Math"/>
                                    </a:rPr>
                                    <m:t>)</m:t>
                                  </m:r>
                                </m:e>
                                <m:sup>
                                  <m:r>
                                    <a:rPr lang="en-US" sz="2800" b="1" i="1" smtClean="0">
                                      <a:latin typeface="Cambria Math"/>
                                    </a:rPr>
                                    <m:t>𝒏</m:t>
                                  </m:r>
                                </m:sup>
                              </m:sSup>
                            </m:den>
                          </m:f>
                        </m:e>
                      </m:nary>
                    </m:oMath>
                  </m:oMathPara>
                </a14:m>
                <a:endParaRPr lang="en-US" sz="28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3276600" y="1981200"/>
                <a:ext cx="2137252" cy="1266629"/>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5639949" y="1989534"/>
                <a:ext cx="2137252" cy="12666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sz="2800" b="1" i="1" smtClean="0">
                              <a:latin typeface="Cambria Math" panose="02040503050406030204" pitchFamily="18" charset="0"/>
                            </a:rPr>
                          </m:ctrlPr>
                        </m:naryPr>
                        <m:sub>
                          <m:r>
                            <m:rPr>
                              <m:brk m:alnAt="23"/>
                            </m:rPr>
                            <a:rPr lang="en-US" sz="2800" b="1" i="1" smtClean="0">
                              <a:latin typeface="Cambria Math"/>
                            </a:rPr>
                            <m:t>𝒕</m:t>
                          </m:r>
                          <m:r>
                            <a:rPr lang="en-US" sz="2800" b="1" i="1" smtClean="0">
                              <a:latin typeface="Cambria Math"/>
                            </a:rPr>
                            <m:t>=</m:t>
                          </m:r>
                          <m:r>
                            <a:rPr lang="en-US" sz="2800" b="1" i="1" smtClean="0">
                              <a:latin typeface="Cambria Math"/>
                            </a:rPr>
                            <m:t>𝟏</m:t>
                          </m:r>
                        </m:sub>
                        <m:sup>
                          <m:r>
                            <a:rPr lang="en-US" sz="2800" b="1" i="1" smtClean="0">
                              <a:latin typeface="Cambria Math"/>
                            </a:rPr>
                            <m:t>𝒏</m:t>
                          </m:r>
                        </m:sup>
                        <m:e>
                          <m:f>
                            <m:fPr>
                              <m:ctrlPr>
                                <a:rPr lang="en-US" sz="2800" b="1" i="1" smtClean="0">
                                  <a:latin typeface="Cambria Math" panose="02040503050406030204" pitchFamily="18" charset="0"/>
                                </a:rPr>
                              </m:ctrlPr>
                            </m:fPr>
                            <m:num>
                              <m:sSub>
                                <m:sSubPr>
                                  <m:ctrlPr>
                                    <a:rPr lang="en-US" sz="2800" b="1" i="1" smtClean="0">
                                      <a:latin typeface="Cambria Math" panose="02040503050406030204" pitchFamily="18" charset="0"/>
                                    </a:rPr>
                                  </m:ctrlPr>
                                </m:sSubPr>
                                <m:e>
                                  <m:r>
                                    <a:rPr lang="en-US" sz="2800" b="1" i="1" smtClean="0">
                                      <a:latin typeface="Cambria Math"/>
                                    </a:rPr>
                                    <m:t>𝑽𝑪</m:t>
                                  </m:r>
                                </m:e>
                                <m:sub>
                                  <m:r>
                                    <a:rPr lang="en-US" sz="2800" b="1" i="1" smtClean="0">
                                      <a:latin typeface="Cambria Math"/>
                                    </a:rPr>
                                    <m:t>𝒏</m:t>
                                  </m:r>
                                </m:sub>
                              </m:sSub>
                            </m:num>
                            <m:den>
                              <m:sSup>
                                <m:sSupPr>
                                  <m:ctrlPr>
                                    <a:rPr lang="en-US" sz="2800" b="1" i="1" smtClean="0">
                                      <a:latin typeface="Cambria Math" panose="02040503050406030204" pitchFamily="18" charset="0"/>
                                    </a:rPr>
                                  </m:ctrlPr>
                                </m:sSupPr>
                                <m:e>
                                  <m:r>
                                    <a:rPr lang="en-US" sz="2800" b="1" i="1" smtClean="0">
                                      <a:latin typeface="Cambria Math"/>
                                    </a:rPr>
                                    <m:t>(</m:t>
                                  </m:r>
                                  <m:r>
                                    <a:rPr lang="en-US" sz="2800" b="1" i="1" smtClean="0">
                                      <a:latin typeface="Cambria Math"/>
                                    </a:rPr>
                                    <m:t>𝟏</m:t>
                                  </m:r>
                                  <m:r>
                                    <a:rPr lang="en-US" sz="2800" b="1" i="1" smtClean="0">
                                      <a:latin typeface="Cambria Math"/>
                                    </a:rPr>
                                    <m:t>+</m:t>
                                  </m:r>
                                  <m:r>
                                    <a:rPr lang="en-US" sz="2800" b="1" i="1" smtClean="0">
                                      <a:latin typeface="Cambria Math"/>
                                    </a:rPr>
                                    <m:t>𝒓</m:t>
                                  </m:r>
                                  <m:r>
                                    <a:rPr lang="en-US" sz="2800" b="1" i="1" smtClean="0">
                                      <a:latin typeface="Cambria Math"/>
                                    </a:rPr>
                                    <m:t>)</m:t>
                                  </m:r>
                                </m:e>
                                <m:sup>
                                  <m:r>
                                    <a:rPr lang="en-US" sz="2800" b="1" i="1" smtClean="0">
                                      <a:latin typeface="Cambria Math"/>
                                    </a:rPr>
                                    <m:t>𝒏</m:t>
                                  </m:r>
                                </m:sup>
                              </m:sSup>
                            </m:den>
                          </m:f>
                        </m:e>
                      </m:nary>
                    </m:oMath>
                  </m:oMathPara>
                </a14:m>
                <a:endParaRPr lang="en-US" sz="2800" b="1" dirty="0"/>
              </a:p>
            </p:txBody>
          </p:sp>
        </mc:Choice>
        <mc:Fallback xmlns="">
          <p:sp>
            <p:nvSpPr>
              <p:cNvPr id="13" name="TextBox 12"/>
              <p:cNvSpPr txBox="1">
                <a:spLocks noRot="1" noChangeAspect="1" noMove="1" noResize="1" noEditPoints="1" noAdjustHandles="1" noChangeArrowheads="1" noChangeShapeType="1" noTextEdit="1"/>
              </p:cNvSpPr>
              <p:nvPr/>
            </p:nvSpPr>
            <p:spPr>
              <a:xfrm>
                <a:off x="5639949" y="1989534"/>
                <a:ext cx="2137252" cy="1266629"/>
              </a:xfrm>
              <a:prstGeom prst="rect">
                <a:avLst/>
              </a:prstGeom>
              <a:blipFill rotWithShape="1">
                <a:blip r:embed="rId4"/>
                <a:stretch>
                  <a:fillRect/>
                </a:stretch>
              </a:blipFill>
            </p:spPr>
            <p:txBody>
              <a:bodyPr/>
              <a:lstStyle/>
              <a:p>
                <a:r>
                  <a:rPr lang="en-US">
                    <a:noFill/>
                  </a:rPr>
                  <a:t> </a:t>
                </a:r>
              </a:p>
            </p:txBody>
          </p:sp>
        </mc:Fallback>
      </mc:AlternateContent>
      <p:sp>
        <p:nvSpPr>
          <p:cNvPr id="14" name="TextBox 13"/>
          <p:cNvSpPr txBox="1"/>
          <p:nvPr/>
        </p:nvSpPr>
        <p:spPr>
          <a:xfrm>
            <a:off x="2133600" y="2362200"/>
            <a:ext cx="883575" cy="523220"/>
          </a:xfrm>
          <a:prstGeom prst="rect">
            <a:avLst/>
          </a:prstGeom>
          <a:noFill/>
        </p:spPr>
        <p:txBody>
          <a:bodyPr wrap="none" rtlCol="0">
            <a:spAutoFit/>
          </a:bodyPr>
          <a:lstStyle/>
          <a:p>
            <a:r>
              <a:rPr lang="en-US" sz="2800" b="1" i="1" dirty="0"/>
              <a:t>0  </a:t>
            </a:r>
            <a:r>
              <a:rPr lang="en-US" sz="2800" dirty="0"/>
              <a:t> =</a:t>
            </a:r>
          </a:p>
        </p:txBody>
      </p:sp>
      <p:cxnSp>
        <p:nvCxnSpPr>
          <p:cNvPr id="15" name="Straight Connector 14"/>
          <p:cNvCxnSpPr/>
          <p:nvPr/>
        </p:nvCxnSpPr>
        <p:spPr>
          <a:xfrm>
            <a:off x="5415969" y="2609850"/>
            <a:ext cx="18473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686800" cy="762000"/>
          </a:xfrm>
        </p:spPr>
        <p:txBody>
          <a:bodyPr>
            <a:noAutofit/>
          </a:bodyPr>
          <a:lstStyle/>
          <a:p>
            <a:r>
              <a:rPr lang="en-CA" sz="3000" b="1" dirty="0">
                <a:effectLst>
                  <a:outerShdw blurRad="38100" dist="38100" dir="2700000" algn="tl">
                    <a:srgbClr val="000000">
                      <a:alpha val="43137"/>
                    </a:srgbClr>
                  </a:outerShdw>
                </a:effectLst>
              </a:rPr>
              <a:t>CONCEPTS FOR PROJECT COST MANAGEMENT</a:t>
            </a:r>
          </a:p>
        </p:txBody>
      </p:sp>
      <p:sp>
        <p:nvSpPr>
          <p:cNvPr id="3" name="Content Placeholder 2"/>
          <p:cNvSpPr>
            <a:spLocks noGrp="1"/>
          </p:cNvSpPr>
          <p:nvPr>
            <p:ph idx="1"/>
          </p:nvPr>
        </p:nvSpPr>
        <p:spPr>
          <a:xfrm>
            <a:off x="609600" y="990600"/>
            <a:ext cx="8077199" cy="5105400"/>
          </a:xfrm>
        </p:spPr>
        <p:txBody>
          <a:bodyPr>
            <a:noAutofit/>
          </a:bodyPr>
          <a:lstStyle/>
          <a:p>
            <a:r>
              <a:rPr lang="en-CA" sz="2800" dirty="0"/>
              <a:t>Project Cost is primarily includes the cost of resources needed to complete the project activities. </a:t>
            </a:r>
          </a:p>
          <a:p>
            <a:r>
              <a:rPr lang="en-CA" sz="2800" dirty="0"/>
              <a:t>Project cost management decisions should consider their effect on post-project recurring costs of using, maintaining and supporting the deliverable of the project. </a:t>
            </a:r>
          </a:p>
          <a:p>
            <a:r>
              <a:rPr lang="en-CA" sz="2800" dirty="0"/>
              <a:t>In many organizations analyzing the financial performance of the project product is performed outside life-cycle of the project.  </a:t>
            </a:r>
          </a:p>
          <a:p>
            <a:r>
              <a:rPr lang="en-CA" sz="2800" dirty="0"/>
              <a:t>Such analysis may include numerous general financial management techniques such as: return on investment, discounted cash flow (NPV), investment payback, Internal Rate of return, etc.  </a:t>
            </a:r>
          </a:p>
          <a:p>
            <a:pPr marL="34290" indent="0">
              <a:buNone/>
            </a:pPr>
            <a:endParaRPr lang="en-CA" sz="2800" dirty="0"/>
          </a:p>
        </p:txBody>
      </p:sp>
    </p:spTree>
    <p:extLst>
      <p:ext uri="{BB962C8B-B14F-4D97-AF65-F5344CB8AC3E}">
        <p14:creationId xmlns:p14="http://schemas.microsoft.com/office/powerpoint/2010/main" val="425680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99198" cy="1356360"/>
          </a:xfrm>
        </p:spPr>
        <p:txBody>
          <a:bodyPr/>
          <a:lstStyle/>
          <a:p>
            <a:r>
              <a:rPr lang="en-CA" b="1" dirty="0">
                <a:effectLst>
                  <a:outerShdw blurRad="38100" dist="38100" dir="2700000" algn="tl">
                    <a:srgbClr val="000000">
                      <a:alpha val="43137"/>
                    </a:srgbClr>
                  </a:outerShdw>
                </a:effectLst>
              </a:rPr>
              <a:t>TRENDS &amp; EMERGING PRACTICES </a:t>
            </a:r>
          </a:p>
        </p:txBody>
      </p:sp>
      <p:sp>
        <p:nvSpPr>
          <p:cNvPr id="3" name="Content Placeholder 2"/>
          <p:cNvSpPr>
            <a:spLocks noGrp="1"/>
          </p:cNvSpPr>
          <p:nvPr>
            <p:ph idx="1"/>
          </p:nvPr>
        </p:nvSpPr>
        <p:spPr>
          <a:xfrm>
            <a:off x="609600" y="1219200"/>
            <a:ext cx="8000999" cy="5410200"/>
          </a:xfrm>
        </p:spPr>
        <p:txBody>
          <a:bodyPr>
            <a:normAutofit/>
          </a:bodyPr>
          <a:lstStyle/>
          <a:p>
            <a:pPr>
              <a:spcAft>
                <a:spcPts val="1200"/>
              </a:spcAft>
            </a:pPr>
            <a:r>
              <a:rPr lang="en-CA" sz="2400" dirty="0"/>
              <a:t> An extension of EVM practice in Cost Management, includes the concept of Earned Schedule (ES), similar to the concept Earned Value (EV). </a:t>
            </a:r>
          </a:p>
          <a:p>
            <a:pPr>
              <a:spcAft>
                <a:spcPts val="1200"/>
              </a:spcAft>
            </a:pPr>
            <a:r>
              <a:rPr lang="en-CA" sz="2400" dirty="0"/>
              <a:t>ES replaces, the traditional Schedule Variance (SV=EV-PV), with (ES-AT); if the amount of ES&gt;0, then the project is considered to be on schedule; e.g., the project earned more than planned at a given point in time. </a:t>
            </a:r>
          </a:p>
          <a:p>
            <a:pPr>
              <a:spcAft>
                <a:spcPts val="1200"/>
              </a:spcAft>
            </a:pPr>
            <a:r>
              <a:rPr lang="en-CA" sz="2400" dirty="0"/>
              <a:t>The SPI= ES/AT, this indicates the efficiency with which work is being accomplished. </a:t>
            </a:r>
          </a:p>
          <a:p>
            <a:pPr>
              <a:spcAft>
                <a:spcPts val="1200"/>
              </a:spcAft>
            </a:pPr>
            <a:r>
              <a:rPr lang="en-CA" sz="2400" dirty="0"/>
              <a:t>Earned Value concept, also provides for forecasting the project completion date, using ES, AT, and Estimated Duration   </a:t>
            </a:r>
          </a:p>
        </p:txBody>
      </p:sp>
    </p:spTree>
    <p:extLst>
      <p:ext uri="{BB962C8B-B14F-4D97-AF65-F5344CB8AC3E}">
        <p14:creationId xmlns:p14="http://schemas.microsoft.com/office/powerpoint/2010/main" val="67909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228600"/>
            <a:ext cx="8686800" cy="83820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eaLnBrk="1" fontAlgn="auto" hangingPunct="1">
              <a:spcAft>
                <a:spcPts val="0"/>
              </a:spcAft>
              <a:defRPr/>
            </a:pPr>
            <a:r>
              <a:rPr lang="en-US" b="1" cap="all" dirty="0">
                <a:ln w="0"/>
                <a:solidFill>
                  <a:srgbClr val="2B412D"/>
                </a:solidFill>
                <a:effectLst>
                  <a:reflection blurRad="12700" stA="50000" endPos="50000" dist="5000" dir="5400000" sy="-100000" rotWithShape="0"/>
                </a:effectLst>
              </a:rPr>
              <a:t>LEARNING OBJECTIVES</a:t>
            </a:r>
          </a:p>
        </p:txBody>
      </p:sp>
      <p:sp>
        <p:nvSpPr>
          <p:cNvPr id="15363" name="Rectangle 3"/>
          <p:cNvSpPr>
            <a:spLocks noGrp="1" noChangeArrowheads="1"/>
          </p:cNvSpPr>
          <p:nvPr>
            <p:ph idx="1"/>
          </p:nvPr>
        </p:nvSpPr>
        <p:spPr>
          <a:xfrm>
            <a:off x="609600" y="1390650"/>
            <a:ext cx="8077200" cy="4781550"/>
          </a:xfrm>
        </p:spPr>
        <p:txBody>
          <a:bodyPr>
            <a:normAutofit/>
          </a:bodyPr>
          <a:lstStyle/>
          <a:p>
            <a:pPr eaLnBrk="1" hangingPunct="1">
              <a:buFont typeface="Wingdings" pitchFamily="2" charset="2"/>
              <a:buNone/>
            </a:pPr>
            <a:r>
              <a:rPr lang="en-US" sz="3200" dirty="0"/>
              <a:t>By the end of this session you will understand:</a:t>
            </a:r>
          </a:p>
          <a:p>
            <a:pPr lvl="1" eaLnBrk="1" hangingPunct="1">
              <a:spcBef>
                <a:spcPct val="30000"/>
              </a:spcBef>
              <a:buSzPct val="80000"/>
              <a:buFont typeface="Wingdings" pitchFamily="2" charset="2"/>
              <a:buChar char="v"/>
            </a:pPr>
            <a:r>
              <a:rPr lang="en-US" sz="2800" dirty="0"/>
              <a:t>how Project Cost Management processes relate to the 5 project management process groups in a project phase</a:t>
            </a:r>
          </a:p>
          <a:p>
            <a:pPr marL="205740" lvl="1" indent="0" eaLnBrk="1" hangingPunct="1">
              <a:spcBef>
                <a:spcPct val="30000"/>
              </a:spcBef>
              <a:buSzPct val="80000"/>
              <a:buNone/>
            </a:pPr>
            <a:endParaRPr lang="en-US" sz="2800" dirty="0"/>
          </a:p>
          <a:p>
            <a:pPr lvl="1">
              <a:buSzPct val="80000"/>
              <a:buFont typeface="Wingdings" pitchFamily="2" charset="2"/>
              <a:buChar char="v"/>
            </a:pPr>
            <a:r>
              <a:rPr lang="en-US" sz="2800" dirty="0"/>
              <a:t>the inputs, tools and techniques and outputs for managing Project Cost processes as outlined in </a:t>
            </a:r>
            <a:r>
              <a:rPr lang="en-US" sz="2800" b="1" i="1" dirty="0">
                <a:solidFill>
                  <a:schemeClr val="tx1"/>
                </a:solidFill>
                <a:latin typeface="Calibri"/>
                <a:ea typeface="Calibri"/>
                <a:cs typeface="Times New Roman"/>
              </a:rPr>
              <a:t>PMBOK® Guide </a:t>
            </a:r>
            <a:r>
              <a:rPr lang="en-US" sz="2800" dirty="0"/>
              <a:t>which references are applicable</a:t>
            </a:r>
          </a:p>
          <a:p>
            <a:pPr eaLnBrk="1" hangingPunct="1"/>
            <a:endParaRPr lang="en-US" sz="3200" dirty="0"/>
          </a:p>
          <a:p>
            <a:pPr marL="82296" indent="0" eaLnBrk="1" hangingPunct="1">
              <a:buNone/>
            </a:pPr>
            <a:endParaRPr lang="en-US" sz="32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686799" cy="762000"/>
          </a:xfrm>
        </p:spPr>
        <p:txBody>
          <a:bodyPr>
            <a:normAutofit/>
          </a:bodyPr>
          <a:lstStyle/>
          <a:p>
            <a:r>
              <a:rPr lang="en-CA" sz="3600" b="1" dirty="0">
                <a:effectLst>
                  <a:outerShdw blurRad="38100" dist="38100" dir="2700000" algn="tl">
                    <a:srgbClr val="000000">
                      <a:alpha val="43137"/>
                    </a:srgbClr>
                  </a:outerShdw>
                </a:effectLst>
              </a:rPr>
              <a:t>TAILORING &amp; AGILE CONSIDERATIONS</a:t>
            </a:r>
          </a:p>
        </p:txBody>
      </p:sp>
      <p:sp>
        <p:nvSpPr>
          <p:cNvPr id="3" name="Content Placeholder 2"/>
          <p:cNvSpPr>
            <a:spLocks noGrp="1"/>
          </p:cNvSpPr>
          <p:nvPr>
            <p:ph idx="1"/>
          </p:nvPr>
        </p:nvSpPr>
        <p:spPr>
          <a:xfrm>
            <a:off x="0" y="838200"/>
            <a:ext cx="8915399" cy="5562600"/>
          </a:xfrm>
        </p:spPr>
        <p:txBody>
          <a:bodyPr>
            <a:noAutofit/>
          </a:bodyPr>
          <a:lstStyle/>
          <a:p>
            <a:pPr marL="377825" indent="-342900">
              <a:buFont typeface="Wingdings" panose="05000000000000000000" pitchFamily="2" charset="2"/>
              <a:buChar char="Ø"/>
            </a:pPr>
            <a:r>
              <a:rPr lang="en-CA" sz="2200" dirty="0"/>
              <a:t>Tailoring of Cost Management to projects by an organization, is  influenced by the following considerations:</a:t>
            </a:r>
          </a:p>
          <a:p>
            <a:pPr marL="444500" lvl="1" indent="-84138"/>
            <a:r>
              <a:rPr lang="en-CA" sz="2200" dirty="0"/>
              <a:t> </a:t>
            </a:r>
            <a:r>
              <a:rPr lang="en-CA" sz="2200" b="1" i="1" dirty="0"/>
              <a:t>Knowledge Management: </a:t>
            </a:r>
            <a:r>
              <a:rPr lang="en-CA" sz="2200" dirty="0"/>
              <a:t>availability of financial databases to be used</a:t>
            </a:r>
          </a:p>
          <a:p>
            <a:pPr marL="444500" lvl="1" indent="-84138"/>
            <a:r>
              <a:rPr lang="en-CA" sz="2200" dirty="0"/>
              <a:t> </a:t>
            </a:r>
            <a:r>
              <a:rPr lang="en-CA" sz="2200" b="1" i="1" dirty="0"/>
              <a:t>Estimating and Budgeting: </a:t>
            </a:r>
            <a:r>
              <a:rPr lang="en-CA" sz="2200" dirty="0"/>
              <a:t>formal or informal cost estimating and budgeting polices, procedures, and guidelines.</a:t>
            </a:r>
          </a:p>
          <a:p>
            <a:pPr marL="444500" lvl="1" indent="-84138"/>
            <a:r>
              <a:rPr lang="en-CA" sz="2200" b="1" i="1" dirty="0"/>
              <a:t> Earned Value Management: </a:t>
            </a:r>
            <a:r>
              <a:rPr lang="en-CA" sz="2200" dirty="0"/>
              <a:t>familiarity with the use of the technique</a:t>
            </a:r>
          </a:p>
          <a:p>
            <a:pPr marL="444500" lvl="1" indent="-84138"/>
            <a:r>
              <a:rPr lang="en-CA" sz="2200" b="1" i="1" dirty="0"/>
              <a:t> Use of Agile Approach: </a:t>
            </a:r>
            <a:r>
              <a:rPr lang="en-CA" sz="2200" dirty="0"/>
              <a:t>Impact of Agile methodology on cost estimating</a:t>
            </a:r>
          </a:p>
          <a:p>
            <a:pPr marL="444500" lvl="1" indent="-84138"/>
            <a:r>
              <a:rPr lang="en-CA" sz="2200" dirty="0"/>
              <a:t> </a:t>
            </a:r>
            <a:r>
              <a:rPr lang="en-CA" sz="2200" b="1" i="1" dirty="0"/>
              <a:t>Governance: </a:t>
            </a:r>
            <a:r>
              <a:rPr lang="en-CA" sz="2200" dirty="0"/>
              <a:t>existence of formal or informal governance policies, procedures, and guidelines. </a:t>
            </a:r>
            <a:r>
              <a:rPr lang="en-CA" sz="2200" b="1" i="1" dirty="0"/>
              <a:t> </a:t>
            </a:r>
            <a:r>
              <a:rPr lang="en-CA" sz="2200" dirty="0"/>
              <a:t> </a:t>
            </a:r>
          </a:p>
          <a:p>
            <a:pPr marL="531812" indent="-342900">
              <a:buFont typeface="Wingdings" panose="05000000000000000000" pitchFamily="2" charset="2"/>
              <a:buChar char="Ø"/>
            </a:pPr>
            <a:r>
              <a:rPr lang="en-CA" sz="2200" dirty="0"/>
              <a:t>Detailed cost calculations are not feasible for projects where scope is not fully defined, and consequently subject to frequent changes. For such projects: </a:t>
            </a:r>
          </a:p>
          <a:p>
            <a:pPr marL="541338" lvl="1" indent="-182563">
              <a:buFont typeface="Arial" panose="020B0604020202020204" pitchFamily="34" charset="0"/>
              <a:buChar char="•"/>
            </a:pPr>
            <a:r>
              <a:rPr lang="en-CA" sz="2200" dirty="0"/>
              <a:t>Lightweight methods ae used to generate fast, high-level estimates for project labor and cost, which can be easily adjusted as changes arise</a:t>
            </a:r>
          </a:p>
          <a:p>
            <a:pPr marL="541338" lvl="1" indent="-182563">
              <a:buFont typeface="Arial" panose="020B0604020202020204" pitchFamily="34" charset="0"/>
              <a:buChar char="•"/>
            </a:pPr>
            <a:r>
              <a:rPr lang="en-CA" sz="2200" dirty="0"/>
              <a:t>Detailed estimates are generated for short-term planning on  “Just-in-Time”  basis </a:t>
            </a:r>
          </a:p>
        </p:txBody>
      </p:sp>
    </p:spTree>
    <p:extLst>
      <p:ext uri="{BB962C8B-B14F-4D97-AF65-F5344CB8AC3E}">
        <p14:creationId xmlns:p14="http://schemas.microsoft.com/office/powerpoint/2010/main" val="2191156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8"/>
          <p:cNvPicPr>
            <a:picLocks noChangeArrowheads="1"/>
          </p:cNvPicPr>
          <p:nvPr/>
        </p:nvPicPr>
        <p:blipFill>
          <a:blip r:embed="rId3" cstate="print"/>
          <a:srcRect/>
          <a:stretch>
            <a:fillRect/>
          </a:stretch>
        </p:blipFill>
        <p:spPr bwMode="auto">
          <a:xfrm rot="1498897">
            <a:off x="728461" y="3381177"/>
            <a:ext cx="2267744" cy="1981200"/>
          </a:xfrm>
          <a:prstGeom prst="rect">
            <a:avLst/>
          </a:prstGeom>
          <a:noFill/>
          <a:ln w="12700">
            <a:noFill/>
            <a:miter lim="800000"/>
            <a:headEnd/>
            <a:tailEnd/>
          </a:ln>
        </p:spPr>
      </p:pic>
      <p:sp>
        <p:nvSpPr>
          <p:cNvPr id="281602" name="Rectangle 1026"/>
          <p:cNvSpPr>
            <a:spLocks noGrp="1" noChangeArrowheads="1"/>
          </p:cNvSpPr>
          <p:nvPr>
            <p:ph type="title"/>
          </p:nvPr>
        </p:nvSpPr>
        <p:spPr>
          <a:xfrm>
            <a:off x="457200" y="228600"/>
            <a:ext cx="8686800" cy="841248"/>
          </a:xfrm>
        </p:spPr>
        <p:txBody>
          <a:bodyPr>
            <a:normAutofit/>
          </a:bodyPr>
          <a:lstStyle/>
          <a:p>
            <a:pPr algn="ctr" eaLnBrk="1" fontAlgn="auto" hangingPunct="1">
              <a:spcAft>
                <a:spcPts val="0"/>
              </a:spcAft>
              <a:defRPr/>
            </a:pPr>
            <a:r>
              <a:rPr lang="en-US" sz="3600" b="1" spc="300" dirty="0">
                <a:effectLst>
                  <a:outerShdw blurRad="50000" dist="30000" dir="5400000" algn="tl" rotWithShape="0">
                    <a:srgbClr val="000000">
                      <a:alpha val="30000"/>
                    </a:srgbClr>
                  </a:outerShdw>
                  <a:reflection blurRad="6350" stA="55000" endA="300" endPos="45500" dir="5400000" sy="-100000" algn="bl" rotWithShape="0"/>
                </a:effectLst>
              </a:rPr>
              <a:t>7.1 PLAN COST MANAGEMENT</a:t>
            </a:r>
          </a:p>
        </p:txBody>
      </p:sp>
      <p:sp>
        <p:nvSpPr>
          <p:cNvPr id="18436" name="AutoShape 1053"/>
          <p:cNvSpPr>
            <a:spLocks noChangeAspect="1" noChangeArrowheads="1" noTextEdit="1"/>
          </p:cNvSpPr>
          <p:nvPr/>
        </p:nvSpPr>
        <p:spPr bwMode="auto">
          <a:xfrm>
            <a:off x="660400" y="3359150"/>
            <a:ext cx="8658225" cy="1895475"/>
          </a:xfrm>
          <a:prstGeom prst="rect">
            <a:avLst/>
          </a:prstGeom>
          <a:noFill/>
          <a:ln w="9525">
            <a:noFill/>
            <a:miter lim="800000"/>
            <a:headEnd/>
            <a:tailEnd/>
          </a:ln>
        </p:spPr>
        <p:txBody>
          <a:bodyPr/>
          <a:lstStyle/>
          <a:p>
            <a:endParaRPr lang="en-CA"/>
          </a:p>
        </p:txBody>
      </p:sp>
      <p:sp>
        <p:nvSpPr>
          <p:cNvPr id="13" name="TextBox 1"/>
          <p:cNvSpPr txBox="1"/>
          <p:nvPr/>
        </p:nvSpPr>
        <p:spPr>
          <a:xfrm>
            <a:off x="5791200" y="6324600"/>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16" name="Group 15"/>
          <p:cNvGrpSpPr/>
          <p:nvPr/>
        </p:nvGrpSpPr>
        <p:grpSpPr>
          <a:xfrm>
            <a:off x="990600" y="2063552"/>
            <a:ext cx="7391400" cy="2971800"/>
            <a:chOff x="990600" y="2286000"/>
            <a:chExt cx="7391400" cy="2971800"/>
          </a:xfrm>
        </p:grpSpPr>
        <p:sp>
          <p:nvSpPr>
            <p:cNvPr id="30" name="Rectangle 29"/>
            <p:cNvSpPr/>
            <p:nvPr/>
          </p:nvSpPr>
          <p:spPr bwMode="auto">
            <a:xfrm>
              <a:off x="3581400" y="2286000"/>
              <a:ext cx="1817688" cy="1095375"/>
            </a:xfrm>
            <a:prstGeom prst="rect">
              <a:avLst/>
            </a:prstGeom>
            <a:solidFill>
              <a:schemeClr val="accent1">
                <a:lumMod val="50000"/>
              </a:schemeClr>
            </a:solidFill>
            <a:ln w="28575"/>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dirty="0">
                  <a:solidFill>
                    <a:schemeClr val="bg2"/>
                  </a:solidFill>
                </a:rPr>
                <a:t>7.0</a:t>
              </a:r>
            </a:p>
            <a:p>
              <a:pPr algn="ctr">
                <a:defRPr/>
              </a:pPr>
              <a:r>
                <a:rPr lang="en-US" sz="2200" b="1" dirty="0">
                  <a:solidFill>
                    <a:schemeClr val="bg2"/>
                  </a:solidFill>
                </a:rPr>
                <a:t>Project  Cost</a:t>
              </a:r>
            </a:p>
            <a:p>
              <a:pPr algn="ctr">
                <a:defRPr/>
              </a:pPr>
              <a:r>
                <a:rPr lang="en-US" sz="2200" b="1" dirty="0">
                  <a:solidFill>
                    <a:schemeClr val="bg2"/>
                  </a:solidFill>
                </a:rPr>
                <a:t>Management</a:t>
              </a:r>
              <a:endParaRPr lang="en-CA" sz="2200" b="1" dirty="0">
                <a:solidFill>
                  <a:schemeClr val="bg2"/>
                </a:solidFill>
              </a:endParaRPr>
            </a:p>
          </p:txBody>
        </p:sp>
        <p:sp>
          <p:nvSpPr>
            <p:cNvPr id="31" name="Rectangle 30"/>
            <p:cNvSpPr/>
            <p:nvPr/>
          </p:nvSpPr>
          <p:spPr bwMode="auto">
            <a:xfrm>
              <a:off x="6838950" y="3952875"/>
              <a:ext cx="1543050" cy="1301750"/>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dirty="0">
                  <a:solidFill>
                    <a:schemeClr val="bg2"/>
                  </a:solidFill>
                </a:rPr>
                <a:t>7.4</a:t>
              </a:r>
            </a:p>
            <a:p>
              <a:pPr algn="ctr">
                <a:defRPr/>
              </a:pPr>
              <a:r>
                <a:rPr lang="en-US" sz="2200" b="1" dirty="0">
                  <a:solidFill>
                    <a:schemeClr val="bg2"/>
                  </a:solidFill>
                </a:rPr>
                <a:t>Control</a:t>
              </a:r>
            </a:p>
            <a:p>
              <a:pPr algn="ctr">
                <a:defRPr/>
              </a:pPr>
              <a:r>
                <a:rPr lang="en-US" sz="2200" b="1" dirty="0">
                  <a:solidFill>
                    <a:schemeClr val="bg2"/>
                  </a:solidFill>
                </a:rPr>
                <a:t>Costs</a:t>
              </a:r>
              <a:endParaRPr lang="en-CA" sz="2200" b="1" dirty="0">
                <a:solidFill>
                  <a:schemeClr val="bg2"/>
                </a:solidFill>
              </a:endParaRPr>
            </a:p>
          </p:txBody>
        </p:sp>
        <p:sp>
          <p:nvSpPr>
            <p:cNvPr id="32" name="Rectangle 31"/>
            <p:cNvSpPr/>
            <p:nvPr/>
          </p:nvSpPr>
          <p:spPr bwMode="auto">
            <a:xfrm>
              <a:off x="4755356" y="3943350"/>
              <a:ext cx="1569244" cy="1301750"/>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dirty="0">
                  <a:solidFill>
                    <a:schemeClr val="bg2"/>
                  </a:solidFill>
                </a:rPr>
                <a:t>7.3</a:t>
              </a:r>
            </a:p>
            <a:p>
              <a:pPr algn="ctr">
                <a:defRPr/>
              </a:pPr>
              <a:r>
                <a:rPr lang="en-US" sz="2200" b="1" dirty="0">
                  <a:solidFill>
                    <a:schemeClr val="bg2"/>
                  </a:solidFill>
                </a:rPr>
                <a:t>Determine</a:t>
              </a:r>
            </a:p>
            <a:p>
              <a:pPr algn="ctr">
                <a:defRPr/>
              </a:pPr>
              <a:r>
                <a:rPr lang="en-US" sz="2200" b="1" dirty="0">
                  <a:solidFill>
                    <a:schemeClr val="bg2"/>
                  </a:solidFill>
                </a:rPr>
                <a:t>Budget</a:t>
              </a:r>
              <a:endParaRPr lang="en-CA" sz="2200" b="1" dirty="0">
                <a:solidFill>
                  <a:schemeClr val="bg2"/>
                </a:solidFill>
              </a:endParaRPr>
            </a:p>
          </p:txBody>
        </p:sp>
        <p:sp>
          <p:nvSpPr>
            <p:cNvPr id="33" name="Rectangle 32"/>
            <p:cNvSpPr/>
            <p:nvPr/>
          </p:nvSpPr>
          <p:spPr bwMode="auto">
            <a:xfrm>
              <a:off x="2927350" y="3952875"/>
              <a:ext cx="1492250" cy="1301750"/>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dirty="0">
                  <a:solidFill>
                    <a:schemeClr val="bg2"/>
                  </a:solidFill>
                </a:rPr>
                <a:t>7.2</a:t>
              </a:r>
            </a:p>
            <a:p>
              <a:pPr algn="ctr">
                <a:defRPr/>
              </a:pPr>
              <a:r>
                <a:rPr lang="en-US" sz="2200" b="1" dirty="0">
                  <a:solidFill>
                    <a:schemeClr val="bg2"/>
                  </a:solidFill>
                </a:rPr>
                <a:t>Estimate</a:t>
              </a:r>
            </a:p>
            <a:p>
              <a:pPr algn="ctr">
                <a:defRPr/>
              </a:pPr>
              <a:r>
                <a:rPr lang="en-US" sz="2200" b="1" dirty="0">
                  <a:solidFill>
                    <a:schemeClr val="bg2"/>
                  </a:solidFill>
                </a:rPr>
                <a:t>Costs</a:t>
              </a:r>
              <a:endParaRPr lang="en-CA" sz="2200" b="1" dirty="0">
                <a:solidFill>
                  <a:schemeClr val="bg2"/>
                </a:solidFill>
              </a:endParaRPr>
            </a:p>
          </p:txBody>
        </p:sp>
        <p:cxnSp>
          <p:nvCxnSpPr>
            <p:cNvPr id="35" name="Straight Connector 34"/>
            <p:cNvCxnSpPr/>
            <p:nvPr/>
          </p:nvCxnSpPr>
          <p:spPr bwMode="auto">
            <a:xfrm>
              <a:off x="1828800" y="3600450"/>
              <a:ext cx="5783262"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a:off x="4495800" y="3382963"/>
              <a:ext cx="0" cy="2190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rot="5400000">
              <a:off x="7435056" y="3777457"/>
              <a:ext cx="352425" cy="15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auto">
            <a:xfrm>
              <a:off x="990600" y="3956050"/>
              <a:ext cx="1676400" cy="1301750"/>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200" b="1" dirty="0">
                  <a:solidFill>
                    <a:schemeClr val="bg2"/>
                  </a:solidFill>
                </a:rPr>
                <a:t>7.1</a:t>
              </a:r>
            </a:p>
            <a:p>
              <a:pPr algn="ctr">
                <a:defRPr/>
              </a:pPr>
              <a:r>
                <a:rPr lang="en-US" sz="2000" b="1" dirty="0">
                  <a:solidFill>
                    <a:schemeClr val="bg2"/>
                  </a:solidFill>
                </a:rPr>
                <a:t>Plan Cost</a:t>
              </a:r>
            </a:p>
            <a:p>
              <a:pPr algn="ctr">
                <a:defRPr/>
              </a:pPr>
              <a:r>
                <a:rPr lang="en-US" sz="2000" b="1" dirty="0">
                  <a:solidFill>
                    <a:schemeClr val="bg2"/>
                  </a:solidFill>
                </a:rPr>
                <a:t>Management</a:t>
              </a:r>
              <a:endParaRPr lang="en-CA" sz="2000" b="1" dirty="0">
                <a:solidFill>
                  <a:schemeClr val="bg2"/>
                </a:solidFill>
              </a:endParaRPr>
            </a:p>
          </p:txBody>
        </p:sp>
        <p:cxnSp>
          <p:nvCxnSpPr>
            <p:cNvPr id="9" name="Straight Connector 8"/>
            <p:cNvCxnSpPr>
              <a:endCxn id="32" idx="0"/>
            </p:cNvCxnSpPr>
            <p:nvPr/>
          </p:nvCxnSpPr>
          <p:spPr>
            <a:xfrm>
              <a:off x="5539978" y="3602040"/>
              <a:ext cx="0" cy="3413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33" idx="0"/>
            </p:cNvCxnSpPr>
            <p:nvPr/>
          </p:nvCxnSpPr>
          <p:spPr>
            <a:xfrm>
              <a:off x="3673475" y="3602040"/>
              <a:ext cx="0" cy="3508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4" idx="0"/>
            </p:cNvCxnSpPr>
            <p:nvPr/>
          </p:nvCxnSpPr>
          <p:spPr>
            <a:xfrm>
              <a:off x="1828800" y="3600450"/>
              <a:ext cx="0" cy="35560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551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3*#ppt_w"/>
                                          </p:val>
                                        </p:tav>
                                        <p:tav tm="100000">
                                          <p:val>
                                            <p:strVal val="#ppt_w"/>
                                          </p:val>
                                        </p:tav>
                                      </p:tavLst>
                                    </p:anim>
                                    <p:anim calcmode="lin" valueType="num">
                                      <p:cBhvr>
                                        <p:cTn id="8" dur="500" fill="hold"/>
                                        <p:tgtEl>
                                          <p:spTgt spid="1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76200" y="12032"/>
            <a:ext cx="8839200" cy="1143000"/>
          </a:xfrm>
        </p:spPr>
        <p:txBody>
          <a:bodyPr>
            <a:normAutofit/>
          </a:bodyPr>
          <a:lstStyle/>
          <a:p>
            <a:pPr algn="ctr" eaLnBrk="1" fontAlgn="auto" hangingPunct="1">
              <a:spcAft>
                <a:spcPts val="0"/>
              </a:spcAft>
              <a:defRPr/>
            </a:pPr>
            <a:r>
              <a:rPr lang="en-US" sz="3600" b="1" spc="300" dirty="0">
                <a:effectLst>
                  <a:outerShdw blurRad="50000" dist="30000" dir="5400000" algn="tl" rotWithShape="0">
                    <a:srgbClr val="000000">
                      <a:alpha val="30000"/>
                    </a:srgbClr>
                  </a:outerShdw>
                  <a:reflection blurRad="6350" stA="55000" endA="300" endPos="45500" dir="5400000" sy="-100000" algn="bl" rotWithShape="0"/>
                </a:effectLst>
              </a:rPr>
              <a:t>7.1 PLAN COST MANAGEMENT</a:t>
            </a:r>
          </a:p>
        </p:txBody>
      </p:sp>
      <p:sp>
        <p:nvSpPr>
          <p:cNvPr id="5" name="TextBox 4"/>
          <p:cNvSpPr txBox="1"/>
          <p:nvPr/>
        </p:nvSpPr>
        <p:spPr>
          <a:xfrm>
            <a:off x="519010" y="1295400"/>
            <a:ext cx="7953579" cy="5509200"/>
          </a:xfrm>
          <a:prstGeom prst="rect">
            <a:avLst/>
          </a:prstGeom>
          <a:noFill/>
        </p:spPr>
        <p:txBody>
          <a:bodyPr wrap="square" rtlCol="0">
            <a:spAutoFit/>
          </a:bodyPr>
          <a:lstStyle/>
          <a:p>
            <a:pPr marL="282575" indent="-282575">
              <a:buFont typeface="Arial" pitchFamily="34" charset="0"/>
              <a:buChar char="•"/>
            </a:pPr>
            <a:r>
              <a:rPr lang="en-US" sz="2200" dirty="0"/>
              <a:t>Planning how to manage the project costs, the team will take into consideration how costs will be estimated, the accuracy level needed in the Budget, and the measurements that will be used to monitor the budget. </a:t>
            </a:r>
          </a:p>
          <a:p>
            <a:pPr marL="285750" indent="-285750">
              <a:buFont typeface="Arial" pitchFamily="34" charset="0"/>
              <a:buChar char="•"/>
            </a:pPr>
            <a:r>
              <a:rPr lang="en-US" sz="2200" dirty="0"/>
              <a:t>At the start of the project the Project Management Plan will be more of a framework and contain high-level information. However, having it as a an input provides consistent methods of developing subsidiary management plans.  A the</a:t>
            </a:r>
          </a:p>
          <a:p>
            <a:pPr marL="282575" indent="-282575"/>
            <a:r>
              <a:rPr lang="en-US" sz="2200" dirty="0"/>
              <a:t>	project progresses, the project management plan will contain the scope baseline,  the schedule baseline, and other more robust and detailed information that can be used to refine the cost management plan. </a:t>
            </a:r>
          </a:p>
          <a:p>
            <a:pPr marL="285750" indent="-285750">
              <a:buFont typeface="Arial" pitchFamily="34" charset="0"/>
              <a:buChar char="•"/>
            </a:pPr>
            <a:r>
              <a:rPr lang="en-US" sz="2200" dirty="0"/>
              <a:t>The project Charter usually contains a high-level budget that usually is used prior to developing a detailed estimate of cost and project budget.  </a:t>
            </a:r>
          </a:p>
          <a:p>
            <a:endParaRPr lang="en-US" sz="2200" dirty="0"/>
          </a:p>
        </p:txBody>
      </p:sp>
    </p:spTree>
    <p:extLst>
      <p:ext uri="{BB962C8B-B14F-4D97-AF65-F5344CB8AC3E}">
        <p14:creationId xmlns:p14="http://schemas.microsoft.com/office/powerpoint/2010/main" val="1382309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82000" cy="838200"/>
          </a:xfrm>
        </p:spPr>
        <p:txBody>
          <a:bodyPr>
            <a:normAutofit/>
          </a:bodyPr>
          <a:lstStyle/>
          <a:p>
            <a:r>
              <a:rPr lang="en-CA" sz="2800" b="1" dirty="0">
                <a:effectLst>
                  <a:outerShdw blurRad="38100" dist="38100" dir="2700000" algn="tl">
                    <a:srgbClr val="000000">
                      <a:alpha val="43137"/>
                    </a:srgbClr>
                  </a:outerShdw>
                </a:effectLst>
              </a:rPr>
              <a:t>PLAN COST MANAGEMENT – DATA FLOW DIAGRAM</a:t>
            </a:r>
          </a:p>
        </p:txBody>
      </p:sp>
      <p:graphicFrame>
        <p:nvGraphicFramePr>
          <p:cNvPr id="3" name="Object 2"/>
          <p:cNvGraphicFramePr>
            <a:graphicFrameLocks noChangeAspect="1"/>
          </p:cNvGraphicFramePr>
          <p:nvPr>
            <p:extLst>
              <p:ext uri="{D42A27DB-BD31-4B8C-83A1-F6EECF244321}">
                <p14:modId xmlns:p14="http://schemas.microsoft.com/office/powerpoint/2010/main" val="3840871486"/>
              </p:ext>
            </p:extLst>
          </p:nvPr>
        </p:nvGraphicFramePr>
        <p:xfrm>
          <a:off x="685800" y="1447800"/>
          <a:ext cx="8077200" cy="4800599"/>
        </p:xfrm>
        <a:graphic>
          <a:graphicData uri="http://schemas.openxmlformats.org/presentationml/2006/ole">
            <mc:AlternateContent xmlns:mc="http://schemas.openxmlformats.org/markup-compatibility/2006">
              <mc:Choice xmlns:v="urn:schemas-microsoft-com:vml" Requires="v">
                <p:oleObj spid="_x0000_s119914" name="Visio" r:id="rId3" imgW="9209662" imgH="4569574" progId="Visio.Drawing.15">
                  <p:embed/>
                </p:oleObj>
              </mc:Choice>
              <mc:Fallback>
                <p:oleObj name="Visio" r:id="rId3" imgW="9209662" imgH="4569574" progId="Visio.Drawing.15">
                  <p:embed/>
                  <p:pic>
                    <p:nvPicPr>
                      <p:cNvPr id="0" name=""/>
                      <p:cNvPicPr/>
                      <p:nvPr/>
                    </p:nvPicPr>
                    <p:blipFill>
                      <a:blip r:embed="rId4"/>
                      <a:stretch>
                        <a:fillRect/>
                      </a:stretch>
                    </p:blipFill>
                    <p:spPr>
                      <a:xfrm>
                        <a:off x="685800" y="1447800"/>
                        <a:ext cx="8077200" cy="4800599"/>
                      </a:xfrm>
                      <a:prstGeom prst="rect">
                        <a:avLst/>
                      </a:prstGeom>
                    </p:spPr>
                  </p:pic>
                </p:oleObj>
              </mc:Fallback>
            </mc:AlternateContent>
          </a:graphicData>
        </a:graphic>
      </p:graphicFrame>
      <p:sp>
        <p:nvSpPr>
          <p:cNvPr id="4" name="TextBox 1"/>
          <p:cNvSpPr txBox="1"/>
          <p:nvPr/>
        </p:nvSpPr>
        <p:spPr>
          <a:xfrm>
            <a:off x="5791200" y="6324600"/>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extLst>
      <p:ext uri="{BB962C8B-B14F-4D97-AF65-F5344CB8AC3E}">
        <p14:creationId xmlns:p14="http://schemas.microsoft.com/office/powerpoint/2010/main" val="4154810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Grp="1" noChangeArrowheads="1"/>
          </p:cNvSpPr>
          <p:nvPr>
            <p:ph type="title"/>
          </p:nvPr>
        </p:nvSpPr>
        <p:spPr>
          <a:xfrm>
            <a:off x="609600" y="228600"/>
            <a:ext cx="8686800" cy="841248"/>
          </a:xfrm>
        </p:spPr>
        <p:txBody>
          <a:bodyPr>
            <a:normAutofit/>
          </a:bodyPr>
          <a:lstStyle/>
          <a:p>
            <a:pPr eaLnBrk="1" fontAlgn="auto" hangingPunct="1">
              <a:spcAft>
                <a:spcPts val="0"/>
              </a:spcAft>
              <a:defRPr/>
            </a:pPr>
            <a:r>
              <a:rPr lang="en-US" b="1" dirty="0">
                <a:effectLst>
                  <a:outerShdw blurRad="50000" dist="30000" dir="5400000" algn="tl" rotWithShape="0">
                    <a:srgbClr val="000000">
                      <a:alpha val="30000"/>
                    </a:srgbClr>
                  </a:outerShdw>
                  <a:reflection blurRad="6350" stA="55000" endA="300" endPos="45500" dir="5400000" sy="-100000" algn="bl" rotWithShape="0"/>
                </a:effectLst>
              </a:rPr>
              <a:t>7.1  PLAN COST MANAGEMENT</a:t>
            </a:r>
          </a:p>
        </p:txBody>
      </p:sp>
      <p:sp>
        <p:nvSpPr>
          <p:cNvPr id="24580" name="AutoShape 2"/>
          <p:cNvSpPr>
            <a:spLocks noChangeArrowheads="1"/>
          </p:cNvSpPr>
          <p:nvPr/>
        </p:nvSpPr>
        <p:spPr bwMode="auto">
          <a:xfrm>
            <a:off x="384175" y="2209800"/>
            <a:ext cx="8683625" cy="2794000"/>
          </a:xfrm>
          <a:prstGeom prst="rightArrow">
            <a:avLst>
              <a:gd name="adj1" fmla="val 37500"/>
              <a:gd name="adj2" fmla="val 30461"/>
            </a:avLst>
          </a:prstGeom>
          <a:solidFill>
            <a:schemeClr val="accent2"/>
          </a:solidFill>
          <a:ln w="12700" cap="sq">
            <a:solidFill>
              <a:schemeClr val="tx1"/>
            </a:solidFill>
            <a:miter lim="800000"/>
            <a:headEnd type="none" w="sm" len="sm"/>
            <a:tailEnd type="none" w="sm" len="sm"/>
          </a:ln>
        </p:spPr>
        <p:txBody>
          <a:bodyPr wrap="none" anchor="ctr"/>
          <a:lstStyle/>
          <a:p>
            <a:endParaRPr lang="en-CA"/>
          </a:p>
        </p:txBody>
      </p:sp>
      <p:sp>
        <p:nvSpPr>
          <p:cNvPr id="377860" name="Rectangle 4"/>
          <p:cNvSpPr>
            <a:spLocks noChangeArrowheads="1"/>
          </p:cNvSpPr>
          <p:nvPr/>
        </p:nvSpPr>
        <p:spPr bwMode="auto">
          <a:xfrm>
            <a:off x="533399" y="2239962"/>
            <a:ext cx="2603857" cy="2733675"/>
          </a:xfrm>
          <a:prstGeom prst="rect">
            <a:avLst/>
          </a:prstGeom>
          <a:solidFill>
            <a:srgbClr val="2B412D"/>
          </a:solidFill>
          <a:ln w="12700" cap="sq">
            <a:solidFill>
              <a:schemeClr val="tx1"/>
            </a:solidFill>
            <a:miter lim="800000"/>
            <a:headEnd type="none" w="sm" len="sm"/>
            <a:tailEnd type="none" w="sm" len="sm"/>
          </a:ln>
          <a:effectLst>
            <a:outerShdw dist="107763" dir="2700000" algn="ctr" rotWithShape="0">
              <a:srgbClr val="808080"/>
            </a:outerShdw>
          </a:effectLst>
        </p:spPr>
        <p:txBody>
          <a:bodyPr wrap="none" anchor="ctr"/>
          <a:lstStyle/>
          <a:p>
            <a:pPr>
              <a:defRPr/>
            </a:pPr>
            <a:endParaRPr lang="en-US" b="1" dirty="0">
              <a:solidFill>
                <a:schemeClr val="bg1"/>
              </a:solidFill>
            </a:endParaRPr>
          </a:p>
          <a:p>
            <a:pPr>
              <a:defRPr/>
            </a:pPr>
            <a:endParaRPr kumimoji="0" lang="en-US" b="1" dirty="0">
              <a:solidFill>
                <a:schemeClr val="bg1"/>
              </a:solidFill>
            </a:endParaRPr>
          </a:p>
          <a:p>
            <a:pPr>
              <a:defRPr/>
            </a:pPr>
            <a:endParaRPr kumimoji="0" lang="en-US" sz="800" dirty="0">
              <a:solidFill>
                <a:schemeClr val="bg1"/>
              </a:solidFill>
            </a:endParaRPr>
          </a:p>
          <a:p>
            <a:pPr>
              <a:defRPr/>
            </a:pPr>
            <a:r>
              <a:rPr lang="en-US" dirty="0">
                <a:solidFill>
                  <a:schemeClr val="bg1"/>
                </a:solidFill>
              </a:rPr>
              <a:t>.1 Project Charter</a:t>
            </a:r>
          </a:p>
          <a:p>
            <a:pPr>
              <a:defRPr/>
            </a:pPr>
            <a:r>
              <a:rPr kumimoji="0" lang="en-US" dirty="0">
                <a:solidFill>
                  <a:schemeClr val="bg1"/>
                </a:solidFill>
              </a:rPr>
              <a:t>.2 Project Mgmt. Plan</a:t>
            </a:r>
          </a:p>
          <a:p>
            <a:pPr marL="265113" indent="-84138">
              <a:buFont typeface="Arial" panose="020B0604020202020204" pitchFamily="34" charset="0"/>
              <a:buChar char="•"/>
              <a:defRPr/>
            </a:pPr>
            <a:r>
              <a:rPr lang="en-US" dirty="0">
                <a:solidFill>
                  <a:schemeClr val="bg1"/>
                </a:solidFill>
              </a:rPr>
              <a:t> Schedule Mgmt. plan</a:t>
            </a:r>
          </a:p>
          <a:p>
            <a:pPr marL="265113" indent="-84138">
              <a:buFont typeface="Arial" panose="020B0604020202020204" pitchFamily="34" charset="0"/>
              <a:buChar char="•"/>
              <a:defRPr/>
            </a:pPr>
            <a:r>
              <a:rPr kumimoji="0" lang="en-US" dirty="0">
                <a:solidFill>
                  <a:schemeClr val="bg1"/>
                </a:solidFill>
              </a:rPr>
              <a:t> Risk Mgmt. plan</a:t>
            </a:r>
          </a:p>
          <a:p>
            <a:pPr>
              <a:defRPr/>
            </a:pPr>
            <a:r>
              <a:rPr lang="en-US" dirty="0">
                <a:solidFill>
                  <a:schemeClr val="bg1"/>
                </a:solidFill>
              </a:rPr>
              <a:t>.3 </a:t>
            </a:r>
            <a:r>
              <a:rPr kumimoji="0" lang="en-US" dirty="0">
                <a:solidFill>
                  <a:schemeClr val="bg1"/>
                </a:solidFill>
              </a:rPr>
              <a:t> Enterp</a:t>
            </a:r>
            <a:r>
              <a:rPr lang="en-US" dirty="0">
                <a:solidFill>
                  <a:schemeClr val="bg1"/>
                </a:solidFill>
              </a:rPr>
              <a:t>rise</a:t>
            </a:r>
            <a:r>
              <a:rPr kumimoji="0" lang="en-US" dirty="0">
                <a:solidFill>
                  <a:schemeClr val="bg1"/>
                </a:solidFill>
              </a:rPr>
              <a:t>  </a:t>
            </a:r>
            <a:r>
              <a:rPr kumimoji="0" lang="en-US" dirty="0" err="1">
                <a:solidFill>
                  <a:schemeClr val="bg1"/>
                </a:solidFill>
              </a:rPr>
              <a:t>Env</a:t>
            </a:r>
            <a:r>
              <a:rPr kumimoji="0" lang="en-US" dirty="0">
                <a:solidFill>
                  <a:schemeClr val="bg1"/>
                </a:solidFill>
              </a:rPr>
              <a:t>. Factors</a:t>
            </a:r>
          </a:p>
          <a:p>
            <a:pPr>
              <a:defRPr/>
            </a:pPr>
            <a:r>
              <a:rPr lang="en-US" dirty="0">
                <a:solidFill>
                  <a:schemeClr val="bg1"/>
                </a:solidFill>
              </a:rPr>
              <a:t>.4 </a:t>
            </a:r>
            <a:r>
              <a:rPr kumimoji="0" lang="en-US" dirty="0">
                <a:solidFill>
                  <a:schemeClr val="bg1"/>
                </a:solidFill>
              </a:rPr>
              <a:t>Organizational Process </a:t>
            </a:r>
          </a:p>
          <a:p>
            <a:pPr>
              <a:defRPr/>
            </a:pPr>
            <a:r>
              <a:rPr lang="en-US" dirty="0">
                <a:solidFill>
                  <a:schemeClr val="bg1"/>
                </a:solidFill>
              </a:rPr>
              <a:t>     </a:t>
            </a:r>
            <a:r>
              <a:rPr kumimoji="0" lang="en-US" dirty="0">
                <a:solidFill>
                  <a:schemeClr val="bg1"/>
                </a:solidFill>
              </a:rPr>
              <a:t>Assets</a:t>
            </a:r>
          </a:p>
        </p:txBody>
      </p:sp>
      <p:sp>
        <p:nvSpPr>
          <p:cNvPr id="377861" name="Rectangle 5"/>
          <p:cNvSpPr>
            <a:spLocks noChangeArrowheads="1"/>
          </p:cNvSpPr>
          <p:nvPr/>
        </p:nvSpPr>
        <p:spPr bwMode="auto">
          <a:xfrm>
            <a:off x="3365857" y="2245451"/>
            <a:ext cx="2393950" cy="2733675"/>
          </a:xfrm>
          <a:prstGeom prst="rect">
            <a:avLst/>
          </a:prstGeom>
          <a:solidFill>
            <a:srgbClr val="2B412D"/>
          </a:solidFill>
          <a:ln w="12700" cap="sq">
            <a:solidFill>
              <a:schemeClr val="tx1"/>
            </a:solidFill>
            <a:miter lim="800000"/>
            <a:headEnd type="none" w="sm" len="sm"/>
            <a:tailEnd type="none" w="sm" len="sm"/>
          </a:ln>
          <a:effectLst>
            <a:outerShdw dist="107763" dir="2700000" algn="ctr" rotWithShape="0">
              <a:srgbClr val="808080"/>
            </a:outerShdw>
          </a:effectLst>
        </p:spPr>
        <p:txBody>
          <a:bodyPr wrap="none" anchor="ctr"/>
          <a:lstStyle/>
          <a:p>
            <a:pPr>
              <a:defRPr/>
            </a:pPr>
            <a:endParaRPr lang="en-US" sz="1000" b="1" dirty="0">
              <a:solidFill>
                <a:schemeClr val="bg1"/>
              </a:solidFill>
            </a:endParaRPr>
          </a:p>
          <a:p>
            <a:pPr>
              <a:defRPr/>
            </a:pPr>
            <a:endParaRPr kumimoji="0" lang="en-US" sz="1000" b="1" dirty="0">
              <a:solidFill>
                <a:schemeClr val="bg1"/>
              </a:solidFill>
            </a:endParaRPr>
          </a:p>
          <a:p>
            <a:pPr>
              <a:defRPr/>
            </a:pPr>
            <a:endParaRPr lang="en-US" sz="1000" b="1" dirty="0">
              <a:solidFill>
                <a:schemeClr val="bg1"/>
              </a:solidFill>
            </a:endParaRPr>
          </a:p>
          <a:p>
            <a:pPr>
              <a:defRPr/>
            </a:pPr>
            <a:endParaRPr kumimoji="0" lang="en-US" sz="1000" b="1" dirty="0">
              <a:solidFill>
                <a:schemeClr val="bg1"/>
              </a:solidFill>
            </a:endParaRPr>
          </a:p>
          <a:p>
            <a:pPr>
              <a:defRPr/>
            </a:pPr>
            <a:endParaRPr kumimoji="0" lang="en-US" sz="1000" b="1" dirty="0">
              <a:solidFill>
                <a:schemeClr val="bg1"/>
              </a:solidFill>
            </a:endParaRPr>
          </a:p>
          <a:p>
            <a:pPr>
              <a:defRPr/>
            </a:pPr>
            <a:r>
              <a:rPr kumimoji="0" lang="en-US" dirty="0">
                <a:solidFill>
                  <a:schemeClr val="bg1"/>
                </a:solidFill>
              </a:rPr>
              <a:t>.1 Expert Judgment</a:t>
            </a:r>
          </a:p>
          <a:p>
            <a:pPr>
              <a:defRPr/>
            </a:pPr>
            <a:r>
              <a:rPr kumimoji="0" lang="en-US" dirty="0">
                <a:solidFill>
                  <a:schemeClr val="bg1"/>
                </a:solidFill>
              </a:rPr>
              <a:t>.2 </a:t>
            </a:r>
            <a:r>
              <a:rPr lang="en-US" dirty="0">
                <a:solidFill>
                  <a:schemeClr val="bg1"/>
                </a:solidFill>
              </a:rPr>
              <a:t>Data Analysis</a:t>
            </a:r>
            <a:endParaRPr kumimoji="0" lang="en-US" dirty="0">
              <a:solidFill>
                <a:schemeClr val="bg1"/>
              </a:solidFill>
            </a:endParaRPr>
          </a:p>
          <a:p>
            <a:pPr>
              <a:defRPr/>
            </a:pPr>
            <a:r>
              <a:rPr kumimoji="0" lang="en-US" dirty="0">
                <a:solidFill>
                  <a:schemeClr val="bg1"/>
                </a:solidFill>
              </a:rPr>
              <a:t>.3 Meetings</a:t>
            </a:r>
          </a:p>
        </p:txBody>
      </p:sp>
      <p:sp>
        <p:nvSpPr>
          <p:cNvPr id="377862" name="Rectangle 6"/>
          <p:cNvSpPr>
            <a:spLocks noChangeArrowheads="1"/>
          </p:cNvSpPr>
          <p:nvPr/>
        </p:nvSpPr>
        <p:spPr bwMode="auto">
          <a:xfrm>
            <a:off x="5878513" y="2233863"/>
            <a:ext cx="2231628" cy="2733675"/>
          </a:xfrm>
          <a:prstGeom prst="rect">
            <a:avLst/>
          </a:prstGeom>
          <a:solidFill>
            <a:srgbClr val="2B412D"/>
          </a:solidFill>
          <a:ln w="12700" cap="sq">
            <a:solidFill>
              <a:schemeClr val="tx1"/>
            </a:solidFill>
            <a:miter lim="800000"/>
            <a:headEnd type="none" w="sm" len="sm"/>
            <a:tailEnd type="none" w="sm" len="sm"/>
          </a:ln>
          <a:effectLst>
            <a:outerShdw dist="107763" dir="2700000" algn="ctr" rotWithShape="0">
              <a:srgbClr val="808080"/>
            </a:outerShdw>
          </a:effectLst>
        </p:spPr>
        <p:txBody>
          <a:bodyPr wrap="none" anchor="ctr"/>
          <a:lstStyle/>
          <a:p>
            <a:pPr>
              <a:defRPr/>
            </a:pPr>
            <a:r>
              <a:rPr kumimoji="0" lang="en-US" dirty="0">
                <a:solidFill>
                  <a:schemeClr val="bg1"/>
                </a:solidFill>
              </a:rPr>
              <a:t>  </a:t>
            </a:r>
            <a:r>
              <a:rPr kumimoji="0" lang="en-US" b="1" dirty="0">
                <a:solidFill>
                  <a:schemeClr val="bg1"/>
                </a:solidFill>
              </a:rPr>
              <a:t> </a:t>
            </a:r>
            <a:endParaRPr kumimoji="0" lang="en-US" dirty="0">
              <a:solidFill>
                <a:schemeClr val="bg1"/>
              </a:solidFill>
            </a:endParaRPr>
          </a:p>
          <a:p>
            <a:pPr>
              <a:defRPr/>
            </a:pPr>
            <a:r>
              <a:rPr kumimoji="0" lang="en-US" dirty="0">
                <a:solidFill>
                  <a:schemeClr val="bg1"/>
                </a:solidFill>
              </a:rPr>
              <a:t>.1 </a:t>
            </a:r>
            <a:r>
              <a:rPr lang="en-US" dirty="0">
                <a:solidFill>
                  <a:schemeClr val="bg1"/>
                </a:solidFill>
              </a:rPr>
              <a:t>Cost Management</a:t>
            </a:r>
          </a:p>
          <a:p>
            <a:pPr>
              <a:defRPr/>
            </a:pPr>
            <a:r>
              <a:rPr kumimoji="0" lang="en-US" dirty="0">
                <a:solidFill>
                  <a:schemeClr val="bg1"/>
                </a:solidFill>
              </a:rPr>
              <a:t>     Plan</a:t>
            </a:r>
          </a:p>
          <a:p>
            <a:pPr>
              <a:defRPr/>
            </a:pPr>
            <a:endParaRPr kumimoji="0" lang="en-US" sz="1600" dirty="0">
              <a:solidFill>
                <a:schemeClr val="bg1"/>
              </a:solidFill>
            </a:endParaRPr>
          </a:p>
          <a:p>
            <a:pPr>
              <a:defRPr/>
            </a:pPr>
            <a:endParaRPr kumimoji="0" lang="en-US" sz="1600" dirty="0">
              <a:solidFill>
                <a:schemeClr val="bg1"/>
              </a:solidFill>
            </a:endParaRPr>
          </a:p>
          <a:p>
            <a:pPr>
              <a:defRPr/>
            </a:pPr>
            <a:endParaRPr kumimoji="0" lang="en-US" dirty="0">
              <a:solidFill>
                <a:schemeClr val="bg1"/>
              </a:solidFill>
            </a:endParaRPr>
          </a:p>
        </p:txBody>
      </p:sp>
      <p:sp>
        <p:nvSpPr>
          <p:cNvPr id="7" name="TextBox 1"/>
          <p:cNvSpPr txBox="1"/>
          <p:nvPr/>
        </p:nvSpPr>
        <p:spPr>
          <a:xfrm>
            <a:off x="5759807" y="6324600"/>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3" name="TextBox 2"/>
          <p:cNvSpPr txBox="1"/>
          <p:nvPr/>
        </p:nvSpPr>
        <p:spPr>
          <a:xfrm>
            <a:off x="762000" y="2245451"/>
            <a:ext cx="1066800" cy="461665"/>
          </a:xfrm>
          <a:prstGeom prst="rect">
            <a:avLst/>
          </a:prstGeom>
          <a:noFill/>
        </p:spPr>
        <p:txBody>
          <a:bodyPr wrap="square" rtlCol="0">
            <a:spAutoFit/>
          </a:bodyPr>
          <a:lstStyle/>
          <a:p>
            <a:pPr>
              <a:defRPr/>
            </a:pPr>
            <a:r>
              <a:rPr lang="en-US" sz="2400" b="1" dirty="0">
                <a:solidFill>
                  <a:schemeClr val="bg1"/>
                </a:solidFill>
              </a:rPr>
              <a:t>Inputs</a:t>
            </a:r>
            <a:endParaRPr lang="en-US" sz="2000" b="1" dirty="0">
              <a:solidFill>
                <a:schemeClr val="bg1"/>
              </a:solidFill>
            </a:endParaRPr>
          </a:p>
        </p:txBody>
      </p:sp>
      <p:sp>
        <p:nvSpPr>
          <p:cNvPr id="4" name="TextBox 3"/>
          <p:cNvSpPr txBox="1"/>
          <p:nvPr/>
        </p:nvSpPr>
        <p:spPr>
          <a:xfrm>
            <a:off x="3282157" y="2256096"/>
            <a:ext cx="1975643" cy="830997"/>
          </a:xfrm>
          <a:prstGeom prst="rect">
            <a:avLst/>
          </a:prstGeom>
          <a:noFill/>
        </p:spPr>
        <p:txBody>
          <a:bodyPr wrap="square" rtlCol="0">
            <a:spAutoFit/>
          </a:bodyPr>
          <a:lstStyle/>
          <a:p>
            <a:pPr>
              <a:defRPr/>
            </a:pPr>
            <a:r>
              <a:rPr lang="en-US" sz="2400" b="1" dirty="0">
                <a:solidFill>
                  <a:schemeClr val="bg1"/>
                </a:solidFill>
              </a:rPr>
              <a:t>Tools and Techniques</a:t>
            </a:r>
          </a:p>
        </p:txBody>
      </p:sp>
      <p:sp>
        <p:nvSpPr>
          <p:cNvPr id="5" name="TextBox 4"/>
          <p:cNvSpPr txBox="1"/>
          <p:nvPr/>
        </p:nvSpPr>
        <p:spPr>
          <a:xfrm>
            <a:off x="5976541" y="2260840"/>
            <a:ext cx="2133600" cy="461665"/>
          </a:xfrm>
          <a:prstGeom prst="rect">
            <a:avLst/>
          </a:prstGeom>
          <a:noFill/>
        </p:spPr>
        <p:txBody>
          <a:bodyPr wrap="square" rtlCol="0">
            <a:spAutoFit/>
          </a:bodyPr>
          <a:lstStyle/>
          <a:p>
            <a:pPr>
              <a:defRPr/>
            </a:pPr>
            <a:r>
              <a:rPr lang="en-US" sz="2400" b="1" dirty="0">
                <a:solidFill>
                  <a:schemeClr val="bg1"/>
                </a:solidFill>
              </a:rPr>
              <a:t>Outputs</a:t>
            </a:r>
            <a:endParaRPr lang="en-US" sz="2000" b="1" dirty="0">
              <a:solidFill>
                <a:schemeClr val="bg1"/>
              </a:solidFill>
            </a:endParaRPr>
          </a:p>
        </p:txBody>
      </p:sp>
    </p:spTree>
    <p:extLst>
      <p:ext uri="{BB962C8B-B14F-4D97-AF65-F5344CB8AC3E}">
        <p14:creationId xmlns:p14="http://schemas.microsoft.com/office/powerpoint/2010/main" val="1096238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57912" y="0"/>
            <a:ext cx="8781288" cy="1143000"/>
          </a:xfrm>
        </p:spPr>
        <p:txBody>
          <a:bodyPr>
            <a:normAutofit/>
          </a:bodyPr>
          <a:lstStyle/>
          <a:p>
            <a:pPr algn="ctr" eaLnBrk="1" fontAlgn="auto" hangingPunct="1">
              <a:spcAft>
                <a:spcPts val="0"/>
              </a:spcAft>
              <a:defRPr/>
            </a:pPr>
            <a:r>
              <a:rPr lang="en-US" sz="2800" b="1" spc="300" dirty="0">
                <a:effectLst>
                  <a:outerShdw blurRad="50000" dist="30000" dir="5400000" algn="tl" rotWithShape="0">
                    <a:srgbClr val="000000">
                      <a:alpha val="30000"/>
                    </a:srgbClr>
                  </a:outerShdw>
                  <a:reflection blurRad="6350" stA="55000" endA="300" endPos="45500" dir="5400000" sy="-100000" algn="bl" rotWithShape="0"/>
                </a:effectLst>
              </a:rPr>
              <a:t>7.1.1 PLAN COST MANAGEMENT:INPUTS</a:t>
            </a:r>
          </a:p>
        </p:txBody>
      </p:sp>
      <p:sp>
        <p:nvSpPr>
          <p:cNvPr id="2" name="TextBox 1"/>
          <p:cNvSpPr txBox="1"/>
          <p:nvPr/>
        </p:nvSpPr>
        <p:spPr>
          <a:xfrm>
            <a:off x="304800" y="1066800"/>
            <a:ext cx="8915400" cy="5693866"/>
          </a:xfrm>
          <a:prstGeom prst="rect">
            <a:avLst/>
          </a:prstGeom>
          <a:noFill/>
        </p:spPr>
        <p:txBody>
          <a:bodyPr wrap="square" rtlCol="0">
            <a:spAutoFit/>
          </a:bodyPr>
          <a:lstStyle/>
          <a:p>
            <a:r>
              <a:rPr lang="en-US" sz="2800" b="1" dirty="0"/>
              <a:t>.1 Project Charter</a:t>
            </a:r>
          </a:p>
          <a:p>
            <a:pPr marL="360363" lvl="1" indent="-180975">
              <a:buClr>
                <a:schemeClr val="accent6">
                  <a:lumMod val="50000"/>
                </a:schemeClr>
              </a:buClr>
              <a:buFont typeface="Arial" pitchFamily="34" charset="0"/>
              <a:buChar char="•"/>
            </a:pPr>
            <a:r>
              <a:rPr lang="en-US" sz="2400" dirty="0"/>
              <a:t>Provides preapproved financial resources from which the  budget is developed</a:t>
            </a:r>
          </a:p>
          <a:p>
            <a:pPr marL="360363" lvl="1" indent="-180975">
              <a:buClr>
                <a:schemeClr val="accent6">
                  <a:lumMod val="50000"/>
                </a:schemeClr>
              </a:buClr>
              <a:buFont typeface="Arial" pitchFamily="34" charset="0"/>
              <a:buChar char="•"/>
            </a:pPr>
            <a:r>
              <a:rPr lang="en-US" sz="2400" dirty="0"/>
              <a:t>Defines the project approval requirements that influences cost management </a:t>
            </a:r>
          </a:p>
          <a:p>
            <a:endParaRPr lang="en-US" sz="2400" b="1" dirty="0"/>
          </a:p>
          <a:p>
            <a:r>
              <a:rPr lang="en-US" sz="2800" b="1" dirty="0"/>
              <a:t>.2 Project Management Plan</a:t>
            </a:r>
          </a:p>
          <a:p>
            <a:pPr marL="180975" indent="-180975"/>
            <a:r>
              <a:rPr lang="en-US" sz="2400" b="1" dirty="0"/>
              <a:t>	</a:t>
            </a:r>
            <a:r>
              <a:rPr lang="en-US" sz="2400" dirty="0"/>
              <a:t>The information provided mainly by the following components of the project management plan, is used to develop the Cost Management Plan: </a:t>
            </a:r>
          </a:p>
          <a:p>
            <a:pPr marL="625475" indent="-111125">
              <a:buClr>
                <a:schemeClr val="accent6">
                  <a:lumMod val="50000"/>
                </a:schemeClr>
              </a:buClr>
              <a:buFont typeface="Arial" pitchFamily="34" charset="0"/>
              <a:buChar char="•"/>
            </a:pPr>
            <a:r>
              <a:rPr lang="en-US" sz="2400" b="1" i="1" dirty="0"/>
              <a:t>Schedule Management Plan: </a:t>
            </a:r>
            <a:r>
              <a:rPr lang="en-US" sz="2400" dirty="0"/>
              <a:t>provides processes and controls that will impact cost estimation and management</a:t>
            </a:r>
          </a:p>
          <a:p>
            <a:pPr marL="625475" indent="-111125">
              <a:buClr>
                <a:schemeClr val="accent6">
                  <a:lumMod val="50000"/>
                </a:schemeClr>
              </a:buClr>
              <a:buFont typeface="Arial" pitchFamily="34" charset="0"/>
              <a:buChar char="•"/>
            </a:pPr>
            <a:r>
              <a:rPr lang="en-US" sz="2400" b="1" i="1" dirty="0"/>
              <a:t> Risk Management Plan: </a:t>
            </a:r>
            <a:r>
              <a:rPr lang="en-US" sz="2400" dirty="0"/>
              <a:t>provides processes and controls that will impact cost estimation and management</a:t>
            </a:r>
            <a:r>
              <a:rPr lang="en-US" sz="2400" b="1" i="1" dirty="0"/>
              <a:t> </a:t>
            </a:r>
            <a:r>
              <a:rPr lang="en-US" sz="2400" dirty="0"/>
              <a:t> </a:t>
            </a:r>
          </a:p>
          <a:p>
            <a:endParaRPr lang="en-US" sz="2000" dirty="0"/>
          </a:p>
        </p:txBody>
      </p:sp>
    </p:spTree>
    <p:extLst>
      <p:ext uri="{BB962C8B-B14F-4D97-AF65-F5344CB8AC3E}">
        <p14:creationId xmlns:p14="http://schemas.microsoft.com/office/powerpoint/2010/main" val="436397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50" y="1295400"/>
            <a:ext cx="7829550" cy="4267200"/>
          </a:xfrm>
        </p:spPr>
        <p:txBody>
          <a:bodyPr/>
          <a:lstStyle/>
          <a:p>
            <a:pPr marL="0" lvl="1" indent="0">
              <a:buNone/>
            </a:pPr>
            <a:r>
              <a:rPr lang="en-US" sz="2800" b="1" dirty="0"/>
              <a:t>.3 Enterprise Environmental Factors:</a:t>
            </a:r>
            <a:r>
              <a:rPr lang="en-US" sz="2400" b="1" dirty="0"/>
              <a:t> </a:t>
            </a:r>
          </a:p>
          <a:p>
            <a:pPr marL="800100" lvl="1" indent="-342900">
              <a:buClr>
                <a:schemeClr val="accent6">
                  <a:lumMod val="50000"/>
                </a:schemeClr>
              </a:buClr>
              <a:buFont typeface="Arial" pitchFamily="34" charset="0"/>
              <a:buChar char="•"/>
            </a:pPr>
            <a:r>
              <a:rPr lang="en-US" sz="2000" dirty="0"/>
              <a:t>Organizational Culture                  </a:t>
            </a:r>
            <a:r>
              <a:rPr lang="en-US" sz="2000" dirty="0">
                <a:solidFill>
                  <a:schemeClr val="accent6">
                    <a:lumMod val="50000"/>
                  </a:schemeClr>
                </a:solidFill>
                <a:latin typeface="Aharoni"/>
                <a:cs typeface="Aharoni"/>
              </a:rPr>
              <a:t>• </a:t>
            </a:r>
            <a:r>
              <a:rPr lang="en-US" sz="2000" dirty="0"/>
              <a:t>Market Conditions</a:t>
            </a:r>
          </a:p>
          <a:p>
            <a:pPr marL="800100" lvl="1" indent="-342900">
              <a:buClr>
                <a:schemeClr val="accent6">
                  <a:lumMod val="50000"/>
                </a:schemeClr>
              </a:buClr>
              <a:buFont typeface="Arial" pitchFamily="34" charset="0"/>
              <a:buChar char="•"/>
            </a:pPr>
            <a:r>
              <a:rPr lang="en-US" sz="2000" dirty="0"/>
              <a:t>Currency exchange rates	             </a:t>
            </a:r>
            <a:r>
              <a:rPr lang="en-US" sz="2000" dirty="0">
                <a:solidFill>
                  <a:schemeClr val="accent6">
                    <a:lumMod val="50000"/>
                  </a:schemeClr>
                </a:solidFill>
                <a:latin typeface="Aharoni"/>
                <a:cs typeface="Aharoni"/>
              </a:rPr>
              <a:t>• </a:t>
            </a:r>
            <a:r>
              <a:rPr lang="en-US" sz="2000" dirty="0"/>
              <a:t>Published Commercial 	</a:t>
            </a:r>
          </a:p>
          <a:p>
            <a:pPr marL="800100" lvl="1" indent="-342900">
              <a:buClr>
                <a:schemeClr val="accent6">
                  <a:lumMod val="50000"/>
                </a:schemeClr>
              </a:buClr>
              <a:buFont typeface="Arial" pitchFamily="34" charset="0"/>
              <a:buChar char="•"/>
            </a:pPr>
            <a:r>
              <a:rPr lang="en-US" sz="2000" dirty="0"/>
              <a:t>PMIS					    information</a:t>
            </a:r>
          </a:p>
          <a:p>
            <a:pPr marL="800100" lvl="1" indent="-342900">
              <a:buClr>
                <a:schemeClr val="accent6">
                  <a:lumMod val="50000"/>
                </a:schemeClr>
              </a:buClr>
              <a:buFont typeface="Arial" pitchFamily="34" charset="0"/>
              <a:buChar char="•"/>
            </a:pPr>
            <a:r>
              <a:rPr lang="en-US" sz="2000" dirty="0"/>
              <a:t>Productivity differences in different parts of the world</a:t>
            </a:r>
          </a:p>
          <a:p>
            <a:pPr marL="457200" lvl="1" indent="0">
              <a:buClr>
                <a:schemeClr val="accent6">
                  <a:lumMod val="50000"/>
                </a:schemeClr>
              </a:buClr>
              <a:buNone/>
            </a:pPr>
            <a:endParaRPr lang="en-US" sz="2000" dirty="0"/>
          </a:p>
          <a:p>
            <a:pPr marL="0" lvl="1" indent="0">
              <a:buNone/>
            </a:pPr>
            <a:r>
              <a:rPr lang="en-US" sz="2400" b="1" dirty="0"/>
              <a:t>.4</a:t>
            </a:r>
            <a:r>
              <a:rPr lang="en-US" sz="2400" dirty="0"/>
              <a:t> </a:t>
            </a:r>
            <a:r>
              <a:rPr lang="en-US" sz="2400" b="1" dirty="0"/>
              <a:t>Organizational Process Assets</a:t>
            </a:r>
          </a:p>
          <a:p>
            <a:pPr marL="857250" lvl="1" indent="-400050">
              <a:buClr>
                <a:schemeClr val="accent6">
                  <a:lumMod val="50000"/>
                </a:schemeClr>
              </a:buClr>
              <a:buFont typeface="Arial" pitchFamily="34" charset="0"/>
              <a:buChar char="•"/>
            </a:pPr>
            <a:r>
              <a:rPr lang="en-US" sz="2000" dirty="0"/>
              <a:t>Financial Control Procedures        </a:t>
            </a:r>
            <a:r>
              <a:rPr lang="en-US" sz="2000" dirty="0">
                <a:solidFill>
                  <a:schemeClr val="accent6">
                    <a:lumMod val="50000"/>
                  </a:schemeClr>
                </a:solidFill>
                <a:latin typeface="Aharoni"/>
                <a:cs typeface="Aharoni"/>
              </a:rPr>
              <a:t>•</a:t>
            </a:r>
            <a:r>
              <a:rPr lang="en-US" sz="2000" dirty="0"/>
              <a:t> Historical Information,         					                     Lessons learned repository</a:t>
            </a:r>
          </a:p>
          <a:p>
            <a:pPr marL="857250" lvl="1" indent="-400050">
              <a:buClr>
                <a:schemeClr val="accent6">
                  <a:lumMod val="50000"/>
                </a:schemeClr>
              </a:buClr>
              <a:buFont typeface="Arial" pitchFamily="34" charset="0"/>
              <a:buChar char="•"/>
            </a:pPr>
            <a:r>
              <a:rPr lang="en-US" sz="2000" dirty="0"/>
              <a:t>Financial Databases                          </a:t>
            </a:r>
            <a:r>
              <a:rPr lang="en-US" sz="2000" dirty="0">
                <a:solidFill>
                  <a:schemeClr val="accent6">
                    <a:lumMod val="50000"/>
                  </a:schemeClr>
                </a:solidFill>
                <a:latin typeface="Aharoni"/>
                <a:cs typeface="Aharoni"/>
              </a:rPr>
              <a:t>• </a:t>
            </a:r>
            <a:r>
              <a:rPr lang="en-US" sz="2000" dirty="0"/>
              <a:t>Cost estimating &amp; budgeting    					        policies</a:t>
            </a:r>
          </a:p>
          <a:p>
            <a:endParaRPr lang="en-CA" dirty="0"/>
          </a:p>
        </p:txBody>
      </p:sp>
      <p:sp>
        <p:nvSpPr>
          <p:cNvPr id="4" name="Rectangle 1026"/>
          <p:cNvSpPr>
            <a:spLocks noGrp="1" noChangeArrowheads="1"/>
          </p:cNvSpPr>
          <p:nvPr>
            <p:ph type="title"/>
          </p:nvPr>
        </p:nvSpPr>
        <p:spPr>
          <a:xfrm>
            <a:off x="530502" y="304800"/>
            <a:ext cx="8058150" cy="1066800"/>
          </a:xfrm>
        </p:spPr>
        <p:txBody>
          <a:bodyPr>
            <a:normAutofit/>
          </a:bodyPr>
          <a:lstStyle/>
          <a:p>
            <a:pPr algn="ctr" eaLnBrk="1" fontAlgn="auto" hangingPunct="1">
              <a:spcAft>
                <a:spcPts val="0"/>
              </a:spcAft>
              <a:defRPr/>
            </a:pPr>
            <a:r>
              <a:rPr lang="en-US" sz="2800" b="1" spc="300" dirty="0">
                <a:effectLst>
                  <a:outerShdw blurRad="50000" dist="30000" dir="5400000" algn="tl" rotWithShape="0">
                    <a:srgbClr val="000000">
                      <a:alpha val="30000"/>
                    </a:srgbClr>
                  </a:outerShdw>
                  <a:reflection blurRad="6350" stA="55000" endA="300" endPos="45500" dir="5400000" sy="-100000" algn="bl" rotWithShape="0"/>
                </a:effectLst>
              </a:rPr>
              <a:t>7.1.1 PLAN COST MANAGEMENT:INPUTS</a:t>
            </a:r>
          </a:p>
        </p:txBody>
      </p:sp>
    </p:spTree>
    <p:extLst>
      <p:ext uri="{BB962C8B-B14F-4D97-AF65-F5344CB8AC3E}">
        <p14:creationId xmlns:p14="http://schemas.microsoft.com/office/powerpoint/2010/main" val="24706587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114234" y="152400"/>
            <a:ext cx="9009888" cy="868680"/>
          </a:xfrm>
        </p:spPr>
        <p:txBody>
          <a:bodyPr>
            <a:noAutofit/>
          </a:bodyPr>
          <a:lstStyle/>
          <a:p>
            <a:pPr algn="ctr" eaLnBrk="1" fontAlgn="auto" hangingPunct="1">
              <a:spcAft>
                <a:spcPts val="0"/>
              </a:spcAft>
              <a:defRPr/>
            </a:pPr>
            <a:r>
              <a:rPr lang="en-US" sz="2400" b="1" spc="300" dirty="0">
                <a:effectLst>
                  <a:outerShdw blurRad="50000" dist="30000" dir="5400000" algn="tl" rotWithShape="0">
                    <a:srgbClr val="000000">
                      <a:alpha val="30000"/>
                    </a:srgbClr>
                  </a:outerShdw>
                  <a:reflection blurRad="6350" stA="55000" endA="300" endPos="45500" dir="5400000" sy="-100000" algn="bl" rotWithShape="0"/>
                </a:effectLst>
              </a:rPr>
              <a:t>7.1.2 PLAN COST MANAGEMENT: TOOLS &amp;  TECHNIQUES</a:t>
            </a:r>
          </a:p>
        </p:txBody>
      </p:sp>
      <p:sp>
        <p:nvSpPr>
          <p:cNvPr id="2" name="TextBox 1"/>
          <p:cNvSpPr txBox="1"/>
          <p:nvPr/>
        </p:nvSpPr>
        <p:spPr>
          <a:xfrm>
            <a:off x="257247" y="1143000"/>
            <a:ext cx="8581954" cy="4401205"/>
          </a:xfrm>
          <a:prstGeom prst="rect">
            <a:avLst/>
          </a:prstGeom>
          <a:noFill/>
        </p:spPr>
        <p:txBody>
          <a:bodyPr wrap="square" rtlCol="0">
            <a:spAutoFit/>
          </a:bodyPr>
          <a:lstStyle/>
          <a:p>
            <a:r>
              <a:rPr lang="en-US" sz="2400" b="1" dirty="0"/>
              <a:t>.1  Expert Judgment</a:t>
            </a:r>
          </a:p>
          <a:p>
            <a:pPr marL="457200" indent="-457200"/>
            <a:r>
              <a:rPr lang="en-US" sz="2400" b="1" dirty="0"/>
              <a:t>	</a:t>
            </a:r>
            <a:r>
              <a:rPr lang="en-US" sz="2000" dirty="0"/>
              <a:t>Provides valuable insight about the environment and information from </a:t>
            </a:r>
          </a:p>
          <a:p>
            <a:pPr marL="625475" indent="-177800">
              <a:buFont typeface="Arial" panose="020B0604020202020204" pitchFamily="34" charset="0"/>
              <a:buChar char="•"/>
            </a:pPr>
            <a:r>
              <a:rPr lang="en-US" sz="2000" dirty="0"/>
              <a:t>Previous similar projects</a:t>
            </a:r>
          </a:p>
          <a:p>
            <a:pPr marL="625475" indent="-177800">
              <a:buFont typeface="Arial" panose="020B0604020202020204" pitchFamily="34" charset="0"/>
              <a:buChar char="•"/>
            </a:pPr>
            <a:r>
              <a:rPr lang="en-US" sz="2000" dirty="0"/>
              <a:t>Industry, discipline, and application area</a:t>
            </a:r>
          </a:p>
          <a:p>
            <a:pPr marL="625475" indent="-177800">
              <a:buFont typeface="Arial" panose="020B0604020202020204" pitchFamily="34" charset="0"/>
              <a:buChar char="•"/>
            </a:pPr>
            <a:r>
              <a:rPr lang="en-US" sz="2000" dirty="0"/>
              <a:t>Cost estimating and budgeting</a:t>
            </a:r>
          </a:p>
          <a:p>
            <a:pPr marL="625475" indent="-177800">
              <a:buFont typeface="Arial" panose="020B0604020202020204" pitchFamily="34" charset="0"/>
              <a:buChar char="•"/>
            </a:pPr>
            <a:r>
              <a:rPr lang="en-US" sz="2000" dirty="0"/>
              <a:t>EVM  	</a:t>
            </a:r>
          </a:p>
          <a:p>
            <a:pPr marL="457200" indent="-457200"/>
            <a:r>
              <a:rPr lang="en-US" sz="2800" b="1" dirty="0"/>
              <a:t>.2	Data Analysis</a:t>
            </a:r>
          </a:p>
          <a:p>
            <a:pPr marL="625475" indent="-177800">
              <a:buFont typeface="Arial" panose="020B0604020202020204" pitchFamily="34" charset="0"/>
              <a:buChar char="•"/>
            </a:pPr>
            <a:r>
              <a:rPr lang="en-US" sz="2000" dirty="0"/>
              <a:t>Alternative analysis for choosing between various strategic options to  fund the project</a:t>
            </a:r>
          </a:p>
          <a:p>
            <a:pPr marL="625475" indent="-177800">
              <a:buFont typeface="Arial" panose="020B0604020202020204" pitchFamily="34" charset="0"/>
              <a:buChar char="•"/>
            </a:pPr>
            <a:r>
              <a:rPr lang="en-US" sz="2000" dirty="0"/>
              <a:t>Analyzing make-buy-rent-lease considerations</a:t>
            </a:r>
          </a:p>
          <a:p>
            <a:r>
              <a:rPr lang="en-US" sz="2400" b="1" dirty="0"/>
              <a:t>.3   Meetings</a:t>
            </a:r>
            <a:r>
              <a:rPr lang="en-US" sz="2000" dirty="0"/>
              <a:t>	</a:t>
            </a:r>
          </a:p>
          <a:p>
            <a:pPr marL="631825" indent="-174625"/>
            <a:r>
              <a:rPr lang="en-US" sz="2000" dirty="0"/>
              <a:t>	Planning sessions among appropriate stakeholders to develop the </a:t>
            </a:r>
          </a:p>
          <a:p>
            <a:pPr marL="631825" indent="-174625"/>
            <a:r>
              <a:rPr lang="en-US" sz="2000" dirty="0"/>
              <a:t>	cost management plan.  </a:t>
            </a:r>
            <a:endParaRPr lang="en-US" sz="2400" dirty="0"/>
          </a:p>
        </p:txBody>
      </p:sp>
    </p:spTree>
    <p:extLst>
      <p:ext uri="{BB962C8B-B14F-4D97-AF65-F5344CB8AC3E}">
        <p14:creationId xmlns:p14="http://schemas.microsoft.com/office/powerpoint/2010/main" val="2731451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6"/>
          <p:cNvSpPr>
            <a:spLocks noGrp="1" noChangeArrowheads="1"/>
          </p:cNvSpPr>
          <p:nvPr>
            <p:ph type="title"/>
          </p:nvPr>
        </p:nvSpPr>
        <p:spPr>
          <a:xfrm>
            <a:off x="292741" y="-76200"/>
            <a:ext cx="8705088" cy="928635"/>
          </a:xfrm>
        </p:spPr>
        <p:txBody>
          <a:bodyPr>
            <a:normAutofit/>
          </a:bodyPr>
          <a:lstStyle/>
          <a:p>
            <a:pPr algn="ctr" eaLnBrk="1" fontAlgn="auto" hangingPunct="1">
              <a:spcAft>
                <a:spcPts val="0"/>
              </a:spcAft>
              <a:defRPr/>
            </a:pPr>
            <a:r>
              <a:rPr lang="en-US" sz="2600" b="1" spc="300" dirty="0">
                <a:effectLst>
                  <a:outerShdw blurRad="50000" dist="30000" dir="5400000" algn="tl" rotWithShape="0">
                    <a:srgbClr val="000000">
                      <a:alpha val="30000"/>
                    </a:srgbClr>
                  </a:outerShdw>
                  <a:reflection blurRad="6350" stA="55000" endA="300" endPos="45500" dir="5400000" sy="-100000" algn="bl" rotWithShape="0"/>
                </a:effectLst>
              </a:rPr>
              <a:t>7.1.3 PLAN COST MANAGEMENT: OUTPUT                  </a:t>
            </a:r>
          </a:p>
        </p:txBody>
      </p:sp>
      <p:sp>
        <p:nvSpPr>
          <p:cNvPr id="2" name="TextBox 1"/>
          <p:cNvSpPr txBox="1"/>
          <p:nvPr/>
        </p:nvSpPr>
        <p:spPr>
          <a:xfrm>
            <a:off x="152400" y="609600"/>
            <a:ext cx="8955157" cy="5878532"/>
          </a:xfrm>
          <a:prstGeom prst="rect">
            <a:avLst/>
          </a:prstGeom>
          <a:noFill/>
        </p:spPr>
        <p:txBody>
          <a:bodyPr wrap="square" rtlCol="0">
            <a:spAutoFit/>
          </a:bodyPr>
          <a:lstStyle/>
          <a:p>
            <a:r>
              <a:rPr lang="en-US" sz="2800" b="1" dirty="0"/>
              <a:t>.1 Cost Management Plan</a:t>
            </a:r>
          </a:p>
          <a:p>
            <a:pPr marL="339725" indent="-339725"/>
            <a:r>
              <a:rPr lang="en-US" sz="2400" b="1" dirty="0"/>
              <a:t>	</a:t>
            </a:r>
            <a:r>
              <a:rPr lang="en-US" dirty="0"/>
              <a:t>Describes the processes and associated tools for planning, structuring and </a:t>
            </a:r>
          </a:p>
          <a:p>
            <a:pPr marL="339725" indent="-339725"/>
            <a:r>
              <a:rPr lang="en-US" dirty="0"/>
              <a:t>	controlling project costs. The plan establishes for instance:</a:t>
            </a:r>
          </a:p>
          <a:p>
            <a:pPr marL="574675" indent="-234950">
              <a:buFont typeface="Arial" pitchFamily="34" charset="0"/>
              <a:buChar char="•"/>
            </a:pPr>
            <a:r>
              <a:rPr lang="en-US" b="1" i="1" dirty="0"/>
              <a:t>Units of measure</a:t>
            </a:r>
            <a:r>
              <a:rPr lang="en-US" dirty="0"/>
              <a:t>, units of measurement for each of the resources.</a:t>
            </a:r>
          </a:p>
          <a:p>
            <a:pPr marL="574675" indent="-234950">
              <a:buFont typeface="Arial" pitchFamily="34" charset="0"/>
              <a:buChar char="•"/>
            </a:pPr>
            <a:r>
              <a:rPr lang="en-US" b="1" i="1" dirty="0"/>
              <a:t>Level of Precision, </a:t>
            </a:r>
            <a:r>
              <a:rPr lang="en-US" dirty="0"/>
              <a:t>the degree of rounding up of estimates</a:t>
            </a:r>
          </a:p>
          <a:p>
            <a:pPr marL="574675" indent="-234950">
              <a:buFont typeface="Arial" pitchFamily="34" charset="0"/>
              <a:buChar char="•"/>
            </a:pPr>
            <a:r>
              <a:rPr lang="en-US" b="1" i="1" dirty="0"/>
              <a:t>Level of accuracy, </a:t>
            </a:r>
            <a:r>
              <a:rPr lang="en-US" dirty="0"/>
              <a:t>acceptable range in determining estimates; (±10%)</a:t>
            </a:r>
            <a:endParaRPr lang="en-US" b="1" i="1" dirty="0"/>
          </a:p>
          <a:p>
            <a:pPr marL="574675" indent="-234950">
              <a:buFont typeface="Arial" pitchFamily="34" charset="0"/>
              <a:buChar char="•"/>
            </a:pPr>
            <a:r>
              <a:rPr lang="en-US" b="1" i="1" dirty="0"/>
              <a:t>Organizational procedure links</a:t>
            </a:r>
            <a:r>
              <a:rPr lang="en-US" dirty="0"/>
              <a:t>: the WBS component used for project cost</a:t>
            </a:r>
          </a:p>
          <a:p>
            <a:pPr marL="574675" indent="-234950"/>
            <a:r>
              <a:rPr lang="en-US" dirty="0"/>
              <a:t>   	accounting is called </a:t>
            </a:r>
            <a:r>
              <a:rPr lang="en-US" i="1" dirty="0"/>
              <a:t>Control Account. </a:t>
            </a:r>
            <a:r>
              <a:rPr lang="en-US" dirty="0"/>
              <a:t>Each control account is assigned a unique code that links directly to the organization’s accounting system</a:t>
            </a:r>
          </a:p>
          <a:p>
            <a:pPr marL="574675" indent="-234950">
              <a:buFont typeface="Arial" pitchFamily="34" charset="0"/>
              <a:buChar char="•"/>
            </a:pPr>
            <a:r>
              <a:rPr lang="en-US" b="1" i="1" dirty="0"/>
              <a:t>Control Thresholds</a:t>
            </a:r>
            <a:r>
              <a:rPr lang="en-US" dirty="0"/>
              <a:t>: an agreed-upon amount of variation to be allowed before action needs to be taken. </a:t>
            </a:r>
          </a:p>
          <a:p>
            <a:pPr marL="574675" indent="-234950">
              <a:buFont typeface="Arial" pitchFamily="34" charset="0"/>
              <a:buChar char="•"/>
            </a:pPr>
            <a:r>
              <a:rPr lang="en-US" b="1" i="1" dirty="0"/>
              <a:t>Rules of performance measurements</a:t>
            </a:r>
            <a:r>
              <a:rPr lang="en-US" dirty="0"/>
              <a:t>: preset EVM rules of performance measurements; for instance:</a:t>
            </a:r>
          </a:p>
          <a:p>
            <a:pPr marL="1031875" lvl="1" indent="-234950">
              <a:buFont typeface="Arial" pitchFamily="34" charset="0"/>
              <a:buChar char="•"/>
            </a:pPr>
            <a:r>
              <a:rPr lang="en-US" dirty="0"/>
              <a:t>Define points in the WBS at which measurement will be performed</a:t>
            </a:r>
          </a:p>
          <a:p>
            <a:pPr marL="1031875" lvl="1" indent="-234950">
              <a:buFont typeface="Arial" pitchFamily="34" charset="0"/>
              <a:buChar char="•"/>
            </a:pPr>
            <a:r>
              <a:rPr lang="en-US" dirty="0"/>
              <a:t>Establish EVM techniques</a:t>
            </a:r>
          </a:p>
          <a:p>
            <a:pPr marL="1031875" lvl="1" indent="-234950">
              <a:buFont typeface="Arial" pitchFamily="34" charset="0"/>
              <a:buChar char="•"/>
            </a:pPr>
            <a:r>
              <a:rPr lang="en-US" dirty="0"/>
              <a:t>Specify tracking methodologies and EVM computations for EAC</a:t>
            </a:r>
          </a:p>
          <a:p>
            <a:pPr marL="574675" indent="-234950">
              <a:buFont typeface="Arial" pitchFamily="34" charset="0"/>
              <a:buChar char="•"/>
            </a:pPr>
            <a:r>
              <a:rPr lang="en-US" b="1" i="1" dirty="0"/>
              <a:t>Reporting formats</a:t>
            </a:r>
            <a:r>
              <a:rPr lang="en-US" dirty="0"/>
              <a:t> </a:t>
            </a:r>
          </a:p>
          <a:p>
            <a:pPr marL="574675" indent="-234950">
              <a:buFont typeface="Arial" pitchFamily="34" charset="0"/>
              <a:buChar char="•"/>
            </a:pPr>
            <a:r>
              <a:rPr lang="en-US" b="1" i="1" dirty="0"/>
              <a:t>Additional details </a:t>
            </a:r>
            <a:r>
              <a:rPr lang="en-US" dirty="0"/>
              <a:t>such as funding choices, accounting methods for currency exchange rate fluctuations, cost recording procedure.     </a:t>
            </a:r>
          </a:p>
          <a:p>
            <a:pPr marL="339725"/>
            <a:r>
              <a:rPr lang="en-US" dirty="0"/>
              <a:t>    </a:t>
            </a:r>
          </a:p>
        </p:txBody>
      </p:sp>
    </p:spTree>
    <p:extLst>
      <p:ext uri="{BB962C8B-B14F-4D97-AF65-F5344CB8AC3E}">
        <p14:creationId xmlns:p14="http://schemas.microsoft.com/office/powerpoint/2010/main" val="2936234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8"/>
          <p:cNvPicPr>
            <a:picLocks noChangeArrowheads="1"/>
          </p:cNvPicPr>
          <p:nvPr/>
        </p:nvPicPr>
        <p:blipFill>
          <a:blip r:embed="rId3" cstate="print"/>
          <a:srcRect/>
          <a:stretch>
            <a:fillRect/>
          </a:stretch>
        </p:blipFill>
        <p:spPr bwMode="auto">
          <a:xfrm rot="1250909">
            <a:off x="2837656" y="3657601"/>
            <a:ext cx="2267744" cy="1981200"/>
          </a:xfrm>
          <a:prstGeom prst="rect">
            <a:avLst/>
          </a:prstGeom>
          <a:noFill/>
          <a:ln w="12700">
            <a:noFill/>
            <a:miter lim="800000"/>
            <a:headEnd/>
            <a:tailEnd/>
          </a:ln>
        </p:spPr>
      </p:pic>
      <p:sp>
        <p:nvSpPr>
          <p:cNvPr id="281602" name="Rectangle 1026"/>
          <p:cNvSpPr>
            <a:spLocks noGrp="1" noChangeArrowheads="1"/>
          </p:cNvSpPr>
          <p:nvPr>
            <p:ph type="title"/>
          </p:nvPr>
        </p:nvSpPr>
        <p:spPr>
          <a:xfrm>
            <a:off x="301752" y="326574"/>
            <a:ext cx="8686800" cy="841248"/>
          </a:xfrm>
        </p:spPr>
        <p:txBody>
          <a:bodyPr/>
          <a:lstStyle/>
          <a:p>
            <a:pPr algn="ctr" eaLnBrk="1" fontAlgn="auto" hangingPunct="1">
              <a:spcAft>
                <a:spcPts val="0"/>
              </a:spcAft>
              <a:defRPr/>
            </a:pPr>
            <a:r>
              <a:rPr lang="en-US" b="1" spc="300" dirty="0">
                <a:effectLst>
                  <a:outerShdw blurRad="50000" dist="30000" dir="5400000" algn="tl" rotWithShape="0">
                    <a:srgbClr val="000000">
                      <a:alpha val="30000"/>
                    </a:srgbClr>
                  </a:outerShdw>
                  <a:reflection blurRad="6350" stA="55000" endA="300" endPos="45500" dir="5400000" sy="-100000" algn="bl" rotWithShape="0"/>
                </a:effectLst>
              </a:rPr>
              <a:t>7.2  ESTIMATE COSTS</a:t>
            </a:r>
          </a:p>
        </p:txBody>
      </p:sp>
      <p:sp>
        <p:nvSpPr>
          <p:cNvPr id="18436" name="AutoShape 1053"/>
          <p:cNvSpPr>
            <a:spLocks noChangeAspect="1" noChangeArrowheads="1" noTextEdit="1"/>
          </p:cNvSpPr>
          <p:nvPr/>
        </p:nvSpPr>
        <p:spPr bwMode="auto">
          <a:xfrm>
            <a:off x="660400" y="3359150"/>
            <a:ext cx="8658225" cy="1895475"/>
          </a:xfrm>
          <a:prstGeom prst="rect">
            <a:avLst/>
          </a:prstGeom>
          <a:noFill/>
          <a:ln w="9525">
            <a:noFill/>
            <a:miter lim="800000"/>
            <a:headEnd/>
            <a:tailEnd/>
          </a:ln>
        </p:spPr>
        <p:txBody>
          <a:bodyPr/>
          <a:lstStyle/>
          <a:p>
            <a:endParaRPr lang="en-CA"/>
          </a:p>
        </p:txBody>
      </p:sp>
      <p:sp>
        <p:nvSpPr>
          <p:cNvPr id="13" name="TextBox 1"/>
          <p:cNvSpPr txBox="1"/>
          <p:nvPr/>
        </p:nvSpPr>
        <p:spPr>
          <a:xfrm>
            <a:off x="5813195" y="6324600"/>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16" name="Group 15"/>
          <p:cNvGrpSpPr/>
          <p:nvPr/>
        </p:nvGrpSpPr>
        <p:grpSpPr>
          <a:xfrm>
            <a:off x="1293812" y="2376435"/>
            <a:ext cx="7391400" cy="2971800"/>
            <a:chOff x="990600" y="2286000"/>
            <a:chExt cx="7391400" cy="2971800"/>
          </a:xfrm>
        </p:grpSpPr>
        <p:sp>
          <p:nvSpPr>
            <p:cNvPr id="30" name="Rectangle 29"/>
            <p:cNvSpPr/>
            <p:nvPr/>
          </p:nvSpPr>
          <p:spPr bwMode="auto">
            <a:xfrm>
              <a:off x="3581400" y="2286000"/>
              <a:ext cx="1817688" cy="1095375"/>
            </a:xfrm>
            <a:prstGeom prst="rect">
              <a:avLst/>
            </a:prstGeom>
            <a:solidFill>
              <a:schemeClr val="accent1">
                <a:lumMod val="50000"/>
              </a:schemeClr>
            </a:solidFill>
            <a:ln w="28575"/>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rPr>
                <a:t>7.0</a:t>
              </a:r>
            </a:p>
            <a:p>
              <a:pPr algn="ctr">
                <a:defRPr/>
              </a:pPr>
              <a:r>
                <a:rPr lang="en-US" sz="2000" b="1" dirty="0">
                  <a:solidFill>
                    <a:schemeClr val="bg2"/>
                  </a:solidFill>
                </a:rPr>
                <a:t>Project  Cost</a:t>
              </a:r>
            </a:p>
            <a:p>
              <a:pPr algn="ctr">
                <a:defRPr/>
              </a:pPr>
              <a:r>
                <a:rPr lang="en-US" sz="2000" b="1" dirty="0">
                  <a:solidFill>
                    <a:schemeClr val="bg2"/>
                  </a:solidFill>
                </a:rPr>
                <a:t>Management</a:t>
              </a:r>
              <a:endParaRPr lang="en-CA" sz="2000" b="1" dirty="0">
                <a:solidFill>
                  <a:schemeClr val="bg2"/>
                </a:solidFill>
              </a:endParaRPr>
            </a:p>
          </p:txBody>
        </p:sp>
        <p:sp>
          <p:nvSpPr>
            <p:cNvPr id="31" name="Rectangle 30"/>
            <p:cNvSpPr/>
            <p:nvPr/>
          </p:nvSpPr>
          <p:spPr bwMode="auto">
            <a:xfrm>
              <a:off x="6838950" y="3952875"/>
              <a:ext cx="1543050" cy="1301750"/>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rPr>
                <a:t>7.4</a:t>
              </a:r>
            </a:p>
            <a:p>
              <a:pPr algn="ctr">
                <a:defRPr/>
              </a:pPr>
              <a:r>
                <a:rPr lang="en-US" sz="2000" b="1" dirty="0">
                  <a:solidFill>
                    <a:schemeClr val="bg2"/>
                  </a:solidFill>
                </a:rPr>
                <a:t>Control</a:t>
              </a:r>
            </a:p>
            <a:p>
              <a:pPr algn="ctr">
                <a:defRPr/>
              </a:pPr>
              <a:r>
                <a:rPr lang="en-US" sz="2000" b="1" dirty="0">
                  <a:solidFill>
                    <a:schemeClr val="bg2"/>
                  </a:solidFill>
                </a:rPr>
                <a:t>Costs</a:t>
              </a:r>
              <a:endParaRPr lang="en-CA" sz="2000" b="1" dirty="0">
                <a:solidFill>
                  <a:schemeClr val="bg2"/>
                </a:solidFill>
              </a:endParaRPr>
            </a:p>
          </p:txBody>
        </p:sp>
        <p:sp>
          <p:nvSpPr>
            <p:cNvPr id="32" name="Rectangle 31"/>
            <p:cNvSpPr/>
            <p:nvPr/>
          </p:nvSpPr>
          <p:spPr bwMode="auto">
            <a:xfrm>
              <a:off x="4755356" y="3943350"/>
              <a:ext cx="1569244" cy="1301750"/>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rPr>
                <a:t>7.3</a:t>
              </a:r>
            </a:p>
            <a:p>
              <a:pPr algn="ctr">
                <a:defRPr/>
              </a:pPr>
              <a:r>
                <a:rPr lang="en-US" sz="2000" b="1" dirty="0">
                  <a:solidFill>
                    <a:schemeClr val="bg2"/>
                  </a:solidFill>
                </a:rPr>
                <a:t>Determine</a:t>
              </a:r>
            </a:p>
            <a:p>
              <a:pPr algn="ctr">
                <a:defRPr/>
              </a:pPr>
              <a:r>
                <a:rPr lang="en-US" sz="2000" b="1" dirty="0">
                  <a:solidFill>
                    <a:schemeClr val="bg2"/>
                  </a:solidFill>
                </a:rPr>
                <a:t>Budget</a:t>
              </a:r>
              <a:endParaRPr lang="en-CA" sz="2000" b="1" dirty="0">
                <a:solidFill>
                  <a:schemeClr val="bg2"/>
                </a:solidFill>
              </a:endParaRPr>
            </a:p>
          </p:txBody>
        </p:sp>
        <p:sp>
          <p:nvSpPr>
            <p:cNvPr id="33" name="Rectangle 32"/>
            <p:cNvSpPr/>
            <p:nvPr/>
          </p:nvSpPr>
          <p:spPr bwMode="auto">
            <a:xfrm>
              <a:off x="2927350" y="3952875"/>
              <a:ext cx="1492250" cy="1301750"/>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rPr>
                <a:t>7.2</a:t>
              </a:r>
            </a:p>
            <a:p>
              <a:pPr algn="ctr">
                <a:defRPr/>
              </a:pPr>
              <a:r>
                <a:rPr lang="en-US" sz="2000" b="1" dirty="0">
                  <a:solidFill>
                    <a:schemeClr val="bg2"/>
                  </a:solidFill>
                </a:rPr>
                <a:t>Estimate</a:t>
              </a:r>
            </a:p>
            <a:p>
              <a:pPr algn="ctr">
                <a:defRPr/>
              </a:pPr>
              <a:r>
                <a:rPr lang="en-US" sz="2000" b="1" dirty="0">
                  <a:solidFill>
                    <a:schemeClr val="bg2"/>
                  </a:solidFill>
                </a:rPr>
                <a:t>Costs</a:t>
              </a:r>
              <a:endParaRPr lang="en-CA" sz="2000" b="1" dirty="0">
                <a:solidFill>
                  <a:schemeClr val="bg2"/>
                </a:solidFill>
              </a:endParaRPr>
            </a:p>
          </p:txBody>
        </p:sp>
        <p:cxnSp>
          <p:nvCxnSpPr>
            <p:cNvPr id="35" name="Straight Connector 34"/>
            <p:cNvCxnSpPr/>
            <p:nvPr/>
          </p:nvCxnSpPr>
          <p:spPr bwMode="auto">
            <a:xfrm>
              <a:off x="1828800" y="3600450"/>
              <a:ext cx="5783262"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a:off x="4495800" y="3382963"/>
              <a:ext cx="0" cy="2190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rot="5400000">
              <a:off x="7435056" y="3777457"/>
              <a:ext cx="352425" cy="15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auto">
            <a:xfrm>
              <a:off x="990600" y="3956050"/>
              <a:ext cx="1676400" cy="1301750"/>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rPr>
                <a:t>7.1</a:t>
              </a:r>
            </a:p>
            <a:p>
              <a:pPr algn="ctr">
                <a:defRPr/>
              </a:pPr>
              <a:r>
                <a:rPr lang="en-US" sz="2000" b="1" dirty="0">
                  <a:solidFill>
                    <a:schemeClr val="bg2"/>
                  </a:solidFill>
                </a:rPr>
                <a:t>Plan Cost</a:t>
              </a:r>
            </a:p>
            <a:p>
              <a:pPr algn="ctr">
                <a:defRPr/>
              </a:pPr>
              <a:r>
                <a:rPr lang="en-US" sz="2000" b="1" dirty="0">
                  <a:solidFill>
                    <a:schemeClr val="bg2"/>
                  </a:solidFill>
                </a:rPr>
                <a:t>Management</a:t>
              </a:r>
              <a:endParaRPr lang="en-CA" sz="2000" b="1" dirty="0">
                <a:solidFill>
                  <a:schemeClr val="bg2"/>
                </a:solidFill>
              </a:endParaRPr>
            </a:p>
          </p:txBody>
        </p:sp>
        <p:cxnSp>
          <p:nvCxnSpPr>
            <p:cNvPr id="9" name="Straight Connector 8"/>
            <p:cNvCxnSpPr>
              <a:endCxn id="32" idx="0"/>
            </p:cNvCxnSpPr>
            <p:nvPr/>
          </p:nvCxnSpPr>
          <p:spPr>
            <a:xfrm>
              <a:off x="5539978" y="3602040"/>
              <a:ext cx="0" cy="3413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33" idx="0"/>
            </p:cNvCxnSpPr>
            <p:nvPr/>
          </p:nvCxnSpPr>
          <p:spPr>
            <a:xfrm>
              <a:off x="3673475" y="3602040"/>
              <a:ext cx="0" cy="3508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4" idx="0"/>
            </p:cNvCxnSpPr>
            <p:nvPr/>
          </p:nvCxnSpPr>
          <p:spPr>
            <a:xfrm>
              <a:off x="1828800" y="3600450"/>
              <a:ext cx="0" cy="35560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559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3*#ppt_w"/>
                                          </p:val>
                                        </p:tav>
                                        <p:tav tm="100000">
                                          <p:val>
                                            <p:strVal val="#ppt_w"/>
                                          </p:val>
                                        </p:tav>
                                      </p:tavLst>
                                    </p:anim>
                                    <p:anim calcmode="lin" valueType="num">
                                      <p:cBhvr>
                                        <p:cTn id="8" dur="500" fill="hold"/>
                                        <p:tgtEl>
                                          <p:spTgt spid="1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304800" y="341088"/>
            <a:ext cx="8686800" cy="838200"/>
          </a:xfrm>
        </p:spPr>
        <p:txBody>
          <a:bodyPr/>
          <a:lstStyle/>
          <a:p>
            <a:pPr algn="ctr" eaLnBrk="1" fontAlgn="auto" hangingPunct="1">
              <a:spcAft>
                <a:spcPts val="0"/>
              </a:spcAft>
              <a:defRPr/>
            </a:pPr>
            <a:r>
              <a:rPr lang="en-US" b="1" spc="300" dirty="0">
                <a:effectLst>
                  <a:outerShdw blurRad="50000" dist="30000" dir="5400000" algn="tl" rotWithShape="0">
                    <a:srgbClr val="000000">
                      <a:alpha val="30000"/>
                    </a:srgbClr>
                  </a:outerShdw>
                  <a:reflection blurRad="6350" stA="55000" endA="300" endPos="45500" dir="5400000" sy="-100000" algn="bl" rotWithShape="0"/>
                </a:effectLst>
              </a:rPr>
              <a:t>Project Cost Management</a:t>
            </a:r>
          </a:p>
        </p:txBody>
      </p:sp>
      <p:sp>
        <p:nvSpPr>
          <p:cNvPr id="17411" name="Rectangle 3"/>
          <p:cNvSpPr>
            <a:spLocks noGrp="1" noChangeArrowheads="1"/>
          </p:cNvSpPr>
          <p:nvPr>
            <p:ph idx="1"/>
          </p:nvPr>
        </p:nvSpPr>
        <p:spPr>
          <a:xfrm>
            <a:off x="533401" y="1447800"/>
            <a:ext cx="8229600" cy="4648200"/>
          </a:xfrm>
        </p:spPr>
        <p:txBody>
          <a:bodyPr>
            <a:normAutofit/>
          </a:bodyPr>
          <a:lstStyle/>
          <a:p>
            <a:pPr eaLnBrk="1" hangingPunct="1"/>
            <a:r>
              <a:rPr lang="en-US" sz="3600" dirty="0"/>
              <a:t>Primarily concerned with the cost of the resources needed to complete project activities</a:t>
            </a:r>
          </a:p>
          <a:p>
            <a:pPr eaLnBrk="1" hangingPunct="1"/>
            <a:r>
              <a:rPr lang="en-US" sz="3600" dirty="0"/>
              <a:t>Life-cycle costing</a:t>
            </a:r>
          </a:p>
          <a:p>
            <a:pPr eaLnBrk="1" hangingPunct="1"/>
            <a:r>
              <a:rPr lang="en-US" sz="3600" dirty="0"/>
              <a:t>Ensuring effective utilization of costs</a:t>
            </a:r>
          </a:p>
          <a:p>
            <a:pPr eaLnBrk="1" hangingPunct="1"/>
            <a:r>
              <a:rPr lang="en-US" sz="3600" dirty="0"/>
              <a:t>Predicting &amp; analyzing the financial performance of the product (optional)</a:t>
            </a:r>
          </a:p>
          <a:p>
            <a:pPr eaLnBrk="1" hangingPunct="1"/>
            <a:endParaRPr lang="en-US" sz="3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04800" y="135811"/>
            <a:ext cx="8686800" cy="838200"/>
          </a:xfrm>
        </p:spPr>
        <p:txBody>
          <a:bodyPr/>
          <a:lstStyle/>
          <a:p>
            <a:pPr algn="ctr" eaLnBrk="1" fontAlgn="auto" hangingPunct="1">
              <a:spcAft>
                <a:spcPts val="0"/>
              </a:spcAft>
              <a:defRPr/>
            </a:pPr>
            <a:r>
              <a:rPr lang="en-US" b="1" dirty="0">
                <a:effectLst>
                  <a:outerShdw blurRad="50000" dist="30000" dir="5400000" algn="tl" rotWithShape="0">
                    <a:srgbClr val="000000">
                      <a:alpha val="30000"/>
                    </a:srgbClr>
                  </a:outerShdw>
                  <a:reflection blurRad="6350" stA="55000" endA="300" endPos="45500" dir="5400000" sy="-100000" algn="bl" rotWithShape="0"/>
                </a:effectLst>
              </a:rPr>
              <a:t>7.2 ESTIMATE  COSTS</a:t>
            </a:r>
          </a:p>
        </p:txBody>
      </p:sp>
      <p:sp>
        <p:nvSpPr>
          <p:cNvPr id="1028" name="Rectangle 3"/>
          <p:cNvSpPr>
            <a:spLocks noGrp="1" noChangeArrowheads="1"/>
          </p:cNvSpPr>
          <p:nvPr>
            <p:ph idx="1"/>
          </p:nvPr>
        </p:nvSpPr>
        <p:spPr>
          <a:xfrm>
            <a:off x="304800" y="1249363"/>
            <a:ext cx="8686800" cy="4525962"/>
          </a:xfrm>
        </p:spPr>
        <p:txBody>
          <a:bodyPr/>
          <a:lstStyle/>
          <a:p>
            <a:pPr marL="82296" indent="0" eaLnBrk="1" hangingPunct="1">
              <a:buNone/>
            </a:pPr>
            <a:r>
              <a:rPr lang="en-US" sz="3000" dirty="0"/>
              <a:t> </a:t>
            </a:r>
          </a:p>
        </p:txBody>
      </p:sp>
      <p:sp>
        <p:nvSpPr>
          <p:cNvPr id="6" name="TextBox 1"/>
          <p:cNvSpPr txBox="1"/>
          <p:nvPr/>
        </p:nvSpPr>
        <p:spPr>
          <a:xfrm>
            <a:off x="5796190" y="6324600"/>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TextBox 1"/>
          <p:cNvSpPr txBox="1"/>
          <p:nvPr/>
        </p:nvSpPr>
        <p:spPr>
          <a:xfrm>
            <a:off x="495300" y="1066800"/>
            <a:ext cx="8305800" cy="6401753"/>
          </a:xfrm>
          <a:prstGeom prst="rect">
            <a:avLst/>
          </a:prstGeom>
          <a:noFill/>
        </p:spPr>
        <p:txBody>
          <a:bodyPr wrap="square" rtlCol="0">
            <a:spAutoFit/>
          </a:bodyPr>
          <a:lstStyle/>
          <a:p>
            <a:pPr marL="285750" indent="-285750">
              <a:spcBef>
                <a:spcPts val="1200"/>
              </a:spcBef>
              <a:spcAft>
                <a:spcPts val="1200"/>
              </a:spcAft>
              <a:buFont typeface="Arial" pitchFamily="34" charset="0"/>
              <a:buChar char="•"/>
            </a:pPr>
            <a:r>
              <a:rPr lang="en-US" sz="2000" dirty="0"/>
              <a:t>Estimates are predictions, not facts. As the scope of the project is defined in more detail, the cost estimates are more accurate and the range of estimates narrows. In projects with lots of R&amp;D and high complexity, it is not uncommon for initial estimates to have a range of ± 50%. By the time the details are defined, the schedule is baselined, and the project risks are accounted for, the range may be closer to ±10%. </a:t>
            </a:r>
          </a:p>
          <a:p>
            <a:pPr marL="285750" indent="-285750">
              <a:spcBef>
                <a:spcPts val="1200"/>
              </a:spcBef>
              <a:spcAft>
                <a:spcPts val="1200"/>
              </a:spcAft>
              <a:buFont typeface="Arial" pitchFamily="34" charset="0"/>
              <a:buChar char="•"/>
            </a:pPr>
            <a:r>
              <a:rPr lang="en-US" sz="2000" dirty="0"/>
              <a:t>Cost estimating is one of the most sensitive topics in project management. Customers and sponsors want to know how much will the project cost as soon as possible. Yet getting reliable estimates early in the project is often not possible. This often leads to putting out inaccurate estimates and then being held accountable for meeting the estimate. </a:t>
            </a:r>
          </a:p>
          <a:p>
            <a:pPr marL="285750" indent="-285750">
              <a:spcBef>
                <a:spcPts val="1200"/>
              </a:spcBef>
              <a:spcAft>
                <a:spcPts val="1200"/>
              </a:spcAft>
              <a:buFont typeface="Arial" pitchFamily="34" charset="0"/>
              <a:buChar char="•"/>
            </a:pPr>
            <a:r>
              <a:rPr lang="en-US" sz="2000" dirty="0"/>
              <a:t>The Cost Management Plan must include a section on estimating guidelines. Define ranges, and accuracy of estimates for each phase of the life-cycle.  This will help set the stakeholder expectations of estimate accuracy as the project progresses.   </a:t>
            </a:r>
          </a:p>
          <a:p>
            <a:r>
              <a:rPr lang="en-US" sz="2000" dirty="0"/>
              <a:t>						</a:t>
            </a:r>
          </a:p>
          <a:p>
            <a:endParaRPr lang="en-US" sz="2000" dirty="0"/>
          </a:p>
          <a:p>
            <a:r>
              <a:rPr lang="en-US" sz="2000"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62950" cy="762000"/>
          </a:xfrm>
        </p:spPr>
        <p:txBody>
          <a:bodyPr>
            <a:normAutofit/>
          </a:bodyPr>
          <a:lstStyle/>
          <a:p>
            <a:r>
              <a:rPr lang="en-CA" sz="3200" b="1" dirty="0">
                <a:effectLst>
                  <a:outerShdw blurRad="38100" dist="38100" dir="2700000" algn="tl">
                    <a:srgbClr val="000000">
                      <a:alpha val="43137"/>
                    </a:srgbClr>
                  </a:outerShdw>
                </a:effectLst>
              </a:rPr>
              <a:t>7.5 ESTIMATE COSTS – DATA FLOW DIAGRAM</a:t>
            </a:r>
          </a:p>
        </p:txBody>
      </p:sp>
      <p:graphicFrame>
        <p:nvGraphicFramePr>
          <p:cNvPr id="3" name="Object 2"/>
          <p:cNvGraphicFramePr>
            <a:graphicFrameLocks noChangeAspect="1"/>
          </p:cNvGraphicFramePr>
          <p:nvPr>
            <p:extLst>
              <p:ext uri="{D42A27DB-BD31-4B8C-83A1-F6EECF244321}">
                <p14:modId xmlns:p14="http://schemas.microsoft.com/office/powerpoint/2010/main" val="3609719267"/>
              </p:ext>
            </p:extLst>
          </p:nvPr>
        </p:nvGraphicFramePr>
        <p:xfrm>
          <a:off x="685800" y="1219200"/>
          <a:ext cx="10363200" cy="4800600"/>
        </p:xfrm>
        <a:graphic>
          <a:graphicData uri="http://schemas.openxmlformats.org/presentationml/2006/ole">
            <mc:AlternateContent xmlns:mc="http://schemas.openxmlformats.org/markup-compatibility/2006">
              <mc:Choice xmlns:v="urn:schemas-microsoft-com:vml" Requires="v">
                <p:oleObj spid="_x0000_s120921" name="Visio" r:id="rId3" imgW="12914549" imgH="5864884" progId="Visio.Drawing.15">
                  <p:embed/>
                </p:oleObj>
              </mc:Choice>
              <mc:Fallback>
                <p:oleObj name="Visio" r:id="rId3" imgW="12914549" imgH="5864884" progId="Visio.Drawing.15">
                  <p:embed/>
                  <p:pic>
                    <p:nvPicPr>
                      <p:cNvPr id="0" name=""/>
                      <p:cNvPicPr/>
                      <p:nvPr/>
                    </p:nvPicPr>
                    <p:blipFill>
                      <a:blip r:embed="rId4"/>
                      <a:stretch>
                        <a:fillRect/>
                      </a:stretch>
                    </p:blipFill>
                    <p:spPr>
                      <a:xfrm>
                        <a:off x="685800" y="1219200"/>
                        <a:ext cx="10363200" cy="4800600"/>
                      </a:xfrm>
                      <a:prstGeom prst="rect">
                        <a:avLst/>
                      </a:prstGeom>
                    </p:spPr>
                  </p:pic>
                </p:oleObj>
              </mc:Fallback>
            </mc:AlternateContent>
          </a:graphicData>
        </a:graphic>
      </p:graphicFrame>
      <p:sp>
        <p:nvSpPr>
          <p:cNvPr id="4" name="TextBox 1"/>
          <p:cNvSpPr txBox="1"/>
          <p:nvPr/>
        </p:nvSpPr>
        <p:spPr>
          <a:xfrm>
            <a:off x="5813195" y="6324600"/>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extLst>
      <p:ext uri="{BB962C8B-B14F-4D97-AF65-F5344CB8AC3E}">
        <p14:creationId xmlns:p14="http://schemas.microsoft.com/office/powerpoint/2010/main" val="3759963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9" name="Rectangle 3"/>
          <p:cNvSpPr>
            <a:spLocks noGrp="1" noChangeArrowheads="1"/>
          </p:cNvSpPr>
          <p:nvPr>
            <p:ph type="title"/>
          </p:nvPr>
        </p:nvSpPr>
        <p:spPr>
          <a:xfrm>
            <a:off x="301752" y="399144"/>
            <a:ext cx="8686800" cy="841248"/>
          </a:xfrm>
        </p:spPr>
        <p:txBody>
          <a:bodyPr/>
          <a:lstStyle/>
          <a:p>
            <a:pPr algn="ctr">
              <a:defRPr/>
            </a:pPr>
            <a:r>
              <a:rPr lang="en-US" b="1" dirty="0">
                <a:effectLst>
                  <a:outerShdw blurRad="50000" dist="30000" dir="5400000" algn="tl" rotWithShape="0">
                    <a:srgbClr val="000000">
                      <a:alpha val="30000"/>
                    </a:srgbClr>
                  </a:outerShdw>
                  <a:reflection blurRad="6350" stA="55000" endA="300" endPos="45500" dir="5400000" sy="-100000" algn="bl" rotWithShape="0"/>
                </a:effectLst>
              </a:rPr>
              <a:t>7.2 ESTIMATE  COSTS</a:t>
            </a:r>
          </a:p>
        </p:txBody>
      </p:sp>
      <p:sp>
        <p:nvSpPr>
          <p:cNvPr id="24580" name="AutoShape 2"/>
          <p:cNvSpPr>
            <a:spLocks noChangeArrowheads="1"/>
          </p:cNvSpPr>
          <p:nvPr/>
        </p:nvSpPr>
        <p:spPr bwMode="auto">
          <a:xfrm>
            <a:off x="384175" y="2209800"/>
            <a:ext cx="8683625" cy="2794000"/>
          </a:xfrm>
          <a:prstGeom prst="rightArrow">
            <a:avLst>
              <a:gd name="adj1" fmla="val 37500"/>
              <a:gd name="adj2" fmla="val 30461"/>
            </a:avLst>
          </a:prstGeom>
          <a:solidFill>
            <a:schemeClr val="accent2"/>
          </a:solidFill>
          <a:ln w="12700" cap="sq">
            <a:solidFill>
              <a:schemeClr val="tx1"/>
            </a:solidFill>
            <a:miter lim="800000"/>
            <a:headEnd type="none" w="sm" len="sm"/>
            <a:tailEnd type="none" w="sm" len="sm"/>
          </a:ln>
        </p:spPr>
        <p:txBody>
          <a:bodyPr wrap="none" anchor="ctr"/>
          <a:lstStyle/>
          <a:p>
            <a:endParaRPr lang="en-CA">
              <a:solidFill>
                <a:schemeClr val="accent2">
                  <a:lumMod val="20000"/>
                  <a:lumOff val="80000"/>
                </a:schemeClr>
              </a:solidFill>
            </a:endParaRPr>
          </a:p>
        </p:txBody>
      </p:sp>
      <p:sp>
        <p:nvSpPr>
          <p:cNvPr id="377860" name="Rectangle 4"/>
          <p:cNvSpPr>
            <a:spLocks noChangeArrowheads="1"/>
          </p:cNvSpPr>
          <p:nvPr/>
        </p:nvSpPr>
        <p:spPr bwMode="auto">
          <a:xfrm>
            <a:off x="533400" y="1981201"/>
            <a:ext cx="2493963" cy="3962400"/>
          </a:xfrm>
          <a:prstGeom prst="rect">
            <a:avLst/>
          </a:prstGeom>
          <a:solidFill>
            <a:srgbClr val="2B412D"/>
          </a:solidFill>
          <a:ln w="12700" cap="sq">
            <a:solidFill>
              <a:schemeClr val="tx1"/>
            </a:solidFill>
            <a:miter lim="800000"/>
            <a:headEnd type="none" w="sm" len="sm"/>
            <a:tailEnd type="none" w="sm" len="sm"/>
          </a:ln>
          <a:effectLst>
            <a:outerShdw dist="107763" dir="2700000" algn="ctr" rotWithShape="0">
              <a:srgbClr val="808080"/>
            </a:outerShdw>
          </a:effectLst>
        </p:spPr>
        <p:txBody>
          <a:bodyPr wrap="none" anchor="ctr"/>
          <a:lstStyle/>
          <a:p>
            <a:pPr>
              <a:tabLst>
                <a:tab pos="0" algn="l"/>
              </a:tabLst>
              <a:defRPr/>
            </a:pPr>
            <a:endParaRPr kumimoji="0" lang="en-US" sz="2000" dirty="0">
              <a:solidFill>
                <a:schemeClr val="bg1"/>
              </a:solidFill>
            </a:endParaRPr>
          </a:p>
          <a:p>
            <a:pPr>
              <a:tabLst>
                <a:tab pos="0" algn="l"/>
              </a:tabLst>
              <a:defRPr/>
            </a:pPr>
            <a:r>
              <a:rPr kumimoji="0" lang="en-US" sz="2000" dirty="0">
                <a:solidFill>
                  <a:schemeClr val="bg1"/>
                </a:solidFill>
              </a:rPr>
              <a:t>.</a:t>
            </a:r>
            <a:r>
              <a:rPr kumimoji="0" lang="en-US" dirty="0">
                <a:solidFill>
                  <a:schemeClr val="bg1"/>
                </a:solidFill>
              </a:rPr>
              <a:t>1 Project Mgmt. Plan</a:t>
            </a:r>
          </a:p>
          <a:p>
            <a:pPr marL="265113" indent="-84138">
              <a:buFont typeface="Arial" panose="020B0604020202020204" pitchFamily="34" charset="0"/>
              <a:buChar char="•"/>
              <a:defRPr/>
            </a:pPr>
            <a:r>
              <a:rPr lang="en-US" sz="2000" b="1" dirty="0">
                <a:solidFill>
                  <a:schemeClr val="bg1"/>
                </a:solidFill>
              </a:rPr>
              <a:t> </a:t>
            </a:r>
            <a:r>
              <a:rPr lang="en-US" dirty="0">
                <a:solidFill>
                  <a:schemeClr val="bg1"/>
                </a:solidFill>
              </a:rPr>
              <a:t>Cost Mgmt. plan</a:t>
            </a:r>
          </a:p>
          <a:p>
            <a:pPr marL="265113" indent="-84138">
              <a:buFont typeface="Arial" panose="020B0604020202020204" pitchFamily="34" charset="0"/>
              <a:buChar char="•"/>
              <a:defRPr/>
            </a:pPr>
            <a:r>
              <a:rPr kumimoji="0" lang="en-US" sz="2000" b="1" dirty="0">
                <a:solidFill>
                  <a:schemeClr val="bg1"/>
                </a:solidFill>
              </a:rPr>
              <a:t> </a:t>
            </a:r>
            <a:r>
              <a:rPr kumimoji="0" lang="en-US" dirty="0">
                <a:solidFill>
                  <a:schemeClr val="bg1"/>
                </a:solidFill>
              </a:rPr>
              <a:t>Quality Mgmt. Plan</a:t>
            </a:r>
          </a:p>
          <a:p>
            <a:pPr marL="265113" indent="-84138">
              <a:buFont typeface="Arial" panose="020B0604020202020204" pitchFamily="34" charset="0"/>
              <a:buChar char="•"/>
              <a:defRPr/>
            </a:pPr>
            <a:r>
              <a:rPr lang="en-US" dirty="0">
                <a:solidFill>
                  <a:schemeClr val="bg1"/>
                </a:solidFill>
              </a:rPr>
              <a:t> Scope Baseline</a:t>
            </a:r>
            <a:r>
              <a:rPr kumimoji="0" lang="en-US" dirty="0">
                <a:solidFill>
                  <a:schemeClr val="bg1"/>
                </a:solidFill>
              </a:rPr>
              <a:t> </a:t>
            </a:r>
          </a:p>
          <a:p>
            <a:pPr>
              <a:buFont typeface="Arial" panose="020B0604020202020204" pitchFamily="34" charset="0"/>
              <a:buChar char="•"/>
              <a:defRPr/>
            </a:pPr>
            <a:r>
              <a:rPr lang="en-US" dirty="0">
                <a:solidFill>
                  <a:schemeClr val="bg1"/>
                </a:solidFill>
              </a:rPr>
              <a:t>2 Project Documents</a:t>
            </a:r>
          </a:p>
          <a:p>
            <a:pPr marL="180975">
              <a:buFont typeface="Arial" panose="020B0604020202020204" pitchFamily="34" charset="0"/>
              <a:buChar char="•"/>
              <a:defRPr/>
            </a:pPr>
            <a:r>
              <a:rPr kumimoji="0" lang="en-US" dirty="0">
                <a:solidFill>
                  <a:schemeClr val="bg1"/>
                </a:solidFill>
              </a:rPr>
              <a:t> Lessons learned Reg.</a:t>
            </a:r>
          </a:p>
          <a:p>
            <a:pPr marL="180975">
              <a:buFont typeface="Arial" panose="020B0604020202020204" pitchFamily="34" charset="0"/>
              <a:buChar char="•"/>
              <a:defRPr/>
            </a:pPr>
            <a:r>
              <a:rPr lang="en-US" dirty="0">
                <a:solidFill>
                  <a:schemeClr val="bg1"/>
                </a:solidFill>
              </a:rPr>
              <a:t> Project Schedule</a:t>
            </a:r>
          </a:p>
          <a:p>
            <a:pPr marL="180975">
              <a:buFont typeface="Arial" panose="020B0604020202020204" pitchFamily="34" charset="0"/>
              <a:buChar char="•"/>
              <a:defRPr/>
            </a:pPr>
            <a:r>
              <a:rPr kumimoji="0" lang="en-US" dirty="0">
                <a:solidFill>
                  <a:schemeClr val="bg1"/>
                </a:solidFill>
              </a:rPr>
              <a:t> Resources </a:t>
            </a:r>
            <a:r>
              <a:rPr kumimoji="0" lang="en-US" dirty="0" err="1">
                <a:solidFill>
                  <a:schemeClr val="bg1"/>
                </a:solidFill>
              </a:rPr>
              <a:t>Reqm’ts</a:t>
            </a:r>
            <a:r>
              <a:rPr kumimoji="0" lang="en-US" dirty="0">
                <a:solidFill>
                  <a:schemeClr val="bg1"/>
                </a:solidFill>
              </a:rPr>
              <a:t>.</a:t>
            </a:r>
          </a:p>
          <a:p>
            <a:pPr marL="180975">
              <a:buFont typeface="Arial" panose="020B0604020202020204" pitchFamily="34" charset="0"/>
              <a:buChar char="•"/>
              <a:defRPr/>
            </a:pPr>
            <a:r>
              <a:rPr lang="en-US" dirty="0">
                <a:solidFill>
                  <a:schemeClr val="bg1"/>
                </a:solidFill>
              </a:rPr>
              <a:t> Risk Register</a:t>
            </a:r>
          </a:p>
          <a:p>
            <a:pPr>
              <a:buFont typeface="Arial" panose="020B0604020202020204" pitchFamily="34" charset="0"/>
              <a:buChar char="•"/>
              <a:defRPr/>
            </a:pPr>
            <a:r>
              <a:rPr kumimoji="0" lang="en-US" dirty="0">
                <a:solidFill>
                  <a:schemeClr val="bg1"/>
                </a:solidFill>
              </a:rPr>
              <a:t>3 Ent. </a:t>
            </a:r>
            <a:r>
              <a:rPr kumimoji="0" lang="en-US" dirty="0" err="1">
                <a:solidFill>
                  <a:schemeClr val="bg1"/>
                </a:solidFill>
              </a:rPr>
              <a:t>Env</a:t>
            </a:r>
            <a:r>
              <a:rPr kumimoji="0" lang="en-US" dirty="0">
                <a:solidFill>
                  <a:schemeClr val="bg1"/>
                </a:solidFill>
              </a:rPr>
              <a:t>. Factors</a:t>
            </a:r>
          </a:p>
          <a:p>
            <a:pPr>
              <a:buFont typeface="Arial" panose="020B0604020202020204" pitchFamily="34" charset="0"/>
              <a:buChar char="•"/>
              <a:defRPr/>
            </a:pPr>
            <a:r>
              <a:rPr lang="en-US" dirty="0">
                <a:solidFill>
                  <a:schemeClr val="bg1"/>
                </a:solidFill>
              </a:rPr>
              <a:t>4 Org. Process Assets</a:t>
            </a:r>
            <a:endParaRPr kumimoji="0" lang="en-US" dirty="0">
              <a:solidFill>
                <a:schemeClr val="bg1"/>
              </a:solidFill>
            </a:endParaRPr>
          </a:p>
        </p:txBody>
      </p:sp>
      <p:sp>
        <p:nvSpPr>
          <p:cNvPr id="377861" name="Rectangle 5"/>
          <p:cNvSpPr>
            <a:spLocks noChangeArrowheads="1"/>
          </p:cNvSpPr>
          <p:nvPr/>
        </p:nvSpPr>
        <p:spPr bwMode="auto">
          <a:xfrm>
            <a:off x="3208338" y="2033292"/>
            <a:ext cx="2582862" cy="3910309"/>
          </a:xfrm>
          <a:prstGeom prst="rect">
            <a:avLst/>
          </a:prstGeom>
          <a:solidFill>
            <a:srgbClr val="2B412D"/>
          </a:solidFill>
          <a:ln w="12700" cap="sq">
            <a:solidFill>
              <a:schemeClr val="tx1"/>
            </a:solidFill>
            <a:miter lim="800000"/>
            <a:headEnd type="none" w="sm" len="sm"/>
            <a:tailEnd type="none" w="sm" len="sm"/>
          </a:ln>
          <a:effectLst>
            <a:outerShdw dist="107763" dir="2700000" algn="ctr" rotWithShape="0">
              <a:srgbClr val="808080"/>
            </a:outerShdw>
          </a:effectLst>
        </p:spPr>
        <p:txBody>
          <a:bodyPr wrap="none" anchor="ctr"/>
          <a:lstStyle/>
          <a:p>
            <a:pPr>
              <a:defRPr/>
            </a:pPr>
            <a:r>
              <a:rPr kumimoji="0" lang="en-US" b="1" dirty="0">
                <a:solidFill>
                  <a:schemeClr val="bg1"/>
                </a:solidFill>
              </a:rPr>
              <a:t>				</a:t>
            </a:r>
          </a:p>
          <a:p>
            <a:pPr>
              <a:buFontTx/>
              <a:buChar char="•"/>
              <a:defRPr/>
            </a:pPr>
            <a:r>
              <a:rPr kumimoji="0" lang="en-US" dirty="0">
                <a:solidFill>
                  <a:schemeClr val="bg1"/>
                </a:solidFill>
              </a:rPr>
              <a:t>1 Expert Judgment</a:t>
            </a:r>
          </a:p>
          <a:p>
            <a:pPr>
              <a:buFontTx/>
              <a:buChar char="•"/>
              <a:defRPr/>
            </a:pPr>
            <a:r>
              <a:rPr kumimoji="0" lang="en-US" dirty="0">
                <a:solidFill>
                  <a:schemeClr val="bg1"/>
                </a:solidFill>
              </a:rPr>
              <a:t>2 Analogous Estimating</a:t>
            </a:r>
          </a:p>
          <a:p>
            <a:pPr>
              <a:buFontTx/>
              <a:buChar char="•"/>
              <a:defRPr/>
            </a:pPr>
            <a:r>
              <a:rPr kumimoji="0" lang="en-US" dirty="0">
                <a:solidFill>
                  <a:schemeClr val="bg1"/>
                </a:solidFill>
              </a:rPr>
              <a:t>3 Parametric Estimating</a:t>
            </a:r>
          </a:p>
          <a:p>
            <a:pPr>
              <a:buFontTx/>
              <a:buChar char="•"/>
              <a:defRPr/>
            </a:pPr>
            <a:r>
              <a:rPr kumimoji="0" lang="en-US" dirty="0">
                <a:solidFill>
                  <a:schemeClr val="bg1"/>
                </a:solidFill>
              </a:rPr>
              <a:t>4 Bottom-up Estimating</a:t>
            </a:r>
          </a:p>
          <a:p>
            <a:pPr>
              <a:buFontTx/>
              <a:buChar char="•"/>
              <a:defRPr/>
            </a:pPr>
            <a:r>
              <a:rPr kumimoji="0" lang="en-US" dirty="0">
                <a:solidFill>
                  <a:schemeClr val="bg1"/>
                </a:solidFill>
              </a:rPr>
              <a:t>5 Three-point estimates</a:t>
            </a:r>
          </a:p>
          <a:p>
            <a:pPr>
              <a:buFontTx/>
              <a:buChar char="•"/>
              <a:defRPr/>
            </a:pPr>
            <a:r>
              <a:rPr kumimoji="0" lang="en-US" dirty="0">
                <a:solidFill>
                  <a:schemeClr val="bg1"/>
                </a:solidFill>
              </a:rPr>
              <a:t>6 </a:t>
            </a:r>
            <a:r>
              <a:rPr lang="en-US" dirty="0">
                <a:solidFill>
                  <a:schemeClr val="bg1"/>
                </a:solidFill>
              </a:rPr>
              <a:t>Data</a:t>
            </a:r>
            <a:r>
              <a:rPr kumimoji="0" lang="en-US" dirty="0">
                <a:solidFill>
                  <a:schemeClr val="bg1"/>
                </a:solidFill>
              </a:rPr>
              <a:t> Analysis</a:t>
            </a:r>
          </a:p>
          <a:p>
            <a:pPr marL="265113" indent="-84138">
              <a:buFont typeface="Arial" panose="020B0604020202020204" pitchFamily="34" charset="0"/>
              <a:buChar char="•"/>
              <a:defRPr/>
            </a:pPr>
            <a:r>
              <a:rPr lang="en-US" dirty="0">
                <a:solidFill>
                  <a:schemeClr val="bg1"/>
                </a:solidFill>
              </a:rPr>
              <a:t> Alternative Analysis</a:t>
            </a:r>
          </a:p>
          <a:p>
            <a:pPr marL="265113" indent="-84138">
              <a:buFont typeface="Arial" panose="020B0604020202020204" pitchFamily="34" charset="0"/>
              <a:buChar char="•"/>
              <a:defRPr/>
            </a:pPr>
            <a:r>
              <a:rPr lang="en-US" dirty="0">
                <a:solidFill>
                  <a:schemeClr val="bg1"/>
                </a:solidFill>
              </a:rPr>
              <a:t> Reserve Analysis</a:t>
            </a:r>
          </a:p>
          <a:p>
            <a:pPr marL="265113" indent="-84138">
              <a:buFont typeface="Arial" panose="020B0604020202020204" pitchFamily="34" charset="0"/>
              <a:buChar char="•"/>
              <a:defRPr/>
            </a:pPr>
            <a:r>
              <a:rPr kumimoji="0" lang="en-US" dirty="0">
                <a:solidFill>
                  <a:schemeClr val="bg1"/>
                </a:solidFill>
              </a:rPr>
              <a:t>Cost of Quality</a:t>
            </a:r>
          </a:p>
          <a:p>
            <a:pPr>
              <a:buFontTx/>
              <a:buChar char="•"/>
              <a:defRPr/>
            </a:pPr>
            <a:r>
              <a:rPr lang="en-US" dirty="0">
                <a:solidFill>
                  <a:schemeClr val="bg1"/>
                </a:solidFill>
              </a:rPr>
              <a:t>7 PMIS</a:t>
            </a:r>
            <a:endParaRPr kumimoji="0" lang="en-US" dirty="0">
              <a:solidFill>
                <a:schemeClr val="bg1"/>
              </a:solidFill>
            </a:endParaRPr>
          </a:p>
          <a:p>
            <a:pPr>
              <a:buFontTx/>
              <a:buChar char="•"/>
              <a:defRPr/>
            </a:pPr>
            <a:r>
              <a:rPr lang="en-US" dirty="0">
                <a:solidFill>
                  <a:schemeClr val="bg1"/>
                </a:solidFill>
              </a:rPr>
              <a:t>8 Decision Making</a:t>
            </a:r>
          </a:p>
          <a:p>
            <a:pPr marL="180975">
              <a:buFontTx/>
              <a:buChar char="•"/>
              <a:defRPr/>
            </a:pPr>
            <a:r>
              <a:rPr lang="en-US" dirty="0">
                <a:solidFill>
                  <a:schemeClr val="bg1"/>
                </a:solidFill>
              </a:rPr>
              <a:t> Voting</a:t>
            </a:r>
          </a:p>
        </p:txBody>
      </p:sp>
      <p:sp>
        <p:nvSpPr>
          <p:cNvPr id="377862" name="Rectangle 6"/>
          <p:cNvSpPr>
            <a:spLocks noChangeArrowheads="1"/>
          </p:cNvSpPr>
          <p:nvPr/>
        </p:nvSpPr>
        <p:spPr bwMode="auto">
          <a:xfrm>
            <a:off x="5920833" y="2270125"/>
            <a:ext cx="2156368" cy="3111500"/>
          </a:xfrm>
          <a:prstGeom prst="rect">
            <a:avLst/>
          </a:prstGeom>
          <a:solidFill>
            <a:srgbClr val="2B412D"/>
          </a:solidFill>
          <a:ln w="12700" cap="sq">
            <a:solidFill>
              <a:schemeClr val="tx1"/>
            </a:solidFill>
            <a:miter lim="800000"/>
            <a:headEnd type="none" w="sm" len="sm"/>
            <a:tailEnd type="none" w="sm" len="sm"/>
          </a:ln>
          <a:effectLst>
            <a:outerShdw dist="107763" dir="2700000" algn="ctr" rotWithShape="0">
              <a:srgbClr val="808080"/>
            </a:outerShdw>
          </a:effectLst>
        </p:spPr>
        <p:txBody>
          <a:bodyPr wrap="none" anchor="ctr"/>
          <a:lstStyle/>
          <a:p>
            <a:pPr>
              <a:defRPr/>
            </a:pPr>
            <a:endParaRPr kumimoji="0" lang="en-US" dirty="0">
              <a:solidFill>
                <a:schemeClr val="bg1"/>
              </a:solidFill>
            </a:endParaRPr>
          </a:p>
          <a:p>
            <a:pPr>
              <a:buFontTx/>
              <a:buChar char="•"/>
              <a:defRPr/>
            </a:pPr>
            <a:r>
              <a:rPr kumimoji="0" lang="en-US" dirty="0">
                <a:solidFill>
                  <a:schemeClr val="bg1"/>
                </a:solidFill>
              </a:rPr>
              <a:t>1 Cost Estimates</a:t>
            </a:r>
          </a:p>
          <a:p>
            <a:pPr>
              <a:buFont typeface="Arial" pitchFamily="34" charset="0"/>
              <a:buChar char="•"/>
              <a:defRPr/>
            </a:pPr>
            <a:r>
              <a:rPr kumimoji="0" lang="en-US" dirty="0">
                <a:solidFill>
                  <a:schemeClr val="bg1"/>
                </a:solidFill>
              </a:rPr>
              <a:t>2 Basis of Estimates</a:t>
            </a:r>
          </a:p>
          <a:p>
            <a:pPr>
              <a:buFont typeface="Arial" pitchFamily="34" charset="0"/>
              <a:buChar char="•"/>
              <a:defRPr/>
            </a:pPr>
            <a:r>
              <a:rPr kumimoji="0" lang="en-US" dirty="0">
                <a:solidFill>
                  <a:schemeClr val="bg1"/>
                </a:solidFill>
              </a:rPr>
              <a:t>3 Project Document</a:t>
            </a:r>
          </a:p>
          <a:p>
            <a:pPr>
              <a:defRPr/>
            </a:pPr>
            <a:r>
              <a:rPr kumimoji="0" lang="en-US" dirty="0">
                <a:solidFill>
                  <a:schemeClr val="bg1"/>
                </a:solidFill>
              </a:rPr>
              <a:t>     Updates</a:t>
            </a:r>
          </a:p>
          <a:p>
            <a:pPr marL="265113" indent="-84138">
              <a:buFont typeface="Arial" panose="020B0604020202020204" pitchFamily="34" charset="0"/>
              <a:buChar char="•"/>
              <a:defRPr/>
            </a:pPr>
            <a:r>
              <a:rPr lang="en-US" dirty="0">
                <a:solidFill>
                  <a:schemeClr val="bg1"/>
                </a:solidFill>
              </a:rPr>
              <a:t> Assumption log</a:t>
            </a:r>
          </a:p>
          <a:p>
            <a:pPr marL="265113" indent="-84138">
              <a:buFont typeface="Arial" panose="020B0604020202020204" pitchFamily="34" charset="0"/>
              <a:buChar char="•"/>
              <a:defRPr/>
            </a:pPr>
            <a:r>
              <a:rPr kumimoji="0" lang="en-US" dirty="0">
                <a:solidFill>
                  <a:schemeClr val="bg1"/>
                </a:solidFill>
              </a:rPr>
              <a:t> Lessons learned </a:t>
            </a:r>
          </a:p>
          <a:p>
            <a:pPr marL="265113" indent="-84138">
              <a:buFont typeface="Arial" panose="020B0604020202020204" pitchFamily="34" charset="0"/>
              <a:buChar char="•"/>
              <a:defRPr/>
            </a:pPr>
            <a:r>
              <a:rPr lang="en-US" dirty="0">
                <a:solidFill>
                  <a:schemeClr val="bg1"/>
                </a:solidFill>
              </a:rPr>
              <a:t> Risk Register</a:t>
            </a:r>
            <a:endParaRPr kumimoji="0" lang="en-US" dirty="0">
              <a:solidFill>
                <a:schemeClr val="bg1"/>
              </a:solidFill>
            </a:endParaRPr>
          </a:p>
        </p:txBody>
      </p:sp>
      <p:sp>
        <p:nvSpPr>
          <p:cNvPr id="7" name="TextBox 1"/>
          <p:cNvSpPr txBox="1"/>
          <p:nvPr/>
        </p:nvSpPr>
        <p:spPr>
          <a:xfrm>
            <a:off x="5878513" y="6346347"/>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3" name="TextBox 2"/>
          <p:cNvSpPr txBox="1"/>
          <p:nvPr/>
        </p:nvSpPr>
        <p:spPr>
          <a:xfrm>
            <a:off x="593265" y="2033292"/>
            <a:ext cx="1187116" cy="461665"/>
          </a:xfrm>
          <a:prstGeom prst="rect">
            <a:avLst/>
          </a:prstGeom>
          <a:noFill/>
        </p:spPr>
        <p:txBody>
          <a:bodyPr wrap="square" rtlCol="0">
            <a:spAutoFit/>
          </a:bodyPr>
          <a:lstStyle/>
          <a:p>
            <a:pPr>
              <a:defRPr/>
            </a:pPr>
            <a:r>
              <a:rPr lang="en-US" sz="2400" b="1" dirty="0">
                <a:solidFill>
                  <a:schemeClr val="bg1"/>
                </a:solidFill>
              </a:rPr>
              <a:t>Inputs</a:t>
            </a:r>
          </a:p>
        </p:txBody>
      </p:sp>
      <p:sp>
        <p:nvSpPr>
          <p:cNvPr id="4" name="TextBox 3"/>
          <p:cNvSpPr txBox="1"/>
          <p:nvPr/>
        </p:nvSpPr>
        <p:spPr>
          <a:xfrm>
            <a:off x="5920833" y="2366468"/>
            <a:ext cx="2438400" cy="400110"/>
          </a:xfrm>
          <a:prstGeom prst="rect">
            <a:avLst/>
          </a:prstGeom>
          <a:noFill/>
        </p:spPr>
        <p:txBody>
          <a:bodyPr wrap="square" rtlCol="0">
            <a:spAutoFit/>
          </a:bodyPr>
          <a:lstStyle/>
          <a:p>
            <a:pPr>
              <a:defRPr/>
            </a:pPr>
            <a:r>
              <a:rPr lang="en-US" sz="2000" b="1" dirty="0">
                <a:solidFill>
                  <a:schemeClr val="bg1"/>
                </a:solidFill>
              </a:rPr>
              <a:t> Outputs</a:t>
            </a:r>
          </a:p>
        </p:txBody>
      </p:sp>
      <p:sp>
        <p:nvSpPr>
          <p:cNvPr id="11" name="TextBox 10"/>
          <p:cNvSpPr txBox="1"/>
          <p:nvPr/>
        </p:nvSpPr>
        <p:spPr>
          <a:xfrm>
            <a:off x="3208338" y="2064069"/>
            <a:ext cx="2438400" cy="400110"/>
          </a:xfrm>
          <a:prstGeom prst="rect">
            <a:avLst/>
          </a:prstGeom>
          <a:noFill/>
        </p:spPr>
        <p:txBody>
          <a:bodyPr wrap="square" rtlCol="0">
            <a:spAutoFit/>
          </a:bodyPr>
          <a:lstStyle/>
          <a:p>
            <a:r>
              <a:rPr lang="en-US" sz="2000" b="1" dirty="0">
                <a:solidFill>
                  <a:schemeClr val="bg1"/>
                </a:solidFill>
              </a:rPr>
              <a:t>Tools &amp;  Techniques</a:t>
            </a:r>
            <a:endParaRPr lang="en-CA"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a:xfrm>
            <a:off x="215900" y="193675"/>
            <a:ext cx="8686800" cy="838200"/>
          </a:xfrm>
        </p:spPr>
        <p:txBody>
          <a:bodyPr>
            <a:normAutofit/>
          </a:bodyPr>
          <a:lstStyle/>
          <a:p>
            <a:pPr algn="ctr" eaLnBrk="1" fontAlgn="auto" hangingPunct="1">
              <a:spcAft>
                <a:spcPts val="0"/>
              </a:spcAft>
              <a:defRPr/>
            </a:pPr>
            <a:r>
              <a:rPr lang="en-US" sz="3600" b="1" dirty="0">
                <a:effectLst>
                  <a:outerShdw blurRad="38100" dist="38100" dir="2700000" algn="tl">
                    <a:srgbClr val="000000">
                      <a:alpha val="43137"/>
                    </a:srgbClr>
                  </a:outerShdw>
                </a:effectLst>
              </a:rPr>
              <a:t>7.2.1  ESTIMATE COSTS: INPUTS</a:t>
            </a:r>
          </a:p>
        </p:txBody>
      </p:sp>
      <p:sp>
        <p:nvSpPr>
          <p:cNvPr id="288771" name="Rectangle 3"/>
          <p:cNvSpPr>
            <a:spLocks noGrp="1" noChangeArrowheads="1"/>
          </p:cNvSpPr>
          <p:nvPr>
            <p:ph idx="1"/>
          </p:nvPr>
        </p:nvSpPr>
        <p:spPr>
          <a:xfrm>
            <a:off x="304800" y="914400"/>
            <a:ext cx="8458200" cy="5673725"/>
          </a:xfrm>
        </p:spPr>
        <p:txBody>
          <a:bodyPr>
            <a:normAutofit fontScale="92500" lnSpcReduction="10000"/>
          </a:bodyPr>
          <a:lstStyle/>
          <a:p>
            <a:pPr marL="514350" indent="-431800" eaLnBrk="1" fontAlgn="auto" hangingPunct="1">
              <a:spcAft>
                <a:spcPts val="0"/>
              </a:spcAft>
              <a:buFont typeface="Wingdings" pitchFamily="2" charset="2"/>
              <a:buNone/>
              <a:defRPr/>
            </a:pPr>
            <a:r>
              <a:rPr lang="en-US" sz="3300" b="1" dirty="0"/>
              <a:t>.1 Project Management Plan</a:t>
            </a:r>
          </a:p>
          <a:p>
            <a:pPr marL="625475" indent="-180975">
              <a:defRPr/>
            </a:pPr>
            <a:r>
              <a:rPr lang="en-US" sz="2400" b="1" i="1" dirty="0"/>
              <a:t>Cost Management Plan </a:t>
            </a:r>
            <a:r>
              <a:rPr lang="en-US" sz="2400" dirty="0"/>
              <a:t>Specifies the method to be used and the level of accuracy to estimate project costs.  </a:t>
            </a:r>
          </a:p>
          <a:p>
            <a:pPr marL="625475" indent="-180975">
              <a:defRPr/>
            </a:pPr>
            <a:r>
              <a:rPr lang="en-US" sz="2400" b="1" i="1" dirty="0"/>
              <a:t>Quality Management Plan </a:t>
            </a:r>
            <a:r>
              <a:rPr lang="en-US" sz="2400" dirty="0"/>
              <a:t>Specifies the activities and resources required to achieve the quality objectives set for the project</a:t>
            </a:r>
          </a:p>
          <a:p>
            <a:pPr marL="625475" indent="-180975">
              <a:defRPr/>
            </a:pPr>
            <a:r>
              <a:rPr lang="en-US" sz="2400" b="1" i="1" dirty="0"/>
              <a:t>Scope Baseline </a:t>
            </a:r>
            <a:r>
              <a:rPr lang="en-US" sz="2400" dirty="0"/>
              <a:t>All three components of the baseline; i.e., Scope Statement, WBS and WBS Dictionary are used to ensure that cost estimates take into consideration the complete scope of the project</a:t>
            </a:r>
          </a:p>
          <a:p>
            <a:pPr>
              <a:buNone/>
              <a:defRPr/>
            </a:pPr>
            <a:r>
              <a:rPr lang="en-US" sz="3300" b="1" dirty="0"/>
              <a:t>.2  Project Documents</a:t>
            </a:r>
            <a:r>
              <a:rPr lang="en-US" sz="2400" b="1" dirty="0"/>
              <a:t>	  </a:t>
            </a:r>
          </a:p>
          <a:p>
            <a:pPr marL="625475" indent="-180975">
              <a:defRPr/>
            </a:pPr>
            <a:r>
              <a:rPr lang="en-US" sz="2400" b="1" i="1" dirty="0"/>
              <a:t>Lessons Learned Register  </a:t>
            </a:r>
            <a:r>
              <a:rPr lang="en-US" sz="2400" dirty="0"/>
              <a:t>provides cost information from previous projects</a:t>
            </a:r>
          </a:p>
          <a:p>
            <a:pPr marL="625475" indent="-180975">
              <a:defRPr/>
            </a:pPr>
            <a:r>
              <a:rPr lang="en-US" sz="2400" b="1" i="1" dirty="0"/>
              <a:t>Project Schedule</a:t>
            </a:r>
          </a:p>
          <a:p>
            <a:pPr marL="625475" lvl="1" indent="-180975" eaLnBrk="1" fontAlgn="auto" hangingPunct="1">
              <a:spcAft>
                <a:spcPts val="0"/>
              </a:spcAft>
              <a:buNone/>
              <a:defRPr/>
            </a:pPr>
            <a:r>
              <a:rPr lang="en-US" sz="2400" dirty="0"/>
              <a:t>	Used to provide input about activity duration, type and quantity or resources, materials, rates, etc. needed for estimating project costs.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371" y="990600"/>
            <a:ext cx="8534400" cy="5867400"/>
          </a:xfrm>
        </p:spPr>
        <p:txBody>
          <a:bodyPr>
            <a:normAutofit/>
          </a:bodyPr>
          <a:lstStyle/>
          <a:p>
            <a:pPr>
              <a:buNone/>
              <a:defRPr/>
            </a:pPr>
            <a:r>
              <a:rPr lang="en-US" sz="2800" b="1" dirty="0"/>
              <a:t>.2  Project Documents (cont’d)</a:t>
            </a:r>
            <a:r>
              <a:rPr lang="en-US" sz="1400" b="1" dirty="0"/>
              <a:t>	</a:t>
            </a:r>
          </a:p>
          <a:p>
            <a:pPr marL="625475" indent="-180975">
              <a:defRPr/>
            </a:pPr>
            <a:r>
              <a:rPr lang="en-US" b="1" i="1" dirty="0"/>
              <a:t>Resource Requirements, </a:t>
            </a:r>
            <a:r>
              <a:rPr lang="en-US" dirty="0"/>
              <a:t>identifies the type and quantity of resources required for each activity</a:t>
            </a:r>
          </a:p>
          <a:p>
            <a:pPr marL="625475" indent="-180975">
              <a:defRPr/>
            </a:pPr>
            <a:r>
              <a:rPr lang="en-US" b="1" i="1" dirty="0"/>
              <a:t>Risk Register </a:t>
            </a:r>
            <a:r>
              <a:rPr lang="en-US" dirty="0"/>
              <a:t>provides detailed information about project risks that require cost estimates to respond to</a:t>
            </a:r>
          </a:p>
          <a:p>
            <a:pPr marL="0" indent="0">
              <a:buNone/>
              <a:defRPr/>
            </a:pPr>
            <a:r>
              <a:rPr lang="en-US" sz="2800" b="1" dirty="0"/>
              <a:t>.3  Enterprise Environmental Factors </a:t>
            </a:r>
          </a:p>
          <a:p>
            <a:pPr marL="625475" indent="-180975">
              <a:defRPr/>
            </a:pPr>
            <a:r>
              <a:rPr lang="en-US" b="1" i="1" dirty="0"/>
              <a:t>Market Conditions </a:t>
            </a:r>
            <a:r>
              <a:rPr lang="en-US" dirty="0"/>
              <a:t>describes products, services and results available in the market, their sources, and regional/global supply and demand conditions, that influence resource costs. </a:t>
            </a:r>
          </a:p>
          <a:p>
            <a:pPr marL="625475" indent="-180975">
              <a:defRPr/>
            </a:pPr>
            <a:r>
              <a:rPr lang="en-US" b="1" i="1" dirty="0"/>
              <a:t>Published commercial information; </a:t>
            </a:r>
            <a:r>
              <a:rPr lang="en-US" dirty="0"/>
              <a:t>databases that track skills and labor costs. Provides standard material costs for material and equipment </a:t>
            </a:r>
          </a:p>
          <a:p>
            <a:pPr marL="625475" indent="-180975">
              <a:defRPr/>
            </a:pPr>
            <a:r>
              <a:rPr lang="en-CA" sz="2200" b="1" i="1" dirty="0"/>
              <a:t>Exchange Rates and inflation, </a:t>
            </a:r>
            <a:r>
              <a:rPr lang="en-CA" sz="2200" dirty="0"/>
              <a:t>information</a:t>
            </a:r>
            <a:r>
              <a:rPr lang="en-CA" sz="2200" b="1" i="1" dirty="0"/>
              <a:t> </a:t>
            </a:r>
            <a:r>
              <a:rPr lang="en-CA" sz="2200" dirty="0"/>
              <a:t>needed for long-term international projects  </a:t>
            </a:r>
          </a:p>
          <a:p>
            <a:pPr marL="84138" indent="0">
              <a:buNone/>
              <a:defRPr/>
            </a:pPr>
            <a:r>
              <a:rPr lang="en-CA" sz="2800" b="1" dirty="0"/>
              <a:t>.4  Organizational Process Assets</a:t>
            </a:r>
          </a:p>
          <a:p>
            <a:pPr marL="625475" indent="-180975">
              <a:tabLst>
                <a:tab pos="541338" algn="l"/>
              </a:tabLst>
              <a:defRPr/>
            </a:pPr>
            <a:r>
              <a:rPr lang="en-CA" dirty="0"/>
              <a:t>Cost estimation policies, templates, historical data and lessons learned. </a:t>
            </a:r>
          </a:p>
        </p:txBody>
      </p:sp>
      <p:sp>
        <p:nvSpPr>
          <p:cNvPr id="4" name="Rectangle 2"/>
          <p:cNvSpPr>
            <a:spLocks noGrp="1" noChangeArrowheads="1"/>
          </p:cNvSpPr>
          <p:nvPr>
            <p:ph type="title"/>
          </p:nvPr>
        </p:nvSpPr>
        <p:spPr>
          <a:xfrm>
            <a:off x="857251" y="381000"/>
            <a:ext cx="7406640" cy="609600"/>
          </a:xfrm>
        </p:spPr>
        <p:txBody>
          <a:bodyPr>
            <a:normAutofit/>
          </a:bodyPr>
          <a:lstStyle/>
          <a:p>
            <a:pPr algn="ctr" eaLnBrk="1" fontAlgn="auto" hangingPunct="1">
              <a:spcAft>
                <a:spcPts val="0"/>
              </a:spcAft>
              <a:defRPr/>
            </a:pPr>
            <a:r>
              <a:rPr lang="en-US" sz="3600" b="1" dirty="0">
                <a:effectLst>
                  <a:outerShdw blurRad="38100" dist="38100" dir="2700000" algn="tl">
                    <a:srgbClr val="000000">
                      <a:alpha val="43137"/>
                    </a:srgbClr>
                  </a:outerShdw>
                </a:effectLst>
              </a:rPr>
              <a:t>7.2.1  ESTIMATE COSTS: INPUTS</a:t>
            </a:r>
          </a:p>
        </p:txBody>
      </p:sp>
    </p:spTree>
    <p:extLst>
      <p:ext uri="{BB962C8B-B14F-4D97-AF65-F5344CB8AC3E}">
        <p14:creationId xmlns:p14="http://schemas.microsoft.com/office/powerpoint/2010/main" val="2982840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228600" y="-152400"/>
            <a:ext cx="8705088" cy="1143000"/>
          </a:xfrm>
        </p:spPr>
        <p:txBody>
          <a:bodyPr>
            <a:noAutofit/>
          </a:bodyPr>
          <a:lstStyle/>
          <a:p>
            <a:pPr algn="ctr" eaLnBrk="1" fontAlgn="auto" hangingPunct="1">
              <a:spcAft>
                <a:spcPts val="0"/>
              </a:spcAft>
              <a:defRPr/>
            </a:pPr>
            <a:r>
              <a:rPr lang="en-US" sz="2800" b="1" dirty="0"/>
              <a:t>7.2.2  ESTIMATE COSTS: TOOLS &amp; TECHNIQUES</a:t>
            </a:r>
          </a:p>
        </p:txBody>
      </p:sp>
      <p:sp>
        <p:nvSpPr>
          <p:cNvPr id="297987" name="Rectangle 3"/>
          <p:cNvSpPr>
            <a:spLocks noGrp="1" noChangeArrowheads="1"/>
          </p:cNvSpPr>
          <p:nvPr>
            <p:ph idx="1"/>
          </p:nvPr>
        </p:nvSpPr>
        <p:spPr>
          <a:xfrm>
            <a:off x="246888" y="838200"/>
            <a:ext cx="8686800" cy="5562600"/>
          </a:xfrm>
        </p:spPr>
        <p:txBody>
          <a:bodyPr>
            <a:noAutofit/>
          </a:bodyPr>
          <a:lstStyle/>
          <a:p>
            <a:pPr marL="571500" indent="-488950" eaLnBrk="1" fontAlgn="auto" hangingPunct="1">
              <a:spcAft>
                <a:spcPct val="20000"/>
              </a:spcAft>
              <a:buFont typeface="Wingdings" pitchFamily="2" charset="2"/>
              <a:buNone/>
              <a:defRPr/>
            </a:pPr>
            <a:r>
              <a:rPr lang="en-US" sz="2800" b="1" dirty="0"/>
              <a:t>.1	Expert Judgment</a:t>
            </a:r>
          </a:p>
          <a:p>
            <a:pPr marL="649224" lvl="2" indent="0">
              <a:spcAft>
                <a:spcPct val="20000"/>
              </a:spcAft>
              <a:buNone/>
              <a:defRPr/>
            </a:pPr>
            <a:r>
              <a:rPr lang="en-US" sz="2000" dirty="0"/>
              <a:t>Tacit knowledge of experts is sought for cost estimating, from previous similar projects, industry and cost estimating methods.</a:t>
            </a:r>
          </a:p>
          <a:p>
            <a:pPr eaLnBrk="1" fontAlgn="auto" hangingPunct="1">
              <a:spcAft>
                <a:spcPct val="20000"/>
              </a:spcAft>
              <a:buFont typeface="Wingdings" pitchFamily="2" charset="2"/>
              <a:buNone/>
              <a:defRPr/>
            </a:pPr>
            <a:r>
              <a:rPr lang="en-US" sz="2800" b="1" dirty="0"/>
              <a:t>.2   Analogous Estimating</a:t>
            </a:r>
          </a:p>
          <a:p>
            <a:pPr marL="914400" lvl="1" indent="-228600" eaLnBrk="1" hangingPunct="1">
              <a:buFont typeface="Arial" pitchFamily="34" charset="0"/>
              <a:buChar char="•"/>
              <a:defRPr/>
            </a:pPr>
            <a:r>
              <a:rPr lang="en-US" sz="2000" dirty="0"/>
              <a:t>Also called “top-down”</a:t>
            </a:r>
          </a:p>
          <a:p>
            <a:pPr marL="914400" lvl="1" indent="-228600" eaLnBrk="1" hangingPunct="1">
              <a:buFont typeface="Arial" pitchFamily="34" charset="0"/>
              <a:buChar char="•"/>
              <a:defRPr/>
            </a:pPr>
            <a:r>
              <a:rPr lang="en-US" sz="2000" dirty="0"/>
              <a:t>Using the actual cost of previous similar projects</a:t>
            </a:r>
          </a:p>
          <a:p>
            <a:pPr marL="914400" lvl="1" indent="-228600" eaLnBrk="1" hangingPunct="1">
              <a:buFont typeface="Arial" pitchFamily="34" charset="0"/>
              <a:buChar char="•"/>
              <a:defRPr/>
            </a:pPr>
            <a:r>
              <a:rPr lang="en-US" sz="2000" dirty="0"/>
              <a:t>Used when limited amount of information available</a:t>
            </a:r>
          </a:p>
          <a:p>
            <a:pPr marL="914400" lvl="1" indent="-228600" eaLnBrk="1" hangingPunct="1">
              <a:buFont typeface="Arial" pitchFamily="34" charset="0"/>
              <a:buChar char="•"/>
              <a:defRPr/>
            </a:pPr>
            <a:r>
              <a:rPr lang="en-US" sz="2000" dirty="0"/>
              <a:t>Compared values and attributes may include scope, budget, duration. </a:t>
            </a:r>
          </a:p>
          <a:p>
            <a:pPr marL="914400" lvl="1" indent="-228600" eaLnBrk="1" hangingPunct="1">
              <a:buFont typeface="Arial" pitchFamily="34" charset="0"/>
              <a:buChar char="•"/>
              <a:defRPr/>
            </a:pPr>
            <a:r>
              <a:rPr lang="en-US" sz="2000" dirty="0"/>
              <a:t>Less costly, less accurate</a:t>
            </a:r>
            <a:endParaRPr lang="en-US" sz="2400" dirty="0"/>
          </a:p>
          <a:p>
            <a:pPr eaLnBrk="1" fontAlgn="auto" hangingPunct="1">
              <a:spcBef>
                <a:spcPct val="0"/>
              </a:spcBef>
              <a:spcAft>
                <a:spcPct val="20000"/>
              </a:spcAft>
              <a:buClrTx/>
              <a:buSzTx/>
              <a:buFontTx/>
              <a:buNone/>
              <a:defRPr/>
            </a:pPr>
            <a:r>
              <a:rPr lang="en-US" sz="2800" b="1" dirty="0"/>
              <a:t>.3   Parametric Estimating</a:t>
            </a:r>
          </a:p>
          <a:p>
            <a:pPr marL="915988" lvl="1" indent="-236538">
              <a:buFont typeface="Arial" pitchFamily="34" charset="0"/>
              <a:buChar char="•"/>
              <a:defRPr/>
            </a:pPr>
            <a:r>
              <a:rPr lang="en-US" sz="2000" dirty="0"/>
              <a:t>Project characteristics (parameters) in a mathematical model/database</a:t>
            </a:r>
          </a:p>
          <a:p>
            <a:pPr marL="915988" lvl="2" indent="-236538">
              <a:buFont typeface="Arial" pitchFamily="34" charset="0"/>
              <a:buChar char="•"/>
              <a:defRPr/>
            </a:pPr>
            <a:r>
              <a:rPr lang="en-US" sz="2000" dirty="0"/>
              <a:t>Example: cost per square foot</a:t>
            </a:r>
          </a:p>
          <a:p>
            <a:pPr marL="915988" lvl="1" indent="-236538">
              <a:buFont typeface="Arial" pitchFamily="34" charset="0"/>
              <a:buChar char="•"/>
              <a:defRPr/>
            </a:pPr>
            <a:r>
              <a:rPr lang="en-US" sz="2000" dirty="0"/>
              <a:t>Accuracy depends on the historical information used to develop the model and the ability to easily quantify the parameters</a:t>
            </a:r>
          </a:p>
          <a:p>
            <a:pPr lvl="1" eaLnBrk="1" hangingPunct="1">
              <a:defRPr/>
            </a:pPr>
            <a:endParaRPr lang="en-US" sz="2400" dirty="0"/>
          </a:p>
          <a:p>
            <a:pPr lvl="1" eaLnBrk="1" fontAlgn="auto" hangingPunct="1">
              <a:spcBef>
                <a:spcPct val="0"/>
              </a:spcBef>
              <a:spcAft>
                <a:spcPct val="20000"/>
              </a:spcAft>
              <a:buSzPct val="94000"/>
              <a:defRPr/>
            </a:pPr>
            <a:endParaRPr lang="en-US" sz="2400" dirty="0"/>
          </a:p>
          <a:p>
            <a:pPr eaLnBrk="1" fontAlgn="auto" hangingPunct="1">
              <a:spcBef>
                <a:spcPct val="0"/>
              </a:spcBef>
              <a:spcAft>
                <a:spcPct val="20000"/>
              </a:spcAft>
              <a:buClrTx/>
              <a:buSzTx/>
              <a:buFontTx/>
              <a:buNone/>
              <a:defRPr/>
            </a:pPr>
            <a:endParaRPr lang="en-US" sz="2400" dirty="0"/>
          </a:p>
          <a:p>
            <a:pPr eaLnBrk="1" fontAlgn="auto" hangingPunct="1">
              <a:spcAft>
                <a:spcPct val="20000"/>
              </a:spcAft>
              <a:buFont typeface="Wingdings" pitchFamily="2" charset="2"/>
              <a:buNone/>
              <a:defRPr/>
            </a:pP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04800" y="152400"/>
            <a:ext cx="8839200" cy="838200"/>
          </a:xfrm>
        </p:spPr>
        <p:txBody>
          <a:bodyPr>
            <a:noAutofit/>
          </a:bodyPr>
          <a:lstStyle/>
          <a:p>
            <a:pPr algn="ctr" eaLnBrk="1" fontAlgn="auto" hangingPunct="1">
              <a:spcAft>
                <a:spcPts val="0"/>
              </a:spcAft>
              <a:defRPr/>
            </a:pPr>
            <a:r>
              <a:rPr lang="en-US" sz="2800" b="1" dirty="0"/>
              <a:t>7.2.2  ESTIMATE COSTS: TOOLS &amp; TECHNIQUES</a:t>
            </a:r>
          </a:p>
        </p:txBody>
      </p:sp>
      <mc:AlternateContent xmlns:mc="http://schemas.openxmlformats.org/markup-compatibility/2006" xmlns:a14="http://schemas.microsoft.com/office/drawing/2010/main">
        <mc:Choice Requires="a14">
          <p:sp>
            <p:nvSpPr>
              <p:cNvPr id="2051" name="Rectangle 3"/>
              <p:cNvSpPr>
                <a:spLocks noGrp="1" noChangeArrowheads="1"/>
              </p:cNvSpPr>
              <p:nvPr>
                <p:ph idx="1"/>
              </p:nvPr>
            </p:nvSpPr>
            <p:spPr>
              <a:xfrm>
                <a:off x="304800" y="914400"/>
                <a:ext cx="8686800" cy="5715000"/>
              </a:xfrm>
            </p:spPr>
            <p:txBody>
              <a:bodyPr>
                <a:normAutofit fontScale="85000" lnSpcReduction="20000"/>
              </a:bodyPr>
              <a:lstStyle/>
              <a:p>
                <a:pPr marL="0" indent="0">
                  <a:buNone/>
                  <a:defRPr/>
                </a:pPr>
                <a:r>
                  <a:rPr lang="en-US" sz="3100" b="1" dirty="0"/>
                  <a:t> </a:t>
                </a:r>
                <a:r>
                  <a:rPr lang="en-US" sz="3300" b="1" dirty="0"/>
                  <a:t>.4  Bottom-Up Estimating</a:t>
                </a:r>
              </a:p>
              <a:p>
                <a:pPr marL="801688" lvl="1" indent="-236538">
                  <a:buFont typeface="Arial" pitchFamily="34" charset="0"/>
                  <a:buChar char="•"/>
                  <a:defRPr/>
                </a:pPr>
                <a:r>
                  <a:rPr lang="en-US" sz="2400" dirty="0"/>
                  <a:t>Estimating the cost of individual work packages</a:t>
                </a:r>
              </a:p>
              <a:p>
                <a:pPr marL="801688" lvl="1" indent="-236538">
                  <a:buFont typeface="Arial" pitchFamily="34" charset="0"/>
                  <a:buChar char="•"/>
                  <a:defRPr/>
                </a:pPr>
                <a:r>
                  <a:rPr lang="en-US" sz="2400" dirty="0"/>
                  <a:t>Summarizing “rolling –up” to get the project total</a:t>
                </a:r>
              </a:p>
              <a:p>
                <a:pPr marL="801688" lvl="1" indent="-236538">
                  <a:buFont typeface="Arial" pitchFamily="34" charset="0"/>
                  <a:buChar char="•"/>
                  <a:defRPr/>
                </a:pPr>
                <a:r>
                  <a:rPr lang="en-US" sz="2400" dirty="0"/>
                  <a:t>Accuracy and cost driven by the size of the individual work items</a:t>
                </a:r>
              </a:p>
              <a:p>
                <a:pPr marL="801688" lvl="1" indent="-236538">
                  <a:buFont typeface="Arial" pitchFamily="34" charset="0"/>
                  <a:buChar char="•"/>
                  <a:defRPr/>
                </a:pPr>
                <a:r>
                  <a:rPr lang="en-US" sz="2400" dirty="0"/>
                  <a:t>Smaller work items increase both cost and accuracy</a:t>
                </a:r>
              </a:p>
              <a:p>
                <a:pPr eaLnBrk="1" hangingPunct="1">
                  <a:buFont typeface="Wingdings 2" pitchFamily="18" charset="2"/>
                  <a:buNone/>
                </a:pPr>
                <a:r>
                  <a:rPr lang="en-US" sz="2400" dirty="0"/>
                  <a:t>  </a:t>
                </a:r>
                <a:endParaRPr lang="en-US" sz="2400" b="1" dirty="0"/>
              </a:p>
              <a:p>
                <a:pPr marL="571500" indent="-457200" eaLnBrk="1" hangingPunct="1">
                  <a:buFont typeface="Wingdings 2" pitchFamily="18" charset="2"/>
                  <a:buNone/>
                </a:pPr>
                <a:r>
                  <a:rPr lang="en-US" sz="3300" b="1" dirty="0"/>
                  <a:t>.5 	Three-Point Estimates</a:t>
                </a:r>
              </a:p>
              <a:p>
                <a:pPr marL="800100" lvl="1" indent="-171450" eaLnBrk="1" hangingPunct="1">
                  <a:buFont typeface="Arial" pitchFamily="34" charset="0"/>
                  <a:buChar char="•"/>
                </a:pPr>
                <a:r>
                  <a:rPr lang="en-US" sz="2000" dirty="0"/>
                  <a:t>Uses probabilistic estimates of cost by considering best case, worst case and most likely, to allow for uncertainty. The three estimates are:</a:t>
                </a:r>
              </a:p>
              <a:p>
                <a:pPr marL="800100" lvl="2" indent="-171450" eaLnBrk="1" hangingPunct="1">
                  <a:buFont typeface="Arial" pitchFamily="34" charset="0"/>
                  <a:buChar char="•"/>
                </a:pPr>
                <a:r>
                  <a:rPr lang="en-US" sz="1800" b="1" i="1" dirty="0"/>
                  <a:t>Most Likely (M)</a:t>
                </a:r>
              </a:p>
              <a:p>
                <a:pPr marL="800100" lvl="2" indent="-171450" eaLnBrk="1" hangingPunct="1">
                  <a:buFont typeface="Arial" pitchFamily="34" charset="0"/>
                  <a:buChar char="•"/>
                </a:pPr>
                <a:r>
                  <a:rPr lang="en-US" sz="1800" b="1" i="1" dirty="0"/>
                  <a:t>Optimistic (O)</a:t>
                </a:r>
              </a:p>
              <a:p>
                <a:pPr marL="800100" lvl="2" indent="-171450" eaLnBrk="1" hangingPunct="1">
                  <a:buFont typeface="Arial" pitchFamily="34" charset="0"/>
                  <a:buChar char="•"/>
                </a:pPr>
                <a:r>
                  <a:rPr lang="en-US" sz="1800" b="1" i="1" dirty="0"/>
                  <a:t>Pessimistic (P) </a:t>
                </a:r>
              </a:p>
              <a:p>
                <a:pPr marL="800100" lvl="2" indent="-171450" eaLnBrk="1" hangingPunct="1">
                  <a:buFont typeface="Arial" pitchFamily="34" charset="0"/>
                  <a:buChar char="•"/>
                </a:pPr>
                <a:endParaRPr lang="en-US" sz="1800" dirty="0"/>
              </a:p>
              <a:p>
                <a:pPr marL="628650" lvl="1" indent="0" eaLnBrk="1" hangingPunct="1">
                  <a:buNone/>
                </a:pPr>
                <a:r>
                  <a:rPr lang="en-US" sz="2000" dirty="0"/>
                  <a:t>The weighted average, </a:t>
                </a:r>
                <a:r>
                  <a:rPr lang="en-US" sz="2000" i="1" dirty="0"/>
                  <a:t>E</a:t>
                </a:r>
                <a:r>
                  <a:rPr lang="en-US" sz="2000" dirty="0"/>
                  <a:t> and the variance, ∂, of these three estimates are given by: </a:t>
                </a:r>
              </a:p>
              <a:p>
                <a:pPr marL="628650" lvl="1" indent="0" eaLnBrk="1" hangingPunct="1">
                  <a:buNone/>
                </a:pPr>
                <a:endParaRPr lang="en-US" sz="2000" dirty="0"/>
              </a:p>
              <a:p>
                <a:pPr marL="1087438" lvl="1" indent="-236538"/>
                <a:r>
                  <a:rPr lang="en-US" sz="2200" dirty="0"/>
                  <a:t> </a:t>
                </a:r>
                <a14:m>
                  <m:oMath xmlns:m="http://schemas.openxmlformats.org/officeDocument/2006/math">
                    <m:r>
                      <a:rPr lang="en-US" sz="2200" b="0" i="1" smtClean="0">
                        <a:latin typeface="Cambria Math"/>
                      </a:rPr>
                      <m:t>𝑇𝑟𝑎𝑖𝑛𝑔𝑢𝑙𝑎𝑟</m:t>
                    </m:r>
                    <m:r>
                      <a:rPr lang="en-US" sz="2200" b="0" i="1" smtClean="0">
                        <a:latin typeface="Cambria Math"/>
                      </a:rPr>
                      <m:t> </m:t>
                    </m:r>
                    <m:r>
                      <a:rPr lang="en-US" sz="2200" b="0" i="1" smtClean="0">
                        <a:latin typeface="Cambria Math"/>
                      </a:rPr>
                      <m:t>𝐷𝑖𝑠𝑡𝑟𝑖𝑏𝑢𝑡𝑖𝑜𝑛</m:t>
                    </m:r>
                    <m:r>
                      <a:rPr lang="en-US" sz="2200" b="0" i="1" smtClean="0">
                        <a:latin typeface="Cambria Math"/>
                      </a:rPr>
                      <m:t>          </m:t>
                    </m:r>
                    <m:r>
                      <a:rPr lang="en-US" sz="2200" b="0" i="1" smtClean="0">
                        <a:latin typeface="Cambria Math"/>
                      </a:rPr>
                      <m:t>𝐸</m:t>
                    </m:r>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m:t>
                        </m:r>
                        <m:r>
                          <a:rPr lang="en-US" sz="2200" b="0" i="1" smtClean="0">
                            <a:latin typeface="Cambria Math"/>
                          </a:rPr>
                          <m:t>𝑂</m:t>
                        </m:r>
                        <m:r>
                          <a:rPr lang="en-US" sz="2200" b="0" i="1" smtClean="0">
                            <a:latin typeface="Cambria Math"/>
                          </a:rPr>
                          <m:t>+</m:t>
                        </m:r>
                        <m:r>
                          <a:rPr lang="en-US" sz="2200" b="0" i="1" smtClean="0">
                            <a:latin typeface="Cambria Math"/>
                          </a:rPr>
                          <m:t>𝑀</m:t>
                        </m:r>
                        <m:r>
                          <a:rPr lang="en-US" sz="2200" b="0" i="1" smtClean="0">
                            <a:latin typeface="Cambria Math"/>
                          </a:rPr>
                          <m:t>+</m:t>
                        </m:r>
                        <m:r>
                          <a:rPr lang="en-US" sz="2200" b="0" i="1" smtClean="0">
                            <a:latin typeface="Cambria Math"/>
                          </a:rPr>
                          <m:t>𝑃</m:t>
                        </m:r>
                        <m:r>
                          <a:rPr lang="en-US" sz="2200" b="0" i="1" smtClean="0">
                            <a:latin typeface="Cambria Math"/>
                          </a:rPr>
                          <m:t>)</m:t>
                        </m:r>
                      </m:num>
                      <m:den>
                        <m:r>
                          <a:rPr lang="en-US" sz="2200" b="0" i="1" smtClean="0">
                            <a:latin typeface="Cambria Math"/>
                          </a:rPr>
                          <m:t>3</m:t>
                        </m:r>
                      </m:den>
                    </m:f>
                  </m:oMath>
                </a14:m>
                <a:r>
                  <a:rPr lang="en-US" sz="2200" dirty="0"/>
                  <a:t>,    ∂ = </a:t>
                </a:r>
                <a14:m>
                  <m:oMath xmlns:m="http://schemas.openxmlformats.org/officeDocument/2006/math">
                    <m:rad>
                      <m:radPr>
                        <m:degHide m:val="on"/>
                        <m:ctrlPr>
                          <a:rPr lang="en-US" sz="2200" i="1" smtClean="0">
                            <a:latin typeface="Cambria Math" panose="02040503050406030204" pitchFamily="18" charset="0"/>
                          </a:rPr>
                        </m:ctrlPr>
                      </m:radPr>
                      <m:deg/>
                      <m:e>
                        <m:f>
                          <m:fPr>
                            <m:ctrlPr>
                              <a:rPr lang="en-US" sz="2200" i="1" smtClean="0">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𝑂</m:t>
                                </m:r>
                              </m:e>
                              <m:sup>
                                <m:r>
                                  <a:rPr lang="en-US" sz="2200" i="1">
                                    <a:latin typeface="Cambria Math"/>
                                  </a:rPr>
                                  <m:t>2</m:t>
                                </m:r>
                              </m:sup>
                            </m:sSup>
                            <m:r>
                              <a:rPr lang="en-US" sz="2200" i="1">
                                <a:latin typeface="Cambria Math"/>
                              </a:rPr>
                              <m:t>+</m:t>
                            </m:r>
                            <m:sSup>
                              <m:sSupPr>
                                <m:ctrlPr>
                                  <a:rPr lang="en-US" sz="2200" i="1">
                                    <a:latin typeface="Cambria Math" panose="02040503050406030204" pitchFamily="18" charset="0"/>
                                  </a:rPr>
                                </m:ctrlPr>
                              </m:sSupPr>
                              <m:e>
                                <m:r>
                                  <a:rPr lang="en-US" sz="2200" i="1">
                                    <a:latin typeface="Cambria Math"/>
                                  </a:rPr>
                                  <m:t>𝑀</m:t>
                                </m:r>
                              </m:e>
                              <m:sup>
                                <m:r>
                                  <a:rPr lang="en-US" sz="2200" i="1">
                                    <a:latin typeface="Cambria Math"/>
                                  </a:rPr>
                                  <m:t>2</m:t>
                                </m:r>
                              </m:sup>
                            </m:sSup>
                            <m:r>
                              <a:rPr lang="en-US" sz="2200" i="1">
                                <a:latin typeface="Cambria Math"/>
                              </a:rPr>
                              <m:t>+</m:t>
                            </m:r>
                            <m:sSup>
                              <m:sSupPr>
                                <m:ctrlPr>
                                  <a:rPr lang="en-US" sz="2200" i="1">
                                    <a:latin typeface="Cambria Math" panose="02040503050406030204" pitchFamily="18" charset="0"/>
                                  </a:rPr>
                                </m:ctrlPr>
                              </m:sSupPr>
                              <m:e>
                                <m:r>
                                  <a:rPr lang="en-US" sz="2200" i="1">
                                    <a:latin typeface="Cambria Math"/>
                                  </a:rPr>
                                  <m:t>𝑃</m:t>
                                </m:r>
                              </m:e>
                              <m:sup>
                                <m:r>
                                  <a:rPr lang="en-US" sz="2200" i="1">
                                    <a:latin typeface="Cambria Math"/>
                                  </a:rPr>
                                  <m:t>2</m:t>
                                </m:r>
                              </m:sup>
                            </m:sSup>
                            <m:r>
                              <a:rPr lang="en-US" sz="2200" i="1">
                                <a:latin typeface="Cambria Math"/>
                              </a:rPr>
                              <m:t>+</m:t>
                            </m:r>
                            <m:r>
                              <a:rPr lang="en-US" sz="2200" i="1">
                                <a:latin typeface="Cambria Math"/>
                              </a:rPr>
                              <m:t>𝑂𝑀</m:t>
                            </m:r>
                            <m:r>
                              <a:rPr lang="en-US" sz="2200" i="1">
                                <a:latin typeface="Cambria Math"/>
                              </a:rPr>
                              <m:t>+</m:t>
                            </m:r>
                            <m:r>
                              <a:rPr lang="en-US" sz="2200" i="1">
                                <a:latin typeface="Cambria Math"/>
                              </a:rPr>
                              <m:t>𝑂𝑃</m:t>
                            </m:r>
                            <m:r>
                              <a:rPr lang="en-US" sz="2200" i="1">
                                <a:latin typeface="Cambria Math"/>
                              </a:rPr>
                              <m:t>+</m:t>
                            </m:r>
                            <m:r>
                              <a:rPr lang="en-US" sz="2200" i="1">
                                <a:latin typeface="Cambria Math"/>
                              </a:rPr>
                              <m:t>𝑀𝑃</m:t>
                            </m:r>
                          </m:num>
                          <m:den>
                            <m:r>
                              <a:rPr lang="en-US" sz="2200" b="0" i="1" smtClean="0">
                                <a:latin typeface="Cambria Math"/>
                              </a:rPr>
                              <m:t>18</m:t>
                            </m:r>
                          </m:den>
                        </m:f>
                      </m:e>
                    </m:rad>
                  </m:oMath>
                </a14:m>
                <a:endParaRPr lang="en-US" sz="2200" dirty="0"/>
              </a:p>
              <a:p>
                <a:pPr marL="1087438" lvl="1" indent="-236538" eaLnBrk="1" hangingPunct="1"/>
                <a:endParaRPr lang="en-US" sz="2200" dirty="0"/>
              </a:p>
              <a:p>
                <a:pPr marL="1087438" lvl="1" indent="-236538"/>
                <a14:m>
                  <m:oMath xmlns:m="http://schemas.openxmlformats.org/officeDocument/2006/math">
                    <m:r>
                      <a:rPr lang="en-US" sz="2200" b="0" i="1" smtClean="0">
                        <a:latin typeface="Cambria Math"/>
                      </a:rPr>
                      <m:t>𝐵𝑒𝑡𝑎</m:t>
                    </m:r>
                    <m:r>
                      <a:rPr lang="en-US" sz="2200" b="0" i="1" smtClean="0">
                        <a:latin typeface="Cambria Math"/>
                      </a:rPr>
                      <m:t> </m:t>
                    </m:r>
                    <m:r>
                      <a:rPr lang="en-US" sz="2200" b="0" i="1" smtClean="0">
                        <a:latin typeface="Cambria Math"/>
                      </a:rPr>
                      <m:t>𝐷𝑖𝑠𝑡𝑟𝑖𝑏𝑢𝑡𝑖𝑜𝑛</m:t>
                    </m:r>
                    <m:r>
                      <a:rPr lang="en-US" sz="2200" b="0" i="1" smtClean="0">
                        <a:latin typeface="Cambria Math"/>
                      </a:rPr>
                      <m:t>                        </m:t>
                    </m:r>
                    <m:r>
                      <a:rPr lang="en-US" sz="2200" b="0" i="1" smtClean="0">
                        <a:latin typeface="Cambria Math"/>
                      </a:rPr>
                      <m:t>𝐸</m:t>
                    </m:r>
                    <m:r>
                      <a:rPr lang="en-US" sz="2200" b="0" i="1" smtClean="0">
                        <a:latin typeface="Cambria Math"/>
                      </a:rPr>
                      <m:t>= </m:t>
                    </m:r>
                    <m:f>
                      <m:fPr>
                        <m:ctrlPr>
                          <a:rPr lang="en-US" sz="2200" i="1">
                            <a:latin typeface="Cambria Math" panose="02040503050406030204" pitchFamily="18" charset="0"/>
                          </a:rPr>
                        </m:ctrlPr>
                      </m:fPr>
                      <m:num>
                        <m:r>
                          <a:rPr lang="en-US" sz="2200" i="1">
                            <a:latin typeface="Cambria Math"/>
                          </a:rPr>
                          <m:t>(</m:t>
                        </m:r>
                        <m:r>
                          <a:rPr lang="en-US" sz="2200" i="1">
                            <a:latin typeface="Cambria Math"/>
                          </a:rPr>
                          <m:t>𝑂</m:t>
                        </m:r>
                        <m:r>
                          <a:rPr lang="en-US" sz="2200" i="1">
                            <a:latin typeface="Cambria Math"/>
                          </a:rPr>
                          <m:t>+4</m:t>
                        </m:r>
                        <m:r>
                          <a:rPr lang="en-US" sz="2200" i="1">
                            <a:latin typeface="Cambria Math"/>
                          </a:rPr>
                          <m:t>𝑀</m:t>
                        </m:r>
                        <m:r>
                          <a:rPr lang="en-US" sz="2200" i="1">
                            <a:latin typeface="Cambria Math"/>
                          </a:rPr>
                          <m:t>+</m:t>
                        </m:r>
                        <m:r>
                          <a:rPr lang="en-US" sz="2200" i="1">
                            <a:latin typeface="Cambria Math"/>
                          </a:rPr>
                          <m:t>𝑃</m:t>
                        </m:r>
                        <m:r>
                          <a:rPr lang="en-US" sz="2200" i="1">
                            <a:latin typeface="Cambria Math"/>
                          </a:rPr>
                          <m:t>)</m:t>
                        </m:r>
                      </m:num>
                      <m:den>
                        <m:r>
                          <a:rPr lang="en-US" sz="2200" b="0" i="1" smtClean="0">
                            <a:latin typeface="Cambria Math"/>
                          </a:rPr>
                          <m:t>6</m:t>
                        </m:r>
                      </m:den>
                    </m:f>
                  </m:oMath>
                </a14:m>
                <a:r>
                  <a:rPr lang="en-US" sz="2200" dirty="0"/>
                  <a:t>,  </a:t>
                </a:r>
                <a14:m>
                  <m:oMath xmlns:m="http://schemas.openxmlformats.org/officeDocument/2006/math">
                    <m:r>
                      <a:rPr lang="en-US" sz="2400" i="1" dirty="0" smtClean="0">
                        <a:latin typeface="Cambria Math"/>
                        <a:ea typeface="Cambria Math"/>
                      </a:rPr>
                      <m:t>𝜕</m:t>
                    </m:r>
                    <m:r>
                      <a:rPr lang="en-US" sz="2400" b="0" i="1" dirty="0" smtClean="0">
                        <a:latin typeface="Cambria Math"/>
                        <a:ea typeface="Cambria Math"/>
                      </a:rPr>
                      <m:t>= </m:t>
                    </m:r>
                    <m:rad>
                      <m:radPr>
                        <m:degHide m:val="on"/>
                        <m:ctrlPr>
                          <a:rPr lang="en-US" sz="2400" b="0" i="1" dirty="0" smtClean="0">
                            <a:latin typeface="Cambria Math" panose="02040503050406030204" pitchFamily="18" charset="0"/>
                            <a:ea typeface="Cambria Math"/>
                          </a:rPr>
                        </m:ctrlPr>
                      </m:radPr>
                      <m:deg/>
                      <m:e>
                        <m:box>
                          <m:boxPr>
                            <m:ctrlPr>
                              <a:rPr lang="en-US" sz="2400" b="0" i="1" dirty="0" smtClean="0">
                                <a:latin typeface="Cambria Math" panose="02040503050406030204" pitchFamily="18" charset="0"/>
                                <a:ea typeface="Cambria Math"/>
                              </a:rPr>
                            </m:ctrlPr>
                          </m:boxPr>
                          <m:e>
                            <m:argPr>
                              <m:argSz m:val="-1"/>
                            </m:argPr>
                            <m:f>
                              <m:fPr>
                                <m:ctrlPr>
                                  <a:rPr lang="en-US" sz="2400" b="0" i="1" dirty="0" smtClean="0">
                                    <a:latin typeface="Cambria Math" panose="02040503050406030204" pitchFamily="18" charset="0"/>
                                    <a:ea typeface="Cambria Math"/>
                                  </a:rPr>
                                </m:ctrlPr>
                              </m:fPr>
                              <m:num>
                                <m:sSup>
                                  <m:sSupPr>
                                    <m:ctrlPr>
                                      <a:rPr lang="en-US" sz="2400" b="0" i="1" dirty="0" smtClean="0">
                                        <a:latin typeface="Cambria Math" panose="02040503050406030204" pitchFamily="18" charset="0"/>
                                        <a:ea typeface="Cambria Math"/>
                                      </a:rPr>
                                    </m:ctrlPr>
                                  </m:sSupPr>
                                  <m:e>
                                    <m:r>
                                      <a:rPr lang="en-US" sz="2400" b="0" i="1" dirty="0" smtClean="0">
                                        <a:latin typeface="Cambria Math"/>
                                        <a:ea typeface="Cambria Math"/>
                                      </a:rPr>
                                      <m:t>(</m:t>
                                    </m:r>
                                    <m:r>
                                      <a:rPr lang="en-US" sz="2400" b="0" i="1" dirty="0" smtClean="0">
                                        <a:latin typeface="Cambria Math"/>
                                        <a:ea typeface="Cambria Math"/>
                                      </a:rPr>
                                      <m:t>𝑃</m:t>
                                    </m:r>
                                    <m:r>
                                      <a:rPr lang="en-US" sz="2400" b="0" i="1" dirty="0" smtClean="0">
                                        <a:latin typeface="Cambria Math"/>
                                        <a:ea typeface="Cambria Math"/>
                                      </a:rPr>
                                      <m:t>−</m:t>
                                    </m:r>
                                    <m:r>
                                      <a:rPr lang="en-US" sz="2400" b="0" i="1" dirty="0" smtClean="0">
                                        <a:latin typeface="Cambria Math"/>
                                        <a:ea typeface="Cambria Math"/>
                                      </a:rPr>
                                      <m:t>𝑂</m:t>
                                    </m:r>
                                    <m:r>
                                      <a:rPr lang="en-US" sz="2400" b="0" i="1" dirty="0" smtClean="0">
                                        <a:latin typeface="Cambria Math"/>
                                        <a:ea typeface="Cambria Math"/>
                                      </a:rPr>
                                      <m:t>)</m:t>
                                    </m:r>
                                  </m:e>
                                  <m:sup>
                                    <m:r>
                                      <a:rPr lang="en-US" sz="2400" b="0" i="1" dirty="0" smtClean="0">
                                        <a:latin typeface="Cambria Math"/>
                                        <a:ea typeface="Cambria Math"/>
                                      </a:rPr>
                                      <m:t>2</m:t>
                                    </m:r>
                                  </m:sup>
                                </m:sSup>
                              </m:num>
                              <m:den>
                                <m:r>
                                  <a:rPr lang="en-US" sz="2400" b="0" i="1" dirty="0" smtClean="0">
                                    <a:latin typeface="Cambria Math"/>
                                    <a:ea typeface="Cambria Math"/>
                                  </a:rPr>
                                  <m:t>6</m:t>
                                </m:r>
                              </m:den>
                            </m:f>
                          </m:e>
                        </m:box>
                      </m:e>
                    </m:rad>
                  </m:oMath>
                </a14:m>
                <a:endParaRPr lang="en-US" sz="2200" dirty="0"/>
              </a:p>
            </p:txBody>
          </p:sp>
        </mc:Choice>
        <mc:Fallback xmlns="">
          <p:sp>
            <p:nvSpPr>
              <p:cNvPr id="2051" name="Rectangle 3"/>
              <p:cNvSpPr>
                <a:spLocks noGrp="1" noRot="1" noChangeAspect="1" noMove="1" noResize="1" noEditPoints="1" noAdjustHandles="1" noChangeArrowheads="1" noChangeShapeType="1" noTextEdit="1"/>
              </p:cNvSpPr>
              <p:nvPr>
                <p:ph idx="1"/>
              </p:nvPr>
            </p:nvSpPr>
            <p:spPr>
              <a:xfrm>
                <a:off x="304800" y="914400"/>
                <a:ext cx="8686800" cy="5715000"/>
              </a:xfrm>
              <a:blipFill>
                <a:blip r:embed="rId3"/>
                <a:stretch>
                  <a:fillRect l="-632" t="-2878"/>
                </a:stretch>
              </a:blipFill>
            </p:spPr>
            <p:txBody>
              <a:bodyPr/>
              <a:lstStyle/>
              <a:p>
                <a:r>
                  <a:rPr lang="en-CA">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381000" y="164432"/>
            <a:ext cx="8915400" cy="762000"/>
          </a:xfrm>
        </p:spPr>
        <p:txBody>
          <a:bodyPr>
            <a:noAutofit/>
          </a:bodyPr>
          <a:lstStyle/>
          <a:p>
            <a:pPr eaLnBrk="1" fontAlgn="auto" hangingPunct="1">
              <a:spcAft>
                <a:spcPts val="0"/>
              </a:spcAft>
              <a:defRPr/>
            </a:pPr>
            <a:r>
              <a:rPr lang="en-US" sz="3200" b="1" dirty="0"/>
              <a:t>7.2.2  ESTIMATE COSTS: TOOLS &amp; TECHNIQUES</a:t>
            </a:r>
          </a:p>
        </p:txBody>
      </p:sp>
      <p:sp>
        <p:nvSpPr>
          <p:cNvPr id="28675" name="Rectangle 3"/>
          <p:cNvSpPr>
            <a:spLocks noGrp="1" noChangeArrowheads="1"/>
          </p:cNvSpPr>
          <p:nvPr>
            <p:ph idx="1"/>
          </p:nvPr>
        </p:nvSpPr>
        <p:spPr>
          <a:xfrm>
            <a:off x="228600" y="914400"/>
            <a:ext cx="8686800" cy="6400800"/>
          </a:xfrm>
        </p:spPr>
        <p:txBody>
          <a:bodyPr>
            <a:normAutofit fontScale="85000" lnSpcReduction="20000"/>
          </a:bodyPr>
          <a:lstStyle/>
          <a:p>
            <a:pPr marL="0" indent="0" eaLnBrk="1" hangingPunct="1">
              <a:lnSpc>
                <a:spcPct val="110000"/>
              </a:lnSpc>
              <a:buFont typeface="Wingdings 2" pitchFamily="18" charset="2"/>
              <a:buNone/>
              <a:tabLst>
                <a:tab pos="114300" algn="l"/>
              </a:tabLst>
              <a:defRPr/>
            </a:pPr>
            <a:r>
              <a:rPr lang="en-CA" sz="4000" b="1" dirty="0"/>
              <a:t> 	.6  Data Analysis</a:t>
            </a:r>
          </a:p>
          <a:p>
            <a:pPr marL="722313" indent="-180975">
              <a:lnSpc>
                <a:spcPct val="110000"/>
              </a:lnSpc>
              <a:defRPr/>
            </a:pPr>
            <a:r>
              <a:rPr lang="en-CA" sz="2400" b="1" i="1" dirty="0"/>
              <a:t>Alternative Analysis, </a:t>
            </a:r>
            <a:r>
              <a:rPr lang="en-CA" sz="2400" dirty="0"/>
              <a:t>used to evaluate identified options, in order to select the most suitable option to execute and perform the work of the project.  </a:t>
            </a:r>
          </a:p>
          <a:p>
            <a:pPr marL="722313" indent="-180975">
              <a:lnSpc>
                <a:spcPct val="110000"/>
              </a:lnSpc>
              <a:defRPr/>
            </a:pPr>
            <a:r>
              <a:rPr lang="en-CA" sz="2400" b="1" i="1" dirty="0"/>
              <a:t>Reserve Analysis, </a:t>
            </a:r>
            <a:r>
              <a:rPr lang="en-CA" sz="2400" dirty="0"/>
              <a:t>Contingency reserves are allocated for identified risks in cost estimate; Part of the cost baseline;  Assigned to a work package with zero time. As more precise information becomes available, the contingency reserve may be used, reduced or eliminated. </a:t>
            </a:r>
          </a:p>
          <a:p>
            <a:pPr marL="722313" indent="-180975">
              <a:lnSpc>
                <a:spcPct val="110000"/>
              </a:lnSpc>
              <a:defRPr/>
            </a:pPr>
            <a:r>
              <a:rPr lang="en-US" sz="2400" b="1" i="1" dirty="0"/>
              <a:t>Cost of Quality </a:t>
            </a:r>
            <a:r>
              <a:rPr lang="en-US" sz="2400" dirty="0"/>
              <a:t>A cost allocation factored in the project estimates , to cover the costs of conformance and non-conformance to project quality standards</a:t>
            </a:r>
          </a:p>
          <a:p>
            <a:pPr marL="590550" indent="-533400" eaLnBrk="1" hangingPunct="1">
              <a:lnSpc>
                <a:spcPct val="110000"/>
              </a:lnSpc>
              <a:buFont typeface="Wingdings 2" pitchFamily="18" charset="2"/>
              <a:buNone/>
              <a:defRPr/>
            </a:pPr>
            <a:r>
              <a:rPr lang="en-US" sz="3100" b="1" dirty="0"/>
              <a:t>.7   </a:t>
            </a:r>
            <a:r>
              <a:rPr lang="en-US" sz="3600" b="1" dirty="0"/>
              <a:t>Project Management Software</a:t>
            </a:r>
          </a:p>
          <a:p>
            <a:pPr marL="806450" lvl="1" indent="-247650" eaLnBrk="1" hangingPunct="1">
              <a:lnSpc>
                <a:spcPct val="110000"/>
              </a:lnSpc>
              <a:buFont typeface="Arial" pitchFamily="34" charset="0"/>
              <a:buChar char="•"/>
              <a:tabLst>
                <a:tab pos="1166813" algn="l"/>
              </a:tabLst>
              <a:defRPr/>
            </a:pPr>
            <a:r>
              <a:rPr lang="en-US" sz="2400" dirty="0"/>
              <a:t>Project Management Cost estimating software used to help establish project activity costs.</a:t>
            </a:r>
          </a:p>
          <a:p>
            <a:pPr marL="806450" lvl="1" indent="-247650">
              <a:lnSpc>
                <a:spcPct val="110000"/>
              </a:lnSpc>
              <a:defRPr/>
            </a:pPr>
            <a:r>
              <a:rPr lang="en-CA" sz="2400" dirty="0"/>
              <a:t>Spreadsheets, simulation, statistical tools</a:t>
            </a:r>
            <a:endParaRPr lang="en-US" sz="2400" dirty="0"/>
          </a:p>
          <a:p>
            <a:pPr marL="590550" indent="-533400" eaLnBrk="1" hangingPunct="1">
              <a:buFont typeface="Wingdings 2" pitchFamily="18" charset="2"/>
              <a:buNone/>
              <a:defRPr/>
            </a:pPr>
            <a:r>
              <a:rPr lang="en-US" sz="3100" b="1" dirty="0"/>
              <a:t>.8  Decision Making </a:t>
            </a:r>
            <a:r>
              <a:rPr lang="en-US" sz="2400" dirty="0"/>
              <a:t>Team members vote on the approach to be used. </a:t>
            </a:r>
            <a:endParaRPr lang="en-US" sz="2900" dirty="0"/>
          </a:p>
          <a:p>
            <a:pPr marL="58738" indent="0">
              <a:buNone/>
              <a:defRPr/>
            </a:pPr>
            <a:r>
              <a:rPr lang="en-US" sz="3100" b="1" dirty="0"/>
              <a:t>	</a:t>
            </a:r>
            <a:endParaRPr lang="en-CA" sz="3100" b="1" dirty="0"/>
          </a:p>
          <a:p>
            <a:pPr marL="400050" lvl="1" indent="0" eaLnBrk="1" hangingPunct="1">
              <a:tabLst>
                <a:tab pos="400050" algn="l"/>
              </a:tabLst>
              <a:defRPr/>
            </a:pPr>
            <a:endParaRPr lang="en-CA"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28600" y="8106"/>
            <a:ext cx="8839200" cy="1143000"/>
          </a:xfrm>
        </p:spPr>
        <p:txBody>
          <a:bodyPr>
            <a:normAutofit/>
          </a:bodyPr>
          <a:lstStyle/>
          <a:p>
            <a:pPr algn="ctr" eaLnBrk="1" fontAlgn="auto" hangingPunct="1">
              <a:spcAft>
                <a:spcPts val="0"/>
              </a:spcAft>
              <a:defRPr/>
            </a:pPr>
            <a:r>
              <a:rPr lang="en-US" sz="3600" b="1" dirty="0"/>
              <a:t>7.2.3  ESTIMATE COSTS: OUTPUTS</a:t>
            </a:r>
          </a:p>
        </p:txBody>
      </p:sp>
      <p:sp>
        <p:nvSpPr>
          <p:cNvPr id="30722" name="Rectangle 3"/>
          <p:cNvSpPr>
            <a:spLocks noGrp="1" noChangeArrowheads="1"/>
          </p:cNvSpPr>
          <p:nvPr>
            <p:ph idx="1"/>
          </p:nvPr>
        </p:nvSpPr>
        <p:spPr>
          <a:xfrm>
            <a:off x="76200" y="1151106"/>
            <a:ext cx="8867775" cy="5478294"/>
          </a:xfrm>
        </p:spPr>
        <p:txBody>
          <a:bodyPr>
            <a:normAutofit/>
          </a:bodyPr>
          <a:lstStyle/>
          <a:p>
            <a:pPr eaLnBrk="1" hangingPunct="1">
              <a:buFont typeface="Wingdings 2" pitchFamily="18" charset="2"/>
              <a:buNone/>
            </a:pPr>
            <a:r>
              <a:rPr lang="en-US" sz="2800" b="1" dirty="0"/>
              <a:t>.1    Cost Estimates</a:t>
            </a:r>
          </a:p>
          <a:p>
            <a:pPr marL="806450" lvl="1" indent="-176213" eaLnBrk="1" hangingPunct="1">
              <a:buFont typeface="Arial" pitchFamily="34" charset="0"/>
              <a:buChar char="•"/>
            </a:pPr>
            <a:r>
              <a:rPr lang="en-US" sz="2000" dirty="0"/>
              <a:t>Estimates of the cost of the resources to complete the activities of the project, as well as contingency amounts, management reserve, plus the cost of equipment, services, facilities, IT, financing, allowances for inflation and exchange rate changes as applicable.   </a:t>
            </a:r>
          </a:p>
          <a:p>
            <a:pPr marL="806450" lvl="1" indent="-176213" eaLnBrk="1" hangingPunct="1">
              <a:buFont typeface="Arial" pitchFamily="34" charset="0"/>
              <a:buChar char="•"/>
            </a:pPr>
            <a:r>
              <a:rPr lang="en-US" sz="2000" dirty="0"/>
              <a:t>Can be refined during the course of the project</a:t>
            </a:r>
            <a:endParaRPr lang="en-US" sz="1600" dirty="0"/>
          </a:p>
          <a:p>
            <a:pPr eaLnBrk="1" hangingPunct="1">
              <a:buFont typeface="Wingdings 2" pitchFamily="18" charset="2"/>
              <a:buNone/>
            </a:pPr>
            <a:r>
              <a:rPr lang="en-US" sz="2800" b="1" dirty="0"/>
              <a:t>.2   Basis of Estimates</a:t>
            </a:r>
          </a:p>
          <a:p>
            <a:pPr marL="1087438" lvl="1" indent="-236538" eaLnBrk="1" hangingPunct="1">
              <a:buFont typeface="Arial" pitchFamily="34" charset="0"/>
              <a:buChar char="•"/>
            </a:pPr>
            <a:r>
              <a:rPr lang="en-US" sz="2000" dirty="0"/>
              <a:t>Additional detailed documentation supporting the cost estimates, to provide a clear and complete explanation of the assumptions made, constraints considered and how the estimates were derived., indication of the range of possible estimates, indication of the confidence level of the estimates.  </a:t>
            </a:r>
          </a:p>
          <a:p>
            <a:pPr eaLnBrk="1" hangingPunct="1">
              <a:buFont typeface="Wingdings 2" pitchFamily="18" charset="2"/>
              <a:buNone/>
            </a:pPr>
            <a:r>
              <a:rPr lang="en-US" sz="2800" b="1" dirty="0"/>
              <a:t>.3    Project Document Updates</a:t>
            </a:r>
          </a:p>
          <a:p>
            <a:pPr marL="1087438" lvl="1" indent="-236538" eaLnBrk="1" hangingPunct="1">
              <a:buFont typeface="Arial" pitchFamily="34" charset="0"/>
              <a:buChar char="•"/>
            </a:pPr>
            <a:r>
              <a:rPr lang="en-US" sz="2000" dirty="0"/>
              <a:t>Updates to all relevant documents, particularly the Risk Register, to show contingency allocations, assumption log and lessons learned register.  </a:t>
            </a:r>
          </a:p>
          <a:p>
            <a:pPr eaLnBrk="1" hangingPunct="1">
              <a:buFont typeface="Wingdings 2" pitchFamily="18" charset="2"/>
              <a:buNone/>
            </a:pPr>
            <a:endParaRPr lang="en-US" sz="2000" dirty="0"/>
          </a:p>
          <a:p>
            <a:pPr lvl="1" eaLnBrk="1" hangingPunct="1"/>
            <a:endParaRPr lang="en-US" sz="1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1026"/>
          <p:cNvSpPr>
            <a:spLocks noGrp="1" noChangeArrowheads="1"/>
          </p:cNvSpPr>
          <p:nvPr>
            <p:ph type="title"/>
          </p:nvPr>
        </p:nvSpPr>
        <p:spPr>
          <a:xfrm>
            <a:off x="1066800" y="152400"/>
            <a:ext cx="7498080" cy="1143000"/>
          </a:xfrm>
        </p:spPr>
        <p:txBody>
          <a:bodyPr>
            <a:normAutofit/>
          </a:bodyPr>
          <a:lstStyle/>
          <a:p>
            <a:pPr algn="ctr" eaLnBrk="1" fontAlgn="auto" hangingPunct="1">
              <a:spcAft>
                <a:spcPts val="0"/>
              </a:spcAft>
              <a:defRPr/>
            </a:pPr>
            <a:r>
              <a:rPr lang="en-US" b="1" dirty="0">
                <a:effectLst>
                  <a:outerShdw blurRad="38100" dist="38100" dir="2700000" algn="tl">
                    <a:srgbClr val="000000">
                      <a:alpha val="43137"/>
                    </a:srgbClr>
                  </a:outerShdw>
                </a:effectLst>
              </a:rPr>
              <a:t>ACCURACY OF ESTIMATES</a:t>
            </a:r>
          </a:p>
        </p:txBody>
      </p:sp>
      <p:sp>
        <p:nvSpPr>
          <p:cNvPr id="32771" name="Rectangle 1027"/>
          <p:cNvSpPr>
            <a:spLocks noGrp="1" noChangeArrowheads="1"/>
          </p:cNvSpPr>
          <p:nvPr>
            <p:ph idx="1"/>
          </p:nvPr>
        </p:nvSpPr>
        <p:spPr>
          <a:xfrm>
            <a:off x="443564" y="1447800"/>
            <a:ext cx="8243236" cy="4800600"/>
          </a:xfrm>
        </p:spPr>
        <p:txBody>
          <a:bodyPr>
            <a:normAutofit/>
          </a:bodyPr>
          <a:lstStyle/>
          <a:p>
            <a:pPr eaLnBrk="1" hangingPunct="1"/>
            <a:r>
              <a:rPr lang="en-US" sz="3200" b="1" dirty="0"/>
              <a:t>Rough Order of Magnitude (ROM)</a:t>
            </a:r>
          </a:p>
          <a:p>
            <a:pPr lvl="1" eaLnBrk="1" hangingPunct="1">
              <a:buFont typeface="Wingdings" pitchFamily="2" charset="2"/>
              <a:buNone/>
            </a:pPr>
            <a:r>
              <a:rPr lang="en-US" sz="2800" dirty="0"/>
              <a:t>(also known as Conceptual or Ballpark or Preliminary)</a:t>
            </a:r>
            <a:r>
              <a:rPr lang="en-US" sz="2000" dirty="0"/>
              <a:t> </a:t>
            </a:r>
          </a:p>
          <a:p>
            <a:pPr lvl="1" eaLnBrk="1" hangingPunct="1">
              <a:buFont typeface="Wingdings" pitchFamily="2" charset="2"/>
              <a:buNone/>
            </a:pPr>
            <a:r>
              <a:rPr lang="en-US" sz="2000" dirty="0"/>
              <a:t>-25% to +75%</a:t>
            </a:r>
          </a:p>
          <a:p>
            <a:pPr eaLnBrk="1" hangingPunct="1"/>
            <a:r>
              <a:rPr lang="en-US" sz="3200" b="1" dirty="0"/>
              <a:t>Budget</a:t>
            </a:r>
          </a:p>
          <a:p>
            <a:pPr lvl="1" eaLnBrk="1" hangingPunct="1">
              <a:buFont typeface="Wingdings" pitchFamily="2" charset="2"/>
              <a:buNone/>
            </a:pPr>
            <a:r>
              <a:rPr lang="en-US" sz="2800" dirty="0"/>
              <a:t>(also known as Control or Design Development or Release)</a:t>
            </a:r>
          </a:p>
          <a:p>
            <a:pPr lvl="1" eaLnBrk="1" hangingPunct="1">
              <a:buFont typeface="Wingdings" pitchFamily="2" charset="2"/>
              <a:buNone/>
            </a:pPr>
            <a:r>
              <a:rPr lang="en-US" sz="2000" dirty="0"/>
              <a:t> -10% to +25%</a:t>
            </a:r>
          </a:p>
          <a:p>
            <a:pPr eaLnBrk="1" hangingPunct="1"/>
            <a:r>
              <a:rPr lang="en-US" sz="3200" b="1" dirty="0"/>
              <a:t>Definitive</a:t>
            </a:r>
          </a:p>
          <a:p>
            <a:pPr lvl="1" eaLnBrk="1" hangingPunct="1">
              <a:buFont typeface="Wingdings" pitchFamily="2" charset="2"/>
              <a:buNone/>
            </a:pPr>
            <a:r>
              <a:rPr lang="en-US" sz="2000" dirty="0"/>
              <a:t> -5% to +10%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1026"/>
          <p:cNvSpPr>
            <a:spLocks noGrp="1" noChangeArrowheads="1"/>
          </p:cNvSpPr>
          <p:nvPr>
            <p:ph type="title"/>
          </p:nvPr>
        </p:nvSpPr>
        <p:spPr>
          <a:xfrm>
            <a:off x="457200" y="326574"/>
            <a:ext cx="8686800" cy="841248"/>
          </a:xfrm>
        </p:spPr>
        <p:txBody>
          <a:bodyPr/>
          <a:lstStyle/>
          <a:p>
            <a:pPr algn="ctr" eaLnBrk="1" fontAlgn="auto" hangingPunct="1">
              <a:spcAft>
                <a:spcPts val="0"/>
              </a:spcAft>
              <a:defRPr/>
            </a:pPr>
            <a:r>
              <a:rPr lang="en-US" b="1" spc="300" dirty="0">
                <a:effectLst>
                  <a:outerShdw blurRad="50000" dist="30000" dir="5400000" algn="tl" rotWithShape="0">
                    <a:srgbClr val="000000">
                      <a:alpha val="30000"/>
                    </a:srgbClr>
                  </a:outerShdw>
                  <a:reflection blurRad="6350" stA="55000" endA="300" endPos="45500" dir="5400000" sy="-100000" algn="bl" rotWithShape="0"/>
                </a:effectLst>
              </a:rPr>
              <a:t>Cost Management Processes</a:t>
            </a:r>
          </a:p>
        </p:txBody>
      </p:sp>
      <p:sp>
        <p:nvSpPr>
          <p:cNvPr id="18436" name="AutoShape 1053"/>
          <p:cNvSpPr>
            <a:spLocks noChangeAspect="1" noChangeArrowheads="1" noTextEdit="1"/>
          </p:cNvSpPr>
          <p:nvPr/>
        </p:nvSpPr>
        <p:spPr bwMode="auto">
          <a:xfrm>
            <a:off x="838200" y="3346942"/>
            <a:ext cx="8658225" cy="1895475"/>
          </a:xfrm>
          <a:prstGeom prst="rect">
            <a:avLst/>
          </a:prstGeom>
          <a:noFill/>
          <a:ln w="9525">
            <a:noFill/>
            <a:miter lim="800000"/>
            <a:headEnd/>
            <a:tailEnd/>
          </a:ln>
        </p:spPr>
        <p:txBody>
          <a:bodyPr/>
          <a:lstStyle/>
          <a:p>
            <a:endParaRPr lang="en-CA"/>
          </a:p>
        </p:txBody>
      </p:sp>
      <p:sp>
        <p:nvSpPr>
          <p:cNvPr id="13" name="TextBox 1"/>
          <p:cNvSpPr txBox="1"/>
          <p:nvPr/>
        </p:nvSpPr>
        <p:spPr>
          <a:xfrm>
            <a:off x="0" y="6550223"/>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16" name="Group 15"/>
          <p:cNvGrpSpPr/>
          <p:nvPr/>
        </p:nvGrpSpPr>
        <p:grpSpPr>
          <a:xfrm>
            <a:off x="660400" y="1676401"/>
            <a:ext cx="8026400" cy="4114799"/>
            <a:chOff x="1075703" y="2286002"/>
            <a:chExt cx="8026400" cy="2971801"/>
          </a:xfrm>
          <a:scene3d>
            <a:camera prst="isometricOffAxis2Left"/>
            <a:lightRig rig="threePt" dir="t"/>
          </a:scene3d>
        </p:grpSpPr>
        <p:sp>
          <p:nvSpPr>
            <p:cNvPr id="30" name="Rectangle 29"/>
            <p:cNvSpPr/>
            <p:nvPr/>
          </p:nvSpPr>
          <p:spPr bwMode="auto">
            <a:xfrm>
              <a:off x="3889080" y="2286002"/>
              <a:ext cx="1973847" cy="1095376"/>
            </a:xfrm>
            <a:prstGeom prst="rect">
              <a:avLst/>
            </a:prstGeom>
            <a:solidFill>
              <a:schemeClr val="accent1">
                <a:lumMod val="50000"/>
              </a:schemeClr>
            </a:solidFill>
            <a:ln w="28575"/>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effectLst>
                    <a:outerShdw blurRad="38100" dist="38100" dir="2700000" algn="tl">
                      <a:srgbClr val="000000">
                        <a:alpha val="43137"/>
                      </a:srgbClr>
                    </a:outerShdw>
                  </a:effectLst>
                </a:rPr>
                <a:t>7.0</a:t>
              </a:r>
            </a:p>
            <a:p>
              <a:pPr algn="ctr">
                <a:defRPr/>
              </a:pPr>
              <a:r>
                <a:rPr lang="en-US" sz="2000" b="1" dirty="0">
                  <a:solidFill>
                    <a:schemeClr val="bg2"/>
                  </a:solidFill>
                  <a:effectLst>
                    <a:outerShdw blurRad="38100" dist="38100" dir="2700000" algn="tl">
                      <a:srgbClr val="000000">
                        <a:alpha val="43137"/>
                      </a:srgbClr>
                    </a:outerShdw>
                  </a:effectLst>
                </a:rPr>
                <a:t>Project  Cost</a:t>
              </a:r>
            </a:p>
            <a:p>
              <a:pPr algn="ctr">
                <a:defRPr/>
              </a:pPr>
              <a:r>
                <a:rPr lang="en-US" sz="2000" b="1" dirty="0">
                  <a:solidFill>
                    <a:schemeClr val="bg2"/>
                  </a:solidFill>
                  <a:effectLst>
                    <a:outerShdw blurRad="38100" dist="38100" dir="2700000" algn="tl">
                      <a:srgbClr val="000000">
                        <a:alpha val="43137"/>
                      </a:srgbClr>
                    </a:outerShdw>
                  </a:effectLst>
                </a:rPr>
                <a:t>Management</a:t>
              </a:r>
              <a:endParaRPr lang="en-CA" sz="2000" b="1" dirty="0">
                <a:solidFill>
                  <a:schemeClr val="bg2"/>
                </a:solidFill>
                <a:effectLst>
                  <a:outerShdw blurRad="38100" dist="38100" dir="2700000" algn="tl">
                    <a:srgbClr val="000000">
                      <a:alpha val="43137"/>
                    </a:srgbClr>
                  </a:outerShdw>
                </a:effectLst>
              </a:endParaRPr>
            </a:p>
          </p:txBody>
        </p:sp>
        <p:sp>
          <p:nvSpPr>
            <p:cNvPr id="31" name="Rectangle 30"/>
            <p:cNvSpPr/>
            <p:nvPr/>
          </p:nvSpPr>
          <p:spPr bwMode="auto">
            <a:xfrm>
              <a:off x="7426489" y="3952879"/>
              <a:ext cx="1675614" cy="1301752"/>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effectLst>
                    <a:outerShdw blurRad="38100" dist="38100" dir="2700000" algn="tl">
                      <a:srgbClr val="000000">
                        <a:alpha val="43137"/>
                      </a:srgbClr>
                    </a:outerShdw>
                  </a:effectLst>
                </a:rPr>
                <a:t>7.4</a:t>
              </a:r>
            </a:p>
            <a:p>
              <a:pPr algn="ctr">
                <a:defRPr/>
              </a:pPr>
              <a:r>
                <a:rPr lang="en-US" sz="2000" b="1" dirty="0">
                  <a:solidFill>
                    <a:schemeClr val="bg2"/>
                  </a:solidFill>
                  <a:effectLst>
                    <a:outerShdw blurRad="38100" dist="38100" dir="2700000" algn="tl">
                      <a:srgbClr val="000000">
                        <a:alpha val="43137"/>
                      </a:srgbClr>
                    </a:outerShdw>
                  </a:effectLst>
                </a:rPr>
                <a:t>Control</a:t>
              </a:r>
            </a:p>
            <a:p>
              <a:pPr algn="ctr">
                <a:defRPr/>
              </a:pPr>
              <a:r>
                <a:rPr lang="en-US" sz="2000" b="1" dirty="0">
                  <a:solidFill>
                    <a:schemeClr val="bg2"/>
                  </a:solidFill>
                  <a:effectLst>
                    <a:outerShdw blurRad="38100" dist="38100" dir="2700000" algn="tl">
                      <a:srgbClr val="000000">
                        <a:alpha val="43137"/>
                      </a:srgbClr>
                    </a:outerShdw>
                  </a:effectLst>
                </a:rPr>
                <a:t>Costs</a:t>
              </a:r>
              <a:endParaRPr lang="en-CA" sz="2000" b="1" dirty="0">
                <a:solidFill>
                  <a:schemeClr val="bg2"/>
                </a:solidFill>
                <a:effectLst>
                  <a:outerShdw blurRad="38100" dist="38100" dir="2700000" algn="tl">
                    <a:srgbClr val="000000">
                      <a:alpha val="43137"/>
                    </a:srgbClr>
                  </a:outerShdw>
                </a:effectLst>
              </a:endParaRPr>
            </a:p>
          </p:txBody>
        </p:sp>
        <p:sp>
          <p:nvSpPr>
            <p:cNvPr id="32" name="Rectangle 31"/>
            <p:cNvSpPr/>
            <p:nvPr/>
          </p:nvSpPr>
          <p:spPr bwMode="auto">
            <a:xfrm>
              <a:off x="5163892" y="3943353"/>
              <a:ext cx="1704059" cy="1301752"/>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effectLst>
                    <a:outerShdw blurRad="38100" dist="38100" dir="2700000" algn="tl">
                      <a:srgbClr val="000000">
                        <a:alpha val="43137"/>
                      </a:srgbClr>
                    </a:outerShdw>
                  </a:effectLst>
                </a:rPr>
                <a:t>7.3</a:t>
              </a:r>
            </a:p>
            <a:p>
              <a:pPr algn="ctr">
                <a:defRPr/>
              </a:pPr>
              <a:r>
                <a:rPr lang="en-US" sz="2000" b="1" dirty="0">
                  <a:solidFill>
                    <a:schemeClr val="bg2"/>
                  </a:solidFill>
                  <a:effectLst>
                    <a:outerShdw blurRad="38100" dist="38100" dir="2700000" algn="tl">
                      <a:srgbClr val="000000">
                        <a:alpha val="43137"/>
                      </a:srgbClr>
                    </a:outerShdw>
                  </a:effectLst>
                </a:rPr>
                <a:t>Determine</a:t>
              </a:r>
            </a:p>
            <a:p>
              <a:pPr algn="ctr">
                <a:defRPr/>
              </a:pPr>
              <a:r>
                <a:rPr lang="en-US" sz="2000" b="1" dirty="0">
                  <a:solidFill>
                    <a:schemeClr val="bg2"/>
                  </a:solidFill>
                  <a:effectLst>
                    <a:outerShdw blurRad="38100" dist="38100" dir="2700000" algn="tl">
                      <a:srgbClr val="000000">
                        <a:alpha val="43137"/>
                      </a:srgbClr>
                    </a:outerShdw>
                  </a:effectLst>
                </a:rPr>
                <a:t>Budget</a:t>
              </a:r>
              <a:endParaRPr lang="en-CA" sz="2000" b="1" dirty="0">
                <a:solidFill>
                  <a:schemeClr val="bg2"/>
                </a:solidFill>
                <a:effectLst>
                  <a:outerShdw blurRad="38100" dist="38100" dir="2700000" algn="tl">
                    <a:srgbClr val="000000">
                      <a:alpha val="43137"/>
                    </a:srgbClr>
                  </a:outerShdw>
                </a:effectLst>
              </a:endParaRPr>
            </a:p>
          </p:txBody>
        </p:sp>
        <p:sp>
          <p:nvSpPr>
            <p:cNvPr id="33" name="Rectangle 32"/>
            <p:cNvSpPr/>
            <p:nvPr/>
          </p:nvSpPr>
          <p:spPr bwMode="auto">
            <a:xfrm>
              <a:off x="3178840" y="3952879"/>
              <a:ext cx="1620450" cy="1301752"/>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effectLst>
                    <a:outerShdw blurRad="38100" dist="38100" dir="2700000" algn="tl">
                      <a:srgbClr val="000000">
                        <a:alpha val="43137"/>
                      </a:srgbClr>
                    </a:outerShdw>
                  </a:effectLst>
                </a:rPr>
                <a:t>7.2</a:t>
              </a:r>
            </a:p>
            <a:p>
              <a:pPr algn="ctr">
                <a:defRPr/>
              </a:pPr>
              <a:r>
                <a:rPr lang="en-US" sz="2000" b="1" dirty="0">
                  <a:solidFill>
                    <a:schemeClr val="bg2"/>
                  </a:solidFill>
                  <a:effectLst>
                    <a:outerShdw blurRad="38100" dist="38100" dir="2700000" algn="tl">
                      <a:srgbClr val="000000">
                        <a:alpha val="43137"/>
                      </a:srgbClr>
                    </a:outerShdw>
                  </a:effectLst>
                </a:rPr>
                <a:t>Estimate</a:t>
              </a:r>
            </a:p>
            <a:p>
              <a:pPr algn="ctr">
                <a:defRPr/>
              </a:pPr>
              <a:r>
                <a:rPr lang="en-US" sz="2000" b="1" dirty="0">
                  <a:solidFill>
                    <a:schemeClr val="bg2"/>
                  </a:solidFill>
                  <a:effectLst>
                    <a:outerShdw blurRad="38100" dist="38100" dir="2700000" algn="tl">
                      <a:srgbClr val="000000">
                        <a:alpha val="43137"/>
                      </a:srgbClr>
                    </a:outerShdw>
                  </a:effectLst>
                </a:rPr>
                <a:t>Costs</a:t>
              </a:r>
              <a:endParaRPr lang="en-CA" sz="2000" b="1" dirty="0">
                <a:solidFill>
                  <a:schemeClr val="bg2"/>
                </a:solidFill>
                <a:effectLst>
                  <a:outerShdw blurRad="38100" dist="38100" dir="2700000" algn="tl">
                    <a:srgbClr val="000000">
                      <a:alpha val="43137"/>
                    </a:srgbClr>
                  </a:outerShdw>
                </a:effectLst>
              </a:endParaRPr>
            </a:p>
          </p:txBody>
        </p:sp>
        <p:cxnSp>
          <p:nvCxnSpPr>
            <p:cNvPr id="35" name="Straight Connector 34"/>
            <p:cNvCxnSpPr/>
            <p:nvPr/>
          </p:nvCxnSpPr>
          <p:spPr bwMode="auto">
            <a:xfrm>
              <a:off x="1828800" y="3600450"/>
              <a:ext cx="6437219" cy="159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a:off x="4882037" y="3382967"/>
              <a:ext cx="0" cy="2190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rot="5400000">
              <a:off x="8088945" y="3777392"/>
              <a:ext cx="352425" cy="172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auto">
            <a:xfrm>
              <a:off x="1075703" y="3956052"/>
              <a:ext cx="1820421" cy="1301751"/>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effectLst>
                    <a:outerShdw blurRad="38100" dist="38100" dir="2700000" algn="tl">
                      <a:srgbClr val="000000">
                        <a:alpha val="43137"/>
                      </a:srgbClr>
                    </a:outerShdw>
                  </a:effectLst>
                </a:rPr>
                <a:t>7.1</a:t>
              </a:r>
            </a:p>
            <a:p>
              <a:pPr algn="ctr">
                <a:defRPr/>
              </a:pPr>
              <a:r>
                <a:rPr lang="en-US" sz="2000" b="1" dirty="0">
                  <a:solidFill>
                    <a:schemeClr val="bg2"/>
                  </a:solidFill>
                  <a:effectLst>
                    <a:outerShdw blurRad="38100" dist="38100" dir="2700000" algn="tl">
                      <a:srgbClr val="000000">
                        <a:alpha val="43137"/>
                      </a:srgbClr>
                    </a:outerShdw>
                  </a:effectLst>
                </a:rPr>
                <a:t>Plan Cost</a:t>
              </a:r>
            </a:p>
            <a:p>
              <a:pPr algn="ctr">
                <a:defRPr/>
              </a:pPr>
              <a:r>
                <a:rPr lang="en-US" sz="2000" b="1" dirty="0">
                  <a:solidFill>
                    <a:schemeClr val="bg2"/>
                  </a:solidFill>
                  <a:effectLst>
                    <a:outerShdw blurRad="38100" dist="38100" dir="2700000" algn="tl">
                      <a:srgbClr val="000000">
                        <a:alpha val="43137"/>
                      </a:srgbClr>
                    </a:outerShdw>
                  </a:effectLst>
                </a:rPr>
                <a:t>Management</a:t>
              </a:r>
              <a:endParaRPr lang="en-CA" sz="2000" b="1" dirty="0">
                <a:solidFill>
                  <a:schemeClr val="bg2"/>
                </a:solidFill>
                <a:effectLst>
                  <a:outerShdw blurRad="38100" dist="38100" dir="2700000" algn="tl">
                    <a:srgbClr val="000000">
                      <a:alpha val="43137"/>
                    </a:srgbClr>
                  </a:outerShdw>
                </a:effectLst>
              </a:endParaRPr>
            </a:p>
          </p:txBody>
        </p:sp>
        <p:cxnSp>
          <p:nvCxnSpPr>
            <p:cNvPr id="9" name="Straight Connector 8"/>
            <p:cNvCxnSpPr>
              <a:endCxn id="32" idx="0"/>
            </p:cNvCxnSpPr>
            <p:nvPr/>
          </p:nvCxnSpPr>
          <p:spPr>
            <a:xfrm>
              <a:off x="6015921" y="3602043"/>
              <a:ext cx="0" cy="3413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33" idx="0"/>
            </p:cNvCxnSpPr>
            <p:nvPr/>
          </p:nvCxnSpPr>
          <p:spPr>
            <a:xfrm>
              <a:off x="3989066" y="3602043"/>
              <a:ext cx="0" cy="3508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4" idx="0"/>
            </p:cNvCxnSpPr>
            <p:nvPr/>
          </p:nvCxnSpPr>
          <p:spPr>
            <a:xfrm>
              <a:off x="1828800" y="3600450"/>
              <a:ext cx="0" cy="355600"/>
            </a:xfrm>
            <a:prstGeom prst="line">
              <a:avLst/>
            </a:prstGeom>
            <a:ln w="28575"/>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5737" y="1295400"/>
            <a:ext cx="8715375" cy="5334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2800" b="1" i="1" dirty="0">
              <a:solidFill>
                <a:srgbClr val="462300"/>
              </a:solidFill>
            </a:endParaRPr>
          </a:p>
          <a:p>
            <a:pPr>
              <a:defRPr/>
            </a:pPr>
            <a:r>
              <a:rPr lang="en-US" sz="2800" b="1" i="1" dirty="0">
                <a:solidFill>
                  <a:srgbClr val="462300"/>
                </a:solidFill>
              </a:rPr>
              <a:t>The consequences of deficient cost estimating could be very serious; e.g.,</a:t>
            </a:r>
          </a:p>
          <a:p>
            <a:pPr marL="742950" lvl="1" indent="-285750">
              <a:buClr>
                <a:schemeClr val="accent1">
                  <a:lumMod val="75000"/>
                </a:schemeClr>
              </a:buClr>
              <a:buSzPct val="80000"/>
              <a:buFont typeface="Wingdings" pitchFamily="2" charset="2"/>
              <a:buChar char="v"/>
              <a:defRPr/>
            </a:pPr>
            <a:r>
              <a:rPr lang="en-US" sz="2800" b="1" i="1" dirty="0">
                <a:solidFill>
                  <a:srgbClr val="462300"/>
                </a:solidFill>
              </a:rPr>
              <a:t> the project could be terminated due to funding shortfall</a:t>
            </a:r>
          </a:p>
          <a:p>
            <a:pPr marL="742950" lvl="1" indent="-285750">
              <a:buClr>
                <a:schemeClr val="accent1">
                  <a:lumMod val="75000"/>
                </a:schemeClr>
              </a:buClr>
              <a:buSzPct val="80000"/>
              <a:buFont typeface="Wingdings" pitchFamily="2" charset="2"/>
              <a:buChar char="v"/>
              <a:defRPr/>
            </a:pPr>
            <a:r>
              <a:rPr lang="en-US" sz="2800" b="1" i="1" dirty="0">
                <a:solidFill>
                  <a:srgbClr val="462300"/>
                </a:solidFill>
              </a:rPr>
              <a:t> the project could be terminated if subsequent cost analysis showed that it was undertaken at a loss or under unacceptable profit margin.</a:t>
            </a:r>
          </a:p>
          <a:p>
            <a:pPr marL="742950" lvl="1" indent="-285750">
              <a:buClr>
                <a:schemeClr val="accent1">
                  <a:lumMod val="75000"/>
                </a:schemeClr>
              </a:buClr>
              <a:buSzPct val="80000"/>
              <a:buFont typeface="Wingdings" pitchFamily="2" charset="2"/>
              <a:buChar char="v"/>
              <a:defRPr/>
            </a:pPr>
            <a:r>
              <a:rPr lang="en-US" sz="2800" b="1" i="1" dirty="0">
                <a:solidFill>
                  <a:srgbClr val="462300"/>
                </a:solidFill>
              </a:rPr>
              <a:t>The project could face major delays because of unavailability of or delays in securing the necessary funding to complete the project on time.</a:t>
            </a:r>
          </a:p>
          <a:p>
            <a:pPr lvl="1">
              <a:buClr>
                <a:schemeClr val="accent1">
                  <a:lumMod val="75000"/>
                </a:schemeClr>
              </a:buClr>
              <a:buSzPct val="80000"/>
              <a:buFont typeface="Wingdings" pitchFamily="2" charset="2"/>
              <a:buChar char="v"/>
              <a:defRPr/>
            </a:pPr>
            <a:endParaRPr lang="en-US" sz="2800" b="1" i="1" dirty="0">
              <a:solidFill>
                <a:srgbClr val="462300"/>
              </a:solidFill>
            </a:endParaRPr>
          </a:p>
          <a:p>
            <a:pPr>
              <a:defRPr/>
            </a:pPr>
            <a:r>
              <a:rPr lang="en-US" sz="2800" b="1" i="1" dirty="0">
                <a:solidFill>
                  <a:srgbClr val="462300"/>
                </a:solidFill>
              </a:rPr>
              <a:t>    </a:t>
            </a:r>
            <a:endParaRPr lang="en-CA" sz="2800" b="1" i="1" dirty="0">
              <a:solidFill>
                <a:srgbClr val="462300"/>
              </a:solidFill>
            </a:endParaRPr>
          </a:p>
        </p:txBody>
      </p:sp>
      <p:sp>
        <p:nvSpPr>
          <p:cNvPr id="2" name="Title 1"/>
          <p:cNvSpPr>
            <a:spLocks noGrp="1"/>
          </p:cNvSpPr>
          <p:nvPr>
            <p:ph type="title"/>
          </p:nvPr>
        </p:nvSpPr>
        <p:spPr>
          <a:xfrm>
            <a:off x="214282" y="223815"/>
            <a:ext cx="8686800" cy="838200"/>
          </a:xfrm>
        </p:spPr>
        <p:txBody>
          <a:bodyPr>
            <a:no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SITUATIONAL QUESTIONS &amp; REAL WORLD APPLICATION</a:t>
            </a:r>
            <a:endParaRPr lang="en-CA" sz="3200" b="1" dirty="0">
              <a:effectLst>
                <a:outerShdw blurRad="38100" dist="38100" dir="2700000" algn="tl">
                  <a:srgbClr val="000000">
                    <a:alpha val="43137"/>
                  </a:srgbClr>
                </a:outerShdw>
              </a:effectLs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8"/>
          <p:cNvPicPr>
            <a:picLocks noChangeArrowheads="1"/>
          </p:cNvPicPr>
          <p:nvPr/>
        </p:nvPicPr>
        <p:blipFill>
          <a:blip r:embed="rId3" cstate="print"/>
          <a:srcRect/>
          <a:stretch>
            <a:fillRect/>
          </a:stretch>
        </p:blipFill>
        <p:spPr bwMode="auto">
          <a:xfrm rot="1379710">
            <a:off x="4496034" y="3686873"/>
            <a:ext cx="2267744" cy="1981200"/>
          </a:xfrm>
          <a:prstGeom prst="rect">
            <a:avLst/>
          </a:prstGeom>
          <a:noFill/>
          <a:ln w="12700">
            <a:noFill/>
            <a:miter lim="800000"/>
            <a:headEnd/>
            <a:tailEnd/>
          </a:ln>
        </p:spPr>
      </p:pic>
      <p:sp>
        <p:nvSpPr>
          <p:cNvPr id="281602" name="Rectangle 1026"/>
          <p:cNvSpPr>
            <a:spLocks noGrp="1" noChangeArrowheads="1"/>
          </p:cNvSpPr>
          <p:nvPr>
            <p:ph type="title"/>
          </p:nvPr>
        </p:nvSpPr>
        <p:spPr>
          <a:xfrm>
            <a:off x="301752" y="326574"/>
            <a:ext cx="8686800" cy="841248"/>
          </a:xfrm>
        </p:spPr>
        <p:txBody>
          <a:bodyPr/>
          <a:lstStyle/>
          <a:p>
            <a:pPr algn="ctr" eaLnBrk="1" fontAlgn="auto" hangingPunct="1">
              <a:spcAft>
                <a:spcPts val="0"/>
              </a:spcAft>
              <a:defRPr/>
            </a:pPr>
            <a:r>
              <a:rPr lang="en-US" b="1" spc="300" dirty="0">
                <a:effectLst>
                  <a:outerShdw blurRad="50000" dist="30000" dir="5400000" algn="tl" rotWithShape="0">
                    <a:srgbClr val="000000">
                      <a:alpha val="30000"/>
                    </a:srgbClr>
                  </a:outerShdw>
                  <a:reflection blurRad="6350" stA="55000" endA="300" endPos="45500" dir="5400000" sy="-100000" algn="bl" rotWithShape="0"/>
                </a:effectLst>
              </a:rPr>
              <a:t>7.3 DETERMINE  BUDGET</a:t>
            </a:r>
          </a:p>
        </p:txBody>
      </p:sp>
      <p:sp>
        <p:nvSpPr>
          <p:cNvPr id="18436" name="AutoShape 1053"/>
          <p:cNvSpPr>
            <a:spLocks noChangeAspect="1" noChangeArrowheads="1" noTextEdit="1"/>
          </p:cNvSpPr>
          <p:nvPr/>
        </p:nvSpPr>
        <p:spPr bwMode="auto">
          <a:xfrm>
            <a:off x="660400" y="3359150"/>
            <a:ext cx="8658225" cy="1895475"/>
          </a:xfrm>
          <a:prstGeom prst="rect">
            <a:avLst/>
          </a:prstGeom>
          <a:noFill/>
          <a:ln w="9525">
            <a:noFill/>
            <a:miter lim="800000"/>
            <a:headEnd/>
            <a:tailEnd/>
          </a:ln>
        </p:spPr>
        <p:txBody>
          <a:bodyPr/>
          <a:lstStyle/>
          <a:p>
            <a:endParaRPr lang="en-CA"/>
          </a:p>
        </p:txBody>
      </p:sp>
      <p:sp>
        <p:nvSpPr>
          <p:cNvPr id="13" name="TextBox 1"/>
          <p:cNvSpPr txBox="1"/>
          <p:nvPr/>
        </p:nvSpPr>
        <p:spPr>
          <a:xfrm>
            <a:off x="5805174" y="6330950"/>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16" name="Group 15"/>
          <p:cNvGrpSpPr/>
          <p:nvPr/>
        </p:nvGrpSpPr>
        <p:grpSpPr>
          <a:xfrm>
            <a:off x="1066800" y="2282825"/>
            <a:ext cx="7391400" cy="2971800"/>
            <a:chOff x="990600" y="2286000"/>
            <a:chExt cx="7391400" cy="2971800"/>
          </a:xfrm>
        </p:grpSpPr>
        <p:sp>
          <p:nvSpPr>
            <p:cNvPr id="30" name="Rectangle 29"/>
            <p:cNvSpPr/>
            <p:nvPr/>
          </p:nvSpPr>
          <p:spPr bwMode="auto">
            <a:xfrm>
              <a:off x="3581400" y="2286000"/>
              <a:ext cx="1817688" cy="1095375"/>
            </a:xfrm>
            <a:prstGeom prst="rect">
              <a:avLst/>
            </a:prstGeom>
            <a:solidFill>
              <a:schemeClr val="accent1">
                <a:lumMod val="50000"/>
              </a:schemeClr>
            </a:solidFill>
            <a:ln w="28575"/>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rPr>
                <a:t>7.0</a:t>
              </a:r>
            </a:p>
            <a:p>
              <a:pPr algn="ctr">
                <a:defRPr/>
              </a:pPr>
              <a:r>
                <a:rPr lang="en-US" sz="2000" b="1" dirty="0">
                  <a:solidFill>
                    <a:schemeClr val="bg2"/>
                  </a:solidFill>
                </a:rPr>
                <a:t>Project  Cost</a:t>
              </a:r>
            </a:p>
            <a:p>
              <a:pPr algn="ctr">
                <a:defRPr/>
              </a:pPr>
              <a:r>
                <a:rPr lang="en-US" sz="2000" b="1" dirty="0">
                  <a:solidFill>
                    <a:schemeClr val="bg2"/>
                  </a:solidFill>
                </a:rPr>
                <a:t>Management</a:t>
              </a:r>
              <a:endParaRPr lang="en-CA" sz="2000" b="1" dirty="0">
                <a:solidFill>
                  <a:schemeClr val="bg2"/>
                </a:solidFill>
              </a:endParaRPr>
            </a:p>
          </p:txBody>
        </p:sp>
        <p:sp>
          <p:nvSpPr>
            <p:cNvPr id="31" name="Rectangle 30"/>
            <p:cNvSpPr/>
            <p:nvPr/>
          </p:nvSpPr>
          <p:spPr bwMode="auto">
            <a:xfrm>
              <a:off x="6838950" y="3952875"/>
              <a:ext cx="1543050" cy="1301750"/>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rPr>
                <a:t>7.4</a:t>
              </a:r>
            </a:p>
            <a:p>
              <a:pPr algn="ctr">
                <a:defRPr/>
              </a:pPr>
              <a:r>
                <a:rPr lang="en-US" sz="2000" b="1" dirty="0">
                  <a:solidFill>
                    <a:schemeClr val="bg2"/>
                  </a:solidFill>
                </a:rPr>
                <a:t>Control</a:t>
              </a:r>
            </a:p>
            <a:p>
              <a:pPr algn="ctr">
                <a:defRPr/>
              </a:pPr>
              <a:r>
                <a:rPr lang="en-US" sz="2000" b="1" dirty="0">
                  <a:solidFill>
                    <a:schemeClr val="bg2"/>
                  </a:solidFill>
                </a:rPr>
                <a:t>Costs</a:t>
              </a:r>
              <a:endParaRPr lang="en-CA" sz="2000" b="1" dirty="0">
                <a:solidFill>
                  <a:schemeClr val="bg2"/>
                </a:solidFill>
              </a:endParaRPr>
            </a:p>
          </p:txBody>
        </p:sp>
        <p:sp>
          <p:nvSpPr>
            <p:cNvPr id="32" name="Rectangle 31"/>
            <p:cNvSpPr/>
            <p:nvPr/>
          </p:nvSpPr>
          <p:spPr bwMode="auto">
            <a:xfrm>
              <a:off x="4755356" y="3943350"/>
              <a:ext cx="1569244" cy="1301750"/>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rPr>
                <a:t>7.3</a:t>
              </a:r>
            </a:p>
            <a:p>
              <a:pPr algn="ctr">
                <a:defRPr/>
              </a:pPr>
              <a:r>
                <a:rPr lang="en-US" sz="2000" b="1" dirty="0">
                  <a:solidFill>
                    <a:schemeClr val="bg2"/>
                  </a:solidFill>
                </a:rPr>
                <a:t>Determine</a:t>
              </a:r>
            </a:p>
            <a:p>
              <a:pPr algn="ctr">
                <a:defRPr/>
              </a:pPr>
              <a:r>
                <a:rPr lang="en-US" sz="2000" b="1" dirty="0">
                  <a:solidFill>
                    <a:schemeClr val="bg2"/>
                  </a:solidFill>
                </a:rPr>
                <a:t>Budget</a:t>
              </a:r>
              <a:endParaRPr lang="en-CA" sz="2000" b="1" dirty="0">
                <a:solidFill>
                  <a:schemeClr val="bg2"/>
                </a:solidFill>
              </a:endParaRPr>
            </a:p>
          </p:txBody>
        </p:sp>
        <p:sp>
          <p:nvSpPr>
            <p:cNvPr id="33" name="Rectangle 32"/>
            <p:cNvSpPr/>
            <p:nvPr/>
          </p:nvSpPr>
          <p:spPr bwMode="auto">
            <a:xfrm>
              <a:off x="2927350" y="3952875"/>
              <a:ext cx="1492250" cy="1301750"/>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rPr>
                <a:t>7.2</a:t>
              </a:r>
            </a:p>
            <a:p>
              <a:pPr algn="ctr">
                <a:defRPr/>
              </a:pPr>
              <a:r>
                <a:rPr lang="en-US" sz="2000" b="1" dirty="0">
                  <a:solidFill>
                    <a:schemeClr val="bg2"/>
                  </a:solidFill>
                </a:rPr>
                <a:t>Estimate</a:t>
              </a:r>
            </a:p>
            <a:p>
              <a:pPr algn="ctr">
                <a:defRPr/>
              </a:pPr>
              <a:r>
                <a:rPr lang="en-US" sz="2000" b="1" dirty="0">
                  <a:solidFill>
                    <a:schemeClr val="bg2"/>
                  </a:solidFill>
                </a:rPr>
                <a:t>Costs</a:t>
              </a:r>
              <a:endParaRPr lang="en-CA" sz="2000" b="1" dirty="0">
                <a:solidFill>
                  <a:schemeClr val="bg2"/>
                </a:solidFill>
              </a:endParaRPr>
            </a:p>
          </p:txBody>
        </p:sp>
        <p:cxnSp>
          <p:nvCxnSpPr>
            <p:cNvPr id="35" name="Straight Connector 34"/>
            <p:cNvCxnSpPr/>
            <p:nvPr/>
          </p:nvCxnSpPr>
          <p:spPr bwMode="auto">
            <a:xfrm>
              <a:off x="1828800" y="3600450"/>
              <a:ext cx="5783262"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a:off x="4495800" y="3382963"/>
              <a:ext cx="0" cy="2190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rot="5400000">
              <a:off x="7435056" y="3777457"/>
              <a:ext cx="352425" cy="15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auto">
            <a:xfrm>
              <a:off x="990600" y="3956050"/>
              <a:ext cx="1676400" cy="1301750"/>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rPr>
                <a:t>7.1</a:t>
              </a:r>
            </a:p>
            <a:p>
              <a:pPr algn="ctr">
                <a:defRPr/>
              </a:pPr>
              <a:r>
                <a:rPr lang="en-US" sz="2000" b="1" dirty="0">
                  <a:solidFill>
                    <a:schemeClr val="bg2"/>
                  </a:solidFill>
                </a:rPr>
                <a:t>Plan Cost</a:t>
              </a:r>
            </a:p>
            <a:p>
              <a:pPr algn="ctr">
                <a:defRPr/>
              </a:pPr>
              <a:r>
                <a:rPr lang="en-US" sz="2000" b="1" dirty="0">
                  <a:solidFill>
                    <a:schemeClr val="bg2"/>
                  </a:solidFill>
                </a:rPr>
                <a:t>Management</a:t>
              </a:r>
              <a:endParaRPr lang="en-CA" sz="2000" b="1" dirty="0">
                <a:solidFill>
                  <a:schemeClr val="bg2"/>
                </a:solidFill>
              </a:endParaRPr>
            </a:p>
          </p:txBody>
        </p:sp>
        <p:cxnSp>
          <p:nvCxnSpPr>
            <p:cNvPr id="9" name="Straight Connector 8"/>
            <p:cNvCxnSpPr>
              <a:endCxn id="32" idx="0"/>
            </p:cNvCxnSpPr>
            <p:nvPr/>
          </p:nvCxnSpPr>
          <p:spPr>
            <a:xfrm>
              <a:off x="5539978" y="3602040"/>
              <a:ext cx="0" cy="3413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33" idx="0"/>
            </p:cNvCxnSpPr>
            <p:nvPr/>
          </p:nvCxnSpPr>
          <p:spPr>
            <a:xfrm>
              <a:off x="3673475" y="3602040"/>
              <a:ext cx="0" cy="3508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4" idx="0"/>
            </p:cNvCxnSpPr>
            <p:nvPr/>
          </p:nvCxnSpPr>
          <p:spPr>
            <a:xfrm>
              <a:off x="1828800" y="3600450"/>
              <a:ext cx="0" cy="35560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559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3*#ppt_w"/>
                                          </p:val>
                                        </p:tav>
                                        <p:tav tm="100000">
                                          <p:val>
                                            <p:strVal val="#ppt_w"/>
                                          </p:val>
                                        </p:tav>
                                      </p:tavLst>
                                    </p:anim>
                                    <p:anim calcmode="lin" valueType="num">
                                      <p:cBhvr>
                                        <p:cTn id="8" dur="500" fill="hold"/>
                                        <p:tgtEl>
                                          <p:spTgt spid="1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304800" y="152400"/>
            <a:ext cx="8686800" cy="838200"/>
          </a:xfrm>
        </p:spPr>
        <p:txBody>
          <a:bodyPr/>
          <a:lstStyle/>
          <a:p>
            <a:pPr algn="ctr" eaLnBrk="1" fontAlgn="auto" hangingPunct="1">
              <a:spcAft>
                <a:spcPts val="0"/>
              </a:spcAft>
              <a:defRPr/>
            </a:pPr>
            <a:r>
              <a:rPr lang="en-US" b="1" dirty="0">
                <a:effectLst>
                  <a:outerShdw blurRad="38100" dist="38100" dir="2700000" algn="tl">
                    <a:srgbClr val="000000">
                      <a:alpha val="43137"/>
                    </a:srgbClr>
                  </a:outerShdw>
                </a:effectLst>
              </a:rPr>
              <a:t>7.3  DETERMINE BUDGET</a:t>
            </a:r>
          </a:p>
        </p:txBody>
      </p:sp>
      <p:sp>
        <p:nvSpPr>
          <p:cNvPr id="3076" name="Rectangle 3"/>
          <p:cNvSpPr>
            <a:spLocks noGrp="1" noChangeArrowheads="1"/>
          </p:cNvSpPr>
          <p:nvPr>
            <p:ph idx="1"/>
          </p:nvPr>
        </p:nvSpPr>
        <p:spPr>
          <a:xfrm>
            <a:off x="152400" y="1143000"/>
            <a:ext cx="8610600" cy="4419600"/>
          </a:xfrm>
        </p:spPr>
        <p:txBody>
          <a:bodyPr>
            <a:normAutofit/>
          </a:bodyPr>
          <a:lstStyle/>
          <a:p>
            <a:pPr marL="800100" indent="-228600" eaLnBrk="1" hangingPunct="1"/>
            <a:r>
              <a:rPr lang="en-US" sz="2400" dirty="0"/>
              <a:t>The primary activity is aggregating the cost estimates for the activities and work packages to create an authorized cost baseline for the project.</a:t>
            </a:r>
          </a:p>
          <a:p>
            <a:pPr marL="800100" indent="-228600" eaLnBrk="1" hangingPunct="1"/>
            <a:r>
              <a:rPr lang="en-US" sz="2400" dirty="0"/>
              <a:t>The cost baseline should be created in a time-based format, to help track and determine the cost needs of the project at any point in time throughout its life cycle. </a:t>
            </a:r>
          </a:p>
          <a:p>
            <a:pPr marL="800100" indent="-228600" eaLnBrk="1" hangingPunct="1"/>
            <a:r>
              <a:rPr lang="en-US" sz="2400" dirty="0"/>
              <a:t>The budget establishes the basis for measuring, monitoring and controlling project costs. </a:t>
            </a:r>
          </a:p>
          <a:p>
            <a:pPr marL="800100" indent="-228600" eaLnBrk="1" hangingPunct="1"/>
            <a:r>
              <a:rPr lang="en-US" sz="2400" dirty="0"/>
              <a:t>The budget constitutes the authorized and distributed funds to execute the project.  </a:t>
            </a:r>
          </a:p>
        </p:txBody>
      </p:sp>
      <p:sp>
        <p:nvSpPr>
          <p:cNvPr id="6" name="TextBox 1"/>
          <p:cNvSpPr txBox="1"/>
          <p:nvPr/>
        </p:nvSpPr>
        <p:spPr>
          <a:xfrm>
            <a:off x="5816243" y="6324600"/>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502" y="381000"/>
            <a:ext cx="8058150" cy="685800"/>
          </a:xfrm>
        </p:spPr>
        <p:txBody>
          <a:bodyPr>
            <a:normAutofit/>
          </a:bodyPr>
          <a:lstStyle/>
          <a:p>
            <a:r>
              <a:rPr lang="en-CA" sz="2800" b="1" dirty="0">
                <a:effectLst>
                  <a:outerShdw blurRad="38100" dist="38100" dir="2700000" algn="tl">
                    <a:srgbClr val="000000">
                      <a:alpha val="43137"/>
                    </a:srgbClr>
                  </a:outerShdw>
                </a:effectLst>
              </a:rPr>
              <a:t>7.3 DETERMINE BUDGET – DATA FLOW DIAGRAM </a:t>
            </a:r>
          </a:p>
        </p:txBody>
      </p:sp>
      <p:graphicFrame>
        <p:nvGraphicFramePr>
          <p:cNvPr id="4" name="Object 3"/>
          <p:cNvGraphicFramePr>
            <a:graphicFrameLocks noChangeAspect="1"/>
          </p:cNvGraphicFramePr>
          <p:nvPr>
            <p:extLst>
              <p:ext uri="{D42A27DB-BD31-4B8C-83A1-F6EECF244321}">
                <p14:modId xmlns:p14="http://schemas.microsoft.com/office/powerpoint/2010/main" val="1655019128"/>
              </p:ext>
            </p:extLst>
          </p:nvPr>
        </p:nvGraphicFramePr>
        <p:xfrm>
          <a:off x="838201" y="1066800"/>
          <a:ext cx="7473554" cy="5181600"/>
        </p:xfrm>
        <a:graphic>
          <a:graphicData uri="http://schemas.openxmlformats.org/presentationml/2006/ole">
            <mc:AlternateContent xmlns:mc="http://schemas.openxmlformats.org/markup-compatibility/2006">
              <mc:Choice xmlns:v="urn:schemas-microsoft-com:vml" Requires="v">
                <p:oleObj spid="_x0000_s121917" name="Visio" r:id="rId3" imgW="9245600" imgH="6781171" progId="Visio.Drawing.15">
                  <p:embed/>
                </p:oleObj>
              </mc:Choice>
              <mc:Fallback>
                <p:oleObj name="Visio" r:id="rId3" imgW="9245600" imgH="6781171" progId="Visio.Drawing.15">
                  <p:embed/>
                  <p:pic>
                    <p:nvPicPr>
                      <p:cNvPr id="0" name=""/>
                      <p:cNvPicPr/>
                      <p:nvPr/>
                    </p:nvPicPr>
                    <p:blipFill>
                      <a:blip r:embed="rId4"/>
                      <a:stretch>
                        <a:fillRect/>
                      </a:stretch>
                    </p:blipFill>
                    <p:spPr>
                      <a:xfrm>
                        <a:off x="838201" y="1066800"/>
                        <a:ext cx="7473554" cy="5181600"/>
                      </a:xfrm>
                      <a:prstGeom prst="rect">
                        <a:avLst/>
                      </a:prstGeom>
                    </p:spPr>
                  </p:pic>
                </p:oleObj>
              </mc:Fallback>
            </mc:AlternateContent>
          </a:graphicData>
        </a:graphic>
      </p:graphicFrame>
      <p:sp>
        <p:nvSpPr>
          <p:cNvPr id="5" name="TextBox 1"/>
          <p:cNvSpPr txBox="1"/>
          <p:nvPr/>
        </p:nvSpPr>
        <p:spPr>
          <a:xfrm>
            <a:off x="5805174" y="6330950"/>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Tree>
    <p:extLst>
      <p:ext uri="{BB962C8B-B14F-4D97-AF65-F5344CB8AC3E}">
        <p14:creationId xmlns:p14="http://schemas.microsoft.com/office/powerpoint/2010/main" val="3625189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AutoShape 3"/>
          <p:cNvSpPr>
            <a:spLocks noChangeArrowheads="1"/>
          </p:cNvSpPr>
          <p:nvPr/>
        </p:nvSpPr>
        <p:spPr bwMode="auto">
          <a:xfrm>
            <a:off x="269875" y="2317750"/>
            <a:ext cx="8683625" cy="2794000"/>
          </a:xfrm>
          <a:prstGeom prst="rightArrow">
            <a:avLst>
              <a:gd name="adj1" fmla="val 37500"/>
              <a:gd name="adj2" fmla="val 30461"/>
            </a:avLst>
          </a:prstGeom>
          <a:solidFill>
            <a:schemeClr val="accent1">
              <a:lumMod val="40000"/>
              <a:lumOff val="60000"/>
            </a:schemeClr>
          </a:solidFill>
          <a:ln w="12700" cap="sq">
            <a:solidFill>
              <a:schemeClr val="tx1"/>
            </a:solidFill>
            <a:miter lim="800000"/>
            <a:headEnd type="none" w="sm" len="sm"/>
            <a:tailEnd type="none" w="sm" len="sm"/>
          </a:ln>
        </p:spPr>
        <p:txBody>
          <a:bodyPr wrap="none" anchor="ctr"/>
          <a:lstStyle/>
          <a:p>
            <a:endParaRPr lang="en-CA"/>
          </a:p>
        </p:txBody>
      </p:sp>
      <p:sp>
        <p:nvSpPr>
          <p:cNvPr id="378884" name="Rectangle 4"/>
          <p:cNvSpPr>
            <a:spLocks noChangeArrowheads="1"/>
          </p:cNvSpPr>
          <p:nvPr/>
        </p:nvSpPr>
        <p:spPr bwMode="auto">
          <a:xfrm>
            <a:off x="457200" y="1447800"/>
            <a:ext cx="2590800" cy="4343399"/>
          </a:xfrm>
          <a:prstGeom prst="rect">
            <a:avLst/>
          </a:prstGeom>
          <a:solidFill>
            <a:srgbClr val="2B412D"/>
          </a:solidFill>
          <a:ln w="12700" cap="sq">
            <a:solidFill>
              <a:schemeClr val="tx1"/>
            </a:solidFill>
            <a:miter lim="800000"/>
            <a:headEnd type="none" w="sm" len="sm"/>
            <a:tailEnd type="none" w="sm" len="sm"/>
          </a:ln>
          <a:effectLst>
            <a:outerShdw dist="107763" dir="2700000" algn="ctr" rotWithShape="0">
              <a:srgbClr val="808080"/>
            </a:outerShdw>
          </a:effectLst>
        </p:spPr>
        <p:txBody>
          <a:bodyPr wrap="none" anchor="ctr"/>
          <a:lstStyle/>
          <a:p>
            <a:endParaRPr kumimoji="0" lang="en-US" b="1" dirty="0">
              <a:solidFill>
                <a:schemeClr val="bg1"/>
              </a:solidFill>
            </a:endParaRPr>
          </a:p>
          <a:p>
            <a:pPr>
              <a:buFontTx/>
              <a:buChar char="•"/>
            </a:pPr>
            <a:r>
              <a:rPr kumimoji="0" lang="en-US" sz="2000" dirty="0">
                <a:solidFill>
                  <a:schemeClr val="bg1"/>
                </a:solidFill>
              </a:rPr>
              <a:t>1</a:t>
            </a:r>
            <a:r>
              <a:rPr kumimoji="0" lang="en-US" dirty="0">
                <a:solidFill>
                  <a:schemeClr val="bg1"/>
                </a:solidFill>
              </a:rPr>
              <a:t> </a:t>
            </a:r>
            <a:r>
              <a:rPr kumimoji="0" lang="en-US" sz="1600" dirty="0">
                <a:solidFill>
                  <a:schemeClr val="bg1"/>
                </a:solidFill>
              </a:rPr>
              <a:t>Project Mgmt. plan</a:t>
            </a:r>
          </a:p>
          <a:p>
            <a:pPr marL="84138">
              <a:buFontTx/>
              <a:buChar char="•"/>
            </a:pPr>
            <a:r>
              <a:rPr kumimoji="0" lang="en-US" sz="1600" dirty="0">
                <a:solidFill>
                  <a:schemeClr val="bg1"/>
                </a:solidFill>
              </a:rPr>
              <a:t>Cost management </a:t>
            </a:r>
            <a:r>
              <a:rPr lang="en-US" sz="1600" dirty="0">
                <a:solidFill>
                  <a:schemeClr val="bg1"/>
                </a:solidFill>
              </a:rPr>
              <a:t>p</a:t>
            </a:r>
            <a:r>
              <a:rPr kumimoji="0" lang="en-US" sz="1600" dirty="0">
                <a:solidFill>
                  <a:schemeClr val="bg1"/>
                </a:solidFill>
              </a:rPr>
              <a:t>lan</a:t>
            </a:r>
          </a:p>
          <a:p>
            <a:pPr marL="84138">
              <a:buFontTx/>
              <a:buChar char="•"/>
            </a:pPr>
            <a:r>
              <a:rPr lang="en-US" sz="1600" dirty="0">
                <a:solidFill>
                  <a:schemeClr val="bg1"/>
                </a:solidFill>
              </a:rPr>
              <a:t> Resource Mgmt. Plan</a:t>
            </a:r>
          </a:p>
          <a:p>
            <a:pPr marL="84138">
              <a:buFontTx/>
              <a:buChar char="•"/>
            </a:pPr>
            <a:r>
              <a:rPr kumimoji="0" lang="en-US" sz="1600" dirty="0">
                <a:solidFill>
                  <a:schemeClr val="bg1"/>
                </a:solidFill>
              </a:rPr>
              <a:t> </a:t>
            </a:r>
            <a:r>
              <a:rPr lang="en-US" sz="1600" dirty="0">
                <a:solidFill>
                  <a:schemeClr val="bg1"/>
                </a:solidFill>
              </a:rPr>
              <a:t>Scope baseline</a:t>
            </a:r>
            <a:endParaRPr kumimoji="0" lang="en-US" sz="1600" dirty="0">
              <a:solidFill>
                <a:schemeClr val="bg1"/>
              </a:solidFill>
            </a:endParaRPr>
          </a:p>
          <a:p>
            <a:pPr>
              <a:buFontTx/>
              <a:buChar char="•"/>
            </a:pPr>
            <a:r>
              <a:rPr lang="en-US" sz="1600" dirty="0">
                <a:solidFill>
                  <a:schemeClr val="bg1"/>
                </a:solidFill>
              </a:rPr>
              <a:t>2</a:t>
            </a:r>
            <a:r>
              <a:rPr kumimoji="0" lang="en-US" sz="1600" dirty="0">
                <a:solidFill>
                  <a:schemeClr val="bg1"/>
                </a:solidFill>
              </a:rPr>
              <a:t> Project Documents</a:t>
            </a:r>
          </a:p>
          <a:p>
            <a:pPr marL="84138">
              <a:buFontTx/>
              <a:buChar char="•"/>
            </a:pPr>
            <a:r>
              <a:rPr lang="en-US" sz="1600" dirty="0">
                <a:solidFill>
                  <a:schemeClr val="bg1"/>
                </a:solidFill>
              </a:rPr>
              <a:t> C</a:t>
            </a:r>
            <a:r>
              <a:rPr kumimoji="0" lang="en-US" sz="1600" dirty="0">
                <a:solidFill>
                  <a:schemeClr val="bg1"/>
                </a:solidFill>
              </a:rPr>
              <a:t>ost estimate</a:t>
            </a:r>
          </a:p>
          <a:p>
            <a:pPr marL="180975" indent="-96838">
              <a:buFont typeface="Arial" panose="020B0604020202020204" pitchFamily="34" charset="0"/>
              <a:buChar char="•"/>
            </a:pPr>
            <a:r>
              <a:rPr lang="en-US" sz="1600" dirty="0">
                <a:solidFill>
                  <a:schemeClr val="bg1"/>
                </a:solidFill>
              </a:rPr>
              <a:t> </a:t>
            </a:r>
            <a:r>
              <a:rPr kumimoji="0" lang="en-US" sz="1600" dirty="0">
                <a:solidFill>
                  <a:schemeClr val="bg1"/>
                </a:solidFill>
              </a:rPr>
              <a:t>Basis of estimates</a:t>
            </a:r>
          </a:p>
          <a:p>
            <a:pPr marL="180975" indent="-96838">
              <a:buFont typeface="Arial" panose="020B0604020202020204" pitchFamily="34" charset="0"/>
              <a:buChar char="•"/>
            </a:pPr>
            <a:r>
              <a:rPr lang="en-US" sz="1600" dirty="0">
                <a:solidFill>
                  <a:schemeClr val="bg1"/>
                </a:solidFill>
              </a:rPr>
              <a:t> </a:t>
            </a:r>
            <a:r>
              <a:rPr kumimoji="0" lang="en-US" sz="1600" dirty="0">
                <a:solidFill>
                  <a:schemeClr val="bg1"/>
                </a:solidFill>
              </a:rPr>
              <a:t>Project schedule</a:t>
            </a:r>
          </a:p>
          <a:p>
            <a:pPr marL="180975" indent="-96838">
              <a:buFont typeface="Arial" panose="020B0604020202020204" pitchFamily="34" charset="0"/>
              <a:buChar char="•"/>
            </a:pPr>
            <a:r>
              <a:rPr lang="en-US" sz="1600" dirty="0">
                <a:solidFill>
                  <a:schemeClr val="bg1"/>
                </a:solidFill>
              </a:rPr>
              <a:t> Risk register</a:t>
            </a:r>
            <a:endParaRPr kumimoji="0" lang="en-US" sz="1600" dirty="0">
              <a:solidFill>
                <a:schemeClr val="bg1"/>
              </a:solidFill>
            </a:endParaRPr>
          </a:p>
          <a:p>
            <a:pPr>
              <a:buFontTx/>
              <a:buChar char="•"/>
            </a:pPr>
            <a:r>
              <a:rPr lang="en-US" sz="1600" dirty="0">
                <a:solidFill>
                  <a:schemeClr val="bg1"/>
                </a:solidFill>
              </a:rPr>
              <a:t>3</a:t>
            </a:r>
            <a:r>
              <a:rPr kumimoji="0" lang="en-US" sz="1600" dirty="0">
                <a:solidFill>
                  <a:schemeClr val="bg1"/>
                </a:solidFill>
              </a:rPr>
              <a:t> Business Documents</a:t>
            </a:r>
          </a:p>
          <a:p>
            <a:pPr marL="84138">
              <a:buFontTx/>
              <a:buChar char="•"/>
            </a:pPr>
            <a:r>
              <a:rPr lang="en-US" sz="1600" dirty="0">
                <a:solidFill>
                  <a:schemeClr val="bg1"/>
                </a:solidFill>
              </a:rPr>
              <a:t> Business Case</a:t>
            </a:r>
          </a:p>
          <a:p>
            <a:pPr marL="84138">
              <a:buFontTx/>
              <a:buChar char="•"/>
            </a:pPr>
            <a:r>
              <a:rPr kumimoji="0" lang="en-US" sz="1600" dirty="0">
                <a:solidFill>
                  <a:schemeClr val="bg1"/>
                </a:solidFill>
              </a:rPr>
              <a:t> Benefits Mgmt. Plan</a:t>
            </a:r>
          </a:p>
          <a:p>
            <a:pPr>
              <a:buFontTx/>
              <a:buChar char="•"/>
            </a:pPr>
            <a:r>
              <a:rPr lang="en-US" sz="1600" dirty="0">
                <a:solidFill>
                  <a:schemeClr val="bg1"/>
                </a:solidFill>
              </a:rPr>
              <a:t>4 </a:t>
            </a:r>
            <a:r>
              <a:rPr kumimoji="0" lang="en-US" sz="1600" dirty="0">
                <a:solidFill>
                  <a:schemeClr val="bg1"/>
                </a:solidFill>
              </a:rPr>
              <a:t>Agreements</a:t>
            </a:r>
          </a:p>
          <a:p>
            <a:pPr>
              <a:buFontTx/>
              <a:buChar char="•"/>
            </a:pPr>
            <a:r>
              <a:rPr lang="en-US" sz="1600" dirty="0">
                <a:solidFill>
                  <a:schemeClr val="bg1"/>
                </a:solidFill>
              </a:rPr>
              <a:t>5 Enterprise </a:t>
            </a:r>
            <a:r>
              <a:rPr lang="en-US" sz="1600" dirty="0" err="1">
                <a:solidFill>
                  <a:schemeClr val="bg1"/>
                </a:solidFill>
              </a:rPr>
              <a:t>Env</a:t>
            </a:r>
            <a:r>
              <a:rPr lang="en-US" sz="1600" dirty="0">
                <a:solidFill>
                  <a:schemeClr val="bg1"/>
                </a:solidFill>
              </a:rPr>
              <a:t>. factors</a:t>
            </a:r>
            <a:endParaRPr kumimoji="0" lang="en-US" sz="1600" dirty="0">
              <a:solidFill>
                <a:schemeClr val="bg1"/>
              </a:solidFill>
            </a:endParaRPr>
          </a:p>
          <a:p>
            <a:pPr>
              <a:buFontTx/>
              <a:buChar char="•"/>
            </a:pPr>
            <a:r>
              <a:rPr kumimoji="0" lang="en-US" sz="1600" dirty="0">
                <a:solidFill>
                  <a:schemeClr val="bg1"/>
                </a:solidFill>
              </a:rPr>
              <a:t>6 Org Process Assets</a:t>
            </a:r>
            <a:endParaRPr kumimoji="0" lang="en-US" dirty="0">
              <a:solidFill>
                <a:schemeClr val="bg1"/>
              </a:solidFill>
            </a:endParaRPr>
          </a:p>
        </p:txBody>
      </p:sp>
      <p:sp>
        <p:nvSpPr>
          <p:cNvPr id="378885" name="Rectangle 5"/>
          <p:cNvSpPr>
            <a:spLocks noChangeArrowheads="1"/>
          </p:cNvSpPr>
          <p:nvPr/>
        </p:nvSpPr>
        <p:spPr bwMode="auto">
          <a:xfrm>
            <a:off x="3202960" y="1981199"/>
            <a:ext cx="2158643" cy="3130551"/>
          </a:xfrm>
          <a:prstGeom prst="rect">
            <a:avLst/>
          </a:prstGeom>
          <a:solidFill>
            <a:srgbClr val="2B412D"/>
          </a:solidFill>
          <a:ln w="12700" cap="sq">
            <a:solidFill>
              <a:schemeClr val="tx1"/>
            </a:solidFill>
            <a:miter lim="800000"/>
            <a:headEnd type="none" w="sm" len="sm"/>
            <a:tailEnd type="none" w="sm" len="sm"/>
          </a:ln>
          <a:effectLst>
            <a:outerShdw dist="107763" dir="2700000" algn="ctr" rotWithShape="0">
              <a:srgbClr val="808080"/>
            </a:outerShdw>
          </a:effectLst>
        </p:spPr>
        <p:txBody>
          <a:bodyPr wrap="none" anchor="ctr"/>
          <a:lstStyle/>
          <a:p>
            <a:endParaRPr kumimoji="0" lang="en-US" b="1" dirty="0">
              <a:solidFill>
                <a:schemeClr val="bg1"/>
              </a:solidFill>
            </a:endParaRPr>
          </a:p>
          <a:p>
            <a:pPr>
              <a:buFontTx/>
              <a:buChar char="•"/>
            </a:pPr>
            <a:r>
              <a:rPr kumimoji="0" lang="en-US" sz="1600" dirty="0">
                <a:solidFill>
                  <a:schemeClr val="bg1"/>
                </a:solidFill>
              </a:rPr>
              <a:t>1 </a:t>
            </a:r>
            <a:r>
              <a:rPr lang="en-US" sz="1600" dirty="0">
                <a:solidFill>
                  <a:schemeClr val="bg1"/>
                </a:solidFill>
              </a:rPr>
              <a:t>Expert judgment</a:t>
            </a:r>
          </a:p>
          <a:p>
            <a:pPr>
              <a:buFontTx/>
              <a:buChar char="•"/>
            </a:pPr>
            <a:r>
              <a:rPr lang="en-US" sz="1600" dirty="0">
                <a:solidFill>
                  <a:schemeClr val="bg1"/>
                </a:solidFill>
              </a:rPr>
              <a:t>2 Cost aggregation</a:t>
            </a:r>
          </a:p>
          <a:p>
            <a:pPr>
              <a:buFontTx/>
              <a:buChar char="•"/>
            </a:pPr>
            <a:r>
              <a:rPr lang="en-US" sz="1600" dirty="0">
                <a:solidFill>
                  <a:schemeClr val="bg1"/>
                </a:solidFill>
              </a:rPr>
              <a:t>3 Data Analysis</a:t>
            </a:r>
          </a:p>
          <a:p>
            <a:pPr marL="84138">
              <a:buFontTx/>
              <a:buChar char="•"/>
            </a:pPr>
            <a:r>
              <a:rPr lang="en-US" sz="1600" dirty="0">
                <a:solidFill>
                  <a:schemeClr val="bg1"/>
                </a:solidFill>
              </a:rPr>
              <a:t> Reserve analysis</a:t>
            </a:r>
          </a:p>
          <a:p>
            <a:pPr>
              <a:buFontTx/>
              <a:buChar char="•"/>
            </a:pPr>
            <a:r>
              <a:rPr lang="en-US" sz="1600" dirty="0">
                <a:solidFill>
                  <a:schemeClr val="bg1"/>
                </a:solidFill>
              </a:rPr>
              <a:t>4 Historic Info review</a:t>
            </a:r>
          </a:p>
          <a:p>
            <a:pPr>
              <a:buFontTx/>
              <a:buChar char="•"/>
            </a:pPr>
            <a:r>
              <a:rPr lang="en-US" sz="1600" dirty="0">
                <a:solidFill>
                  <a:schemeClr val="bg1"/>
                </a:solidFill>
              </a:rPr>
              <a:t>5 Funding limit</a:t>
            </a:r>
          </a:p>
          <a:p>
            <a:r>
              <a:rPr lang="en-US" sz="1600" dirty="0">
                <a:solidFill>
                  <a:schemeClr val="bg1"/>
                </a:solidFill>
              </a:rPr>
              <a:t>     reconciliation</a:t>
            </a:r>
          </a:p>
          <a:p>
            <a:pPr>
              <a:buFontTx/>
              <a:buChar char="•"/>
            </a:pPr>
            <a:r>
              <a:rPr lang="en-US" sz="1600" dirty="0">
                <a:solidFill>
                  <a:schemeClr val="bg1"/>
                </a:solidFill>
              </a:rPr>
              <a:t>6 Financing </a:t>
            </a:r>
          </a:p>
        </p:txBody>
      </p:sp>
      <p:sp>
        <p:nvSpPr>
          <p:cNvPr id="378886" name="Rectangle 6"/>
          <p:cNvSpPr>
            <a:spLocks noChangeArrowheads="1"/>
          </p:cNvSpPr>
          <p:nvPr/>
        </p:nvSpPr>
        <p:spPr bwMode="auto">
          <a:xfrm>
            <a:off x="5646738" y="2270125"/>
            <a:ext cx="2278062" cy="2841625"/>
          </a:xfrm>
          <a:prstGeom prst="rect">
            <a:avLst/>
          </a:prstGeom>
          <a:solidFill>
            <a:srgbClr val="2B412D"/>
          </a:solidFill>
          <a:ln w="12700" cap="sq">
            <a:solidFill>
              <a:schemeClr val="tx1"/>
            </a:solidFill>
            <a:miter lim="800000"/>
            <a:headEnd type="none" w="sm" len="sm"/>
            <a:tailEnd type="none" w="sm" len="sm"/>
          </a:ln>
          <a:effectLst>
            <a:outerShdw dist="107763" dir="2700000" algn="ctr" rotWithShape="0">
              <a:srgbClr val="808080"/>
            </a:outerShdw>
          </a:effectLst>
        </p:spPr>
        <p:txBody>
          <a:bodyPr wrap="none" anchor="ctr"/>
          <a:lstStyle/>
          <a:p>
            <a:endParaRPr kumimoji="0" lang="en-US" b="1" dirty="0">
              <a:solidFill>
                <a:schemeClr val="bg1"/>
              </a:solidFill>
            </a:endParaRPr>
          </a:p>
          <a:p>
            <a:pPr>
              <a:buFontTx/>
              <a:buChar char="•"/>
            </a:pPr>
            <a:r>
              <a:rPr kumimoji="0" lang="en-US" sz="1600" dirty="0">
                <a:solidFill>
                  <a:schemeClr val="bg1"/>
                </a:solidFill>
              </a:rPr>
              <a:t>1 Cost  baseline</a:t>
            </a:r>
          </a:p>
          <a:p>
            <a:pPr>
              <a:buFontTx/>
              <a:buChar char="•"/>
            </a:pPr>
            <a:r>
              <a:rPr kumimoji="0" lang="en-US" sz="1600" dirty="0">
                <a:solidFill>
                  <a:schemeClr val="bg1"/>
                </a:solidFill>
              </a:rPr>
              <a:t>2 Project funding </a:t>
            </a:r>
          </a:p>
          <a:p>
            <a:r>
              <a:rPr kumimoji="0" lang="en-US" sz="1600" dirty="0">
                <a:solidFill>
                  <a:schemeClr val="bg1"/>
                </a:solidFill>
              </a:rPr>
              <a:t>     requirements</a:t>
            </a:r>
          </a:p>
          <a:p>
            <a:pPr>
              <a:buFontTx/>
              <a:buChar char="•"/>
            </a:pPr>
            <a:r>
              <a:rPr kumimoji="0" lang="en-US" sz="1600" dirty="0">
                <a:solidFill>
                  <a:schemeClr val="bg1"/>
                </a:solidFill>
              </a:rPr>
              <a:t>3 Project document</a:t>
            </a:r>
          </a:p>
          <a:p>
            <a:r>
              <a:rPr kumimoji="0" lang="en-US" sz="1600" dirty="0">
                <a:solidFill>
                  <a:schemeClr val="bg1"/>
                </a:solidFill>
              </a:rPr>
              <a:t>     updates</a:t>
            </a:r>
          </a:p>
          <a:p>
            <a:pPr marL="180975" indent="-96838">
              <a:buFont typeface="Arial" panose="020B0604020202020204" pitchFamily="34" charset="0"/>
              <a:buChar char="•"/>
            </a:pPr>
            <a:r>
              <a:rPr lang="en-US" sz="1600" dirty="0">
                <a:solidFill>
                  <a:schemeClr val="bg1"/>
                </a:solidFill>
              </a:rPr>
              <a:t> Cost Estimates</a:t>
            </a:r>
          </a:p>
          <a:p>
            <a:pPr marL="180975" indent="-96838">
              <a:buFont typeface="Arial" panose="020B0604020202020204" pitchFamily="34" charset="0"/>
              <a:buChar char="•"/>
            </a:pPr>
            <a:r>
              <a:rPr kumimoji="0" lang="en-US" sz="1600" dirty="0">
                <a:solidFill>
                  <a:schemeClr val="bg1"/>
                </a:solidFill>
              </a:rPr>
              <a:t> Project Schedule</a:t>
            </a:r>
          </a:p>
          <a:p>
            <a:pPr marL="180975" indent="-96838">
              <a:buFont typeface="Arial" panose="020B0604020202020204" pitchFamily="34" charset="0"/>
              <a:buChar char="•"/>
            </a:pPr>
            <a:r>
              <a:rPr lang="en-US" sz="1600" dirty="0">
                <a:solidFill>
                  <a:schemeClr val="bg1"/>
                </a:solidFill>
              </a:rPr>
              <a:t> Risk Register</a:t>
            </a:r>
            <a:endParaRPr kumimoji="0" lang="en-US" sz="1600" dirty="0">
              <a:solidFill>
                <a:schemeClr val="bg1"/>
              </a:solidFill>
            </a:endParaRPr>
          </a:p>
        </p:txBody>
      </p:sp>
      <p:sp>
        <p:nvSpPr>
          <p:cNvPr id="7" name="TextBox 1"/>
          <p:cNvSpPr txBox="1"/>
          <p:nvPr/>
        </p:nvSpPr>
        <p:spPr>
          <a:xfrm>
            <a:off x="5932548" y="6313586"/>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8" name="Rectangle 2"/>
          <p:cNvSpPr>
            <a:spLocks noGrp="1" noChangeArrowheads="1"/>
          </p:cNvSpPr>
          <p:nvPr>
            <p:ph type="title"/>
          </p:nvPr>
        </p:nvSpPr>
        <p:spPr>
          <a:xfrm>
            <a:off x="304800" y="76200"/>
            <a:ext cx="8686800" cy="838200"/>
          </a:xfrm>
        </p:spPr>
        <p:txBody>
          <a:bodyPr/>
          <a:lstStyle/>
          <a:p>
            <a:pPr algn="ctr" eaLnBrk="1" fontAlgn="auto" hangingPunct="1">
              <a:spcAft>
                <a:spcPts val="0"/>
              </a:spcAft>
              <a:defRPr/>
            </a:pPr>
            <a:r>
              <a:rPr lang="en-US" b="1" dirty="0"/>
              <a:t>7.3  DETERMINE BUDGET</a:t>
            </a:r>
          </a:p>
        </p:txBody>
      </p:sp>
      <p:sp>
        <p:nvSpPr>
          <p:cNvPr id="4" name="TextBox 3"/>
          <p:cNvSpPr txBox="1"/>
          <p:nvPr/>
        </p:nvSpPr>
        <p:spPr>
          <a:xfrm>
            <a:off x="685800" y="1497052"/>
            <a:ext cx="1219200" cy="400110"/>
          </a:xfrm>
          <a:prstGeom prst="rect">
            <a:avLst/>
          </a:prstGeom>
          <a:noFill/>
        </p:spPr>
        <p:txBody>
          <a:bodyPr wrap="square" rtlCol="0">
            <a:spAutoFit/>
          </a:bodyPr>
          <a:lstStyle/>
          <a:p>
            <a:r>
              <a:rPr lang="en-US" sz="2000" b="1">
                <a:solidFill>
                  <a:schemeClr val="bg1"/>
                </a:solidFill>
              </a:rPr>
              <a:t> Inputs</a:t>
            </a:r>
            <a:endParaRPr lang="en-CA" sz="2000" b="1" dirty="0"/>
          </a:p>
        </p:txBody>
      </p:sp>
      <p:sp>
        <p:nvSpPr>
          <p:cNvPr id="5" name="TextBox 4"/>
          <p:cNvSpPr txBox="1"/>
          <p:nvPr/>
        </p:nvSpPr>
        <p:spPr>
          <a:xfrm>
            <a:off x="3202960" y="1946959"/>
            <a:ext cx="2054840" cy="646331"/>
          </a:xfrm>
          <a:prstGeom prst="rect">
            <a:avLst/>
          </a:prstGeom>
          <a:noFill/>
        </p:spPr>
        <p:txBody>
          <a:bodyPr wrap="square" rtlCol="0">
            <a:spAutoFit/>
          </a:bodyPr>
          <a:lstStyle/>
          <a:p>
            <a:r>
              <a:rPr lang="en-US" b="1" dirty="0">
                <a:solidFill>
                  <a:schemeClr val="bg1"/>
                </a:solidFill>
              </a:rPr>
              <a:t>Tools and </a:t>
            </a:r>
          </a:p>
          <a:p>
            <a:r>
              <a:rPr lang="en-US" b="1" dirty="0">
                <a:solidFill>
                  <a:schemeClr val="bg1"/>
                </a:solidFill>
              </a:rPr>
              <a:t>Techniques</a:t>
            </a:r>
          </a:p>
        </p:txBody>
      </p:sp>
      <p:sp>
        <p:nvSpPr>
          <p:cNvPr id="6" name="TextBox 5"/>
          <p:cNvSpPr txBox="1"/>
          <p:nvPr/>
        </p:nvSpPr>
        <p:spPr>
          <a:xfrm>
            <a:off x="5646738" y="2333792"/>
            <a:ext cx="1447800" cy="400110"/>
          </a:xfrm>
          <a:prstGeom prst="rect">
            <a:avLst/>
          </a:prstGeom>
          <a:noFill/>
        </p:spPr>
        <p:txBody>
          <a:bodyPr wrap="square" rtlCol="0">
            <a:spAutoFit/>
          </a:bodyPr>
          <a:lstStyle/>
          <a:p>
            <a:r>
              <a:rPr lang="en-CA" sz="2000" b="1" dirty="0">
                <a:solidFill>
                  <a:schemeClr val="bg1"/>
                </a:solidFill>
              </a:rPr>
              <a:t>Outputs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p:cNvSpPr>
          <p:nvPr>
            <p:ph type="title"/>
          </p:nvPr>
        </p:nvSpPr>
        <p:spPr bwMode="auto">
          <a:xfrm>
            <a:off x="-48126" y="16042"/>
            <a:ext cx="8991600" cy="838200"/>
          </a:xfrm>
          <a:noFill/>
        </p:spPr>
        <p:txBody>
          <a:bodyPr wrap="square" lIns="91440" tIns="45720" rIns="91440" bIns="45720" numCol="1" anchorCtr="0" compatLnSpc="1">
            <a:prstTxWarp prst="textNoShape">
              <a:avLst/>
            </a:prstTxWarp>
            <a:normAutofit/>
          </a:bodyPr>
          <a:lstStyle/>
          <a:p>
            <a:pPr algn="ctr"/>
            <a:r>
              <a:rPr lang="en-US" b="1" cap="none" dirty="0">
                <a:effectLst/>
              </a:rPr>
              <a:t>7.3.1 DETERMINE </a:t>
            </a:r>
            <a:r>
              <a:rPr lang="en-US" b="1" cap="none" dirty="0">
                <a:effectLst>
                  <a:outerShdw blurRad="38100" dist="38100" dir="2700000" algn="tl">
                    <a:srgbClr val="C0C0C0"/>
                  </a:outerShdw>
                </a:effectLst>
              </a:rPr>
              <a:t>BUDGET:INPUTS</a:t>
            </a:r>
          </a:p>
        </p:txBody>
      </p:sp>
      <p:sp>
        <p:nvSpPr>
          <p:cNvPr id="372739" name="Rectangle 2051"/>
          <p:cNvSpPr>
            <a:spLocks noGrp="1" noChangeArrowheads="1"/>
          </p:cNvSpPr>
          <p:nvPr>
            <p:ph idx="1"/>
          </p:nvPr>
        </p:nvSpPr>
        <p:spPr>
          <a:xfrm>
            <a:off x="152400" y="914400"/>
            <a:ext cx="8839200" cy="6172200"/>
          </a:xfrm>
        </p:spPr>
        <p:txBody>
          <a:bodyPr>
            <a:noAutofit/>
          </a:bodyPr>
          <a:lstStyle/>
          <a:p>
            <a:pPr marL="82296" indent="0">
              <a:lnSpc>
                <a:spcPct val="100000"/>
              </a:lnSpc>
              <a:buNone/>
            </a:pPr>
            <a:r>
              <a:rPr lang="en-US" sz="2800" b="1" dirty="0"/>
              <a:t>.1 Project Management Plan </a:t>
            </a:r>
          </a:p>
          <a:p>
            <a:pPr marL="625475" indent="-180975">
              <a:lnSpc>
                <a:spcPct val="100000"/>
              </a:lnSpc>
            </a:pPr>
            <a:r>
              <a:rPr lang="en-US" sz="1800" b="1" i="1" dirty="0"/>
              <a:t>Cost Management Plan </a:t>
            </a:r>
            <a:r>
              <a:rPr lang="en-US" sz="1800" dirty="0"/>
              <a:t>Describes how the project budget will be established and controlled</a:t>
            </a:r>
          </a:p>
          <a:p>
            <a:pPr marL="625475" indent="-180975">
              <a:lnSpc>
                <a:spcPct val="100000"/>
              </a:lnSpc>
              <a:spcBef>
                <a:spcPts val="0"/>
              </a:spcBef>
            </a:pPr>
            <a:r>
              <a:rPr lang="en-US" sz="1800" b="1" i="1" dirty="0"/>
              <a:t>Resource Management Plan </a:t>
            </a:r>
            <a:r>
              <a:rPr lang="en-US" sz="1800" dirty="0"/>
              <a:t>provides information on rates, foreseen costs and cost estimates </a:t>
            </a:r>
          </a:p>
          <a:p>
            <a:pPr marL="625475" indent="-180975">
              <a:lnSpc>
                <a:spcPct val="100000"/>
              </a:lnSpc>
              <a:spcBef>
                <a:spcPts val="0"/>
              </a:spcBef>
            </a:pPr>
            <a:r>
              <a:rPr lang="en-US" sz="1800" b="1" i="1" dirty="0"/>
              <a:t>Scope Baseline </a:t>
            </a:r>
          </a:p>
          <a:p>
            <a:pPr marL="1002665" lvl="2" indent="-180975">
              <a:lnSpc>
                <a:spcPct val="100000"/>
              </a:lnSpc>
            </a:pPr>
            <a:r>
              <a:rPr lang="en-US" sz="1800" i="1" dirty="0"/>
              <a:t>Project Scope Statement:  Indicates any funding limitations per period</a:t>
            </a:r>
          </a:p>
          <a:p>
            <a:pPr marL="985838" lvl="1" indent="-179388">
              <a:lnSpc>
                <a:spcPct val="100000"/>
              </a:lnSpc>
            </a:pPr>
            <a:r>
              <a:rPr lang="en-US" i="1" dirty="0"/>
              <a:t>WBS: Provides information about relationships among project deliverables</a:t>
            </a:r>
          </a:p>
          <a:p>
            <a:pPr marL="985838" lvl="1" indent="-179388">
              <a:lnSpc>
                <a:spcPct val="100000"/>
              </a:lnSpc>
            </a:pPr>
            <a:r>
              <a:rPr lang="en-US" i="1" dirty="0"/>
              <a:t>WBS Dictionary:  provides description of work in each work package. </a:t>
            </a:r>
            <a:endParaRPr lang="en-US" b="1" i="1" dirty="0"/>
          </a:p>
          <a:p>
            <a:pPr marL="457200" indent="-376238">
              <a:lnSpc>
                <a:spcPct val="100000"/>
              </a:lnSpc>
              <a:buNone/>
            </a:pPr>
            <a:r>
              <a:rPr lang="en-US" sz="2800" b="1" dirty="0"/>
              <a:t>.2  Project Documents</a:t>
            </a:r>
          </a:p>
          <a:p>
            <a:pPr marL="625475" indent="-180975">
              <a:lnSpc>
                <a:spcPct val="100000"/>
              </a:lnSpc>
              <a:spcBef>
                <a:spcPts val="0"/>
              </a:spcBef>
            </a:pPr>
            <a:r>
              <a:rPr lang="en-US" sz="1800" b="1" i="1" dirty="0"/>
              <a:t>Basis of Estimates </a:t>
            </a:r>
            <a:r>
              <a:rPr lang="en-US" sz="1800" dirty="0"/>
              <a:t>Provides supporting details e.g., assumptions, inclusions, exclusions, etc.</a:t>
            </a:r>
          </a:p>
          <a:p>
            <a:pPr marL="625475" indent="-180975">
              <a:lnSpc>
                <a:spcPct val="100000"/>
              </a:lnSpc>
              <a:spcBef>
                <a:spcPts val="0"/>
              </a:spcBef>
            </a:pPr>
            <a:r>
              <a:rPr lang="en-US" sz="1800" b="1" i="1" dirty="0"/>
              <a:t>Cost Estimates </a:t>
            </a:r>
            <a:r>
              <a:rPr lang="en-US" sz="1800" dirty="0"/>
              <a:t>Provide cost estimates of resources to complete the project activities</a:t>
            </a:r>
          </a:p>
          <a:p>
            <a:pPr marL="625475" indent="-180975">
              <a:lnSpc>
                <a:spcPct val="100000"/>
              </a:lnSpc>
              <a:spcBef>
                <a:spcPts val="0"/>
              </a:spcBef>
            </a:pPr>
            <a:r>
              <a:rPr lang="en-US" sz="1800" b="1" i="1" dirty="0"/>
              <a:t>Project Schedule </a:t>
            </a:r>
            <a:r>
              <a:rPr lang="en-US" sz="1800" dirty="0"/>
              <a:t>Allows viewing the project timeline to determine the amount  and the time of the costs to be budgeted.</a:t>
            </a:r>
          </a:p>
          <a:p>
            <a:pPr marL="82296" indent="0">
              <a:lnSpc>
                <a:spcPct val="100000"/>
              </a:lnSpc>
              <a:spcBef>
                <a:spcPts val="0"/>
              </a:spcBef>
              <a:buNone/>
            </a:pPr>
            <a:r>
              <a:rPr lang="en-US" sz="2800" b="1" dirty="0"/>
              <a:t>.3  Risk Register </a:t>
            </a:r>
          </a:p>
          <a:p>
            <a:pPr marL="82296" indent="0">
              <a:lnSpc>
                <a:spcPct val="100000"/>
              </a:lnSpc>
              <a:spcBef>
                <a:spcPts val="0"/>
              </a:spcBef>
              <a:buNone/>
            </a:pPr>
            <a:r>
              <a:rPr lang="en-US" b="1" dirty="0"/>
              <a:t>      </a:t>
            </a:r>
            <a:r>
              <a:rPr lang="en-US" dirty="0"/>
              <a:t>Reviewed to aggregate the costs of risk responses. </a:t>
            </a:r>
            <a:r>
              <a:rPr lang="en-US" b="1" dirty="0"/>
              <a:t> </a:t>
            </a:r>
            <a:endParaRPr lang="en-US" dirty="0"/>
          </a:p>
          <a:p>
            <a:pPr lvl="1" eaLnBrk="1" hangingPunct="1">
              <a:lnSpc>
                <a:spcPct val="100000"/>
              </a:lnSpc>
              <a:buFont typeface="Wingdings 2" pitchFamily="18" charset="2"/>
              <a:buNone/>
            </a:pPr>
            <a:endParaRPr lang="en-US"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p:cNvSpPr>
          <p:nvPr>
            <p:ph type="title"/>
          </p:nvPr>
        </p:nvSpPr>
        <p:spPr bwMode="auto">
          <a:xfrm>
            <a:off x="0" y="24063"/>
            <a:ext cx="8991600" cy="838200"/>
          </a:xfrm>
          <a:noFill/>
        </p:spPr>
        <p:txBody>
          <a:bodyPr wrap="square" lIns="91440" tIns="45720" rIns="91440" bIns="45720" numCol="1" anchorCtr="0" compatLnSpc="1">
            <a:prstTxWarp prst="textNoShape">
              <a:avLst/>
            </a:prstTxWarp>
            <a:normAutofit/>
          </a:bodyPr>
          <a:lstStyle/>
          <a:p>
            <a:pPr algn="ctr"/>
            <a:r>
              <a:rPr lang="en-US" b="1" cap="none" dirty="0">
                <a:effectLst/>
              </a:rPr>
              <a:t>7.3.1 DETERMINE </a:t>
            </a:r>
            <a:r>
              <a:rPr lang="en-US" b="1" cap="none" dirty="0">
                <a:effectLst>
                  <a:outerShdw blurRad="38100" dist="38100" dir="2700000" algn="tl">
                    <a:srgbClr val="C0C0C0"/>
                  </a:outerShdw>
                </a:effectLst>
              </a:rPr>
              <a:t>BUDGET:INPUTS</a:t>
            </a:r>
          </a:p>
        </p:txBody>
      </p:sp>
      <p:sp>
        <p:nvSpPr>
          <p:cNvPr id="372739" name="Rectangle 2051"/>
          <p:cNvSpPr>
            <a:spLocks noGrp="1" noChangeArrowheads="1"/>
          </p:cNvSpPr>
          <p:nvPr>
            <p:ph idx="1"/>
          </p:nvPr>
        </p:nvSpPr>
        <p:spPr>
          <a:xfrm>
            <a:off x="304800" y="838200"/>
            <a:ext cx="8558212" cy="5715000"/>
          </a:xfrm>
        </p:spPr>
        <p:txBody>
          <a:bodyPr>
            <a:noAutofit/>
          </a:bodyPr>
          <a:lstStyle/>
          <a:p>
            <a:pPr eaLnBrk="1" hangingPunct="1">
              <a:lnSpc>
                <a:spcPct val="90000"/>
              </a:lnSpc>
              <a:buFont typeface="Wingdings" pitchFamily="2" charset="2"/>
              <a:buNone/>
            </a:pPr>
            <a:r>
              <a:rPr lang="en-US" sz="3200" b="1" dirty="0"/>
              <a:t>.3  Business Documents</a:t>
            </a:r>
          </a:p>
          <a:p>
            <a:pPr marL="541338" indent="-185738"/>
            <a:r>
              <a:rPr lang="en-US" sz="2400" b="1" i="1" dirty="0"/>
              <a:t>Business Case </a:t>
            </a:r>
            <a:r>
              <a:rPr lang="en-US" sz="2400" dirty="0"/>
              <a:t>Identifies critical success factors for the project</a:t>
            </a:r>
          </a:p>
          <a:p>
            <a:pPr marL="541338" indent="-185738"/>
            <a:r>
              <a:rPr lang="en-US" sz="2400" b="1" i="1" dirty="0"/>
              <a:t>Benefits Management Plan </a:t>
            </a:r>
            <a:r>
              <a:rPr lang="en-US" sz="2400" dirty="0"/>
              <a:t>identifies target benefits, their timeframe, and the metrics.  </a:t>
            </a:r>
            <a:endParaRPr lang="en-US" sz="2400" b="1" i="1" dirty="0"/>
          </a:p>
          <a:p>
            <a:pPr eaLnBrk="1" hangingPunct="1">
              <a:lnSpc>
                <a:spcPct val="90000"/>
              </a:lnSpc>
              <a:buFont typeface="Wingdings" pitchFamily="2" charset="2"/>
              <a:buNone/>
            </a:pPr>
            <a:r>
              <a:rPr lang="en-US" sz="3200" b="1" dirty="0"/>
              <a:t>.4  Agreements </a:t>
            </a:r>
          </a:p>
          <a:p>
            <a:pPr marL="411480" lvl="2" indent="0">
              <a:lnSpc>
                <a:spcPct val="90000"/>
              </a:lnSpc>
              <a:buNone/>
            </a:pPr>
            <a:r>
              <a:rPr lang="en-US" sz="2400" dirty="0"/>
              <a:t>Provide cost and timing information about procured goods and services to be included in the budget</a:t>
            </a:r>
          </a:p>
          <a:p>
            <a:pPr eaLnBrk="1" hangingPunct="1">
              <a:lnSpc>
                <a:spcPct val="90000"/>
              </a:lnSpc>
              <a:buFont typeface="Wingdings" pitchFamily="2" charset="2"/>
              <a:buNone/>
            </a:pPr>
            <a:r>
              <a:rPr lang="en-US" sz="3200" b="1" dirty="0"/>
              <a:t>.5  Enterprise Environmental Factors</a:t>
            </a:r>
          </a:p>
          <a:p>
            <a:pPr marL="360363" indent="9525" eaLnBrk="1" hangingPunct="1">
              <a:lnSpc>
                <a:spcPct val="90000"/>
              </a:lnSpc>
              <a:buFont typeface="Wingdings" pitchFamily="2" charset="2"/>
              <a:buNone/>
            </a:pPr>
            <a:r>
              <a:rPr lang="en-US" sz="2800" dirty="0"/>
              <a:t>Financial factors that can influence cost estimates such as exchange rates  </a:t>
            </a:r>
            <a:r>
              <a:rPr lang="en-US" sz="2800" b="1" dirty="0"/>
              <a:t>  </a:t>
            </a:r>
          </a:p>
          <a:p>
            <a:pPr eaLnBrk="1" hangingPunct="1">
              <a:lnSpc>
                <a:spcPct val="90000"/>
              </a:lnSpc>
              <a:buFont typeface="Wingdings" pitchFamily="2" charset="2"/>
              <a:buNone/>
            </a:pPr>
            <a:r>
              <a:rPr lang="en-US" sz="3200" b="1" dirty="0"/>
              <a:t>.6  Organizational Process Assets</a:t>
            </a:r>
          </a:p>
          <a:p>
            <a:pPr lvl="2">
              <a:lnSpc>
                <a:spcPct val="90000"/>
              </a:lnSpc>
              <a:buFont typeface="Wingdings" pitchFamily="2" charset="2"/>
              <a:buChar char="§"/>
            </a:pPr>
            <a:r>
              <a:rPr lang="en-US" sz="2400" dirty="0"/>
              <a:t>Influence budgeting</a:t>
            </a:r>
            <a:r>
              <a:rPr lang="en-US" sz="2400" b="1" dirty="0"/>
              <a:t> </a:t>
            </a:r>
            <a:r>
              <a:rPr lang="en-US" sz="2400" dirty="0"/>
              <a:t>through existing organizational policies, procedures, guidelines, tools, and reporting methods</a:t>
            </a:r>
            <a:endParaRPr lang="en-US" sz="2400" b="1" dirty="0"/>
          </a:p>
          <a:p>
            <a:pPr eaLnBrk="1" hangingPunct="1">
              <a:lnSpc>
                <a:spcPct val="90000"/>
              </a:lnSpc>
              <a:buFont typeface="Wingdings" pitchFamily="2" charset="2"/>
              <a:buNone/>
            </a:pPr>
            <a:r>
              <a:rPr lang="en-US" sz="3200" dirty="0"/>
              <a:t> </a:t>
            </a:r>
            <a:endParaRPr lang="en-US" sz="2800" dirty="0"/>
          </a:p>
          <a:p>
            <a:pPr marL="205740" lvl="1" indent="0" eaLnBrk="1" hangingPunct="1">
              <a:lnSpc>
                <a:spcPct val="90000"/>
              </a:lnSpc>
              <a:buNone/>
            </a:pPr>
            <a:endParaRPr lang="en-US" sz="2400" b="1" dirty="0"/>
          </a:p>
          <a:p>
            <a:pPr lvl="1" eaLnBrk="1" hangingPunct="1">
              <a:lnSpc>
                <a:spcPct val="90000"/>
              </a:lnSpc>
              <a:buSzTx/>
              <a:buFont typeface="Wingdings" pitchFamily="2" charset="2"/>
              <a:buNone/>
            </a:pPr>
            <a:endParaRPr lang="en-US" sz="2400" b="1" dirty="0"/>
          </a:p>
          <a:p>
            <a:pPr eaLnBrk="1" hangingPunct="1">
              <a:lnSpc>
                <a:spcPct val="90000"/>
              </a:lnSpc>
              <a:buFont typeface="Wingdings" pitchFamily="2" charset="2"/>
              <a:buNone/>
            </a:pPr>
            <a:endParaRPr lang="en-US" sz="2800" dirty="0"/>
          </a:p>
          <a:p>
            <a:pPr eaLnBrk="1" hangingPunct="1">
              <a:lnSpc>
                <a:spcPct val="90000"/>
              </a:lnSpc>
              <a:buFont typeface="Wingdings" pitchFamily="2" charset="2"/>
              <a:buNone/>
            </a:pPr>
            <a:endParaRPr lang="en-US" b="1" dirty="0"/>
          </a:p>
          <a:p>
            <a:pPr lvl="1" eaLnBrk="1" hangingPunct="1">
              <a:lnSpc>
                <a:spcPct val="90000"/>
              </a:lnSpc>
              <a:buFont typeface="Wingdings 2" pitchFamily="18" charset="2"/>
              <a:buNone/>
            </a:pPr>
            <a:endParaRPr 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p:cNvSpPr>
          <p:nvPr>
            <p:ph type="title"/>
          </p:nvPr>
        </p:nvSpPr>
        <p:spPr bwMode="auto">
          <a:xfrm>
            <a:off x="228600" y="76200"/>
            <a:ext cx="9067800" cy="838200"/>
          </a:xfrm>
          <a:noFill/>
        </p:spPr>
        <p:txBody>
          <a:bodyPr wrap="square" lIns="91440" tIns="45720" rIns="91440" bIns="45720" numCol="1" anchorCtr="0" compatLnSpc="1">
            <a:prstTxWarp prst="textNoShape">
              <a:avLst/>
            </a:prstTxWarp>
            <a:normAutofit/>
          </a:bodyPr>
          <a:lstStyle/>
          <a:p>
            <a:r>
              <a:rPr lang="en-US" sz="3000" b="1" cap="none" dirty="0">
                <a:effectLst>
                  <a:outerShdw blurRad="38100" dist="38100" dir="2700000" algn="tl">
                    <a:srgbClr val="C0C0C0"/>
                  </a:outerShdw>
                </a:effectLst>
              </a:rPr>
              <a:t>7.3.2 DETERMINE BUDGET:TOOLS &amp; TECHNIQUES</a:t>
            </a:r>
          </a:p>
        </p:txBody>
      </p:sp>
      <p:sp>
        <p:nvSpPr>
          <p:cNvPr id="38915" name="Rectangle 3"/>
          <p:cNvSpPr>
            <a:spLocks noGrp="1" noChangeArrowheads="1"/>
          </p:cNvSpPr>
          <p:nvPr>
            <p:ph idx="1"/>
          </p:nvPr>
        </p:nvSpPr>
        <p:spPr>
          <a:xfrm>
            <a:off x="228600" y="1020763"/>
            <a:ext cx="8572500" cy="4933950"/>
          </a:xfrm>
        </p:spPr>
        <p:txBody>
          <a:bodyPr>
            <a:normAutofit/>
          </a:bodyPr>
          <a:lstStyle/>
          <a:p>
            <a:pPr marL="514350" indent="-457200" eaLnBrk="1" hangingPunct="1">
              <a:lnSpc>
                <a:spcPct val="90000"/>
              </a:lnSpc>
              <a:buFont typeface="Wingdings" pitchFamily="2" charset="2"/>
              <a:buNone/>
            </a:pPr>
            <a:r>
              <a:rPr lang="en-CA" sz="2800" b="1" dirty="0"/>
              <a:t> .1 Expert Judgment</a:t>
            </a:r>
          </a:p>
          <a:p>
            <a:pPr marL="605790" indent="0">
              <a:buSzTx/>
              <a:buNone/>
            </a:pPr>
            <a:r>
              <a:rPr lang="en-CA" sz="2200" dirty="0"/>
              <a:t>Tacit knowledge appropriate for determining the budget. Such knowledge as information from previous similar projects, industry, discipline, or application area, financial principles, and funding requirements</a:t>
            </a:r>
          </a:p>
          <a:p>
            <a:pPr>
              <a:buNone/>
            </a:pPr>
            <a:r>
              <a:rPr lang="en-CA" sz="3600" b="1" dirty="0"/>
              <a:t>.2 </a:t>
            </a:r>
            <a:r>
              <a:rPr lang="en-US" sz="3200" b="1" dirty="0"/>
              <a:t>Cost Aggregation</a:t>
            </a:r>
          </a:p>
          <a:p>
            <a:pPr marL="541338" indent="0">
              <a:buNone/>
            </a:pPr>
            <a:r>
              <a:rPr lang="en-US" sz="2200" dirty="0"/>
              <a:t>To roll up the project costs starting with activity costs, to work package costs, and finally to the project cost</a:t>
            </a:r>
          </a:p>
          <a:p>
            <a:pPr marL="180975" lvl="1" indent="0" eaLnBrk="1" hangingPunct="1">
              <a:lnSpc>
                <a:spcPct val="90000"/>
              </a:lnSpc>
              <a:buSzTx/>
              <a:buNone/>
            </a:pPr>
            <a:r>
              <a:rPr lang="en-CA" dirty="0"/>
              <a:t>	</a:t>
            </a:r>
          </a:p>
        </p:txBody>
      </p:sp>
      <p:sp>
        <p:nvSpPr>
          <p:cNvPr id="38919" name="Text Box 7"/>
          <p:cNvSpPr txBox="1">
            <a:spLocks noChangeArrowheads="1"/>
          </p:cNvSpPr>
          <p:nvPr/>
        </p:nvSpPr>
        <p:spPr bwMode="auto">
          <a:xfrm>
            <a:off x="2667000" y="409575"/>
            <a:ext cx="5041900" cy="457200"/>
          </a:xfrm>
          <a:prstGeom prst="rect">
            <a:avLst/>
          </a:prstGeom>
          <a:noFill/>
          <a:ln w="12700" cap="sq">
            <a:noFill/>
            <a:miter lim="800000"/>
            <a:headEnd type="none" w="sm" len="sm"/>
            <a:tailEnd type="none" w="sm" len="sm"/>
          </a:ln>
          <a:effectLst/>
        </p:spPr>
        <p:txBody>
          <a:bodyPr>
            <a:spAutoFit/>
          </a:bodyPr>
          <a:lstStyle/>
          <a:p>
            <a:endParaRPr lang="en-US"/>
          </a:p>
        </p:txBody>
      </p:sp>
      <p:sp>
        <p:nvSpPr>
          <p:cNvPr id="38920" name="Text Box 8"/>
          <p:cNvSpPr txBox="1">
            <a:spLocks noChangeArrowheads="1"/>
          </p:cNvSpPr>
          <p:nvPr/>
        </p:nvSpPr>
        <p:spPr bwMode="auto">
          <a:xfrm>
            <a:off x="6527800" y="182563"/>
            <a:ext cx="184150" cy="457200"/>
          </a:xfrm>
          <a:prstGeom prst="rect">
            <a:avLst/>
          </a:prstGeom>
          <a:noFill/>
          <a:ln w="12700" cap="sq">
            <a:noFill/>
            <a:miter lim="800000"/>
            <a:headEnd type="none" w="sm" len="sm"/>
            <a:tailEnd type="none" w="sm" len="sm"/>
          </a:ln>
          <a:effectLst/>
        </p:spPr>
        <p:txBody>
          <a:bodyPr wrap="none">
            <a:spAutoFit/>
          </a:bodyPr>
          <a:lstStyle/>
          <a:p>
            <a:endParaRPr lang="en-US"/>
          </a:p>
        </p:txBody>
      </p:sp>
      <p:sp>
        <p:nvSpPr>
          <p:cNvPr id="38922" name="Text Box 10"/>
          <p:cNvSpPr txBox="1">
            <a:spLocks noChangeArrowheads="1"/>
          </p:cNvSpPr>
          <p:nvPr/>
        </p:nvSpPr>
        <p:spPr bwMode="auto">
          <a:xfrm>
            <a:off x="1130300" y="182563"/>
            <a:ext cx="184150" cy="457200"/>
          </a:xfrm>
          <a:prstGeom prst="rect">
            <a:avLst/>
          </a:prstGeom>
          <a:noFill/>
          <a:ln w="12700" cap="sq">
            <a:noFill/>
            <a:miter lim="800000"/>
            <a:headEnd type="none" w="sm" len="sm"/>
            <a:tailEnd type="none" w="sm" len="sm"/>
          </a:ln>
          <a:effectLst/>
        </p:spPr>
        <p:txBody>
          <a:bodyPr wrap="none">
            <a:spAutoFit/>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Rectangle 4"/>
          <p:cNvSpPr>
            <a:spLocks noGrp="1"/>
          </p:cNvSpPr>
          <p:nvPr>
            <p:ph type="title"/>
          </p:nvPr>
        </p:nvSpPr>
        <p:spPr bwMode="auto">
          <a:xfrm>
            <a:off x="152400" y="228600"/>
            <a:ext cx="9067800" cy="838200"/>
          </a:xfrm>
          <a:noFill/>
        </p:spPr>
        <p:txBody>
          <a:bodyPr wrap="square" lIns="91440" tIns="45720" rIns="91440" bIns="45720" numCol="1" anchorCtr="0" compatLnSpc="1">
            <a:prstTxWarp prst="textNoShape">
              <a:avLst/>
            </a:prstTxWarp>
            <a:normAutofit/>
          </a:bodyPr>
          <a:lstStyle/>
          <a:p>
            <a:r>
              <a:rPr lang="en-US" sz="3000" b="1" cap="none" dirty="0">
                <a:effectLst>
                  <a:outerShdw blurRad="38100" dist="38100" dir="2700000" algn="tl">
                    <a:srgbClr val="C0C0C0"/>
                  </a:outerShdw>
                </a:effectLst>
              </a:rPr>
              <a:t>7.3.2 DETERMINE BUDGET:TOOLS &amp; TECHNIQUES</a:t>
            </a:r>
          </a:p>
        </p:txBody>
      </p:sp>
      <p:sp>
        <p:nvSpPr>
          <p:cNvPr id="243715" name="Rectangle 3"/>
          <p:cNvSpPr>
            <a:spLocks noGrp="1"/>
          </p:cNvSpPr>
          <p:nvPr>
            <p:ph idx="1"/>
          </p:nvPr>
        </p:nvSpPr>
        <p:spPr>
          <a:xfrm>
            <a:off x="140368" y="1050758"/>
            <a:ext cx="8839200" cy="5578642"/>
          </a:xfrm>
        </p:spPr>
        <p:txBody>
          <a:bodyPr>
            <a:normAutofit lnSpcReduction="10000"/>
          </a:bodyPr>
          <a:lstStyle/>
          <a:p>
            <a:pPr>
              <a:lnSpc>
                <a:spcPct val="90000"/>
              </a:lnSpc>
              <a:buFont typeface="Wingdings 2" pitchFamily="18" charset="2"/>
              <a:buNone/>
            </a:pPr>
            <a:r>
              <a:rPr lang="en-US" sz="2800" b="1" dirty="0"/>
              <a:t>.3 Data Analysis  </a:t>
            </a:r>
          </a:p>
          <a:p>
            <a:pPr marL="625475" lvl="1" indent="-220663"/>
            <a:r>
              <a:rPr lang="en-US" sz="2400" b="1" i="1" dirty="0"/>
              <a:t>Reserve Analysis</a:t>
            </a:r>
          </a:p>
          <a:p>
            <a:pPr marL="1079500" lvl="1" indent="-342900">
              <a:lnSpc>
                <a:spcPct val="90000"/>
              </a:lnSpc>
              <a:buFont typeface="Arial" pitchFamily="34" charset="0"/>
              <a:buChar char="•"/>
            </a:pPr>
            <a:r>
              <a:rPr lang="en-US" sz="2000" dirty="0"/>
              <a:t>To establish contingency funds for adverse events that may impact the project. These funds are called </a:t>
            </a:r>
            <a:r>
              <a:rPr lang="en-CA" sz="2000" i="1" dirty="0"/>
              <a:t>Contingency Reserves</a:t>
            </a:r>
          </a:p>
          <a:p>
            <a:pPr marL="1079500" lvl="1" indent="-342900">
              <a:lnSpc>
                <a:spcPct val="90000"/>
              </a:lnSpc>
              <a:buFont typeface="Arial" pitchFamily="34" charset="0"/>
              <a:buChar char="•"/>
            </a:pPr>
            <a:r>
              <a:rPr lang="en-CA" sz="2000" i="1" dirty="0"/>
              <a:t>Management Reserves</a:t>
            </a:r>
            <a:r>
              <a:rPr lang="en-CA" sz="2000" dirty="0"/>
              <a:t>: Budgeted reserves for unplanned but potentially required changes to project scope and cost as a result of “unknown unknowns”.  Approval required before spending </a:t>
            </a:r>
            <a:r>
              <a:rPr lang="en-CA" sz="2000" i="1" dirty="0"/>
              <a:t>Management Reserves</a:t>
            </a:r>
            <a:r>
              <a:rPr lang="en-CA" sz="2000" dirty="0"/>
              <a:t>.</a:t>
            </a:r>
          </a:p>
          <a:p>
            <a:pPr marL="1079500" lvl="1" indent="-342900">
              <a:lnSpc>
                <a:spcPct val="90000"/>
              </a:lnSpc>
              <a:buFont typeface="Arial" pitchFamily="34" charset="0"/>
              <a:buChar char="•"/>
            </a:pPr>
            <a:r>
              <a:rPr lang="en-CA" sz="2000" dirty="0"/>
              <a:t>Management Reserves are not part of the cost baseline, but are included in the budget.</a:t>
            </a:r>
          </a:p>
          <a:p>
            <a:pPr marL="1079500" lvl="1" indent="-342900">
              <a:lnSpc>
                <a:spcPct val="90000"/>
              </a:lnSpc>
              <a:buFont typeface="Arial" pitchFamily="34" charset="0"/>
              <a:buChar char="•"/>
            </a:pPr>
            <a:r>
              <a:rPr lang="en-CA" sz="2000" dirty="0"/>
              <a:t>Not distributed as part of Cost Baseline, therefore not part of Earned Value Calculations. </a:t>
            </a:r>
            <a:endParaRPr lang="en-US" sz="2000" dirty="0"/>
          </a:p>
          <a:p>
            <a:pPr marL="84137" indent="0">
              <a:buNone/>
            </a:pPr>
            <a:r>
              <a:rPr lang="en-US" sz="2800" b="1" dirty="0"/>
              <a:t>.4 Historical Information</a:t>
            </a:r>
          </a:p>
          <a:p>
            <a:pPr marL="722313" lvl="1" indent="0">
              <a:buNone/>
            </a:pPr>
            <a:r>
              <a:rPr lang="en-US" sz="2400" dirty="0"/>
              <a:t>Assists in developing parametric or analogous estimates. Reliability of historical information depends on </a:t>
            </a:r>
          </a:p>
          <a:p>
            <a:pPr marL="1124903" lvl="2" indent="-196850"/>
            <a:r>
              <a:rPr lang="en-US" sz="2000" dirty="0"/>
              <a:t>Accuracy of the model used</a:t>
            </a:r>
          </a:p>
          <a:p>
            <a:pPr marL="1124903" lvl="2" indent="-196850"/>
            <a:r>
              <a:rPr lang="en-US" sz="2000" dirty="0"/>
              <a:t>Quantifiable Parameters </a:t>
            </a:r>
          </a:p>
          <a:p>
            <a:pPr marL="1124903" lvl="2" indent="-196850"/>
            <a:r>
              <a:rPr lang="en-US" sz="2000" dirty="0"/>
              <a:t>Scalability of the models used.</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p:cNvSpPr>
          <p:nvPr>
            <p:ph type="title"/>
          </p:nvPr>
        </p:nvSpPr>
        <p:spPr bwMode="auto">
          <a:xfrm>
            <a:off x="152400" y="228600"/>
            <a:ext cx="9067800" cy="838200"/>
          </a:xfrm>
          <a:noFill/>
        </p:spPr>
        <p:txBody>
          <a:bodyPr wrap="square" lIns="91440" tIns="45720" rIns="91440" bIns="45720" numCol="1" anchorCtr="0" compatLnSpc="1">
            <a:prstTxWarp prst="textNoShape">
              <a:avLst/>
            </a:prstTxWarp>
            <a:normAutofit/>
          </a:bodyPr>
          <a:lstStyle/>
          <a:p>
            <a:r>
              <a:rPr lang="en-US" sz="3000" b="1" cap="none" dirty="0">
                <a:effectLst>
                  <a:outerShdw blurRad="38100" dist="38100" dir="2700000" algn="tl">
                    <a:srgbClr val="C0C0C0"/>
                  </a:outerShdw>
                </a:effectLst>
              </a:rPr>
              <a:t>7.3.2 DETERMINE BUDGET:TOOLS &amp; TECHNIQUES</a:t>
            </a:r>
          </a:p>
        </p:txBody>
      </p:sp>
      <p:sp>
        <p:nvSpPr>
          <p:cNvPr id="39939" name="Rectangle 3"/>
          <p:cNvSpPr>
            <a:spLocks noGrp="1" noChangeArrowheads="1"/>
          </p:cNvSpPr>
          <p:nvPr>
            <p:ph idx="1"/>
          </p:nvPr>
        </p:nvSpPr>
        <p:spPr>
          <a:xfrm>
            <a:off x="434975" y="1238250"/>
            <a:ext cx="8462963" cy="5162550"/>
          </a:xfrm>
        </p:spPr>
        <p:txBody>
          <a:bodyPr>
            <a:normAutofit lnSpcReduction="10000"/>
          </a:bodyPr>
          <a:lstStyle/>
          <a:p>
            <a:pPr marL="174625" indent="-174625" eaLnBrk="1" hangingPunct="1">
              <a:buFont typeface="Wingdings" pitchFamily="2" charset="2"/>
              <a:buNone/>
            </a:pPr>
            <a:r>
              <a:rPr lang="en-CA" sz="2800" b="1" dirty="0"/>
              <a:t>.5  Funding Limit Reconciliation</a:t>
            </a:r>
          </a:p>
          <a:p>
            <a:pPr marL="933831" lvl="1" indent="-342900" eaLnBrk="1" hangingPunct="1">
              <a:buFont typeface="Arial" pitchFamily="34" charset="0"/>
              <a:buChar char="•"/>
            </a:pPr>
            <a:r>
              <a:rPr lang="en-CA" sz="2400" dirty="0"/>
              <a:t>Reconciliation of spending with funding limits set by customer or performing organization for disbursement of funds.</a:t>
            </a:r>
          </a:p>
          <a:p>
            <a:pPr marL="933831" lvl="1" indent="-342900" eaLnBrk="1" hangingPunct="1">
              <a:buFont typeface="Arial" pitchFamily="34" charset="0"/>
              <a:buChar char="•"/>
            </a:pPr>
            <a:r>
              <a:rPr lang="en-CA" sz="2400" dirty="0"/>
              <a:t>May require adjusting  work schedules to regulate expenditures, by placing imposed date constraints on some work packages.</a:t>
            </a:r>
          </a:p>
          <a:p>
            <a:pPr marL="933831" lvl="1" indent="-342900" eaLnBrk="1" hangingPunct="1">
              <a:buFont typeface="Arial" pitchFamily="34" charset="0"/>
              <a:buChar char="•"/>
            </a:pPr>
            <a:r>
              <a:rPr lang="en-CA" sz="2400" dirty="0"/>
              <a:t>Re-scheduling can impact resource allocation.  </a:t>
            </a:r>
          </a:p>
          <a:p>
            <a:pPr marL="933831" lvl="1" indent="-342900" eaLnBrk="1" hangingPunct="1">
              <a:buFont typeface="Arial" pitchFamily="34" charset="0"/>
              <a:buChar char="•"/>
            </a:pPr>
            <a:r>
              <a:rPr lang="en-CA" sz="2400" dirty="0"/>
              <a:t>If funds were used as a limiting resource in the schedule development process, then the process is repeated using the new imposed date constraints, to produce the cost baseline.</a:t>
            </a:r>
          </a:p>
          <a:p>
            <a:pPr marL="84138" lvl="1" indent="-66675" eaLnBrk="1" hangingPunct="1">
              <a:buFont typeface="Arial" pitchFamily="34" charset="0"/>
              <a:buChar char="•"/>
            </a:pPr>
            <a:r>
              <a:rPr lang="en-CA" sz="2800" b="1" dirty="0"/>
              <a:t> 6 Financing</a:t>
            </a:r>
            <a:r>
              <a:rPr lang="en-CA" sz="2400" dirty="0"/>
              <a:t>	</a:t>
            </a:r>
          </a:p>
          <a:p>
            <a:pPr marL="558800" lvl="3" indent="0">
              <a:buNone/>
            </a:pPr>
            <a:r>
              <a:rPr lang="en-CA" sz="2000" dirty="0"/>
              <a:t>If external funding is needed for long-term infrastructural or industrial or public service projects.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2400"/>
            <a:ext cx="8686800" cy="838200"/>
          </a:xfrm>
        </p:spPr>
        <p:txBody>
          <a:bodyPr>
            <a:noAutofit/>
          </a:bodyPr>
          <a:lstStyle/>
          <a:p>
            <a:pPr algn="ctr" eaLnBrk="1" fontAlgn="auto" hangingPunct="1">
              <a:spcAft>
                <a:spcPts val="0"/>
              </a:spcAft>
              <a:defRPr/>
            </a:pPr>
            <a:r>
              <a:rPr lang="en-US" sz="2800" b="1" dirty="0">
                <a:effectLst>
                  <a:outerShdw blurRad="38100" dist="38100" dir="2700000" algn="tl">
                    <a:srgbClr val="000000">
                      <a:alpha val="43137"/>
                    </a:srgbClr>
                  </a:outerShdw>
                </a:effectLst>
              </a:rPr>
              <a:t>“MUST KNOWS” FOR COST MANAGEMENT</a:t>
            </a:r>
            <a:endParaRPr lang="en-CA" sz="2800" b="1" dirty="0">
              <a:effectLst>
                <a:outerShdw blurRad="38100" dist="38100" dir="2700000" algn="tl">
                  <a:srgbClr val="000000">
                    <a:alpha val="43137"/>
                  </a:srgbClr>
                </a:outerShdw>
              </a:effectLst>
            </a:endParaRPr>
          </a:p>
        </p:txBody>
      </p:sp>
      <p:sp>
        <p:nvSpPr>
          <p:cNvPr id="20483" name="Content Placeholder 2"/>
          <p:cNvSpPr>
            <a:spLocks noGrp="1"/>
          </p:cNvSpPr>
          <p:nvPr>
            <p:ph idx="1"/>
          </p:nvPr>
        </p:nvSpPr>
        <p:spPr>
          <a:xfrm>
            <a:off x="685800" y="990600"/>
            <a:ext cx="8153400" cy="5486400"/>
          </a:xfrm>
        </p:spPr>
        <p:txBody>
          <a:bodyPr>
            <a:noAutofit/>
          </a:bodyPr>
          <a:lstStyle/>
          <a:p>
            <a:pPr eaLnBrk="1" hangingPunct="1"/>
            <a:r>
              <a:rPr lang="en-US" sz="2600" dirty="0"/>
              <a:t>Key Inputs, Tools &amp; Techniques, Outputs For The Four Processes</a:t>
            </a:r>
          </a:p>
          <a:p>
            <a:pPr eaLnBrk="1" hangingPunct="1"/>
            <a:r>
              <a:rPr lang="en-US" sz="2600" dirty="0"/>
              <a:t>Types of costs: direct, indirect, fixed and variable costs, and how to differentiate between them</a:t>
            </a:r>
          </a:p>
          <a:p>
            <a:pPr eaLnBrk="1" hangingPunct="1"/>
            <a:r>
              <a:rPr lang="en-US" sz="2600" dirty="0"/>
              <a:t>How to recognize and differentiate between: Return on Investment (ROI),  Internal Rate of Return (IRR), Net Present Value (NPV), Benefit Cost Ratio (BCR), and Payback Period (PB)</a:t>
            </a:r>
          </a:p>
          <a:p>
            <a:pPr eaLnBrk="1" hangingPunct="1"/>
            <a:r>
              <a:rPr lang="en-US" sz="2600" dirty="0"/>
              <a:t>The principle of Opportunity Cost</a:t>
            </a:r>
          </a:p>
          <a:p>
            <a:pPr eaLnBrk="1" hangingPunct="1"/>
            <a:r>
              <a:rPr lang="en-US" sz="2600" dirty="0"/>
              <a:t>The characteristics of depreciation</a:t>
            </a:r>
          </a:p>
          <a:p>
            <a:pPr eaLnBrk="1" hangingPunct="1"/>
            <a:r>
              <a:rPr lang="en-US" sz="2600" dirty="0"/>
              <a:t>The principle of life-cycle costing</a:t>
            </a:r>
          </a:p>
          <a:p>
            <a:pPr eaLnBrk="1" hangingPunct="1"/>
            <a:r>
              <a:rPr lang="en-US" sz="2600" dirty="0"/>
              <a:t>The characteristics of Earned Value Concepts, and the formulas for calculating time and cost variances</a:t>
            </a:r>
          </a:p>
          <a:p>
            <a:pPr eaLnBrk="1" hangingPunct="1"/>
            <a:endParaRPr lang="en-US" sz="2600" dirty="0"/>
          </a:p>
          <a:p>
            <a:pPr eaLnBrk="1" hangingPunct="1"/>
            <a:endParaRPr lang="en-CA" sz="2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p:cNvSpPr>
          <p:nvPr>
            <p:ph type="title"/>
          </p:nvPr>
        </p:nvSpPr>
        <p:spPr bwMode="auto">
          <a:xfrm>
            <a:off x="152400" y="0"/>
            <a:ext cx="9067800" cy="838200"/>
          </a:xfrm>
          <a:noFill/>
        </p:spPr>
        <p:txBody>
          <a:bodyPr wrap="square" lIns="91440" tIns="45720" rIns="91440" bIns="45720" numCol="1" anchorCtr="0" compatLnSpc="1">
            <a:prstTxWarp prst="textNoShape">
              <a:avLst/>
            </a:prstTxWarp>
            <a:normAutofit/>
          </a:bodyPr>
          <a:lstStyle/>
          <a:p>
            <a:pPr algn="ctr"/>
            <a:r>
              <a:rPr lang="en-US" sz="3000" b="1" cap="none" dirty="0">
                <a:effectLst>
                  <a:outerShdw blurRad="38100" dist="38100" dir="2700000" algn="tl">
                    <a:srgbClr val="C0C0C0"/>
                  </a:outerShdw>
                </a:effectLst>
              </a:rPr>
              <a:t>7.3.3 DETERMINE BUDGET: OUTPUTS</a:t>
            </a:r>
          </a:p>
        </p:txBody>
      </p:sp>
      <p:sp>
        <p:nvSpPr>
          <p:cNvPr id="63491" name="Rectangle 3"/>
          <p:cNvSpPr>
            <a:spLocks noGrp="1" noChangeArrowheads="1"/>
          </p:cNvSpPr>
          <p:nvPr>
            <p:ph idx="1"/>
          </p:nvPr>
        </p:nvSpPr>
        <p:spPr>
          <a:xfrm>
            <a:off x="228600" y="762000"/>
            <a:ext cx="8601075" cy="2057400"/>
          </a:xfrm>
        </p:spPr>
        <p:txBody>
          <a:bodyPr>
            <a:normAutofit fontScale="92500" lnSpcReduction="10000"/>
          </a:bodyPr>
          <a:lstStyle/>
          <a:p>
            <a:pPr marL="514350" indent="-514350" eaLnBrk="1" hangingPunct="1">
              <a:buFont typeface="Wingdings" pitchFamily="2" charset="2"/>
              <a:buNone/>
              <a:tabLst>
                <a:tab pos="628650" algn="l"/>
              </a:tabLst>
            </a:pPr>
            <a:r>
              <a:rPr lang="en-US" sz="2600" b="1" dirty="0"/>
              <a:t>	.1 Cost Baseline</a:t>
            </a:r>
          </a:p>
          <a:p>
            <a:pPr marL="1136650" lvl="1" indent="-342900" eaLnBrk="1" hangingPunct="1">
              <a:buFont typeface="Arial" pitchFamily="34" charset="0"/>
              <a:buChar char="•"/>
            </a:pPr>
            <a:r>
              <a:rPr lang="en-US" sz="2200" dirty="0"/>
              <a:t>Approved version of  the </a:t>
            </a:r>
            <a:r>
              <a:rPr lang="en-US" sz="2200" i="1" dirty="0"/>
              <a:t>time-phased</a:t>
            </a:r>
            <a:r>
              <a:rPr lang="en-US" sz="2200" dirty="0"/>
              <a:t> project budget, excluding any management reserves. </a:t>
            </a:r>
          </a:p>
          <a:p>
            <a:pPr marL="1136650" lvl="1" indent="-342900" eaLnBrk="1" hangingPunct="1">
              <a:buFont typeface="Arial" pitchFamily="34" charset="0"/>
              <a:buChar char="•"/>
            </a:pPr>
            <a:r>
              <a:rPr lang="en-US" sz="2200" dirty="0"/>
              <a:t>Provides planned cumulative total project costs (S-curve)</a:t>
            </a:r>
          </a:p>
          <a:p>
            <a:pPr marL="1136650" lvl="1" indent="-342900">
              <a:buFont typeface="Arial" pitchFamily="34" charset="0"/>
              <a:buChar char="•"/>
            </a:pPr>
            <a:r>
              <a:rPr lang="en-US" sz="2200" dirty="0"/>
              <a:t>The components of the project budget are shown in the figure below</a:t>
            </a:r>
          </a:p>
          <a:p>
            <a:pPr marL="514350" indent="-514350" eaLnBrk="1" hangingPunct="1">
              <a:buFont typeface="Wingdings 2" pitchFamily="18" charset="2"/>
              <a:buNone/>
              <a:tabLst>
                <a:tab pos="628650" algn="l"/>
              </a:tabLst>
            </a:pPr>
            <a:r>
              <a:rPr lang="en-US" sz="2600" dirty="0"/>
              <a:t> </a:t>
            </a:r>
          </a:p>
        </p:txBody>
      </p:sp>
      <p:sp>
        <p:nvSpPr>
          <p:cNvPr id="8" name="TextBox 1"/>
          <p:cNvSpPr txBox="1"/>
          <p:nvPr/>
        </p:nvSpPr>
        <p:spPr>
          <a:xfrm>
            <a:off x="3541585" y="6248401"/>
            <a:ext cx="532017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6</a:t>
            </a:r>
            <a:r>
              <a:rPr kumimoji="0" lang="en-US" sz="1400" b="1" i="1" u="none" strike="noStrike" kern="1200" cap="none" spc="0" normalizeH="0" baseline="30000" noProof="0" dirty="0">
                <a:ln>
                  <a:noFill/>
                </a:ln>
                <a:solidFill>
                  <a:srgbClr val="000000"/>
                </a:solidFill>
                <a:effectLst/>
                <a:uLnTx/>
                <a:uFillTx/>
                <a:latin typeface="Times New Roman" pitchFamily="18" charset="0"/>
                <a:ea typeface="+mn-ea"/>
                <a:cs typeface="+mn-cs"/>
              </a:rPr>
              <a:t>th</a:t>
            </a: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 Edition Fig 7-8 Page 255) </a:t>
            </a:r>
          </a:p>
        </p:txBody>
      </p:sp>
      <p:pic>
        <p:nvPicPr>
          <p:cNvPr id="1198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362200"/>
            <a:ext cx="7086600" cy="3886201"/>
          </a:xfrm>
          <a:prstGeom prst="rect">
            <a:avLst/>
          </a:prstGeom>
          <a:solidFill>
            <a:schemeClr val="accent1"/>
          </a:solid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p:cNvSpPr>
          <p:nvPr>
            <p:ph type="title"/>
          </p:nvPr>
        </p:nvSpPr>
        <p:spPr bwMode="auto">
          <a:xfrm>
            <a:off x="152400" y="0"/>
            <a:ext cx="9067800" cy="838200"/>
          </a:xfrm>
          <a:noFill/>
        </p:spPr>
        <p:txBody>
          <a:bodyPr wrap="square" lIns="91440" tIns="45720" rIns="91440" bIns="45720" numCol="1" anchorCtr="0" compatLnSpc="1">
            <a:prstTxWarp prst="textNoShape">
              <a:avLst/>
            </a:prstTxWarp>
            <a:normAutofit/>
          </a:bodyPr>
          <a:lstStyle/>
          <a:p>
            <a:pPr algn="ctr"/>
            <a:r>
              <a:rPr lang="en-US" sz="3000" b="1" cap="none" dirty="0">
                <a:effectLst>
                  <a:outerShdw blurRad="38100" dist="38100" dir="2700000" algn="tl">
                    <a:srgbClr val="C0C0C0"/>
                  </a:outerShdw>
                </a:effectLst>
              </a:rPr>
              <a:t>7.3.3 DETERMINE BUDGET: OUTPUTS</a:t>
            </a:r>
          </a:p>
        </p:txBody>
      </p:sp>
      <p:sp>
        <p:nvSpPr>
          <p:cNvPr id="64515" name="Rectangle 3"/>
          <p:cNvSpPr>
            <a:spLocks noGrp="1" noChangeArrowheads="1"/>
          </p:cNvSpPr>
          <p:nvPr>
            <p:ph idx="1"/>
          </p:nvPr>
        </p:nvSpPr>
        <p:spPr>
          <a:xfrm>
            <a:off x="228600" y="862262"/>
            <a:ext cx="4038600" cy="5687961"/>
          </a:xfrm>
        </p:spPr>
        <p:txBody>
          <a:bodyPr>
            <a:normAutofit fontScale="92500" lnSpcReduction="10000"/>
          </a:bodyPr>
          <a:lstStyle/>
          <a:p>
            <a:pPr marL="360363" indent="-325438" eaLnBrk="1" hangingPunct="1">
              <a:lnSpc>
                <a:spcPct val="90000"/>
              </a:lnSpc>
              <a:buFont typeface="Wingdings" pitchFamily="2" charset="2"/>
              <a:buNone/>
            </a:pPr>
            <a:r>
              <a:rPr lang="en-CA" sz="3000" b="1" dirty="0"/>
              <a:t>.2 Project Funding     Requirements</a:t>
            </a:r>
          </a:p>
          <a:p>
            <a:pPr lvl="1" eaLnBrk="1" hangingPunct="1">
              <a:lnSpc>
                <a:spcPct val="90000"/>
              </a:lnSpc>
              <a:spcAft>
                <a:spcPct val="20000"/>
              </a:spcAft>
              <a:buFont typeface="Arial" pitchFamily="34" charset="0"/>
              <a:buChar char="•"/>
            </a:pPr>
            <a:r>
              <a:rPr lang="en-CA" sz="2200" dirty="0"/>
              <a:t>Total and periodic fund requirements, derived from the cost baseline.</a:t>
            </a:r>
          </a:p>
          <a:p>
            <a:pPr lvl="1" eaLnBrk="1" hangingPunct="1">
              <a:lnSpc>
                <a:spcPct val="90000"/>
              </a:lnSpc>
              <a:spcAft>
                <a:spcPct val="20000"/>
              </a:spcAft>
              <a:buFont typeface="Arial" pitchFamily="34" charset="0"/>
              <a:buChar char="•"/>
            </a:pPr>
            <a:r>
              <a:rPr lang="en-CA" sz="2200" dirty="0"/>
              <a:t>Can be established to exceed some margins. </a:t>
            </a:r>
          </a:p>
          <a:p>
            <a:pPr lvl="1" eaLnBrk="1" hangingPunct="1">
              <a:lnSpc>
                <a:spcPct val="90000"/>
              </a:lnSpc>
              <a:spcAft>
                <a:spcPct val="20000"/>
              </a:spcAft>
              <a:buFont typeface="Arial" pitchFamily="34" charset="0"/>
              <a:buChar char="•"/>
            </a:pPr>
            <a:r>
              <a:rPr lang="en-CA" sz="2200" dirty="0"/>
              <a:t>Funding is a step function. Not continuous</a:t>
            </a:r>
          </a:p>
          <a:p>
            <a:pPr lvl="1" eaLnBrk="1" hangingPunct="1">
              <a:lnSpc>
                <a:spcPct val="90000"/>
              </a:lnSpc>
              <a:spcAft>
                <a:spcPct val="20000"/>
              </a:spcAft>
              <a:buFont typeface="Arial" pitchFamily="34" charset="0"/>
              <a:buChar char="•"/>
            </a:pPr>
            <a:r>
              <a:rPr lang="en-CA" sz="2200" dirty="0"/>
              <a:t>The cost baseline and the cash flow lines would increase when a portion of the management reserve is authorized and spent.</a:t>
            </a:r>
          </a:p>
          <a:p>
            <a:pPr lvl="1" eaLnBrk="1" hangingPunct="1">
              <a:lnSpc>
                <a:spcPct val="90000"/>
              </a:lnSpc>
              <a:spcAft>
                <a:spcPct val="20000"/>
              </a:spcAft>
              <a:buFont typeface="Arial" pitchFamily="34" charset="0"/>
              <a:buChar char="•"/>
            </a:pPr>
            <a:r>
              <a:rPr lang="en-CA" sz="2200" dirty="0"/>
              <a:t>Any gap at the end of the project, between funds allocated and the cost baseline and cash flow amounts, shows the amount of management reserve that was not used</a:t>
            </a:r>
            <a:r>
              <a:rPr lang="en-CA" sz="2000" dirty="0"/>
              <a:t>.</a:t>
            </a:r>
          </a:p>
        </p:txBody>
      </p:sp>
      <p:pic>
        <p:nvPicPr>
          <p:cNvPr id="1208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2939" y="990600"/>
            <a:ext cx="4714875"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1"/>
          <p:cNvSpPr txBox="1"/>
          <p:nvPr/>
        </p:nvSpPr>
        <p:spPr>
          <a:xfrm>
            <a:off x="3581400" y="6248400"/>
            <a:ext cx="5320174"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6</a:t>
            </a:r>
            <a:r>
              <a:rPr kumimoji="0" lang="en-US" sz="1400" b="1" i="1" u="none" strike="noStrike" kern="1200" cap="none" spc="0" normalizeH="0" baseline="30000" noProof="0" dirty="0">
                <a:ln>
                  <a:noFill/>
                </a:ln>
                <a:solidFill>
                  <a:srgbClr val="000000"/>
                </a:solidFill>
                <a:effectLst/>
                <a:uLnTx/>
                <a:uFillTx/>
                <a:latin typeface="Times New Roman" pitchFamily="18" charset="0"/>
                <a:ea typeface="+mn-ea"/>
                <a:cs typeface="+mn-cs"/>
              </a:rPr>
              <a:t>th</a:t>
            </a: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 Edition Fig 7-9 Page 255) </a:t>
            </a:r>
          </a:p>
        </p:txBody>
      </p:sp>
      <p:sp>
        <p:nvSpPr>
          <p:cNvPr id="2" name="TextBox 1">
            <a:extLst>
              <a:ext uri="{FF2B5EF4-FFF2-40B4-BE49-F238E27FC236}">
                <a16:creationId xmlns:a16="http://schemas.microsoft.com/office/drawing/2014/main" id="{7F99972A-D622-4A0C-B981-C2F27E042D48}"/>
              </a:ext>
            </a:extLst>
          </p:cNvPr>
          <p:cNvSpPr txBox="1"/>
          <p:nvPr/>
        </p:nvSpPr>
        <p:spPr>
          <a:xfrm>
            <a:off x="5022287" y="748862"/>
            <a:ext cx="2438400" cy="923330"/>
          </a:xfrm>
          <a:prstGeom prst="rect">
            <a:avLst/>
          </a:prstGeom>
          <a:noFill/>
        </p:spPr>
        <p:txBody>
          <a:bodyPr wrap="square" rtlCol="0">
            <a:spAutoFit/>
          </a:bodyPr>
          <a:lstStyle/>
          <a:p>
            <a:r>
              <a:rPr lang="en-CA" b="1" dirty="0">
                <a:solidFill>
                  <a:schemeClr val="accent2"/>
                </a:solidFill>
              </a:rPr>
              <a:t>Budget at completion = budget base line: usually as “S” curve.</a:t>
            </a:r>
          </a:p>
        </p:txBody>
      </p:sp>
      <p:sp>
        <p:nvSpPr>
          <p:cNvPr id="3" name="TextBox 2">
            <a:extLst>
              <a:ext uri="{FF2B5EF4-FFF2-40B4-BE49-F238E27FC236}">
                <a16:creationId xmlns:a16="http://schemas.microsoft.com/office/drawing/2014/main" id="{BD742AD2-60AE-4ACD-8DF2-8639B6502B9C}"/>
              </a:ext>
            </a:extLst>
          </p:cNvPr>
          <p:cNvSpPr txBox="1"/>
          <p:nvPr/>
        </p:nvSpPr>
        <p:spPr>
          <a:xfrm>
            <a:off x="6781800" y="3429000"/>
            <a:ext cx="1981200" cy="1477328"/>
          </a:xfrm>
          <a:prstGeom prst="rect">
            <a:avLst/>
          </a:prstGeom>
          <a:noFill/>
        </p:spPr>
        <p:txBody>
          <a:bodyPr wrap="square" rtlCol="0">
            <a:spAutoFit/>
          </a:bodyPr>
          <a:lstStyle/>
          <a:p>
            <a:r>
              <a:rPr lang="en-CA" dirty="0">
                <a:solidFill>
                  <a:schemeClr val="accent2"/>
                </a:solidFill>
              </a:rPr>
              <a:t>If over budget base line, the extra money is from Management </a:t>
            </a:r>
            <a:r>
              <a:rPr lang="en-CA" dirty="0" err="1">
                <a:solidFill>
                  <a:schemeClr val="accent2"/>
                </a:solidFill>
              </a:rPr>
              <a:t>reserver</a:t>
            </a:r>
            <a:endParaRPr lang="en-CA" dirty="0">
              <a:solidFill>
                <a:schemeClr val="accent2"/>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p:cNvSpPr>
          <p:nvPr>
            <p:ph type="title"/>
          </p:nvPr>
        </p:nvSpPr>
        <p:spPr bwMode="auto">
          <a:xfrm>
            <a:off x="381000" y="228600"/>
            <a:ext cx="8031480" cy="914400"/>
          </a:xfrm>
          <a:noFill/>
        </p:spPr>
        <p:txBody>
          <a:bodyPr wrap="square" lIns="91440" tIns="45720" rIns="91440" bIns="45720" numCol="1" anchorCtr="0" compatLnSpc="1">
            <a:prstTxWarp prst="textNoShape">
              <a:avLst/>
            </a:prstTxWarp>
            <a:noAutofit/>
          </a:bodyPr>
          <a:lstStyle/>
          <a:p>
            <a:pPr algn="ctr"/>
            <a:r>
              <a:rPr lang="en-US" sz="3600" b="1" cap="none" dirty="0">
                <a:effectLst>
                  <a:outerShdw blurRad="38100" dist="38100" dir="2700000" algn="tl">
                    <a:srgbClr val="C0C0C0"/>
                  </a:outerShdw>
                </a:effectLst>
              </a:rPr>
              <a:t>7.3.3 DETERMINE BUDGET: OUTPUTS</a:t>
            </a:r>
          </a:p>
        </p:txBody>
      </p:sp>
      <p:sp>
        <p:nvSpPr>
          <p:cNvPr id="3" name="Content Placeholder 2"/>
          <p:cNvSpPr>
            <a:spLocks noGrp="1"/>
          </p:cNvSpPr>
          <p:nvPr>
            <p:ph idx="1"/>
          </p:nvPr>
        </p:nvSpPr>
        <p:spPr>
          <a:xfrm>
            <a:off x="457200" y="1371600"/>
            <a:ext cx="8183880" cy="4800600"/>
          </a:xfrm>
        </p:spPr>
        <p:txBody>
          <a:bodyPr>
            <a:normAutofit/>
          </a:bodyPr>
          <a:lstStyle/>
          <a:p>
            <a:pPr marL="82296" indent="0">
              <a:buNone/>
            </a:pPr>
            <a:r>
              <a:rPr lang="en-US" sz="2800" b="1" dirty="0"/>
              <a:t>.3 Project Documents Updates</a:t>
            </a:r>
          </a:p>
          <a:p>
            <a:pPr marL="404813" indent="0">
              <a:buNone/>
            </a:pPr>
            <a:r>
              <a:rPr lang="en-US" sz="2400" dirty="0"/>
              <a:t>As the process of determining the budget is performed several documents may require updating. These include but are not limited to:</a:t>
            </a:r>
          </a:p>
          <a:p>
            <a:pPr marL="747713" indent="-342900"/>
            <a:r>
              <a:rPr lang="en-US" sz="2400" dirty="0"/>
              <a:t>cost estimates</a:t>
            </a:r>
          </a:p>
          <a:p>
            <a:pPr marL="747713" indent="-342900"/>
            <a:r>
              <a:rPr lang="en-US" sz="2400" dirty="0"/>
              <a:t>Project Schedule</a:t>
            </a:r>
          </a:p>
          <a:p>
            <a:pPr marL="747713" indent="-342900"/>
            <a:r>
              <a:rPr lang="en-US" sz="2400" dirty="0"/>
              <a:t>Risk register</a:t>
            </a:r>
          </a:p>
          <a:p>
            <a:pPr marL="404813" indent="0">
              <a:buNone/>
            </a:pPr>
            <a:endParaRPr lang="en-US" sz="2400" dirty="0"/>
          </a:p>
        </p:txBody>
      </p:sp>
    </p:spTree>
    <p:extLst>
      <p:ext uri="{BB962C8B-B14F-4D97-AF65-F5344CB8AC3E}">
        <p14:creationId xmlns:p14="http://schemas.microsoft.com/office/powerpoint/2010/main" val="2456892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itle 1"/>
          <p:cNvPicPr>
            <a:picLocks noChangeArrowheads="1"/>
          </p:cNvPicPr>
          <p:nvPr/>
        </p:nvPicPr>
        <p:blipFill>
          <a:blip r:embed="rId3" cstate="print"/>
          <a:srcRect/>
          <a:stretch>
            <a:fillRect/>
          </a:stretch>
        </p:blipFill>
        <p:spPr bwMode="auto">
          <a:xfrm>
            <a:off x="36095" y="81118"/>
            <a:ext cx="9677400" cy="1447800"/>
          </a:xfrm>
          <a:prstGeom prst="rect">
            <a:avLst/>
          </a:prstGeom>
          <a:noFill/>
          <a:ln w="9525">
            <a:noFill/>
            <a:miter lim="800000"/>
            <a:headEnd/>
            <a:tailEnd/>
          </a:ln>
        </p:spPr>
      </p:pic>
      <p:sp>
        <p:nvSpPr>
          <p:cNvPr id="65545" name="Text Box 9"/>
          <p:cNvSpPr txBox="1">
            <a:spLocks noChangeArrowheads="1"/>
          </p:cNvSpPr>
          <p:nvPr/>
        </p:nvSpPr>
        <p:spPr bwMode="auto">
          <a:xfrm>
            <a:off x="381000" y="1450259"/>
            <a:ext cx="8458200" cy="4031873"/>
          </a:xfrm>
          <a:prstGeom prst="rect">
            <a:avLst/>
          </a:prstGeom>
          <a:noFill/>
          <a:ln w="28575">
            <a:solidFill>
              <a:schemeClr val="accent2"/>
            </a:solidFill>
            <a:miter lim="800000"/>
            <a:headEnd type="none" w="sm" len="sm"/>
            <a:tailEnd type="none" w="sm" len="sm"/>
          </a:ln>
          <a:effectLst/>
        </p:spPr>
        <p:txBody>
          <a:bodyPr wrap="square">
            <a:spAutoFit/>
          </a:bodyPr>
          <a:lstStyle/>
          <a:p>
            <a:r>
              <a:rPr lang="en-US" sz="3200" i="1" dirty="0"/>
              <a:t>If the Project Management Team do not adequately complete the process of determining a budget, the project could encounter a multitude of problems. By failing to estimate and fund required work, the  project could face budget overruns. If an approved budget is not in place, the project could suffer delays due to equipment and  material required for the project being not acquired.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8"/>
          <p:cNvPicPr>
            <a:picLocks noChangeArrowheads="1"/>
          </p:cNvPicPr>
          <p:nvPr/>
        </p:nvPicPr>
        <p:blipFill>
          <a:blip r:embed="rId3" cstate="print"/>
          <a:srcRect/>
          <a:stretch>
            <a:fillRect/>
          </a:stretch>
        </p:blipFill>
        <p:spPr bwMode="auto">
          <a:xfrm rot="1358963">
            <a:off x="6426782" y="3390701"/>
            <a:ext cx="2267744" cy="1981200"/>
          </a:xfrm>
          <a:prstGeom prst="rect">
            <a:avLst/>
          </a:prstGeom>
          <a:noFill/>
          <a:ln w="12700">
            <a:noFill/>
            <a:miter lim="800000"/>
            <a:headEnd/>
            <a:tailEnd/>
          </a:ln>
        </p:spPr>
      </p:pic>
      <p:sp>
        <p:nvSpPr>
          <p:cNvPr id="281602" name="Rectangle 1026"/>
          <p:cNvSpPr>
            <a:spLocks noGrp="1" noChangeArrowheads="1"/>
          </p:cNvSpPr>
          <p:nvPr>
            <p:ph type="title"/>
          </p:nvPr>
        </p:nvSpPr>
        <p:spPr>
          <a:xfrm>
            <a:off x="301752" y="326574"/>
            <a:ext cx="8686800" cy="841248"/>
          </a:xfrm>
        </p:spPr>
        <p:txBody>
          <a:bodyPr>
            <a:normAutofit/>
          </a:bodyPr>
          <a:lstStyle/>
          <a:p>
            <a:pPr algn="ctr" eaLnBrk="1" fontAlgn="auto" hangingPunct="1">
              <a:spcAft>
                <a:spcPts val="0"/>
              </a:spcAft>
              <a:defRPr/>
            </a:pPr>
            <a:r>
              <a:rPr lang="en-US" b="1" spc="300" dirty="0">
                <a:effectLst>
                  <a:outerShdw blurRad="50000" dist="30000" dir="5400000" algn="tl" rotWithShape="0">
                    <a:srgbClr val="000000">
                      <a:alpha val="30000"/>
                    </a:srgbClr>
                  </a:outerShdw>
                  <a:reflection blurRad="6350" stA="55000" endA="300" endPos="45500" dir="5400000" sy="-100000" algn="bl" rotWithShape="0"/>
                </a:effectLst>
              </a:rPr>
              <a:t>7.4 CONTROL COSTS</a:t>
            </a:r>
          </a:p>
        </p:txBody>
      </p:sp>
      <p:sp>
        <p:nvSpPr>
          <p:cNvPr id="18436" name="AutoShape 1053"/>
          <p:cNvSpPr>
            <a:spLocks noChangeAspect="1" noChangeArrowheads="1" noTextEdit="1"/>
          </p:cNvSpPr>
          <p:nvPr/>
        </p:nvSpPr>
        <p:spPr bwMode="auto">
          <a:xfrm>
            <a:off x="660400" y="3359150"/>
            <a:ext cx="8658225" cy="1895475"/>
          </a:xfrm>
          <a:prstGeom prst="rect">
            <a:avLst/>
          </a:prstGeom>
          <a:noFill/>
          <a:ln w="9525">
            <a:noFill/>
            <a:miter lim="800000"/>
            <a:headEnd/>
            <a:tailEnd/>
          </a:ln>
        </p:spPr>
        <p:txBody>
          <a:bodyPr/>
          <a:lstStyle/>
          <a:p>
            <a:endParaRPr lang="en-CA"/>
          </a:p>
        </p:txBody>
      </p:sp>
      <p:sp>
        <p:nvSpPr>
          <p:cNvPr id="13" name="TextBox 1"/>
          <p:cNvSpPr txBox="1"/>
          <p:nvPr/>
        </p:nvSpPr>
        <p:spPr>
          <a:xfrm>
            <a:off x="5813195" y="6361889"/>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grpSp>
        <p:nvGrpSpPr>
          <p:cNvPr id="16" name="Group 15"/>
          <p:cNvGrpSpPr/>
          <p:nvPr/>
        </p:nvGrpSpPr>
        <p:grpSpPr>
          <a:xfrm>
            <a:off x="949452" y="2063552"/>
            <a:ext cx="7391400" cy="2971800"/>
            <a:chOff x="990600" y="2286000"/>
            <a:chExt cx="7391400" cy="2971800"/>
          </a:xfrm>
        </p:grpSpPr>
        <p:sp>
          <p:nvSpPr>
            <p:cNvPr id="30" name="Rectangle 29"/>
            <p:cNvSpPr/>
            <p:nvPr/>
          </p:nvSpPr>
          <p:spPr bwMode="auto">
            <a:xfrm>
              <a:off x="3581400" y="2286000"/>
              <a:ext cx="1817688" cy="1095375"/>
            </a:xfrm>
            <a:prstGeom prst="rect">
              <a:avLst/>
            </a:prstGeom>
            <a:solidFill>
              <a:schemeClr val="accent1">
                <a:lumMod val="50000"/>
              </a:schemeClr>
            </a:solidFill>
            <a:ln w="28575"/>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rPr>
                <a:t>7.0</a:t>
              </a:r>
            </a:p>
            <a:p>
              <a:pPr algn="ctr">
                <a:defRPr/>
              </a:pPr>
              <a:r>
                <a:rPr lang="en-US" sz="2000" b="1" dirty="0">
                  <a:solidFill>
                    <a:schemeClr val="bg2"/>
                  </a:solidFill>
                </a:rPr>
                <a:t>Project  Cost</a:t>
              </a:r>
            </a:p>
            <a:p>
              <a:pPr algn="ctr">
                <a:defRPr/>
              </a:pPr>
              <a:r>
                <a:rPr lang="en-US" sz="2000" b="1" dirty="0">
                  <a:solidFill>
                    <a:schemeClr val="bg2"/>
                  </a:solidFill>
                </a:rPr>
                <a:t>Management</a:t>
              </a:r>
              <a:endParaRPr lang="en-CA" sz="2000" b="1" dirty="0">
                <a:solidFill>
                  <a:schemeClr val="bg2"/>
                </a:solidFill>
              </a:endParaRPr>
            </a:p>
          </p:txBody>
        </p:sp>
        <p:sp>
          <p:nvSpPr>
            <p:cNvPr id="31" name="Rectangle 30"/>
            <p:cNvSpPr/>
            <p:nvPr/>
          </p:nvSpPr>
          <p:spPr bwMode="auto">
            <a:xfrm>
              <a:off x="6838950" y="3952875"/>
              <a:ext cx="1543050" cy="1301750"/>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rPr>
                <a:t>7.4</a:t>
              </a:r>
            </a:p>
            <a:p>
              <a:pPr algn="ctr">
                <a:defRPr/>
              </a:pPr>
              <a:r>
                <a:rPr lang="en-US" sz="2000" b="1" dirty="0">
                  <a:solidFill>
                    <a:schemeClr val="bg2"/>
                  </a:solidFill>
                </a:rPr>
                <a:t>Control</a:t>
              </a:r>
            </a:p>
            <a:p>
              <a:pPr algn="ctr">
                <a:defRPr/>
              </a:pPr>
              <a:r>
                <a:rPr lang="en-US" sz="2000" b="1" dirty="0">
                  <a:solidFill>
                    <a:schemeClr val="bg2"/>
                  </a:solidFill>
                </a:rPr>
                <a:t>Costs</a:t>
              </a:r>
              <a:endParaRPr lang="en-CA" sz="2000" b="1" dirty="0">
                <a:solidFill>
                  <a:schemeClr val="bg2"/>
                </a:solidFill>
              </a:endParaRPr>
            </a:p>
          </p:txBody>
        </p:sp>
        <p:sp>
          <p:nvSpPr>
            <p:cNvPr id="32" name="Rectangle 31"/>
            <p:cNvSpPr/>
            <p:nvPr/>
          </p:nvSpPr>
          <p:spPr bwMode="auto">
            <a:xfrm>
              <a:off x="4755356" y="3943350"/>
              <a:ext cx="1569244" cy="1301750"/>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rPr>
                <a:t>7.3</a:t>
              </a:r>
            </a:p>
            <a:p>
              <a:pPr algn="ctr">
                <a:defRPr/>
              </a:pPr>
              <a:r>
                <a:rPr lang="en-US" sz="2000" b="1" dirty="0">
                  <a:solidFill>
                    <a:schemeClr val="bg2"/>
                  </a:solidFill>
                </a:rPr>
                <a:t>Determine</a:t>
              </a:r>
            </a:p>
            <a:p>
              <a:pPr algn="ctr">
                <a:defRPr/>
              </a:pPr>
              <a:r>
                <a:rPr lang="en-US" sz="2000" b="1" dirty="0">
                  <a:solidFill>
                    <a:schemeClr val="bg2"/>
                  </a:solidFill>
                </a:rPr>
                <a:t>Budget</a:t>
              </a:r>
              <a:endParaRPr lang="en-CA" sz="2000" b="1" dirty="0">
                <a:solidFill>
                  <a:schemeClr val="bg2"/>
                </a:solidFill>
              </a:endParaRPr>
            </a:p>
          </p:txBody>
        </p:sp>
        <p:sp>
          <p:nvSpPr>
            <p:cNvPr id="33" name="Rectangle 32"/>
            <p:cNvSpPr/>
            <p:nvPr/>
          </p:nvSpPr>
          <p:spPr bwMode="auto">
            <a:xfrm>
              <a:off x="2927350" y="3952875"/>
              <a:ext cx="1492250" cy="1301750"/>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rPr>
                <a:t>7.2</a:t>
              </a:r>
            </a:p>
            <a:p>
              <a:pPr algn="ctr">
                <a:defRPr/>
              </a:pPr>
              <a:r>
                <a:rPr lang="en-US" sz="2000" b="1" dirty="0">
                  <a:solidFill>
                    <a:schemeClr val="bg2"/>
                  </a:solidFill>
                </a:rPr>
                <a:t>Estimate</a:t>
              </a:r>
            </a:p>
            <a:p>
              <a:pPr algn="ctr">
                <a:defRPr/>
              </a:pPr>
              <a:r>
                <a:rPr lang="en-US" sz="2000" b="1" dirty="0">
                  <a:solidFill>
                    <a:schemeClr val="bg2"/>
                  </a:solidFill>
                </a:rPr>
                <a:t>Costs</a:t>
              </a:r>
              <a:endParaRPr lang="en-CA" sz="2000" b="1" dirty="0">
                <a:solidFill>
                  <a:schemeClr val="bg2"/>
                </a:solidFill>
              </a:endParaRPr>
            </a:p>
          </p:txBody>
        </p:sp>
        <p:cxnSp>
          <p:nvCxnSpPr>
            <p:cNvPr id="35" name="Straight Connector 34"/>
            <p:cNvCxnSpPr/>
            <p:nvPr/>
          </p:nvCxnSpPr>
          <p:spPr bwMode="auto">
            <a:xfrm>
              <a:off x="1828800" y="3600450"/>
              <a:ext cx="5783262"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auto">
            <a:xfrm>
              <a:off x="4495800" y="3382963"/>
              <a:ext cx="0" cy="21907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auto">
            <a:xfrm rot="5400000">
              <a:off x="7435056" y="3777457"/>
              <a:ext cx="352425" cy="158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auto">
            <a:xfrm>
              <a:off x="990600" y="3956050"/>
              <a:ext cx="1676400" cy="1301750"/>
            </a:xfrm>
            <a:prstGeom prst="rect">
              <a:avLst/>
            </a:prstGeom>
            <a:solidFill>
              <a:schemeClr val="accent1">
                <a:lumMod val="50000"/>
              </a:schemeClr>
            </a:solidFill>
            <a:ln w="28575"/>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b="1" dirty="0">
                  <a:solidFill>
                    <a:schemeClr val="bg2"/>
                  </a:solidFill>
                </a:rPr>
                <a:t>7.1</a:t>
              </a:r>
            </a:p>
            <a:p>
              <a:pPr algn="ctr">
                <a:defRPr/>
              </a:pPr>
              <a:r>
                <a:rPr lang="en-US" sz="2000" b="1" dirty="0">
                  <a:solidFill>
                    <a:schemeClr val="bg2"/>
                  </a:solidFill>
                </a:rPr>
                <a:t>Plan Cost</a:t>
              </a:r>
            </a:p>
            <a:p>
              <a:pPr algn="ctr">
                <a:defRPr/>
              </a:pPr>
              <a:r>
                <a:rPr lang="en-US" sz="2000" b="1" dirty="0">
                  <a:solidFill>
                    <a:schemeClr val="bg2"/>
                  </a:solidFill>
                </a:rPr>
                <a:t>Management</a:t>
              </a:r>
              <a:endParaRPr lang="en-CA" sz="2000" b="1" dirty="0">
                <a:solidFill>
                  <a:schemeClr val="bg2"/>
                </a:solidFill>
              </a:endParaRPr>
            </a:p>
          </p:txBody>
        </p:sp>
        <p:cxnSp>
          <p:nvCxnSpPr>
            <p:cNvPr id="9" name="Straight Connector 8"/>
            <p:cNvCxnSpPr>
              <a:endCxn id="32" idx="0"/>
            </p:cNvCxnSpPr>
            <p:nvPr/>
          </p:nvCxnSpPr>
          <p:spPr>
            <a:xfrm>
              <a:off x="5539978" y="3602040"/>
              <a:ext cx="0" cy="3413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a:endCxn id="33" idx="0"/>
            </p:cNvCxnSpPr>
            <p:nvPr/>
          </p:nvCxnSpPr>
          <p:spPr>
            <a:xfrm>
              <a:off x="3673475" y="3602040"/>
              <a:ext cx="0" cy="3508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14" idx="0"/>
            </p:cNvCxnSpPr>
            <p:nvPr/>
          </p:nvCxnSpPr>
          <p:spPr>
            <a:xfrm>
              <a:off x="1828800" y="3600450"/>
              <a:ext cx="0" cy="355600"/>
            </a:xfrm>
            <a:prstGeom prst="line">
              <a:avLst/>
            </a:prstGeom>
            <a:ln w="28575"/>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559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100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strVal val="4/3*#ppt_w"/>
                                          </p:val>
                                        </p:tav>
                                        <p:tav tm="100000">
                                          <p:val>
                                            <p:strVal val="#ppt_w"/>
                                          </p:val>
                                        </p:tav>
                                      </p:tavLst>
                                    </p:anim>
                                    <p:anim calcmode="lin" valueType="num">
                                      <p:cBhvr>
                                        <p:cTn id="8" dur="500" fill="hold"/>
                                        <p:tgtEl>
                                          <p:spTgt spid="1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Grp="1" noChangeArrowheads="1"/>
          </p:cNvSpPr>
          <p:nvPr>
            <p:ph idx="1"/>
          </p:nvPr>
        </p:nvSpPr>
        <p:spPr>
          <a:xfrm>
            <a:off x="304800" y="770021"/>
            <a:ext cx="8458200" cy="6245942"/>
          </a:xfrm>
        </p:spPr>
        <p:txBody>
          <a:bodyPr>
            <a:normAutofit/>
          </a:bodyPr>
          <a:lstStyle/>
          <a:p>
            <a:pPr marL="34290" indent="0" eaLnBrk="1" hangingPunct="1">
              <a:lnSpc>
                <a:spcPct val="80000"/>
              </a:lnSpc>
              <a:buNone/>
            </a:pPr>
            <a:r>
              <a:rPr lang="en-US" sz="2400" dirty="0"/>
              <a:t>Updating the budget requires knowledge of the actual costs. Any increase in authorized budget can only be approved through Perform Integrated Change Control. Main focus of control costs processes involves Earned Value Management. The process involves:  </a:t>
            </a:r>
          </a:p>
          <a:p>
            <a:pPr marL="360363" indent="-136525" eaLnBrk="1" hangingPunct="1">
              <a:lnSpc>
                <a:spcPct val="80000"/>
              </a:lnSpc>
            </a:pPr>
            <a:r>
              <a:rPr lang="en-US" sz="2400" dirty="0"/>
              <a:t>Influencing the factors that create changes to the baseline</a:t>
            </a:r>
          </a:p>
          <a:p>
            <a:pPr marL="360363" indent="-136525" eaLnBrk="1" hangingPunct="1">
              <a:lnSpc>
                <a:spcPct val="80000"/>
              </a:lnSpc>
            </a:pPr>
            <a:r>
              <a:rPr lang="en-US" sz="2400" dirty="0"/>
              <a:t>Ensuring all change requests are acted upon in a timely manner</a:t>
            </a:r>
          </a:p>
          <a:p>
            <a:pPr marL="360363" indent="-136525" eaLnBrk="1" hangingPunct="1">
              <a:lnSpc>
                <a:spcPct val="80000"/>
              </a:lnSpc>
            </a:pPr>
            <a:r>
              <a:rPr lang="en-US" sz="2400" dirty="0"/>
              <a:t>Managing actual changes when they occur</a:t>
            </a:r>
          </a:p>
          <a:p>
            <a:pPr marL="360363" indent="-136525" eaLnBrk="1" hangingPunct="1">
              <a:lnSpc>
                <a:spcPct val="80000"/>
              </a:lnSpc>
            </a:pPr>
            <a:r>
              <a:rPr lang="en-US" sz="2400" dirty="0"/>
              <a:t>Ensuring expenditures do not exceed authorized funding limits</a:t>
            </a:r>
          </a:p>
          <a:p>
            <a:pPr marL="360363" indent="-136525" eaLnBrk="1" hangingPunct="1">
              <a:lnSpc>
                <a:spcPct val="80000"/>
              </a:lnSpc>
            </a:pPr>
            <a:r>
              <a:rPr lang="en-US" sz="2400" dirty="0"/>
              <a:t>Monitoring cost performance manage variances</a:t>
            </a:r>
          </a:p>
          <a:p>
            <a:pPr marL="360363" indent="-136525" eaLnBrk="1" hangingPunct="1">
              <a:lnSpc>
                <a:spcPct val="80000"/>
              </a:lnSpc>
            </a:pPr>
            <a:r>
              <a:rPr lang="en-US" sz="2400" dirty="0"/>
              <a:t>Monitoring work performance against expenditure</a:t>
            </a:r>
          </a:p>
          <a:p>
            <a:pPr marL="360363" indent="-136525" eaLnBrk="1" hangingPunct="1">
              <a:lnSpc>
                <a:spcPct val="80000"/>
              </a:lnSpc>
            </a:pPr>
            <a:r>
              <a:rPr lang="en-US" sz="2400" dirty="0"/>
              <a:t>Preventing unapproved changes from being included or reported</a:t>
            </a:r>
          </a:p>
          <a:p>
            <a:pPr marL="360363" indent="-136525" eaLnBrk="1" hangingPunct="1">
              <a:lnSpc>
                <a:spcPct val="80000"/>
              </a:lnSpc>
            </a:pPr>
            <a:r>
              <a:rPr lang="en-US" sz="2400" dirty="0"/>
              <a:t>Informing appropriate stakeholders of all approved cost changes</a:t>
            </a:r>
          </a:p>
          <a:p>
            <a:pPr marL="360363" indent="-136525" eaLnBrk="1" hangingPunct="1">
              <a:lnSpc>
                <a:spcPct val="80000"/>
              </a:lnSpc>
            </a:pPr>
            <a:r>
              <a:rPr lang="en-US" sz="2400" dirty="0"/>
              <a:t>Bringing expected cost overruns within acceptable limits  </a:t>
            </a:r>
          </a:p>
        </p:txBody>
      </p:sp>
      <p:sp>
        <p:nvSpPr>
          <p:cNvPr id="67590" name="Rectangle 6"/>
          <p:cNvSpPr>
            <a:spLocks/>
          </p:cNvSpPr>
          <p:nvPr/>
        </p:nvSpPr>
        <p:spPr bwMode="auto">
          <a:xfrm>
            <a:off x="304800" y="-76200"/>
            <a:ext cx="8686800" cy="838200"/>
          </a:xfrm>
          <a:prstGeom prst="rect">
            <a:avLst/>
          </a:prstGeom>
          <a:noFill/>
          <a:ln w="9525">
            <a:noFill/>
            <a:miter lim="800000"/>
            <a:headEnd/>
            <a:tailEnd/>
          </a:ln>
        </p:spPr>
        <p:txBody>
          <a:bodyPr anchor="ctr"/>
          <a:lstStyle/>
          <a:p>
            <a:pPr algn="ctr"/>
            <a:r>
              <a:rPr kumimoji="0" lang="en-US" sz="3000" b="1" spc="300" dirty="0">
                <a:solidFill>
                  <a:schemeClr val="tx2"/>
                </a:solidFill>
                <a:effectLst>
                  <a:outerShdw blurRad="38100" dist="38100" dir="2700000" algn="tl">
                    <a:srgbClr val="C0C0C0"/>
                  </a:outerShdw>
                  <a:reflection blurRad="6350" stA="55000" endA="300" endPos="45500" dir="5400000" sy="-100000" algn="bl" rotWithShape="0"/>
                </a:effectLst>
                <a:latin typeface="Franklin Gothic Medium" pitchFamily="34" charset="0"/>
              </a:rPr>
              <a:t>7.3 CONTROL COSTS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77" y="152400"/>
            <a:ext cx="8915400" cy="1066800"/>
          </a:xfrm>
        </p:spPr>
        <p:txBody>
          <a:bodyPr>
            <a:normAutofit/>
          </a:bodyPr>
          <a:lstStyle/>
          <a:p>
            <a:pPr algn="ctr"/>
            <a:r>
              <a:rPr lang="en-CA" sz="3200" b="1" dirty="0">
                <a:effectLst>
                  <a:outerShdw blurRad="38100" dist="38100" dir="2700000" algn="tl">
                    <a:srgbClr val="000000">
                      <a:alpha val="43137"/>
                    </a:srgbClr>
                  </a:outerShdw>
                </a:effectLst>
              </a:rPr>
              <a:t>7.4 CONTROL COSTS – DATA FLOW DIAGRAM</a:t>
            </a:r>
          </a:p>
        </p:txBody>
      </p:sp>
      <p:graphicFrame>
        <p:nvGraphicFramePr>
          <p:cNvPr id="4" name="Object 3"/>
          <p:cNvGraphicFramePr>
            <a:graphicFrameLocks noChangeAspect="1"/>
          </p:cNvGraphicFramePr>
          <p:nvPr>
            <p:extLst>
              <p:ext uri="{D42A27DB-BD31-4B8C-83A1-F6EECF244321}">
                <p14:modId xmlns:p14="http://schemas.microsoft.com/office/powerpoint/2010/main" val="1457901654"/>
              </p:ext>
            </p:extLst>
          </p:nvPr>
        </p:nvGraphicFramePr>
        <p:xfrm>
          <a:off x="609600" y="1219200"/>
          <a:ext cx="7848600" cy="5181599"/>
        </p:xfrm>
        <a:graphic>
          <a:graphicData uri="http://schemas.openxmlformats.org/presentationml/2006/ole">
            <mc:AlternateContent xmlns:mc="http://schemas.openxmlformats.org/markup-compatibility/2006">
              <mc:Choice xmlns:v="urn:schemas-microsoft-com:vml" Requires="v">
                <p:oleObj spid="_x0000_s122920" name="Visio" r:id="rId3" imgW="9245600" imgH="6823494" progId="Visio.Drawing.15">
                  <p:embed/>
                </p:oleObj>
              </mc:Choice>
              <mc:Fallback>
                <p:oleObj name="Visio" r:id="rId3" imgW="9245600" imgH="6823494" progId="Visio.Drawing.15">
                  <p:embed/>
                  <p:pic>
                    <p:nvPicPr>
                      <p:cNvPr id="0" name=""/>
                      <p:cNvPicPr/>
                      <p:nvPr/>
                    </p:nvPicPr>
                    <p:blipFill>
                      <a:blip r:embed="rId4"/>
                      <a:stretch>
                        <a:fillRect/>
                      </a:stretch>
                    </p:blipFill>
                    <p:spPr>
                      <a:xfrm>
                        <a:off x="609600" y="1219200"/>
                        <a:ext cx="7848600" cy="5181599"/>
                      </a:xfrm>
                      <a:prstGeom prst="rect">
                        <a:avLst/>
                      </a:prstGeom>
                    </p:spPr>
                  </p:pic>
                </p:oleObj>
              </mc:Fallback>
            </mc:AlternateContent>
          </a:graphicData>
        </a:graphic>
      </p:graphicFrame>
    </p:spTree>
    <p:extLst>
      <p:ext uri="{BB962C8B-B14F-4D97-AF65-F5344CB8AC3E}">
        <p14:creationId xmlns:p14="http://schemas.microsoft.com/office/powerpoint/2010/main" val="31143138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a:xfrm>
            <a:off x="862647" y="152400"/>
            <a:ext cx="7498080" cy="1143000"/>
          </a:xfrm>
        </p:spPr>
        <p:txBody>
          <a:bodyPr>
            <a:normAutofit/>
          </a:bodyPr>
          <a:lstStyle/>
          <a:p>
            <a:pPr algn="ctr" eaLnBrk="1" fontAlgn="auto" hangingPunct="1">
              <a:spcAft>
                <a:spcPts val="0"/>
              </a:spcAft>
              <a:defRPr/>
            </a:pPr>
            <a:r>
              <a:rPr lang="en-US" sz="3600" b="1" dirty="0">
                <a:effectLst>
                  <a:outerShdw blurRad="50000" dist="30000" dir="5400000" algn="tl" rotWithShape="0">
                    <a:srgbClr val="000000">
                      <a:alpha val="30000"/>
                    </a:srgbClr>
                  </a:outerShdw>
                  <a:reflection blurRad="6350" stA="55000" endA="300" endPos="45500" dir="5400000" sy="-100000" algn="bl" rotWithShape="0"/>
                </a:effectLst>
              </a:rPr>
              <a:t>7.4  CONTROL COSTS</a:t>
            </a:r>
          </a:p>
        </p:txBody>
      </p:sp>
      <p:sp>
        <p:nvSpPr>
          <p:cNvPr id="68612" name="AutoShape 3"/>
          <p:cNvSpPr>
            <a:spLocks noChangeArrowheads="1"/>
          </p:cNvSpPr>
          <p:nvPr/>
        </p:nvSpPr>
        <p:spPr bwMode="auto">
          <a:xfrm>
            <a:off x="269875" y="2317750"/>
            <a:ext cx="8683625" cy="2794000"/>
          </a:xfrm>
          <a:prstGeom prst="rightArrow">
            <a:avLst>
              <a:gd name="adj1" fmla="val 37500"/>
              <a:gd name="adj2" fmla="val 30461"/>
            </a:avLst>
          </a:prstGeom>
          <a:solidFill>
            <a:schemeClr val="accent1">
              <a:lumMod val="40000"/>
              <a:lumOff val="60000"/>
            </a:schemeClr>
          </a:solidFill>
          <a:ln w="12700" cap="sq">
            <a:solidFill>
              <a:schemeClr val="tx1"/>
            </a:solidFill>
            <a:miter lim="800000"/>
            <a:headEnd type="none" w="sm" len="sm"/>
            <a:tailEnd type="none" w="sm" len="sm"/>
          </a:ln>
        </p:spPr>
        <p:txBody>
          <a:bodyPr wrap="none" anchor="ctr"/>
          <a:lstStyle/>
          <a:p>
            <a:endParaRPr lang="en-CA"/>
          </a:p>
        </p:txBody>
      </p:sp>
      <p:sp>
        <p:nvSpPr>
          <p:cNvPr id="379908" name="Rectangle 4"/>
          <p:cNvSpPr>
            <a:spLocks noChangeArrowheads="1"/>
          </p:cNvSpPr>
          <p:nvPr/>
        </p:nvSpPr>
        <p:spPr bwMode="auto">
          <a:xfrm>
            <a:off x="457201" y="1219200"/>
            <a:ext cx="2536824" cy="4343398"/>
          </a:xfrm>
          <a:prstGeom prst="rect">
            <a:avLst/>
          </a:prstGeom>
          <a:solidFill>
            <a:srgbClr val="2B412D"/>
          </a:solidFill>
          <a:ln w="12700" cap="sq">
            <a:solidFill>
              <a:schemeClr val="tx1"/>
            </a:solidFill>
            <a:miter lim="800000"/>
            <a:headEnd type="none" w="sm" len="sm"/>
            <a:tailEnd type="none" w="sm" len="sm"/>
          </a:ln>
          <a:effectLst>
            <a:outerShdw dist="107763" dir="2700000" algn="ctr" rotWithShape="0">
              <a:srgbClr val="808080"/>
            </a:outerShdw>
          </a:effectLst>
        </p:spPr>
        <p:txBody>
          <a:bodyPr wrap="none" anchor="ctr"/>
          <a:lstStyle/>
          <a:p>
            <a:pPr>
              <a:defRPr/>
            </a:pPr>
            <a:r>
              <a:rPr kumimoji="0" lang="en-US" sz="2000" b="1" dirty="0">
                <a:solidFill>
                  <a:schemeClr val="bg1"/>
                </a:solidFill>
              </a:rPr>
              <a:t>    </a:t>
            </a:r>
          </a:p>
          <a:p>
            <a:pPr>
              <a:buFontTx/>
              <a:buChar char="•"/>
              <a:defRPr/>
            </a:pPr>
            <a:r>
              <a:rPr lang="en-US" sz="2000" dirty="0">
                <a:solidFill>
                  <a:schemeClr val="bg1"/>
                </a:solidFill>
              </a:rPr>
              <a:t>1</a:t>
            </a:r>
            <a:r>
              <a:rPr lang="en-US" dirty="0">
                <a:solidFill>
                  <a:schemeClr val="bg1"/>
                </a:solidFill>
              </a:rPr>
              <a:t> Project Mgmt. Plan</a:t>
            </a:r>
          </a:p>
          <a:p>
            <a:pPr marL="84138">
              <a:buFontTx/>
              <a:buChar char="•"/>
              <a:defRPr/>
            </a:pPr>
            <a:r>
              <a:rPr lang="en-US" dirty="0">
                <a:solidFill>
                  <a:schemeClr val="bg1"/>
                </a:solidFill>
              </a:rPr>
              <a:t> Cost Mgmt. Plan</a:t>
            </a:r>
          </a:p>
          <a:p>
            <a:pPr marL="84138">
              <a:buFontTx/>
              <a:buChar char="•"/>
              <a:defRPr/>
            </a:pPr>
            <a:r>
              <a:rPr lang="en-US" dirty="0">
                <a:solidFill>
                  <a:schemeClr val="bg1"/>
                </a:solidFill>
              </a:rPr>
              <a:t> Cost Baseline</a:t>
            </a:r>
          </a:p>
          <a:p>
            <a:pPr marL="84138">
              <a:buFontTx/>
              <a:buChar char="•"/>
              <a:defRPr/>
            </a:pPr>
            <a:r>
              <a:rPr lang="en-US" dirty="0">
                <a:solidFill>
                  <a:schemeClr val="bg1"/>
                </a:solidFill>
              </a:rPr>
              <a:t> Performance </a:t>
            </a:r>
          </a:p>
          <a:p>
            <a:pPr marL="84138">
              <a:defRPr/>
            </a:pPr>
            <a:r>
              <a:rPr lang="en-US" dirty="0">
                <a:solidFill>
                  <a:schemeClr val="bg1"/>
                </a:solidFill>
              </a:rPr>
              <a:t>   Measurement     </a:t>
            </a:r>
          </a:p>
          <a:p>
            <a:pPr marL="84138">
              <a:defRPr/>
            </a:pPr>
            <a:r>
              <a:rPr lang="en-US" dirty="0">
                <a:solidFill>
                  <a:schemeClr val="bg1"/>
                </a:solidFill>
              </a:rPr>
              <a:t>  Baseline </a:t>
            </a:r>
          </a:p>
          <a:p>
            <a:pPr>
              <a:buFontTx/>
              <a:buChar char="•"/>
              <a:defRPr/>
            </a:pPr>
            <a:r>
              <a:rPr kumimoji="0" lang="en-US" dirty="0">
                <a:solidFill>
                  <a:schemeClr val="bg1"/>
                </a:solidFill>
              </a:rPr>
              <a:t>2 Project Documents</a:t>
            </a:r>
          </a:p>
          <a:p>
            <a:pPr marL="84138">
              <a:buFontTx/>
              <a:buChar char="•"/>
              <a:defRPr/>
            </a:pPr>
            <a:r>
              <a:rPr kumimoji="0" lang="en-US" dirty="0">
                <a:solidFill>
                  <a:schemeClr val="bg1"/>
                </a:solidFill>
              </a:rPr>
              <a:t> Lessons Learned Reg</a:t>
            </a:r>
            <a:r>
              <a:rPr lang="en-US" dirty="0">
                <a:solidFill>
                  <a:schemeClr val="bg1"/>
                </a:solidFill>
              </a:rPr>
              <a:t>.</a:t>
            </a:r>
            <a:endParaRPr kumimoji="0" lang="en-US" dirty="0">
              <a:solidFill>
                <a:schemeClr val="bg1"/>
              </a:solidFill>
            </a:endParaRPr>
          </a:p>
          <a:p>
            <a:pPr>
              <a:buFont typeface="Arial" pitchFamily="34" charset="0"/>
              <a:buChar char="•"/>
              <a:defRPr/>
            </a:pPr>
            <a:r>
              <a:rPr kumimoji="0" lang="en-US" dirty="0">
                <a:solidFill>
                  <a:schemeClr val="bg1"/>
                </a:solidFill>
              </a:rPr>
              <a:t>3 Funding Req.  </a:t>
            </a:r>
          </a:p>
          <a:p>
            <a:pPr>
              <a:buFont typeface="Arial" pitchFamily="34" charset="0"/>
              <a:buChar char="•"/>
              <a:defRPr/>
            </a:pPr>
            <a:r>
              <a:rPr kumimoji="0" lang="en-US" dirty="0">
                <a:solidFill>
                  <a:schemeClr val="bg1"/>
                </a:solidFill>
              </a:rPr>
              <a:t>4.Work Performance</a:t>
            </a:r>
          </a:p>
          <a:p>
            <a:pPr>
              <a:defRPr/>
            </a:pPr>
            <a:r>
              <a:rPr lang="en-US" dirty="0">
                <a:solidFill>
                  <a:schemeClr val="bg1"/>
                </a:solidFill>
              </a:rPr>
              <a:t>    Data</a:t>
            </a:r>
          </a:p>
          <a:p>
            <a:pPr>
              <a:buFont typeface="Arial" pitchFamily="34" charset="0"/>
              <a:buChar char="•"/>
              <a:defRPr/>
            </a:pPr>
            <a:r>
              <a:rPr lang="en-US" dirty="0">
                <a:solidFill>
                  <a:schemeClr val="bg1"/>
                </a:solidFill>
              </a:rPr>
              <a:t>5</a:t>
            </a:r>
            <a:r>
              <a:rPr kumimoji="0" lang="en-US" dirty="0">
                <a:solidFill>
                  <a:schemeClr val="bg1"/>
                </a:solidFill>
              </a:rPr>
              <a:t> Organizational Process </a:t>
            </a:r>
          </a:p>
          <a:p>
            <a:pPr>
              <a:defRPr/>
            </a:pPr>
            <a:r>
              <a:rPr lang="en-US" dirty="0">
                <a:solidFill>
                  <a:schemeClr val="bg1"/>
                </a:solidFill>
              </a:rPr>
              <a:t>    </a:t>
            </a:r>
            <a:r>
              <a:rPr kumimoji="0" lang="en-US" dirty="0">
                <a:solidFill>
                  <a:schemeClr val="bg1"/>
                </a:solidFill>
              </a:rPr>
              <a:t>Assets</a:t>
            </a:r>
          </a:p>
          <a:p>
            <a:pPr>
              <a:defRPr/>
            </a:pPr>
            <a:endParaRPr kumimoji="0" lang="en-US" dirty="0">
              <a:solidFill>
                <a:schemeClr val="bg1"/>
              </a:solidFill>
            </a:endParaRPr>
          </a:p>
        </p:txBody>
      </p:sp>
      <p:sp>
        <p:nvSpPr>
          <p:cNvPr id="379909" name="Rectangle 5"/>
          <p:cNvSpPr>
            <a:spLocks noChangeArrowheads="1"/>
          </p:cNvSpPr>
          <p:nvPr/>
        </p:nvSpPr>
        <p:spPr bwMode="auto">
          <a:xfrm>
            <a:off x="3200400" y="1216966"/>
            <a:ext cx="2369657" cy="4421834"/>
          </a:xfrm>
          <a:prstGeom prst="rect">
            <a:avLst/>
          </a:prstGeom>
          <a:solidFill>
            <a:srgbClr val="2B412D"/>
          </a:solidFill>
          <a:ln w="12700" cap="sq">
            <a:solidFill>
              <a:schemeClr val="tx1"/>
            </a:solidFill>
            <a:miter lim="800000"/>
            <a:headEnd type="none" w="sm" len="sm"/>
            <a:tailEnd type="none" w="sm" len="sm"/>
          </a:ln>
          <a:effectLst>
            <a:outerShdw dist="107763" dir="2700000" algn="ctr" rotWithShape="0">
              <a:srgbClr val="808080"/>
            </a:outerShdw>
          </a:effectLst>
        </p:spPr>
        <p:txBody>
          <a:bodyPr wrap="none" anchor="ctr"/>
          <a:lstStyle/>
          <a:p>
            <a:pPr>
              <a:defRPr/>
            </a:pPr>
            <a:r>
              <a:rPr kumimoji="0" lang="en-US" b="1" dirty="0">
                <a:solidFill>
                  <a:schemeClr val="bg1"/>
                </a:solidFill>
              </a:rPr>
              <a:t> </a:t>
            </a:r>
            <a:endParaRPr kumimoji="0" lang="en-US" sz="800" dirty="0">
              <a:solidFill>
                <a:schemeClr val="bg1"/>
              </a:solidFill>
            </a:endParaRPr>
          </a:p>
          <a:p>
            <a:pPr>
              <a:buFontTx/>
              <a:buChar char="•"/>
              <a:defRPr/>
            </a:pPr>
            <a:r>
              <a:rPr lang="en-US" dirty="0">
                <a:solidFill>
                  <a:schemeClr val="bg1"/>
                </a:solidFill>
              </a:rPr>
              <a:t>1 Expert Judgement</a:t>
            </a:r>
          </a:p>
          <a:p>
            <a:pPr>
              <a:buFontTx/>
              <a:buChar char="•"/>
              <a:defRPr/>
            </a:pPr>
            <a:r>
              <a:rPr lang="en-US" dirty="0">
                <a:solidFill>
                  <a:schemeClr val="bg1"/>
                </a:solidFill>
              </a:rPr>
              <a:t>2 Data Analysis</a:t>
            </a:r>
          </a:p>
          <a:p>
            <a:pPr marL="180975" indent="-96838">
              <a:buFontTx/>
              <a:buChar char="•"/>
              <a:defRPr/>
            </a:pPr>
            <a:r>
              <a:rPr lang="en-US" dirty="0">
                <a:solidFill>
                  <a:schemeClr val="bg1"/>
                </a:solidFill>
              </a:rPr>
              <a:t>Earned Value Analysis</a:t>
            </a:r>
          </a:p>
          <a:p>
            <a:pPr marL="180975" indent="-96838">
              <a:buFontTx/>
              <a:buChar char="•"/>
              <a:defRPr/>
            </a:pPr>
            <a:r>
              <a:rPr lang="en-US" dirty="0">
                <a:solidFill>
                  <a:schemeClr val="bg1"/>
                </a:solidFill>
              </a:rPr>
              <a:t> Variance Analysis</a:t>
            </a:r>
          </a:p>
          <a:p>
            <a:pPr marL="180975" indent="-96838">
              <a:buFontTx/>
              <a:buChar char="•"/>
              <a:defRPr/>
            </a:pPr>
            <a:r>
              <a:rPr lang="en-US" dirty="0">
                <a:solidFill>
                  <a:schemeClr val="bg1"/>
                </a:solidFill>
              </a:rPr>
              <a:t> Trend Analysis</a:t>
            </a:r>
          </a:p>
          <a:p>
            <a:pPr marL="180975" indent="-96838">
              <a:buFontTx/>
              <a:buChar char="•"/>
              <a:defRPr/>
            </a:pPr>
            <a:r>
              <a:rPr lang="en-US" dirty="0">
                <a:solidFill>
                  <a:schemeClr val="bg1"/>
                </a:solidFill>
              </a:rPr>
              <a:t> Reserve Analysis</a:t>
            </a:r>
          </a:p>
          <a:p>
            <a:pPr>
              <a:buFontTx/>
              <a:buChar char="•"/>
              <a:defRPr/>
            </a:pPr>
            <a:r>
              <a:rPr kumimoji="0" lang="en-US" dirty="0">
                <a:solidFill>
                  <a:schemeClr val="bg1"/>
                </a:solidFill>
              </a:rPr>
              <a:t>2 Forecasting</a:t>
            </a:r>
          </a:p>
          <a:p>
            <a:pPr>
              <a:buFontTx/>
              <a:buChar char="•"/>
              <a:defRPr/>
            </a:pPr>
            <a:r>
              <a:rPr lang="en-US" dirty="0">
                <a:solidFill>
                  <a:schemeClr val="bg1"/>
                </a:solidFill>
              </a:rPr>
              <a:t>3 To-Complete </a:t>
            </a:r>
          </a:p>
          <a:p>
            <a:pPr>
              <a:defRPr/>
            </a:pPr>
            <a:r>
              <a:rPr lang="en-US" dirty="0">
                <a:solidFill>
                  <a:schemeClr val="bg1"/>
                </a:solidFill>
              </a:rPr>
              <a:t>      Performance Index</a:t>
            </a:r>
          </a:p>
          <a:p>
            <a:pPr>
              <a:buFont typeface="Arial" pitchFamily="34" charset="0"/>
              <a:buChar char="•"/>
              <a:defRPr/>
            </a:pPr>
            <a:r>
              <a:rPr kumimoji="0" lang="en-US" dirty="0">
                <a:solidFill>
                  <a:schemeClr val="bg1"/>
                </a:solidFill>
              </a:rPr>
              <a:t>4 Performance Reviews</a:t>
            </a:r>
          </a:p>
          <a:p>
            <a:pPr>
              <a:buFont typeface="Arial" pitchFamily="34" charset="0"/>
              <a:buChar char="•"/>
              <a:defRPr/>
            </a:pPr>
            <a:r>
              <a:rPr lang="en-US" dirty="0">
                <a:solidFill>
                  <a:schemeClr val="bg1"/>
                </a:solidFill>
              </a:rPr>
              <a:t>5 PMIS</a:t>
            </a:r>
          </a:p>
        </p:txBody>
      </p:sp>
      <p:sp>
        <p:nvSpPr>
          <p:cNvPr id="379910" name="Rectangle 6"/>
          <p:cNvSpPr>
            <a:spLocks noChangeArrowheads="1"/>
          </p:cNvSpPr>
          <p:nvPr/>
        </p:nvSpPr>
        <p:spPr bwMode="auto">
          <a:xfrm>
            <a:off x="5715000" y="1216966"/>
            <a:ext cx="2209800" cy="5031434"/>
          </a:xfrm>
          <a:prstGeom prst="rect">
            <a:avLst/>
          </a:prstGeom>
          <a:solidFill>
            <a:srgbClr val="2B412D"/>
          </a:solidFill>
          <a:ln w="12700" cap="sq">
            <a:solidFill>
              <a:schemeClr val="tx1"/>
            </a:solidFill>
            <a:miter lim="800000"/>
            <a:headEnd type="none" w="sm" len="sm"/>
            <a:tailEnd type="none" w="sm" len="sm"/>
          </a:ln>
          <a:effectLst>
            <a:outerShdw dist="107763" dir="2700000" algn="ctr" rotWithShape="0">
              <a:srgbClr val="808080"/>
            </a:outerShdw>
          </a:effectLst>
        </p:spPr>
        <p:txBody>
          <a:bodyPr wrap="none" anchor="ctr"/>
          <a:lstStyle/>
          <a:p>
            <a:pPr>
              <a:defRPr/>
            </a:pPr>
            <a:r>
              <a:rPr kumimoji="0" lang="en-US" b="1" dirty="0">
                <a:solidFill>
                  <a:schemeClr val="bg1"/>
                </a:solidFill>
              </a:rPr>
              <a:t>   </a:t>
            </a:r>
          </a:p>
          <a:p>
            <a:pPr>
              <a:defRPr/>
            </a:pPr>
            <a:endParaRPr kumimoji="0" lang="en-US" sz="800" b="1" dirty="0">
              <a:solidFill>
                <a:schemeClr val="bg1"/>
              </a:solidFill>
            </a:endParaRPr>
          </a:p>
          <a:p>
            <a:pPr>
              <a:buFontTx/>
              <a:buChar char="•"/>
              <a:defRPr/>
            </a:pPr>
            <a:r>
              <a:rPr lang="en-US" sz="1600" dirty="0">
                <a:solidFill>
                  <a:schemeClr val="bg1"/>
                </a:solidFill>
              </a:rPr>
              <a:t>1 Work Performance</a:t>
            </a:r>
          </a:p>
          <a:p>
            <a:pPr>
              <a:defRPr/>
            </a:pPr>
            <a:r>
              <a:rPr kumimoji="0" lang="en-US" sz="1600" dirty="0">
                <a:solidFill>
                  <a:schemeClr val="bg1"/>
                </a:solidFill>
              </a:rPr>
              <a:t>       </a:t>
            </a:r>
            <a:r>
              <a:rPr lang="en-US" sz="1600" dirty="0">
                <a:solidFill>
                  <a:schemeClr val="bg1"/>
                </a:solidFill>
              </a:rPr>
              <a:t>Information</a:t>
            </a:r>
            <a:endParaRPr kumimoji="0" lang="en-US" sz="1600" dirty="0">
              <a:solidFill>
                <a:schemeClr val="bg1"/>
              </a:solidFill>
            </a:endParaRPr>
          </a:p>
          <a:p>
            <a:pPr>
              <a:buFont typeface="Arial" pitchFamily="34" charset="0"/>
              <a:buChar char="•"/>
              <a:defRPr/>
            </a:pPr>
            <a:r>
              <a:rPr lang="en-US" sz="1600" dirty="0">
                <a:solidFill>
                  <a:schemeClr val="bg1"/>
                </a:solidFill>
              </a:rPr>
              <a:t>2  Cost Forecasts</a:t>
            </a:r>
          </a:p>
          <a:p>
            <a:pPr>
              <a:buFont typeface="Arial" pitchFamily="34" charset="0"/>
              <a:buChar char="•"/>
              <a:defRPr/>
            </a:pPr>
            <a:r>
              <a:rPr kumimoji="0" lang="en-US" sz="1600" dirty="0">
                <a:solidFill>
                  <a:schemeClr val="bg1"/>
                </a:solidFill>
              </a:rPr>
              <a:t>3  </a:t>
            </a:r>
            <a:r>
              <a:rPr lang="en-US" sz="1600" dirty="0">
                <a:solidFill>
                  <a:schemeClr val="bg1"/>
                </a:solidFill>
              </a:rPr>
              <a:t>Change Requests</a:t>
            </a:r>
          </a:p>
          <a:p>
            <a:pPr>
              <a:buFont typeface="Arial" pitchFamily="34" charset="0"/>
              <a:buChar char="•"/>
              <a:defRPr/>
            </a:pPr>
            <a:r>
              <a:rPr lang="en-US" sz="1600" dirty="0">
                <a:solidFill>
                  <a:schemeClr val="bg1"/>
                </a:solidFill>
              </a:rPr>
              <a:t>4 </a:t>
            </a:r>
            <a:r>
              <a:rPr kumimoji="0" lang="en-US" sz="1600" dirty="0">
                <a:solidFill>
                  <a:schemeClr val="bg1"/>
                </a:solidFill>
              </a:rPr>
              <a:t> Project Mgmt Plan</a:t>
            </a:r>
          </a:p>
          <a:p>
            <a:pPr>
              <a:defRPr/>
            </a:pPr>
            <a:r>
              <a:rPr lang="en-US" sz="1600" dirty="0">
                <a:solidFill>
                  <a:schemeClr val="bg1"/>
                </a:solidFill>
              </a:rPr>
              <a:t>     Updates</a:t>
            </a:r>
          </a:p>
          <a:p>
            <a:pPr marL="265113" indent="-84138">
              <a:buFont typeface="Arial" panose="020B0604020202020204" pitchFamily="34" charset="0"/>
              <a:buChar char="•"/>
              <a:defRPr/>
            </a:pPr>
            <a:r>
              <a:rPr lang="en-US" sz="1600" dirty="0">
                <a:solidFill>
                  <a:schemeClr val="bg1"/>
                </a:solidFill>
              </a:rPr>
              <a:t> Cost Mgmt. Plan</a:t>
            </a:r>
          </a:p>
          <a:p>
            <a:pPr marL="265113" indent="-84138">
              <a:buFont typeface="Arial" panose="020B0604020202020204" pitchFamily="34" charset="0"/>
              <a:buChar char="•"/>
              <a:defRPr/>
            </a:pPr>
            <a:r>
              <a:rPr lang="en-US" sz="1600" dirty="0">
                <a:solidFill>
                  <a:schemeClr val="bg1"/>
                </a:solidFill>
              </a:rPr>
              <a:t> Cost Baseline</a:t>
            </a:r>
          </a:p>
          <a:p>
            <a:pPr marL="265113" indent="-84138">
              <a:buFont typeface="Arial" panose="020B0604020202020204" pitchFamily="34" charset="0"/>
              <a:buChar char="•"/>
              <a:defRPr/>
            </a:pPr>
            <a:r>
              <a:rPr lang="en-US" sz="1600" dirty="0">
                <a:solidFill>
                  <a:schemeClr val="bg1"/>
                </a:solidFill>
              </a:rPr>
              <a:t> Performance </a:t>
            </a:r>
          </a:p>
          <a:p>
            <a:pPr marL="180975">
              <a:defRPr/>
            </a:pPr>
            <a:r>
              <a:rPr lang="en-US" sz="1600" dirty="0">
                <a:solidFill>
                  <a:schemeClr val="bg1"/>
                </a:solidFill>
              </a:rPr>
              <a:t>   Measurement Base</a:t>
            </a:r>
          </a:p>
          <a:p>
            <a:pPr>
              <a:buFont typeface="Arial" pitchFamily="34" charset="0"/>
              <a:buChar char="•"/>
              <a:defRPr/>
            </a:pPr>
            <a:r>
              <a:rPr lang="en-US" sz="1600" dirty="0">
                <a:solidFill>
                  <a:schemeClr val="bg1"/>
                </a:solidFill>
              </a:rPr>
              <a:t>5 </a:t>
            </a:r>
            <a:r>
              <a:rPr kumimoji="0" lang="en-US" sz="1600" dirty="0">
                <a:solidFill>
                  <a:schemeClr val="bg1"/>
                </a:solidFill>
              </a:rPr>
              <a:t> Project Document</a:t>
            </a:r>
          </a:p>
          <a:p>
            <a:pPr>
              <a:defRPr/>
            </a:pPr>
            <a:r>
              <a:rPr lang="en-US" sz="1600" dirty="0">
                <a:solidFill>
                  <a:schemeClr val="bg1"/>
                </a:solidFill>
              </a:rPr>
              <a:t>     Updates</a:t>
            </a:r>
          </a:p>
          <a:p>
            <a:pPr marL="84138">
              <a:buFont typeface="Arial" panose="020B0604020202020204" pitchFamily="34" charset="0"/>
              <a:buChar char="•"/>
              <a:defRPr/>
            </a:pPr>
            <a:r>
              <a:rPr lang="en-US" sz="1600" dirty="0">
                <a:solidFill>
                  <a:schemeClr val="bg1"/>
                </a:solidFill>
              </a:rPr>
              <a:t>  Assumption log</a:t>
            </a:r>
          </a:p>
          <a:p>
            <a:pPr marL="84138">
              <a:buFont typeface="Arial" panose="020B0604020202020204" pitchFamily="34" charset="0"/>
              <a:buChar char="•"/>
              <a:defRPr/>
            </a:pPr>
            <a:r>
              <a:rPr lang="en-US" sz="1600" dirty="0">
                <a:solidFill>
                  <a:schemeClr val="bg1"/>
                </a:solidFill>
              </a:rPr>
              <a:t> Basis of Estimates</a:t>
            </a:r>
          </a:p>
          <a:p>
            <a:pPr marL="84138">
              <a:buFont typeface="Arial" panose="020B0604020202020204" pitchFamily="34" charset="0"/>
              <a:buChar char="•"/>
              <a:defRPr/>
            </a:pPr>
            <a:r>
              <a:rPr lang="en-US" sz="1600" dirty="0">
                <a:solidFill>
                  <a:schemeClr val="bg1"/>
                </a:solidFill>
              </a:rPr>
              <a:t> Cost Estimates</a:t>
            </a:r>
          </a:p>
          <a:p>
            <a:pPr marL="84138">
              <a:buFont typeface="Arial" panose="020B0604020202020204" pitchFamily="34" charset="0"/>
              <a:buChar char="•"/>
              <a:defRPr/>
            </a:pPr>
            <a:r>
              <a:rPr lang="en-US" sz="1600" dirty="0">
                <a:solidFill>
                  <a:schemeClr val="bg1"/>
                </a:solidFill>
              </a:rPr>
              <a:t> Lesson Learned Reg. </a:t>
            </a:r>
          </a:p>
          <a:p>
            <a:pPr marL="84138">
              <a:buFont typeface="Arial" panose="020B0604020202020204" pitchFamily="34" charset="0"/>
              <a:buChar char="•"/>
              <a:defRPr/>
            </a:pPr>
            <a:r>
              <a:rPr lang="en-US" sz="1600" dirty="0">
                <a:solidFill>
                  <a:schemeClr val="bg1"/>
                </a:solidFill>
              </a:rPr>
              <a:t> Risk Register</a:t>
            </a:r>
          </a:p>
          <a:p>
            <a:pPr>
              <a:defRPr/>
            </a:pPr>
            <a:endParaRPr kumimoji="0" lang="en-US" sz="1600" dirty="0">
              <a:solidFill>
                <a:schemeClr val="bg1"/>
              </a:solidFill>
            </a:endParaRPr>
          </a:p>
        </p:txBody>
      </p:sp>
      <p:sp>
        <p:nvSpPr>
          <p:cNvPr id="7" name="TextBox 1"/>
          <p:cNvSpPr txBox="1"/>
          <p:nvPr/>
        </p:nvSpPr>
        <p:spPr>
          <a:xfrm>
            <a:off x="137934" y="6303422"/>
            <a:ext cx="3175357"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a:t>
            </a:r>
          </a:p>
        </p:txBody>
      </p:sp>
      <p:sp>
        <p:nvSpPr>
          <p:cNvPr id="2" name="TextBox 1"/>
          <p:cNvSpPr txBox="1"/>
          <p:nvPr/>
        </p:nvSpPr>
        <p:spPr>
          <a:xfrm>
            <a:off x="587529" y="1216966"/>
            <a:ext cx="1189239" cy="461665"/>
          </a:xfrm>
          <a:prstGeom prst="rect">
            <a:avLst/>
          </a:prstGeom>
          <a:noFill/>
        </p:spPr>
        <p:txBody>
          <a:bodyPr wrap="square" rtlCol="0">
            <a:spAutoFit/>
          </a:bodyPr>
          <a:lstStyle/>
          <a:p>
            <a:r>
              <a:rPr lang="en-CA" sz="2400" b="1" dirty="0">
                <a:solidFill>
                  <a:schemeClr val="bg1"/>
                </a:solidFill>
              </a:rPr>
              <a:t>Inputs</a:t>
            </a:r>
          </a:p>
        </p:txBody>
      </p:sp>
      <p:sp>
        <p:nvSpPr>
          <p:cNvPr id="3" name="TextBox 2"/>
          <p:cNvSpPr txBox="1"/>
          <p:nvPr/>
        </p:nvSpPr>
        <p:spPr>
          <a:xfrm>
            <a:off x="3159315" y="1206016"/>
            <a:ext cx="2158643" cy="830997"/>
          </a:xfrm>
          <a:prstGeom prst="rect">
            <a:avLst/>
          </a:prstGeom>
          <a:noFill/>
        </p:spPr>
        <p:txBody>
          <a:bodyPr wrap="square" rtlCol="0">
            <a:spAutoFit/>
          </a:bodyPr>
          <a:lstStyle/>
          <a:p>
            <a:pPr>
              <a:defRPr/>
            </a:pPr>
            <a:r>
              <a:rPr lang="en-US" sz="2400" b="1" dirty="0">
                <a:solidFill>
                  <a:schemeClr val="bg1"/>
                </a:solidFill>
              </a:rPr>
              <a:t>Tools and </a:t>
            </a:r>
          </a:p>
          <a:p>
            <a:pPr>
              <a:defRPr/>
            </a:pPr>
            <a:r>
              <a:rPr lang="en-US" sz="2400" b="1" dirty="0">
                <a:solidFill>
                  <a:schemeClr val="bg1"/>
                </a:solidFill>
              </a:rPr>
              <a:t>Techniques</a:t>
            </a:r>
          </a:p>
        </p:txBody>
      </p:sp>
      <p:sp>
        <p:nvSpPr>
          <p:cNvPr id="4" name="TextBox 3"/>
          <p:cNvSpPr txBox="1"/>
          <p:nvPr/>
        </p:nvSpPr>
        <p:spPr>
          <a:xfrm>
            <a:off x="5791200" y="1219200"/>
            <a:ext cx="1524000" cy="461665"/>
          </a:xfrm>
          <a:prstGeom prst="rect">
            <a:avLst/>
          </a:prstGeom>
          <a:noFill/>
        </p:spPr>
        <p:txBody>
          <a:bodyPr wrap="square" rtlCol="0">
            <a:spAutoFit/>
          </a:bodyPr>
          <a:lstStyle/>
          <a:p>
            <a:pPr>
              <a:defRPr/>
            </a:pPr>
            <a:r>
              <a:rPr lang="en-US" sz="2400" b="1" dirty="0">
                <a:solidFill>
                  <a:schemeClr val="bg1"/>
                </a:solidFill>
              </a:rPr>
              <a:t>Outputs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28600" y="24063"/>
            <a:ext cx="8458200" cy="838200"/>
          </a:xfrm>
        </p:spPr>
        <p:txBody>
          <a:bodyPr>
            <a:normAutofit/>
          </a:bodyPr>
          <a:lstStyle/>
          <a:p>
            <a:pPr algn="ctr"/>
            <a:r>
              <a:rPr lang="en-US" sz="3200" b="1" dirty="0"/>
              <a:t>7.4.1 CONTROL COSTS: INPUTS</a:t>
            </a:r>
            <a:endParaRPr lang="en-CA" sz="3200" b="1" dirty="0"/>
          </a:p>
        </p:txBody>
      </p:sp>
      <p:sp>
        <p:nvSpPr>
          <p:cNvPr id="69635" name="Rectangle 3"/>
          <p:cNvSpPr>
            <a:spLocks noGrp="1" noChangeArrowheads="1"/>
          </p:cNvSpPr>
          <p:nvPr>
            <p:ph idx="1"/>
          </p:nvPr>
        </p:nvSpPr>
        <p:spPr>
          <a:xfrm>
            <a:off x="685800" y="838200"/>
            <a:ext cx="7772400" cy="5867400"/>
          </a:xfrm>
        </p:spPr>
        <p:txBody>
          <a:bodyPr>
            <a:normAutofit fontScale="85000" lnSpcReduction="20000"/>
          </a:bodyPr>
          <a:lstStyle/>
          <a:p>
            <a:pPr marL="365125" indent="-365125" eaLnBrk="1" hangingPunct="1">
              <a:buFont typeface="Wingdings" pitchFamily="2" charset="2"/>
              <a:buNone/>
            </a:pPr>
            <a:r>
              <a:rPr lang="en-US" sz="3600" b="1" dirty="0"/>
              <a:t>.1 Project Management Plan</a:t>
            </a:r>
          </a:p>
          <a:p>
            <a:pPr marL="344487" indent="0">
              <a:buNone/>
            </a:pPr>
            <a:r>
              <a:rPr lang="en-US" sz="2800" dirty="0"/>
              <a:t>Serves as the baseline for the work being done and provides the following information to help control costs:</a:t>
            </a:r>
          </a:p>
          <a:p>
            <a:pPr marL="628650" lvl="1" indent="-225425"/>
            <a:r>
              <a:rPr lang="en-US" sz="2100" b="1" i="1" dirty="0"/>
              <a:t>Cost Baseline</a:t>
            </a:r>
          </a:p>
          <a:p>
            <a:pPr marL="628650" lvl="1" indent="-225425"/>
            <a:r>
              <a:rPr lang="en-US" sz="2100" b="1" i="1" dirty="0"/>
              <a:t>Cost Management Plan</a:t>
            </a:r>
          </a:p>
          <a:p>
            <a:pPr marL="628650" lvl="1" indent="-225425"/>
            <a:r>
              <a:rPr lang="en-US" sz="2100" b="1" i="1" dirty="0"/>
              <a:t>Performance Measurement Baseline</a:t>
            </a:r>
          </a:p>
          <a:p>
            <a:pPr marL="365125" indent="-365125">
              <a:buNone/>
              <a:tabLst>
                <a:tab pos="288925" algn="l"/>
              </a:tabLst>
            </a:pPr>
            <a:r>
              <a:rPr lang="en-US" sz="3300" b="1" dirty="0"/>
              <a:t>.2  Project Documents</a:t>
            </a:r>
          </a:p>
          <a:p>
            <a:pPr marL="265113" indent="-265113">
              <a:buNone/>
            </a:pPr>
            <a:r>
              <a:rPr lang="en-US" sz="3000" b="1" dirty="0"/>
              <a:t>    </a:t>
            </a:r>
            <a:r>
              <a:rPr lang="en-US" sz="2400" dirty="0"/>
              <a:t>Lessons learned register, may provide information relevant to later   phases of the project</a:t>
            </a:r>
          </a:p>
          <a:p>
            <a:pPr marL="365125" indent="-365125">
              <a:buNone/>
              <a:tabLst>
                <a:tab pos="288925" algn="l"/>
              </a:tabLst>
            </a:pPr>
            <a:r>
              <a:rPr lang="en-US" sz="3300" b="1" dirty="0"/>
              <a:t>.3 Project Funding Requirements</a:t>
            </a:r>
          </a:p>
          <a:p>
            <a:pPr marL="265113" indent="0">
              <a:buNone/>
              <a:tabLst>
                <a:tab pos="265113" algn="l"/>
              </a:tabLst>
            </a:pPr>
            <a:r>
              <a:rPr lang="en-US" sz="2400" dirty="0"/>
              <a:t>Provides information regarding when and how much money is needed, as they relate to cost control</a:t>
            </a:r>
          </a:p>
          <a:p>
            <a:pPr marL="365125" indent="-365125">
              <a:buNone/>
              <a:tabLst>
                <a:tab pos="568325" algn="l"/>
              </a:tabLst>
            </a:pPr>
            <a:r>
              <a:rPr lang="en-US" sz="3300" b="1" dirty="0"/>
              <a:t>.4 Work Performance Data</a:t>
            </a:r>
          </a:p>
          <a:p>
            <a:pPr marL="285750" indent="0">
              <a:buNone/>
            </a:pPr>
            <a:r>
              <a:rPr lang="en-US" sz="2400" dirty="0"/>
              <a:t>Provides information regarding percentage of work completed</a:t>
            </a:r>
          </a:p>
          <a:p>
            <a:pPr marL="365125" indent="-365125">
              <a:buNone/>
              <a:tabLst>
                <a:tab pos="568325" algn="l"/>
              </a:tabLst>
            </a:pPr>
            <a:r>
              <a:rPr lang="en-US" sz="3300" b="1" dirty="0"/>
              <a:t>.5 Organizational Process Assets </a:t>
            </a:r>
          </a:p>
          <a:p>
            <a:pPr marL="265112" indent="0">
              <a:buNone/>
            </a:pPr>
            <a:r>
              <a:rPr lang="en-US" sz="2400" dirty="0"/>
              <a:t>Influences cost control by providing existing cost control related policies, procedures, guidelines, tools, monitoring and reporting reports.</a:t>
            </a:r>
            <a:r>
              <a:rPr lang="en-US" sz="2400" b="1" dirty="0"/>
              <a:t>    </a:t>
            </a:r>
            <a:r>
              <a:rPr lang="en-US" sz="2400" dirty="0"/>
              <a:t>	</a:t>
            </a:r>
          </a:p>
          <a:p>
            <a:pPr>
              <a:tabLst>
                <a:tab pos="288925" algn="l"/>
              </a:tabLst>
            </a:pPr>
            <a:endParaRPr lang="en-US" sz="2400" dirty="0"/>
          </a:p>
          <a:p>
            <a:pPr eaLnBrk="1" hangingPunct="1">
              <a:buFont typeface="Wingdings" pitchFamily="2" charset="2"/>
              <a:buNone/>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6"/>
          <p:cNvSpPr>
            <a:spLocks noGrp="1"/>
          </p:cNvSpPr>
          <p:nvPr>
            <p:ph type="title"/>
          </p:nvPr>
        </p:nvSpPr>
        <p:spPr>
          <a:xfrm>
            <a:off x="288758" y="156411"/>
            <a:ext cx="8763000" cy="685800"/>
          </a:xfrm>
        </p:spPr>
        <p:txBody>
          <a:bodyPr>
            <a:normAutofit/>
          </a:bodyPr>
          <a:lstStyle/>
          <a:p>
            <a:pPr algn="ctr"/>
            <a:r>
              <a:rPr lang="en-US" sz="2800" b="1" dirty="0"/>
              <a:t>7.4.2 CONTROL COSTS: TOOLS &amp; TECHNIQUES</a:t>
            </a:r>
            <a:endParaRPr lang="en-CA" sz="2800" b="1" dirty="0"/>
          </a:p>
        </p:txBody>
      </p:sp>
      <p:sp>
        <p:nvSpPr>
          <p:cNvPr id="9" name="Content Placeholder 8"/>
          <p:cNvSpPr>
            <a:spLocks noGrp="1"/>
          </p:cNvSpPr>
          <p:nvPr>
            <p:ph idx="1"/>
          </p:nvPr>
        </p:nvSpPr>
        <p:spPr>
          <a:xfrm>
            <a:off x="288758" y="830179"/>
            <a:ext cx="8610600" cy="6172200"/>
          </a:xfrm>
        </p:spPr>
        <p:txBody>
          <a:bodyPr>
            <a:normAutofit/>
          </a:bodyPr>
          <a:lstStyle/>
          <a:p>
            <a:pPr>
              <a:buNone/>
            </a:pPr>
            <a:r>
              <a:rPr lang="en-US" sz="2800" b="1" dirty="0"/>
              <a:t>.1 Expert Judgement </a:t>
            </a:r>
          </a:p>
          <a:p>
            <a:pPr marL="360363" indent="0">
              <a:buNone/>
            </a:pPr>
            <a:r>
              <a:rPr lang="en-US" sz="2600" dirty="0"/>
              <a:t>Expert judgement needed for: Variance analysis, Earned Value Analysis, forecasting and financial analysis </a:t>
            </a:r>
          </a:p>
          <a:p>
            <a:pPr>
              <a:buNone/>
            </a:pPr>
            <a:r>
              <a:rPr lang="en-US" sz="3000" b="1" dirty="0"/>
              <a:t>.2 Data Analysis</a:t>
            </a:r>
          </a:p>
          <a:p>
            <a:pPr marL="541338" indent="-233363"/>
            <a:r>
              <a:rPr lang="en-US" sz="2600" b="1" i="1" dirty="0"/>
              <a:t>Earned Value Analysis (EVA)</a:t>
            </a:r>
            <a:r>
              <a:rPr lang="en-CA" sz="2600" b="1" i="1" dirty="0"/>
              <a:t> </a:t>
            </a:r>
            <a:r>
              <a:rPr lang="en-US" sz="2400" dirty="0"/>
              <a:t>Is a performance measurement method, that integrates, scope, cost and schedule and helps the project team assess project progress. </a:t>
            </a:r>
          </a:p>
          <a:p>
            <a:pPr marL="568325" indent="-222250"/>
            <a:r>
              <a:rPr lang="en-US" sz="2400" dirty="0"/>
              <a:t>EVA develops and monitors three key dimensions for each work package and control account:</a:t>
            </a:r>
          </a:p>
          <a:p>
            <a:pPr marL="968375" lvl="1" indent="-222250"/>
            <a:r>
              <a:rPr lang="en-US" sz="2000" dirty="0"/>
              <a:t>Actual Cost 	(AC) – Actual Cost of Work Performed (ACWP)</a:t>
            </a:r>
          </a:p>
          <a:p>
            <a:pPr marL="968375" lvl="1" indent="-222250"/>
            <a:r>
              <a:rPr lang="en-US" sz="2000" dirty="0"/>
              <a:t>Earned Value 	(EV) - Budgeted Cost of Work Performed (BCWP)</a:t>
            </a:r>
          </a:p>
          <a:p>
            <a:pPr marL="968375" lvl="1" indent="-222250"/>
            <a:r>
              <a:rPr lang="en-US" sz="2000" dirty="0"/>
              <a:t>Planned Value 	(PV) – Budgeted Cost of Work Scheduled (BCWS)</a:t>
            </a:r>
          </a:p>
          <a:p>
            <a:pPr marL="968375" lvl="1" indent="-222250"/>
            <a:r>
              <a:rPr lang="en-US" sz="2000" dirty="0"/>
              <a:t>Cumulative PV = Budget at Completion (BAC)</a:t>
            </a:r>
          </a:p>
          <a:p>
            <a:pPr marL="968375" lvl="1" indent="-222250"/>
            <a:endParaRPr lang="en-US" sz="2000" dirty="0"/>
          </a:p>
          <a:p>
            <a:pPr marL="968375" lvl="1" indent="-222250"/>
            <a:endParaRPr lang="en-US" sz="2000" dirty="0"/>
          </a:p>
          <a:p>
            <a:pPr marL="746125" lvl="1" indent="0">
              <a:buNone/>
            </a:pPr>
            <a:endParaRPr lang="en-US" sz="2000" b="1" dirty="0"/>
          </a:p>
          <a:p>
            <a:pPr marL="968375" lvl="1" indent="-222250"/>
            <a:endParaRPr lang="en-US"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381000" y="152400"/>
            <a:ext cx="8686800" cy="838200"/>
          </a:xfrm>
        </p:spPr>
        <p:txBody>
          <a:bodyPr/>
          <a:lstStyle/>
          <a:p>
            <a:pPr algn="ctr" eaLnBrk="1" fontAlgn="auto" hangingPunct="1">
              <a:spcAft>
                <a:spcPts val="0"/>
              </a:spcAft>
              <a:defRPr/>
            </a:pPr>
            <a:r>
              <a:rPr lang="en-US" b="1" spc="300" dirty="0">
                <a:effectLst>
                  <a:outerShdw blurRad="50000" dist="30000" dir="5400000" algn="tl" rotWithShape="0">
                    <a:srgbClr val="000000">
                      <a:alpha val="30000"/>
                    </a:srgbClr>
                  </a:outerShdw>
                  <a:reflection blurRad="6350" stA="55000" endA="300" endPos="45500" dir="5400000" sy="-100000" algn="bl" rotWithShape="0"/>
                </a:effectLst>
              </a:rPr>
              <a:t>TYPES OF COSTS</a:t>
            </a:r>
          </a:p>
        </p:txBody>
      </p:sp>
      <p:sp>
        <p:nvSpPr>
          <p:cNvPr id="287747" name="Rectangle 3"/>
          <p:cNvSpPr>
            <a:spLocks noGrp="1" noChangeArrowheads="1"/>
          </p:cNvSpPr>
          <p:nvPr>
            <p:ph idx="1"/>
          </p:nvPr>
        </p:nvSpPr>
        <p:spPr>
          <a:xfrm>
            <a:off x="228600" y="1193800"/>
            <a:ext cx="8763000" cy="5375275"/>
          </a:xfrm>
        </p:spPr>
        <p:txBody>
          <a:bodyPr>
            <a:normAutofit/>
          </a:bodyPr>
          <a:lstStyle/>
          <a:p>
            <a:pPr eaLnBrk="1" fontAlgn="auto" hangingPunct="1">
              <a:spcAft>
                <a:spcPts val="0"/>
              </a:spcAft>
              <a:buClr>
                <a:schemeClr val="accent6">
                  <a:lumMod val="75000"/>
                </a:schemeClr>
              </a:buClr>
              <a:buFont typeface="Wingdings" pitchFamily="2" charset="2"/>
              <a:buChar char="§"/>
              <a:defRPr/>
            </a:pPr>
            <a:r>
              <a:rPr lang="en-US" sz="2800" b="1" dirty="0"/>
              <a:t>Direct costs</a:t>
            </a:r>
          </a:p>
          <a:p>
            <a:pPr lvl="1" eaLnBrk="1" fontAlgn="auto" hangingPunct="1">
              <a:spcAft>
                <a:spcPts val="0"/>
              </a:spcAft>
              <a:buClr>
                <a:schemeClr val="accent6">
                  <a:lumMod val="75000"/>
                </a:schemeClr>
              </a:buClr>
              <a:buFont typeface="Courier New" pitchFamily="49" charset="0"/>
              <a:buChar char="o"/>
              <a:defRPr/>
            </a:pPr>
            <a:r>
              <a:rPr lang="en-US" sz="2400" dirty="0"/>
              <a:t>Costs incurred directly by the project</a:t>
            </a:r>
          </a:p>
          <a:p>
            <a:pPr lvl="1" eaLnBrk="1" fontAlgn="auto" hangingPunct="1">
              <a:spcAft>
                <a:spcPts val="0"/>
              </a:spcAft>
              <a:buClr>
                <a:schemeClr val="accent6">
                  <a:lumMod val="75000"/>
                </a:schemeClr>
              </a:buClr>
              <a:buFont typeface="Courier New" pitchFamily="49" charset="0"/>
              <a:buChar char="o"/>
              <a:defRPr/>
            </a:pPr>
            <a:r>
              <a:rPr lang="en-US" sz="2400" dirty="0"/>
              <a:t>Examples: cost of cement used in a construction project</a:t>
            </a:r>
          </a:p>
          <a:p>
            <a:pPr eaLnBrk="1" fontAlgn="auto" hangingPunct="1">
              <a:spcAft>
                <a:spcPts val="0"/>
              </a:spcAft>
              <a:buClr>
                <a:schemeClr val="accent6">
                  <a:lumMod val="75000"/>
                </a:schemeClr>
              </a:buClr>
              <a:buFont typeface="Wingdings" pitchFamily="2" charset="2"/>
              <a:buChar char="§"/>
              <a:defRPr/>
            </a:pPr>
            <a:r>
              <a:rPr lang="en-US" sz="2800" b="1" dirty="0"/>
              <a:t>Indirect costs</a:t>
            </a:r>
          </a:p>
          <a:p>
            <a:pPr lvl="1" eaLnBrk="1" fontAlgn="auto" hangingPunct="1">
              <a:spcAft>
                <a:spcPts val="0"/>
              </a:spcAft>
              <a:buClr>
                <a:schemeClr val="accent6">
                  <a:lumMod val="75000"/>
                </a:schemeClr>
              </a:buClr>
              <a:buFont typeface="Courier New" pitchFamily="49" charset="0"/>
              <a:buChar char="o"/>
              <a:defRPr/>
            </a:pPr>
            <a:r>
              <a:rPr lang="en-US" sz="2400" dirty="0"/>
              <a:t>Costs allocated to the project by the organization as a cost of facilitating the project work</a:t>
            </a:r>
          </a:p>
          <a:p>
            <a:pPr lvl="1" eaLnBrk="1" fontAlgn="auto" hangingPunct="1">
              <a:spcAft>
                <a:spcPts val="0"/>
              </a:spcAft>
              <a:buClr>
                <a:schemeClr val="accent6">
                  <a:lumMod val="75000"/>
                </a:schemeClr>
              </a:buClr>
              <a:buFont typeface="Courier New" pitchFamily="49" charset="0"/>
              <a:buChar char="o"/>
              <a:defRPr/>
            </a:pPr>
            <a:r>
              <a:rPr lang="en-US" sz="2400" dirty="0"/>
              <a:t>Examples: rent, utility costs, insurance</a:t>
            </a:r>
          </a:p>
          <a:p>
            <a:pPr eaLnBrk="1" fontAlgn="auto" hangingPunct="1">
              <a:spcAft>
                <a:spcPts val="0"/>
              </a:spcAft>
              <a:buClr>
                <a:schemeClr val="accent6">
                  <a:lumMod val="75000"/>
                </a:schemeClr>
              </a:buClr>
              <a:buFont typeface="Wingdings" pitchFamily="2" charset="2"/>
              <a:buChar char="§"/>
              <a:defRPr/>
            </a:pPr>
            <a:r>
              <a:rPr lang="en-US" sz="2800" b="1" dirty="0"/>
              <a:t>Sunk cost</a:t>
            </a:r>
          </a:p>
          <a:p>
            <a:pPr lvl="1" eaLnBrk="1" fontAlgn="auto" hangingPunct="1">
              <a:spcAft>
                <a:spcPts val="0"/>
              </a:spcAft>
              <a:buClr>
                <a:schemeClr val="accent6">
                  <a:lumMod val="75000"/>
                </a:schemeClr>
              </a:buClr>
              <a:buFont typeface="Courier New" pitchFamily="49" charset="0"/>
              <a:buChar char="o"/>
              <a:defRPr/>
            </a:pPr>
            <a:r>
              <a:rPr lang="en-US" sz="2400" dirty="0"/>
              <a:t>Costs already expended that can not be recovered</a:t>
            </a:r>
          </a:p>
          <a:p>
            <a:pPr eaLnBrk="1" fontAlgn="auto" hangingPunct="1">
              <a:spcAft>
                <a:spcPts val="0"/>
              </a:spcAft>
              <a:buClr>
                <a:schemeClr val="accent6">
                  <a:lumMod val="75000"/>
                </a:schemeClr>
              </a:buClr>
              <a:buFont typeface="Wingdings" pitchFamily="2" charset="2"/>
              <a:buChar char="§"/>
              <a:defRPr/>
            </a:pPr>
            <a:r>
              <a:rPr lang="en-US" sz="2800" b="1" dirty="0"/>
              <a:t>Opportunity costs</a:t>
            </a:r>
          </a:p>
          <a:p>
            <a:pPr lvl="1" eaLnBrk="1" fontAlgn="auto" hangingPunct="1">
              <a:spcAft>
                <a:spcPts val="0"/>
              </a:spcAft>
              <a:buClr>
                <a:schemeClr val="accent6">
                  <a:lumMod val="75000"/>
                </a:schemeClr>
              </a:buClr>
              <a:buFont typeface="Courier New" pitchFamily="49" charset="0"/>
              <a:buChar char="o"/>
              <a:defRPr/>
            </a:pPr>
            <a:r>
              <a:rPr lang="en-US" sz="2400" dirty="0"/>
              <a:t>Benefits not realized as a result of choosing a particular alternative; The cost of foregoing an opportunity</a:t>
            </a:r>
          </a:p>
          <a:p>
            <a:pPr eaLnBrk="1" fontAlgn="auto" hangingPunct="1">
              <a:spcAft>
                <a:spcPts val="0"/>
              </a:spcAft>
              <a:buClr>
                <a:schemeClr val="accent6">
                  <a:lumMod val="75000"/>
                </a:schemeClr>
              </a:buClr>
              <a:buFont typeface="Wingdings" pitchFamily="2" charset="2"/>
              <a:buChar char="§"/>
              <a:defRPr/>
            </a:pPr>
            <a:endParaRPr lang="en-US" sz="2800" dirty="0"/>
          </a:p>
          <a:p>
            <a:pPr eaLnBrk="1" fontAlgn="auto" hangingPunct="1">
              <a:spcAft>
                <a:spcPts val="0"/>
              </a:spcAft>
              <a:buClr>
                <a:schemeClr val="accent6">
                  <a:lumMod val="75000"/>
                </a:schemeClr>
              </a:buClr>
              <a:buFont typeface="Wingdings" pitchFamily="2" charset="2"/>
              <a:buChar char="§"/>
              <a:defRPr/>
            </a:pPr>
            <a:endParaRPr lang="en-US" sz="28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990600" y="102268"/>
            <a:ext cx="8229600" cy="1143000"/>
          </a:xfrm>
        </p:spPr>
        <p:txBody>
          <a:bodyPr>
            <a:normAutofit/>
          </a:bodyPr>
          <a:lstStyle/>
          <a:p>
            <a:pPr algn="r" eaLnBrk="1" fontAlgn="auto" hangingPunct="1">
              <a:spcAft>
                <a:spcPts val="0"/>
              </a:spcAft>
              <a:defRPr/>
            </a:pPr>
            <a:r>
              <a:rPr lang="en-US" b="1" dirty="0">
                <a:effectLst>
                  <a:outerShdw blurRad="38100" dist="38100" dir="2700000" algn="tl">
                    <a:srgbClr val="000000">
                      <a:alpha val="43137"/>
                    </a:srgbClr>
                  </a:outerShdw>
                </a:effectLst>
              </a:rPr>
              <a:t>VARIANCE ANALYSIS</a:t>
            </a:r>
          </a:p>
        </p:txBody>
      </p:sp>
      <p:sp>
        <p:nvSpPr>
          <p:cNvPr id="75779" name="Rectangle 3"/>
          <p:cNvSpPr>
            <a:spLocks noGrp="1" noChangeArrowheads="1"/>
          </p:cNvSpPr>
          <p:nvPr>
            <p:ph idx="1"/>
          </p:nvPr>
        </p:nvSpPr>
        <p:spPr>
          <a:xfrm>
            <a:off x="457200" y="1227220"/>
            <a:ext cx="8229600" cy="4944980"/>
          </a:xfrm>
        </p:spPr>
        <p:txBody>
          <a:bodyPr>
            <a:normAutofit/>
          </a:bodyPr>
          <a:lstStyle/>
          <a:p>
            <a:pPr eaLnBrk="1" hangingPunct="1">
              <a:spcBef>
                <a:spcPts val="600"/>
              </a:spcBef>
              <a:spcAft>
                <a:spcPts val="600"/>
              </a:spcAft>
            </a:pPr>
            <a:r>
              <a:rPr lang="en-US" sz="3600" b="1" i="1" dirty="0"/>
              <a:t> Schedule Variance (SV)</a:t>
            </a:r>
          </a:p>
          <a:p>
            <a:pPr lvl="2" eaLnBrk="1" hangingPunct="1">
              <a:spcBef>
                <a:spcPts val="600"/>
              </a:spcBef>
              <a:spcAft>
                <a:spcPts val="600"/>
              </a:spcAft>
              <a:buFont typeface="Wingdings" pitchFamily="2" charset="2"/>
              <a:buNone/>
            </a:pPr>
            <a:r>
              <a:rPr lang="en-US" sz="2800" b="1" i="1" dirty="0">
                <a:solidFill>
                  <a:schemeClr val="accent2">
                    <a:lumMod val="50000"/>
                  </a:schemeClr>
                </a:solidFill>
              </a:rPr>
              <a:t>SV = EV - PV</a:t>
            </a:r>
          </a:p>
          <a:p>
            <a:pPr eaLnBrk="1" hangingPunct="1">
              <a:spcBef>
                <a:spcPts val="600"/>
              </a:spcBef>
              <a:spcAft>
                <a:spcPts val="600"/>
              </a:spcAft>
            </a:pPr>
            <a:r>
              <a:rPr lang="en-US" sz="3600" dirty="0"/>
              <a:t> </a:t>
            </a:r>
            <a:r>
              <a:rPr lang="en-US" sz="3600" b="1" i="1" dirty="0"/>
              <a:t>Schedule Performance Index (SPI)</a:t>
            </a:r>
          </a:p>
          <a:p>
            <a:pPr lvl="2" eaLnBrk="1" hangingPunct="1">
              <a:spcBef>
                <a:spcPts val="600"/>
              </a:spcBef>
              <a:spcAft>
                <a:spcPts val="600"/>
              </a:spcAft>
              <a:buFont typeface="Wingdings" pitchFamily="2" charset="2"/>
              <a:buNone/>
            </a:pPr>
            <a:r>
              <a:rPr lang="en-US" sz="2800" b="1" i="1" dirty="0">
                <a:solidFill>
                  <a:schemeClr val="accent2">
                    <a:lumMod val="50000"/>
                  </a:schemeClr>
                </a:solidFill>
              </a:rPr>
              <a:t>SPI = EV / PV</a:t>
            </a:r>
          </a:p>
          <a:p>
            <a:pPr eaLnBrk="1" hangingPunct="1">
              <a:spcBef>
                <a:spcPts val="600"/>
              </a:spcBef>
              <a:spcAft>
                <a:spcPts val="600"/>
              </a:spcAft>
            </a:pPr>
            <a:r>
              <a:rPr lang="en-US" sz="3600" dirty="0"/>
              <a:t> </a:t>
            </a:r>
            <a:r>
              <a:rPr lang="en-US" sz="3600" b="1" i="1" dirty="0"/>
              <a:t>Cost Variance (CV)</a:t>
            </a:r>
          </a:p>
          <a:p>
            <a:pPr lvl="2" eaLnBrk="1" hangingPunct="1">
              <a:spcBef>
                <a:spcPts val="600"/>
              </a:spcBef>
              <a:spcAft>
                <a:spcPts val="600"/>
              </a:spcAft>
              <a:buFont typeface="Wingdings" pitchFamily="2" charset="2"/>
              <a:buNone/>
            </a:pPr>
            <a:r>
              <a:rPr lang="en-US" sz="2800" b="1" i="1" dirty="0">
                <a:solidFill>
                  <a:schemeClr val="accent2">
                    <a:lumMod val="50000"/>
                  </a:schemeClr>
                </a:solidFill>
              </a:rPr>
              <a:t>CV = EV - AC</a:t>
            </a:r>
          </a:p>
          <a:p>
            <a:pPr eaLnBrk="1" hangingPunct="1">
              <a:spcBef>
                <a:spcPts val="600"/>
              </a:spcBef>
              <a:spcAft>
                <a:spcPts val="600"/>
              </a:spcAft>
            </a:pPr>
            <a:r>
              <a:rPr lang="en-US" sz="3600" dirty="0"/>
              <a:t> </a:t>
            </a:r>
            <a:r>
              <a:rPr lang="en-US" sz="3600" b="1" i="1" dirty="0"/>
              <a:t>Cost Performance Index (CPI)</a:t>
            </a:r>
          </a:p>
          <a:p>
            <a:pPr lvl="2" eaLnBrk="1" hangingPunct="1">
              <a:spcBef>
                <a:spcPts val="600"/>
              </a:spcBef>
              <a:spcAft>
                <a:spcPts val="600"/>
              </a:spcAft>
              <a:buFont typeface="Wingdings" pitchFamily="2" charset="2"/>
              <a:buNone/>
            </a:pPr>
            <a:r>
              <a:rPr lang="en-US" sz="2800" b="1" i="1" dirty="0">
                <a:solidFill>
                  <a:schemeClr val="accent2">
                    <a:lumMod val="50000"/>
                  </a:schemeClr>
                </a:solidFill>
              </a:rPr>
              <a:t>CPI = EV / AC</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E305-6E09-4A9E-8970-56646A676326}"/>
              </a:ext>
            </a:extLst>
          </p:cNvPr>
          <p:cNvSpPr>
            <a:spLocks noGrp="1"/>
          </p:cNvSpPr>
          <p:nvPr>
            <p:ph type="title"/>
          </p:nvPr>
        </p:nvSpPr>
        <p:spPr>
          <a:xfrm>
            <a:off x="857250" y="609600"/>
            <a:ext cx="7406640" cy="609600"/>
          </a:xfrm>
        </p:spPr>
        <p:txBody>
          <a:bodyPr>
            <a:normAutofit fontScale="90000"/>
          </a:bodyPr>
          <a:lstStyle/>
          <a:p>
            <a:r>
              <a:rPr lang="en-US" dirty="0"/>
              <a:t>EVA Example</a:t>
            </a:r>
          </a:p>
        </p:txBody>
      </p:sp>
      <p:sp>
        <p:nvSpPr>
          <p:cNvPr id="3" name="Content Placeholder 2">
            <a:extLst>
              <a:ext uri="{FF2B5EF4-FFF2-40B4-BE49-F238E27FC236}">
                <a16:creationId xmlns:a16="http://schemas.microsoft.com/office/drawing/2014/main" id="{883A9C7F-5522-4991-A788-697E1B422F60}"/>
              </a:ext>
            </a:extLst>
          </p:cNvPr>
          <p:cNvSpPr>
            <a:spLocks noGrp="1"/>
          </p:cNvSpPr>
          <p:nvPr>
            <p:ph idx="1"/>
          </p:nvPr>
        </p:nvSpPr>
        <p:spPr>
          <a:xfrm>
            <a:off x="857251" y="1219200"/>
            <a:ext cx="7404653" cy="4876800"/>
          </a:xfrm>
        </p:spPr>
        <p:txBody>
          <a:bodyPr>
            <a:normAutofit/>
          </a:bodyPr>
          <a:lstStyle/>
          <a:p>
            <a:pPr>
              <a:spcBef>
                <a:spcPts val="100"/>
              </a:spcBef>
              <a:spcAft>
                <a:spcPts val="100"/>
              </a:spcAft>
            </a:pPr>
            <a:r>
              <a:rPr lang="en-CA" altLang="en-US" sz="1400" dirty="0"/>
              <a:t>Consider a 4-day task worth $100 or $25/day. On the end of 3</a:t>
            </a:r>
            <a:r>
              <a:rPr lang="en-CA" altLang="en-US" sz="1400" baseline="30000" dirty="0"/>
              <a:t>rd</a:t>
            </a:r>
            <a:r>
              <a:rPr lang="en-CA" altLang="en-US" sz="1400" dirty="0"/>
              <a:t> day, the resource reported 50% completion only</a:t>
            </a:r>
          </a:p>
          <a:p>
            <a:pPr lvl="1">
              <a:spcBef>
                <a:spcPts val="100"/>
              </a:spcBef>
              <a:spcAft>
                <a:spcPts val="100"/>
              </a:spcAft>
            </a:pPr>
            <a:r>
              <a:rPr lang="en-CA" altLang="en-US" sz="1400" dirty="0"/>
              <a:t>Budget at Completion (BAC) = $100     </a:t>
            </a:r>
          </a:p>
          <a:p>
            <a:pPr lvl="1">
              <a:spcBef>
                <a:spcPts val="100"/>
              </a:spcBef>
              <a:spcAft>
                <a:spcPts val="100"/>
              </a:spcAft>
            </a:pPr>
            <a:r>
              <a:rPr lang="en-CA" altLang="en-US" sz="1400" dirty="0"/>
              <a:t>Earned Value (EV) = $50</a:t>
            </a:r>
          </a:p>
          <a:p>
            <a:pPr lvl="1">
              <a:spcBef>
                <a:spcPts val="100"/>
              </a:spcBef>
              <a:spcAft>
                <a:spcPts val="100"/>
              </a:spcAft>
            </a:pPr>
            <a:r>
              <a:rPr lang="en-CA" altLang="en-US" sz="1400" dirty="0"/>
              <a:t>Actual Spent (AC) =  $75</a:t>
            </a:r>
          </a:p>
          <a:p>
            <a:pPr lvl="1">
              <a:spcBef>
                <a:spcPts val="100"/>
              </a:spcBef>
              <a:spcAft>
                <a:spcPts val="100"/>
              </a:spcAft>
            </a:pPr>
            <a:r>
              <a:rPr lang="en-CA" altLang="en-US" sz="1400" dirty="0"/>
              <a:t>Planned Value (PV) = $75</a:t>
            </a:r>
          </a:p>
          <a:p>
            <a:pPr lvl="1">
              <a:spcBef>
                <a:spcPts val="100"/>
              </a:spcBef>
              <a:spcAft>
                <a:spcPts val="100"/>
              </a:spcAft>
            </a:pPr>
            <a:r>
              <a:rPr lang="en-CA" altLang="en-US" sz="1400" dirty="0"/>
              <a:t>Cost Variance (CV) = EV minus AC = -$25  (Over Budget)</a:t>
            </a:r>
          </a:p>
          <a:p>
            <a:pPr lvl="1">
              <a:spcBef>
                <a:spcPts val="100"/>
              </a:spcBef>
              <a:spcAft>
                <a:spcPts val="100"/>
              </a:spcAft>
            </a:pPr>
            <a:r>
              <a:rPr lang="en-CA" altLang="en-US" sz="1400" dirty="0"/>
              <a:t>Schedule Variance (SV) = EV minus PV = -$25  (Late or Behind Schedule)</a:t>
            </a:r>
          </a:p>
          <a:p>
            <a:pPr lvl="1">
              <a:spcBef>
                <a:spcPts val="100"/>
              </a:spcBef>
              <a:spcAft>
                <a:spcPts val="100"/>
              </a:spcAft>
            </a:pPr>
            <a:r>
              <a:rPr lang="en-CA" altLang="en-US" sz="1400" dirty="0"/>
              <a:t>Cost Performance Index (CPI) = EV/AC = 0.66   (Productivity Rate of 66%)</a:t>
            </a:r>
          </a:p>
          <a:p>
            <a:pPr lvl="1">
              <a:spcBef>
                <a:spcPts val="100"/>
              </a:spcBef>
              <a:spcAft>
                <a:spcPts val="100"/>
              </a:spcAft>
            </a:pPr>
            <a:r>
              <a:rPr lang="en-CA" altLang="en-US" sz="1400" dirty="0"/>
              <a:t>Schedule Performance Index (SPI) = EV/PV = 0.66   (Progress Rate of 66%)</a:t>
            </a:r>
          </a:p>
          <a:p>
            <a:pPr lvl="1">
              <a:spcBef>
                <a:spcPts val="100"/>
              </a:spcBef>
              <a:spcAft>
                <a:spcPts val="100"/>
              </a:spcAft>
            </a:pPr>
            <a:r>
              <a:rPr lang="en-CA" altLang="en-US" sz="1400" dirty="0"/>
              <a:t>Burn Rate or Budget Utilization = AC/EV = 1.5</a:t>
            </a:r>
          </a:p>
          <a:p>
            <a:pPr>
              <a:spcBef>
                <a:spcPts val="100"/>
              </a:spcBef>
              <a:spcAft>
                <a:spcPts val="100"/>
              </a:spcAft>
            </a:pPr>
            <a:endParaRPr lang="en-CA" altLang="en-US" sz="1400" dirty="0"/>
          </a:p>
          <a:p>
            <a:pPr>
              <a:spcBef>
                <a:spcPts val="100"/>
              </a:spcBef>
              <a:spcAft>
                <a:spcPts val="100"/>
              </a:spcAft>
            </a:pPr>
            <a:r>
              <a:rPr lang="en-CA" altLang="en-US" sz="1400" b="1" dirty="0"/>
              <a:t>EVA Interpretations</a:t>
            </a:r>
            <a:r>
              <a:rPr lang="en-CA" altLang="en-US" sz="1400" dirty="0"/>
              <a:t>:</a:t>
            </a:r>
          </a:p>
          <a:p>
            <a:pPr lvl="1">
              <a:spcBef>
                <a:spcPts val="100"/>
              </a:spcBef>
              <a:spcAft>
                <a:spcPts val="100"/>
              </a:spcAft>
            </a:pPr>
            <a:r>
              <a:rPr lang="en-CA" altLang="en-US" sz="1400" dirty="0"/>
              <a:t>A positive CV indicates that you are under budget on a particular task and hence can use a portion of task budget for some other task</a:t>
            </a:r>
          </a:p>
          <a:p>
            <a:pPr lvl="1">
              <a:spcBef>
                <a:spcPts val="100"/>
              </a:spcBef>
              <a:spcAft>
                <a:spcPts val="100"/>
              </a:spcAft>
            </a:pPr>
            <a:r>
              <a:rPr lang="en-CA" altLang="en-US" sz="1400" dirty="0"/>
              <a:t>A positive SV indicates ahead of schedule and hence can use some of the task resources for a task which is late</a:t>
            </a:r>
          </a:p>
          <a:p>
            <a:pPr lvl="1">
              <a:spcBef>
                <a:spcPts val="100"/>
              </a:spcBef>
              <a:spcAft>
                <a:spcPts val="100"/>
              </a:spcAft>
            </a:pPr>
            <a:r>
              <a:rPr lang="en-CA" altLang="en-US" sz="1400" dirty="0"/>
              <a:t>A negative CV or SV means there are problems that require corrective actions</a:t>
            </a:r>
          </a:p>
          <a:p>
            <a:pPr lvl="1">
              <a:spcBef>
                <a:spcPts val="100"/>
              </a:spcBef>
              <a:spcAft>
                <a:spcPts val="100"/>
              </a:spcAft>
            </a:pPr>
            <a:r>
              <a:rPr lang="en-CA" altLang="en-US" sz="1400" dirty="0"/>
              <a:t>Performance Ratios, CPI and SPI can be equal to 1, greater than 1 or less than 1. A value greater than 1, indicates we are ahead of schedule or under budget. A values of less than 1, indicates we  are behind or over budget</a:t>
            </a:r>
          </a:p>
        </p:txBody>
      </p:sp>
    </p:spTree>
    <p:extLst>
      <p:ext uri="{BB962C8B-B14F-4D97-AF65-F5344CB8AC3E}">
        <p14:creationId xmlns:p14="http://schemas.microsoft.com/office/powerpoint/2010/main" val="34492520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5BF8-E66D-42A3-98E1-46F17B28CD9E}"/>
              </a:ext>
            </a:extLst>
          </p:cNvPr>
          <p:cNvSpPr>
            <a:spLocks noGrp="1"/>
          </p:cNvSpPr>
          <p:nvPr>
            <p:ph type="title"/>
          </p:nvPr>
        </p:nvSpPr>
        <p:spPr>
          <a:xfrm>
            <a:off x="857250" y="609600"/>
            <a:ext cx="7406640" cy="685800"/>
          </a:xfrm>
        </p:spPr>
        <p:txBody>
          <a:bodyPr/>
          <a:lstStyle/>
          <a:p>
            <a:r>
              <a:rPr lang="en-US" dirty="0"/>
              <a:t>Forecasting using EVA</a:t>
            </a:r>
          </a:p>
        </p:txBody>
      </p:sp>
      <p:sp>
        <p:nvSpPr>
          <p:cNvPr id="3" name="Content Placeholder 2">
            <a:extLst>
              <a:ext uri="{FF2B5EF4-FFF2-40B4-BE49-F238E27FC236}">
                <a16:creationId xmlns:a16="http://schemas.microsoft.com/office/drawing/2014/main" id="{177A4657-1DA9-478C-BEE5-828D96688913}"/>
              </a:ext>
            </a:extLst>
          </p:cNvPr>
          <p:cNvSpPr>
            <a:spLocks noGrp="1"/>
          </p:cNvSpPr>
          <p:nvPr>
            <p:ph idx="1"/>
          </p:nvPr>
        </p:nvSpPr>
        <p:spPr>
          <a:xfrm>
            <a:off x="857251" y="1295400"/>
            <a:ext cx="7404653" cy="4800600"/>
          </a:xfrm>
        </p:spPr>
        <p:txBody>
          <a:bodyPr>
            <a:normAutofit lnSpcReduction="10000"/>
          </a:bodyPr>
          <a:lstStyle/>
          <a:p>
            <a:r>
              <a:rPr lang="en-CA" altLang="en-US" sz="1400" b="1" dirty="0"/>
              <a:t>Forecasting Estimate at Completion (EAC)</a:t>
            </a:r>
          </a:p>
          <a:p>
            <a:pPr marL="548640" lvl="1" indent="-342900">
              <a:buFont typeface="+mj-lt"/>
              <a:buAutoNum type="arabicPeriod"/>
            </a:pPr>
            <a:r>
              <a:rPr lang="en-CA" altLang="en-US" sz="1400" dirty="0"/>
              <a:t>EAC at the current CPI i.e. the remaining work is assumed to be completed at the same rate as current CPI</a:t>
            </a:r>
          </a:p>
          <a:p>
            <a:pPr lvl="2"/>
            <a:r>
              <a:rPr lang="en-CA" altLang="en-US" sz="1400" dirty="0"/>
              <a:t>EAC = BAC / CPI     ($151)</a:t>
            </a:r>
          </a:p>
          <a:p>
            <a:pPr marL="548640" lvl="1" indent="-342900">
              <a:buFont typeface="+mj-lt"/>
              <a:buAutoNum type="arabicPeriod"/>
            </a:pPr>
            <a:r>
              <a:rPr lang="en-CA" altLang="en-US" sz="1400" dirty="0"/>
              <a:t>EAC at the budgeted rate i.e. the remaining work will be completed at the original budgeted rate irrespective of what has happened so far.</a:t>
            </a:r>
          </a:p>
          <a:p>
            <a:pPr lvl="2"/>
            <a:r>
              <a:rPr lang="en-CA" altLang="en-US" sz="1400" dirty="0"/>
              <a:t>EAC = AC + BAC – EV     ($125)</a:t>
            </a:r>
          </a:p>
          <a:p>
            <a:pPr marL="548640" lvl="1" indent="-342900">
              <a:buFont typeface="+mj-lt"/>
              <a:buAutoNum type="arabicPeriod"/>
            </a:pPr>
            <a:r>
              <a:rPr lang="en-CA" altLang="en-US" sz="1400" dirty="0"/>
              <a:t>EAC considering both CPI and SPI</a:t>
            </a:r>
          </a:p>
          <a:p>
            <a:pPr lvl="2"/>
            <a:r>
              <a:rPr lang="en-CA" altLang="en-US" sz="1400" dirty="0"/>
              <a:t>EAC = AC + [(BAC-EV) / (CPI * SPI)]     ($189)</a:t>
            </a:r>
          </a:p>
          <a:p>
            <a:pPr marL="548640" lvl="1" indent="-342900">
              <a:buFont typeface="+mj-lt"/>
              <a:buAutoNum type="arabicPeriod"/>
            </a:pPr>
            <a:r>
              <a:rPr lang="en-CA" altLang="en-US" sz="1400" dirty="0"/>
              <a:t>EAC = AC + Revised bottom-up ETC (Estimate to Complete remaining work of project)</a:t>
            </a:r>
          </a:p>
          <a:p>
            <a:r>
              <a:rPr lang="en-CA" altLang="en-US" sz="1400" dirty="0"/>
              <a:t>ETC (Estimate to Complete project) = EAC - AC OR Re-estimate remaining work from bottom up</a:t>
            </a:r>
          </a:p>
          <a:p>
            <a:r>
              <a:rPr lang="en-CA" altLang="en-US" sz="1400" dirty="0"/>
              <a:t>VAC (Variance at Completion of project) = BAC minus EAC</a:t>
            </a:r>
            <a:endParaRPr lang="en-CA" sz="1400" dirty="0"/>
          </a:p>
          <a:p>
            <a:r>
              <a:rPr lang="en-CA" altLang="en-US" sz="1400" b="1" dirty="0"/>
              <a:t>To Complete Performance Index (TCPI)</a:t>
            </a:r>
            <a:r>
              <a:rPr lang="en-CA" altLang="en-US" sz="1400" dirty="0"/>
              <a:t> is the calculated projection of cost performance index that must be achieved on the remaining work in order to achieve BAC or EAC</a:t>
            </a:r>
          </a:p>
          <a:p>
            <a:pPr lvl="1"/>
            <a:r>
              <a:rPr lang="en-CA" altLang="en-US" sz="1400" dirty="0"/>
              <a:t>TCPI = Work Remaining / Funds Remaining</a:t>
            </a:r>
          </a:p>
          <a:p>
            <a:pPr lvl="1"/>
            <a:r>
              <a:rPr lang="en-CA" altLang="en-US" sz="1400" dirty="0"/>
              <a:t>TCPI based on BAC = (BAC – EV) / (BAC – AC)</a:t>
            </a:r>
          </a:p>
          <a:p>
            <a:pPr lvl="2"/>
            <a:r>
              <a:rPr lang="en-CA" altLang="en-US" sz="1400" dirty="0"/>
              <a:t>(2.0 i.e. productivity should be 200%)</a:t>
            </a:r>
          </a:p>
          <a:p>
            <a:pPr lvl="1"/>
            <a:r>
              <a:rPr lang="en-CA" altLang="en-US" sz="1400" dirty="0"/>
              <a:t>TCPI based on EAC = (BAC – EV) / (EAC – AC)</a:t>
            </a:r>
          </a:p>
          <a:p>
            <a:pPr lvl="2"/>
            <a:r>
              <a:rPr lang="en-CA" altLang="en-US" sz="1400" dirty="0"/>
              <a:t>(1.0 i.e. productivity should be 100%) where EAC is $125</a:t>
            </a:r>
            <a:endParaRPr lang="en-US" dirty="0"/>
          </a:p>
        </p:txBody>
      </p:sp>
    </p:spTree>
    <p:extLst>
      <p:ext uri="{BB962C8B-B14F-4D97-AF65-F5344CB8AC3E}">
        <p14:creationId xmlns:p14="http://schemas.microsoft.com/office/powerpoint/2010/main" val="18648166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1026"/>
          <p:cNvSpPr>
            <a:spLocks noGrp="1" noChangeArrowheads="1"/>
          </p:cNvSpPr>
          <p:nvPr>
            <p:ph type="title"/>
          </p:nvPr>
        </p:nvSpPr>
        <p:spPr>
          <a:xfrm>
            <a:off x="381000" y="337081"/>
            <a:ext cx="8171688" cy="743268"/>
          </a:xfrm>
        </p:spPr>
        <p:txBody>
          <a:bodyPr>
            <a:normAutofit/>
          </a:bodyPr>
          <a:lstStyle/>
          <a:p>
            <a:pPr algn="ctr" eaLnBrk="1" fontAlgn="auto" hangingPunct="1">
              <a:spcAft>
                <a:spcPts val="0"/>
              </a:spcAft>
              <a:defRPr/>
            </a:pPr>
            <a:r>
              <a:rPr lang="en-US" b="1" dirty="0">
                <a:effectLst>
                  <a:outerShdw blurRad="38100" dist="38100" dir="2700000" algn="tl">
                    <a:srgbClr val="000000">
                      <a:alpha val="43137"/>
                    </a:srgbClr>
                  </a:outerShdw>
                </a:effectLst>
              </a:rPr>
              <a:t>EARNED VALUE ANALYSIS</a:t>
            </a:r>
          </a:p>
        </p:txBody>
      </p:sp>
      <p:sp>
        <p:nvSpPr>
          <p:cNvPr id="4101" name="Rectangle 1028"/>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endParaRPr lang="en-CA"/>
          </a:p>
        </p:txBody>
      </p:sp>
      <p:sp>
        <p:nvSpPr>
          <p:cNvPr id="4102" name="Rectangle 1029"/>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endParaRPr lang="en-CA"/>
          </a:p>
        </p:txBody>
      </p:sp>
      <p:sp>
        <p:nvSpPr>
          <p:cNvPr id="29" name="TextBox 1"/>
          <p:cNvSpPr txBox="1"/>
          <p:nvPr/>
        </p:nvSpPr>
        <p:spPr>
          <a:xfrm>
            <a:off x="3505200" y="6373760"/>
            <a:ext cx="5480475"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Adopted from PMI’s (PMBOK® Guide 6</a:t>
            </a:r>
            <a:r>
              <a:rPr kumimoji="0" lang="en-US" sz="1400" b="1" i="1" u="none" strike="noStrike" kern="1200" cap="none" spc="0" normalizeH="0" baseline="30000" noProof="0" dirty="0">
                <a:ln>
                  <a:noFill/>
                </a:ln>
                <a:solidFill>
                  <a:srgbClr val="000000"/>
                </a:solidFill>
                <a:effectLst/>
                <a:uLnTx/>
                <a:uFillTx/>
                <a:latin typeface="Times New Roman" pitchFamily="18" charset="0"/>
                <a:ea typeface="+mn-ea"/>
                <a:cs typeface="+mn-cs"/>
              </a:rPr>
              <a:t>th</a:t>
            </a: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 Edition Fig. 7-12</a:t>
            </a:r>
            <a:r>
              <a:rPr kumimoji="0" lang="en-US" sz="1400" b="1" i="1" u="none" strike="noStrike" kern="1200" cap="none" spc="0" normalizeH="0" noProof="0" dirty="0">
                <a:ln>
                  <a:noFill/>
                </a:ln>
                <a:solidFill>
                  <a:srgbClr val="000000"/>
                </a:solidFill>
                <a:effectLst/>
                <a:uLnTx/>
                <a:uFillTx/>
                <a:latin typeface="Times New Roman" pitchFamily="18" charset="0"/>
                <a:ea typeface="+mn-ea"/>
                <a:cs typeface="+mn-cs"/>
              </a:rPr>
              <a:t>  page 264</a:t>
            </a:r>
            <a:r>
              <a:rPr kumimoji="0" lang="en-US" sz="1400" b="1" i="1" u="none" strike="noStrike" kern="1200" cap="none" spc="0" normalizeH="0" baseline="0" noProof="0" dirty="0">
                <a:ln>
                  <a:noFill/>
                </a:ln>
                <a:solidFill>
                  <a:srgbClr val="000000"/>
                </a:solidFill>
                <a:effectLst/>
                <a:uLnTx/>
                <a:uFillTx/>
                <a:latin typeface="Times New Roman" pitchFamily="18" charset="0"/>
                <a:ea typeface="+mn-ea"/>
                <a:cs typeface="+mn-cs"/>
              </a:rPr>
              <a:t>) </a:t>
            </a:r>
          </a:p>
        </p:txBody>
      </p:sp>
      <p:graphicFrame>
        <p:nvGraphicFramePr>
          <p:cNvPr id="2" name="Object 1"/>
          <p:cNvGraphicFramePr>
            <a:graphicFrameLocks noChangeAspect="1"/>
          </p:cNvGraphicFramePr>
          <p:nvPr>
            <p:extLst>
              <p:ext uri="{D42A27DB-BD31-4B8C-83A1-F6EECF244321}">
                <p14:modId xmlns:p14="http://schemas.microsoft.com/office/powerpoint/2010/main" val="2605751599"/>
              </p:ext>
            </p:extLst>
          </p:nvPr>
        </p:nvGraphicFramePr>
        <p:xfrm>
          <a:off x="381000" y="1080350"/>
          <a:ext cx="8305800" cy="5168050"/>
        </p:xfrm>
        <a:graphic>
          <a:graphicData uri="http://schemas.openxmlformats.org/presentationml/2006/ole">
            <mc:AlternateContent xmlns:mc="http://schemas.openxmlformats.org/markup-compatibility/2006">
              <mc:Choice xmlns:v="urn:schemas-microsoft-com:vml" Requires="v">
                <p:oleObj spid="_x0000_s4409" name="Bitmap Image" r:id="rId4" imgW="5848200" imgH="3143160" progId="Paint.Picture">
                  <p:embed/>
                </p:oleObj>
              </mc:Choice>
              <mc:Fallback>
                <p:oleObj name="Bitmap Image" r:id="rId4" imgW="5848200" imgH="3143160" progId="Paint.Picture">
                  <p:embed/>
                  <p:pic>
                    <p:nvPicPr>
                      <p:cNvPr id="0" name=""/>
                      <p:cNvPicPr/>
                      <p:nvPr/>
                    </p:nvPicPr>
                    <p:blipFill>
                      <a:blip r:embed="rId5"/>
                      <a:stretch>
                        <a:fillRect/>
                      </a:stretch>
                    </p:blipFill>
                    <p:spPr>
                      <a:xfrm>
                        <a:off x="381000" y="1080350"/>
                        <a:ext cx="8305800" cy="5168050"/>
                      </a:xfrm>
                      <a:prstGeom prst="rect">
                        <a:avLst/>
                      </a:prstGeom>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642" name="Rectangle 2"/>
          <p:cNvSpPr>
            <a:spLocks noGrp="1" noChangeArrowheads="1"/>
          </p:cNvSpPr>
          <p:nvPr>
            <p:ph type="title"/>
          </p:nvPr>
        </p:nvSpPr>
        <p:spPr>
          <a:xfrm>
            <a:off x="457200" y="-76200"/>
            <a:ext cx="8229600" cy="1143000"/>
          </a:xfrm>
        </p:spPr>
        <p:txBody>
          <a:bodyPr>
            <a:normAutofit/>
          </a:bodyPr>
          <a:lstStyle/>
          <a:p>
            <a:pPr algn="ctr" eaLnBrk="1" fontAlgn="auto" hangingPunct="1">
              <a:spcAft>
                <a:spcPts val="0"/>
              </a:spcAft>
              <a:defRPr/>
            </a:pPr>
            <a:r>
              <a:rPr lang="en-US" sz="3200" b="1" dirty="0">
                <a:effectLst>
                  <a:outerShdw blurRad="38100" dist="38100" dir="2700000" algn="tl">
                    <a:srgbClr val="000000">
                      <a:alpha val="43137"/>
                    </a:srgbClr>
                  </a:outerShdw>
                </a:effectLst>
              </a:rPr>
              <a:t>7.4.3  COST CONTROL: OUTPUTS</a:t>
            </a:r>
          </a:p>
        </p:txBody>
      </p:sp>
      <p:sp>
        <p:nvSpPr>
          <p:cNvPr id="87043" name="Rectangle 3"/>
          <p:cNvSpPr>
            <a:spLocks noGrp="1" noChangeArrowheads="1"/>
          </p:cNvSpPr>
          <p:nvPr>
            <p:ph idx="1"/>
          </p:nvPr>
        </p:nvSpPr>
        <p:spPr>
          <a:xfrm>
            <a:off x="235786" y="1066800"/>
            <a:ext cx="8912225" cy="6172200"/>
          </a:xfrm>
        </p:spPr>
        <p:txBody>
          <a:bodyPr>
            <a:normAutofit fontScale="92500" lnSpcReduction="10000"/>
          </a:bodyPr>
          <a:lstStyle/>
          <a:p>
            <a:pPr eaLnBrk="1" hangingPunct="1">
              <a:lnSpc>
                <a:spcPct val="80000"/>
              </a:lnSpc>
              <a:buFont typeface="Wingdings" pitchFamily="2" charset="2"/>
              <a:buNone/>
            </a:pPr>
            <a:r>
              <a:rPr lang="en-US" sz="3000" b="1" dirty="0"/>
              <a:t>.1  Work Performance Measurements</a:t>
            </a:r>
          </a:p>
          <a:p>
            <a:pPr marL="411480" lvl="2" indent="0">
              <a:lnSpc>
                <a:spcPct val="120000"/>
              </a:lnSpc>
              <a:buNone/>
            </a:pPr>
            <a:r>
              <a:rPr lang="en-US" sz="2200" dirty="0"/>
              <a:t>EVM results are documented and communicated for each WBS component; i.e., CV, SV, EAC, VAC, and TCPI</a:t>
            </a:r>
          </a:p>
          <a:p>
            <a:pPr eaLnBrk="1" hangingPunct="1">
              <a:lnSpc>
                <a:spcPct val="80000"/>
              </a:lnSpc>
              <a:buFont typeface="Wingdings" pitchFamily="2" charset="2"/>
              <a:buNone/>
            </a:pPr>
            <a:r>
              <a:rPr lang="en-US" sz="3000" b="1" dirty="0"/>
              <a:t>.2  Cost Forecasts</a:t>
            </a:r>
            <a:endParaRPr lang="en-US" sz="3000" b="1" i="1" dirty="0"/>
          </a:p>
          <a:p>
            <a:pPr marL="411480" lvl="2" indent="0">
              <a:lnSpc>
                <a:spcPct val="80000"/>
              </a:lnSpc>
              <a:buNone/>
            </a:pPr>
            <a:r>
              <a:rPr lang="en-US" sz="2200" dirty="0"/>
              <a:t>Revised EAC are calculated, documented and communicated.</a:t>
            </a:r>
          </a:p>
          <a:p>
            <a:pPr>
              <a:lnSpc>
                <a:spcPct val="80000"/>
              </a:lnSpc>
              <a:buNone/>
            </a:pPr>
            <a:r>
              <a:rPr lang="en-US" sz="3000" dirty="0"/>
              <a:t>.</a:t>
            </a:r>
            <a:r>
              <a:rPr lang="en-US" sz="3000" b="1" dirty="0"/>
              <a:t>3</a:t>
            </a:r>
            <a:r>
              <a:rPr lang="en-US" sz="3000" dirty="0"/>
              <a:t>  </a:t>
            </a:r>
            <a:r>
              <a:rPr lang="en-US" sz="3000" b="1" dirty="0"/>
              <a:t>Change Requests  </a:t>
            </a:r>
          </a:p>
          <a:p>
            <a:pPr marL="444500" lvl="2" indent="0">
              <a:lnSpc>
                <a:spcPct val="120000"/>
              </a:lnSpc>
              <a:buNone/>
            </a:pPr>
            <a:r>
              <a:rPr lang="en-US" sz="2200" dirty="0"/>
              <a:t>As a result of  project Performance analysis, corrective or preventive actions may  be requested for approval.</a:t>
            </a:r>
          </a:p>
          <a:p>
            <a:pPr>
              <a:lnSpc>
                <a:spcPct val="80000"/>
              </a:lnSpc>
              <a:buNone/>
            </a:pPr>
            <a:r>
              <a:rPr lang="en-US" sz="3000" b="1" dirty="0"/>
              <a:t>.4  Project Management Plan Updates</a:t>
            </a:r>
          </a:p>
          <a:p>
            <a:pPr marL="625475" lvl="1" indent="-360363">
              <a:lnSpc>
                <a:spcPct val="120000"/>
              </a:lnSpc>
              <a:buNone/>
            </a:pPr>
            <a:r>
              <a:rPr lang="en-US" sz="2000" dirty="0"/>
              <a:t>      </a:t>
            </a:r>
            <a:r>
              <a:rPr lang="en-US" sz="2200" dirty="0"/>
              <a:t>The plan is updated to reflect approved budget adjustments. The  update is applicable to the cost management plan, Cost Baseline, Performance Measurement Baseline </a:t>
            </a:r>
          </a:p>
          <a:p>
            <a:pPr>
              <a:lnSpc>
                <a:spcPct val="80000"/>
              </a:lnSpc>
              <a:buNone/>
            </a:pPr>
            <a:r>
              <a:rPr lang="en-US" sz="3000" b="1" dirty="0"/>
              <a:t>.5 Project Document Updates</a:t>
            </a:r>
          </a:p>
          <a:p>
            <a:pPr marL="444500" lvl="1" indent="-239713">
              <a:lnSpc>
                <a:spcPct val="120000"/>
              </a:lnSpc>
              <a:buNone/>
            </a:pPr>
            <a:r>
              <a:rPr lang="en-US" sz="2000" dirty="0"/>
              <a:t>     </a:t>
            </a:r>
            <a:r>
              <a:rPr lang="en-US" sz="2200" dirty="0"/>
              <a:t>Updates include: Assumption Log, Basis of Estimates, Cost Estimates, Lessons Learned Registry and Risk Register. </a:t>
            </a:r>
            <a:r>
              <a:rPr lang="en-US" sz="2000" dirty="0"/>
              <a:t>	</a:t>
            </a:r>
          </a:p>
          <a:p>
            <a:pPr lvl="1">
              <a:lnSpc>
                <a:spcPct val="80000"/>
              </a:lnSpc>
              <a:buNone/>
            </a:pPr>
            <a:r>
              <a:rPr lang="en-US" sz="2000" b="1" dirty="0"/>
              <a:t>	</a:t>
            </a:r>
            <a:r>
              <a:rPr lang="en-US" sz="2000" dirty="0"/>
              <a:t>    </a:t>
            </a:r>
          </a:p>
          <a:p>
            <a:pPr eaLnBrk="1" hangingPunct="1">
              <a:lnSpc>
                <a:spcPct val="80000"/>
              </a:lnSpc>
              <a:buFont typeface="Wingdings" pitchFamily="2" charset="2"/>
              <a:buNone/>
            </a:pPr>
            <a:endParaRPr lang="en-US" sz="2200" dirty="0"/>
          </a:p>
          <a:p>
            <a:pPr lvl="1" eaLnBrk="1" hangingPunct="1">
              <a:lnSpc>
                <a:spcPct val="80000"/>
              </a:lnSpc>
            </a:pPr>
            <a:endParaRPr lang="en-US" sz="22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itle 1"/>
          <p:cNvPicPr>
            <a:picLocks noChangeArrowheads="1"/>
          </p:cNvPicPr>
          <p:nvPr/>
        </p:nvPicPr>
        <p:blipFill>
          <a:blip r:embed="rId3" cstate="print"/>
          <a:srcRect/>
          <a:stretch>
            <a:fillRect/>
          </a:stretch>
        </p:blipFill>
        <p:spPr bwMode="auto">
          <a:xfrm>
            <a:off x="36871" y="0"/>
            <a:ext cx="8863012" cy="1487487"/>
          </a:xfrm>
          <a:prstGeom prst="rect">
            <a:avLst/>
          </a:prstGeom>
          <a:noFill/>
          <a:ln w="9525">
            <a:noFill/>
            <a:miter lim="800000"/>
            <a:headEnd/>
            <a:tailEnd/>
          </a:ln>
        </p:spPr>
      </p:pic>
      <p:sp>
        <p:nvSpPr>
          <p:cNvPr id="65545" name="Text Box 9"/>
          <p:cNvSpPr txBox="1">
            <a:spLocks noChangeArrowheads="1"/>
          </p:cNvSpPr>
          <p:nvPr/>
        </p:nvSpPr>
        <p:spPr bwMode="auto">
          <a:xfrm>
            <a:off x="609600" y="1752600"/>
            <a:ext cx="7664450" cy="3046988"/>
          </a:xfrm>
          <a:prstGeom prst="rect">
            <a:avLst/>
          </a:prstGeom>
          <a:noFill/>
          <a:ln w="28575">
            <a:solidFill>
              <a:schemeClr val="accent2"/>
            </a:solidFill>
            <a:miter lim="800000"/>
            <a:headEnd type="none" w="sm" len="sm"/>
            <a:tailEnd type="none" w="sm" len="sm"/>
          </a:ln>
          <a:effectLst/>
        </p:spPr>
        <p:txBody>
          <a:bodyPr>
            <a:spAutoFit/>
          </a:bodyPr>
          <a:lstStyle/>
          <a:p>
            <a:r>
              <a:rPr lang="en-US" sz="3200" i="1" dirty="0"/>
              <a:t>Changes to the plan are inevitable on a project of any size. The lack of Control Cost process could slow down project completion because time is spent trying to figure out what to do to eliminate any cost overruns or account for under-runs.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228600" y="304800"/>
            <a:ext cx="8667750" cy="685800"/>
          </a:xfrm>
        </p:spPr>
        <p:txBody>
          <a:bodyPr>
            <a:normAutofit/>
          </a:bodyPr>
          <a:lstStyle/>
          <a:p>
            <a:pPr algn="ctr" eaLnBrk="1" fontAlgn="auto" hangingPunct="1">
              <a:spcAft>
                <a:spcPts val="0"/>
              </a:spcAft>
              <a:defRPr/>
            </a:pPr>
            <a:r>
              <a:rPr lang="en-US" sz="3600" b="1" dirty="0">
                <a:effectLst>
                  <a:outerShdw blurRad="38100" dist="38100" dir="2700000" algn="tl">
                    <a:srgbClr val="000000">
                      <a:alpha val="43137"/>
                    </a:srgbClr>
                  </a:outerShdw>
                </a:effectLst>
              </a:rPr>
              <a:t>Exercise - Earned Value Problem</a:t>
            </a:r>
            <a:endParaRPr lang="en-US" sz="4400" b="1" dirty="0">
              <a:effectLst>
                <a:outerShdw blurRad="38100" dist="38100" dir="2700000" algn="tl">
                  <a:srgbClr val="000000">
                    <a:alpha val="43137"/>
                  </a:srgbClr>
                </a:outerShdw>
              </a:effectLst>
            </a:endParaRPr>
          </a:p>
        </p:txBody>
      </p:sp>
      <p:sp>
        <p:nvSpPr>
          <p:cNvPr id="82947" name="Rectangle 3"/>
          <p:cNvSpPr>
            <a:spLocks noGrp="1" noChangeArrowheads="1"/>
          </p:cNvSpPr>
          <p:nvPr>
            <p:ph idx="1"/>
          </p:nvPr>
        </p:nvSpPr>
        <p:spPr>
          <a:xfrm>
            <a:off x="304800" y="1238250"/>
            <a:ext cx="8229600" cy="4781550"/>
          </a:xfrm>
        </p:spPr>
        <p:txBody>
          <a:bodyPr>
            <a:normAutofit/>
          </a:bodyPr>
          <a:lstStyle/>
          <a:p>
            <a:pPr eaLnBrk="1" hangingPunct="1"/>
            <a:r>
              <a:rPr lang="en-US" sz="3200" dirty="0"/>
              <a:t>The project: Install five software packages in 5 weeks for a total consulting fee of $5,000. </a:t>
            </a:r>
          </a:p>
          <a:p>
            <a:pPr eaLnBrk="1" hangingPunct="1"/>
            <a:r>
              <a:rPr lang="en-US" sz="3200" dirty="0"/>
              <a:t>Status: After two weeks only 1 install has been done for a cost of $1,500. </a:t>
            </a:r>
          </a:p>
          <a:p>
            <a:pPr eaLnBrk="1" hangingPunct="1"/>
            <a:r>
              <a:rPr lang="en-US" sz="3200" dirty="0"/>
              <a:t>Questions:</a:t>
            </a:r>
          </a:p>
          <a:p>
            <a:pPr marL="925830" lvl="2" indent="-514350">
              <a:buFont typeface="+mj-lt"/>
              <a:buAutoNum type="arabicPeriod"/>
            </a:pPr>
            <a:r>
              <a:rPr lang="en-US" sz="2800" dirty="0"/>
              <a:t>Determine PV, AC, EV</a:t>
            </a:r>
          </a:p>
          <a:p>
            <a:pPr marL="925830" lvl="2" indent="-514350">
              <a:buFont typeface="+mj-lt"/>
              <a:buAutoNum type="arabicPeriod"/>
            </a:pPr>
            <a:r>
              <a:rPr lang="en-US" sz="2800" dirty="0"/>
              <a:t>Calculate SV, CV, SPI, CPI</a:t>
            </a:r>
          </a:p>
          <a:p>
            <a:pPr marL="925830" lvl="2" indent="-514350">
              <a:buFont typeface="+mj-lt"/>
              <a:buAutoNum type="arabicPeriod"/>
            </a:pPr>
            <a:r>
              <a:rPr lang="en-US" sz="2800" dirty="0"/>
              <a:t>Also calculate EAC, assuming current productivity </a:t>
            </a:r>
          </a:p>
          <a:p>
            <a:pPr marL="925830" lvl="2" indent="-514350">
              <a:buFont typeface="+mj-lt"/>
              <a:buAutoNum type="arabicPeriod"/>
            </a:pPr>
            <a:r>
              <a:rPr lang="en-US" sz="2800" dirty="0"/>
              <a:t>Forecast project Completion time</a:t>
            </a:r>
          </a:p>
          <a:p>
            <a:pPr eaLnBrk="1" hangingPunct="1">
              <a:lnSpc>
                <a:spcPct val="50000"/>
              </a:lnSpc>
            </a:pPr>
            <a:endParaRPr lang="en-US" sz="3200" dirty="0"/>
          </a:p>
          <a:p>
            <a:pPr eaLnBrk="1" hangingPunct="1">
              <a:buFont typeface="Wingdings" pitchFamily="2" charset="2"/>
              <a:buNone/>
            </a:pPr>
            <a:endParaRPr lang="en-US" sz="3600" dirty="0"/>
          </a:p>
        </p:txBody>
      </p:sp>
    </p:spTree>
    <p:extLst>
      <p:ext uri="{BB962C8B-B14F-4D97-AF65-F5344CB8AC3E}">
        <p14:creationId xmlns:p14="http://schemas.microsoft.com/office/powerpoint/2010/main" val="3250811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050"/>
          <p:cNvSpPr>
            <a:spLocks noGrp="1" noChangeArrowheads="1"/>
          </p:cNvSpPr>
          <p:nvPr>
            <p:ph type="title"/>
          </p:nvPr>
        </p:nvSpPr>
        <p:spPr>
          <a:xfrm>
            <a:off x="457200" y="0"/>
            <a:ext cx="8229600" cy="1143000"/>
          </a:xfrm>
        </p:spPr>
        <p:txBody>
          <a:bodyPr/>
          <a:lstStyle/>
          <a:p>
            <a:pPr eaLnBrk="1" fontAlgn="auto" hangingPunct="1">
              <a:spcAft>
                <a:spcPts val="0"/>
              </a:spcAft>
              <a:defRPr/>
            </a:pPr>
            <a:r>
              <a:rPr lang="en-US" b="1" dirty="0"/>
              <a:t>Exercise Solution</a:t>
            </a:r>
          </a:p>
        </p:txBody>
      </p:sp>
      <p:sp>
        <p:nvSpPr>
          <p:cNvPr id="545795" name="Rectangle 2051"/>
          <p:cNvSpPr>
            <a:spLocks noGrp="1" noChangeArrowheads="1"/>
          </p:cNvSpPr>
          <p:nvPr>
            <p:ph idx="1"/>
          </p:nvPr>
        </p:nvSpPr>
        <p:spPr>
          <a:xfrm>
            <a:off x="228600" y="1238250"/>
            <a:ext cx="8667750" cy="4781550"/>
          </a:xfrm>
        </p:spPr>
        <p:txBody>
          <a:bodyPr>
            <a:normAutofit fontScale="92500" lnSpcReduction="20000"/>
          </a:bodyPr>
          <a:lstStyle/>
          <a:p>
            <a:pPr eaLnBrk="1" fontAlgn="auto" hangingPunct="1">
              <a:lnSpc>
                <a:spcPct val="90000"/>
              </a:lnSpc>
              <a:spcAft>
                <a:spcPts val="0"/>
              </a:spcAft>
              <a:buFont typeface="Wingdings" pitchFamily="2" charset="2"/>
              <a:buNone/>
              <a:defRPr/>
            </a:pPr>
            <a:r>
              <a:rPr lang="en-US" sz="2000" dirty="0"/>
              <a:t>Budget at Completion  		BAC          	$5,000	</a:t>
            </a:r>
          </a:p>
          <a:p>
            <a:pPr eaLnBrk="1" fontAlgn="auto" hangingPunct="1">
              <a:lnSpc>
                <a:spcPct val="90000"/>
              </a:lnSpc>
              <a:spcAft>
                <a:spcPts val="0"/>
              </a:spcAft>
              <a:buFont typeface="Wingdings" pitchFamily="2" charset="2"/>
              <a:buNone/>
              <a:defRPr/>
            </a:pPr>
            <a:endParaRPr lang="en-US" sz="2000" dirty="0"/>
          </a:p>
          <a:p>
            <a:pPr eaLnBrk="1" fontAlgn="auto" hangingPunct="1">
              <a:lnSpc>
                <a:spcPct val="90000"/>
              </a:lnSpc>
              <a:spcAft>
                <a:spcPts val="0"/>
              </a:spcAft>
              <a:buFont typeface="Wingdings" pitchFamily="2" charset="2"/>
              <a:buNone/>
              <a:defRPr/>
            </a:pPr>
            <a:r>
              <a:rPr lang="en-US" sz="2000" dirty="0"/>
              <a:t>Actual Cost  		                            AC	             $1,500	</a:t>
            </a:r>
          </a:p>
          <a:p>
            <a:pPr eaLnBrk="1" fontAlgn="auto" hangingPunct="1">
              <a:lnSpc>
                <a:spcPct val="90000"/>
              </a:lnSpc>
              <a:spcAft>
                <a:spcPts val="0"/>
              </a:spcAft>
              <a:buFont typeface="Wingdings" pitchFamily="2" charset="2"/>
              <a:buNone/>
              <a:defRPr/>
            </a:pPr>
            <a:endParaRPr lang="en-US" sz="2000" dirty="0"/>
          </a:p>
          <a:p>
            <a:pPr eaLnBrk="1" fontAlgn="auto" hangingPunct="1">
              <a:lnSpc>
                <a:spcPct val="90000"/>
              </a:lnSpc>
              <a:spcAft>
                <a:spcPts val="0"/>
              </a:spcAft>
              <a:buFont typeface="Wingdings" pitchFamily="2" charset="2"/>
              <a:buNone/>
              <a:defRPr/>
            </a:pPr>
            <a:r>
              <a:rPr lang="en-US" sz="2000" dirty="0"/>
              <a:t>Earned Value	     		</a:t>
            </a:r>
            <a:r>
              <a:rPr lang="en-US" dirty="0"/>
              <a:t>	</a:t>
            </a:r>
            <a:r>
              <a:rPr lang="en-US" sz="2000" dirty="0"/>
              <a:t> EV 		$1,000	</a:t>
            </a:r>
          </a:p>
          <a:p>
            <a:pPr eaLnBrk="1" fontAlgn="auto" hangingPunct="1">
              <a:lnSpc>
                <a:spcPct val="90000"/>
              </a:lnSpc>
              <a:spcAft>
                <a:spcPts val="0"/>
              </a:spcAft>
              <a:buFont typeface="Wingdings" pitchFamily="2" charset="2"/>
              <a:buNone/>
              <a:defRPr/>
            </a:pPr>
            <a:endParaRPr lang="en-US" sz="2000" dirty="0"/>
          </a:p>
          <a:p>
            <a:pPr eaLnBrk="1" fontAlgn="auto" hangingPunct="1">
              <a:lnSpc>
                <a:spcPct val="90000"/>
              </a:lnSpc>
              <a:spcAft>
                <a:spcPts val="0"/>
              </a:spcAft>
              <a:buFont typeface="Wingdings" pitchFamily="2" charset="2"/>
              <a:buNone/>
              <a:defRPr/>
            </a:pPr>
            <a:r>
              <a:rPr lang="en-US" sz="2000" dirty="0"/>
              <a:t>Planned Value	 		PV		$2,000	</a:t>
            </a:r>
          </a:p>
          <a:p>
            <a:pPr eaLnBrk="1" fontAlgn="auto" hangingPunct="1">
              <a:lnSpc>
                <a:spcPct val="90000"/>
              </a:lnSpc>
              <a:spcAft>
                <a:spcPts val="0"/>
              </a:spcAft>
              <a:buFont typeface="Wingdings" pitchFamily="2" charset="2"/>
              <a:buNone/>
              <a:defRPr/>
            </a:pPr>
            <a:endParaRPr lang="en-US" sz="2000" dirty="0"/>
          </a:p>
          <a:p>
            <a:pPr eaLnBrk="1" fontAlgn="auto" hangingPunct="1">
              <a:lnSpc>
                <a:spcPct val="90000"/>
              </a:lnSpc>
              <a:spcAft>
                <a:spcPts val="0"/>
              </a:spcAft>
              <a:buFont typeface="Wingdings" pitchFamily="2" charset="2"/>
              <a:buNone/>
              <a:defRPr/>
            </a:pPr>
            <a:r>
              <a:rPr lang="en-US" sz="2000" dirty="0"/>
              <a:t>Schedule Variance			SV		 </a:t>
            </a:r>
            <a:r>
              <a:rPr lang="en-US" sz="2400" dirty="0"/>
              <a:t>EV</a:t>
            </a:r>
            <a:r>
              <a:rPr lang="en-US" sz="2000" dirty="0"/>
              <a:t> – PV</a:t>
            </a:r>
          </a:p>
          <a:p>
            <a:pPr eaLnBrk="1" fontAlgn="auto" hangingPunct="1">
              <a:lnSpc>
                <a:spcPct val="90000"/>
              </a:lnSpc>
              <a:spcAft>
                <a:spcPts val="0"/>
              </a:spcAft>
              <a:buFont typeface="Wingdings" pitchFamily="2" charset="2"/>
              <a:buNone/>
              <a:defRPr/>
            </a:pPr>
            <a:r>
              <a:rPr lang="en-US" sz="2000" dirty="0"/>
              <a:t>								= -$1,000</a:t>
            </a:r>
          </a:p>
          <a:p>
            <a:pPr eaLnBrk="1" fontAlgn="auto" hangingPunct="1">
              <a:lnSpc>
                <a:spcPct val="90000"/>
              </a:lnSpc>
              <a:spcAft>
                <a:spcPts val="0"/>
              </a:spcAft>
              <a:buFont typeface="Wingdings" pitchFamily="2" charset="2"/>
              <a:buNone/>
              <a:defRPr/>
            </a:pPr>
            <a:endParaRPr lang="en-US" sz="2000" dirty="0"/>
          </a:p>
          <a:p>
            <a:pPr eaLnBrk="1" fontAlgn="auto" hangingPunct="1">
              <a:lnSpc>
                <a:spcPct val="90000"/>
              </a:lnSpc>
              <a:spcAft>
                <a:spcPts val="0"/>
              </a:spcAft>
              <a:buFont typeface="Wingdings" pitchFamily="2" charset="2"/>
              <a:buNone/>
              <a:defRPr/>
            </a:pPr>
            <a:r>
              <a:rPr lang="en-US" sz="2000" dirty="0"/>
              <a:t>Cost Variance			CV		 </a:t>
            </a:r>
            <a:r>
              <a:rPr lang="en-US" sz="2400" dirty="0"/>
              <a:t>EV</a:t>
            </a:r>
            <a:r>
              <a:rPr lang="en-US" sz="2000" dirty="0"/>
              <a:t> – AC								                                             =  -$500</a:t>
            </a:r>
          </a:p>
          <a:p>
            <a:pPr eaLnBrk="1" fontAlgn="auto" hangingPunct="1">
              <a:lnSpc>
                <a:spcPct val="90000"/>
              </a:lnSpc>
              <a:spcAft>
                <a:spcPts val="0"/>
              </a:spcAft>
              <a:buFont typeface="Wingdings" pitchFamily="2" charset="2"/>
              <a:buNone/>
              <a:defRPr/>
            </a:pPr>
            <a:r>
              <a:rPr lang="en-US" dirty="0"/>
              <a:t>	</a:t>
            </a:r>
          </a:p>
          <a:p>
            <a:pPr eaLnBrk="1" fontAlgn="auto" hangingPunct="1">
              <a:lnSpc>
                <a:spcPct val="90000"/>
              </a:lnSpc>
              <a:spcAft>
                <a:spcPts val="0"/>
              </a:spcAft>
              <a:buFont typeface="Wingdings" pitchFamily="2" charset="2"/>
              <a:buNone/>
              <a:defRPr/>
            </a:pPr>
            <a:endParaRPr lang="en-US" dirty="0"/>
          </a:p>
        </p:txBody>
      </p:sp>
    </p:spTree>
    <p:extLst>
      <p:ext uri="{BB962C8B-B14F-4D97-AF65-F5344CB8AC3E}">
        <p14:creationId xmlns:p14="http://schemas.microsoft.com/office/powerpoint/2010/main" val="7461160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457200" y="0"/>
            <a:ext cx="8229600" cy="1143000"/>
          </a:xfrm>
        </p:spPr>
        <p:txBody>
          <a:bodyPr/>
          <a:lstStyle/>
          <a:p>
            <a:pPr eaLnBrk="1" fontAlgn="auto" hangingPunct="1">
              <a:spcAft>
                <a:spcPts val="0"/>
              </a:spcAft>
              <a:defRPr/>
            </a:pPr>
            <a:r>
              <a:rPr lang="en-US" b="1" dirty="0">
                <a:effectLst>
                  <a:outerShdw blurRad="38100" dist="38100" dir="2700000" algn="tl">
                    <a:srgbClr val="000000">
                      <a:alpha val="43137"/>
                    </a:srgbClr>
                  </a:outerShdw>
                </a:effectLst>
              </a:rPr>
              <a:t>Exercise Solution</a:t>
            </a:r>
          </a:p>
        </p:txBody>
      </p:sp>
      <p:sp>
        <p:nvSpPr>
          <p:cNvPr id="84995" name="Rectangle 3"/>
          <p:cNvSpPr>
            <a:spLocks noGrp="1" noChangeArrowheads="1"/>
          </p:cNvSpPr>
          <p:nvPr>
            <p:ph idx="1"/>
          </p:nvPr>
        </p:nvSpPr>
        <p:spPr>
          <a:xfrm>
            <a:off x="304800" y="1238250"/>
            <a:ext cx="8591550" cy="4781550"/>
          </a:xfrm>
        </p:spPr>
        <p:txBody>
          <a:bodyPr>
            <a:normAutofit fontScale="92500" lnSpcReduction="10000"/>
          </a:bodyPr>
          <a:lstStyle/>
          <a:p>
            <a:pPr eaLnBrk="1" hangingPunct="1">
              <a:lnSpc>
                <a:spcPct val="90000"/>
              </a:lnSpc>
              <a:buFont typeface="Wingdings" pitchFamily="2" charset="2"/>
              <a:buNone/>
            </a:pPr>
            <a:r>
              <a:rPr lang="en-US" sz="2000" dirty="0"/>
              <a:t>Schedule Performance Index		SPI = </a:t>
            </a:r>
            <a:r>
              <a:rPr lang="en-US" sz="2400" dirty="0"/>
              <a:t>EV</a:t>
            </a:r>
            <a:r>
              <a:rPr lang="en-US" sz="2000" dirty="0"/>
              <a:t> / PV</a:t>
            </a:r>
          </a:p>
          <a:p>
            <a:pPr eaLnBrk="1" hangingPunct="1">
              <a:lnSpc>
                <a:spcPct val="90000"/>
              </a:lnSpc>
              <a:buFont typeface="Wingdings" pitchFamily="2" charset="2"/>
              <a:buNone/>
            </a:pPr>
            <a:r>
              <a:rPr lang="en-US" sz="2000" dirty="0"/>
              <a:t>							= 1000/2000</a:t>
            </a:r>
          </a:p>
          <a:p>
            <a:pPr eaLnBrk="1" hangingPunct="1">
              <a:lnSpc>
                <a:spcPct val="90000"/>
              </a:lnSpc>
              <a:buFont typeface="Wingdings" pitchFamily="2" charset="2"/>
              <a:buNone/>
            </a:pPr>
            <a:r>
              <a:rPr lang="en-US" sz="2000" dirty="0"/>
              <a:t>							= 0.5</a:t>
            </a:r>
          </a:p>
          <a:p>
            <a:pPr eaLnBrk="1" hangingPunct="1">
              <a:lnSpc>
                <a:spcPct val="90000"/>
              </a:lnSpc>
              <a:buFont typeface="Wingdings" pitchFamily="2" charset="2"/>
              <a:buNone/>
            </a:pPr>
            <a:r>
              <a:rPr lang="en-US" sz="2000" dirty="0"/>
              <a:t>	</a:t>
            </a:r>
          </a:p>
          <a:p>
            <a:pPr eaLnBrk="1" hangingPunct="1">
              <a:lnSpc>
                <a:spcPct val="90000"/>
              </a:lnSpc>
              <a:buFont typeface="Wingdings" pitchFamily="2" charset="2"/>
              <a:buNone/>
            </a:pPr>
            <a:r>
              <a:rPr lang="en-US" sz="2000" dirty="0"/>
              <a:t>Cost Performance Index			CPI</a:t>
            </a:r>
            <a:r>
              <a:rPr lang="en-US" dirty="0"/>
              <a:t>= </a:t>
            </a:r>
            <a:r>
              <a:rPr lang="en-US" sz="2400" dirty="0"/>
              <a:t>EV</a:t>
            </a:r>
            <a:r>
              <a:rPr lang="en-US" sz="2000" dirty="0"/>
              <a:t> / AC</a:t>
            </a:r>
          </a:p>
          <a:p>
            <a:pPr eaLnBrk="1" hangingPunct="1">
              <a:lnSpc>
                <a:spcPct val="90000"/>
              </a:lnSpc>
              <a:buFont typeface="Wingdings" pitchFamily="2" charset="2"/>
              <a:buNone/>
            </a:pPr>
            <a:r>
              <a:rPr lang="en-US" sz="2000" dirty="0"/>
              <a:t>							= 1000/1500</a:t>
            </a:r>
          </a:p>
          <a:p>
            <a:pPr eaLnBrk="1" hangingPunct="1">
              <a:lnSpc>
                <a:spcPct val="90000"/>
              </a:lnSpc>
              <a:buFont typeface="Wingdings" pitchFamily="2" charset="2"/>
              <a:buNone/>
            </a:pPr>
            <a:r>
              <a:rPr lang="en-US" sz="2000" dirty="0"/>
              <a:t>							= 0.6667</a:t>
            </a:r>
          </a:p>
          <a:p>
            <a:pPr eaLnBrk="1" hangingPunct="1">
              <a:lnSpc>
                <a:spcPct val="90000"/>
              </a:lnSpc>
              <a:buFont typeface="Wingdings" pitchFamily="2" charset="2"/>
              <a:buNone/>
            </a:pPr>
            <a:r>
              <a:rPr lang="en-US" sz="2000" dirty="0"/>
              <a:t>	</a:t>
            </a:r>
          </a:p>
          <a:p>
            <a:pPr eaLnBrk="1" hangingPunct="1">
              <a:lnSpc>
                <a:spcPct val="90000"/>
              </a:lnSpc>
              <a:buFont typeface="Wingdings" pitchFamily="2" charset="2"/>
              <a:buNone/>
            </a:pPr>
            <a:r>
              <a:rPr lang="en-US" sz="2000" dirty="0"/>
              <a:t>Estimate at Completion			EAC= BAC / CPI</a:t>
            </a:r>
          </a:p>
          <a:p>
            <a:pPr eaLnBrk="1" hangingPunct="1">
              <a:lnSpc>
                <a:spcPct val="90000"/>
              </a:lnSpc>
              <a:buFont typeface="Wingdings" pitchFamily="2" charset="2"/>
              <a:buNone/>
            </a:pPr>
            <a:r>
              <a:rPr lang="en-US" sz="2000" dirty="0"/>
              <a:t>							= 5000/0.6667</a:t>
            </a:r>
          </a:p>
          <a:p>
            <a:pPr eaLnBrk="1" hangingPunct="1">
              <a:lnSpc>
                <a:spcPct val="90000"/>
              </a:lnSpc>
              <a:buFont typeface="Wingdings" pitchFamily="2" charset="2"/>
              <a:buNone/>
            </a:pPr>
            <a:r>
              <a:rPr lang="en-US" sz="2000" dirty="0"/>
              <a:t>							= $7,500</a:t>
            </a:r>
          </a:p>
          <a:p>
            <a:pPr eaLnBrk="1" hangingPunct="1">
              <a:lnSpc>
                <a:spcPct val="90000"/>
              </a:lnSpc>
              <a:buFont typeface="Wingdings" pitchFamily="2" charset="2"/>
              <a:buNone/>
            </a:pPr>
            <a:r>
              <a:rPr lang="en-US" sz="2000" dirty="0"/>
              <a:t>	</a:t>
            </a:r>
          </a:p>
          <a:p>
            <a:pPr eaLnBrk="1" hangingPunct="1">
              <a:lnSpc>
                <a:spcPct val="90000"/>
              </a:lnSpc>
              <a:buFont typeface="Wingdings" pitchFamily="2" charset="2"/>
              <a:buNone/>
            </a:pPr>
            <a:r>
              <a:rPr lang="en-US" sz="2000" dirty="0"/>
              <a:t>Forecast Completion Time			10 Weeks	</a:t>
            </a:r>
          </a:p>
          <a:p>
            <a:pPr eaLnBrk="1" hangingPunct="1">
              <a:lnSpc>
                <a:spcPct val="90000"/>
              </a:lnSpc>
              <a:buFont typeface="Wingdings" pitchFamily="2" charset="2"/>
              <a:buNone/>
            </a:pPr>
            <a:endParaRPr lang="en-US" dirty="0"/>
          </a:p>
        </p:txBody>
      </p:sp>
    </p:spTree>
    <p:extLst>
      <p:ext uri="{BB962C8B-B14F-4D97-AF65-F5344CB8AC3E}">
        <p14:creationId xmlns:p14="http://schemas.microsoft.com/office/powerpoint/2010/main" val="3546798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eaLnBrk="1" fontAlgn="auto" hangingPunct="1">
              <a:spcAft>
                <a:spcPts val="0"/>
              </a:spcAft>
              <a:defRPr/>
            </a:pPr>
            <a:r>
              <a:rPr lang="en-US" b="1" dirty="0">
                <a:effectLst>
                  <a:outerShdw blurRad="38100" dist="38100" dir="2700000" algn="tl">
                    <a:srgbClr val="000000">
                      <a:alpha val="43137"/>
                    </a:srgbClr>
                  </a:outerShdw>
                </a:effectLst>
              </a:rPr>
              <a:t>Appendix</a:t>
            </a:r>
          </a:p>
        </p:txBody>
      </p:sp>
      <p:sp>
        <p:nvSpPr>
          <p:cNvPr id="78851" name="Rectangle 3"/>
          <p:cNvSpPr>
            <a:spLocks noGrp="1" noChangeArrowheads="1"/>
          </p:cNvSpPr>
          <p:nvPr>
            <p:ph idx="1"/>
          </p:nvPr>
        </p:nvSpPr>
        <p:spPr/>
        <p:txBody>
          <a:bodyPr>
            <a:normAutofit/>
          </a:bodyPr>
          <a:lstStyle/>
          <a:p>
            <a:pPr marL="34290" indent="0" eaLnBrk="1" hangingPunct="1">
              <a:buNone/>
            </a:pPr>
            <a:endParaRPr lang="en-US" sz="2800" dirty="0"/>
          </a:p>
        </p:txBody>
      </p:sp>
    </p:spTree>
    <p:extLst>
      <p:ext uri="{BB962C8B-B14F-4D97-AF65-F5344CB8AC3E}">
        <p14:creationId xmlns:p14="http://schemas.microsoft.com/office/powerpoint/2010/main" val="1657520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a:xfrm>
            <a:off x="990600" y="76200"/>
            <a:ext cx="7498080" cy="1143000"/>
          </a:xfrm>
        </p:spPr>
        <p:txBody>
          <a:bodyPr/>
          <a:lstStyle/>
          <a:p>
            <a:pPr algn="ctr" eaLnBrk="1" fontAlgn="auto" hangingPunct="1">
              <a:spcAft>
                <a:spcPts val="0"/>
              </a:spcAft>
              <a:defRPr/>
            </a:pPr>
            <a:r>
              <a:rPr lang="en-US" b="1" spc="300" dirty="0">
                <a:effectLst>
                  <a:outerShdw blurRad="50000" dist="30000" dir="5400000" algn="tl" rotWithShape="0">
                    <a:srgbClr val="000000">
                      <a:alpha val="30000"/>
                    </a:srgbClr>
                  </a:outerShdw>
                  <a:reflection blurRad="6350" stA="55000" endA="300" endPos="45500" dir="5400000" sy="-100000" algn="bl" rotWithShape="0"/>
                </a:effectLst>
              </a:rPr>
              <a:t>TYPES OF COSTS</a:t>
            </a:r>
          </a:p>
        </p:txBody>
      </p:sp>
      <p:sp>
        <p:nvSpPr>
          <p:cNvPr id="22531" name="Rectangle 3"/>
          <p:cNvSpPr>
            <a:spLocks noGrp="1" noChangeArrowheads="1"/>
          </p:cNvSpPr>
          <p:nvPr>
            <p:ph idx="1"/>
          </p:nvPr>
        </p:nvSpPr>
        <p:spPr>
          <a:xfrm>
            <a:off x="304800" y="1219200"/>
            <a:ext cx="8686800" cy="5334000"/>
          </a:xfrm>
        </p:spPr>
        <p:txBody>
          <a:bodyPr>
            <a:normAutofit/>
          </a:bodyPr>
          <a:lstStyle/>
          <a:p>
            <a:pPr eaLnBrk="1" hangingPunct="1">
              <a:buClr>
                <a:srgbClr val="C00000"/>
              </a:buClr>
            </a:pPr>
            <a:r>
              <a:rPr lang="en-US" sz="3200" b="1" dirty="0"/>
              <a:t>Expense</a:t>
            </a:r>
          </a:p>
          <a:p>
            <a:pPr lvl="1" eaLnBrk="1" hangingPunct="1">
              <a:buClr>
                <a:schemeClr val="accent6">
                  <a:lumMod val="50000"/>
                </a:schemeClr>
              </a:buClr>
              <a:buFont typeface="Courier New" pitchFamily="49" charset="0"/>
              <a:buChar char="o"/>
            </a:pPr>
            <a:r>
              <a:rPr lang="en-US" sz="2800" dirty="0"/>
              <a:t>Cost deducted against income, for tax purposes, in the current year</a:t>
            </a:r>
          </a:p>
          <a:p>
            <a:pPr lvl="1" eaLnBrk="1" hangingPunct="1">
              <a:buClr>
                <a:schemeClr val="accent6">
                  <a:lumMod val="50000"/>
                </a:schemeClr>
              </a:buClr>
              <a:buFont typeface="Courier New" pitchFamily="49" charset="0"/>
              <a:buChar char="o"/>
            </a:pPr>
            <a:r>
              <a:rPr lang="en-US" sz="2800" dirty="0"/>
              <a:t>Examples: labor costs, material costs, fees, charges</a:t>
            </a:r>
          </a:p>
          <a:p>
            <a:pPr marL="402336" lvl="1" indent="0" eaLnBrk="1" hangingPunct="1">
              <a:buClr>
                <a:schemeClr val="accent6">
                  <a:lumMod val="50000"/>
                </a:schemeClr>
              </a:buClr>
              <a:buNone/>
            </a:pPr>
            <a:endParaRPr lang="en-US" sz="2800" dirty="0"/>
          </a:p>
          <a:p>
            <a:pPr eaLnBrk="1" hangingPunct="1">
              <a:buClr>
                <a:schemeClr val="accent6">
                  <a:lumMod val="50000"/>
                </a:schemeClr>
              </a:buClr>
            </a:pPr>
            <a:r>
              <a:rPr lang="en-US" sz="3200" b="1" dirty="0"/>
              <a:t>Capital Costs</a:t>
            </a:r>
          </a:p>
          <a:p>
            <a:pPr lvl="1" eaLnBrk="1" hangingPunct="1">
              <a:buClr>
                <a:schemeClr val="accent6">
                  <a:lumMod val="50000"/>
                </a:schemeClr>
              </a:buClr>
              <a:buFont typeface="Courier New" pitchFamily="49" charset="0"/>
              <a:buChar char="o"/>
            </a:pPr>
            <a:r>
              <a:rPr lang="en-US" sz="2800" dirty="0"/>
              <a:t>Expenditure to acquire capital assets, </a:t>
            </a:r>
          </a:p>
          <a:p>
            <a:pPr lvl="1" eaLnBrk="1" hangingPunct="1">
              <a:buClr>
                <a:schemeClr val="accent6">
                  <a:lumMod val="50000"/>
                </a:schemeClr>
              </a:buClr>
              <a:buFont typeface="Courier New" pitchFamily="49" charset="0"/>
              <a:buChar char="o"/>
            </a:pPr>
            <a:r>
              <a:rPr lang="en-US" sz="2800" dirty="0"/>
              <a:t>Capital assets are depreciated over time</a:t>
            </a:r>
          </a:p>
          <a:p>
            <a:pPr lvl="1" eaLnBrk="1" hangingPunct="1">
              <a:buClr>
                <a:schemeClr val="accent6">
                  <a:lumMod val="50000"/>
                </a:schemeClr>
              </a:buClr>
              <a:buFont typeface="Courier New" pitchFamily="49" charset="0"/>
              <a:buChar char="o"/>
            </a:pPr>
            <a:r>
              <a:rPr lang="en-US" sz="2800" dirty="0"/>
              <a:t>Examples: purchase cost of equipment &amp; buildings.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title"/>
          </p:nvPr>
        </p:nvSpPr>
        <p:spPr/>
        <p:txBody>
          <a:bodyPr/>
          <a:lstStyle/>
          <a:p>
            <a:pPr eaLnBrk="1" fontAlgn="auto" hangingPunct="1">
              <a:spcAft>
                <a:spcPts val="0"/>
              </a:spcAft>
              <a:defRPr/>
            </a:pPr>
            <a:r>
              <a:rPr lang="en-US" b="1" dirty="0">
                <a:effectLst>
                  <a:outerShdw blurRad="38100" dist="38100" dir="2700000" algn="tl">
                    <a:srgbClr val="000000">
                      <a:alpha val="43137"/>
                    </a:srgbClr>
                  </a:outerShdw>
                </a:effectLst>
              </a:rPr>
              <a:t>Example</a:t>
            </a:r>
          </a:p>
        </p:txBody>
      </p:sp>
      <p:sp>
        <p:nvSpPr>
          <p:cNvPr id="78851" name="Rectangle 3"/>
          <p:cNvSpPr>
            <a:spLocks noGrp="1" noChangeArrowheads="1"/>
          </p:cNvSpPr>
          <p:nvPr>
            <p:ph idx="1"/>
          </p:nvPr>
        </p:nvSpPr>
        <p:spPr/>
        <p:txBody>
          <a:bodyPr>
            <a:normAutofit/>
          </a:bodyPr>
          <a:lstStyle/>
          <a:p>
            <a:pPr eaLnBrk="1" hangingPunct="1"/>
            <a:r>
              <a:rPr lang="en-US" sz="3200" dirty="0"/>
              <a:t>For each task</a:t>
            </a:r>
          </a:p>
          <a:p>
            <a:pPr lvl="1" eaLnBrk="1" hangingPunct="1"/>
            <a:r>
              <a:rPr lang="en-US" sz="2800" dirty="0"/>
              <a:t>Calculate Cost Variance (CV)</a:t>
            </a:r>
          </a:p>
          <a:p>
            <a:pPr lvl="1" eaLnBrk="1" hangingPunct="1"/>
            <a:r>
              <a:rPr lang="en-US" sz="2800" dirty="0"/>
              <a:t>Calculate Schedule Variance (SV)</a:t>
            </a:r>
          </a:p>
          <a:p>
            <a:pPr eaLnBrk="1" hangingPunct="1"/>
            <a:r>
              <a:rPr lang="en-US" sz="3200" dirty="0"/>
              <a:t>For the project</a:t>
            </a:r>
          </a:p>
          <a:p>
            <a:pPr lvl="1" eaLnBrk="1" hangingPunct="1"/>
            <a:r>
              <a:rPr lang="en-US" sz="2800" dirty="0"/>
              <a:t>Calculate Cost Variance (CV)</a:t>
            </a:r>
          </a:p>
          <a:p>
            <a:pPr lvl="1" eaLnBrk="1" hangingPunct="1"/>
            <a:r>
              <a:rPr lang="en-US" sz="2800" dirty="0"/>
              <a:t>Calculate Schedule Variance (SV)</a:t>
            </a:r>
          </a:p>
          <a:p>
            <a:pPr lvl="1" eaLnBrk="1" hangingPunct="1"/>
            <a:r>
              <a:rPr lang="en-US" sz="2800" dirty="0"/>
              <a:t>Calculate Estimate At Completion (EAC)</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1026"/>
          <p:cNvSpPr>
            <a:spLocks noGrp="1" noChangeArrowheads="1"/>
          </p:cNvSpPr>
          <p:nvPr>
            <p:ph type="title"/>
          </p:nvPr>
        </p:nvSpPr>
        <p:spPr>
          <a:xfrm>
            <a:off x="1281748" y="93663"/>
            <a:ext cx="7498080" cy="1143000"/>
          </a:xfrm>
        </p:spPr>
        <p:txBody>
          <a:bodyPr/>
          <a:lstStyle/>
          <a:p>
            <a:pPr eaLnBrk="1" fontAlgn="auto" hangingPunct="1">
              <a:spcAft>
                <a:spcPts val="0"/>
              </a:spcAft>
              <a:defRPr/>
            </a:pPr>
            <a:r>
              <a:rPr lang="en-US" dirty="0"/>
              <a:t>Example</a:t>
            </a:r>
          </a:p>
        </p:txBody>
      </p:sp>
      <p:sp>
        <p:nvSpPr>
          <p:cNvPr id="408579" name="Text Box 1027"/>
          <p:cNvSpPr txBox="1">
            <a:spLocks noChangeArrowheads="1"/>
          </p:cNvSpPr>
          <p:nvPr/>
        </p:nvSpPr>
        <p:spPr bwMode="auto">
          <a:xfrm>
            <a:off x="3117851" y="1644650"/>
            <a:ext cx="4965700" cy="396875"/>
          </a:xfrm>
          <a:prstGeom prst="rect">
            <a:avLst/>
          </a:prstGeom>
          <a:noFill/>
          <a:ln w="12700" cap="sq">
            <a:noFill/>
            <a:miter lim="800000"/>
            <a:headEnd type="none" w="sm" len="sm"/>
            <a:tailEnd type="none" w="sm" len="sm"/>
          </a:ln>
        </p:spPr>
        <p:txBody>
          <a:bodyPr wrap="square">
            <a:spAutoFit/>
          </a:bodyPr>
          <a:lstStyle/>
          <a:p>
            <a:r>
              <a:rPr kumimoji="0" lang="en-US" sz="2000" b="1" dirty="0"/>
              <a:t>BAC           %             PV                   EV               AC</a:t>
            </a:r>
          </a:p>
        </p:txBody>
      </p:sp>
      <p:grpSp>
        <p:nvGrpSpPr>
          <p:cNvPr id="2" name="Group 1028"/>
          <p:cNvGrpSpPr>
            <a:grpSpLocks/>
          </p:cNvGrpSpPr>
          <p:nvPr/>
        </p:nvGrpSpPr>
        <p:grpSpPr bwMode="auto">
          <a:xfrm>
            <a:off x="685800" y="1253696"/>
            <a:ext cx="2057400" cy="3623104"/>
            <a:chOff x="432" y="998"/>
            <a:chExt cx="1296" cy="2789"/>
          </a:xfrm>
        </p:grpSpPr>
        <p:sp>
          <p:nvSpPr>
            <p:cNvPr id="79883" name="Line 1029"/>
            <p:cNvSpPr>
              <a:spLocks noChangeShapeType="1"/>
            </p:cNvSpPr>
            <p:nvPr/>
          </p:nvSpPr>
          <p:spPr bwMode="auto">
            <a:xfrm>
              <a:off x="432" y="1440"/>
              <a:ext cx="0" cy="1672"/>
            </a:xfrm>
            <a:prstGeom prst="line">
              <a:avLst/>
            </a:prstGeom>
            <a:noFill/>
            <a:ln w="12700" cap="sq">
              <a:solidFill>
                <a:schemeClr val="tx1"/>
              </a:solidFill>
              <a:round/>
              <a:headEnd type="none" w="sm" len="sm"/>
              <a:tailEnd type="none" w="sm" len="sm"/>
            </a:ln>
          </p:spPr>
          <p:txBody>
            <a:bodyPr wrap="none" anchor="ctr"/>
            <a:lstStyle/>
            <a:p>
              <a:endParaRPr lang="en-CA"/>
            </a:p>
          </p:txBody>
        </p:sp>
        <p:sp>
          <p:nvSpPr>
            <p:cNvPr id="79884" name="Line 1030"/>
            <p:cNvSpPr>
              <a:spLocks noChangeShapeType="1"/>
            </p:cNvSpPr>
            <p:nvPr/>
          </p:nvSpPr>
          <p:spPr bwMode="auto">
            <a:xfrm>
              <a:off x="864" y="1440"/>
              <a:ext cx="0" cy="1672"/>
            </a:xfrm>
            <a:prstGeom prst="line">
              <a:avLst/>
            </a:prstGeom>
            <a:noFill/>
            <a:ln w="12700">
              <a:solidFill>
                <a:schemeClr val="tx1"/>
              </a:solidFill>
              <a:prstDash val="sysDot"/>
              <a:round/>
              <a:headEnd type="none" w="sm" len="sm"/>
              <a:tailEnd type="none" w="sm" len="sm"/>
            </a:ln>
          </p:spPr>
          <p:txBody>
            <a:bodyPr wrap="none" anchor="ctr"/>
            <a:lstStyle/>
            <a:p>
              <a:endParaRPr lang="en-CA"/>
            </a:p>
          </p:txBody>
        </p:sp>
        <p:sp>
          <p:nvSpPr>
            <p:cNvPr id="79885" name="Line 1031"/>
            <p:cNvSpPr>
              <a:spLocks noChangeShapeType="1"/>
            </p:cNvSpPr>
            <p:nvPr/>
          </p:nvSpPr>
          <p:spPr bwMode="auto">
            <a:xfrm>
              <a:off x="1296" y="1440"/>
              <a:ext cx="0" cy="1672"/>
            </a:xfrm>
            <a:prstGeom prst="line">
              <a:avLst/>
            </a:prstGeom>
            <a:noFill/>
            <a:ln w="12700">
              <a:solidFill>
                <a:schemeClr val="tx1"/>
              </a:solidFill>
              <a:prstDash val="sysDot"/>
              <a:round/>
              <a:headEnd type="none" w="sm" len="sm"/>
              <a:tailEnd type="none" w="sm" len="sm"/>
            </a:ln>
          </p:spPr>
          <p:txBody>
            <a:bodyPr wrap="none" anchor="ctr"/>
            <a:lstStyle/>
            <a:p>
              <a:endParaRPr lang="en-CA"/>
            </a:p>
          </p:txBody>
        </p:sp>
        <p:sp>
          <p:nvSpPr>
            <p:cNvPr id="79886" name="Line 1032"/>
            <p:cNvSpPr>
              <a:spLocks noChangeShapeType="1"/>
            </p:cNvSpPr>
            <p:nvPr/>
          </p:nvSpPr>
          <p:spPr bwMode="auto">
            <a:xfrm>
              <a:off x="1728" y="1440"/>
              <a:ext cx="0" cy="1672"/>
            </a:xfrm>
            <a:prstGeom prst="line">
              <a:avLst/>
            </a:prstGeom>
            <a:noFill/>
            <a:ln w="12700" cap="sq">
              <a:solidFill>
                <a:schemeClr val="tx1"/>
              </a:solidFill>
              <a:round/>
              <a:headEnd type="none" w="sm" len="sm"/>
              <a:tailEnd type="none" w="sm" len="sm"/>
            </a:ln>
          </p:spPr>
          <p:txBody>
            <a:bodyPr wrap="none" anchor="ctr"/>
            <a:lstStyle/>
            <a:p>
              <a:endParaRPr lang="en-CA"/>
            </a:p>
          </p:txBody>
        </p:sp>
        <p:sp>
          <p:nvSpPr>
            <p:cNvPr id="79887" name="Rectangle 1033"/>
            <p:cNvSpPr>
              <a:spLocks noChangeArrowheads="1"/>
            </p:cNvSpPr>
            <p:nvPr/>
          </p:nvSpPr>
          <p:spPr bwMode="auto">
            <a:xfrm>
              <a:off x="432" y="1626"/>
              <a:ext cx="432"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000" b="1">
                  <a:solidFill>
                    <a:schemeClr val="bg2"/>
                  </a:solidFill>
                </a:rPr>
                <a:t>A</a:t>
              </a:r>
              <a:endParaRPr kumimoji="0" lang="en-US">
                <a:solidFill>
                  <a:schemeClr val="bg2"/>
                </a:solidFill>
              </a:endParaRPr>
            </a:p>
          </p:txBody>
        </p:sp>
        <p:sp>
          <p:nvSpPr>
            <p:cNvPr id="79888" name="Rectangle 1034"/>
            <p:cNvSpPr>
              <a:spLocks noChangeArrowheads="1"/>
            </p:cNvSpPr>
            <p:nvPr/>
          </p:nvSpPr>
          <p:spPr bwMode="auto">
            <a:xfrm>
              <a:off x="432" y="1929"/>
              <a:ext cx="432"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000" b="1">
                  <a:solidFill>
                    <a:schemeClr val="bg2"/>
                  </a:solidFill>
                </a:rPr>
                <a:t>B</a:t>
              </a:r>
            </a:p>
          </p:txBody>
        </p:sp>
        <p:sp>
          <p:nvSpPr>
            <p:cNvPr id="79889" name="Rectangle 1035"/>
            <p:cNvSpPr>
              <a:spLocks noChangeArrowheads="1"/>
            </p:cNvSpPr>
            <p:nvPr/>
          </p:nvSpPr>
          <p:spPr bwMode="auto">
            <a:xfrm>
              <a:off x="864" y="1929"/>
              <a:ext cx="432" cy="96"/>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CA"/>
            </a:p>
          </p:txBody>
        </p:sp>
        <p:sp>
          <p:nvSpPr>
            <p:cNvPr id="79890" name="Rectangle 1036"/>
            <p:cNvSpPr>
              <a:spLocks noChangeArrowheads="1"/>
            </p:cNvSpPr>
            <p:nvPr/>
          </p:nvSpPr>
          <p:spPr bwMode="auto">
            <a:xfrm>
              <a:off x="864" y="2232"/>
              <a:ext cx="342"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000" b="1">
                  <a:solidFill>
                    <a:schemeClr val="bg2"/>
                  </a:solidFill>
                </a:rPr>
                <a:t>C</a:t>
              </a:r>
            </a:p>
          </p:txBody>
        </p:sp>
        <p:sp>
          <p:nvSpPr>
            <p:cNvPr id="79891" name="Rectangle 1037"/>
            <p:cNvSpPr>
              <a:spLocks noChangeArrowheads="1"/>
            </p:cNvSpPr>
            <p:nvPr/>
          </p:nvSpPr>
          <p:spPr bwMode="auto">
            <a:xfrm>
              <a:off x="1206" y="2232"/>
              <a:ext cx="90" cy="96"/>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CA"/>
            </a:p>
          </p:txBody>
        </p:sp>
        <p:sp>
          <p:nvSpPr>
            <p:cNvPr id="79892" name="Rectangle 1038"/>
            <p:cNvSpPr>
              <a:spLocks noChangeArrowheads="1"/>
            </p:cNvSpPr>
            <p:nvPr/>
          </p:nvSpPr>
          <p:spPr bwMode="auto">
            <a:xfrm>
              <a:off x="864" y="2535"/>
              <a:ext cx="432"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000" b="1">
                  <a:solidFill>
                    <a:schemeClr val="bg2"/>
                  </a:solidFill>
                </a:rPr>
                <a:t>D</a:t>
              </a:r>
            </a:p>
          </p:txBody>
        </p:sp>
        <p:sp>
          <p:nvSpPr>
            <p:cNvPr id="79893" name="Rectangle 1039"/>
            <p:cNvSpPr>
              <a:spLocks noChangeArrowheads="1"/>
            </p:cNvSpPr>
            <p:nvPr/>
          </p:nvSpPr>
          <p:spPr bwMode="auto">
            <a:xfrm>
              <a:off x="1296" y="2535"/>
              <a:ext cx="432" cy="96"/>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CA"/>
            </a:p>
          </p:txBody>
        </p:sp>
        <p:sp>
          <p:nvSpPr>
            <p:cNvPr id="79894" name="Rectangle 1040"/>
            <p:cNvSpPr>
              <a:spLocks noChangeArrowheads="1"/>
            </p:cNvSpPr>
            <p:nvPr/>
          </p:nvSpPr>
          <p:spPr bwMode="auto">
            <a:xfrm>
              <a:off x="1296" y="2838"/>
              <a:ext cx="96"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CA"/>
            </a:p>
          </p:txBody>
        </p:sp>
        <p:sp>
          <p:nvSpPr>
            <p:cNvPr id="79895" name="Rectangle 1041"/>
            <p:cNvSpPr>
              <a:spLocks noChangeArrowheads="1"/>
            </p:cNvSpPr>
            <p:nvPr/>
          </p:nvSpPr>
          <p:spPr bwMode="auto">
            <a:xfrm>
              <a:off x="1392" y="2838"/>
              <a:ext cx="336" cy="96"/>
            </a:xfrm>
            <a:prstGeom prst="rect">
              <a:avLst/>
            </a:prstGeom>
            <a:solidFill>
              <a:schemeClr val="tx1"/>
            </a:solidFill>
            <a:ln w="12700" cap="sq">
              <a:solidFill>
                <a:schemeClr val="tx1"/>
              </a:solidFill>
              <a:miter lim="800000"/>
              <a:headEnd type="none" w="sm" len="sm"/>
              <a:tailEnd type="none" w="sm" len="sm"/>
            </a:ln>
          </p:spPr>
          <p:txBody>
            <a:bodyPr wrap="none" anchor="ctr"/>
            <a:lstStyle/>
            <a:p>
              <a:pPr algn="ctr"/>
              <a:r>
                <a:rPr kumimoji="0" lang="en-US" sz="1000" b="1">
                  <a:solidFill>
                    <a:schemeClr val="bg2"/>
                  </a:solidFill>
                </a:rPr>
                <a:t>E</a:t>
              </a:r>
              <a:endParaRPr kumimoji="0" lang="en-US" sz="1000" b="1"/>
            </a:p>
          </p:txBody>
        </p:sp>
        <p:sp>
          <p:nvSpPr>
            <p:cNvPr id="79896" name="Text Box 1042"/>
            <p:cNvSpPr txBox="1">
              <a:spLocks noChangeArrowheads="1"/>
            </p:cNvSpPr>
            <p:nvPr/>
          </p:nvSpPr>
          <p:spPr bwMode="auto">
            <a:xfrm>
              <a:off x="536" y="998"/>
              <a:ext cx="1152" cy="288"/>
            </a:xfrm>
            <a:prstGeom prst="rect">
              <a:avLst/>
            </a:prstGeom>
            <a:noFill/>
            <a:ln w="12700" cap="sq">
              <a:noFill/>
              <a:miter lim="800000"/>
              <a:headEnd type="none" w="sm" len="sm"/>
              <a:tailEnd type="none" w="sm" len="sm"/>
            </a:ln>
          </p:spPr>
          <p:txBody>
            <a:bodyPr wrap="none">
              <a:spAutoFit/>
            </a:bodyPr>
            <a:lstStyle/>
            <a:p>
              <a:r>
                <a:rPr kumimoji="0" lang="en-US"/>
                <a:t>Project Plan</a:t>
              </a:r>
            </a:p>
          </p:txBody>
        </p:sp>
        <p:sp>
          <p:nvSpPr>
            <p:cNvPr id="79897" name="Text Box 1043"/>
            <p:cNvSpPr txBox="1">
              <a:spLocks noChangeArrowheads="1"/>
            </p:cNvSpPr>
            <p:nvPr/>
          </p:nvSpPr>
          <p:spPr bwMode="auto">
            <a:xfrm>
              <a:off x="536" y="1286"/>
              <a:ext cx="1085" cy="212"/>
            </a:xfrm>
            <a:prstGeom prst="rect">
              <a:avLst/>
            </a:prstGeom>
            <a:noFill/>
            <a:ln w="12700" cap="sq">
              <a:noFill/>
              <a:miter lim="800000"/>
              <a:headEnd type="none" w="sm" len="sm"/>
              <a:tailEnd type="none" w="sm" len="sm"/>
            </a:ln>
          </p:spPr>
          <p:txBody>
            <a:bodyPr wrap="none">
              <a:spAutoFit/>
            </a:bodyPr>
            <a:lstStyle/>
            <a:p>
              <a:r>
                <a:rPr kumimoji="0" lang="en-US" sz="1600"/>
                <a:t>1           2          3</a:t>
              </a:r>
            </a:p>
          </p:txBody>
        </p:sp>
        <p:sp>
          <p:nvSpPr>
            <p:cNvPr id="79898" name="Line 1044"/>
            <p:cNvSpPr>
              <a:spLocks noChangeShapeType="1"/>
            </p:cNvSpPr>
            <p:nvPr/>
          </p:nvSpPr>
          <p:spPr bwMode="auto">
            <a:xfrm>
              <a:off x="1296" y="3186"/>
              <a:ext cx="0" cy="216"/>
            </a:xfrm>
            <a:prstGeom prst="line">
              <a:avLst/>
            </a:prstGeom>
            <a:noFill/>
            <a:ln w="12700" cap="sq">
              <a:solidFill>
                <a:schemeClr val="tx1"/>
              </a:solidFill>
              <a:round/>
              <a:headEnd type="triangle" w="med" len="med"/>
              <a:tailEnd type="none" w="sm" len="sm"/>
            </a:ln>
          </p:spPr>
          <p:txBody>
            <a:bodyPr wrap="none" anchor="ctr"/>
            <a:lstStyle/>
            <a:p>
              <a:endParaRPr lang="en-CA"/>
            </a:p>
          </p:txBody>
        </p:sp>
        <p:sp>
          <p:nvSpPr>
            <p:cNvPr id="79899" name="Text Box 1045"/>
            <p:cNvSpPr txBox="1">
              <a:spLocks noChangeArrowheads="1"/>
            </p:cNvSpPr>
            <p:nvPr/>
          </p:nvSpPr>
          <p:spPr bwMode="auto">
            <a:xfrm>
              <a:off x="1052" y="3383"/>
              <a:ext cx="436" cy="404"/>
            </a:xfrm>
            <a:prstGeom prst="rect">
              <a:avLst/>
            </a:prstGeom>
            <a:noFill/>
            <a:ln w="12700" cap="sq">
              <a:noFill/>
              <a:miter lim="800000"/>
              <a:headEnd type="none" w="sm" len="sm"/>
              <a:tailEnd type="none" w="sm" len="sm"/>
            </a:ln>
          </p:spPr>
          <p:txBody>
            <a:bodyPr wrap="none">
              <a:spAutoFit/>
            </a:bodyPr>
            <a:lstStyle/>
            <a:p>
              <a:r>
                <a:rPr kumimoji="0" lang="en-US" sz="1800"/>
                <a:t>Time</a:t>
              </a:r>
            </a:p>
            <a:p>
              <a:r>
                <a:rPr kumimoji="0" lang="en-US" sz="1800"/>
                <a:t>Now</a:t>
              </a:r>
            </a:p>
          </p:txBody>
        </p:sp>
      </p:grpSp>
      <p:sp>
        <p:nvSpPr>
          <p:cNvPr id="408598" name="Text Box 1046"/>
          <p:cNvSpPr txBox="1">
            <a:spLocks noChangeArrowheads="1"/>
          </p:cNvSpPr>
          <p:nvPr/>
        </p:nvSpPr>
        <p:spPr bwMode="auto">
          <a:xfrm>
            <a:off x="3117850" y="2030413"/>
            <a:ext cx="691215" cy="2217979"/>
          </a:xfrm>
          <a:prstGeom prst="rect">
            <a:avLst/>
          </a:prstGeom>
          <a:noFill/>
          <a:ln w="12700" cap="sq">
            <a:noFill/>
            <a:miter lim="800000"/>
            <a:headEnd type="none" w="sm" len="sm"/>
            <a:tailEnd type="none" w="sm" len="sm"/>
          </a:ln>
        </p:spPr>
        <p:txBody>
          <a:bodyPr wrap="none">
            <a:spAutoFit/>
          </a:bodyPr>
          <a:lstStyle/>
          <a:p>
            <a:pPr>
              <a:lnSpc>
                <a:spcPct val="130000"/>
              </a:lnSpc>
            </a:pPr>
            <a:r>
              <a:rPr kumimoji="0" lang="en-US" dirty="0"/>
              <a:t>  100</a:t>
            </a:r>
          </a:p>
          <a:p>
            <a:pPr>
              <a:lnSpc>
                <a:spcPct val="130000"/>
              </a:lnSpc>
            </a:pPr>
            <a:r>
              <a:rPr kumimoji="0" lang="en-US" dirty="0"/>
              <a:t>  200</a:t>
            </a:r>
          </a:p>
          <a:p>
            <a:pPr>
              <a:lnSpc>
                <a:spcPct val="130000"/>
              </a:lnSpc>
            </a:pPr>
            <a:r>
              <a:rPr kumimoji="0" lang="en-US" dirty="0"/>
              <a:t>  600</a:t>
            </a:r>
          </a:p>
          <a:p>
            <a:pPr>
              <a:lnSpc>
                <a:spcPct val="130000"/>
              </a:lnSpc>
            </a:pPr>
            <a:r>
              <a:rPr kumimoji="0" lang="en-US" dirty="0"/>
              <a:t>  200</a:t>
            </a:r>
          </a:p>
          <a:p>
            <a:pPr>
              <a:lnSpc>
                <a:spcPct val="130000"/>
              </a:lnSpc>
            </a:pPr>
            <a:r>
              <a:rPr kumimoji="0" lang="en-US" dirty="0"/>
              <a:t>  300</a:t>
            </a:r>
          </a:p>
          <a:p>
            <a:pPr>
              <a:lnSpc>
                <a:spcPct val="130000"/>
              </a:lnSpc>
            </a:pPr>
            <a:r>
              <a:rPr kumimoji="0" lang="en-US" b="1" dirty="0"/>
              <a:t>1400</a:t>
            </a:r>
          </a:p>
        </p:txBody>
      </p:sp>
      <p:sp>
        <p:nvSpPr>
          <p:cNvPr id="408599" name="Text Box 1047"/>
          <p:cNvSpPr txBox="1">
            <a:spLocks noChangeArrowheads="1"/>
          </p:cNvSpPr>
          <p:nvPr/>
        </p:nvSpPr>
        <p:spPr bwMode="auto">
          <a:xfrm>
            <a:off x="4125913" y="2030413"/>
            <a:ext cx="693737" cy="2465387"/>
          </a:xfrm>
          <a:prstGeom prst="rect">
            <a:avLst/>
          </a:prstGeom>
          <a:noFill/>
          <a:ln w="12700" cap="sq">
            <a:noFill/>
            <a:miter lim="800000"/>
            <a:headEnd type="none" w="sm" len="sm"/>
            <a:tailEnd type="none" w="sm" len="sm"/>
          </a:ln>
        </p:spPr>
        <p:txBody>
          <a:bodyPr wrap="none">
            <a:spAutoFit/>
          </a:bodyPr>
          <a:lstStyle/>
          <a:p>
            <a:pPr>
              <a:lnSpc>
                <a:spcPct val="130000"/>
              </a:lnSpc>
            </a:pPr>
            <a:r>
              <a:rPr kumimoji="0" lang="en-US"/>
              <a:t>100</a:t>
            </a:r>
          </a:p>
          <a:p>
            <a:pPr>
              <a:lnSpc>
                <a:spcPct val="130000"/>
              </a:lnSpc>
            </a:pPr>
            <a:r>
              <a:rPr kumimoji="0" lang="en-US"/>
              <a:t>  50</a:t>
            </a:r>
          </a:p>
          <a:p>
            <a:pPr>
              <a:lnSpc>
                <a:spcPct val="130000"/>
              </a:lnSpc>
            </a:pPr>
            <a:r>
              <a:rPr kumimoji="0" lang="en-US"/>
              <a:t>  80</a:t>
            </a:r>
          </a:p>
          <a:p>
            <a:pPr>
              <a:lnSpc>
                <a:spcPct val="130000"/>
              </a:lnSpc>
            </a:pPr>
            <a:r>
              <a:rPr kumimoji="0" lang="en-US"/>
              <a:t>  50</a:t>
            </a:r>
          </a:p>
          <a:p>
            <a:pPr>
              <a:lnSpc>
                <a:spcPct val="130000"/>
              </a:lnSpc>
            </a:pPr>
            <a:r>
              <a:rPr kumimoji="0" lang="en-US"/>
              <a:t>  10</a:t>
            </a:r>
          </a:p>
        </p:txBody>
      </p:sp>
      <p:sp>
        <p:nvSpPr>
          <p:cNvPr id="408600" name="Text Box 1048"/>
          <p:cNvSpPr txBox="1">
            <a:spLocks noChangeArrowheads="1"/>
          </p:cNvSpPr>
          <p:nvPr/>
        </p:nvSpPr>
        <p:spPr bwMode="auto">
          <a:xfrm>
            <a:off x="5030788" y="2030413"/>
            <a:ext cx="691215" cy="2252924"/>
          </a:xfrm>
          <a:prstGeom prst="rect">
            <a:avLst/>
          </a:prstGeom>
          <a:noFill/>
          <a:ln w="12700" cap="sq">
            <a:noFill/>
            <a:miter lim="800000"/>
            <a:headEnd type="none" w="sm" len="sm"/>
            <a:tailEnd type="none" w="sm" len="sm"/>
          </a:ln>
        </p:spPr>
        <p:txBody>
          <a:bodyPr wrap="none">
            <a:spAutoFit/>
          </a:bodyPr>
          <a:lstStyle/>
          <a:p>
            <a:pPr>
              <a:lnSpc>
                <a:spcPct val="130000"/>
              </a:lnSpc>
            </a:pPr>
            <a:r>
              <a:rPr kumimoji="0" lang="en-US" dirty="0"/>
              <a:t>  100</a:t>
            </a:r>
          </a:p>
          <a:p>
            <a:pPr>
              <a:lnSpc>
                <a:spcPct val="130000"/>
              </a:lnSpc>
            </a:pPr>
            <a:r>
              <a:rPr kumimoji="0" lang="en-US" dirty="0"/>
              <a:t>  200</a:t>
            </a:r>
          </a:p>
          <a:p>
            <a:pPr>
              <a:lnSpc>
                <a:spcPct val="130000"/>
              </a:lnSpc>
            </a:pPr>
            <a:r>
              <a:rPr kumimoji="0" lang="en-US" dirty="0"/>
              <a:t>  600</a:t>
            </a:r>
          </a:p>
          <a:p>
            <a:pPr>
              <a:lnSpc>
                <a:spcPct val="130000"/>
              </a:lnSpc>
            </a:pPr>
            <a:r>
              <a:rPr kumimoji="0" lang="en-US" dirty="0"/>
              <a:t>  100</a:t>
            </a:r>
          </a:p>
          <a:p>
            <a:pPr>
              <a:lnSpc>
                <a:spcPct val="130000"/>
              </a:lnSpc>
            </a:pPr>
            <a:r>
              <a:rPr kumimoji="0" lang="en-US" dirty="0"/>
              <a:t>      0</a:t>
            </a:r>
          </a:p>
          <a:p>
            <a:pPr>
              <a:lnSpc>
                <a:spcPct val="130000"/>
              </a:lnSpc>
            </a:pPr>
            <a:r>
              <a:rPr kumimoji="0" lang="en-US" b="1" dirty="0"/>
              <a:t>1000</a:t>
            </a:r>
          </a:p>
        </p:txBody>
      </p:sp>
      <p:sp>
        <p:nvSpPr>
          <p:cNvPr id="408601" name="Text Box 1049"/>
          <p:cNvSpPr txBox="1">
            <a:spLocks noChangeArrowheads="1"/>
          </p:cNvSpPr>
          <p:nvPr/>
        </p:nvSpPr>
        <p:spPr bwMode="auto">
          <a:xfrm>
            <a:off x="6423025" y="2030413"/>
            <a:ext cx="564578" cy="2252924"/>
          </a:xfrm>
          <a:prstGeom prst="rect">
            <a:avLst/>
          </a:prstGeom>
          <a:noFill/>
          <a:ln w="12700" cap="sq">
            <a:noFill/>
            <a:miter lim="800000"/>
            <a:headEnd type="none" w="sm" len="sm"/>
            <a:tailEnd type="none" w="sm" len="sm"/>
          </a:ln>
        </p:spPr>
        <p:txBody>
          <a:bodyPr wrap="none">
            <a:spAutoFit/>
          </a:bodyPr>
          <a:lstStyle/>
          <a:p>
            <a:pPr>
              <a:lnSpc>
                <a:spcPct val="130000"/>
              </a:lnSpc>
            </a:pPr>
            <a:r>
              <a:rPr kumimoji="0" lang="en-US" dirty="0"/>
              <a:t>100</a:t>
            </a:r>
          </a:p>
          <a:p>
            <a:pPr>
              <a:lnSpc>
                <a:spcPct val="130000"/>
              </a:lnSpc>
            </a:pPr>
            <a:r>
              <a:rPr kumimoji="0" lang="en-US" dirty="0"/>
              <a:t>100</a:t>
            </a:r>
          </a:p>
          <a:p>
            <a:pPr>
              <a:lnSpc>
                <a:spcPct val="130000"/>
              </a:lnSpc>
            </a:pPr>
            <a:r>
              <a:rPr kumimoji="0" lang="en-US" dirty="0"/>
              <a:t>480</a:t>
            </a:r>
          </a:p>
          <a:p>
            <a:pPr>
              <a:lnSpc>
                <a:spcPct val="130000"/>
              </a:lnSpc>
            </a:pPr>
            <a:r>
              <a:rPr kumimoji="0" lang="en-US" dirty="0"/>
              <a:t>100</a:t>
            </a:r>
          </a:p>
          <a:p>
            <a:pPr>
              <a:lnSpc>
                <a:spcPct val="130000"/>
              </a:lnSpc>
            </a:pPr>
            <a:r>
              <a:rPr kumimoji="0" lang="en-US" dirty="0"/>
              <a:t>  30</a:t>
            </a:r>
          </a:p>
          <a:p>
            <a:pPr>
              <a:lnSpc>
                <a:spcPct val="130000"/>
              </a:lnSpc>
            </a:pPr>
            <a:r>
              <a:rPr kumimoji="0" lang="en-US" b="1" dirty="0"/>
              <a:t>810</a:t>
            </a:r>
          </a:p>
        </p:txBody>
      </p:sp>
      <p:sp>
        <p:nvSpPr>
          <p:cNvPr id="408602" name="Text Box 1050"/>
          <p:cNvSpPr txBox="1">
            <a:spLocks noChangeArrowheads="1"/>
          </p:cNvSpPr>
          <p:nvPr/>
        </p:nvSpPr>
        <p:spPr bwMode="auto">
          <a:xfrm>
            <a:off x="7480300" y="2030413"/>
            <a:ext cx="564578" cy="2252924"/>
          </a:xfrm>
          <a:prstGeom prst="rect">
            <a:avLst/>
          </a:prstGeom>
          <a:noFill/>
          <a:ln w="12700" cap="sq">
            <a:noFill/>
            <a:miter lim="800000"/>
            <a:headEnd type="none" w="sm" len="sm"/>
            <a:tailEnd type="none" w="sm" len="sm"/>
          </a:ln>
        </p:spPr>
        <p:txBody>
          <a:bodyPr wrap="none">
            <a:spAutoFit/>
          </a:bodyPr>
          <a:lstStyle/>
          <a:p>
            <a:pPr>
              <a:lnSpc>
                <a:spcPct val="130000"/>
              </a:lnSpc>
            </a:pPr>
            <a:r>
              <a:rPr kumimoji="0" lang="en-US" dirty="0"/>
              <a:t>130</a:t>
            </a:r>
          </a:p>
          <a:p>
            <a:pPr>
              <a:lnSpc>
                <a:spcPct val="130000"/>
              </a:lnSpc>
            </a:pPr>
            <a:r>
              <a:rPr kumimoji="0" lang="en-US" dirty="0"/>
              <a:t>100</a:t>
            </a:r>
          </a:p>
          <a:p>
            <a:pPr>
              <a:lnSpc>
                <a:spcPct val="130000"/>
              </a:lnSpc>
            </a:pPr>
            <a:r>
              <a:rPr kumimoji="0" lang="en-US" dirty="0"/>
              <a:t>580</a:t>
            </a:r>
          </a:p>
          <a:p>
            <a:pPr>
              <a:lnSpc>
                <a:spcPct val="130000"/>
              </a:lnSpc>
            </a:pPr>
            <a:r>
              <a:rPr kumimoji="0" lang="en-US" dirty="0"/>
              <a:t>100</a:t>
            </a:r>
          </a:p>
          <a:p>
            <a:pPr>
              <a:lnSpc>
                <a:spcPct val="130000"/>
              </a:lnSpc>
            </a:pPr>
            <a:r>
              <a:rPr kumimoji="0" lang="en-US" dirty="0"/>
              <a:t>  50</a:t>
            </a:r>
          </a:p>
          <a:p>
            <a:pPr>
              <a:lnSpc>
                <a:spcPct val="130000"/>
              </a:lnSpc>
            </a:pPr>
            <a:r>
              <a:rPr kumimoji="0" lang="en-US" b="1" dirty="0"/>
              <a:t>960</a:t>
            </a:r>
          </a:p>
        </p:txBody>
      </p:sp>
      <p:cxnSp>
        <p:nvCxnSpPr>
          <p:cNvPr id="4" name="Straight Connector 3"/>
          <p:cNvCxnSpPr/>
          <p:nvPr/>
        </p:nvCxnSpPr>
        <p:spPr>
          <a:xfrm>
            <a:off x="2971800" y="3886200"/>
            <a:ext cx="511175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85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85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85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86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860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8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8579" grpId="0" autoUpdateAnimBg="0"/>
      <p:bldP spid="408598" grpId="0" autoUpdateAnimBg="0"/>
      <p:bldP spid="408599" grpId="0" autoUpdateAnimBg="0"/>
      <p:bldP spid="408600" grpId="0" autoUpdateAnimBg="0"/>
      <p:bldP spid="408601" grpId="0" autoUpdateAnimBg="0"/>
      <p:bldP spid="408602"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857751" y="430007"/>
            <a:ext cx="7406640" cy="654051"/>
          </a:xfrm>
        </p:spPr>
        <p:txBody>
          <a:bodyPr/>
          <a:lstStyle/>
          <a:p>
            <a:pPr eaLnBrk="1" fontAlgn="auto" hangingPunct="1">
              <a:spcAft>
                <a:spcPts val="0"/>
              </a:spcAft>
              <a:defRPr/>
            </a:pPr>
            <a:r>
              <a:rPr lang="en-US" b="1">
                <a:effectLst>
                  <a:outerShdw blurRad="38100" dist="38100" dir="2700000" algn="tl">
                    <a:srgbClr val="000000">
                      <a:alpha val="43137"/>
                    </a:srgbClr>
                  </a:outerShdw>
                </a:effectLst>
              </a:rPr>
              <a:t>Example </a:t>
            </a:r>
          </a:p>
        </p:txBody>
      </p:sp>
      <p:sp>
        <p:nvSpPr>
          <p:cNvPr id="80900" name="Line 4"/>
          <p:cNvSpPr>
            <a:spLocks noChangeShapeType="1"/>
          </p:cNvSpPr>
          <p:nvPr/>
        </p:nvSpPr>
        <p:spPr bwMode="auto">
          <a:xfrm>
            <a:off x="685800" y="1938338"/>
            <a:ext cx="0" cy="2654300"/>
          </a:xfrm>
          <a:prstGeom prst="line">
            <a:avLst/>
          </a:prstGeom>
          <a:noFill/>
          <a:ln w="12700" cap="sq">
            <a:solidFill>
              <a:schemeClr val="tx1"/>
            </a:solidFill>
            <a:round/>
            <a:headEnd type="none" w="sm" len="sm"/>
            <a:tailEnd type="none" w="sm" len="sm"/>
          </a:ln>
        </p:spPr>
        <p:txBody>
          <a:bodyPr wrap="none" anchor="ctr"/>
          <a:lstStyle/>
          <a:p>
            <a:endParaRPr lang="en-CA"/>
          </a:p>
        </p:txBody>
      </p:sp>
      <p:sp>
        <p:nvSpPr>
          <p:cNvPr id="80901" name="Line 5"/>
          <p:cNvSpPr>
            <a:spLocks noChangeShapeType="1"/>
          </p:cNvSpPr>
          <p:nvPr/>
        </p:nvSpPr>
        <p:spPr bwMode="auto">
          <a:xfrm>
            <a:off x="1371600" y="1938338"/>
            <a:ext cx="0" cy="2654300"/>
          </a:xfrm>
          <a:prstGeom prst="line">
            <a:avLst/>
          </a:prstGeom>
          <a:noFill/>
          <a:ln w="12700">
            <a:solidFill>
              <a:schemeClr val="tx1"/>
            </a:solidFill>
            <a:prstDash val="sysDot"/>
            <a:round/>
            <a:headEnd type="none" w="sm" len="sm"/>
            <a:tailEnd type="none" w="sm" len="sm"/>
          </a:ln>
        </p:spPr>
        <p:txBody>
          <a:bodyPr wrap="none" anchor="ctr"/>
          <a:lstStyle/>
          <a:p>
            <a:endParaRPr lang="en-CA"/>
          </a:p>
        </p:txBody>
      </p:sp>
      <p:sp>
        <p:nvSpPr>
          <p:cNvPr id="80902" name="Line 6"/>
          <p:cNvSpPr>
            <a:spLocks noChangeShapeType="1"/>
          </p:cNvSpPr>
          <p:nvPr/>
        </p:nvSpPr>
        <p:spPr bwMode="auto">
          <a:xfrm flipH="1">
            <a:off x="2016125" y="1938338"/>
            <a:ext cx="41275" cy="2654300"/>
          </a:xfrm>
          <a:prstGeom prst="line">
            <a:avLst/>
          </a:prstGeom>
          <a:noFill/>
          <a:ln w="12700">
            <a:solidFill>
              <a:schemeClr val="tx1"/>
            </a:solidFill>
            <a:prstDash val="sysDot"/>
            <a:round/>
            <a:headEnd type="none" w="sm" len="sm"/>
            <a:tailEnd type="none" w="sm" len="sm"/>
          </a:ln>
        </p:spPr>
        <p:txBody>
          <a:bodyPr wrap="none" anchor="ctr"/>
          <a:lstStyle/>
          <a:p>
            <a:endParaRPr lang="en-CA"/>
          </a:p>
        </p:txBody>
      </p:sp>
      <p:sp>
        <p:nvSpPr>
          <p:cNvPr id="80903" name="Line 7"/>
          <p:cNvSpPr>
            <a:spLocks noChangeShapeType="1"/>
          </p:cNvSpPr>
          <p:nvPr/>
        </p:nvSpPr>
        <p:spPr bwMode="auto">
          <a:xfrm>
            <a:off x="2743200" y="1938338"/>
            <a:ext cx="0" cy="2654300"/>
          </a:xfrm>
          <a:prstGeom prst="line">
            <a:avLst/>
          </a:prstGeom>
          <a:noFill/>
          <a:ln w="12700" cap="sq">
            <a:solidFill>
              <a:schemeClr val="tx1"/>
            </a:solidFill>
            <a:round/>
            <a:headEnd type="none" w="sm" len="sm"/>
            <a:tailEnd type="none" w="sm" len="sm"/>
          </a:ln>
        </p:spPr>
        <p:txBody>
          <a:bodyPr wrap="none" anchor="ctr"/>
          <a:lstStyle/>
          <a:p>
            <a:endParaRPr lang="en-CA"/>
          </a:p>
        </p:txBody>
      </p:sp>
      <p:sp>
        <p:nvSpPr>
          <p:cNvPr id="80904" name="Rectangle 8"/>
          <p:cNvSpPr>
            <a:spLocks noChangeArrowheads="1"/>
          </p:cNvSpPr>
          <p:nvPr/>
        </p:nvSpPr>
        <p:spPr bwMode="auto">
          <a:xfrm>
            <a:off x="685800" y="2133600"/>
            <a:ext cx="6858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000" b="1">
                <a:solidFill>
                  <a:schemeClr val="bg2"/>
                </a:solidFill>
              </a:rPr>
              <a:t>A</a:t>
            </a:r>
            <a:endParaRPr kumimoji="0" lang="en-US">
              <a:solidFill>
                <a:schemeClr val="bg2"/>
              </a:solidFill>
            </a:endParaRPr>
          </a:p>
        </p:txBody>
      </p:sp>
      <p:sp>
        <p:nvSpPr>
          <p:cNvPr id="80905" name="Rectangle 9"/>
          <p:cNvSpPr>
            <a:spLocks noChangeArrowheads="1"/>
          </p:cNvSpPr>
          <p:nvPr/>
        </p:nvSpPr>
        <p:spPr bwMode="auto">
          <a:xfrm>
            <a:off x="685800" y="2590800"/>
            <a:ext cx="685800"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000" b="1">
                <a:solidFill>
                  <a:schemeClr val="bg2"/>
                </a:solidFill>
              </a:rPr>
              <a:t>B</a:t>
            </a:r>
          </a:p>
        </p:txBody>
      </p:sp>
      <p:sp>
        <p:nvSpPr>
          <p:cNvPr id="80906" name="Rectangle 10"/>
          <p:cNvSpPr>
            <a:spLocks noChangeArrowheads="1"/>
          </p:cNvSpPr>
          <p:nvPr/>
        </p:nvSpPr>
        <p:spPr bwMode="auto">
          <a:xfrm>
            <a:off x="1371600" y="2590800"/>
            <a:ext cx="685800" cy="152400"/>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CA"/>
          </a:p>
        </p:txBody>
      </p:sp>
      <p:sp>
        <p:nvSpPr>
          <p:cNvPr id="80907" name="Rectangle 11"/>
          <p:cNvSpPr>
            <a:spLocks noChangeArrowheads="1"/>
          </p:cNvSpPr>
          <p:nvPr/>
        </p:nvSpPr>
        <p:spPr bwMode="auto">
          <a:xfrm>
            <a:off x="1371600" y="3084872"/>
            <a:ext cx="542925" cy="152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000" b="1">
                <a:solidFill>
                  <a:schemeClr val="bg2"/>
                </a:solidFill>
              </a:rPr>
              <a:t>C</a:t>
            </a:r>
          </a:p>
        </p:txBody>
      </p:sp>
      <p:sp>
        <p:nvSpPr>
          <p:cNvPr id="80908" name="Rectangle 12"/>
          <p:cNvSpPr>
            <a:spLocks noChangeArrowheads="1"/>
          </p:cNvSpPr>
          <p:nvPr/>
        </p:nvSpPr>
        <p:spPr bwMode="auto">
          <a:xfrm>
            <a:off x="1914525" y="3084872"/>
            <a:ext cx="142875" cy="152400"/>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CA"/>
          </a:p>
        </p:txBody>
      </p:sp>
      <p:sp>
        <p:nvSpPr>
          <p:cNvPr id="80909" name="Rectangle 13"/>
          <p:cNvSpPr>
            <a:spLocks noChangeArrowheads="1"/>
          </p:cNvSpPr>
          <p:nvPr/>
        </p:nvSpPr>
        <p:spPr bwMode="auto">
          <a:xfrm>
            <a:off x="1371600" y="3588328"/>
            <a:ext cx="685800" cy="138545"/>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000" b="1">
                <a:solidFill>
                  <a:schemeClr val="bg2"/>
                </a:solidFill>
              </a:rPr>
              <a:t>D</a:t>
            </a:r>
          </a:p>
        </p:txBody>
      </p:sp>
      <p:sp>
        <p:nvSpPr>
          <p:cNvPr id="80910" name="Rectangle 14"/>
          <p:cNvSpPr>
            <a:spLocks noChangeArrowheads="1"/>
          </p:cNvSpPr>
          <p:nvPr/>
        </p:nvSpPr>
        <p:spPr bwMode="auto">
          <a:xfrm>
            <a:off x="2057400" y="3588328"/>
            <a:ext cx="685800" cy="138545"/>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CA"/>
          </a:p>
        </p:txBody>
      </p:sp>
      <p:sp>
        <p:nvSpPr>
          <p:cNvPr id="80911" name="Rectangle 15"/>
          <p:cNvSpPr>
            <a:spLocks noChangeArrowheads="1"/>
          </p:cNvSpPr>
          <p:nvPr/>
        </p:nvSpPr>
        <p:spPr bwMode="auto">
          <a:xfrm>
            <a:off x="2057400" y="4281055"/>
            <a:ext cx="152400" cy="138545"/>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CA"/>
          </a:p>
        </p:txBody>
      </p:sp>
      <p:sp>
        <p:nvSpPr>
          <p:cNvPr id="80912" name="Rectangle 16"/>
          <p:cNvSpPr>
            <a:spLocks noChangeArrowheads="1"/>
          </p:cNvSpPr>
          <p:nvPr/>
        </p:nvSpPr>
        <p:spPr bwMode="auto">
          <a:xfrm>
            <a:off x="2209800" y="4281055"/>
            <a:ext cx="533400" cy="138545"/>
          </a:xfrm>
          <a:prstGeom prst="rect">
            <a:avLst/>
          </a:prstGeom>
          <a:solidFill>
            <a:schemeClr val="tx1"/>
          </a:solidFill>
          <a:ln w="12700" cap="sq">
            <a:solidFill>
              <a:schemeClr val="tx1"/>
            </a:solidFill>
            <a:miter lim="800000"/>
            <a:headEnd type="none" w="sm" len="sm"/>
            <a:tailEnd type="none" w="sm" len="sm"/>
          </a:ln>
        </p:spPr>
        <p:txBody>
          <a:bodyPr wrap="none" anchor="ctr"/>
          <a:lstStyle/>
          <a:p>
            <a:pPr algn="ctr"/>
            <a:r>
              <a:rPr kumimoji="0" lang="en-US" sz="1000" b="1">
                <a:solidFill>
                  <a:schemeClr val="bg2"/>
                </a:solidFill>
              </a:rPr>
              <a:t>E</a:t>
            </a:r>
            <a:endParaRPr kumimoji="0" lang="en-US" sz="1000" b="1"/>
          </a:p>
        </p:txBody>
      </p:sp>
      <p:sp>
        <p:nvSpPr>
          <p:cNvPr id="80913" name="Text Box 17"/>
          <p:cNvSpPr txBox="1">
            <a:spLocks noChangeArrowheads="1"/>
          </p:cNvSpPr>
          <p:nvPr/>
        </p:nvSpPr>
        <p:spPr bwMode="auto">
          <a:xfrm>
            <a:off x="914400" y="1355892"/>
            <a:ext cx="1828800" cy="457200"/>
          </a:xfrm>
          <a:prstGeom prst="rect">
            <a:avLst/>
          </a:prstGeom>
          <a:noFill/>
          <a:ln w="12700" cap="sq">
            <a:noFill/>
            <a:miter lim="800000"/>
            <a:headEnd type="none" w="sm" len="sm"/>
            <a:tailEnd type="none" w="sm" len="sm"/>
          </a:ln>
        </p:spPr>
        <p:txBody>
          <a:bodyPr wrap="none">
            <a:spAutoFit/>
          </a:bodyPr>
          <a:lstStyle/>
          <a:p>
            <a:r>
              <a:rPr kumimoji="0" lang="en-US"/>
              <a:t>Project Plan</a:t>
            </a:r>
          </a:p>
        </p:txBody>
      </p:sp>
      <p:sp>
        <p:nvSpPr>
          <p:cNvPr id="80914" name="Text Box 18"/>
          <p:cNvSpPr txBox="1">
            <a:spLocks noChangeArrowheads="1"/>
          </p:cNvSpPr>
          <p:nvPr/>
        </p:nvSpPr>
        <p:spPr bwMode="auto">
          <a:xfrm>
            <a:off x="850900" y="1693863"/>
            <a:ext cx="1722438" cy="336550"/>
          </a:xfrm>
          <a:prstGeom prst="rect">
            <a:avLst/>
          </a:prstGeom>
          <a:noFill/>
          <a:ln w="12700" cap="sq">
            <a:noFill/>
            <a:miter lim="800000"/>
            <a:headEnd type="none" w="sm" len="sm"/>
            <a:tailEnd type="none" w="sm" len="sm"/>
          </a:ln>
        </p:spPr>
        <p:txBody>
          <a:bodyPr wrap="none">
            <a:spAutoFit/>
          </a:bodyPr>
          <a:lstStyle/>
          <a:p>
            <a:r>
              <a:rPr kumimoji="0" lang="en-US" sz="1600"/>
              <a:t>1           2          3</a:t>
            </a:r>
          </a:p>
        </p:txBody>
      </p:sp>
      <p:sp>
        <p:nvSpPr>
          <p:cNvPr id="80915" name="Line 19"/>
          <p:cNvSpPr>
            <a:spLocks noChangeShapeType="1"/>
          </p:cNvSpPr>
          <p:nvPr/>
        </p:nvSpPr>
        <p:spPr bwMode="auto">
          <a:xfrm>
            <a:off x="2057400" y="4710113"/>
            <a:ext cx="0" cy="342900"/>
          </a:xfrm>
          <a:prstGeom prst="line">
            <a:avLst/>
          </a:prstGeom>
          <a:noFill/>
          <a:ln w="12700" cap="sq">
            <a:solidFill>
              <a:schemeClr val="tx1"/>
            </a:solidFill>
            <a:round/>
            <a:headEnd type="triangle" w="med" len="med"/>
            <a:tailEnd type="none" w="sm" len="sm"/>
          </a:ln>
        </p:spPr>
        <p:txBody>
          <a:bodyPr wrap="none" anchor="ctr"/>
          <a:lstStyle/>
          <a:p>
            <a:endParaRPr lang="en-CA"/>
          </a:p>
        </p:txBody>
      </p:sp>
      <p:sp>
        <p:nvSpPr>
          <p:cNvPr id="80916" name="Text Box 20"/>
          <p:cNvSpPr txBox="1">
            <a:spLocks noChangeArrowheads="1"/>
          </p:cNvSpPr>
          <p:nvPr/>
        </p:nvSpPr>
        <p:spPr bwMode="auto">
          <a:xfrm>
            <a:off x="1670050" y="5022850"/>
            <a:ext cx="692150" cy="641350"/>
          </a:xfrm>
          <a:prstGeom prst="rect">
            <a:avLst/>
          </a:prstGeom>
          <a:noFill/>
          <a:ln w="12700" cap="sq">
            <a:noFill/>
            <a:miter lim="800000"/>
            <a:headEnd type="none" w="sm" len="sm"/>
            <a:tailEnd type="none" w="sm" len="sm"/>
          </a:ln>
        </p:spPr>
        <p:txBody>
          <a:bodyPr wrap="none">
            <a:spAutoFit/>
          </a:bodyPr>
          <a:lstStyle/>
          <a:p>
            <a:r>
              <a:rPr kumimoji="0" lang="en-US" sz="1800"/>
              <a:t>Time</a:t>
            </a:r>
          </a:p>
          <a:p>
            <a:r>
              <a:rPr kumimoji="0" lang="en-US" sz="1800"/>
              <a:t>Now</a:t>
            </a:r>
          </a:p>
        </p:txBody>
      </p:sp>
      <p:sp>
        <p:nvSpPr>
          <p:cNvPr id="80917" name="Text Box 21"/>
          <p:cNvSpPr txBox="1">
            <a:spLocks noChangeArrowheads="1"/>
          </p:cNvSpPr>
          <p:nvPr/>
        </p:nvSpPr>
        <p:spPr bwMode="auto">
          <a:xfrm>
            <a:off x="3279775" y="1644650"/>
            <a:ext cx="1925638" cy="396875"/>
          </a:xfrm>
          <a:prstGeom prst="rect">
            <a:avLst/>
          </a:prstGeom>
          <a:noFill/>
          <a:ln w="12700" cap="sq">
            <a:noFill/>
            <a:miter lim="800000"/>
            <a:headEnd type="none" w="sm" len="sm"/>
            <a:tailEnd type="none" w="sm" len="sm"/>
          </a:ln>
        </p:spPr>
        <p:txBody>
          <a:bodyPr wrap="none">
            <a:spAutoFit/>
          </a:bodyPr>
          <a:lstStyle/>
          <a:p>
            <a:r>
              <a:rPr kumimoji="0" lang="en-US" sz="2000" b="1"/>
              <a:t> CV       SV       </a:t>
            </a:r>
            <a:endParaRPr kumimoji="0" lang="en-US"/>
          </a:p>
        </p:txBody>
      </p:sp>
      <p:sp>
        <p:nvSpPr>
          <p:cNvPr id="80918" name="Text Box 22"/>
          <p:cNvSpPr txBox="1">
            <a:spLocks noChangeArrowheads="1"/>
          </p:cNvSpPr>
          <p:nvPr/>
        </p:nvSpPr>
        <p:spPr bwMode="auto">
          <a:xfrm>
            <a:off x="5924550" y="1644650"/>
            <a:ext cx="939800" cy="3444875"/>
          </a:xfrm>
          <a:prstGeom prst="rect">
            <a:avLst/>
          </a:prstGeom>
          <a:noFill/>
          <a:ln w="12700" cap="sq">
            <a:noFill/>
            <a:miter lim="800000"/>
            <a:headEnd type="none" w="sm" len="sm"/>
            <a:tailEnd type="none" w="sm" len="sm"/>
          </a:ln>
        </p:spPr>
        <p:txBody>
          <a:bodyPr wrap="none">
            <a:spAutoFit/>
          </a:bodyPr>
          <a:lstStyle/>
          <a:p>
            <a:r>
              <a:rPr kumimoji="0" lang="en-US" sz="2000" b="1"/>
              <a:t>CV  =</a:t>
            </a:r>
          </a:p>
          <a:p>
            <a:endParaRPr kumimoji="0" lang="en-US" sz="2000" b="1"/>
          </a:p>
          <a:p>
            <a:r>
              <a:rPr kumimoji="0" lang="en-US" sz="2000" b="1"/>
              <a:t>CPI =</a:t>
            </a:r>
          </a:p>
          <a:p>
            <a:endParaRPr kumimoji="0" lang="en-US" sz="2000" b="1"/>
          </a:p>
          <a:p>
            <a:r>
              <a:rPr kumimoji="0" lang="en-US" sz="2000" b="1"/>
              <a:t>SV  =</a:t>
            </a:r>
          </a:p>
          <a:p>
            <a:endParaRPr kumimoji="0" lang="en-US" sz="2000" b="1"/>
          </a:p>
          <a:p>
            <a:r>
              <a:rPr kumimoji="0" lang="en-US" sz="2000" b="1"/>
              <a:t>SPI =</a:t>
            </a:r>
          </a:p>
          <a:p>
            <a:endParaRPr kumimoji="0" lang="en-US" sz="2000" b="1"/>
          </a:p>
          <a:p>
            <a:r>
              <a:rPr kumimoji="0" lang="en-US" sz="2000" b="1"/>
              <a:t>EAC =</a:t>
            </a:r>
          </a:p>
          <a:p>
            <a:endParaRPr kumimoji="0" lang="en-US" sz="2000" b="1"/>
          </a:p>
          <a:p>
            <a:endParaRPr kumimoji="0" lang="en-US" sz="2000" b="1"/>
          </a:p>
        </p:txBody>
      </p:sp>
      <p:sp>
        <p:nvSpPr>
          <p:cNvPr id="80919" name="Text Box 23"/>
          <p:cNvSpPr txBox="1">
            <a:spLocks noChangeArrowheads="1"/>
          </p:cNvSpPr>
          <p:nvPr/>
        </p:nvSpPr>
        <p:spPr bwMode="auto">
          <a:xfrm>
            <a:off x="5924550" y="1187450"/>
            <a:ext cx="1895475" cy="457200"/>
          </a:xfrm>
          <a:prstGeom prst="rect">
            <a:avLst/>
          </a:prstGeom>
          <a:noFill/>
          <a:ln w="12700" cap="sq">
            <a:noFill/>
            <a:miter lim="800000"/>
            <a:headEnd type="none" w="sm" len="sm"/>
            <a:tailEnd type="none" w="sm" len="sm"/>
          </a:ln>
        </p:spPr>
        <p:txBody>
          <a:bodyPr wrap="none">
            <a:spAutoFit/>
          </a:bodyPr>
          <a:lstStyle/>
          <a:p>
            <a:r>
              <a:rPr kumimoji="0" lang="en-US" dirty="0"/>
              <a:t>Total Project</a:t>
            </a:r>
          </a:p>
        </p:txBody>
      </p:sp>
      <p:sp>
        <p:nvSpPr>
          <p:cNvPr id="80920" name="Text Box 24"/>
          <p:cNvSpPr txBox="1">
            <a:spLocks noChangeArrowheads="1"/>
          </p:cNvSpPr>
          <p:nvPr/>
        </p:nvSpPr>
        <p:spPr bwMode="auto">
          <a:xfrm>
            <a:off x="3279775" y="1989138"/>
            <a:ext cx="1539875" cy="396875"/>
          </a:xfrm>
          <a:prstGeom prst="rect">
            <a:avLst/>
          </a:prstGeom>
          <a:noFill/>
          <a:ln w="12700" cap="sq">
            <a:noFill/>
            <a:miter lim="800000"/>
            <a:headEnd type="none" w="sm" len="sm"/>
            <a:tailEnd type="none" w="sm" len="sm"/>
          </a:ln>
        </p:spPr>
        <p:txBody>
          <a:bodyPr>
            <a:spAutoFit/>
          </a:bodyPr>
          <a:lstStyle/>
          <a:p>
            <a:pPr>
              <a:spcBef>
                <a:spcPct val="50000"/>
              </a:spcBef>
            </a:pPr>
            <a:r>
              <a:rPr kumimoji="0" lang="en-US" sz="2000"/>
              <a:t>-30          0</a:t>
            </a:r>
            <a:endParaRPr kumimoji="0" lang="en-US"/>
          </a:p>
        </p:txBody>
      </p:sp>
      <p:sp>
        <p:nvSpPr>
          <p:cNvPr id="80921" name="Text Box 25"/>
          <p:cNvSpPr txBox="1">
            <a:spLocks noChangeArrowheads="1"/>
          </p:cNvSpPr>
          <p:nvPr/>
        </p:nvSpPr>
        <p:spPr bwMode="auto">
          <a:xfrm>
            <a:off x="3279775" y="2470150"/>
            <a:ext cx="1712913" cy="396875"/>
          </a:xfrm>
          <a:prstGeom prst="rect">
            <a:avLst/>
          </a:prstGeom>
          <a:noFill/>
          <a:ln w="12700" cap="sq">
            <a:noFill/>
            <a:miter lim="800000"/>
            <a:headEnd type="none" w="sm" len="sm"/>
            <a:tailEnd type="none" w="sm" len="sm"/>
          </a:ln>
        </p:spPr>
        <p:txBody>
          <a:bodyPr>
            <a:spAutoFit/>
          </a:bodyPr>
          <a:lstStyle/>
          <a:p>
            <a:pPr>
              <a:spcBef>
                <a:spcPct val="50000"/>
              </a:spcBef>
            </a:pPr>
            <a:r>
              <a:rPr kumimoji="0" lang="en-US" sz="2000"/>
              <a:t>    0      -100</a:t>
            </a:r>
          </a:p>
        </p:txBody>
      </p:sp>
      <p:sp>
        <p:nvSpPr>
          <p:cNvPr id="80922" name="Text Box 26"/>
          <p:cNvSpPr txBox="1">
            <a:spLocks noChangeArrowheads="1"/>
          </p:cNvSpPr>
          <p:nvPr/>
        </p:nvSpPr>
        <p:spPr bwMode="auto">
          <a:xfrm>
            <a:off x="3106738" y="2951163"/>
            <a:ext cx="1712912" cy="396875"/>
          </a:xfrm>
          <a:prstGeom prst="rect">
            <a:avLst/>
          </a:prstGeom>
          <a:noFill/>
          <a:ln w="12700" cap="sq">
            <a:noFill/>
            <a:miter lim="800000"/>
            <a:headEnd type="none" w="sm" len="sm"/>
            <a:tailEnd type="none" w="sm" len="sm"/>
          </a:ln>
        </p:spPr>
        <p:txBody>
          <a:bodyPr>
            <a:spAutoFit/>
          </a:bodyPr>
          <a:lstStyle/>
          <a:p>
            <a:pPr>
              <a:spcBef>
                <a:spcPct val="50000"/>
              </a:spcBef>
            </a:pPr>
            <a:r>
              <a:rPr kumimoji="0" lang="en-US" sz="2000"/>
              <a:t> -100      -120</a:t>
            </a:r>
            <a:endParaRPr kumimoji="0" lang="en-US"/>
          </a:p>
        </p:txBody>
      </p:sp>
      <p:sp>
        <p:nvSpPr>
          <p:cNvPr id="80923" name="Text Box 27"/>
          <p:cNvSpPr txBox="1">
            <a:spLocks noChangeArrowheads="1"/>
          </p:cNvSpPr>
          <p:nvPr/>
        </p:nvSpPr>
        <p:spPr bwMode="auto">
          <a:xfrm>
            <a:off x="3279775" y="3432175"/>
            <a:ext cx="1539875" cy="396875"/>
          </a:xfrm>
          <a:prstGeom prst="rect">
            <a:avLst/>
          </a:prstGeom>
          <a:noFill/>
          <a:ln w="12700" cap="sq">
            <a:noFill/>
            <a:miter lim="800000"/>
            <a:headEnd type="none" w="sm" len="sm"/>
            <a:tailEnd type="none" w="sm" len="sm"/>
          </a:ln>
        </p:spPr>
        <p:txBody>
          <a:bodyPr>
            <a:spAutoFit/>
          </a:bodyPr>
          <a:lstStyle/>
          <a:p>
            <a:pPr>
              <a:spcBef>
                <a:spcPct val="50000"/>
              </a:spcBef>
            </a:pPr>
            <a:r>
              <a:rPr kumimoji="0" lang="en-US" sz="2000"/>
              <a:t>    0           0</a:t>
            </a:r>
          </a:p>
        </p:txBody>
      </p:sp>
      <p:sp>
        <p:nvSpPr>
          <p:cNvPr id="80924" name="Text Box 28"/>
          <p:cNvSpPr txBox="1">
            <a:spLocks noChangeArrowheads="1"/>
          </p:cNvSpPr>
          <p:nvPr/>
        </p:nvSpPr>
        <p:spPr bwMode="auto">
          <a:xfrm>
            <a:off x="3279775" y="4157663"/>
            <a:ext cx="1925638" cy="396875"/>
          </a:xfrm>
          <a:prstGeom prst="rect">
            <a:avLst/>
          </a:prstGeom>
          <a:noFill/>
          <a:ln w="12700" cap="sq">
            <a:noFill/>
            <a:miter lim="800000"/>
            <a:headEnd type="none" w="sm" len="sm"/>
            <a:tailEnd type="none" w="sm" len="sm"/>
          </a:ln>
        </p:spPr>
        <p:txBody>
          <a:bodyPr>
            <a:spAutoFit/>
          </a:bodyPr>
          <a:lstStyle/>
          <a:p>
            <a:pPr>
              <a:spcBef>
                <a:spcPct val="50000"/>
              </a:spcBef>
            </a:pPr>
            <a:r>
              <a:rPr kumimoji="0" lang="en-US" sz="2000"/>
              <a:t>  -20        30</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a:xfrm>
            <a:off x="838200" y="68190"/>
            <a:ext cx="7406640" cy="1356360"/>
          </a:xfrm>
        </p:spPr>
        <p:txBody>
          <a:bodyPr/>
          <a:lstStyle/>
          <a:p>
            <a:pPr eaLnBrk="1" fontAlgn="auto" hangingPunct="1">
              <a:spcAft>
                <a:spcPts val="0"/>
              </a:spcAft>
              <a:defRPr/>
            </a:pPr>
            <a:r>
              <a:rPr lang="en-US" b="1" dirty="0">
                <a:effectLst>
                  <a:outerShdw blurRad="38100" dist="38100" dir="2700000" algn="tl">
                    <a:srgbClr val="000000">
                      <a:alpha val="43137"/>
                    </a:srgbClr>
                  </a:outerShdw>
                </a:effectLst>
              </a:rPr>
              <a:t>Example</a:t>
            </a:r>
          </a:p>
        </p:txBody>
      </p:sp>
      <p:sp>
        <p:nvSpPr>
          <p:cNvPr id="81924" name="Text Box 3"/>
          <p:cNvSpPr txBox="1">
            <a:spLocks noChangeArrowheads="1"/>
          </p:cNvSpPr>
          <p:nvPr/>
        </p:nvSpPr>
        <p:spPr bwMode="auto">
          <a:xfrm>
            <a:off x="2536825" y="1644650"/>
            <a:ext cx="4000903" cy="400110"/>
          </a:xfrm>
          <a:prstGeom prst="rect">
            <a:avLst/>
          </a:prstGeom>
          <a:noFill/>
          <a:ln w="12700" cap="sq">
            <a:noFill/>
            <a:miter lim="800000"/>
            <a:headEnd type="none" w="sm" len="sm"/>
            <a:tailEnd type="none" w="sm" len="sm"/>
          </a:ln>
        </p:spPr>
        <p:txBody>
          <a:bodyPr wrap="none">
            <a:spAutoFit/>
          </a:bodyPr>
          <a:lstStyle/>
          <a:p>
            <a:r>
              <a:rPr kumimoji="0" lang="en-US" sz="2000" b="1" dirty="0"/>
              <a:t>BAC     %     PV     EV    AC    CV       SV</a:t>
            </a:r>
            <a:endParaRPr kumimoji="0" lang="en-US" dirty="0"/>
          </a:p>
        </p:txBody>
      </p:sp>
      <p:grpSp>
        <p:nvGrpSpPr>
          <p:cNvPr id="2" name="Group 4"/>
          <p:cNvGrpSpPr>
            <a:grpSpLocks/>
          </p:cNvGrpSpPr>
          <p:nvPr/>
        </p:nvGrpSpPr>
        <p:grpSpPr bwMode="auto">
          <a:xfrm>
            <a:off x="304800" y="1247775"/>
            <a:ext cx="2057400" cy="3719197"/>
            <a:chOff x="432" y="998"/>
            <a:chExt cx="1296" cy="2789"/>
          </a:xfrm>
        </p:grpSpPr>
        <p:sp>
          <p:nvSpPr>
            <p:cNvPr id="81928" name="Line 5"/>
            <p:cNvSpPr>
              <a:spLocks noChangeShapeType="1"/>
            </p:cNvSpPr>
            <p:nvPr/>
          </p:nvSpPr>
          <p:spPr bwMode="auto">
            <a:xfrm>
              <a:off x="432" y="1440"/>
              <a:ext cx="0" cy="1672"/>
            </a:xfrm>
            <a:prstGeom prst="line">
              <a:avLst/>
            </a:prstGeom>
            <a:noFill/>
            <a:ln w="12700" cap="sq">
              <a:solidFill>
                <a:schemeClr val="tx1"/>
              </a:solidFill>
              <a:round/>
              <a:headEnd type="none" w="sm" len="sm"/>
              <a:tailEnd type="none" w="sm" len="sm"/>
            </a:ln>
          </p:spPr>
          <p:txBody>
            <a:bodyPr wrap="none" anchor="ctr"/>
            <a:lstStyle/>
            <a:p>
              <a:endParaRPr lang="en-CA"/>
            </a:p>
          </p:txBody>
        </p:sp>
        <p:sp>
          <p:nvSpPr>
            <p:cNvPr id="81929" name="Line 6"/>
            <p:cNvSpPr>
              <a:spLocks noChangeShapeType="1"/>
            </p:cNvSpPr>
            <p:nvPr/>
          </p:nvSpPr>
          <p:spPr bwMode="auto">
            <a:xfrm>
              <a:off x="864" y="1440"/>
              <a:ext cx="0" cy="1672"/>
            </a:xfrm>
            <a:prstGeom prst="line">
              <a:avLst/>
            </a:prstGeom>
            <a:noFill/>
            <a:ln w="12700">
              <a:solidFill>
                <a:schemeClr val="tx1"/>
              </a:solidFill>
              <a:prstDash val="sysDot"/>
              <a:round/>
              <a:headEnd type="none" w="sm" len="sm"/>
              <a:tailEnd type="none" w="sm" len="sm"/>
            </a:ln>
          </p:spPr>
          <p:txBody>
            <a:bodyPr wrap="none" anchor="ctr"/>
            <a:lstStyle/>
            <a:p>
              <a:endParaRPr lang="en-CA"/>
            </a:p>
          </p:txBody>
        </p:sp>
        <p:sp>
          <p:nvSpPr>
            <p:cNvPr id="81930" name="Line 7"/>
            <p:cNvSpPr>
              <a:spLocks noChangeShapeType="1"/>
            </p:cNvSpPr>
            <p:nvPr/>
          </p:nvSpPr>
          <p:spPr bwMode="auto">
            <a:xfrm>
              <a:off x="1296" y="1440"/>
              <a:ext cx="0" cy="1672"/>
            </a:xfrm>
            <a:prstGeom prst="line">
              <a:avLst/>
            </a:prstGeom>
            <a:noFill/>
            <a:ln w="12700">
              <a:solidFill>
                <a:schemeClr val="tx1"/>
              </a:solidFill>
              <a:prstDash val="sysDot"/>
              <a:round/>
              <a:headEnd type="none" w="sm" len="sm"/>
              <a:tailEnd type="none" w="sm" len="sm"/>
            </a:ln>
          </p:spPr>
          <p:txBody>
            <a:bodyPr wrap="none" anchor="ctr"/>
            <a:lstStyle/>
            <a:p>
              <a:endParaRPr lang="en-CA"/>
            </a:p>
          </p:txBody>
        </p:sp>
        <p:sp>
          <p:nvSpPr>
            <p:cNvPr id="81931" name="Line 8"/>
            <p:cNvSpPr>
              <a:spLocks noChangeShapeType="1"/>
            </p:cNvSpPr>
            <p:nvPr/>
          </p:nvSpPr>
          <p:spPr bwMode="auto">
            <a:xfrm>
              <a:off x="1728" y="1440"/>
              <a:ext cx="0" cy="1672"/>
            </a:xfrm>
            <a:prstGeom prst="line">
              <a:avLst/>
            </a:prstGeom>
            <a:noFill/>
            <a:ln w="12700" cap="sq">
              <a:solidFill>
                <a:schemeClr val="tx1"/>
              </a:solidFill>
              <a:round/>
              <a:headEnd type="none" w="sm" len="sm"/>
              <a:tailEnd type="none" w="sm" len="sm"/>
            </a:ln>
          </p:spPr>
          <p:txBody>
            <a:bodyPr wrap="none" anchor="ctr"/>
            <a:lstStyle/>
            <a:p>
              <a:endParaRPr lang="en-CA"/>
            </a:p>
          </p:txBody>
        </p:sp>
        <p:sp>
          <p:nvSpPr>
            <p:cNvPr id="81932" name="Rectangle 9"/>
            <p:cNvSpPr>
              <a:spLocks noChangeArrowheads="1"/>
            </p:cNvSpPr>
            <p:nvPr/>
          </p:nvSpPr>
          <p:spPr bwMode="auto">
            <a:xfrm>
              <a:off x="432" y="1626"/>
              <a:ext cx="432"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000" b="1">
                  <a:solidFill>
                    <a:schemeClr val="bg2"/>
                  </a:solidFill>
                </a:rPr>
                <a:t>A</a:t>
              </a:r>
              <a:endParaRPr kumimoji="0" lang="en-US">
                <a:solidFill>
                  <a:schemeClr val="bg2"/>
                </a:solidFill>
              </a:endParaRPr>
            </a:p>
          </p:txBody>
        </p:sp>
        <p:sp>
          <p:nvSpPr>
            <p:cNvPr id="81933" name="Rectangle 10"/>
            <p:cNvSpPr>
              <a:spLocks noChangeArrowheads="1"/>
            </p:cNvSpPr>
            <p:nvPr/>
          </p:nvSpPr>
          <p:spPr bwMode="auto">
            <a:xfrm>
              <a:off x="432" y="1929"/>
              <a:ext cx="432"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000" b="1">
                  <a:solidFill>
                    <a:schemeClr val="bg2"/>
                  </a:solidFill>
                </a:rPr>
                <a:t>B</a:t>
              </a:r>
            </a:p>
          </p:txBody>
        </p:sp>
        <p:sp>
          <p:nvSpPr>
            <p:cNvPr id="81934" name="Rectangle 11"/>
            <p:cNvSpPr>
              <a:spLocks noChangeArrowheads="1"/>
            </p:cNvSpPr>
            <p:nvPr/>
          </p:nvSpPr>
          <p:spPr bwMode="auto">
            <a:xfrm>
              <a:off x="864" y="1929"/>
              <a:ext cx="432" cy="96"/>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CA"/>
            </a:p>
          </p:txBody>
        </p:sp>
        <p:sp>
          <p:nvSpPr>
            <p:cNvPr id="81935" name="Rectangle 12"/>
            <p:cNvSpPr>
              <a:spLocks noChangeArrowheads="1"/>
            </p:cNvSpPr>
            <p:nvPr/>
          </p:nvSpPr>
          <p:spPr bwMode="auto">
            <a:xfrm>
              <a:off x="864" y="2232"/>
              <a:ext cx="342"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000" b="1">
                  <a:solidFill>
                    <a:schemeClr val="bg2"/>
                  </a:solidFill>
                </a:rPr>
                <a:t>C</a:t>
              </a:r>
            </a:p>
          </p:txBody>
        </p:sp>
        <p:sp>
          <p:nvSpPr>
            <p:cNvPr id="81936" name="Rectangle 13"/>
            <p:cNvSpPr>
              <a:spLocks noChangeArrowheads="1"/>
            </p:cNvSpPr>
            <p:nvPr/>
          </p:nvSpPr>
          <p:spPr bwMode="auto">
            <a:xfrm>
              <a:off x="1206" y="2232"/>
              <a:ext cx="90" cy="96"/>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CA"/>
            </a:p>
          </p:txBody>
        </p:sp>
        <p:sp>
          <p:nvSpPr>
            <p:cNvPr id="81937" name="Rectangle 14"/>
            <p:cNvSpPr>
              <a:spLocks noChangeArrowheads="1"/>
            </p:cNvSpPr>
            <p:nvPr/>
          </p:nvSpPr>
          <p:spPr bwMode="auto">
            <a:xfrm>
              <a:off x="864" y="2535"/>
              <a:ext cx="432"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kumimoji="0" lang="en-US" sz="1000" b="1">
                  <a:solidFill>
                    <a:schemeClr val="bg2"/>
                  </a:solidFill>
                </a:rPr>
                <a:t>D</a:t>
              </a:r>
            </a:p>
          </p:txBody>
        </p:sp>
        <p:sp>
          <p:nvSpPr>
            <p:cNvPr id="81938" name="Rectangle 15"/>
            <p:cNvSpPr>
              <a:spLocks noChangeArrowheads="1"/>
            </p:cNvSpPr>
            <p:nvPr/>
          </p:nvSpPr>
          <p:spPr bwMode="auto">
            <a:xfrm>
              <a:off x="1296" y="2535"/>
              <a:ext cx="432" cy="96"/>
            </a:xfrm>
            <a:prstGeom prst="rect">
              <a:avLst/>
            </a:prstGeom>
            <a:solidFill>
              <a:schemeClr val="tx1"/>
            </a:solidFill>
            <a:ln w="12700" cap="sq">
              <a:solidFill>
                <a:schemeClr val="tx1"/>
              </a:solidFill>
              <a:miter lim="800000"/>
              <a:headEnd type="none" w="sm" len="sm"/>
              <a:tailEnd type="none" w="sm" len="sm"/>
            </a:ln>
          </p:spPr>
          <p:txBody>
            <a:bodyPr wrap="none" anchor="ctr"/>
            <a:lstStyle/>
            <a:p>
              <a:endParaRPr lang="en-CA"/>
            </a:p>
          </p:txBody>
        </p:sp>
        <p:sp>
          <p:nvSpPr>
            <p:cNvPr id="81939" name="Rectangle 16"/>
            <p:cNvSpPr>
              <a:spLocks noChangeArrowheads="1"/>
            </p:cNvSpPr>
            <p:nvPr/>
          </p:nvSpPr>
          <p:spPr bwMode="auto">
            <a:xfrm>
              <a:off x="1296" y="2838"/>
              <a:ext cx="96" cy="96"/>
            </a:xfrm>
            <a:prstGeom prst="rect">
              <a:avLst/>
            </a:prstGeom>
            <a:solidFill>
              <a:schemeClr val="accent1"/>
            </a:solidFill>
            <a:ln w="12700" cap="sq">
              <a:solidFill>
                <a:schemeClr val="tx1"/>
              </a:solidFill>
              <a:miter lim="800000"/>
              <a:headEnd type="none" w="sm" len="sm"/>
              <a:tailEnd type="none" w="sm" len="sm"/>
            </a:ln>
          </p:spPr>
          <p:txBody>
            <a:bodyPr wrap="none" anchor="ctr"/>
            <a:lstStyle/>
            <a:p>
              <a:endParaRPr lang="en-CA"/>
            </a:p>
          </p:txBody>
        </p:sp>
        <p:sp>
          <p:nvSpPr>
            <p:cNvPr id="81940" name="Rectangle 17"/>
            <p:cNvSpPr>
              <a:spLocks noChangeArrowheads="1"/>
            </p:cNvSpPr>
            <p:nvPr/>
          </p:nvSpPr>
          <p:spPr bwMode="auto">
            <a:xfrm>
              <a:off x="1392" y="2838"/>
              <a:ext cx="336" cy="96"/>
            </a:xfrm>
            <a:prstGeom prst="rect">
              <a:avLst/>
            </a:prstGeom>
            <a:solidFill>
              <a:schemeClr val="tx1"/>
            </a:solidFill>
            <a:ln w="12700" cap="sq">
              <a:solidFill>
                <a:schemeClr val="tx1"/>
              </a:solidFill>
              <a:miter lim="800000"/>
              <a:headEnd type="none" w="sm" len="sm"/>
              <a:tailEnd type="none" w="sm" len="sm"/>
            </a:ln>
          </p:spPr>
          <p:txBody>
            <a:bodyPr wrap="none" anchor="ctr"/>
            <a:lstStyle/>
            <a:p>
              <a:pPr algn="ctr"/>
              <a:r>
                <a:rPr kumimoji="0" lang="en-US" sz="1000" b="1">
                  <a:solidFill>
                    <a:schemeClr val="bg2"/>
                  </a:solidFill>
                </a:rPr>
                <a:t>E</a:t>
              </a:r>
              <a:endParaRPr kumimoji="0" lang="en-US" sz="1000" b="1"/>
            </a:p>
          </p:txBody>
        </p:sp>
        <p:sp>
          <p:nvSpPr>
            <p:cNvPr id="81941" name="Text Box 18"/>
            <p:cNvSpPr txBox="1">
              <a:spLocks noChangeArrowheads="1"/>
            </p:cNvSpPr>
            <p:nvPr/>
          </p:nvSpPr>
          <p:spPr bwMode="auto">
            <a:xfrm>
              <a:off x="536" y="998"/>
              <a:ext cx="1152" cy="288"/>
            </a:xfrm>
            <a:prstGeom prst="rect">
              <a:avLst/>
            </a:prstGeom>
            <a:noFill/>
            <a:ln w="12700" cap="sq">
              <a:noFill/>
              <a:miter lim="800000"/>
              <a:headEnd type="none" w="sm" len="sm"/>
              <a:tailEnd type="none" w="sm" len="sm"/>
            </a:ln>
          </p:spPr>
          <p:txBody>
            <a:bodyPr wrap="none">
              <a:spAutoFit/>
            </a:bodyPr>
            <a:lstStyle/>
            <a:p>
              <a:r>
                <a:rPr kumimoji="0" lang="en-US"/>
                <a:t>Project Plan</a:t>
              </a:r>
            </a:p>
          </p:txBody>
        </p:sp>
        <p:sp>
          <p:nvSpPr>
            <p:cNvPr id="81942" name="Text Box 19"/>
            <p:cNvSpPr txBox="1">
              <a:spLocks noChangeArrowheads="1"/>
            </p:cNvSpPr>
            <p:nvPr/>
          </p:nvSpPr>
          <p:spPr bwMode="auto">
            <a:xfrm>
              <a:off x="536" y="1286"/>
              <a:ext cx="1085" cy="212"/>
            </a:xfrm>
            <a:prstGeom prst="rect">
              <a:avLst/>
            </a:prstGeom>
            <a:noFill/>
            <a:ln w="12700" cap="sq">
              <a:noFill/>
              <a:miter lim="800000"/>
              <a:headEnd type="none" w="sm" len="sm"/>
              <a:tailEnd type="none" w="sm" len="sm"/>
            </a:ln>
          </p:spPr>
          <p:txBody>
            <a:bodyPr wrap="none">
              <a:spAutoFit/>
            </a:bodyPr>
            <a:lstStyle/>
            <a:p>
              <a:r>
                <a:rPr kumimoji="0" lang="en-US" sz="1600"/>
                <a:t>1           2          3</a:t>
              </a:r>
            </a:p>
          </p:txBody>
        </p:sp>
        <p:sp>
          <p:nvSpPr>
            <p:cNvPr id="81943" name="Line 20"/>
            <p:cNvSpPr>
              <a:spLocks noChangeShapeType="1"/>
            </p:cNvSpPr>
            <p:nvPr/>
          </p:nvSpPr>
          <p:spPr bwMode="auto">
            <a:xfrm>
              <a:off x="1296" y="3186"/>
              <a:ext cx="0" cy="216"/>
            </a:xfrm>
            <a:prstGeom prst="line">
              <a:avLst/>
            </a:prstGeom>
            <a:noFill/>
            <a:ln w="12700" cap="sq">
              <a:solidFill>
                <a:schemeClr val="tx1"/>
              </a:solidFill>
              <a:round/>
              <a:headEnd type="triangle" w="med" len="med"/>
              <a:tailEnd type="none" w="sm" len="sm"/>
            </a:ln>
          </p:spPr>
          <p:txBody>
            <a:bodyPr wrap="none" anchor="ctr"/>
            <a:lstStyle/>
            <a:p>
              <a:endParaRPr lang="en-CA"/>
            </a:p>
          </p:txBody>
        </p:sp>
        <p:sp>
          <p:nvSpPr>
            <p:cNvPr id="81944" name="Text Box 21"/>
            <p:cNvSpPr txBox="1">
              <a:spLocks noChangeArrowheads="1"/>
            </p:cNvSpPr>
            <p:nvPr/>
          </p:nvSpPr>
          <p:spPr bwMode="auto">
            <a:xfrm>
              <a:off x="1052" y="3383"/>
              <a:ext cx="436" cy="404"/>
            </a:xfrm>
            <a:prstGeom prst="rect">
              <a:avLst/>
            </a:prstGeom>
            <a:noFill/>
            <a:ln w="12700" cap="sq">
              <a:noFill/>
              <a:miter lim="800000"/>
              <a:headEnd type="none" w="sm" len="sm"/>
              <a:tailEnd type="none" w="sm" len="sm"/>
            </a:ln>
          </p:spPr>
          <p:txBody>
            <a:bodyPr wrap="none">
              <a:spAutoFit/>
            </a:bodyPr>
            <a:lstStyle/>
            <a:p>
              <a:r>
                <a:rPr kumimoji="0" lang="en-US" sz="1800"/>
                <a:t>Time</a:t>
              </a:r>
            </a:p>
            <a:p>
              <a:r>
                <a:rPr kumimoji="0" lang="en-US" sz="1800"/>
                <a:t>Now</a:t>
              </a:r>
            </a:p>
          </p:txBody>
        </p:sp>
      </p:grpSp>
      <p:sp>
        <p:nvSpPr>
          <p:cNvPr id="81926" name="Text Box 22"/>
          <p:cNvSpPr txBox="1">
            <a:spLocks noChangeArrowheads="1"/>
          </p:cNvSpPr>
          <p:nvPr/>
        </p:nvSpPr>
        <p:spPr bwMode="auto">
          <a:xfrm>
            <a:off x="2536825" y="1936750"/>
            <a:ext cx="4347985" cy="2419124"/>
          </a:xfrm>
          <a:prstGeom prst="rect">
            <a:avLst/>
          </a:prstGeom>
          <a:noFill/>
          <a:ln w="12700" cap="sq">
            <a:noFill/>
            <a:miter lim="800000"/>
            <a:headEnd type="none" w="sm" len="sm"/>
            <a:tailEnd type="none" w="sm" len="sm"/>
          </a:ln>
        </p:spPr>
        <p:txBody>
          <a:bodyPr wrap="none">
            <a:spAutoFit/>
          </a:bodyPr>
          <a:lstStyle/>
          <a:p>
            <a:pPr>
              <a:lnSpc>
                <a:spcPct val="140000"/>
              </a:lnSpc>
            </a:pPr>
            <a:r>
              <a:rPr kumimoji="0" lang="en-US" dirty="0"/>
              <a:t> 100    100     100      100     130      -30         0</a:t>
            </a:r>
          </a:p>
          <a:p>
            <a:pPr>
              <a:lnSpc>
                <a:spcPct val="140000"/>
              </a:lnSpc>
            </a:pPr>
            <a:r>
              <a:rPr kumimoji="0" lang="en-US" dirty="0"/>
              <a:t> 200      50     200      100     100         0    -100</a:t>
            </a:r>
          </a:p>
          <a:p>
            <a:pPr>
              <a:lnSpc>
                <a:spcPct val="140000"/>
              </a:lnSpc>
            </a:pPr>
            <a:r>
              <a:rPr kumimoji="0" lang="en-US" dirty="0"/>
              <a:t> 600      80     600      480     580    -100    -120 </a:t>
            </a:r>
          </a:p>
          <a:p>
            <a:pPr>
              <a:lnSpc>
                <a:spcPct val="140000"/>
              </a:lnSpc>
            </a:pPr>
            <a:r>
              <a:rPr kumimoji="0" lang="en-US" dirty="0"/>
              <a:t> 200      50     100      100     100         0         0 </a:t>
            </a:r>
          </a:p>
          <a:p>
            <a:pPr>
              <a:lnSpc>
                <a:spcPct val="140000"/>
              </a:lnSpc>
            </a:pPr>
            <a:r>
              <a:rPr kumimoji="0" lang="en-US" dirty="0"/>
              <a:t> 300      10         0        30       50      -20        30 </a:t>
            </a:r>
          </a:p>
          <a:p>
            <a:pPr>
              <a:lnSpc>
                <a:spcPct val="140000"/>
              </a:lnSpc>
            </a:pPr>
            <a:r>
              <a:rPr kumimoji="0" lang="en-US" b="1" dirty="0"/>
              <a:t>1400            1000      810     960    -150    -190   </a:t>
            </a:r>
          </a:p>
        </p:txBody>
      </p:sp>
      <p:sp>
        <p:nvSpPr>
          <p:cNvPr id="81927" name="Text Box 23"/>
          <p:cNvSpPr txBox="1">
            <a:spLocks noChangeArrowheads="1"/>
          </p:cNvSpPr>
          <p:nvPr/>
        </p:nvSpPr>
        <p:spPr bwMode="auto">
          <a:xfrm>
            <a:off x="2841625" y="5303838"/>
            <a:ext cx="2691763" cy="1006429"/>
          </a:xfrm>
          <a:prstGeom prst="rect">
            <a:avLst/>
          </a:prstGeom>
          <a:noFill/>
          <a:ln w="12700" cap="sq">
            <a:noFill/>
            <a:miter lim="800000"/>
            <a:headEnd type="none" w="sm" len="sm"/>
            <a:tailEnd type="none" w="sm" len="sm"/>
          </a:ln>
        </p:spPr>
        <p:txBody>
          <a:bodyPr wrap="none">
            <a:spAutoFit/>
          </a:bodyPr>
          <a:lstStyle/>
          <a:p>
            <a:pPr>
              <a:lnSpc>
                <a:spcPct val="110000"/>
              </a:lnSpc>
            </a:pPr>
            <a:r>
              <a:rPr kumimoji="0" lang="en-US" dirty="0"/>
              <a:t>CPI = 810/960 	          = 0.84</a:t>
            </a:r>
          </a:p>
          <a:p>
            <a:pPr>
              <a:lnSpc>
                <a:spcPct val="110000"/>
              </a:lnSpc>
            </a:pPr>
            <a:r>
              <a:rPr kumimoji="0" lang="en-US" dirty="0"/>
              <a:t>SPI = 810/1000 	= 0.81</a:t>
            </a:r>
          </a:p>
          <a:p>
            <a:pPr>
              <a:lnSpc>
                <a:spcPct val="110000"/>
              </a:lnSpc>
            </a:pPr>
            <a:r>
              <a:rPr kumimoji="0" lang="en-US" dirty="0"/>
              <a:t>EAC = 1400/0.84 	= 1667</a:t>
            </a:r>
          </a:p>
        </p:txBody>
      </p:sp>
      <p:cxnSp>
        <p:nvCxnSpPr>
          <p:cNvPr id="4" name="Straight Connector 3"/>
          <p:cNvCxnSpPr/>
          <p:nvPr/>
        </p:nvCxnSpPr>
        <p:spPr>
          <a:xfrm>
            <a:off x="2536825" y="3962400"/>
            <a:ext cx="470217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title"/>
          </p:nvPr>
        </p:nvSpPr>
        <p:spPr>
          <a:xfrm>
            <a:off x="457200" y="304800"/>
            <a:ext cx="8229600" cy="685800"/>
          </a:xfrm>
        </p:spPr>
        <p:txBody>
          <a:bodyPr>
            <a:normAutofit/>
          </a:bodyPr>
          <a:lstStyle/>
          <a:p>
            <a:pPr algn="ctr"/>
            <a:r>
              <a:rPr lang="en-US" sz="3200" b="1" dirty="0">
                <a:effectLst>
                  <a:outerShdw blurRad="50000" dist="30000" dir="5400000" algn="tl" rotWithShape="0">
                    <a:srgbClr val="000000">
                      <a:alpha val="30000"/>
                    </a:srgbClr>
                  </a:outerShdw>
                  <a:reflection blurRad="6350" stA="55000" endA="300" endPos="45500" dir="5400000" sy="-100000" algn="bl" rotWithShape="0"/>
                </a:effectLst>
              </a:rPr>
              <a:t>FORECASTING</a:t>
            </a:r>
            <a:endParaRPr lang="en-CA" sz="3200" b="1" dirty="0">
              <a:effectLst>
                <a:outerShdw blurRad="50000" dist="30000" dir="5400000" algn="tl" rotWithShape="0">
                  <a:srgbClr val="000000">
                    <a:alpha val="30000"/>
                  </a:srgbClr>
                </a:outerShdw>
                <a:reflection blurRad="6350" stA="55000" endA="300" endPos="45500" dir="5400000" sy="-100000" algn="bl" rotWithShape="0"/>
              </a:effectLst>
            </a:endParaRPr>
          </a:p>
        </p:txBody>
      </p:sp>
      <p:sp>
        <p:nvSpPr>
          <p:cNvPr id="3" name="Content Placeholder 2"/>
          <p:cNvSpPr>
            <a:spLocks noGrp="1"/>
          </p:cNvSpPr>
          <p:nvPr>
            <p:ph idx="1"/>
          </p:nvPr>
        </p:nvSpPr>
        <p:spPr>
          <a:xfrm>
            <a:off x="-228600" y="990600"/>
            <a:ext cx="9372600" cy="5715000"/>
          </a:xfrm>
        </p:spPr>
        <p:txBody>
          <a:bodyPr>
            <a:normAutofit/>
          </a:bodyPr>
          <a:lstStyle/>
          <a:p>
            <a:pPr marL="355600" indent="0">
              <a:lnSpc>
                <a:spcPct val="110000"/>
              </a:lnSpc>
              <a:spcBef>
                <a:spcPts val="600"/>
              </a:spcBef>
              <a:spcAft>
                <a:spcPts val="600"/>
              </a:spcAft>
              <a:buNone/>
            </a:pPr>
            <a:r>
              <a:rPr lang="en-US" sz="2400" b="1" dirty="0"/>
              <a:t>Estimates for future project performance based on information presently available. </a:t>
            </a:r>
          </a:p>
          <a:p>
            <a:pPr marL="625475" lvl="1" indent="-161925">
              <a:lnSpc>
                <a:spcPct val="110000"/>
              </a:lnSpc>
              <a:spcBef>
                <a:spcPts val="600"/>
              </a:spcBef>
              <a:spcAft>
                <a:spcPts val="600"/>
              </a:spcAft>
              <a:buFont typeface="Wingdings" pitchFamily="2" charset="2"/>
              <a:buChar char="§"/>
            </a:pPr>
            <a:r>
              <a:rPr lang="en-US" sz="2000" dirty="0"/>
              <a:t>As the project progresses Estimate At Completion (EAC) may differ from Budget At Completion (BAC) </a:t>
            </a:r>
          </a:p>
          <a:p>
            <a:pPr marL="625475" lvl="1" indent="-161925">
              <a:lnSpc>
                <a:spcPct val="110000"/>
              </a:lnSpc>
              <a:spcBef>
                <a:spcPts val="600"/>
              </a:spcBef>
              <a:spcAft>
                <a:spcPts val="600"/>
              </a:spcAft>
              <a:buFont typeface="Wingdings" pitchFamily="2" charset="2"/>
              <a:buChar char="§"/>
            </a:pPr>
            <a:r>
              <a:rPr lang="en-US" sz="2000" dirty="0"/>
              <a:t>EAC is based on actual costs incurred for work completed, plus an Estimate To Complete (ETC) the remaining work. </a:t>
            </a:r>
          </a:p>
          <a:p>
            <a:pPr marL="831215" lvl="2" indent="-161925">
              <a:lnSpc>
                <a:spcPct val="110000"/>
              </a:lnSpc>
              <a:spcBef>
                <a:spcPts val="600"/>
              </a:spcBef>
              <a:spcAft>
                <a:spcPts val="600"/>
              </a:spcAft>
              <a:buFont typeface="Wingdings" pitchFamily="2" charset="2"/>
              <a:buChar char="§"/>
            </a:pPr>
            <a:r>
              <a:rPr lang="en-US" sz="1800" dirty="0"/>
              <a:t>ETC can be calculated based on any of the following three assumptions:</a:t>
            </a:r>
          </a:p>
          <a:p>
            <a:pPr marL="1011238" lvl="3" indent="-204788">
              <a:lnSpc>
                <a:spcPct val="110000"/>
              </a:lnSpc>
              <a:spcBef>
                <a:spcPts val="600"/>
              </a:spcBef>
              <a:spcAft>
                <a:spcPts val="600"/>
              </a:spcAft>
              <a:buSzPct val="100000"/>
              <a:buFont typeface="+mj-lt"/>
              <a:buAutoNum type="arabicPeriod"/>
            </a:pPr>
            <a:r>
              <a:rPr lang="en-US" sz="1800" dirty="0"/>
              <a:t>EAC forecast for ETC work performed at the budgeted rate: </a:t>
            </a:r>
            <a:r>
              <a:rPr lang="en-US" sz="1800" b="1" i="1" dirty="0"/>
              <a:t>EAC = AC + (BAC-EV)   </a:t>
            </a:r>
          </a:p>
          <a:p>
            <a:pPr marL="1011238" lvl="3" indent="-204788">
              <a:lnSpc>
                <a:spcPct val="110000"/>
              </a:lnSpc>
              <a:spcBef>
                <a:spcPts val="600"/>
              </a:spcBef>
              <a:spcAft>
                <a:spcPts val="600"/>
              </a:spcAft>
              <a:buSzPct val="100000"/>
              <a:buFont typeface="+mj-lt"/>
              <a:buAutoNum type="arabicPeriod"/>
            </a:pPr>
            <a:r>
              <a:rPr lang="en-US" sz="1800" dirty="0"/>
              <a:t>EAC forecast for ETC work performed at the present CPI: </a:t>
            </a:r>
            <a:r>
              <a:rPr lang="en-US" sz="1800" b="1" i="1" dirty="0"/>
              <a:t>EAC = BAC/(cumulative CPI)</a:t>
            </a:r>
          </a:p>
          <a:p>
            <a:pPr marL="1011238" lvl="3" indent="-204788">
              <a:lnSpc>
                <a:spcPct val="110000"/>
              </a:lnSpc>
              <a:spcBef>
                <a:spcPts val="600"/>
              </a:spcBef>
              <a:spcAft>
                <a:spcPts val="600"/>
              </a:spcAft>
              <a:buSzPct val="100000"/>
              <a:buFont typeface="+mj-lt"/>
              <a:buAutoNum type="arabicPeriod"/>
            </a:pPr>
            <a:r>
              <a:rPr lang="en-US" sz="1800" b="1" dirty="0"/>
              <a:t> </a:t>
            </a:r>
            <a:r>
              <a:rPr lang="en-US" sz="1800" dirty="0"/>
              <a:t>EAC forecast for ETC considering both SPI &amp; CPI: </a:t>
            </a:r>
            <a:r>
              <a:rPr lang="en-US" sz="1800" b="1" i="1" dirty="0"/>
              <a:t>EAC = AC +[(BAC-EV)/(CPI x SPI)]</a:t>
            </a:r>
          </a:p>
          <a:p>
            <a:pPr marL="831215" lvl="2" indent="-161925">
              <a:lnSpc>
                <a:spcPct val="110000"/>
              </a:lnSpc>
              <a:spcBef>
                <a:spcPts val="600"/>
              </a:spcBef>
              <a:spcAft>
                <a:spcPts val="600"/>
              </a:spcAft>
              <a:buFont typeface="Wingdings" pitchFamily="2" charset="2"/>
              <a:buChar char="§"/>
            </a:pPr>
            <a:r>
              <a:rPr lang="en-US" sz="1800" dirty="0"/>
              <a:t>Each of the tree approaches can be correct for any given project and will provide an “early warning” signal if the EAC forecasts are not within acceptable range. </a:t>
            </a:r>
            <a:r>
              <a:rPr lang="en-US" sz="1800" b="1" dirty="0"/>
              <a:t> </a:t>
            </a:r>
            <a:endParaRPr lang="en-CA" sz="1800" b="1" dirty="0"/>
          </a:p>
        </p:txBody>
      </p:sp>
    </p:spTree>
    <p:extLst>
      <p:ext uri="{BB962C8B-B14F-4D97-AF65-F5344CB8AC3E}">
        <p14:creationId xmlns:p14="http://schemas.microsoft.com/office/powerpoint/2010/main" val="24531477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5791200"/>
          </a:xfrm>
        </p:spPr>
        <p:txBody>
          <a:bodyPr>
            <a:noAutofit/>
          </a:bodyPr>
          <a:lstStyle/>
          <a:p>
            <a:pPr marL="82296" indent="0" algn="ctr">
              <a:buNone/>
            </a:pPr>
            <a:r>
              <a:rPr lang="en-US" sz="3600" b="1" dirty="0"/>
              <a:t>Forecasting (cont’d)</a:t>
            </a:r>
          </a:p>
          <a:p>
            <a:pPr marL="747713" indent="-342900"/>
            <a:r>
              <a:rPr lang="en-US" sz="1800" dirty="0"/>
              <a:t>Earned value analysis is performed periodically to track project performance against the approved baselines for time, cost and scope.  </a:t>
            </a:r>
          </a:p>
          <a:p>
            <a:pPr marL="747713" indent="-342900"/>
            <a:r>
              <a:rPr lang="en-US" sz="1800" dirty="0"/>
              <a:t>As the project progresses, the team needs also forecast an Estimate AT Completion (EAC) cost to determine if the project can be completed within the approved budget (BAC). </a:t>
            </a:r>
          </a:p>
          <a:p>
            <a:pPr marL="747713" indent="-342900"/>
            <a:r>
              <a:rPr lang="en-US" sz="1800" dirty="0"/>
              <a:t>Forecasting the EAC is based on current work performance data and other information available at the time of the forecast. </a:t>
            </a:r>
          </a:p>
          <a:p>
            <a:pPr marL="747713" indent="-342900"/>
            <a:r>
              <a:rPr lang="en-US" sz="1800" dirty="0"/>
              <a:t>EACs are calculated by adding the actual costs incurred for the work completed to an estimate of the cost for the work remaining to complete the project; Estimate To Complete (ETC) </a:t>
            </a:r>
            <a:r>
              <a:rPr lang="en-US" sz="1800" b="1" i="1" dirty="0"/>
              <a:t>EAC = AC + ETC</a:t>
            </a:r>
          </a:p>
          <a:p>
            <a:pPr marL="747713" indent="-342900"/>
            <a:r>
              <a:rPr lang="en-US" sz="1800" dirty="0"/>
              <a:t>ETC requires the team to perform a new bottom-up estimate to complete the remaining project work. </a:t>
            </a:r>
            <a:r>
              <a:rPr lang="en-US" sz="1800" i="1" dirty="0"/>
              <a:t>Estimated</a:t>
            </a:r>
            <a:r>
              <a:rPr lang="en-US" sz="1800" dirty="0"/>
              <a:t> values of ETC are compared with a range of calculated values for ETC, representing various risk scenarios. The three more common methods of forecasting  EAC based on different scenarios considered for ETC are:</a:t>
            </a:r>
            <a:endParaRPr lang="en-US" sz="1600" dirty="0"/>
          </a:p>
          <a:p>
            <a:pPr marL="1139825" indent="-225425">
              <a:spcAft>
                <a:spcPts val="600"/>
              </a:spcAft>
              <a:buClr>
                <a:schemeClr val="accent1">
                  <a:lumMod val="50000"/>
                </a:schemeClr>
              </a:buClr>
              <a:buSzPct val="100000"/>
              <a:buFont typeface="+mj-lt"/>
              <a:buAutoNum type="arabicPeriod"/>
            </a:pPr>
            <a:r>
              <a:rPr lang="en-US" sz="1600" b="1" i="1" dirty="0"/>
              <a:t>EAC forecast for ETC work performed at the budgeted rate</a:t>
            </a:r>
          </a:p>
          <a:p>
            <a:pPr marL="1139825" indent="-225425">
              <a:spcAft>
                <a:spcPts val="600"/>
              </a:spcAft>
              <a:buClr>
                <a:schemeClr val="accent1">
                  <a:lumMod val="50000"/>
                </a:schemeClr>
              </a:buClr>
              <a:buSzPct val="100000"/>
              <a:buFont typeface="+mj-lt"/>
              <a:buAutoNum type="arabicPeriod"/>
            </a:pPr>
            <a:r>
              <a:rPr lang="en-US" sz="1600" b="1" i="1" dirty="0"/>
              <a:t>EAC forecast for ETC work performed at the present CPI</a:t>
            </a:r>
          </a:p>
          <a:p>
            <a:pPr marL="1139825" indent="-225425">
              <a:spcAft>
                <a:spcPts val="600"/>
              </a:spcAft>
              <a:buClr>
                <a:schemeClr val="accent1">
                  <a:lumMod val="50000"/>
                </a:schemeClr>
              </a:buClr>
              <a:buSzPct val="100000"/>
              <a:buFont typeface="+mj-lt"/>
              <a:buAutoNum type="arabicPeriod"/>
            </a:pPr>
            <a:r>
              <a:rPr lang="en-US" sz="1600" b="1" i="1" dirty="0"/>
              <a:t>EAC forecast for ETC work considering both SPI and CPI</a:t>
            </a:r>
          </a:p>
          <a:p>
            <a:pPr marL="1139825" indent="-225425">
              <a:buFont typeface="+mj-lt"/>
              <a:buAutoNum type="arabicPeriod"/>
            </a:pPr>
            <a:endParaRPr lang="en-US" sz="1600" dirty="0"/>
          </a:p>
          <a:p>
            <a:pPr marL="862013" indent="-457200">
              <a:buFont typeface="+mj-lt"/>
              <a:buAutoNum type="arabicPeriod"/>
            </a:pPr>
            <a:endParaRPr lang="en-US" sz="1600" dirty="0"/>
          </a:p>
          <a:p>
            <a:pPr marL="1022033" lvl="1" indent="-342900"/>
            <a:r>
              <a:rPr lang="en-US" sz="1600" dirty="0"/>
              <a:t>  </a:t>
            </a:r>
            <a:r>
              <a:rPr lang="en-US" sz="1600" b="1" i="1" dirty="0"/>
              <a:t>    </a:t>
            </a:r>
          </a:p>
        </p:txBody>
      </p:sp>
    </p:spTree>
    <p:extLst>
      <p:ext uri="{BB962C8B-B14F-4D97-AF65-F5344CB8AC3E}">
        <p14:creationId xmlns:p14="http://schemas.microsoft.com/office/powerpoint/2010/main" val="9419298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6"/>
          <p:cNvSpPr>
            <a:spLocks noGrp="1"/>
          </p:cNvSpPr>
          <p:nvPr>
            <p:ph type="title"/>
          </p:nvPr>
        </p:nvSpPr>
        <p:spPr>
          <a:xfrm>
            <a:off x="304800" y="189965"/>
            <a:ext cx="8476488" cy="838200"/>
          </a:xfrm>
        </p:spPr>
        <p:txBody>
          <a:bodyPr>
            <a:normAutofit/>
          </a:bodyPr>
          <a:lstStyle/>
          <a:p>
            <a:pPr algn="ctr"/>
            <a:r>
              <a:rPr lang="en-US" sz="3200" b="1" dirty="0">
                <a:effectLst>
                  <a:outerShdw blurRad="38100" dist="38100" dir="2700000" algn="tl">
                    <a:srgbClr val="000000">
                      <a:alpha val="43137"/>
                    </a:srgbClr>
                  </a:outerShdw>
                </a:effectLst>
              </a:rPr>
              <a:t>FORECASTING (cont’d)</a:t>
            </a:r>
            <a:endParaRPr lang="en-C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4800" y="1066800"/>
            <a:ext cx="8610600" cy="5638800"/>
          </a:xfrm>
        </p:spPr>
        <p:txBody>
          <a:bodyPr>
            <a:normAutofit/>
          </a:bodyPr>
          <a:lstStyle/>
          <a:p>
            <a:pPr marL="82296" indent="0">
              <a:buNone/>
            </a:pPr>
            <a:r>
              <a:rPr lang="en-US" sz="2400" b="1" i="1" dirty="0"/>
              <a:t>1. </a:t>
            </a:r>
            <a:r>
              <a:rPr lang="en-US" sz="2800" b="1" i="1" dirty="0"/>
              <a:t>EAC forecast for ETC performed at the budgeted rate.  </a:t>
            </a:r>
          </a:p>
          <a:p>
            <a:pPr marL="690563" indent="0">
              <a:buNone/>
            </a:pPr>
            <a:r>
              <a:rPr lang="en-US" sz="2400" i="1" dirty="0"/>
              <a:t>This</a:t>
            </a:r>
            <a:r>
              <a:rPr lang="en-US" sz="2400" b="1" i="1" dirty="0"/>
              <a:t> scenario </a:t>
            </a:r>
            <a:r>
              <a:rPr lang="en-US" sz="2400" i="1" dirty="0"/>
              <a:t>assumes that future work to complete the project, ETC, will be accomplished at the budgeted rate; i.e., the same as the rate calculated for the performance to date (whether favorable or unfavorable).  When actual performance to date is unfavorable, the assumption that future performance will improve, should be accepted only when supported by project risk analysis; i.e., the improved rate will not be result into additional project risks.    </a:t>
            </a:r>
          </a:p>
          <a:p>
            <a:pPr marL="690563" indent="0">
              <a:buNone/>
            </a:pPr>
            <a:endParaRPr lang="en-US" sz="2400" i="1" dirty="0"/>
          </a:p>
          <a:p>
            <a:pPr marL="690563" indent="0">
              <a:buNone/>
            </a:pPr>
            <a:r>
              <a:rPr lang="en-US" sz="2400" i="1" dirty="0"/>
              <a:t>                       </a:t>
            </a:r>
            <a:r>
              <a:rPr lang="en-US" sz="2400" b="1" i="1" dirty="0"/>
              <a:t>EAC = AC + (BAC – EV) </a:t>
            </a:r>
          </a:p>
        </p:txBody>
      </p:sp>
      <p:sp>
        <p:nvSpPr>
          <p:cNvPr id="11" name="Left Brace 10"/>
          <p:cNvSpPr/>
          <p:nvPr/>
        </p:nvSpPr>
        <p:spPr>
          <a:xfrm rot="5400000">
            <a:off x="4651856" y="4718031"/>
            <a:ext cx="304800" cy="1066800"/>
          </a:xfrm>
          <a:prstGeom prst="leftBrace">
            <a:avLst>
              <a:gd name="adj1" fmla="val 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4542332" y="5264381"/>
            <a:ext cx="675185" cy="369332"/>
          </a:xfrm>
          <a:prstGeom prst="rect">
            <a:avLst/>
          </a:prstGeom>
          <a:noFill/>
        </p:spPr>
        <p:txBody>
          <a:bodyPr wrap="none" rtlCol="0">
            <a:spAutoFit/>
          </a:bodyPr>
          <a:lstStyle/>
          <a:p>
            <a:r>
              <a:rPr lang="en-US" b="1" dirty="0"/>
              <a:t>ETC</a:t>
            </a:r>
          </a:p>
        </p:txBody>
      </p:sp>
      <p:sp>
        <p:nvSpPr>
          <p:cNvPr id="13" name="Left Brace 12"/>
          <p:cNvSpPr/>
          <p:nvPr/>
        </p:nvSpPr>
        <p:spPr>
          <a:xfrm rot="16200000">
            <a:off x="3347138" y="5019537"/>
            <a:ext cx="304800" cy="533400"/>
          </a:xfrm>
          <a:prstGeom prst="leftBrace">
            <a:avLst>
              <a:gd name="adj1" fmla="val 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2289656" y="5438637"/>
            <a:ext cx="2514600" cy="646331"/>
          </a:xfrm>
          <a:prstGeom prst="rect">
            <a:avLst/>
          </a:prstGeom>
          <a:noFill/>
        </p:spPr>
        <p:txBody>
          <a:bodyPr wrap="square" rtlCol="0">
            <a:spAutoFit/>
          </a:bodyPr>
          <a:lstStyle/>
          <a:p>
            <a:pPr algn="ctr"/>
            <a:r>
              <a:rPr lang="en-US" b="1" dirty="0"/>
              <a:t>Actual Cost of </a:t>
            </a:r>
          </a:p>
          <a:p>
            <a:pPr algn="ctr"/>
            <a:r>
              <a:rPr lang="en-US" b="1" dirty="0"/>
              <a:t>Completed Work</a:t>
            </a:r>
          </a:p>
        </p:txBody>
      </p:sp>
    </p:spTree>
    <p:extLst>
      <p:ext uri="{BB962C8B-B14F-4D97-AF65-F5344CB8AC3E}">
        <p14:creationId xmlns:p14="http://schemas.microsoft.com/office/powerpoint/2010/main" val="27582215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457200"/>
                <a:ext cx="8686800" cy="6248400"/>
              </a:xfrm>
            </p:spPr>
            <p:txBody>
              <a:bodyPr/>
              <a:lstStyle/>
              <a:p>
                <a:pPr marL="82296" indent="0" algn="ctr">
                  <a:buNone/>
                </a:pPr>
                <a:r>
                  <a:rPr lang="en-US" sz="3200" b="1" dirty="0"/>
                  <a:t>Forecasting (cont’d)</a:t>
                </a:r>
              </a:p>
              <a:p>
                <a:pPr marL="82296" indent="0" algn="ctr">
                  <a:buNone/>
                </a:pPr>
                <a:endParaRPr lang="en-US" sz="3200" b="1" dirty="0"/>
              </a:p>
              <a:p>
                <a:pPr marL="82296" indent="0">
                  <a:buNone/>
                </a:pPr>
                <a:r>
                  <a:rPr lang="en-US" sz="2400" b="1" i="1" dirty="0"/>
                  <a:t>   </a:t>
                </a:r>
                <a:r>
                  <a:rPr lang="en-US" sz="2800" b="1" i="1" dirty="0"/>
                  <a:t>2. EAC forecast for ETC performed at the present CPI.  </a:t>
                </a:r>
                <a:endParaRPr lang="en-US" sz="2400" b="1" i="1" dirty="0"/>
              </a:p>
              <a:p>
                <a:pPr marL="690563" indent="0">
                  <a:buNone/>
                </a:pPr>
                <a:r>
                  <a:rPr lang="en-US" sz="2400" i="1" dirty="0"/>
                  <a:t>This</a:t>
                </a:r>
                <a:r>
                  <a:rPr lang="en-US" sz="2400" b="1" i="1" dirty="0"/>
                  <a:t> scenario </a:t>
                </a:r>
                <a:r>
                  <a:rPr lang="en-US" sz="2400" i="1" dirty="0"/>
                  <a:t>assumes that future work to complete the project, ETC, will be accomplished at the same Cost Performance Index as experienced to date; e.g., the cost efficiency of future work will be the same as the cumulative efficiency to date. </a:t>
                </a:r>
              </a:p>
              <a:p>
                <a:pPr marL="690563" indent="0">
                  <a:buNone/>
                </a:pPr>
                <a:r>
                  <a:rPr lang="en-US" sz="2400" i="1" dirty="0"/>
                  <a:t>                       </a:t>
                </a:r>
              </a:p>
              <a:p>
                <a:pPr marL="690563" indent="0">
                  <a:buNone/>
                </a:pPr>
                <a:r>
                  <a:rPr lang="en-US" sz="3200" b="1" i="1" dirty="0"/>
                  <a:t>                           EAC   =   </a:t>
                </a:r>
                <a14:m>
                  <m:oMath xmlns:m="http://schemas.openxmlformats.org/officeDocument/2006/math">
                    <m:f>
                      <m:fPr>
                        <m:ctrlPr>
                          <a:rPr lang="en-US" sz="2800" b="1" i="1" smtClean="0">
                            <a:latin typeface="Cambria Math" panose="02040503050406030204" pitchFamily="18" charset="0"/>
                          </a:rPr>
                        </m:ctrlPr>
                      </m:fPr>
                      <m:num>
                        <m:r>
                          <a:rPr lang="en-US" sz="2800" b="1" i="1" smtClean="0">
                            <a:latin typeface="Cambria Math" panose="02040503050406030204" pitchFamily="18" charset="0"/>
                          </a:rPr>
                          <m:t>𝑩𝑨𝑪</m:t>
                        </m:r>
                      </m:num>
                      <m:den>
                        <m:r>
                          <a:rPr lang="en-US" sz="2800" b="1" i="1" smtClean="0">
                            <a:latin typeface="Cambria Math" panose="02040503050406030204" pitchFamily="18" charset="0"/>
                          </a:rPr>
                          <m:t>𝑪𝑷𝑰</m:t>
                        </m:r>
                      </m:den>
                    </m:f>
                  </m:oMath>
                </a14:m>
                <a:r>
                  <a:rPr lang="en-US" sz="2800" b="1" i="1" dirty="0">
                    <a:latin typeface="+mj-lt"/>
                  </a:rPr>
                  <a:t>  </a:t>
                </a:r>
                <a:endParaRPr lang="en-US" sz="3200" b="1" i="1" dirty="0">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457200"/>
                <a:ext cx="8686800" cy="6248400"/>
              </a:xfrm>
              <a:blipFill>
                <a:blip r:embed="rId2"/>
                <a:stretch>
                  <a:fillRect t="-2049" r="-912"/>
                </a:stretch>
              </a:blipFill>
            </p:spPr>
            <p:txBody>
              <a:bodyPr/>
              <a:lstStyle/>
              <a:p>
                <a:r>
                  <a:rPr lang="en-CA">
                    <a:noFill/>
                  </a:rPr>
                  <a:t> </a:t>
                </a:r>
              </a:p>
            </p:txBody>
          </p:sp>
        </mc:Fallback>
      </mc:AlternateContent>
    </p:spTree>
    <p:extLst>
      <p:ext uri="{BB962C8B-B14F-4D97-AF65-F5344CB8AC3E}">
        <p14:creationId xmlns:p14="http://schemas.microsoft.com/office/powerpoint/2010/main" val="6834774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457200"/>
            <a:ext cx="8839200" cy="6248400"/>
          </a:xfrm>
        </p:spPr>
        <p:txBody>
          <a:bodyPr>
            <a:normAutofit/>
          </a:bodyPr>
          <a:lstStyle/>
          <a:p>
            <a:pPr marL="82296" indent="0" algn="ctr">
              <a:buNone/>
            </a:pPr>
            <a:r>
              <a:rPr lang="en-US" sz="3200" b="1" dirty="0"/>
              <a:t>Forecasting (cont’d)</a:t>
            </a:r>
          </a:p>
          <a:p>
            <a:pPr marL="628650" indent="-547688">
              <a:buNone/>
            </a:pPr>
            <a:r>
              <a:rPr lang="en-US" sz="2800" b="1" i="1" dirty="0"/>
              <a:t>   3. EAC forecast for ETC work considering both SPI and CPI factors.  </a:t>
            </a:r>
          </a:p>
          <a:p>
            <a:pPr marL="690563" indent="0">
              <a:buNone/>
            </a:pPr>
            <a:r>
              <a:rPr lang="en-US" sz="2400" i="1" dirty="0"/>
              <a:t>This</a:t>
            </a:r>
            <a:r>
              <a:rPr lang="en-US" sz="2400" b="1" i="1" dirty="0"/>
              <a:t> scenario </a:t>
            </a:r>
            <a:r>
              <a:rPr lang="en-US" sz="2400" i="1" dirty="0"/>
              <a:t>assumes that future work to complete the project, ETC, will be at an efficiency rate that considers both the cost and the schedule performance indices. This method is most useful when the project schedule is a factor influencing the ETC effort.      </a:t>
            </a:r>
          </a:p>
          <a:p>
            <a:pPr marL="690563" indent="0">
              <a:buNone/>
            </a:pPr>
            <a:endParaRPr lang="en-US" sz="2400" i="1" dirty="0"/>
          </a:p>
          <a:p>
            <a:pPr marL="690563" indent="0">
              <a:buNone/>
            </a:pPr>
            <a:r>
              <a:rPr lang="en-US" sz="2400" i="1" dirty="0"/>
              <a:t>                     </a:t>
            </a:r>
          </a:p>
          <a:p>
            <a:pPr marL="690563" indent="0">
              <a:buNone/>
            </a:pPr>
            <a:r>
              <a:rPr lang="en-US" sz="2800" i="1" dirty="0"/>
              <a:t>              </a:t>
            </a:r>
            <a:r>
              <a:rPr lang="en-US" sz="2800" b="1" i="1" dirty="0"/>
              <a:t>EAC = AC + [(BAC – EV)/(CPI x SPI)] </a:t>
            </a:r>
          </a:p>
        </p:txBody>
      </p:sp>
      <p:sp>
        <p:nvSpPr>
          <p:cNvPr id="11" name="Left Brace 10"/>
          <p:cNvSpPr/>
          <p:nvPr/>
        </p:nvSpPr>
        <p:spPr>
          <a:xfrm rot="5400000">
            <a:off x="5116338" y="2421628"/>
            <a:ext cx="321024" cy="3314700"/>
          </a:xfrm>
          <a:prstGeom prst="leftBrace">
            <a:avLst>
              <a:gd name="adj1" fmla="val 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4966444" y="3381345"/>
            <a:ext cx="620811" cy="400110"/>
          </a:xfrm>
          <a:prstGeom prst="rect">
            <a:avLst/>
          </a:prstGeom>
          <a:noFill/>
        </p:spPr>
        <p:txBody>
          <a:bodyPr wrap="none" rtlCol="0">
            <a:spAutoFit/>
          </a:bodyPr>
          <a:lstStyle/>
          <a:p>
            <a:r>
              <a:rPr lang="en-US" sz="2000" b="1" dirty="0"/>
              <a:t>ETC</a:t>
            </a:r>
          </a:p>
        </p:txBody>
      </p:sp>
      <p:sp>
        <p:nvSpPr>
          <p:cNvPr id="13" name="Left Brace 12"/>
          <p:cNvSpPr/>
          <p:nvPr/>
        </p:nvSpPr>
        <p:spPr>
          <a:xfrm rot="16200000">
            <a:off x="2857500" y="4664423"/>
            <a:ext cx="304800" cy="533400"/>
          </a:xfrm>
          <a:prstGeom prst="leftBrace">
            <a:avLst>
              <a:gd name="adj1" fmla="val 0"/>
              <a:gd name="adj2" fmla="val 5000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1752600" y="5149379"/>
            <a:ext cx="2514600" cy="707886"/>
          </a:xfrm>
          <a:prstGeom prst="rect">
            <a:avLst/>
          </a:prstGeom>
          <a:noFill/>
        </p:spPr>
        <p:txBody>
          <a:bodyPr wrap="square" rtlCol="0">
            <a:spAutoFit/>
          </a:bodyPr>
          <a:lstStyle/>
          <a:p>
            <a:pPr algn="ctr"/>
            <a:r>
              <a:rPr lang="en-US" sz="2000" b="1" dirty="0"/>
              <a:t>Actual Cost of </a:t>
            </a:r>
          </a:p>
          <a:p>
            <a:pPr algn="ctr"/>
            <a:r>
              <a:rPr lang="en-US" sz="2000" b="1" dirty="0"/>
              <a:t>Completed Work</a:t>
            </a:r>
          </a:p>
        </p:txBody>
      </p:sp>
    </p:spTree>
    <p:extLst>
      <p:ext uri="{BB962C8B-B14F-4D97-AF65-F5344CB8AC3E}">
        <p14:creationId xmlns:p14="http://schemas.microsoft.com/office/powerpoint/2010/main" val="30201587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1" y="381000"/>
            <a:ext cx="7406640" cy="609600"/>
          </a:xfrm>
        </p:spPr>
        <p:txBody>
          <a:bodyPr>
            <a:noAutofit/>
          </a:bodyPr>
          <a:lstStyle/>
          <a:p>
            <a:pPr algn="ctr"/>
            <a:r>
              <a:rPr lang="en-CA" b="1" dirty="0">
                <a:effectLst>
                  <a:outerShdw blurRad="38100" dist="38100" dir="2700000" algn="tl">
                    <a:srgbClr val="000000">
                      <a:alpha val="43137"/>
                    </a:srgbClr>
                  </a:outerShdw>
                </a:effectLst>
              </a:rPr>
              <a:t>RESERVE ANALYSIS</a:t>
            </a:r>
          </a:p>
        </p:txBody>
      </p:sp>
      <p:sp>
        <p:nvSpPr>
          <p:cNvPr id="3" name="Content Placeholder 2"/>
          <p:cNvSpPr>
            <a:spLocks noGrp="1"/>
          </p:cNvSpPr>
          <p:nvPr>
            <p:ph idx="1"/>
          </p:nvPr>
        </p:nvSpPr>
        <p:spPr>
          <a:xfrm>
            <a:off x="762000" y="1143000"/>
            <a:ext cx="7404653" cy="4953000"/>
          </a:xfrm>
        </p:spPr>
        <p:txBody>
          <a:bodyPr>
            <a:normAutofit/>
          </a:bodyPr>
          <a:lstStyle/>
          <a:p>
            <a:r>
              <a:rPr lang="en-CA" sz="2400" dirty="0"/>
              <a:t> Throughout the cost control process, both contingency and management reserves are monitored to determine if these are still needed; otherwise they could be released to other projects, or, if additional reserves are needed due to new identified risks, more reserves would be requested.</a:t>
            </a:r>
          </a:p>
          <a:p>
            <a:r>
              <a:rPr lang="en-CA" sz="2400" dirty="0"/>
              <a:t> when not used, the reserves could be removed from the budget or taken as profits. </a:t>
            </a:r>
          </a:p>
        </p:txBody>
      </p:sp>
    </p:spTree>
    <p:extLst>
      <p:ext uri="{BB962C8B-B14F-4D97-AF65-F5344CB8AC3E}">
        <p14:creationId xmlns:p14="http://schemas.microsoft.com/office/powerpoint/2010/main" val="2701711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050"/>
          <p:cNvSpPr>
            <a:spLocks noGrp="1" noChangeArrowheads="1"/>
          </p:cNvSpPr>
          <p:nvPr>
            <p:ph type="title"/>
          </p:nvPr>
        </p:nvSpPr>
        <p:spPr>
          <a:xfrm>
            <a:off x="685800" y="273050"/>
            <a:ext cx="8077200" cy="685800"/>
          </a:xfrm>
        </p:spPr>
        <p:txBody>
          <a:bodyPr>
            <a:noAutofit/>
          </a:bodyPr>
          <a:lstStyle/>
          <a:p>
            <a:pPr algn="ctr" eaLnBrk="1" fontAlgn="auto" hangingPunct="1">
              <a:spcAft>
                <a:spcPts val="0"/>
              </a:spcAft>
              <a:defRPr/>
            </a:pPr>
            <a:r>
              <a:rPr lang="en-US" sz="3200" b="1" dirty="0"/>
              <a:t>ADDITIONAL FINANCIAL MANAGEMENT TECHNIQUES</a:t>
            </a:r>
            <a:endParaRPr lang="en-US" sz="4000" b="1" dirty="0"/>
          </a:p>
        </p:txBody>
      </p:sp>
      <p:sp>
        <p:nvSpPr>
          <p:cNvPr id="462851" name="Rectangle 2051"/>
          <p:cNvSpPr>
            <a:spLocks noGrp="1" noChangeArrowheads="1"/>
          </p:cNvSpPr>
          <p:nvPr>
            <p:ph idx="1"/>
          </p:nvPr>
        </p:nvSpPr>
        <p:spPr>
          <a:xfrm>
            <a:off x="685800" y="1543050"/>
            <a:ext cx="8458200" cy="4781550"/>
          </a:xfrm>
        </p:spPr>
        <p:txBody>
          <a:bodyPr>
            <a:normAutofit/>
          </a:bodyPr>
          <a:lstStyle/>
          <a:p>
            <a:pPr eaLnBrk="1" fontAlgn="auto" hangingPunct="1">
              <a:lnSpc>
                <a:spcPct val="90000"/>
              </a:lnSpc>
              <a:spcAft>
                <a:spcPts val="0"/>
              </a:spcAft>
              <a:buFont typeface="Wingdings" pitchFamily="2" charset="2"/>
              <a:buChar char="ü"/>
              <a:defRPr/>
            </a:pPr>
            <a:r>
              <a:rPr lang="en-US" sz="2800" dirty="0"/>
              <a:t>Depreciation</a:t>
            </a:r>
          </a:p>
          <a:p>
            <a:pPr eaLnBrk="1" fontAlgn="auto" hangingPunct="1">
              <a:lnSpc>
                <a:spcPct val="90000"/>
              </a:lnSpc>
              <a:spcAft>
                <a:spcPts val="0"/>
              </a:spcAft>
              <a:buFont typeface="Wingdings" pitchFamily="2" charset="2"/>
              <a:buChar char="ü"/>
              <a:defRPr/>
            </a:pPr>
            <a:r>
              <a:rPr lang="en-US" sz="2800" dirty="0"/>
              <a:t>Return on Investment (ROI)</a:t>
            </a:r>
          </a:p>
          <a:p>
            <a:pPr eaLnBrk="1" fontAlgn="auto" hangingPunct="1">
              <a:lnSpc>
                <a:spcPct val="90000"/>
              </a:lnSpc>
              <a:spcAft>
                <a:spcPts val="0"/>
              </a:spcAft>
              <a:buFont typeface="Wingdings" pitchFamily="2" charset="2"/>
              <a:buChar char="ü"/>
              <a:defRPr/>
            </a:pPr>
            <a:r>
              <a:rPr lang="en-US" sz="2800" dirty="0"/>
              <a:t>Payback Analysis</a:t>
            </a:r>
          </a:p>
          <a:p>
            <a:pPr eaLnBrk="1" fontAlgn="auto" hangingPunct="1">
              <a:lnSpc>
                <a:spcPct val="90000"/>
              </a:lnSpc>
              <a:spcAft>
                <a:spcPts val="0"/>
              </a:spcAft>
              <a:buFont typeface="Wingdings" pitchFamily="2" charset="2"/>
              <a:buChar char="ü"/>
              <a:defRPr/>
            </a:pPr>
            <a:r>
              <a:rPr lang="en-US" sz="2800" dirty="0"/>
              <a:t>Average Rate of Return (ARR)</a:t>
            </a:r>
          </a:p>
          <a:p>
            <a:pPr eaLnBrk="1" fontAlgn="auto" hangingPunct="1">
              <a:lnSpc>
                <a:spcPct val="90000"/>
              </a:lnSpc>
              <a:spcAft>
                <a:spcPts val="0"/>
              </a:spcAft>
              <a:buFont typeface="Wingdings" pitchFamily="2" charset="2"/>
              <a:buChar char="ü"/>
              <a:defRPr/>
            </a:pPr>
            <a:r>
              <a:rPr lang="en-US" sz="2800" dirty="0"/>
              <a:t>Present Value (PV)</a:t>
            </a:r>
            <a:endParaRPr lang="en-US" sz="2800" dirty="0">
              <a:solidFill>
                <a:srgbClr val="3399FF"/>
              </a:solidFill>
            </a:endParaRPr>
          </a:p>
          <a:p>
            <a:pPr eaLnBrk="1" fontAlgn="auto" hangingPunct="1">
              <a:lnSpc>
                <a:spcPct val="90000"/>
              </a:lnSpc>
              <a:spcAft>
                <a:spcPts val="0"/>
              </a:spcAft>
              <a:buFont typeface="Wingdings" pitchFamily="2" charset="2"/>
              <a:buChar char="ü"/>
              <a:defRPr/>
            </a:pPr>
            <a:r>
              <a:rPr lang="en-US" sz="2800" dirty="0"/>
              <a:t>Net Present Value / Discounted Cash Flow (NPV/DCF) </a:t>
            </a:r>
          </a:p>
          <a:p>
            <a:pPr eaLnBrk="1" fontAlgn="auto" hangingPunct="1">
              <a:lnSpc>
                <a:spcPct val="90000"/>
              </a:lnSpc>
              <a:spcAft>
                <a:spcPts val="0"/>
              </a:spcAft>
              <a:buFont typeface="Wingdings" pitchFamily="2" charset="2"/>
              <a:buChar char="ü"/>
              <a:defRPr/>
            </a:pPr>
            <a:r>
              <a:rPr lang="en-US" sz="2800" dirty="0"/>
              <a:t>Internal Rate of Return (IRR)</a:t>
            </a:r>
          </a:p>
          <a:p>
            <a:pPr eaLnBrk="1" fontAlgn="auto" hangingPunct="1">
              <a:lnSpc>
                <a:spcPct val="90000"/>
              </a:lnSpc>
              <a:spcAft>
                <a:spcPts val="0"/>
              </a:spcAft>
              <a:buFont typeface="Courier New" pitchFamily="49" charset="0"/>
              <a:buChar char="o"/>
              <a:defRPr/>
            </a:pPr>
            <a:endParaRPr lang="en-US" sz="2800" dirty="0"/>
          </a:p>
          <a:p>
            <a:pPr eaLnBrk="1" fontAlgn="auto" hangingPunct="1">
              <a:lnSpc>
                <a:spcPct val="90000"/>
              </a:lnSpc>
              <a:spcAft>
                <a:spcPts val="0"/>
              </a:spcAft>
              <a:buFont typeface="Courier New" pitchFamily="49" charset="0"/>
              <a:buChar char="o"/>
              <a:defRPr/>
            </a:pPr>
            <a:r>
              <a:rPr lang="en-US" sz="2400" dirty="0"/>
              <a:t>Note:  PV = Planned Value in Earned Value Management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a:spLocks noGrp="1"/>
          </p:cNvSpPr>
          <p:nvPr>
            <p:ph type="title"/>
          </p:nvPr>
        </p:nvSpPr>
        <p:spPr>
          <a:xfrm>
            <a:off x="152400" y="0"/>
            <a:ext cx="8991600" cy="914400"/>
          </a:xfrm>
          <a:ln>
            <a:noFill/>
          </a:ln>
        </p:spPr>
        <p:txBody>
          <a:bodyPr>
            <a:normAutofit/>
          </a:bodyPr>
          <a:lstStyle/>
          <a:p>
            <a:pPr algn="ctr"/>
            <a:r>
              <a:rPr lang="en-US" sz="3200" b="1" dirty="0">
                <a:effectLst>
                  <a:outerShdw blurRad="38100" dist="38100" dir="2700000" algn="tl">
                    <a:srgbClr val="000000">
                      <a:alpha val="43137"/>
                    </a:srgbClr>
                  </a:outerShdw>
                </a:effectLst>
              </a:rPr>
              <a:t>7.4.2 CONTROL COSTS: TOOLS &amp; TECHNIQUES</a:t>
            </a:r>
            <a:endParaRPr lang="en-CA" sz="32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990600"/>
            <a:ext cx="8991600" cy="4906963"/>
          </a:xfrm>
        </p:spPr>
        <p:txBody>
          <a:bodyPr>
            <a:normAutofit/>
          </a:bodyPr>
          <a:lstStyle/>
          <a:p>
            <a:pPr>
              <a:buNone/>
            </a:pPr>
            <a:r>
              <a:rPr lang="en-US" sz="2800" b="1" dirty="0"/>
              <a:t>.3 To-Complete Performance Index (TCPI)</a:t>
            </a:r>
          </a:p>
          <a:p>
            <a:pPr marL="622300" indent="-217488"/>
            <a:r>
              <a:rPr lang="en-US" sz="2400" dirty="0"/>
              <a:t>Used to calculate what spending efficiency is needed for the remaining work to complete the project either: </a:t>
            </a:r>
          </a:p>
          <a:p>
            <a:pPr marL="625475" indent="-279400">
              <a:buNone/>
            </a:pPr>
            <a:r>
              <a:rPr lang="en-US" sz="2400" dirty="0"/>
              <a:t>	(</a:t>
            </a:r>
            <a:r>
              <a:rPr lang="en-US" sz="2400" dirty="0" err="1"/>
              <a:t>i</a:t>
            </a:r>
            <a:r>
              <a:rPr lang="en-US" sz="2400" dirty="0"/>
              <a:t>)  on its original budget (BAC) or, if BAC is no longer feasible,  </a:t>
            </a:r>
          </a:p>
          <a:p>
            <a:pPr marL="622300" indent="-217488">
              <a:buNone/>
            </a:pPr>
            <a:r>
              <a:rPr lang="en-US" sz="2400" dirty="0"/>
              <a:t>   (ii) a subsequently approved estimate at completion (EAC). </a:t>
            </a:r>
            <a:r>
              <a:rPr lang="en-US" sz="2800" b="1" dirty="0"/>
              <a:t> </a:t>
            </a:r>
            <a:endParaRPr lang="en-CA" sz="2800" b="1" dirty="0"/>
          </a:p>
        </p:txBody>
      </p:sp>
      <p:pic>
        <p:nvPicPr>
          <p:cNvPr id="161795" name="Picture 3"/>
          <p:cNvPicPr>
            <a:picLocks noChangeAspect="1" noChangeArrowheads="1"/>
          </p:cNvPicPr>
          <p:nvPr/>
        </p:nvPicPr>
        <p:blipFill>
          <a:blip r:embed="rId3" cstate="print"/>
          <a:srcRect/>
          <a:stretch>
            <a:fillRect/>
          </a:stretch>
        </p:blipFill>
        <p:spPr bwMode="auto">
          <a:xfrm>
            <a:off x="457200" y="3276600"/>
            <a:ext cx="5278437" cy="3048802"/>
          </a:xfrm>
          <a:prstGeom prst="rect">
            <a:avLst/>
          </a:prstGeom>
          <a:noFill/>
        </p:spPr>
      </p:pic>
      <p:sp>
        <p:nvSpPr>
          <p:cNvPr id="7" name="TextBox 6"/>
          <p:cNvSpPr txBox="1"/>
          <p:nvPr/>
        </p:nvSpPr>
        <p:spPr>
          <a:xfrm>
            <a:off x="5635490" y="3886200"/>
            <a:ext cx="2975110" cy="646331"/>
          </a:xfrm>
          <a:prstGeom prst="rect">
            <a:avLst/>
          </a:prstGeom>
          <a:noFill/>
        </p:spPr>
        <p:txBody>
          <a:bodyPr wrap="none" rtlCol="0">
            <a:spAutoFit/>
          </a:bodyPr>
          <a:lstStyle/>
          <a:p>
            <a:r>
              <a:rPr lang="en-US" b="1" i="1" dirty="0"/>
              <a:t>TCPI &gt; 1 to complete project </a:t>
            </a:r>
          </a:p>
          <a:p>
            <a:r>
              <a:rPr lang="en-US" b="1" i="1" dirty="0"/>
              <a:t>              at BAC value</a:t>
            </a:r>
            <a:endParaRPr lang="en-CA" b="1" i="1" dirty="0"/>
          </a:p>
        </p:txBody>
      </p:sp>
      <p:sp>
        <p:nvSpPr>
          <p:cNvPr id="8" name="TextBox 7"/>
          <p:cNvSpPr txBox="1"/>
          <p:nvPr/>
        </p:nvSpPr>
        <p:spPr>
          <a:xfrm>
            <a:off x="5638800" y="4876800"/>
            <a:ext cx="3886200" cy="923330"/>
          </a:xfrm>
          <a:prstGeom prst="rect">
            <a:avLst/>
          </a:prstGeom>
          <a:noFill/>
        </p:spPr>
        <p:txBody>
          <a:bodyPr wrap="square" rtlCol="0">
            <a:spAutoFit/>
          </a:bodyPr>
          <a:lstStyle/>
          <a:p>
            <a:r>
              <a:rPr lang="en-US" b="1" i="1" dirty="0"/>
              <a:t>TCPI &gt; cumulative CPI to date</a:t>
            </a:r>
          </a:p>
          <a:p>
            <a:pPr marL="688975" indent="-688975"/>
            <a:r>
              <a:rPr lang="en-US" b="1" i="1" dirty="0"/>
              <a:t>            to complete project  at        approved EAC value</a:t>
            </a:r>
            <a:endParaRPr lang="en-CA" b="1" i="1" dirty="0"/>
          </a:p>
        </p:txBody>
      </p:sp>
      <p:sp>
        <p:nvSpPr>
          <p:cNvPr id="10" name="Left Brace 9"/>
          <p:cNvSpPr/>
          <p:nvPr/>
        </p:nvSpPr>
        <p:spPr>
          <a:xfrm>
            <a:off x="5486400" y="4800600"/>
            <a:ext cx="76200" cy="7620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1" name="Left Brace 10"/>
          <p:cNvSpPr/>
          <p:nvPr/>
        </p:nvSpPr>
        <p:spPr>
          <a:xfrm>
            <a:off x="5486400" y="3810000"/>
            <a:ext cx="76200" cy="7620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TextBox 1"/>
          <p:cNvSpPr txBox="1"/>
          <p:nvPr/>
        </p:nvSpPr>
        <p:spPr>
          <a:xfrm>
            <a:off x="3581401" y="6353274"/>
            <a:ext cx="5336204"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r>
              <a:rPr lang="en-US" b="1" i="1" dirty="0">
                <a:solidFill>
                  <a:schemeClr val="tx1"/>
                </a:solidFill>
              </a:rPr>
              <a:t>Adopted from PMI’s PMBOK® Guide 6</a:t>
            </a:r>
            <a:r>
              <a:rPr lang="en-US" b="1" i="1" baseline="30000" dirty="0">
                <a:solidFill>
                  <a:schemeClr val="tx1"/>
                </a:solidFill>
              </a:rPr>
              <a:t>th</a:t>
            </a:r>
            <a:r>
              <a:rPr lang="en-US" b="1" i="1" dirty="0">
                <a:solidFill>
                  <a:schemeClr val="tx1"/>
                </a:solidFill>
              </a:rPr>
              <a:t> Edition Fig 7-13, Page 268 </a:t>
            </a:r>
          </a:p>
        </p:txBody>
      </p:sp>
    </p:spTree>
    <p:extLst>
      <p:ext uri="{BB962C8B-B14F-4D97-AF65-F5344CB8AC3E}">
        <p14:creationId xmlns:p14="http://schemas.microsoft.com/office/powerpoint/2010/main" val="185785894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12746</TotalTime>
  <Words>6358</Words>
  <Application>Microsoft Office PowerPoint</Application>
  <PresentationFormat>On-screen Show (4:3)</PresentationFormat>
  <Paragraphs>1139</Paragraphs>
  <Slides>90</Slides>
  <Notes>69</Notes>
  <HiddenSlides>1</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90</vt:i4>
      </vt:variant>
    </vt:vector>
  </HeadingPairs>
  <TitlesOfParts>
    <vt:vector size="103" baseType="lpstr">
      <vt:lpstr>Aharoni</vt:lpstr>
      <vt:lpstr>Arial</vt:lpstr>
      <vt:lpstr>Calibri</vt:lpstr>
      <vt:lpstr>Cambria Math</vt:lpstr>
      <vt:lpstr>Corbel</vt:lpstr>
      <vt:lpstr>Courier New</vt:lpstr>
      <vt:lpstr>Franklin Gothic Medium</vt:lpstr>
      <vt:lpstr>Times New Roman</vt:lpstr>
      <vt:lpstr>Wingdings</vt:lpstr>
      <vt:lpstr>Wingdings 2</vt:lpstr>
      <vt:lpstr>Basis</vt:lpstr>
      <vt:lpstr>Visio</vt:lpstr>
      <vt:lpstr>Bitmap Image</vt:lpstr>
      <vt:lpstr>      PMP® Exam Preparation Workshop PMP 250  Session # 5  Project Cost Management</vt:lpstr>
      <vt:lpstr>PowerPoint Presentation</vt:lpstr>
      <vt:lpstr>LEARNING OBJECTIVES</vt:lpstr>
      <vt:lpstr>Project Cost Management</vt:lpstr>
      <vt:lpstr>Cost Management Processes</vt:lpstr>
      <vt:lpstr>“MUST KNOWS” FOR COST MANAGEMENT</vt:lpstr>
      <vt:lpstr>TYPES OF COSTS</vt:lpstr>
      <vt:lpstr>TYPES OF COSTS</vt:lpstr>
      <vt:lpstr>ADDITIONAL FINANCIAL MANAGEMENT TECHNIQUES</vt:lpstr>
      <vt:lpstr>DEPRECIATION</vt:lpstr>
      <vt:lpstr>DEPRECIATION METHODS</vt:lpstr>
      <vt:lpstr>STRAIGHT LINE DEPRECIATION</vt:lpstr>
      <vt:lpstr>SUM OF THE YEARS DIGITS DEPRECIATION</vt:lpstr>
      <vt:lpstr>Sum of the Years Digits Example</vt:lpstr>
      <vt:lpstr>Double Declining Balance Depreciation</vt:lpstr>
      <vt:lpstr>Double Declining Balance Example</vt:lpstr>
      <vt:lpstr>Units of Production Depreciation</vt:lpstr>
      <vt:lpstr>RETURN ON INVESTMENT (ROI)</vt:lpstr>
      <vt:lpstr>PAYBACK ANALYSIS</vt:lpstr>
      <vt:lpstr>AVERAGE RATE OF RETURN</vt:lpstr>
      <vt:lpstr>PRESENT VALUE (PV)</vt:lpstr>
      <vt:lpstr>PRESENT VALUE EXAMPLE</vt:lpstr>
      <vt:lpstr>NET PRESENT VALUE (NPV)</vt:lpstr>
      <vt:lpstr>NET PRESENT VALUE (NPV)</vt:lpstr>
      <vt:lpstr>NET PRESENT VALUE EXAMPLE</vt:lpstr>
      <vt:lpstr>INTERNAL RATE OF RETURN (IRR)</vt:lpstr>
      <vt:lpstr>INTERNAL RATE OF RETURN (IRR)</vt:lpstr>
      <vt:lpstr>CONCEPTS FOR PROJECT COST MANAGEMENT</vt:lpstr>
      <vt:lpstr>TRENDS &amp; EMERGING PRACTICES </vt:lpstr>
      <vt:lpstr>TAILORING &amp; AGILE CONSIDERATIONS</vt:lpstr>
      <vt:lpstr>7.1 PLAN COST MANAGEMENT</vt:lpstr>
      <vt:lpstr>7.1 PLAN COST MANAGEMENT</vt:lpstr>
      <vt:lpstr>PLAN COST MANAGEMENT – DATA FLOW DIAGRAM</vt:lpstr>
      <vt:lpstr>7.1  PLAN COST MANAGEMENT</vt:lpstr>
      <vt:lpstr>7.1.1 PLAN COST MANAGEMENT:INPUTS</vt:lpstr>
      <vt:lpstr>7.1.1 PLAN COST MANAGEMENT:INPUTS</vt:lpstr>
      <vt:lpstr>7.1.2 PLAN COST MANAGEMENT: TOOLS &amp;  TECHNIQUES</vt:lpstr>
      <vt:lpstr>7.1.3 PLAN COST MANAGEMENT: OUTPUT                  </vt:lpstr>
      <vt:lpstr>7.2  ESTIMATE COSTS</vt:lpstr>
      <vt:lpstr>7.2 ESTIMATE  COSTS</vt:lpstr>
      <vt:lpstr>7.5 ESTIMATE COSTS – DATA FLOW DIAGRAM</vt:lpstr>
      <vt:lpstr>7.2 ESTIMATE  COSTS</vt:lpstr>
      <vt:lpstr>7.2.1  ESTIMATE COSTS: INPUTS</vt:lpstr>
      <vt:lpstr>7.2.1  ESTIMATE COSTS: INPUTS</vt:lpstr>
      <vt:lpstr>7.2.2  ESTIMATE COSTS: TOOLS &amp; TECHNIQUES</vt:lpstr>
      <vt:lpstr>7.2.2  ESTIMATE COSTS: TOOLS &amp; TECHNIQUES</vt:lpstr>
      <vt:lpstr>7.2.2  ESTIMATE COSTS: TOOLS &amp; TECHNIQUES</vt:lpstr>
      <vt:lpstr>7.2.3  ESTIMATE COSTS: OUTPUTS</vt:lpstr>
      <vt:lpstr>ACCURACY OF ESTIMATES</vt:lpstr>
      <vt:lpstr>SITUATIONAL QUESTIONS &amp; REAL WORLD APPLICATION</vt:lpstr>
      <vt:lpstr>7.3 DETERMINE  BUDGET</vt:lpstr>
      <vt:lpstr>7.3  DETERMINE BUDGET</vt:lpstr>
      <vt:lpstr>7.3 DETERMINE BUDGET – DATA FLOW DIAGRAM </vt:lpstr>
      <vt:lpstr>7.3  DETERMINE BUDGET</vt:lpstr>
      <vt:lpstr>7.3.1 DETERMINE BUDGET:INPUTS</vt:lpstr>
      <vt:lpstr>7.3.1 DETERMINE BUDGET:INPUTS</vt:lpstr>
      <vt:lpstr>7.3.2 DETERMINE BUDGET:TOOLS &amp; TECHNIQUES</vt:lpstr>
      <vt:lpstr>7.3.2 DETERMINE BUDGET:TOOLS &amp; TECHNIQUES</vt:lpstr>
      <vt:lpstr>7.3.2 DETERMINE BUDGET:TOOLS &amp; TECHNIQUES</vt:lpstr>
      <vt:lpstr>7.3.3 DETERMINE BUDGET: OUTPUTS</vt:lpstr>
      <vt:lpstr>7.3.3 DETERMINE BUDGET: OUTPUTS</vt:lpstr>
      <vt:lpstr>7.3.3 DETERMINE BUDGET: OUTPUTS</vt:lpstr>
      <vt:lpstr>PowerPoint Presentation</vt:lpstr>
      <vt:lpstr>7.4 CONTROL COSTS</vt:lpstr>
      <vt:lpstr>PowerPoint Presentation</vt:lpstr>
      <vt:lpstr>7.4 CONTROL COSTS – DATA FLOW DIAGRAM</vt:lpstr>
      <vt:lpstr>7.4  CONTROL COSTS</vt:lpstr>
      <vt:lpstr>7.4.1 CONTROL COSTS: INPUTS</vt:lpstr>
      <vt:lpstr>7.4.2 CONTROL COSTS: TOOLS &amp; TECHNIQUES</vt:lpstr>
      <vt:lpstr>VARIANCE ANALYSIS</vt:lpstr>
      <vt:lpstr>EVA Example</vt:lpstr>
      <vt:lpstr>Forecasting using EVA</vt:lpstr>
      <vt:lpstr>EARNED VALUE ANALYSIS</vt:lpstr>
      <vt:lpstr>7.4.3  COST CONTROL: OUTPUTS</vt:lpstr>
      <vt:lpstr>PowerPoint Presentation</vt:lpstr>
      <vt:lpstr>Exercise - Earned Value Problem</vt:lpstr>
      <vt:lpstr>Exercise Solution</vt:lpstr>
      <vt:lpstr>Exercise Solution</vt:lpstr>
      <vt:lpstr>Appendix</vt:lpstr>
      <vt:lpstr>Example</vt:lpstr>
      <vt:lpstr>Example</vt:lpstr>
      <vt:lpstr>Example </vt:lpstr>
      <vt:lpstr>Example</vt:lpstr>
      <vt:lpstr>FORECASTING</vt:lpstr>
      <vt:lpstr>PowerPoint Presentation</vt:lpstr>
      <vt:lpstr>FORECASTING (cont’d)</vt:lpstr>
      <vt:lpstr>PowerPoint Presentation</vt:lpstr>
      <vt:lpstr>PowerPoint Presentation</vt:lpstr>
      <vt:lpstr>RESERVE ANALYSIS</vt:lpstr>
      <vt:lpstr>7.4.2 CONTROL COSTS: TOOLS &amp;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PMP Exam Preparation Workshop  PMP 250  Session # 5  Project Cost Management</dc:title>
  <dc:creator>Isaac</dc:creator>
  <cp:lastModifiedBy>Kai Zi</cp:lastModifiedBy>
  <cp:revision>399</cp:revision>
  <dcterms:created xsi:type="dcterms:W3CDTF">2009-09-05T16:44:39Z</dcterms:created>
  <dcterms:modified xsi:type="dcterms:W3CDTF">2020-02-22T20:26:21Z</dcterms:modified>
</cp:coreProperties>
</file>