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81"/>
  </p:notesMasterIdLst>
  <p:sldIdLst>
    <p:sldId id="257" r:id="rId2"/>
    <p:sldId id="422" r:id="rId3"/>
    <p:sldId id="258" r:id="rId4"/>
    <p:sldId id="282" r:id="rId5"/>
    <p:sldId id="283" r:id="rId6"/>
    <p:sldId id="285" r:id="rId7"/>
    <p:sldId id="434" r:id="rId8"/>
    <p:sldId id="435" r:id="rId9"/>
    <p:sldId id="423" r:id="rId10"/>
    <p:sldId id="436" r:id="rId11"/>
    <p:sldId id="437" r:id="rId12"/>
    <p:sldId id="287" r:id="rId13"/>
    <p:sldId id="286" r:id="rId14"/>
    <p:sldId id="289" r:id="rId15"/>
    <p:sldId id="291" r:id="rId16"/>
    <p:sldId id="292" r:id="rId17"/>
    <p:sldId id="294" r:id="rId18"/>
    <p:sldId id="295" r:id="rId19"/>
    <p:sldId id="297" r:id="rId20"/>
    <p:sldId id="298" r:id="rId21"/>
    <p:sldId id="299" r:id="rId22"/>
    <p:sldId id="300" r:id="rId23"/>
    <p:sldId id="301" r:id="rId24"/>
    <p:sldId id="302" r:id="rId25"/>
    <p:sldId id="303" r:id="rId26"/>
    <p:sldId id="305" r:id="rId27"/>
    <p:sldId id="307" r:id="rId28"/>
    <p:sldId id="306" r:id="rId29"/>
    <p:sldId id="438" r:id="rId30"/>
    <p:sldId id="311" r:id="rId31"/>
    <p:sldId id="408" r:id="rId32"/>
    <p:sldId id="309" r:id="rId33"/>
    <p:sldId id="439" r:id="rId34"/>
    <p:sldId id="312" r:id="rId35"/>
    <p:sldId id="424" r:id="rId36"/>
    <p:sldId id="440" r:id="rId37"/>
    <p:sldId id="426" r:id="rId38"/>
    <p:sldId id="441" r:id="rId39"/>
    <p:sldId id="442" r:id="rId40"/>
    <p:sldId id="443" r:id="rId41"/>
    <p:sldId id="444" r:id="rId42"/>
    <p:sldId id="327" r:id="rId43"/>
    <p:sldId id="315" r:id="rId44"/>
    <p:sldId id="330" r:id="rId45"/>
    <p:sldId id="333" r:id="rId46"/>
    <p:sldId id="334" r:id="rId47"/>
    <p:sldId id="445" r:id="rId48"/>
    <p:sldId id="336" r:id="rId49"/>
    <p:sldId id="326" r:id="rId50"/>
    <p:sldId id="446" r:id="rId51"/>
    <p:sldId id="338" r:id="rId52"/>
    <p:sldId id="447" r:id="rId53"/>
    <p:sldId id="449" r:id="rId54"/>
    <p:sldId id="450" r:id="rId55"/>
    <p:sldId id="425" r:id="rId56"/>
    <p:sldId id="415" r:id="rId57"/>
    <p:sldId id="427" r:id="rId58"/>
    <p:sldId id="429" r:id="rId59"/>
    <p:sldId id="428" r:id="rId60"/>
    <p:sldId id="409" r:id="rId61"/>
    <p:sldId id="411" r:id="rId62"/>
    <p:sldId id="412" r:id="rId63"/>
    <p:sldId id="413" r:id="rId64"/>
    <p:sldId id="430" r:id="rId65"/>
    <p:sldId id="342" r:id="rId66"/>
    <p:sldId id="451" r:id="rId67"/>
    <p:sldId id="343" r:id="rId68"/>
    <p:sldId id="344" r:id="rId69"/>
    <p:sldId id="313" r:id="rId70"/>
    <p:sldId id="346" r:id="rId71"/>
    <p:sldId id="348" r:id="rId72"/>
    <p:sldId id="350" r:id="rId73"/>
    <p:sldId id="352" r:id="rId74"/>
    <p:sldId id="452" r:id="rId75"/>
    <p:sldId id="361" r:id="rId76"/>
    <p:sldId id="453" r:id="rId77"/>
    <p:sldId id="454" r:id="rId78"/>
    <p:sldId id="377" r:id="rId79"/>
    <p:sldId id="378"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CC"/>
    <a:srgbClr val="4F3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4" autoAdjust="0"/>
    <p:restoredTop sz="94298" autoAdjust="0"/>
  </p:normalViewPr>
  <p:slideViewPr>
    <p:cSldViewPr>
      <p:cViewPr varScale="1">
        <p:scale>
          <a:sx n="68" d="100"/>
          <a:sy n="68" d="100"/>
        </p:scale>
        <p:origin x="139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cat>
            <c:numRef>
              <c:f>Sheet1!$A$1:$A$10</c:f>
              <c:numCache>
                <c:formatCode>h:mm</c:formatCode>
                <c:ptCount val="10"/>
                <c:pt idx="0">
                  <c:v>0.29166666666666669</c:v>
                </c:pt>
                <c:pt idx="1">
                  <c:v>0.33333333333333298</c:v>
                </c:pt>
                <c:pt idx="2">
                  <c:v>0.375</c:v>
                </c:pt>
                <c:pt idx="3">
                  <c:v>0.41666666666666702</c:v>
                </c:pt>
                <c:pt idx="4">
                  <c:v>0.45833333333333298</c:v>
                </c:pt>
                <c:pt idx="5">
                  <c:v>0.5</c:v>
                </c:pt>
                <c:pt idx="6">
                  <c:v>0.54166666666666696</c:v>
                </c:pt>
                <c:pt idx="7">
                  <c:v>0.58333333333333304</c:v>
                </c:pt>
                <c:pt idx="8">
                  <c:v>0.625</c:v>
                </c:pt>
                <c:pt idx="9">
                  <c:v>0.66666666666666696</c:v>
                </c:pt>
              </c:numCache>
            </c:numRef>
          </c:cat>
          <c:val>
            <c:numRef>
              <c:f>Sheet1!$B$1:$B$10</c:f>
              <c:numCache>
                <c:formatCode>General</c:formatCode>
                <c:ptCount val="10"/>
                <c:pt idx="0">
                  <c:v>16</c:v>
                </c:pt>
                <c:pt idx="1">
                  <c:v>24</c:v>
                </c:pt>
                <c:pt idx="2">
                  <c:v>34</c:v>
                </c:pt>
                <c:pt idx="3">
                  <c:v>47</c:v>
                </c:pt>
                <c:pt idx="4">
                  <c:v>45</c:v>
                </c:pt>
                <c:pt idx="5">
                  <c:v>38</c:v>
                </c:pt>
                <c:pt idx="6">
                  <c:v>36</c:v>
                </c:pt>
                <c:pt idx="7">
                  <c:v>34</c:v>
                </c:pt>
                <c:pt idx="8">
                  <c:v>18</c:v>
                </c:pt>
                <c:pt idx="9">
                  <c:v>12</c:v>
                </c:pt>
              </c:numCache>
            </c:numRef>
          </c:val>
          <c:extLst>
            <c:ext xmlns:c16="http://schemas.microsoft.com/office/drawing/2014/chart" uri="{C3380CC4-5D6E-409C-BE32-E72D297353CC}">
              <c16:uniqueId val="{00000000-0BEE-41BE-9916-A0F2FD72A1ED}"/>
            </c:ext>
          </c:extLst>
        </c:ser>
        <c:dLbls>
          <c:showLegendKey val="0"/>
          <c:showVal val="0"/>
          <c:showCatName val="0"/>
          <c:showSerName val="0"/>
          <c:showPercent val="0"/>
          <c:showBubbleSize val="0"/>
        </c:dLbls>
        <c:gapWidth val="150"/>
        <c:axId val="57512704"/>
        <c:axId val="57514240"/>
      </c:barChart>
      <c:catAx>
        <c:axId val="57512704"/>
        <c:scaling>
          <c:orientation val="minMax"/>
        </c:scaling>
        <c:delete val="0"/>
        <c:axPos val="b"/>
        <c:numFmt formatCode="h:mm" sourceLinked="1"/>
        <c:majorTickMark val="out"/>
        <c:minorTickMark val="none"/>
        <c:tickLblPos val="nextTo"/>
        <c:crossAx val="57514240"/>
        <c:crosses val="autoZero"/>
        <c:auto val="1"/>
        <c:lblAlgn val="ctr"/>
        <c:lblOffset val="100"/>
        <c:noMultiLvlLbl val="0"/>
      </c:catAx>
      <c:valAx>
        <c:axId val="57514240"/>
        <c:scaling>
          <c:orientation val="minMax"/>
        </c:scaling>
        <c:delete val="0"/>
        <c:axPos val="l"/>
        <c:majorGridlines/>
        <c:numFmt formatCode="General" sourceLinked="1"/>
        <c:majorTickMark val="out"/>
        <c:minorTickMark val="none"/>
        <c:tickLblPos val="nextTo"/>
        <c:crossAx val="57512704"/>
        <c:crosses val="autoZero"/>
        <c:crossBetween val="between"/>
      </c:valAx>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08A25-0647-4C29-99C4-AA8BE2E83CB0}" type="doc">
      <dgm:prSet loTypeId="urn:microsoft.com/office/officeart/2005/8/layout/rings+Icon" loCatId="officeonline" qsTypeId="urn:microsoft.com/office/officeart/2005/8/quickstyle/simple1" qsCatId="simple" csTypeId="urn:microsoft.com/office/officeart/2005/8/colors/colorful3" csCatId="colorful" phldr="1"/>
      <dgm:spPr/>
    </dgm:pt>
    <dgm:pt modelId="{A8FA1306-F801-4A02-9354-C373B9C3D605}">
      <dgm:prSet phldrT="[Text]" custT="1"/>
      <dgm:spPr>
        <a:solidFill>
          <a:schemeClr val="accent4">
            <a:lumMod val="50000"/>
            <a:alpha val="50000"/>
          </a:schemeClr>
        </a:solidFill>
        <a:effectLst>
          <a:glow rad="101600">
            <a:schemeClr val="accent2">
              <a:satMod val="175000"/>
              <a:alpha val="40000"/>
            </a:schemeClr>
          </a:glow>
        </a:effectLst>
      </dgm:spPr>
      <dgm:t>
        <a:bodyPr/>
        <a:lstStyle/>
        <a:p>
          <a:r>
            <a:rPr lang="en-US" sz="2000" b="1" dirty="0"/>
            <a:t>Cost of Preventing nonconformance</a:t>
          </a:r>
        </a:p>
      </dgm:t>
    </dgm:pt>
    <dgm:pt modelId="{4C32D0C6-0292-4F7C-9305-8DFAF3DAB846}" type="parTrans" cxnId="{E447469D-A81E-4221-A727-3CDA9FE3079C}">
      <dgm:prSet/>
      <dgm:spPr/>
      <dgm:t>
        <a:bodyPr/>
        <a:lstStyle/>
        <a:p>
          <a:endParaRPr lang="en-US" sz="1800" b="1"/>
        </a:p>
      </dgm:t>
    </dgm:pt>
    <dgm:pt modelId="{40466F43-BF33-4670-9C6D-7E02F22038B6}" type="sibTrans" cxnId="{E447469D-A81E-4221-A727-3CDA9FE3079C}">
      <dgm:prSet/>
      <dgm:spPr/>
      <dgm:t>
        <a:bodyPr/>
        <a:lstStyle/>
        <a:p>
          <a:endParaRPr lang="en-US" sz="1800" b="1"/>
        </a:p>
      </dgm:t>
    </dgm:pt>
    <dgm:pt modelId="{2D3BC257-971F-43E0-A0D8-FAD0A50646AB}">
      <dgm:prSet phldrT="[Text]" custT="1"/>
      <dgm:spPr>
        <a:effectLst>
          <a:glow rad="101600">
            <a:schemeClr val="accent2">
              <a:satMod val="175000"/>
              <a:alpha val="40000"/>
            </a:schemeClr>
          </a:glow>
        </a:effectLst>
      </dgm:spPr>
      <dgm:t>
        <a:bodyPr/>
        <a:lstStyle/>
        <a:p>
          <a:r>
            <a:rPr lang="en-US" sz="2200" b="1" dirty="0"/>
            <a:t>Cost of appraising the product for conformance</a:t>
          </a:r>
        </a:p>
      </dgm:t>
    </dgm:pt>
    <dgm:pt modelId="{0FCC12BE-661E-406F-8AC4-31D2F9E5F77B}" type="parTrans" cxnId="{C866348A-A942-489D-8E06-F228813C5505}">
      <dgm:prSet/>
      <dgm:spPr/>
      <dgm:t>
        <a:bodyPr/>
        <a:lstStyle/>
        <a:p>
          <a:endParaRPr lang="en-US" sz="1800" b="1"/>
        </a:p>
      </dgm:t>
    </dgm:pt>
    <dgm:pt modelId="{531C5FB8-F83E-4AF7-A415-2C4696FDB0F4}" type="sibTrans" cxnId="{C866348A-A942-489D-8E06-F228813C5505}">
      <dgm:prSet/>
      <dgm:spPr/>
      <dgm:t>
        <a:bodyPr/>
        <a:lstStyle/>
        <a:p>
          <a:endParaRPr lang="en-US" sz="1800" b="1"/>
        </a:p>
      </dgm:t>
    </dgm:pt>
    <dgm:pt modelId="{DFFF0388-C7E0-46B0-8499-DF1FEC7E59BE}">
      <dgm:prSet phldrT="[Text]" custT="1"/>
      <dgm:spPr>
        <a:effectLst>
          <a:glow rad="101600">
            <a:schemeClr val="accent2">
              <a:satMod val="175000"/>
              <a:alpha val="40000"/>
            </a:schemeClr>
          </a:glow>
        </a:effectLst>
      </dgm:spPr>
      <dgm:t>
        <a:bodyPr/>
        <a:lstStyle/>
        <a:p>
          <a:r>
            <a:rPr lang="en-US" sz="2000" b="1" dirty="0"/>
            <a:t>Cost of nonconformance</a:t>
          </a:r>
        </a:p>
        <a:p>
          <a:r>
            <a:rPr lang="en-US" sz="2000" b="1" dirty="0"/>
            <a:t>(failure)</a:t>
          </a:r>
        </a:p>
      </dgm:t>
    </dgm:pt>
    <dgm:pt modelId="{A637F398-F34C-4270-9AC2-2D12D30BCC44}" type="parTrans" cxnId="{A4FA0AF8-F7D1-40FF-89A9-043E1D29B0CC}">
      <dgm:prSet/>
      <dgm:spPr/>
      <dgm:t>
        <a:bodyPr/>
        <a:lstStyle/>
        <a:p>
          <a:endParaRPr lang="en-US" sz="1800" b="1"/>
        </a:p>
      </dgm:t>
    </dgm:pt>
    <dgm:pt modelId="{FB58718E-2C83-412D-B7B8-9744708E5EAF}" type="sibTrans" cxnId="{A4FA0AF8-F7D1-40FF-89A9-043E1D29B0CC}">
      <dgm:prSet/>
      <dgm:spPr/>
      <dgm:t>
        <a:bodyPr/>
        <a:lstStyle/>
        <a:p>
          <a:endParaRPr lang="en-US" sz="1800" b="1"/>
        </a:p>
      </dgm:t>
    </dgm:pt>
    <dgm:pt modelId="{2D9C7254-6EEC-4D33-BE17-6038686B9BF5}" type="pres">
      <dgm:prSet presAssocID="{D4808A25-0647-4C29-99C4-AA8BE2E83CB0}" presName="Name0" presStyleCnt="0">
        <dgm:presLayoutVars>
          <dgm:chMax val="7"/>
          <dgm:dir/>
          <dgm:resizeHandles val="exact"/>
        </dgm:presLayoutVars>
      </dgm:prSet>
      <dgm:spPr/>
    </dgm:pt>
    <dgm:pt modelId="{A95F6A22-8C02-438A-AE6B-5DED6F23FCD0}" type="pres">
      <dgm:prSet presAssocID="{D4808A25-0647-4C29-99C4-AA8BE2E83CB0}" presName="ellipse1" presStyleLbl="vennNode1" presStyleIdx="0" presStyleCnt="3">
        <dgm:presLayoutVars>
          <dgm:bulletEnabled val="1"/>
        </dgm:presLayoutVars>
      </dgm:prSet>
      <dgm:spPr/>
    </dgm:pt>
    <dgm:pt modelId="{193F1766-EB87-476D-9B87-27D622A3AC1D}" type="pres">
      <dgm:prSet presAssocID="{D4808A25-0647-4C29-99C4-AA8BE2E83CB0}" presName="ellipse2" presStyleLbl="vennNode1" presStyleIdx="1" presStyleCnt="3">
        <dgm:presLayoutVars>
          <dgm:bulletEnabled val="1"/>
        </dgm:presLayoutVars>
      </dgm:prSet>
      <dgm:spPr/>
    </dgm:pt>
    <dgm:pt modelId="{D383A3DC-37C1-4163-B1A0-9BC39E85B97B}" type="pres">
      <dgm:prSet presAssocID="{D4808A25-0647-4C29-99C4-AA8BE2E83CB0}" presName="ellipse3" presStyleLbl="vennNode1" presStyleIdx="2" presStyleCnt="3">
        <dgm:presLayoutVars>
          <dgm:bulletEnabled val="1"/>
        </dgm:presLayoutVars>
      </dgm:prSet>
      <dgm:spPr/>
    </dgm:pt>
  </dgm:ptLst>
  <dgm:cxnLst>
    <dgm:cxn modelId="{FF6F0818-BA1E-468B-B185-B776D75AC6EA}" type="presOf" srcId="{2D3BC257-971F-43E0-A0D8-FAD0A50646AB}" destId="{193F1766-EB87-476D-9B87-27D622A3AC1D}" srcOrd="0" destOrd="0" presId="urn:microsoft.com/office/officeart/2005/8/layout/rings+Icon"/>
    <dgm:cxn modelId="{C866348A-A942-489D-8E06-F228813C5505}" srcId="{D4808A25-0647-4C29-99C4-AA8BE2E83CB0}" destId="{2D3BC257-971F-43E0-A0D8-FAD0A50646AB}" srcOrd="1" destOrd="0" parTransId="{0FCC12BE-661E-406F-8AC4-31D2F9E5F77B}" sibTransId="{531C5FB8-F83E-4AF7-A415-2C4696FDB0F4}"/>
    <dgm:cxn modelId="{E447469D-A81E-4221-A727-3CDA9FE3079C}" srcId="{D4808A25-0647-4C29-99C4-AA8BE2E83CB0}" destId="{A8FA1306-F801-4A02-9354-C373B9C3D605}" srcOrd="0" destOrd="0" parTransId="{4C32D0C6-0292-4F7C-9305-8DFAF3DAB846}" sibTransId="{40466F43-BF33-4670-9C6D-7E02F22038B6}"/>
    <dgm:cxn modelId="{EC2C8EB2-D544-44C4-AC80-A8909F074267}" type="presOf" srcId="{DFFF0388-C7E0-46B0-8499-DF1FEC7E59BE}" destId="{D383A3DC-37C1-4163-B1A0-9BC39E85B97B}" srcOrd="0" destOrd="0" presId="urn:microsoft.com/office/officeart/2005/8/layout/rings+Icon"/>
    <dgm:cxn modelId="{9549FCE8-D3D0-4C7B-B2F5-F027EFE213B5}" type="presOf" srcId="{D4808A25-0647-4C29-99C4-AA8BE2E83CB0}" destId="{2D9C7254-6EEC-4D33-BE17-6038686B9BF5}" srcOrd="0" destOrd="0" presId="urn:microsoft.com/office/officeart/2005/8/layout/rings+Icon"/>
    <dgm:cxn modelId="{A4FA0AF8-F7D1-40FF-89A9-043E1D29B0CC}" srcId="{D4808A25-0647-4C29-99C4-AA8BE2E83CB0}" destId="{DFFF0388-C7E0-46B0-8499-DF1FEC7E59BE}" srcOrd="2" destOrd="0" parTransId="{A637F398-F34C-4270-9AC2-2D12D30BCC44}" sibTransId="{FB58718E-2C83-412D-B7B8-9744708E5EAF}"/>
    <dgm:cxn modelId="{8081DAF9-6521-4B80-AEA1-9D74C47198DA}" type="presOf" srcId="{A8FA1306-F801-4A02-9354-C373B9C3D605}" destId="{A95F6A22-8C02-438A-AE6B-5DED6F23FCD0}" srcOrd="0" destOrd="0" presId="urn:microsoft.com/office/officeart/2005/8/layout/rings+Icon"/>
    <dgm:cxn modelId="{E8F15B86-6562-4E29-88F5-DF0978C377E4}" type="presParOf" srcId="{2D9C7254-6EEC-4D33-BE17-6038686B9BF5}" destId="{A95F6A22-8C02-438A-AE6B-5DED6F23FCD0}" srcOrd="0" destOrd="0" presId="urn:microsoft.com/office/officeart/2005/8/layout/rings+Icon"/>
    <dgm:cxn modelId="{F2C7D15E-EA8E-4F72-8C17-228ADCE87556}" type="presParOf" srcId="{2D9C7254-6EEC-4D33-BE17-6038686B9BF5}" destId="{193F1766-EB87-476D-9B87-27D622A3AC1D}" srcOrd="1" destOrd="0" presId="urn:microsoft.com/office/officeart/2005/8/layout/rings+Icon"/>
    <dgm:cxn modelId="{4E86803D-4691-4D2D-B8DD-23F7624B30BA}" type="presParOf" srcId="{2D9C7254-6EEC-4D33-BE17-6038686B9BF5}" destId="{D383A3DC-37C1-4163-B1A0-9BC39E85B97B}"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F0B8BF-02A3-4B0C-AF60-307AAD4243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9521C7-ACAF-4AB4-A8D3-C69F82E84879}">
      <dgm:prSet phldrT="[Text]" custT="1"/>
      <dgm:spPr>
        <a:solidFill>
          <a:schemeClr val="accent2">
            <a:lumMod val="75000"/>
          </a:schemeClr>
        </a:solidFill>
        <a:scene3d>
          <a:camera prst="orthographicFront"/>
          <a:lightRig rig="threePt" dir="t"/>
        </a:scene3d>
        <a:sp3d>
          <a:bevelT w="114300" prst="artDeco"/>
        </a:sp3d>
      </dgm:spPr>
      <dgm:t>
        <a:bodyPr/>
        <a:lstStyle/>
        <a:p>
          <a:r>
            <a:rPr lang="en-US" sz="2800" b="1" dirty="0"/>
            <a:t>Internal Failure</a:t>
          </a:r>
        </a:p>
        <a:p>
          <a:r>
            <a:rPr lang="en-US" sz="2400" i="1" dirty="0"/>
            <a:t>Found by Project Team</a:t>
          </a:r>
        </a:p>
      </dgm:t>
    </dgm:pt>
    <dgm:pt modelId="{0BCF6999-E443-4BE1-88D4-EAD4AEB90506}" type="parTrans" cxnId="{0770B727-FB38-416B-9B3C-F4507FE8E1AE}">
      <dgm:prSet/>
      <dgm:spPr/>
      <dgm:t>
        <a:bodyPr/>
        <a:lstStyle/>
        <a:p>
          <a:endParaRPr lang="en-US"/>
        </a:p>
      </dgm:t>
    </dgm:pt>
    <dgm:pt modelId="{5C963FCF-087D-4105-A17F-27E837286E1A}" type="sibTrans" cxnId="{0770B727-FB38-416B-9B3C-F4507FE8E1AE}">
      <dgm:prSet/>
      <dgm:spPr/>
      <dgm:t>
        <a:bodyPr/>
        <a:lstStyle/>
        <a:p>
          <a:endParaRPr lang="en-US"/>
        </a:p>
      </dgm:t>
    </dgm:pt>
    <dgm:pt modelId="{2EEA6DD6-D4E6-4A12-961C-382A129A5540}">
      <dgm:prSet phldrT="[Text]" custT="1"/>
      <dgm:spPr>
        <a:solidFill>
          <a:schemeClr val="accent2">
            <a:lumMod val="50000"/>
          </a:schemeClr>
        </a:solidFill>
        <a:scene3d>
          <a:camera prst="orthographicFront"/>
          <a:lightRig rig="threePt" dir="t"/>
        </a:scene3d>
        <a:sp3d>
          <a:bevelT w="114300" prst="artDeco"/>
        </a:sp3d>
      </dgm:spPr>
      <dgm:t>
        <a:bodyPr/>
        <a:lstStyle/>
        <a:p>
          <a:r>
            <a:rPr lang="en-US" sz="2800" b="1" dirty="0"/>
            <a:t>External Failure</a:t>
          </a:r>
        </a:p>
        <a:p>
          <a:r>
            <a:rPr lang="en-US" sz="2400" i="1" dirty="0"/>
            <a:t>Found by customer</a:t>
          </a:r>
        </a:p>
      </dgm:t>
    </dgm:pt>
    <dgm:pt modelId="{924A4F0E-8F8F-4788-A0C2-583413EFF0B4}" type="parTrans" cxnId="{F1DB1DB5-5DFC-4761-BDC7-C89C1A839225}">
      <dgm:prSet/>
      <dgm:spPr/>
      <dgm:t>
        <a:bodyPr/>
        <a:lstStyle/>
        <a:p>
          <a:endParaRPr lang="en-US"/>
        </a:p>
      </dgm:t>
    </dgm:pt>
    <dgm:pt modelId="{C314EA31-0D39-4145-981E-7B874044CEC7}" type="sibTrans" cxnId="{F1DB1DB5-5DFC-4761-BDC7-C89C1A839225}">
      <dgm:prSet/>
      <dgm:spPr/>
      <dgm:t>
        <a:bodyPr/>
        <a:lstStyle/>
        <a:p>
          <a:endParaRPr lang="en-US"/>
        </a:p>
      </dgm:t>
    </dgm:pt>
    <dgm:pt modelId="{63C37D7A-0A7A-4BA4-9038-55E47A669FBA}">
      <dgm:prSet phldrT="[Text]"/>
      <dgm:spPr/>
      <dgm:t>
        <a:bodyPr/>
        <a:lstStyle/>
        <a:p>
          <a:pPr>
            <a:buNone/>
          </a:pPr>
          <a:endParaRPr lang="en-US" i="1" dirty="0"/>
        </a:p>
      </dgm:t>
    </dgm:pt>
    <dgm:pt modelId="{0A3B7337-CF63-4F5F-8079-F04ADBB484AB}" type="parTrans" cxnId="{B16E51A5-77C2-4DCF-9370-8684B184D0AB}">
      <dgm:prSet/>
      <dgm:spPr/>
      <dgm:t>
        <a:bodyPr/>
        <a:lstStyle/>
        <a:p>
          <a:endParaRPr lang="en-US"/>
        </a:p>
      </dgm:t>
    </dgm:pt>
    <dgm:pt modelId="{B22AB1E4-C9B2-464F-A2AD-8119B4E87169}" type="sibTrans" cxnId="{B16E51A5-77C2-4DCF-9370-8684B184D0AB}">
      <dgm:prSet/>
      <dgm:spPr/>
      <dgm:t>
        <a:bodyPr/>
        <a:lstStyle/>
        <a:p>
          <a:endParaRPr lang="en-US"/>
        </a:p>
      </dgm:t>
    </dgm:pt>
    <dgm:pt modelId="{5F7CCC4D-F7B3-4199-9A27-1181797639AB}">
      <dgm:prSet phldrT="[Text]"/>
      <dgm:spPr/>
      <dgm:t>
        <a:bodyPr/>
        <a:lstStyle/>
        <a:p>
          <a:pPr>
            <a:buNone/>
          </a:pPr>
          <a:endParaRPr lang="en-US" i="1" dirty="0"/>
        </a:p>
      </dgm:t>
    </dgm:pt>
    <dgm:pt modelId="{47E0B726-FBE1-41B6-B36F-A14207914D7A}" type="parTrans" cxnId="{3D6949E7-98F4-4FA2-A8E1-3196A12FEC29}">
      <dgm:prSet/>
      <dgm:spPr/>
      <dgm:t>
        <a:bodyPr/>
        <a:lstStyle/>
        <a:p>
          <a:endParaRPr lang="en-US"/>
        </a:p>
      </dgm:t>
    </dgm:pt>
    <dgm:pt modelId="{0C4F5742-AAA9-4EF9-B786-0EA7E6731207}" type="sibTrans" cxnId="{3D6949E7-98F4-4FA2-A8E1-3196A12FEC29}">
      <dgm:prSet/>
      <dgm:spPr/>
      <dgm:t>
        <a:bodyPr/>
        <a:lstStyle/>
        <a:p>
          <a:endParaRPr lang="en-US"/>
        </a:p>
      </dgm:t>
    </dgm:pt>
    <dgm:pt modelId="{562E01A4-CCB4-4459-A7F9-8730F2F4BEAB}" type="pres">
      <dgm:prSet presAssocID="{1FF0B8BF-02A3-4B0C-AF60-307AAD42433A}" presName="linear" presStyleCnt="0">
        <dgm:presLayoutVars>
          <dgm:animLvl val="lvl"/>
          <dgm:resizeHandles val="exact"/>
        </dgm:presLayoutVars>
      </dgm:prSet>
      <dgm:spPr/>
    </dgm:pt>
    <dgm:pt modelId="{ED2B1E7B-AFBD-45AE-AF0F-CC8A85F8B668}" type="pres">
      <dgm:prSet presAssocID="{F59521C7-ACAF-4AB4-A8D3-C69F82E84879}" presName="parentText" presStyleLbl="node1" presStyleIdx="0" presStyleCnt="2" custLinFactNeighborX="-2041">
        <dgm:presLayoutVars>
          <dgm:chMax val="0"/>
          <dgm:bulletEnabled val="1"/>
        </dgm:presLayoutVars>
      </dgm:prSet>
      <dgm:spPr/>
    </dgm:pt>
    <dgm:pt modelId="{9D3B8456-47F5-4B1C-B340-9A1D0299762A}" type="pres">
      <dgm:prSet presAssocID="{F59521C7-ACAF-4AB4-A8D3-C69F82E84879}" presName="childText" presStyleLbl="revTx" presStyleIdx="0" presStyleCnt="2">
        <dgm:presLayoutVars>
          <dgm:bulletEnabled val="1"/>
        </dgm:presLayoutVars>
      </dgm:prSet>
      <dgm:spPr/>
    </dgm:pt>
    <dgm:pt modelId="{3DFF40EC-3186-426F-89F1-A02EC792D805}" type="pres">
      <dgm:prSet presAssocID="{2EEA6DD6-D4E6-4A12-961C-382A129A5540}" presName="parentText" presStyleLbl="node1" presStyleIdx="1" presStyleCnt="2">
        <dgm:presLayoutVars>
          <dgm:chMax val="0"/>
          <dgm:bulletEnabled val="1"/>
        </dgm:presLayoutVars>
      </dgm:prSet>
      <dgm:spPr/>
    </dgm:pt>
    <dgm:pt modelId="{5636B58D-C285-4F36-A2CF-C1152D441367}" type="pres">
      <dgm:prSet presAssocID="{2EEA6DD6-D4E6-4A12-961C-382A129A5540}" presName="childText" presStyleLbl="revTx" presStyleIdx="1" presStyleCnt="2">
        <dgm:presLayoutVars>
          <dgm:bulletEnabled val="1"/>
        </dgm:presLayoutVars>
      </dgm:prSet>
      <dgm:spPr/>
    </dgm:pt>
  </dgm:ptLst>
  <dgm:cxnLst>
    <dgm:cxn modelId="{D8B57007-8154-4CFE-BA0B-354D32EA1F1F}" type="presOf" srcId="{63C37D7A-0A7A-4BA4-9038-55E47A669FBA}" destId="{5636B58D-C285-4F36-A2CF-C1152D441367}" srcOrd="0" destOrd="0" presId="urn:microsoft.com/office/officeart/2005/8/layout/vList2"/>
    <dgm:cxn modelId="{0770B727-FB38-416B-9B3C-F4507FE8E1AE}" srcId="{1FF0B8BF-02A3-4B0C-AF60-307AAD42433A}" destId="{F59521C7-ACAF-4AB4-A8D3-C69F82E84879}" srcOrd="0" destOrd="0" parTransId="{0BCF6999-E443-4BE1-88D4-EAD4AEB90506}" sibTransId="{5C963FCF-087D-4105-A17F-27E837286E1A}"/>
    <dgm:cxn modelId="{B0A7A841-3546-494B-8E11-2F17F973125D}" type="presOf" srcId="{2EEA6DD6-D4E6-4A12-961C-382A129A5540}" destId="{3DFF40EC-3186-426F-89F1-A02EC792D805}" srcOrd="0" destOrd="0" presId="urn:microsoft.com/office/officeart/2005/8/layout/vList2"/>
    <dgm:cxn modelId="{E1359865-9A76-42F3-BC29-3990A88C5C8C}" type="presOf" srcId="{5F7CCC4D-F7B3-4199-9A27-1181797639AB}" destId="{9D3B8456-47F5-4B1C-B340-9A1D0299762A}" srcOrd="0" destOrd="0" presId="urn:microsoft.com/office/officeart/2005/8/layout/vList2"/>
    <dgm:cxn modelId="{06C8778B-9AB4-4BAF-8400-DCDFB47C1AD1}" type="presOf" srcId="{1FF0B8BF-02A3-4B0C-AF60-307AAD42433A}" destId="{562E01A4-CCB4-4459-A7F9-8730F2F4BEAB}" srcOrd="0" destOrd="0" presId="urn:microsoft.com/office/officeart/2005/8/layout/vList2"/>
    <dgm:cxn modelId="{B16E51A5-77C2-4DCF-9370-8684B184D0AB}" srcId="{2EEA6DD6-D4E6-4A12-961C-382A129A5540}" destId="{63C37D7A-0A7A-4BA4-9038-55E47A669FBA}" srcOrd="0" destOrd="0" parTransId="{0A3B7337-CF63-4F5F-8079-F04ADBB484AB}" sibTransId="{B22AB1E4-C9B2-464F-A2AD-8119B4E87169}"/>
    <dgm:cxn modelId="{A1777DB2-E98B-4F94-B772-AFE1072C6CA6}" type="presOf" srcId="{F59521C7-ACAF-4AB4-A8D3-C69F82E84879}" destId="{ED2B1E7B-AFBD-45AE-AF0F-CC8A85F8B668}" srcOrd="0" destOrd="0" presId="urn:microsoft.com/office/officeart/2005/8/layout/vList2"/>
    <dgm:cxn modelId="{F1DB1DB5-5DFC-4761-BDC7-C89C1A839225}" srcId="{1FF0B8BF-02A3-4B0C-AF60-307AAD42433A}" destId="{2EEA6DD6-D4E6-4A12-961C-382A129A5540}" srcOrd="1" destOrd="0" parTransId="{924A4F0E-8F8F-4788-A0C2-583413EFF0B4}" sibTransId="{C314EA31-0D39-4145-981E-7B874044CEC7}"/>
    <dgm:cxn modelId="{3D6949E7-98F4-4FA2-A8E1-3196A12FEC29}" srcId="{F59521C7-ACAF-4AB4-A8D3-C69F82E84879}" destId="{5F7CCC4D-F7B3-4199-9A27-1181797639AB}" srcOrd="0" destOrd="0" parTransId="{47E0B726-FBE1-41B6-B36F-A14207914D7A}" sibTransId="{0C4F5742-AAA9-4EF9-B786-0EA7E6731207}"/>
    <dgm:cxn modelId="{9D75C11D-4659-4A52-928D-222CFDFBB31A}" type="presParOf" srcId="{562E01A4-CCB4-4459-A7F9-8730F2F4BEAB}" destId="{ED2B1E7B-AFBD-45AE-AF0F-CC8A85F8B668}" srcOrd="0" destOrd="0" presId="urn:microsoft.com/office/officeart/2005/8/layout/vList2"/>
    <dgm:cxn modelId="{79273B85-090D-4320-BB2C-D220BAF72B0F}" type="presParOf" srcId="{562E01A4-CCB4-4459-A7F9-8730F2F4BEAB}" destId="{9D3B8456-47F5-4B1C-B340-9A1D0299762A}" srcOrd="1" destOrd="0" presId="urn:microsoft.com/office/officeart/2005/8/layout/vList2"/>
    <dgm:cxn modelId="{6BE2D459-0BC4-45D6-9D33-30C1A97F0D8E}" type="presParOf" srcId="{562E01A4-CCB4-4459-A7F9-8730F2F4BEAB}" destId="{3DFF40EC-3186-426F-89F1-A02EC792D805}" srcOrd="2" destOrd="0" presId="urn:microsoft.com/office/officeart/2005/8/layout/vList2"/>
    <dgm:cxn modelId="{E4F36EF9-04D5-42BA-BE40-4B7F333918B3}" type="presParOf" srcId="{562E01A4-CCB4-4459-A7F9-8730F2F4BEAB}" destId="{5636B58D-C285-4F36-A2CF-C1152D441367}"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A6B9B8-34E8-4D6E-BBA6-28C689AC719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BAB09B1-D3C2-41FD-95F5-58CD64206786}">
      <dgm:prSet phldrT="[Text]" custT="1"/>
      <dgm:spPr/>
      <dgm:t>
        <a:bodyPr/>
        <a:lstStyle/>
        <a:p>
          <a:r>
            <a:rPr lang="en-US" sz="3200" b="1" dirty="0"/>
            <a:t>COQ</a:t>
          </a:r>
        </a:p>
      </dgm:t>
    </dgm:pt>
    <dgm:pt modelId="{368CA613-74DA-4ACF-989C-E5231C464AFE}" type="parTrans" cxnId="{47D49DB3-9D16-42EE-B78C-3EEC9BF059AD}">
      <dgm:prSet/>
      <dgm:spPr/>
      <dgm:t>
        <a:bodyPr/>
        <a:lstStyle/>
        <a:p>
          <a:endParaRPr lang="en-US"/>
        </a:p>
      </dgm:t>
    </dgm:pt>
    <dgm:pt modelId="{1AA7E2A4-5E54-4F8F-AD1B-A35AB5F8BEAF}" type="sibTrans" cxnId="{47D49DB3-9D16-42EE-B78C-3EEC9BF059AD}">
      <dgm:prSet/>
      <dgm:spPr/>
      <dgm:t>
        <a:bodyPr/>
        <a:lstStyle/>
        <a:p>
          <a:endParaRPr lang="en-US"/>
        </a:p>
      </dgm:t>
    </dgm:pt>
    <dgm:pt modelId="{9D6055E1-1408-4764-9920-BCE96AD15D2C}">
      <dgm:prSet phldrT="[Text]" custT="1"/>
      <dgm:spPr/>
      <dgm:t>
        <a:bodyPr/>
        <a:lstStyle/>
        <a:p>
          <a:r>
            <a:rPr lang="en-US" sz="2000" b="1" dirty="0"/>
            <a:t>Cost of Conformance</a:t>
          </a:r>
        </a:p>
      </dgm:t>
    </dgm:pt>
    <dgm:pt modelId="{8672BE1A-91BD-4B29-9733-BAA5BECE1B10}" type="parTrans" cxnId="{902DE6B8-8AF4-4AA9-A72C-8CC92DDB68AF}">
      <dgm:prSet/>
      <dgm:spPr/>
      <dgm:t>
        <a:bodyPr/>
        <a:lstStyle/>
        <a:p>
          <a:endParaRPr lang="en-US"/>
        </a:p>
      </dgm:t>
    </dgm:pt>
    <dgm:pt modelId="{C4BFF66B-E657-4BA5-BF27-62E1EDECED90}" type="sibTrans" cxnId="{902DE6B8-8AF4-4AA9-A72C-8CC92DDB68AF}">
      <dgm:prSet/>
      <dgm:spPr/>
      <dgm:t>
        <a:bodyPr/>
        <a:lstStyle/>
        <a:p>
          <a:endParaRPr lang="en-US"/>
        </a:p>
      </dgm:t>
    </dgm:pt>
    <dgm:pt modelId="{888BE418-A0DD-43E3-997F-F8C3C549FDDF}">
      <dgm:prSet phldrT="[Text]" custT="1"/>
      <dgm:spPr/>
      <dgm:t>
        <a:bodyPr/>
        <a:lstStyle/>
        <a:p>
          <a:r>
            <a:rPr lang="en-US" sz="2000" b="1" dirty="0"/>
            <a:t>Preventive Costs</a:t>
          </a:r>
        </a:p>
      </dgm:t>
    </dgm:pt>
    <dgm:pt modelId="{6D3304DB-D97C-4982-A320-6469385400EF}" type="parTrans" cxnId="{8DF18DDA-330B-4E3E-9D1B-876EFFF6AFDD}">
      <dgm:prSet/>
      <dgm:spPr/>
      <dgm:t>
        <a:bodyPr/>
        <a:lstStyle/>
        <a:p>
          <a:endParaRPr lang="en-US"/>
        </a:p>
      </dgm:t>
    </dgm:pt>
    <dgm:pt modelId="{48CAAAC2-69EB-45CE-8F48-AA92A54019AA}" type="sibTrans" cxnId="{8DF18DDA-330B-4E3E-9D1B-876EFFF6AFDD}">
      <dgm:prSet/>
      <dgm:spPr/>
      <dgm:t>
        <a:bodyPr/>
        <a:lstStyle/>
        <a:p>
          <a:endParaRPr lang="en-US"/>
        </a:p>
      </dgm:t>
    </dgm:pt>
    <dgm:pt modelId="{29244F0C-26A0-4A5D-A9BA-B2140A2E56F3}">
      <dgm:prSet phldrT="[Text]" custT="1"/>
      <dgm:spPr/>
      <dgm:t>
        <a:bodyPr/>
        <a:lstStyle/>
        <a:p>
          <a:r>
            <a:rPr lang="en-US" sz="2000" b="1" dirty="0"/>
            <a:t>Appraisal Costs</a:t>
          </a:r>
        </a:p>
      </dgm:t>
    </dgm:pt>
    <dgm:pt modelId="{A9305F0F-E79C-4FC5-BE4B-EF7AC1836148}" type="parTrans" cxnId="{C98D6E58-2F52-401B-A885-8842E936746B}">
      <dgm:prSet/>
      <dgm:spPr/>
      <dgm:t>
        <a:bodyPr/>
        <a:lstStyle/>
        <a:p>
          <a:endParaRPr lang="en-US"/>
        </a:p>
      </dgm:t>
    </dgm:pt>
    <dgm:pt modelId="{85887678-F0C1-4672-81AE-0533A19AB362}" type="sibTrans" cxnId="{C98D6E58-2F52-401B-A885-8842E936746B}">
      <dgm:prSet/>
      <dgm:spPr/>
      <dgm:t>
        <a:bodyPr/>
        <a:lstStyle/>
        <a:p>
          <a:endParaRPr lang="en-US"/>
        </a:p>
      </dgm:t>
    </dgm:pt>
    <dgm:pt modelId="{C32F6676-3ABF-4ED3-91C8-2DE586E275CC}">
      <dgm:prSet phldrT="[Text]" custT="1"/>
      <dgm:spPr/>
      <dgm:t>
        <a:bodyPr/>
        <a:lstStyle/>
        <a:p>
          <a:r>
            <a:rPr lang="en-US" sz="2000" b="1" dirty="0"/>
            <a:t>Cost of </a:t>
          </a:r>
        </a:p>
        <a:p>
          <a:r>
            <a:rPr lang="en-US" sz="2000" b="1" dirty="0"/>
            <a:t>Nonconformance</a:t>
          </a:r>
        </a:p>
      </dgm:t>
    </dgm:pt>
    <dgm:pt modelId="{669A609F-EC4E-4303-ABD5-516566CDB435}" type="parTrans" cxnId="{2DA780D1-2F4B-4285-9805-F33809CC2E80}">
      <dgm:prSet/>
      <dgm:spPr/>
      <dgm:t>
        <a:bodyPr/>
        <a:lstStyle/>
        <a:p>
          <a:endParaRPr lang="en-US"/>
        </a:p>
      </dgm:t>
    </dgm:pt>
    <dgm:pt modelId="{FDD2D9B9-E932-4E62-8D4E-C315ECC10AD2}" type="sibTrans" cxnId="{2DA780D1-2F4B-4285-9805-F33809CC2E80}">
      <dgm:prSet/>
      <dgm:spPr/>
      <dgm:t>
        <a:bodyPr/>
        <a:lstStyle/>
        <a:p>
          <a:endParaRPr lang="en-US"/>
        </a:p>
      </dgm:t>
    </dgm:pt>
    <dgm:pt modelId="{E901FBD5-B5FA-48DA-8E5C-B47F99DFE1BD}">
      <dgm:prSet phldrT="[Text]" custT="1"/>
      <dgm:spPr/>
      <dgm:t>
        <a:bodyPr/>
        <a:lstStyle/>
        <a:p>
          <a:r>
            <a:rPr lang="en-US" sz="2000" b="1" dirty="0"/>
            <a:t>Internal Failure Costs</a:t>
          </a:r>
        </a:p>
      </dgm:t>
    </dgm:pt>
    <dgm:pt modelId="{3162D273-8DB5-43B6-A7AD-590A978FACE0}" type="parTrans" cxnId="{CAF496E0-49B0-488B-B0B1-5264B7217C8B}">
      <dgm:prSet/>
      <dgm:spPr/>
      <dgm:t>
        <a:bodyPr/>
        <a:lstStyle/>
        <a:p>
          <a:endParaRPr lang="en-US"/>
        </a:p>
      </dgm:t>
    </dgm:pt>
    <dgm:pt modelId="{3386D0E5-89E0-4FB2-A7CA-CE79DD4B728D}" type="sibTrans" cxnId="{CAF496E0-49B0-488B-B0B1-5264B7217C8B}">
      <dgm:prSet/>
      <dgm:spPr/>
      <dgm:t>
        <a:bodyPr/>
        <a:lstStyle/>
        <a:p>
          <a:endParaRPr lang="en-US"/>
        </a:p>
      </dgm:t>
    </dgm:pt>
    <dgm:pt modelId="{E665CC17-0126-4602-B0DF-0198A04C47FB}">
      <dgm:prSet phldrT="[Text]" custT="1"/>
      <dgm:spPr/>
      <dgm:t>
        <a:bodyPr/>
        <a:lstStyle/>
        <a:p>
          <a:r>
            <a:rPr lang="en-US" sz="2000" b="1" dirty="0"/>
            <a:t>External Failure Costs</a:t>
          </a:r>
        </a:p>
      </dgm:t>
    </dgm:pt>
    <dgm:pt modelId="{B982AC08-8C69-4B14-933A-529DEC379717}" type="parTrans" cxnId="{E78C0D76-3BC4-4C35-A1C0-E0B49623CDA5}">
      <dgm:prSet/>
      <dgm:spPr/>
      <dgm:t>
        <a:bodyPr/>
        <a:lstStyle/>
        <a:p>
          <a:endParaRPr lang="en-US"/>
        </a:p>
      </dgm:t>
    </dgm:pt>
    <dgm:pt modelId="{002CA3B6-DB05-4CC8-B6C8-B77804D49453}" type="sibTrans" cxnId="{E78C0D76-3BC4-4C35-A1C0-E0B49623CDA5}">
      <dgm:prSet/>
      <dgm:spPr/>
      <dgm:t>
        <a:bodyPr/>
        <a:lstStyle/>
        <a:p>
          <a:endParaRPr lang="en-US"/>
        </a:p>
      </dgm:t>
    </dgm:pt>
    <dgm:pt modelId="{694353F1-9D91-4818-9589-CDE4F14BDBF8}" type="pres">
      <dgm:prSet presAssocID="{25A6B9B8-34E8-4D6E-BBA6-28C689AC7194}" presName="hierChild1" presStyleCnt="0">
        <dgm:presLayoutVars>
          <dgm:chPref val="1"/>
          <dgm:dir/>
          <dgm:animOne val="branch"/>
          <dgm:animLvl val="lvl"/>
          <dgm:resizeHandles/>
        </dgm:presLayoutVars>
      </dgm:prSet>
      <dgm:spPr/>
    </dgm:pt>
    <dgm:pt modelId="{1F24F424-86B4-41F7-912E-394A02F58A0F}" type="pres">
      <dgm:prSet presAssocID="{DBAB09B1-D3C2-41FD-95F5-58CD64206786}" presName="hierRoot1" presStyleCnt="0"/>
      <dgm:spPr/>
    </dgm:pt>
    <dgm:pt modelId="{304C3F25-D01B-4606-ABE1-C2D91A6A65DC}" type="pres">
      <dgm:prSet presAssocID="{DBAB09B1-D3C2-41FD-95F5-58CD64206786}" presName="composite" presStyleCnt="0"/>
      <dgm:spPr/>
    </dgm:pt>
    <dgm:pt modelId="{537A3869-C1A9-4074-BA71-090ACC221ACD}" type="pres">
      <dgm:prSet presAssocID="{DBAB09B1-D3C2-41FD-95F5-58CD64206786}" presName="background" presStyleLbl="node0" presStyleIdx="0" presStyleCnt="2"/>
      <dgm:spPr/>
    </dgm:pt>
    <dgm:pt modelId="{A4E53D94-00EC-4194-AECB-60ED1A5A290D}" type="pres">
      <dgm:prSet presAssocID="{DBAB09B1-D3C2-41FD-95F5-58CD64206786}" presName="text" presStyleLbl="fgAcc0" presStyleIdx="0" presStyleCnt="2">
        <dgm:presLayoutVars>
          <dgm:chPref val="3"/>
        </dgm:presLayoutVars>
      </dgm:prSet>
      <dgm:spPr/>
    </dgm:pt>
    <dgm:pt modelId="{E6D7F1A4-1E98-43C8-BF9B-3B86AFA33562}" type="pres">
      <dgm:prSet presAssocID="{DBAB09B1-D3C2-41FD-95F5-58CD64206786}" presName="hierChild2" presStyleCnt="0"/>
      <dgm:spPr/>
    </dgm:pt>
    <dgm:pt modelId="{C234EC7F-B3D5-45AB-AED5-CD2656491E51}" type="pres">
      <dgm:prSet presAssocID="{8672BE1A-91BD-4B29-9733-BAA5BECE1B10}" presName="Name10" presStyleLbl="parChTrans1D2" presStyleIdx="0" presStyleCnt="2"/>
      <dgm:spPr/>
    </dgm:pt>
    <dgm:pt modelId="{6E72C862-0622-4884-8BB0-3AA53685508D}" type="pres">
      <dgm:prSet presAssocID="{9D6055E1-1408-4764-9920-BCE96AD15D2C}" presName="hierRoot2" presStyleCnt="0"/>
      <dgm:spPr/>
    </dgm:pt>
    <dgm:pt modelId="{5A6D6CDD-CCE7-410C-B821-63732D743FA8}" type="pres">
      <dgm:prSet presAssocID="{9D6055E1-1408-4764-9920-BCE96AD15D2C}" presName="composite2" presStyleCnt="0"/>
      <dgm:spPr/>
    </dgm:pt>
    <dgm:pt modelId="{8F77B6BA-7194-4EB0-BE22-668129231063}" type="pres">
      <dgm:prSet presAssocID="{9D6055E1-1408-4764-9920-BCE96AD15D2C}" presName="background2" presStyleLbl="node2" presStyleIdx="0" presStyleCnt="2"/>
      <dgm:spPr/>
    </dgm:pt>
    <dgm:pt modelId="{150FF14C-007F-4797-9731-AB372F723B0C}" type="pres">
      <dgm:prSet presAssocID="{9D6055E1-1408-4764-9920-BCE96AD15D2C}" presName="text2" presStyleLbl="fgAcc2" presStyleIdx="0" presStyleCnt="2" custScaleX="155613" custLinFactNeighborX="-41708" custLinFactNeighborY="-500">
        <dgm:presLayoutVars>
          <dgm:chPref val="3"/>
        </dgm:presLayoutVars>
      </dgm:prSet>
      <dgm:spPr/>
    </dgm:pt>
    <dgm:pt modelId="{44683B92-72F2-4457-B47F-7678131740D6}" type="pres">
      <dgm:prSet presAssocID="{9D6055E1-1408-4764-9920-BCE96AD15D2C}" presName="hierChild3" presStyleCnt="0"/>
      <dgm:spPr/>
    </dgm:pt>
    <dgm:pt modelId="{CE67D28B-6714-4B18-9289-825DB8FBC1A8}" type="pres">
      <dgm:prSet presAssocID="{6D3304DB-D97C-4982-A320-6469385400EF}" presName="Name17" presStyleLbl="parChTrans1D3" presStyleIdx="0" presStyleCnt="3"/>
      <dgm:spPr/>
    </dgm:pt>
    <dgm:pt modelId="{A97B74C9-4659-4C0B-AF38-2EAD800C1343}" type="pres">
      <dgm:prSet presAssocID="{888BE418-A0DD-43E3-997F-F8C3C549FDDF}" presName="hierRoot3" presStyleCnt="0"/>
      <dgm:spPr/>
    </dgm:pt>
    <dgm:pt modelId="{E1964225-A32A-4D0C-9FB4-E9835208958B}" type="pres">
      <dgm:prSet presAssocID="{888BE418-A0DD-43E3-997F-F8C3C549FDDF}" presName="composite3" presStyleCnt="0"/>
      <dgm:spPr/>
    </dgm:pt>
    <dgm:pt modelId="{9CA3E50D-35AE-4E37-B9C6-2FF28C43EF16}" type="pres">
      <dgm:prSet presAssocID="{888BE418-A0DD-43E3-997F-F8C3C549FDDF}" presName="background3" presStyleLbl="node3" presStyleIdx="0" presStyleCnt="3"/>
      <dgm:spPr/>
    </dgm:pt>
    <dgm:pt modelId="{0B82F985-01CF-4CC1-BD35-CBD7C11C828B}" type="pres">
      <dgm:prSet presAssocID="{888BE418-A0DD-43E3-997F-F8C3C549FDDF}" presName="text3" presStyleLbl="fgAcc3" presStyleIdx="0" presStyleCnt="3" custScaleX="111194" custLinFactNeighborX="-47672">
        <dgm:presLayoutVars>
          <dgm:chPref val="3"/>
        </dgm:presLayoutVars>
      </dgm:prSet>
      <dgm:spPr/>
    </dgm:pt>
    <dgm:pt modelId="{D76D069F-1CCF-4BFE-B43F-77CCFFF65224}" type="pres">
      <dgm:prSet presAssocID="{888BE418-A0DD-43E3-997F-F8C3C549FDDF}" presName="hierChild4" presStyleCnt="0"/>
      <dgm:spPr/>
    </dgm:pt>
    <dgm:pt modelId="{FBAC9A0F-79E2-4804-890B-06AC4FC9EED1}" type="pres">
      <dgm:prSet presAssocID="{A9305F0F-E79C-4FC5-BE4B-EF7AC1836148}" presName="Name17" presStyleLbl="parChTrans1D3" presStyleIdx="1" presStyleCnt="3"/>
      <dgm:spPr/>
    </dgm:pt>
    <dgm:pt modelId="{05EB4DAA-2AE8-4A71-9DDC-B6E3B3253368}" type="pres">
      <dgm:prSet presAssocID="{29244F0C-26A0-4A5D-A9BA-B2140A2E56F3}" presName="hierRoot3" presStyleCnt="0"/>
      <dgm:spPr/>
    </dgm:pt>
    <dgm:pt modelId="{B24E1CB2-F947-4C2F-B6FF-E135A23C978B}" type="pres">
      <dgm:prSet presAssocID="{29244F0C-26A0-4A5D-A9BA-B2140A2E56F3}" presName="composite3" presStyleCnt="0"/>
      <dgm:spPr/>
    </dgm:pt>
    <dgm:pt modelId="{87903958-2996-48F8-9D0B-37286B217B75}" type="pres">
      <dgm:prSet presAssocID="{29244F0C-26A0-4A5D-A9BA-B2140A2E56F3}" presName="background3" presStyleLbl="node3" presStyleIdx="1" presStyleCnt="3"/>
      <dgm:spPr/>
    </dgm:pt>
    <dgm:pt modelId="{AE2CAB2F-EE50-4850-8C8D-C41A402A5BB6}" type="pres">
      <dgm:prSet presAssocID="{29244F0C-26A0-4A5D-A9BA-B2140A2E56F3}" presName="text3" presStyleLbl="fgAcc3" presStyleIdx="1" presStyleCnt="3" custLinFactNeighborX="-46670" custLinFactNeighborY="213">
        <dgm:presLayoutVars>
          <dgm:chPref val="3"/>
        </dgm:presLayoutVars>
      </dgm:prSet>
      <dgm:spPr/>
    </dgm:pt>
    <dgm:pt modelId="{F9B45835-7FFC-47FA-AB10-A2754BF92322}" type="pres">
      <dgm:prSet presAssocID="{29244F0C-26A0-4A5D-A9BA-B2140A2E56F3}" presName="hierChild4" presStyleCnt="0"/>
      <dgm:spPr/>
    </dgm:pt>
    <dgm:pt modelId="{3377004B-C4C6-4F5B-B1DE-A29443E9A01C}" type="pres">
      <dgm:prSet presAssocID="{669A609F-EC4E-4303-ABD5-516566CDB435}" presName="Name10" presStyleLbl="parChTrans1D2" presStyleIdx="1" presStyleCnt="2"/>
      <dgm:spPr/>
    </dgm:pt>
    <dgm:pt modelId="{48801150-715B-49E8-95AD-12188A5E52AF}" type="pres">
      <dgm:prSet presAssocID="{C32F6676-3ABF-4ED3-91C8-2DE586E275CC}" presName="hierRoot2" presStyleCnt="0"/>
      <dgm:spPr/>
    </dgm:pt>
    <dgm:pt modelId="{2B1F8691-4823-4873-9608-0E144C986484}" type="pres">
      <dgm:prSet presAssocID="{C32F6676-3ABF-4ED3-91C8-2DE586E275CC}" presName="composite2" presStyleCnt="0"/>
      <dgm:spPr/>
    </dgm:pt>
    <dgm:pt modelId="{C94C602C-B83B-4BB7-B9F1-A6AC1E7C55B6}" type="pres">
      <dgm:prSet presAssocID="{C32F6676-3ABF-4ED3-91C8-2DE586E275CC}" presName="background2" presStyleLbl="node2" presStyleIdx="1" presStyleCnt="2"/>
      <dgm:spPr/>
    </dgm:pt>
    <dgm:pt modelId="{552F4C9C-B155-4335-B21B-6A91618F9E98}" type="pres">
      <dgm:prSet presAssocID="{C32F6676-3ABF-4ED3-91C8-2DE586E275CC}" presName="text2" presStyleLbl="fgAcc2" presStyleIdx="1" presStyleCnt="2" custScaleX="164058">
        <dgm:presLayoutVars>
          <dgm:chPref val="3"/>
        </dgm:presLayoutVars>
      </dgm:prSet>
      <dgm:spPr/>
    </dgm:pt>
    <dgm:pt modelId="{8EB7B9CA-AF7E-43C2-99C8-2841DE05BF3B}" type="pres">
      <dgm:prSet presAssocID="{C32F6676-3ABF-4ED3-91C8-2DE586E275CC}" presName="hierChild3" presStyleCnt="0"/>
      <dgm:spPr/>
    </dgm:pt>
    <dgm:pt modelId="{52EFADF7-21E2-44F6-A322-29473779C147}" type="pres">
      <dgm:prSet presAssocID="{3162D273-8DB5-43B6-A7AD-590A978FACE0}" presName="Name17" presStyleLbl="parChTrans1D3" presStyleIdx="2" presStyleCnt="3"/>
      <dgm:spPr/>
    </dgm:pt>
    <dgm:pt modelId="{213C58CE-8AC8-47D6-A870-1330D8A09034}" type="pres">
      <dgm:prSet presAssocID="{E901FBD5-B5FA-48DA-8E5C-B47F99DFE1BD}" presName="hierRoot3" presStyleCnt="0"/>
      <dgm:spPr/>
    </dgm:pt>
    <dgm:pt modelId="{56037505-02DC-410F-B745-198FC23D5A52}" type="pres">
      <dgm:prSet presAssocID="{E901FBD5-B5FA-48DA-8E5C-B47F99DFE1BD}" presName="composite3" presStyleCnt="0"/>
      <dgm:spPr/>
    </dgm:pt>
    <dgm:pt modelId="{E9B8A179-B9EF-4A7D-AA61-9A779B6EF449}" type="pres">
      <dgm:prSet presAssocID="{E901FBD5-B5FA-48DA-8E5C-B47F99DFE1BD}" presName="background3" presStyleLbl="node3" presStyleIdx="2" presStyleCnt="3"/>
      <dgm:spPr/>
    </dgm:pt>
    <dgm:pt modelId="{C03A9B8A-3F5D-445B-87EB-BC820D10789D}" type="pres">
      <dgm:prSet presAssocID="{E901FBD5-B5FA-48DA-8E5C-B47F99DFE1BD}" presName="text3" presStyleLbl="fgAcc3" presStyleIdx="2" presStyleCnt="3" custLinFactNeighborX="-48922">
        <dgm:presLayoutVars>
          <dgm:chPref val="3"/>
        </dgm:presLayoutVars>
      </dgm:prSet>
      <dgm:spPr/>
    </dgm:pt>
    <dgm:pt modelId="{66AB1E5F-5F0C-4382-8DAD-F42FD8B1B4C8}" type="pres">
      <dgm:prSet presAssocID="{E901FBD5-B5FA-48DA-8E5C-B47F99DFE1BD}" presName="hierChild4" presStyleCnt="0"/>
      <dgm:spPr/>
    </dgm:pt>
    <dgm:pt modelId="{B384B7E2-3855-4DB0-8026-40540F54F0B5}" type="pres">
      <dgm:prSet presAssocID="{E665CC17-0126-4602-B0DF-0198A04C47FB}" presName="hierRoot1" presStyleCnt="0"/>
      <dgm:spPr/>
    </dgm:pt>
    <dgm:pt modelId="{D7B95F9F-8366-48F6-90F5-D5CB50A3727A}" type="pres">
      <dgm:prSet presAssocID="{E665CC17-0126-4602-B0DF-0198A04C47FB}" presName="composite" presStyleCnt="0"/>
      <dgm:spPr/>
    </dgm:pt>
    <dgm:pt modelId="{44CEFC50-7007-48B1-A294-81CFCF476FED}" type="pres">
      <dgm:prSet presAssocID="{E665CC17-0126-4602-B0DF-0198A04C47FB}" presName="background" presStyleLbl="node0" presStyleIdx="1" presStyleCnt="2"/>
      <dgm:spPr/>
    </dgm:pt>
    <dgm:pt modelId="{B0D7AB4A-EA35-49A7-9CC1-2D6315021785}" type="pres">
      <dgm:prSet presAssocID="{E665CC17-0126-4602-B0DF-0198A04C47FB}" presName="text" presStyleLbl="fgAcc0" presStyleIdx="1" presStyleCnt="2" custLinFactY="100000" custLinFactNeighborX="48619" custLinFactNeighborY="190557">
        <dgm:presLayoutVars>
          <dgm:chPref val="3"/>
        </dgm:presLayoutVars>
      </dgm:prSet>
      <dgm:spPr/>
    </dgm:pt>
    <dgm:pt modelId="{1E3DC687-F1F1-4F3F-A7E6-F55EBA7FC5E4}" type="pres">
      <dgm:prSet presAssocID="{E665CC17-0126-4602-B0DF-0198A04C47FB}" presName="hierChild2" presStyleCnt="0"/>
      <dgm:spPr/>
    </dgm:pt>
  </dgm:ptLst>
  <dgm:cxnLst>
    <dgm:cxn modelId="{415E7E0C-2A94-4393-9DCC-FFF254C8CC99}" type="presOf" srcId="{6D3304DB-D97C-4982-A320-6469385400EF}" destId="{CE67D28B-6714-4B18-9289-825DB8FBC1A8}" srcOrd="0" destOrd="0" presId="urn:microsoft.com/office/officeart/2005/8/layout/hierarchy1"/>
    <dgm:cxn modelId="{8400A323-3574-4D03-ABBF-608A595B652E}" type="presOf" srcId="{888BE418-A0DD-43E3-997F-F8C3C549FDDF}" destId="{0B82F985-01CF-4CC1-BD35-CBD7C11C828B}" srcOrd="0" destOrd="0" presId="urn:microsoft.com/office/officeart/2005/8/layout/hierarchy1"/>
    <dgm:cxn modelId="{F55E9C2D-AFA3-4E2B-9FF1-482100671789}" type="presOf" srcId="{9D6055E1-1408-4764-9920-BCE96AD15D2C}" destId="{150FF14C-007F-4797-9731-AB372F723B0C}" srcOrd="0" destOrd="0" presId="urn:microsoft.com/office/officeart/2005/8/layout/hierarchy1"/>
    <dgm:cxn modelId="{4577622F-6DB0-4727-A079-DA7B45C9C26E}" type="presOf" srcId="{E665CC17-0126-4602-B0DF-0198A04C47FB}" destId="{B0D7AB4A-EA35-49A7-9CC1-2D6315021785}" srcOrd="0" destOrd="0" presId="urn:microsoft.com/office/officeart/2005/8/layout/hierarchy1"/>
    <dgm:cxn modelId="{75CD2D3B-167C-4598-B026-62D691881A4B}" type="presOf" srcId="{3162D273-8DB5-43B6-A7AD-590A978FACE0}" destId="{52EFADF7-21E2-44F6-A322-29473779C147}" srcOrd="0" destOrd="0" presId="urn:microsoft.com/office/officeart/2005/8/layout/hierarchy1"/>
    <dgm:cxn modelId="{33B8276F-672C-4846-975A-50BF41FBC98A}" type="presOf" srcId="{E901FBD5-B5FA-48DA-8E5C-B47F99DFE1BD}" destId="{C03A9B8A-3F5D-445B-87EB-BC820D10789D}" srcOrd="0" destOrd="0" presId="urn:microsoft.com/office/officeart/2005/8/layout/hierarchy1"/>
    <dgm:cxn modelId="{E78C0D76-3BC4-4C35-A1C0-E0B49623CDA5}" srcId="{25A6B9B8-34E8-4D6E-BBA6-28C689AC7194}" destId="{E665CC17-0126-4602-B0DF-0198A04C47FB}" srcOrd="1" destOrd="0" parTransId="{B982AC08-8C69-4B14-933A-529DEC379717}" sibTransId="{002CA3B6-DB05-4CC8-B6C8-B77804D49453}"/>
    <dgm:cxn modelId="{C98D6E58-2F52-401B-A885-8842E936746B}" srcId="{9D6055E1-1408-4764-9920-BCE96AD15D2C}" destId="{29244F0C-26A0-4A5D-A9BA-B2140A2E56F3}" srcOrd="1" destOrd="0" parTransId="{A9305F0F-E79C-4FC5-BE4B-EF7AC1836148}" sibTransId="{85887678-F0C1-4672-81AE-0533A19AB362}"/>
    <dgm:cxn modelId="{47D49DB3-9D16-42EE-B78C-3EEC9BF059AD}" srcId="{25A6B9B8-34E8-4D6E-BBA6-28C689AC7194}" destId="{DBAB09B1-D3C2-41FD-95F5-58CD64206786}" srcOrd="0" destOrd="0" parTransId="{368CA613-74DA-4ACF-989C-E5231C464AFE}" sibTransId="{1AA7E2A4-5E54-4F8F-AD1B-A35AB5F8BEAF}"/>
    <dgm:cxn modelId="{902DE6B8-8AF4-4AA9-A72C-8CC92DDB68AF}" srcId="{DBAB09B1-D3C2-41FD-95F5-58CD64206786}" destId="{9D6055E1-1408-4764-9920-BCE96AD15D2C}" srcOrd="0" destOrd="0" parTransId="{8672BE1A-91BD-4B29-9733-BAA5BECE1B10}" sibTransId="{C4BFF66B-E657-4BA5-BF27-62E1EDECED90}"/>
    <dgm:cxn modelId="{C3E33CC6-E685-4A10-B5E9-3ACC9ECE2F15}" type="presOf" srcId="{A9305F0F-E79C-4FC5-BE4B-EF7AC1836148}" destId="{FBAC9A0F-79E2-4804-890B-06AC4FC9EED1}" srcOrd="0" destOrd="0" presId="urn:microsoft.com/office/officeart/2005/8/layout/hierarchy1"/>
    <dgm:cxn modelId="{2DA780D1-2F4B-4285-9805-F33809CC2E80}" srcId="{DBAB09B1-D3C2-41FD-95F5-58CD64206786}" destId="{C32F6676-3ABF-4ED3-91C8-2DE586E275CC}" srcOrd="1" destOrd="0" parTransId="{669A609F-EC4E-4303-ABD5-516566CDB435}" sibTransId="{FDD2D9B9-E932-4E62-8D4E-C315ECC10AD2}"/>
    <dgm:cxn modelId="{E17D3FD5-47D0-4E82-AAEE-128C863EC013}" type="presOf" srcId="{25A6B9B8-34E8-4D6E-BBA6-28C689AC7194}" destId="{694353F1-9D91-4818-9589-CDE4F14BDBF8}" srcOrd="0" destOrd="0" presId="urn:microsoft.com/office/officeart/2005/8/layout/hierarchy1"/>
    <dgm:cxn modelId="{4FE885D7-29AA-46FB-9B3F-2AFC6B80C91D}" type="presOf" srcId="{29244F0C-26A0-4A5D-A9BA-B2140A2E56F3}" destId="{AE2CAB2F-EE50-4850-8C8D-C41A402A5BB6}" srcOrd="0" destOrd="0" presId="urn:microsoft.com/office/officeart/2005/8/layout/hierarchy1"/>
    <dgm:cxn modelId="{CAE0BAD8-AD35-4062-88BF-E7AE85C388E9}" type="presOf" srcId="{8672BE1A-91BD-4B29-9733-BAA5BECE1B10}" destId="{C234EC7F-B3D5-45AB-AED5-CD2656491E51}" srcOrd="0" destOrd="0" presId="urn:microsoft.com/office/officeart/2005/8/layout/hierarchy1"/>
    <dgm:cxn modelId="{8DF18DDA-330B-4E3E-9D1B-876EFFF6AFDD}" srcId="{9D6055E1-1408-4764-9920-BCE96AD15D2C}" destId="{888BE418-A0DD-43E3-997F-F8C3C549FDDF}" srcOrd="0" destOrd="0" parTransId="{6D3304DB-D97C-4982-A320-6469385400EF}" sibTransId="{48CAAAC2-69EB-45CE-8F48-AA92A54019AA}"/>
    <dgm:cxn modelId="{AED357DB-370E-4A74-B6EC-043D786A99D9}" type="presOf" srcId="{C32F6676-3ABF-4ED3-91C8-2DE586E275CC}" destId="{552F4C9C-B155-4335-B21B-6A91618F9E98}" srcOrd="0" destOrd="0" presId="urn:microsoft.com/office/officeart/2005/8/layout/hierarchy1"/>
    <dgm:cxn modelId="{CAF496E0-49B0-488B-B0B1-5264B7217C8B}" srcId="{C32F6676-3ABF-4ED3-91C8-2DE586E275CC}" destId="{E901FBD5-B5FA-48DA-8E5C-B47F99DFE1BD}" srcOrd="0" destOrd="0" parTransId="{3162D273-8DB5-43B6-A7AD-590A978FACE0}" sibTransId="{3386D0E5-89E0-4FB2-A7CA-CE79DD4B728D}"/>
    <dgm:cxn modelId="{F37868EB-79CB-4118-8D0A-6A063BE65902}" type="presOf" srcId="{DBAB09B1-D3C2-41FD-95F5-58CD64206786}" destId="{A4E53D94-00EC-4194-AECB-60ED1A5A290D}" srcOrd="0" destOrd="0" presId="urn:microsoft.com/office/officeart/2005/8/layout/hierarchy1"/>
    <dgm:cxn modelId="{F43FAEED-51C8-40C2-A3F4-89B48CEADEAB}" type="presOf" srcId="{669A609F-EC4E-4303-ABD5-516566CDB435}" destId="{3377004B-C4C6-4F5B-B1DE-A29443E9A01C}" srcOrd="0" destOrd="0" presId="urn:microsoft.com/office/officeart/2005/8/layout/hierarchy1"/>
    <dgm:cxn modelId="{92477C01-D25B-41D1-BAEE-0DA31F7F84DD}" type="presParOf" srcId="{694353F1-9D91-4818-9589-CDE4F14BDBF8}" destId="{1F24F424-86B4-41F7-912E-394A02F58A0F}" srcOrd="0" destOrd="0" presId="urn:microsoft.com/office/officeart/2005/8/layout/hierarchy1"/>
    <dgm:cxn modelId="{03726815-CDAE-4F24-94F2-06B726BA725A}" type="presParOf" srcId="{1F24F424-86B4-41F7-912E-394A02F58A0F}" destId="{304C3F25-D01B-4606-ABE1-C2D91A6A65DC}" srcOrd="0" destOrd="0" presId="urn:microsoft.com/office/officeart/2005/8/layout/hierarchy1"/>
    <dgm:cxn modelId="{18FEA953-FF8B-4AD9-804F-CAA26E29F25E}" type="presParOf" srcId="{304C3F25-D01B-4606-ABE1-C2D91A6A65DC}" destId="{537A3869-C1A9-4074-BA71-090ACC221ACD}" srcOrd="0" destOrd="0" presId="urn:microsoft.com/office/officeart/2005/8/layout/hierarchy1"/>
    <dgm:cxn modelId="{DAB44712-FE67-44CE-83C3-AFBD558FF238}" type="presParOf" srcId="{304C3F25-D01B-4606-ABE1-C2D91A6A65DC}" destId="{A4E53D94-00EC-4194-AECB-60ED1A5A290D}" srcOrd="1" destOrd="0" presId="urn:microsoft.com/office/officeart/2005/8/layout/hierarchy1"/>
    <dgm:cxn modelId="{9553351C-5703-4709-AA97-914BDA26AF20}" type="presParOf" srcId="{1F24F424-86B4-41F7-912E-394A02F58A0F}" destId="{E6D7F1A4-1E98-43C8-BF9B-3B86AFA33562}" srcOrd="1" destOrd="0" presId="urn:microsoft.com/office/officeart/2005/8/layout/hierarchy1"/>
    <dgm:cxn modelId="{AA5026C9-9D7F-4B7C-86D9-E0367E64DC75}" type="presParOf" srcId="{E6D7F1A4-1E98-43C8-BF9B-3B86AFA33562}" destId="{C234EC7F-B3D5-45AB-AED5-CD2656491E51}" srcOrd="0" destOrd="0" presId="urn:microsoft.com/office/officeart/2005/8/layout/hierarchy1"/>
    <dgm:cxn modelId="{61B79361-1BB6-4EE6-BD4E-09D722E5B87C}" type="presParOf" srcId="{E6D7F1A4-1E98-43C8-BF9B-3B86AFA33562}" destId="{6E72C862-0622-4884-8BB0-3AA53685508D}" srcOrd="1" destOrd="0" presId="urn:microsoft.com/office/officeart/2005/8/layout/hierarchy1"/>
    <dgm:cxn modelId="{F70A4637-B501-40E9-8360-F939F7FF9800}" type="presParOf" srcId="{6E72C862-0622-4884-8BB0-3AA53685508D}" destId="{5A6D6CDD-CCE7-410C-B821-63732D743FA8}" srcOrd="0" destOrd="0" presId="urn:microsoft.com/office/officeart/2005/8/layout/hierarchy1"/>
    <dgm:cxn modelId="{918181F7-2EBF-4D47-BBDF-731FC8601ADF}" type="presParOf" srcId="{5A6D6CDD-CCE7-410C-B821-63732D743FA8}" destId="{8F77B6BA-7194-4EB0-BE22-668129231063}" srcOrd="0" destOrd="0" presId="urn:microsoft.com/office/officeart/2005/8/layout/hierarchy1"/>
    <dgm:cxn modelId="{F71CFE1A-BA27-41C5-BDF0-6B51CC9BA46D}" type="presParOf" srcId="{5A6D6CDD-CCE7-410C-B821-63732D743FA8}" destId="{150FF14C-007F-4797-9731-AB372F723B0C}" srcOrd="1" destOrd="0" presId="urn:microsoft.com/office/officeart/2005/8/layout/hierarchy1"/>
    <dgm:cxn modelId="{45909C42-6F4B-403A-B21B-194F7D21DE8D}" type="presParOf" srcId="{6E72C862-0622-4884-8BB0-3AA53685508D}" destId="{44683B92-72F2-4457-B47F-7678131740D6}" srcOrd="1" destOrd="0" presId="urn:microsoft.com/office/officeart/2005/8/layout/hierarchy1"/>
    <dgm:cxn modelId="{7D21C411-EAE9-4702-A745-FD606E9DC44D}" type="presParOf" srcId="{44683B92-72F2-4457-B47F-7678131740D6}" destId="{CE67D28B-6714-4B18-9289-825DB8FBC1A8}" srcOrd="0" destOrd="0" presId="urn:microsoft.com/office/officeart/2005/8/layout/hierarchy1"/>
    <dgm:cxn modelId="{CCAA2644-CF5F-4046-A5B8-4B98DC65DA38}" type="presParOf" srcId="{44683B92-72F2-4457-B47F-7678131740D6}" destId="{A97B74C9-4659-4C0B-AF38-2EAD800C1343}" srcOrd="1" destOrd="0" presId="urn:microsoft.com/office/officeart/2005/8/layout/hierarchy1"/>
    <dgm:cxn modelId="{EA7F9D53-F701-480B-81B3-D9AECC414C6E}" type="presParOf" srcId="{A97B74C9-4659-4C0B-AF38-2EAD800C1343}" destId="{E1964225-A32A-4D0C-9FB4-E9835208958B}" srcOrd="0" destOrd="0" presId="urn:microsoft.com/office/officeart/2005/8/layout/hierarchy1"/>
    <dgm:cxn modelId="{9F06BA15-2400-4AE4-BC63-5D59DF1B81A9}" type="presParOf" srcId="{E1964225-A32A-4D0C-9FB4-E9835208958B}" destId="{9CA3E50D-35AE-4E37-B9C6-2FF28C43EF16}" srcOrd="0" destOrd="0" presId="urn:microsoft.com/office/officeart/2005/8/layout/hierarchy1"/>
    <dgm:cxn modelId="{4375F8C5-67F8-43DD-971F-DE8FB83EB730}" type="presParOf" srcId="{E1964225-A32A-4D0C-9FB4-E9835208958B}" destId="{0B82F985-01CF-4CC1-BD35-CBD7C11C828B}" srcOrd="1" destOrd="0" presId="urn:microsoft.com/office/officeart/2005/8/layout/hierarchy1"/>
    <dgm:cxn modelId="{9F74748E-AFDD-4215-81C0-C87729EBB979}" type="presParOf" srcId="{A97B74C9-4659-4C0B-AF38-2EAD800C1343}" destId="{D76D069F-1CCF-4BFE-B43F-77CCFFF65224}" srcOrd="1" destOrd="0" presId="urn:microsoft.com/office/officeart/2005/8/layout/hierarchy1"/>
    <dgm:cxn modelId="{D221435C-07C0-49E3-9331-3FA8D0E7BE67}" type="presParOf" srcId="{44683B92-72F2-4457-B47F-7678131740D6}" destId="{FBAC9A0F-79E2-4804-890B-06AC4FC9EED1}" srcOrd="2" destOrd="0" presId="urn:microsoft.com/office/officeart/2005/8/layout/hierarchy1"/>
    <dgm:cxn modelId="{4363B03B-9B38-4490-86CB-654FE8331256}" type="presParOf" srcId="{44683B92-72F2-4457-B47F-7678131740D6}" destId="{05EB4DAA-2AE8-4A71-9DDC-B6E3B3253368}" srcOrd="3" destOrd="0" presId="urn:microsoft.com/office/officeart/2005/8/layout/hierarchy1"/>
    <dgm:cxn modelId="{3828434A-CF83-4BD3-BE04-63A53CFE4215}" type="presParOf" srcId="{05EB4DAA-2AE8-4A71-9DDC-B6E3B3253368}" destId="{B24E1CB2-F947-4C2F-B6FF-E135A23C978B}" srcOrd="0" destOrd="0" presId="urn:microsoft.com/office/officeart/2005/8/layout/hierarchy1"/>
    <dgm:cxn modelId="{806611BD-18EF-4AA9-BB32-0009BE65AF04}" type="presParOf" srcId="{B24E1CB2-F947-4C2F-B6FF-E135A23C978B}" destId="{87903958-2996-48F8-9D0B-37286B217B75}" srcOrd="0" destOrd="0" presId="urn:microsoft.com/office/officeart/2005/8/layout/hierarchy1"/>
    <dgm:cxn modelId="{3FAAA18B-6D90-4D7D-8F1A-E1379B529C4D}" type="presParOf" srcId="{B24E1CB2-F947-4C2F-B6FF-E135A23C978B}" destId="{AE2CAB2F-EE50-4850-8C8D-C41A402A5BB6}" srcOrd="1" destOrd="0" presId="urn:microsoft.com/office/officeart/2005/8/layout/hierarchy1"/>
    <dgm:cxn modelId="{70C88146-7554-450C-A68C-1A20B076F155}" type="presParOf" srcId="{05EB4DAA-2AE8-4A71-9DDC-B6E3B3253368}" destId="{F9B45835-7FFC-47FA-AB10-A2754BF92322}" srcOrd="1" destOrd="0" presId="urn:microsoft.com/office/officeart/2005/8/layout/hierarchy1"/>
    <dgm:cxn modelId="{A8A76A60-35A7-4F8F-9CC7-D79AC945F562}" type="presParOf" srcId="{E6D7F1A4-1E98-43C8-BF9B-3B86AFA33562}" destId="{3377004B-C4C6-4F5B-B1DE-A29443E9A01C}" srcOrd="2" destOrd="0" presId="urn:microsoft.com/office/officeart/2005/8/layout/hierarchy1"/>
    <dgm:cxn modelId="{03FC41AD-9B85-4E53-BCD4-32C462AB5A43}" type="presParOf" srcId="{E6D7F1A4-1E98-43C8-BF9B-3B86AFA33562}" destId="{48801150-715B-49E8-95AD-12188A5E52AF}" srcOrd="3" destOrd="0" presId="urn:microsoft.com/office/officeart/2005/8/layout/hierarchy1"/>
    <dgm:cxn modelId="{4C6E9A05-ABA6-4981-A654-B44D7ACE3ECB}" type="presParOf" srcId="{48801150-715B-49E8-95AD-12188A5E52AF}" destId="{2B1F8691-4823-4873-9608-0E144C986484}" srcOrd="0" destOrd="0" presId="urn:microsoft.com/office/officeart/2005/8/layout/hierarchy1"/>
    <dgm:cxn modelId="{F94EFAA6-36D2-42F8-9A6F-1C463308A61F}" type="presParOf" srcId="{2B1F8691-4823-4873-9608-0E144C986484}" destId="{C94C602C-B83B-4BB7-B9F1-A6AC1E7C55B6}" srcOrd="0" destOrd="0" presId="urn:microsoft.com/office/officeart/2005/8/layout/hierarchy1"/>
    <dgm:cxn modelId="{3B64B00A-8FFE-49DA-9200-8AB61B21B663}" type="presParOf" srcId="{2B1F8691-4823-4873-9608-0E144C986484}" destId="{552F4C9C-B155-4335-B21B-6A91618F9E98}" srcOrd="1" destOrd="0" presId="urn:microsoft.com/office/officeart/2005/8/layout/hierarchy1"/>
    <dgm:cxn modelId="{8B964FC2-DA18-48EC-8CAD-5CF3338BD3C4}" type="presParOf" srcId="{48801150-715B-49E8-95AD-12188A5E52AF}" destId="{8EB7B9CA-AF7E-43C2-99C8-2841DE05BF3B}" srcOrd="1" destOrd="0" presId="urn:microsoft.com/office/officeart/2005/8/layout/hierarchy1"/>
    <dgm:cxn modelId="{101CC390-CD64-4D78-A42F-E5F9B324768A}" type="presParOf" srcId="{8EB7B9CA-AF7E-43C2-99C8-2841DE05BF3B}" destId="{52EFADF7-21E2-44F6-A322-29473779C147}" srcOrd="0" destOrd="0" presId="urn:microsoft.com/office/officeart/2005/8/layout/hierarchy1"/>
    <dgm:cxn modelId="{FB742B6E-C7A9-4890-8A26-B4CE69727BEF}" type="presParOf" srcId="{8EB7B9CA-AF7E-43C2-99C8-2841DE05BF3B}" destId="{213C58CE-8AC8-47D6-A870-1330D8A09034}" srcOrd="1" destOrd="0" presId="urn:microsoft.com/office/officeart/2005/8/layout/hierarchy1"/>
    <dgm:cxn modelId="{13EEFAC6-2F1A-4DC9-AEE1-2D6C0CF41053}" type="presParOf" srcId="{213C58CE-8AC8-47D6-A870-1330D8A09034}" destId="{56037505-02DC-410F-B745-198FC23D5A52}" srcOrd="0" destOrd="0" presId="urn:microsoft.com/office/officeart/2005/8/layout/hierarchy1"/>
    <dgm:cxn modelId="{38CEB8CA-B8B9-4CF1-BBFC-A63ED548751C}" type="presParOf" srcId="{56037505-02DC-410F-B745-198FC23D5A52}" destId="{E9B8A179-B9EF-4A7D-AA61-9A779B6EF449}" srcOrd="0" destOrd="0" presId="urn:microsoft.com/office/officeart/2005/8/layout/hierarchy1"/>
    <dgm:cxn modelId="{F2ACC776-2695-4AF2-BBA0-59EB5F766004}" type="presParOf" srcId="{56037505-02DC-410F-B745-198FC23D5A52}" destId="{C03A9B8A-3F5D-445B-87EB-BC820D10789D}" srcOrd="1" destOrd="0" presId="urn:microsoft.com/office/officeart/2005/8/layout/hierarchy1"/>
    <dgm:cxn modelId="{082D7F06-2C6D-40EE-886D-DA2A9DEFD36A}" type="presParOf" srcId="{213C58CE-8AC8-47D6-A870-1330D8A09034}" destId="{66AB1E5F-5F0C-4382-8DAD-F42FD8B1B4C8}" srcOrd="1" destOrd="0" presId="urn:microsoft.com/office/officeart/2005/8/layout/hierarchy1"/>
    <dgm:cxn modelId="{1282AA03-2224-40D6-AE27-4C10AFA07924}" type="presParOf" srcId="{694353F1-9D91-4818-9589-CDE4F14BDBF8}" destId="{B384B7E2-3855-4DB0-8026-40540F54F0B5}" srcOrd="1" destOrd="0" presId="urn:microsoft.com/office/officeart/2005/8/layout/hierarchy1"/>
    <dgm:cxn modelId="{5732EB5B-3109-4FCE-99F8-2A62BA398BA6}" type="presParOf" srcId="{B384B7E2-3855-4DB0-8026-40540F54F0B5}" destId="{D7B95F9F-8366-48F6-90F5-D5CB50A3727A}" srcOrd="0" destOrd="0" presId="urn:microsoft.com/office/officeart/2005/8/layout/hierarchy1"/>
    <dgm:cxn modelId="{E085B087-0C40-4A0C-AF61-6C247A92C34F}" type="presParOf" srcId="{D7B95F9F-8366-48F6-90F5-D5CB50A3727A}" destId="{44CEFC50-7007-48B1-A294-81CFCF476FED}" srcOrd="0" destOrd="0" presId="urn:microsoft.com/office/officeart/2005/8/layout/hierarchy1"/>
    <dgm:cxn modelId="{F6BF2203-BB5E-47AA-8149-54B22E84A82D}" type="presParOf" srcId="{D7B95F9F-8366-48F6-90F5-D5CB50A3727A}" destId="{B0D7AB4A-EA35-49A7-9CC1-2D6315021785}" srcOrd="1" destOrd="0" presId="urn:microsoft.com/office/officeart/2005/8/layout/hierarchy1"/>
    <dgm:cxn modelId="{DB74CD61-1830-4914-9505-B5CED8D68663}" type="presParOf" srcId="{B384B7E2-3855-4DB0-8026-40540F54F0B5}" destId="{1E3DC687-F1F1-4F3F-A7E6-F55EBA7FC5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F6A22-8C02-438A-AE6B-5DED6F23FCD0}">
      <dsp:nvSpPr>
        <dsp:cNvPr id="0" name=""/>
        <dsp:cNvSpPr/>
      </dsp:nvSpPr>
      <dsp:spPr>
        <a:xfrm>
          <a:off x="373734" y="0"/>
          <a:ext cx="2758358" cy="2758318"/>
        </a:xfrm>
        <a:prstGeom prst="ellipse">
          <a:avLst/>
        </a:prstGeom>
        <a:solidFill>
          <a:schemeClr val="accent4">
            <a:lumMod val="50000"/>
            <a:alpha val="50000"/>
          </a:schemeClr>
        </a:solidFill>
        <a:ln w="12700" cap="flat" cmpd="sng" algn="ctr">
          <a:solidFill>
            <a:schemeClr val="lt1">
              <a:hueOff val="0"/>
              <a:satOff val="0"/>
              <a:lumOff val="0"/>
              <a:alphaOff val="0"/>
            </a:schemeClr>
          </a:solidFill>
          <a:prstDash val="solid"/>
          <a:miter lim="800000"/>
        </a:ln>
        <a:effectLst>
          <a:glow rad="101600">
            <a:schemeClr val="accent2">
              <a:satMod val="175000"/>
              <a:alpha val="40000"/>
            </a:schemeClr>
          </a:glow>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Cost of Preventing nonconformance</a:t>
          </a:r>
        </a:p>
      </dsp:txBody>
      <dsp:txXfrm>
        <a:off x="777686" y="403946"/>
        <a:ext cx="1950454" cy="1950426"/>
      </dsp:txXfrm>
    </dsp:sp>
    <dsp:sp modelId="{193F1766-EB87-476D-9B87-27D622A3AC1D}">
      <dsp:nvSpPr>
        <dsp:cNvPr id="0" name=""/>
        <dsp:cNvSpPr/>
      </dsp:nvSpPr>
      <dsp:spPr>
        <a:xfrm>
          <a:off x="1793485" y="1839645"/>
          <a:ext cx="2758358" cy="2758318"/>
        </a:xfrm>
        <a:prstGeom prst="ellipse">
          <a:avLst/>
        </a:prstGeom>
        <a:solidFill>
          <a:schemeClr val="accent3">
            <a:alpha val="50000"/>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a:glow rad="101600">
            <a:schemeClr val="accent2">
              <a:satMod val="175000"/>
              <a:alpha val="40000"/>
            </a:schemeClr>
          </a:glow>
        </a:effectLst>
      </dsp:spPr>
      <dsp:style>
        <a:lnRef idx="2">
          <a:scrgbClr r="0" g="0" b="0"/>
        </a:lnRef>
        <a:fillRef idx="1">
          <a:scrgbClr r="0" g="0" b="0"/>
        </a:fillRef>
        <a:effectRef idx="0">
          <a:scrgbClr r="0" g="0" b="0"/>
        </a:effectRef>
        <a:fontRef idx="minor">
          <a:schemeClr val="tx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Cost of appraising the product for conformance</a:t>
          </a:r>
        </a:p>
      </dsp:txBody>
      <dsp:txXfrm>
        <a:off x="2197437" y="2243591"/>
        <a:ext cx="1950454" cy="1950426"/>
      </dsp:txXfrm>
    </dsp:sp>
    <dsp:sp modelId="{D383A3DC-37C1-4163-B1A0-9BC39E85B97B}">
      <dsp:nvSpPr>
        <dsp:cNvPr id="0" name=""/>
        <dsp:cNvSpPr/>
      </dsp:nvSpPr>
      <dsp:spPr>
        <a:xfrm>
          <a:off x="3211557" y="0"/>
          <a:ext cx="2758358" cy="2758318"/>
        </a:xfrm>
        <a:prstGeom prst="ellipse">
          <a:avLst/>
        </a:prstGeom>
        <a:solidFill>
          <a:schemeClr val="accent3">
            <a:alpha val="50000"/>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a:glow rad="101600">
            <a:schemeClr val="accent2">
              <a:satMod val="175000"/>
              <a:alpha val="40000"/>
            </a:schemeClr>
          </a:glow>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Cost of nonconformance</a:t>
          </a:r>
        </a:p>
        <a:p>
          <a:pPr marL="0" lvl="0" indent="0" algn="ctr" defTabSz="889000">
            <a:lnSpc>
              <a:spcPct val="90000"/>
            </a:lnSpc>
            <a:spcBef>
              <a:spcPct val="0"/>
            </a:spcBef>
            <a:spcAft>
              <a:spcPct val="35000"/>
            </a:spcAft>
            <a:buNone/>
          </a:pPr>
          <a:r>
            <a:rPr lang="en-US" sz="2000" b="1" kern="1200" dirty="0"/>
            <a:t>(failure)</a:t>
          </a:r>
        </a:p>
      </dsp:txBody>
      <dsp:txXfrm>
        <a:off x="3615509" y="403946"/>
        <a:ext cx="1950454" cy="1950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B1E7B-AFBD-45AE-AF0F-CC8A85F8B668}">
      <dsp:nvSpPr>
        <dsp:cNvPr id="0" name=""/>
        <dsp:cNvSpPr/>
      </dsp:nvSpPr>
      <dsp:spPr>
        <a:xfrm>
          <a:off x="0" y="16490"/>
          <a:ext cx="3352800" cy="1213289"/>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Internal Failure</a:t>
          </a:r>
        </a:p>
        <a:p>
          <a:pPr marL="0" lvl="0" indent="0" algn="l" defTabSz="1244600">
            <a:lnSpc>
              <a:spcPct val="90000"/>
            </a:lnSpc>
            <a:spcBef>
              <a:spcPct val="0"/>
            </a:spcBef>
            <a:spcAft>
              <a:spcPct val="35000"/>
            </a:spcAft>
            <a:buNone/>
          </a:pPr>
          <a:r>
            <a:rPr lang="en-US" sz="2400" i="1" kern="1200" dirty="0"/>
            <a:t>Found by Project Team</a:t>
          </a:r>
        </a:p>
      </dsp:txBody>
      <dsp:txXfrm>
        <a:off x="59228" y="75718"/>
        <a:ext cx="3234344" cy="1094833"/>
      </dsp:txXfrm>
    </dsp:sp>
    <dsp:sp modelId="{9D3B8456-47F5-4B1C-B340-9A1D0299762A}">
      <dsp:nvSpPr>
        <dsp:cNvPr id="0" name=""/>
        <dsp:cNvSpPr/>
      </dsp:nvSpPr>
      <dsp:spPr>
        <a:xfrm>
          <a:off x="0" y="1229780"/>
          <a:ext cx="33528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51" tIns="21590" rIns="120904" bIns="21590" numCol="1" spcCol="1270" anchor="t" anchorCtr="0">
          <a:noAutofit/>
        </a:bodyPr>
        <a:lstStyle/>
        <a:p>
          <a:pPr marL="114300" lvl="1" indent="-114300" algn="l" defTabSz="577850">
            <a:lnSpc>
              <a:spcPct val="90000"/>
            </a:lnSpc>
            <a:spcBef>
              <a:spcPct val="0"/>
            </a:spcBef>
            <a:spcAft>
              <a:spcPct val="20000"/>
            </a:spcAft>
            <a:buNone/>
          </a:pPr>
          <a:endParaRPr lang="en-US" sz="1300" i="1" kern="1200" dirty="0"/>
        </a:p>
      </dsp:txBody>
      <dsp:txXfrm>
        <a:off x="0" y="1229780"/>
        <a:ext cx="3352800" cy="281520"/>
      </dsp:txXfrm>
    </dsp:sp>
    <dsp:sp modelId="{3DFF40EC-3186-426F-89F1-A02EC792D805}">
      <dsp:nvSpPr>
        <dsp:cNvPr id="0" name=""/>
        <dsp:cNvSpPr/>
      </dsp:nvSpPr>
      <dsp:spPr>
        <a:xfrm>
          <a:off x="0" y="1511300"/>
          <a:ext cx="3352800" cy="1213289"/>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External Failure</a:t>
          </a:r>
        </a:p>
        <a:p>
          <a:pPr marL="0" lvl="0" indent="0" algn="l" defTabSz="1244600">
            <a:lnSpc>
              <a:spcPct val="90000"/>
            </a:lnSpc>
            <a:spcBef>
              <a:spcPct val="0"/>
            </a:spcBef>
            <a:spcAft>
              <a:spcPct val="35000"/>
            </a:spcAft>
            <a:buNone/>
          </a:pPr>
          <a:r>
            <a:rPr lang="en-US" sz="2400" i="1" kern="1200" dirty="0"/>
            <a:t>Found by customer</a:t>
          </a:r>
        </a:p>
      </dsp:txBody>
      <dsp:txXfrm>
        <a:off x="59228" y="1570528"/>
        <a:ext cx="3234344" cy="1094833"/>
      </dsp:txXfrm>
    </dsp:sp>
    <dsp:sp modelId="{5636B58D-C285-4F36-A2CF-C1152D441367}">
      <dsp:nvSpPr>
        <dsp:cNvPr id="0" name=""/>
        <dsp:cNvSpPr/>
      </dsp:nvSpPr>
      <dsp:spPr>
        <a:xfrm>
          <a:off x="0" y="2724590"/>
          <a:ext cx="33528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51" tIns="21590" rIns="120904" bIns="21590" numCol="1" spcCol="1270" anchor="t" anchorCtr="0">
          <a:noAutofit/>
        </a:bodyPr>
        <a:lstStyle/>
        <a:p>
          <a:pPr marL="114300" lvl="1" indent="-114300" algn="l" defTabSz="577850">
            <a:lnSpc>
              <a:spcPct val="90000"/>
            </a:lnSpc>
            <a:spcBef>
              <a:spcPct val="0"/>
            </a:spcBef>
            <a:spcAft>
              <a:spcPct val="20000"/>
            </a:spcAft>
            <a:buNone/>
          </a:pPr>
          <a:endParaRPr lang="en-US" sz="1300" i="1" kern="1200" dirty="0"/>
        </a:p>
      </dsp:txBody>
      <dsp:txXfrm>
        <a:off x="0" y="2724590"/>
        <a:ext cx="3352800" cy="28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ADF7-21E2-44F6-A322-29473779C147}">
      <dsp:nvSpPr>
        <dsp:cNvPr id="0" name=""/>
        <dsp:cNvSpPr/>
      </dsp:nvSpPr>
      <dsp:spPr>
        <a:xfrm>
          <a:off x="4685372" y="2385424"/>
          <a:ext cx="747027" cy="444095"/>
        </a:xfrm>
        <a:custGeom>
          <a:avLst/>
          <a:gdLst/>
          <a:ahLst/>
          <a:cxnLst/>
          <a:rect l="0" t="0" r="0" b="0"/>
          <a:pathLst>
            <a:path>
              <a:moveTo>
                <a:pt x="747027" y="0"/>
              </a:moveTo>
              <a:lnTo>
                <a:pt x="747027" y="302638"/>
              </a:lnTo>
              <a:lnTo>
                <a:pt x="0" y="302638"/>
              </a:lnTo>
              <a:lnTo>
                <a:pt x="0" y="444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77004B-C4C6-4F5B-B1DE-A29443E9A01C}">
      <dsp:nvSpPr>
        <dsp:cNvPr id="0" name=""/>
        <dsp:cNvSpPr/>
      </dsp:nvSpPr>
      <dsp:spPr>
        <a:xfrm>
          <a:off x="4022177" y="971698"/>
          <a:ext cx="1410222" cy="444095"/>
        </a:xfrm>
        <a:custGeom>
          <a:avLst/>
          <a:gdLst/>
          <a:ahLst/>
          <a:cxnLst/>
          <a:rect l="0" t="0" r="0" b="0"/>
          <a:pathLst>
            <a:path>
              <a:moveTo>
                <a:pt x="0" y="0"/>
              </a:moveTo>
              <a:lnTo>
                <a:pt x="0" y="302638"/>
              </a:lnTo>
              <a:lnTo>
                <a:pt x="1410222" y="302638"/>
              </a:lnTo>
              <a:lnTo>
                <a:pt x="1410222" y="444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C9A0F-79E2-4804-890B-06AC4FC9EED1}">
      <dsp:nvSpPr>
        <dsp:cNvPr id="0" name=""/>
        <dsp:cNvSpPr/>
      </dsp:nvSpPr>
      <dsp:spPr>
        <a:xfrm>
          <a:off x="1910606" y="2380576"/>
          <a:ext cx="942848" cy="451009"/>
        </a:xfrm>
        <a:custGeom>
          <a:avLst/>
          <a:gdLst/>
          <a:ahLst/>
          <a:cxnLst/>
          <a:rect l="0" t="0" r="0" b="0"/>
          <a:pathLst>
            <a:path>
              <a:moveTo>
                <a:pt x="0" y="0"/>
              </a:moveTo>
              <a:lnTo>
                <a:pt x="0" y="309551"/>
              </a:lnTo>
              <a:lnTo>
                <a:pt x="942848" y="309551"/>
              </a:lnTo>
              <a:lnTo>
                <a:pt x="942848" y="4510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67D28B-6714-4B18-9289-825DB8FBC1A8}">
      <dsp:nvSpPr>
        <dsp:cNvPr id="0" name=""/>
        <dsp:cNvSpPr/>
      </dsp:nvSpPr>
      <dsp:spPr>
        <a:xfrm>
          <a:off x="886385" y="2380576"/>
          <a:ext cx="1024221" cy="448943"/>
        </a:xfrm>
        <a:custGeom>
          <a:avLst/>
          <a:gdLst/>
          <a:ahLst/>
          <a:cxnLst/>
          <a:rect l="0" t="0" r="0" b="0"/>
          <a:pathLst>
            <a:path>
              <a:moveTo>
                <a:pt x="1024221" y="0"/>
              </a:moveTo>
              <a:lnTo>
                <a:pt x="1024221" y="307486"/>
              </a:lnTo>
              <a:lnTo>
                <a:pt x="0" y="307486"/>
              </a:lnTo>
              <a:lnTo>
                <a:pt x="0" y="4489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4EC7F-B3D5-45AB-AED5-CD2656491E51}">
      <dsp:nvSpPr>
        <dsp:cNvPr id="0" name=""/>
        <dsp:cNvSpPr/>
      </dsp:nvSpPr>
      <dsp:spPr>
        <a:xfrm>
          <a:off x="1910606" y="971698"/>
          <a:ext cx="2111570" cy="439247"/>
        </a:xfrm>
        <a:custGeom>
          <a:avLst/>
          <a:gdLst/>
          <a:ahLst/>
          <a:cxnLst/>
          <a:rect l="0" t="0" r="0" b="0"/>
          <a:pathLst>
            <a:path>
              <a:moveTo>
                <a:pt x="2111570" y="0"/>
              </a:moveTo>
              <a:lnTo>
                <a:pt x="2111570" y="297790"/>
              </a:lnTo>
              <a:lnTo>
                <a:pt x="0" y="297790"/>
              </a:lnTo>
              <a:lnTo>
                <a:pt x="0" y="4392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7A3869-C1A9-4074-BA71-090ACC221ACD}">
      <dsp:nvSpPr>
        <dsp:cNvPr id="0" name=""/>
        <dsp:cNvSpPr/>
      </dsp:nvSpPr>
      <dsp:spPr>
        <a:xfrm>
          <a:off x="3258688" y="2068"/>
          <a:ext cx="1526976"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53D94-00EC-4194-AECB-60ED1A5A290D}">
      <dsp:nvSpPr>
        <dsp:cNvPr id="0" name=""/>
        <dsp:cNvSpPr/>
      </dsp:nvSpPr>
      <dsp:spPr>
        <a:xfrm>
          <a:off x="3428352" y="163249"/>
          <a:ext cx="1526976"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COQ</a:t>
          </a:r>
        </a:p>
      </dsp:txBody>
      <dsp:txXfrm>
        <a:off x="3456751" y="191648"/>
        <a:ext cx="1470178" cy="912832"/>
      </dsp:txXfrm>
    </dsp:sp>
    <dsp:sp modelId="{8F77B6BA-7194-4EB0-BE22-668129231063}">
      <dsp:nvSpPr>
        <dsp:cNvPr id="0" name=""/>
        <dsp:cNvSpPr/>
      </dsp:nvSpPr>
      <dsp:spPr>
        <a:xfrm>
          <a:off x="722519" y="1410946"/>
          <a:ext cx="2376174"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FF14C-007F-4797-9731-AB372F723B0C}">
      <dsp:nvSpPr>
        <dsp:cNvPr id="0" name=""/>
        <dsp:cNvSpPr/>
      </dsp:nvSpPr>
      <dsp:spPr>
        <a:xfrm>
          <a:off x="892183" y="1572127"/>
          <a:ext cx="2376174"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Cost of Conformance</a:t>
          </a:r>
        </a:p>
      </dsp:txBody>
      <dsp:txXfrm>
        <a:off x="920582" y="1600526"/>
        <a:ext cx="2319376" cy="912832"/>
      </dsp:txXfrm>
    </dsp:sp>
    <dsp:sp modelId="{9CA3E50D-35AE-4E37-B9C6-2FF28C43EF16}">
      <dsp:nvSpPr>
        <dsp:cNvPr id="0" name=""/>
        <dsp:cNvSpPr/>
      </dsp:nvSpPr>
      <dsp:spPr>
        <a:xfrm>
          <a:off x="37432" y="2829520"/>
          <a:ext cx="1697906"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82F985-01CF-4CC1-BD35-CBD7C11C828B}">
      <dsp:nvSpPr>
        <dsp:cNvPr id="0" name=""/>
        <dsp:cNvSpPr/>
      </dsp:nvSpPr>
      <dsp:spPr>
        <a:xfrm>
          <a:off x="207096" y="2990701"/>
          <a:ext cx="1697906"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Preventive Costs</a:t>
          </a:r>
        </a:p>
      </dsp:txBody>
      <dsp:txXfrm>
        <a:off x="235495" y="3019100"/>
        <a:ext cx="1641108" cy="912832"/>
      </dsp:txXfrm>
    </dsp:sp>
    <dsp:sp modelId="{87903958-2996-48F8-9D0B-37286B217B75}">
      <dsp:nvSpPr>
        <dsp:cNvPr id="0" name=""/>
        <dsp:cNvSpPr/>
      </dsp:nvSpPr>
      <dsp:spPr>
        <a:xfrm>
          <a:off x="2089966" y="2831585"/>
          <a:ext cx="1526976"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2CAB2F-EE50-4850-8C8D-C41A402A5BB6}">
      <dsp:nvSpPr>
        <dsp:cNvPr id="0" name=""/>
        <dsp:cNvSpPr/>
      </dsp:nvSpPr>
      <dsp:spPr>
        <a:xfrm>
          <a:off x="2259631" y="2992766"/>
          <a:ext cx="1526976"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Appraisal Costs</a:t>
          </a:r>
        </a:p>
      </dsp:txBody>
      <dsp:txXfrm>
        <a:off x="2288030" y="3021165"/>
        <a:ext cx="1470178" cy="912832"/>
      </dsp:txXfrm>
    </dsp:sp>
    <dsp:sp modelId="{C94C602C-B83B-4BB7-B9F1-A6AC1E7C55B6}">
      <dsp:nvSpPr>
        <dsp:cNvPr id="0" name=""/>
        <dsp:cNvSpPr/>
      </dsp:nvSpPr>
      <dsp:spPr>
        <a:xfrm>
          <a:off x="4179836" y="1415794"/>
          <a:ext cx="2505127"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F4C9C-B155-4335-B21B-6A91618F9E98}">
      <dsp:nvSpPr>
        <dsp:cNvPr id="0" name=""/>
        <dsp:cNvSpPr/>
      </dsp:nvSpPr>
      <dsp:spPr>
        <a:xfrm>
          <a:off x="4349500" y="1576975"/>
          <a:ext cx="2505127"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Cost of </a:t>
          </a:r>
        </a:p>
        <a:p>
          <a:pPr marL="0" lvl="0" indent="0" algn="ctr" defTabSz="889000">
            <a:lnSpc>
              <a:spcPct val="90000"/>
            </a:lnSpc>
            <a:spcBef>
              <a:spcPct val="0"/>
            </a:spcBef>
            <a:spcAft>
              <a:spcPct val="35000"/>
            </a:spcAft>
            <a:buNone/>
          </a:pPr>
          <a:r>
            <a:rPr lang="en-US" sz="2000" b="1" kern="1200" dirty="0"/>
            <a:t>Nonconformance</a:t>
          </a:r>
        </a:p>
      </dsp:txBody>
      <dsp:txXfrm>
        <a:off x="4377899" y="1605374"/>
        <a:ext cx="2448329" cy="912832"/>
      </dsp:txXfrm>
    </dsp:sp>
    <dsp:sp modelId="{E9B8A179-B9EF-4A7D-AA61-9A779B6EF449}">
      <dsp:nvSpPr>
        <dsp:cNvPr id="0" name=""/>
        <dsp:cNvSpPr/>
      </dsp:nvSpPr>
      <dsp:spPr>
        <a:xfrm>
          <a:off x="3921884" y="2829520"/>
          <a:ext cx="1526976"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3A9B8A-3F5D-445B-87EB-BC820D10789D}">
      <dsp:nvSpPr>
        <dsp:cNvPr id="0" name=""/>
        <dsp:cNvSpPr/>
      </dsp:nvSpPr>
      <dsp:spPr>
        <a:xfrm>
          <a:off x="4091548" y="2990701"/>
          <a:ext cx="1526976"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Internal Failure Costs</a:t>
          </a:r>
        </a:p>
      </dsp:txBody>
      <dsp:txXfrm>
        <a:off x="4119947" y="3019100"/>
        <a:ext cx="1470178" cy="912832"/>
      </dsp:txXfrm>
    </dsp:sp>
    <dsp:sp modelId="{44CEFC50-7007-48B1-A294-81CFCF476FED}">
      <dsp:nvSpPr>
        <dsp:cNvPr id="0" name=""/>
        <dsp:cNvSpPr/>
      </dsp:nvSpPr>
      <dsp:spPr>
        <a:xfrm>
          <a:off x="5867394" y="2819396"/>
          <a:ext cx="1526976" cy="969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7AB4A-EA35-49A7-9CC1-2D6315021785}">
      <dsp:nvSpPr>
        <dsp:cNvPr id="0" name=""/>
        <dsp:cNvSpPr/>
      </dsp:nvSpPr>
      <dsp:spPr>
        <a:xfrm>
          <a:off x="6037058" y="2980577"/>
          <a:ext cx="1526976" cy="9696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External Failure Costs</a:t>
          </a:r>
        </a:p>
      </dsp:txBody>
      <dsp:txXfrm>
        <a:off x="6065457" y="3008976"/>
        <a:ext cx="1470178" cy="912832"/>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3F761-1673-4ED4-A6C7-796EF9170FD2}" type="datetimeFigureOut">
              <a:rPr lang="en-US" smtClean="0"/>
              <a:pPr/>
              <a:t>6/11/2018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A99FF-A935-40A1-82D5-B34751F1C838}" type="slidenum">
              <a:rPr lang="en-CA" smtClean="0"/>
              <a:pPr/>
              <a:t>‹#›</a:t>
            </a:fld>
            <a:endParaRPr lang="en-CA"/>
          </a:p>
        </p:txBody>
      </p:sp>
    </p:spTree>
    <p:extLst>
      <p:ext uri="{BB962C8B-B14F-4D97-AF65-F5344CB8AC3E}">
        <p14:creationId xmlns:p14="http://schemas.microsoft.com/office/powerpoint/2010/main" val="352941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8B0D71C0-6E6A-4795-AD9B-ECC73A65FCCB}" type="slidenum">
              <a:rPr lang="en-US"/>
              <a:pPr/>
              <a:t>1</a:t>
            </a:fld>
            <a:endParaRPr lang="en-US" sz="1000" i="1" dirty="0"/>
          </a:p>
        </p:txBody>
      </p:sp>
      <p:sp>
        <p:nvSpPr>
          <p:cNvPr id="803842" name="Rectangle 2"/>
          <p:cNvSpPr>
            <a:spLocks noGrp="1" noRot="1" noChangeAspect="1" noChangeArrowheads="1" noTextEdit="1"/>
          </p:cNvSpPr>
          <p:nvPr>
            <p:ph type="sldImg"/>
          </p:nvPr>
        </p:nvSpPr>
        <p:spPr>
          <a:xfrm>
            <a:off x="1150938" y="692150"/>
            <a:ext cx="4554537" cy="3416300"/>
          </a:xfrm>
          <a:ln/>
        </p:spPr>
      </p:sp>
      <p:sp>
        <p:nvSpPr>
          <p:cNvPr id="80384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5A244830-31E2-4F94-9FE1-4AC4D2ED3ADD}" type="slidenum">
              <a:rPr lang="en-US"/>
              <a:pPr/>
              <a:t>16</a:t>
            </a:fld>
            <a:endParaRPr lang="en-US" sz="1000" i="1" dirty="0"/>
          </a:p>
        </p:txBody>
      </p:sp>
      <p:sp>
        <p:nvSpPr>
          <p:cNvPr id="819202" name="Rectangle 2"/>
          <p:cNvSpPr>
            <a:spLocks noGrp="1" noRot="1" noChangeAspect="1" noChangeArrowheads="1" noTextEdit="1"/>
          </p:cNvSpPr>
          <p:nvPr>
            <p:ph type="sldImg"/>
          </p:nvPr>
        </p:nvSpPr>
        <p:spPr>
          <a:xfrm>
            <a:off x="1150938" y="692150"/>
            <a:ext cx="4554537" cy="3416300"/>
          </a:xfrm>
          <a:ln/>
        </p:spPr>
      </p:sp>
      <p:sp>
        <p:nvSpPr>
          <p:cNvPr id="8192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9AA1A5CE-4A1B-4F63-8084-DF5519DACBB0}" type="slidenum">
              <a:rPr lang="en-US"/>
              <a:pPr/>
              <a:t>17</a:t>
            </a:fld>
            <a:endParaRPr lang="en-US" sz="1000" i="1" dirty="0"/>
          </a:p>
        </p:txBody>
      </p:sp>
      <p:sp>
        <p:nvSpPr>
          <p:cNvPr id="821250" name="Rectangle 2"/>
          <p:cNvSpPr>
            <a:spLocks noGrp="1" noRot="1" noChangeAspect="1" noChangeArrowheads="1" noTextEdit="1"/>
          </p:cNvSpPr>
          <p:nvPr>
            <p:ph type="sldImg"/>
          </p:nvPr>
        </p:nvSpPr>
        <p:spPr>
          <a:xfrm>
            <a:off x="1150938" y="692150"/>
            <a:ext cx="4554537" cy="3416300"/>
          </a:xfrm>
          <a:ln/>
        </p:spPr>
      </p:sp>
      <p:sp>
        <p:nvSpPr>
          <p:cNvPr id="8212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2B78E1E3-EA85-4F9C-99BC-929F8E3AF5A5}" type="slidenum">
              <a:rPr lang="en-US"/>
              <a:pPr/>
              <a:t>18</a:t>
            </a:fld>
            <a:endParaRPr lang="en-US" sz="1000" i="1" dirty="0"/>
          </a:p>
        </p:txBody>
      </p:sp>
      <p:sp>
        <p:nvSpPr>
          <p:cNvPr id="822274" name="Rectangle 2"/>
          <p:cNvSpPr>
            <a:spLocks noGrp="1" noRot="1" noChangeAspect="1" noChangeArrowheads="1" noTextEdit="1"/>
          </p:cNvSpPr>
          <p:nvPr>
            <p:ph type="sldImg"/>
          </p:nvPr>
        </p:nvSpPr>
        <p:spPr>
          <a:xfrm>
            <a:off x="1150938" y="692150"/>
            <a:ext cx="4554537" cy="3416300"/>
          </a:xfrm>
          <a:ln/>
        </p:spPr>
      </p:sp>
      <p:sp>
        <p:nvSpPr>
          <p:cNvPr id="8222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E91A14FA-A7D6-4C98-BF6E-5F9D960EE979}" type="slidenum">
              <a:rPr lang="en-US"/>
              <a:pPr/>
              <a:t>19</a:t>
            </a:fld>
            <a:endParaRPr lang="en-US" sz="1000" i="1" dirty="0"/>
          </a:p>
        </p:txBody>
      </p:sp>
      <p:sp>
        <p:nvSpPr>
          <p:cNvPr id="824322" name="Rectangle 2"/>
          <p:cNvSpPr>
            <a:spLocks noGrp="1" noRot="1" noChangeAspect="1" noChangeArrowheads="1" noTextEdit="1"/>
          </p:cNvSpPr>
          <p:nvPr>
            <p:ph type="sldImg"/>
          </p:nvPr>
        </p:nvSpPr>
        <p:spPr>
          <a:xfrm>
            <a:off x="1150938" y="692150"/>
            <a:ext cx="4554537" cy="3416300"/>
          </a:xfrm>
          <a:ln/>
        </p:spPr>
      </p:sp>
      <p:sp>
        <p:nvSpPr>
          <p:cNvPr id="8243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703F90C8-1E2B-44D8-B21E-96DC0CDAF1EA}" type="slidenum">
              <a:rPr lang="en-US"/>
              <a:pPr/>
              <a:t>20</a:t>
            </a:fld>
            <a:endParaRPr lang="en-US" sz="1000" i="1" dirty="0"/>
          </a:p>
        </p:txBody>
      </p:sp>
      <p:sp>
        <p:nvSpPr>
          <p:cNvPr id="825346" name="Rectangle 2"/>
          <p:cNvSpPr>
            <a:spLocks noGrp="1" noRot="1" noChangeAspect="1" noChangeArrowheads="1" noTextEdit="1"/>
          </p:cNvSpPr>
          <p:nvPr>
            <p:ph type="sldImg"/>
          </p:nvPr>
        </p:nvSpPr>
        <p:spPr>
          <a:xfrm>
            <a:off x="1150938" y="692150"/>
            <a:ext cx="4554537" cy="3416300"/>
          </a:xfrm>
          <a:ln/>
        </p:spPr>
      </p:sp>
      <p:sp>
        <p:nvSpPr>
          <p:cNvPr id="8253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3F8D0872-C33F-4C84-8F36-ECAB1CF1A9D8}" type="slidenum">
              <a:rPr lang="en-US"/>
              <a:pPr/>
              <a:t>21</a:t>
            </a:fld>
            <a:endParaRPr lang="en-US" sz="1000" i="1" dirty="0"/>
          </a:p>
        </p:txBody>
      </p:sp>
      <p:sp>
        <p:nvSpPr>
          <p:cNvPr id="826370" name="Rectangle 2"/>
          <p:cNvSpPr>
            <a:spLocks noGrp="1" noRot="1" noChangeAspect="1" noChangeArrowheads="1" noTextEdit="1"/>
          </p:cNvSpPr>
          <p:nvPr>
            <p:ph type="sldImg"/>
          </p:nvPr>
        </p:nvSpPr>
        <p:spPr>
          <a:xfrm>
            <a:off x="1150938" y="692150"/>
            <a:ext cx="4554537" cy="3416300"/>
          </a:xfrm>
          <a:ln/>
        </p:spPr>
      </p:sp>
      <p:sp>
        <p:nvSpPr>
          <p:cNvPr id="8263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F94A9A8F-F6E9-4EC7-86A8-406E8AB15E42}" type="slidenum">
              <a:rPr lang="en-US"/>
              <a:pPr/>
              <a:t>22</a:t>
            </a:fld>
            <a:endParaRPr lang="en-US" sz="1000" i="1" dirty="0"/>
          </a:p>
        </p:txBody>
      </p:sp>
      <p:sp>
        <p:nvSpPr>
          <p:cNvPr id="827394" name="Rectangle 2"/>
          <p:cNvSpPr>
            <a:spLocks noGrp="1" noRot="1" noChangeAspect="1" noChangeArrowheads="1" noTextEdit="1"/>
          </p:cNvSpPr>
          <p:nvPr>
            <p:ph type="sldImg"/>
          </p:nvPr>
        </p:nvSpPr>
        <p:spPr>
          <a:xfrm>
            <a:off x="1150938" y="692150"/>
            <a:ext cx="4554537" cy="3416300"/>
          </a:xfrm>
          <a:ln/>
        </p:spPr>
      </p:sp>
      <p:sp>
        <p:nvSpPr>
          <p:cNvPr id="8273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7495675E-E010-4D24-A00D-254A965FED01}" type="slidenum">
              <a:rPr lang="en-US"/>
              <a:pPr/>
              <a:t>23</a:t>
            </a:fld>
            <a:endParaRPr lang="en-US" sz="1000" i="1" dirty="0"/>
          </a:p>
        </p:txBody>
      </p:sp>
      <p:sp>
        <p:nvSpPr>
          <p:cNvPr id="828418" name="Rectangle 2"/>
          <p:cNvSpPr>
            <a:spLocks noGrp="1" noRot="1" noChangeAspect="1" noChangeArrowheads="1" noTextEdit="1"/>
          </p:cNvSpPr>
          <p:nvPr>
            <p:ph type="sldImg"/>
          </p:nvPr>
        </p:nvSpPr>
        <p:spPr>
          <a:xfrm>
            <a:off x="1150938" y="692150"/>
            <a:ext cx="4554537" cy="3416300"/>
          </a:xfrm>
          <a:ln/>
        </p:spPr>
      </p:sp>
      <p:sp>
        <p:nvSpPr>
          <p:cNvPr id="8284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D6DADCE2-4895-4BD0-AAAF-6123C16D32AA}" type="slidenum">
              <a:rPr lang="en-US"/>
              <a:pPr/>
              <a:t>24</a:t>
            </a:fld>
            <a:endParaRPr lang="en-US" sz="1000" i="1" dirty="0"/>
          </a:p>
        </p:txBody>
      </p:sp>
      <p:sp>
        <p:nvSpPr>
          <p:cNvPr id="829442" name="Rectangle 2"/>
          <p:cNvSpPr>
            <a:spLocks noGrp="1" noRot="1" noChangeAspect="1" noChangeArrowheads="1" noTextEdit="1"/>
          </p:cNvSpPr>
          <p:nvPr>
            <p:ph type="sldImg"/>
          </p:nvPr>
        </p:nvSpPr>
        <p:spPr>
          <a:xfrm>
            <a:off x="1150938" y="692150"/>
            <a:ext cx="4554537" cy="3416300"/>
          </a:xfrm>
          <a:ln/>
        </p:spPr>
      </p:sp>
      <p:sp>
        <p:nvSpPr>
          <p:cNvPr id="82944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BD8FF6F6-9419-433C-9285-CC62020BCFA2}" type="slidenum">
              <a:rPr lang="en-US"/>
              <a:pPr/>
              <a:t>25</a:t>
            </a:fld>
            <a:endParaRPr lang="en-US" sz="1000" i="1" dirty="0"/>
          </a:p>
        </p:txBody>
      </p:sp>
      <p:sp>
        <p:nvSpPr>
          <p:cNvPr id="830466" name="Rectangle 2"/>
          <p:cNvSpPr>
            <a:spLocks noGrp="1" noRot="1" noChangeAspect="1" noChangeArrowheads="1" noTextEdit="1"/>
          </p:cNvSpPr>
          <p:nvPr>
            <p:ph type="sldImg"/>
          </p:nvPr>
        </p:nvSpPr>
        <p:spPr>
          <a:xfrm>
            <a:off x="1150938" y="692150"/>
            <a:ext cx="4554537" cy="3416300"/>
          </a:xfrm>
          <a:ln/>
        </p:spPr>
      </p:sp>
      <p:sp>
        <p:nvSpPr>
          <p:cNvPr id="8304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11" name="Rectangle 5"/>
          <p:cNvSpPr>
            <a:spLocks noGrp="1" noChangeArrowheads="1"/>
          </p:cNvSpPr>
          <p:nvPr>
            <p:ph type="sldNum" sz="quarter" idx="5"/>
          </p:nvPr>
        </p:nvSpPr>
        <p:spPr>
          <a:ln/>
        </p:spPr>
        <p:txBody>
          <a:bodyPr/>
          <a:lstStyle/>
          <a:p>
            <a:fld id="{29C4AF68-3DFD-429C-9F35-23FAAA8A9F0B}" type="slidenum">
              <a:rPr lang="en-US"/>
              <a:pPr/>
              <a:t>3</a:t>
            </a:fld>
            <a:endParaRPr lang="en-US" sz="1000" i="1" dirty="0"/>
          </a:p>
        </p:txBody>
      </p:sp>
      <p:sp>
        <p:nvSpPr>
          <p:cNvPr id="7172" name="Rectangle 4"/>
          <p:cNvSpPr>
            <a:spLocks noChangeArrowheads="1"/>
          </p:cNvSpPr>
          <p:nvPr/>
        </p:nvSpPr>
        <p:spPr bwMode="auto">
          <a:xfrm>
            <a:off x="-1560" y="8686643"/>
            <a:ext cx="2972789" cy="457357"/>
          </a:xfrm>
          <a:prstGeom prst="rect">
            <a:avLst/>
          </a:prstGeom>
          <a:noFill/>
          <a:ln w="9525">
            <a:noFill/>
            <a:miter lim="800000"/>
            <a:headEnd/>
            <a:tailEnd/>
          </a:ln>
          <a:effectLst/>
        </p:spPr>
        <p:txBody>
          <a:bodyPr wrap="none" lIns="90224" tIns="45112" rIns="90224" bIns="45112" anchor="ctr"/>
          <a:lstStyle/>
          <a:p>
            <a:endParaRPr lang="en-CA"/>
          </a:p>
        </p:txBody>
      </p:sp>
      <p:sp>
        <p:nvSpPr>
          <p:cNvPr id="7174" name="Rectangle 6"/>
          <p:cNvSpPr>
            <a:spLocks noChangeArrowheads="1"/>
          </p:cNvSpPr>
          <p:nvPr/>
        </p:nvSpPr>
        <p:spPr bwMode="auto">
          <a:xfrm>
            <a:off x="3883653" y="1"/>
            <a:ext cx="2974348" cy="455785"/>
          </a:xfrm>
          <a:prstGeom prst="rect">
            <a:avLst/>
          </a:prstGeom>
          <a:noFill/>
          <a:ln w="9525">
            <a:noFill/>
            <a:miter lim="800000"/>
            <a:headEnd/>
            <a:tailEnd/>
          </a:ln>
          <a:effectLst/>
        </p:spPr>
        <p:txBody>
          <a:bodyPr wrap="none" lIns="90224" tIns="45112" rIns="90224" bIns="45112" anchor="ctr"/>
          <a:lstStyle/>
          <a:p>
            <a:endParaRPr lang="en-CA"/>
          </a:p>
        </p:txBody>
      </p:sp>
      <p:sp>
        <p:nvSpPr>
          <p:cNvPr id="7176" name="Rectangle 8"/>
          <p:cNvSpPr>
            <a:spLocks noChangeArrowheads="1"/>
          </p:cNvSpPr>
          <p:nvPr/>
        </p:nvSpPr>
        <p:spPr bwMode="auto">
          <a:xfrm>
            <a:off x="-1560" y="8685071"/>
            <a:ext cx="2971228" cy="458929"/>
          </a:xfrm>
          <a:prstGeom prst="rect">
            <a:avLst/>
          </a:prstGeom>
          <a:noFill/>
          <a:ln w="9525">
            <a:noFill/>
            <a:miter lim="800000"/>
            <a:headEnd/>
            <a:tailEnd/>
          </a:ln>
          <a:effectLst/>
        </p:spPr>
        <p:txBody>
          <a:bodyPr wrap="none" lIns="90224" tIns="45112" rIns="90224" bIns="45112" anchor="ctr"/>
          <a:lstStyle/>
          <a:p>
            <a:endParaRPr lang="en-CA"/>
          </a:p>
        </p:txBody>
      </p:sp>
      <p:sp>
        <p:nvSpPr>
          <p:cNvPr id="7177" name="Rectangle 9"/>
          <p:cNvSpPr>
            <a:spLocks noChangeArrowheads="1"/>
          </p:cNvSpPr>
          <p:nvPr/>
        </p:nvSpPr>
        <p:spPr bwMode="auto">
          <a:xfrm>
            <a:off x="-1560" y="1"/>
            <a:ext cx="2971228" cy="455785"/>
          </a:xfrm>
          <a:prstGeom prst="rect">
            <a:avLst/>
          </a:prstGeom>
          <a:noFill/>
          <a:ln w="9525">
            <a:noFill/>
            <a:miter lim="800000"/>
            <a:headEnd/>
            <a:tailEnd/>
          </a:ln>
          <a:effectLst/>
        </p:spPr>
        <p:txBody>
          <a:bodyPr wrap="none" lIns="90224" tIns="45112" rIns="90224" bIns="45112" anchor="ctr"/>
          <a:lstStyle/>
          <a:p>
            <a:endParaRPr lang="en-CA"/>
          </a:p>
        </p:txBody>
      </p:sp>
      <p:sp>
        <p:nvSpPr>
          <p:cNvPr id="7178" name="Rectangle 10"/>
          <p:cNvSpPr>
            <a:spLocks noGrp="1" noRot="1" noChangeAspect="1" noChangeArrowheads="1" noTextEdit="1"/>
          </p:cNvSpPr>
          <p:nvPr>
            <p:ph type="sldImg"/>
          </p:nvPr>
        </p:nvSpPr>
        <p:spPr>
          <a:xfrm>
            <a:off x="1150938" y="692150"/>
            <a:ext cx="4554537" cy="3416300"/>
          </a:xfrm>
          <a:ln cap="flat"/>
        </p:spPr>
      </p:sp>
      <p:sp>
        <p:nvSpPr>
          <p:cNvPr id="7179" name="Rectangle 11"/>
          <p:cNvSpPr>
            <a:spLocks noGrp="1" noChangeArrowheads="1"/>
          </p:cNvSpPr>
          <p:nvPr>
            <p:ph type="body" idx="1"/>
          </p:nvPr>
        </p:nvSpPr>
        <p:spPr>
          <a:ln/>
        </p:spPr>
        <p:txBody>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BD90B6C8-E102-41BC-A6D6-D485C982EA22}" type="slidenum">
              <a:rPr lang="en-US"/>
              <a:pPr/>
              <a:t>26</a:t>
            </a:fld>
            <a:endParaRPr lang="en-US" sz="1000" i="1" dirty="0"/>
          </a:p>
        </p:txBody>
      </p:sp>
      <p:sp>
        <p:nvSpPr>
          <p:cNvPr id="831490" name="Rectangle 2"/>
          <p:cNvSpPr>
            <a:spLocks noGrp="1" noRot="1" noChangeAspect="1" noChangeArrowheads="1" noTextEdit="1"/>
          </p:cNvSpPr>
          <p:nvPr>
            <p:ph type="sldImg"/>
          </p:nvPr>
        </p:nvSpPr>
        <p:spPr>
          <a:xfrm>
            <a:off x="1150938" y="692150"/>
            <a:ext cx="4554537" cy="3416300"/>
          </a:xfrm>
          <a:ln/>
        </p:spPr>
      </p:sp>
      <p:sp>
        <p:nvSpPr>
          <p:cNvPr id="83149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8D233D8C-0DF6-4AA5-A224-E1D56CE57F4C}" type="slidenum">
              <a:rPr lang="en-US"/>
              <a:pPr/>
              <a:t>27</a:t>
            </a:fld>
            <a:endParaRPr lang="en-US" sz="1000" i="1" dirty="0"/>
          </a:p>
        </p:txBody>
      </p:sp>
      <p:sp>
        <p:nvSpPr>
          <p:cNvPr id="833538" name="Rectangle 2"/>
          <p:cNvSpPr>
            <a:spLocks noGrp="1" noRot="1" noChangeAspect="1" noChangeArrowheads="1" noTextEdit="1"/>
          </p:cNvSpPr>
          <p:nvPr>
            <p:ph type="sldImg"/>
          </p:nvPr>
        </p:nvSpPr>
        <p:spPr>
          <a:xfrm>
            <a:off x="1150938" y="692150"/>
            <a:ext cx="4554537" cy="3416300"/>
          </a:xfrm>
          <a:ln/>
        </p:spPr>
      </p:sp>
      <p:sp>
        <p:nvSpPr>
          <p:cNvPr id="8335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A3E62ED4-3FF6-4490-99F8-056B794B7A0D}" type="slidenum">
              <a:rPr lang="en-US"/>
              <a:pPr/>
              <a:t>28</a:t>
            </a:fld>
            <a:endParaRPr lang="en-US" sz="1000" i="1" dirty="0"/>
          </a:p>
        </p:txBody>
      </p:sp>
      <p:sp>
        <p:nvSpPr>
          <p:cNvPr id="832514" name="Rectangle 2"/>
          <p:cNvSpPr>
            <a:spLocks noGrp="1" noRot="1" noChangeAspect="1" noChangeArrowheads="1" noTextEdit="1"/>
          </p:cNvSpPr>
          <p:nvPr>
            <p:ph type="sldImg"/>
          </p:nvPr>
        </p:nvSpPr>
        <p:spPr>
          <a:xfrm>
            <a:off x="1150938" y="692150"/>
            <a:ext cx="4554537" cy="3416300"/>
          </a:xfrm>
          <a:ln/>
        </p:spPr>
      </p:sp>
      <p:sp>
        <p:nvSpPr>
          <p:cNvPr id="8325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7AAFD4DB-3791-4F7B-B9BA-CC0B62C06EF5}" type="slidenum">
              <a:rPr lang="en-US"/>
              <a:pPr/>
              <a:t>30</a:t>
            </a:fld>
            <a:endParaRPr lang="en-US" sz="1000" i="1" dirty="0"/>
          </a:p>
        </p:txBody>
      </p:sp>
      <p:sp>
        <p:nvSpPr>
          <p:cNvPr id="837634" name="Rectangle 2"/>
          <p:cNvSpPr>
            <a:spLocks noGrp="1" noRot="1" noChangeAspect="1" noChangeArrowheads="1" noTextEdit="1"/>
          </p:cNvSpPr>
          <p:nvPr>
            <p:ph type="sldImg"/>
          </p:nvPr>
        </p:nvSpPr>
        <p:spPr>
          <a:xfrm>
            <a:off x="1150938" y="692150"/>
            <a:ext cx="4554537" cy="3416300"/>
          </a:xfrm>
          <a:ln/>
        </p:spPr>
      </p:sp>
      <p:sp>
        <p:nvSpPr>
          <p:cNvPr id="8376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99CA99FF-A935-40A1-82D5-B34751F1C838}" type="slidenum">
              <a:rPr lang="en-CA" smtClean="0"/>
              <a:pPr/>
              <a:t>31</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6E67EAF7-3E0C-4228-AAFA-6F5B9F94DFBB}" type="slidenum">
              <a:rPr lang="en-US"/>
              <a:pPr/>
              <a:t>32</a:t>
            </a:fld>
            <a:endParaRPr lang="en-US" sz="1000" i="1" dirty="0"/>
          </a:p>
        </p:txBody>
      </p:sp>
      <p:sp>
        <p:nvSpPr>
          <p:cNvPr id="835586" name="Rectangle 2"/>
          <p:cNvSpPr>
            <a:spLocks noGrp="1" noRot="1" noChangeAspect="1" noChangeArrowheads="1" noTextEdit="1"/>
          </p:cNvSpPr>
          <p:nvPr>
            <p:ph type="sldImg"/>
          </p:nvPr>
        </p:nvSpPr>
        <p:spPr>
          <a:xfrm>
            <a:off x="1150938" y="692150"/>
            <a:ext cx="4554537" cy="3416300"/>
          </a:xfrm>
          <a:ln/>
        </p:spPr>
      </p:sp>
      <p:sp>
        <p:nvSpPr>
          <p:cNvPr id="8355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BFAD7603-9C2F-4A7A-9D5B-9212759A2A68}" type="slidenum">
              <a:rPr lang="en-US"/>
              <a:pPr/>
              <a:t>34</a:t>
            </a:fld>
            <a:endParaRPr lang="en-US" sz="1000" i="1" dirty="0"/>
          </a:p>
        </p:txBody>
      </p:sp>
      <p:sp>
        <p:nvSpPr>
          <p:cNvPr id="841730" name="Rectangle 2"/>
          <p:cNvSpPr>
            <a:spLocks noGrp="1" noRot="1" noChangeAspect="1" noChangeArrowheads="1" noTextEdit="1"/>
          </p:cNvSpPr>
          <p:nvPr>
            <p:ph type="sldImg"/>
          </p:nvPr>
        </p:nvSpPr>
        <p:spPr>
          <a:xfrm>
            <a:off x="1150938" y="692150"/>
            <a:ext cx="4554537" cy="3416300"/>
          </a:xfrm>
          <a:ln/>
        </p:spPr>
      </p:sp>
      <p:sp>
        <p:nvSpPr>
          <p:cNvPr id="84173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F28C50F8-2255-4D31-A6CC-A08E2ED71F55}" type="slidenum">
              <a:rPr lang="en-US"/>
              <a:pPr/>
              <a:t>42</a:t>
            </a:fld>
            <a:endParaRPr lang="en-US" sz="1000" i="1" dirty="0"/>
          </a:p>
        </p:txBody>
      </p:sp>
      <p:sp>
        <p:nvSpPr>
          <p:cNvPr id="866306" name="Rectangle 2"/>
          <p:cNvSpPr>
            <a:spLocks noGrp="1" noRot="1" noChangeAspect="1" noChangeArrowheads="1" noTextEdit="1"/>
          </p:cNvSpPr>
          <p:nvPr>
            <p:ph type="sldImg"/>
          </p:nvPr>
        </p:nvSpPr>
        <p:spPr>
          <a:xfrm>
            <a:off x="1150938" y="692150"/>
            <a:ext cx="4554537" cy="3416300"/>
          </a:xfrm>
          <a:ln/>
        </p:spPr>
      </p:sp>
      <p:sp>
        <p:nvSpPr>
          <p:cNvPr id="8663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E97396C4-5EBA-42C5-8D79-D2400AA0921A}" type="slidenum">
              <a:rPr lang="en-US"/>
              <a:pPr/>
              <a:t>43</a:t>
            </a:fld>
            <a:endParaRPr lang="en-US" sz="1000" i="1" dirty="0"/>
          </a:p>
        </p:txBody>
      </p:sp>
      <p:sp>
        <p:nvSpPr>
          <p:cNvPr id="922626" name="Rectangle 2"/>
          <p:cNvSpPr>
            <a:spLocks noGrp="1" noRot="1" noChangeAspect="1" noChangeArrowheads="1" noTextEdit="1"/>
          </p:cNvSpPr>
          <p:nvPr>
            <p:ph type="sldImg"/>
          </p:nvPr>
        </p:nvSpPr>
        <p:spPr>
          <a:xfrm>
            <a:off x="1150938" y="692150"/>
            <a:ext cx="4554537" cy="3416300"/>
          </a:xfrm>
          <a:ln/>
        </p:spPr>
      </p:sp>
      <p:sp>
        <p:nvSpPr>
          <p:cNvPr id="92262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2B1F3A48-19D0-433B-BC1F-018AA6EAC80C}" type="slidenum">
              <a:rPr lang="en-US"/>
              <a:pPr/>
              <a:t>44</a:t>
            </a:fld>
            <a:endParaRPr lang="en-US" sz="1000" i="1" dirty="0"/>
          </a:p>
        </p:txBody>
      </p:sp>
      <p:sp>
        <p:nvSpPr>
          <p:cNvPr id="869378" name="Rectangle 2"/>
          <p:cNvSpPr>
            <a:spLocks noGrp="1" noRot="1" noChangeAspect="1" noChangeArrowheads="1" noTextEdit="1"/>
          </p:cNvSpPr>
          <p:nvPr>
            <p:ph type="sldImg"/>
          </p:nvPr>
        </p:nvSpPr>
        <p:spPr>
          <a:xfrm>
            <a:off x="1150938" y="692150"/>
            <a:ext cx="4554537" cy="3416300"/>
          </a:xfrm>
          <a:ln/>
        </p:spPr>
      </p:sp>
      <p:sp>
        <p:nvSpPr>
          <p:cNvPr id="86937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2C9A724D-0494-405E-BA52-46C102697BB4}" type="slidenum">
              <a:rPr lang="en-US"/>
              <a:pPr/>
              <a:t>4</a:t>
            </a:fld>
            <a:endParaRPr lang="en-US" sz="1000" i="1" dirty="0"/>
          </a:p>
        </p:txBody>
      </p:sp>
      <p:sp>
        <p:nvSpPr>
          <p:cNvPr id="808962" name="Rectangle 2"/>
          <p:cNvSpPr>
            <a:spLocks noGrp="1" noRot="1" noChangeAspect="1" noChangeArrowheads="1" noTextEdit="1"/>
          </p:cNvSpPr>
          <p:nvPr>
            <p:ph type="sldImg"/>
          </p:nvPr>
        </p:nvSpPr>
        <p:spPr>
          <a:xfrm>
            <a:off x="1150938" y="692150"/>
            <a:ext cx="4554537" cy="3416300"/>
          </a:xfrm>
          <a:ln/>
        </p:spPr>
      </p:sp>
      <p:sp>
        <p:nvSpPr>
          <p:cNvPr id="8089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8029C795-DED7-4C88-AA36-B07FA896F5A9}" type="slidenum">
              <a:rPr lang="en-US"/>
              <a:pPr/>
              <a:t>45</a:t>
            </a:fld>
            <a:endParaRPr lang="en-US" sz="1000" i="1" dirty="0"/>
          </a:p>
        </p:txBody>
      </p:sp>
      <p:sp>
        <p:nvSpPr>
          <p:cNvPr id="872450" name="Rectangle 2"/>
          <p:cNvSpPr>
            <a:spLocks noGrp="1" noRot="1" noChangeAspect="1" noChangeArrowheads="1" noTextEdit="1"/>
          </p:cNvSpPr>
          <p:nvPr>
            <p:ph type="sldImg"/>
          </p:nvPr>
        </p:nvSpPr>
        <p:spPr>
          <a:xfrm>
            <a:off x="1150938" y="692150"/>
            <a:ext cx="4554537" cy="3416300"/>
          </a:xfrm>
          <a:ln/>
        </p:spPr>
      </p:sp>
      <p:sp>
        <p:nvSpPr>
          <p:cNvPr id="8724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AEB68935-BA58-4584-BB25-65F0407B283C}" type="slidenum">
              <a:rPr lang="en-US"/>
              <a:pPr/>
              <a:t>46</a:t>
            </a:fld>
            <a:endParaRPr lang="en-US" sz="1000" i="1" dirty="0"/>
          </a:p>
        </p:txBody>
      </p:sp>
      <p:sp>
        <p:nvSpPr>
          <p:cNvPr id="658434" name="Rectangle 2"/>
          <p:cNvSpPr>
            <a:spLocks noGrp="1" noRot="1" noChangeAspect="1" noChangeArrowheads="1"/>
          </p:cNvSpPr>
          <p:nvPr>
            <p:ph type="sldImg"/>
          </p:nvPr>
        </p:nvSpPr>
        <p:spPr bwMode="auto">
          <a:xfrm>
            <a:off x="1150938" y="692150"/>
            <a:ext cx="4554537" cy="3416300"/>
          </a:xfrm>
          <a:prstGeom prst="rect">
            <a:avLst/>
          </a:prstGeom>
          <a:solidFill>
            <a:srgbClr val="FFFFFF"/>
          </a:solidFill>
          <a:ln>
            <a:solidFill>
              <a:srgbClr val="000000"/>
            </a:solidFill>
            <a:miter lim="800000"/>
            <a:headEnd/>
            <a:tailEnd/>
          </a:ln>
        </p:spPr>
      </p:sp>
      <p:sp>
        <p:nvSpPr>
          <p:cNvPr id="658435" name="Rectangle 3"/>
          <p:cNvSpPr>
            <a:spLocks noGrp="1" noChangeArrowheads="1"/>
          </p:cNvSpPr>
          <p:nvPr>
            <p:ph type="body" idx="1"/>
          </p:nvPr>
        </p:nvSpPr>
        <p:spPr bwMode="auto">
          <a:xfrm>
            <a:off x="912425" y="4342536"/>
            <a:ext cx="5028472" cy="4114643"/>
          </a:xfrm>
          <a:prstGeom prst="rect">
            <a:avLst/>
          </a:prstGeom>
          <a:solidFill>
            <a:srgbClr val="FFFFFF"/>
          </a:solidFill>
          <a:ln>
            <a:solidFill>
              <a:srgbClr val="000000"/>
            </a:solidFill>
            <a:miter lim="800000"/>
            <a:headEnd/>
            <a:tailEnd/>
          </a:ln>
        </p:spPr>
        <p:txBody>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82E9AEB7-F46A-490D-9927-11CBF61148AA}" type="slidenum">
              <a:rPr lang="en-US"/>
              <a:pPr/>
              <a:t>48</a:t>
            </a:fld>
            <a:endParaRPr lang="en-US" sz="1000" i="1" dirty="0"/>
          </a:p>
        </p:txBody>
      </p:sp>
      <p:sp>
        <p:nvSpPr>
          <p:cNvPr id="873474" name="Rectangle 2"/>
          <p:cNvSpPr>
            <a:spLocks noGrp="1" noRot="1" noChangeAspect="1" noChangeArrowheads="1" noTextEdit="1"/>
          </p:cNvSpPr>
          <p:nvPr>
            <p:ph type="sldImg"/>
          </p:nvPr>
        </p:nvSpPr>
        <p:spPr>
          <a:xfrm>
            <a:off x="1150938" y="692150"/>
            <a:ext cx="4554537" cy="3416300"/>
          </a:xfrm>
          <a:ln/>
        </p:spPr>
      </p:sp>
      <p:sp>
        <p:nvSpPr>
          <p:cNvPr id="8734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A7A7CC0B-A5C6-4C95-A1B0-68A8D89378E2}" type="slidenum">
              <a:rPr lang="en-US"/>
              <a:pPr/>
              <a:t>49</a:t>
            </a:fld>
            <a:endParaRPr lang="en-US" sz="1000" i="1" dirty="0"/>
          </a:p>
        </p:txBody>
      </p:sp>
      <p:sp>
        <p:nvSpPr>
          <p:cNvPr id="865282" name="Rectangle 2"/>
          <p:cNvSpPr>
            <a:spLocks noGrp="1" noRot="1" noChangeAspect="1" noChangeArrowheads="1" noTextEdit="1"/>
          </p:cNvSpPr>
          <p:nvPr>
            <p:ph type="sldImg"/>
          </p:nvPr>
        </p:nvSpPr>
        <p:spPr>
          <a:xfrm>
            <a:off x="1150938" y="692150"/>
            <a:ext cx="4554537" cy="3416300"/>
          </a:xfrm>
          <a:ln/>
        </p:spPr>
      </p:sp>
      <p:sp>
        <p:nvSpPr>
          <p:cNvPr id="8652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A7A7CC0B-A5C6-4C95-A1B0-68A8D89378E2}" type="slidenum">
              <a:rPr lang="en-US"/>
              <a:pPr/>
              <a:t>50</a:t>
            </a:fld>
            <a:endParaRPr lang="en-US" sz="1000" i="1" dirty="0"/>
          </a:p>
        </p:txBody>
      </p:sp>
      <p:sp>
        <p:nvSpPr>
          <p:cNvPr id="865282" name="Rectangle 2"/>
          <p:cNvSpPr>
            <a:spLocks noGrp="1" noRot="1" noChangeAspect="1" noChangeArrowheads="1" noTextEdit="1"/>
          </p:cNvSpPr>
          <p:nvPr>
            <p:ph type="sldImg"/>
          </p:nvPr>
        </p:nvSpPr>
        <p:spPr>
          <a:xfrm>
            <a:off x="1150938" y="692150"/>
            <a:ext cx="4554537" cy="3416300"/>
          </a:xfrm>
          <a:ln/>
        </p:spPr>
      </p:sp>
      <p:sp>
        <p:nvSpPr>
          <p:cNvPr id="865283"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1743924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FA0A366-EE7B-4DBF-A4D8-38314A783888}" type="slidenum">
              <a:rPr lang="en-US"/>
              <a:pPr/>
              <a:t>51</a:t>
            </a:fld>
            <a:endParaRPr lang="en-US" sz="1000" i="1" dirty="0"/>
          </a:p>
        </p:txBody>
      </p:sp>
      <p:sp>
        <p:nvSpPr>
          <p:cNvPr id="927746" name="Rectangle 2"/>
          <p:cNvSpPr>
            <a:spLocks noGrp="1" noRot="1" noChangeAspect="1" noChangeArrowheads="1" noTextEdit="1"/>
          </p:cNvSpPr>
          <p:nvPr>
            <p:ph type="sldImg"/>
          </p:nvPr>
        </p:nvSpPr>
        <p:spPr>
          <a:xfrm>
            <a:off x="1150938" y="692150"/>
            <a:ext cx="4554537" cy="3416300"/>
          </a:xfrm>
          <a:ln/>
        </p:spPr>
      </p:sp>
      <p:sp>
        <p:nvSpPr>
          <p:cNvPr id="9277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FA0A366-EE7B-4DBF-A4D8-38314A783888}" type="slidenum">
              <a:rPr lang="en-US"/>
              <a:pPr/>
              <a:t>52</a:t>
            </a:fld>
            <a:endParaRPr lang="en-US" sz="1000" i="1" dirty="0"/>
          </a:p>
        </p:txBody>
      </p:sp>
      <p:sp>
        <p:nvSpPr>
          <p:cNvPr id="927746" name="Rectangle 2"/>
          <p:cNvSpPr>
            <a:spLocks noGrp="1" noRot="1" noChangeAspect="1" noChangeArrowheads="1" noTextEdit="1"/>
          </p:cNvSpPr>
          <p:nvPr>
            <p:ph type="sldImg"/>
          </p:nvPr>
        </p:nvSpPr>
        <p:spPr>
          <a:xfrm>
            <a:off x="1150938" y="692150"/>
            <a:ext cx="4554537" cy="3416300"/>
          </a:xfrm>
          <a:ln/>
        </p:spPr>
      </p:sp>
      <p:sp>
        <p:nvSpPr>
          <p:cNvPr id="927747"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2316138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FA0A366-EE7B-4DBF-A4D8-38314A783888}" type="slidenum">
              <a:rPr lang="en-US"/>
              <a:pPr/>
              <a:t>53</a:t>
            </a:fld>
            <a:endParaRPr lang="en-US" sz="1000" i="1" dirty="0"/>
          </a:p>
        </p:txBody>
      </p:sp>
      <p:sp>
        <p:nvSpPr>
          <p:cNvPr id="927746" name="Rectangle 2"/>
          <p:cNvSpPr>
            <a:spLocks noGrp="1" noRot="1" noChangeAspect="1" noChangeArrowheads="1" noTextEdit="1"/>
          </p:cNvSpPr>
          <p:nvPr>
            <p:ph type="sldImg"/>
          </p:nvPr>
        </p:nvSpPr>
        <p:spPr>
          <a:xfrm>
            <a:off x="1150938" y="692150"/>
            <a:ext cx="4554537" cy="3416300"/>
          </a:xfrm>
          <a:ln/>
        </p:spPr>
      </p:sp>
      <p:sp>
        <p:nvSpPr>
          <p:cNvPr id="927747"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609793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FA0A366-EE7B-4DBF-A4D8-38314A783888}" type="slidenum">
              <a:rPr lang="en-US"/>
              <a:pPr/>
              <a:t>54</a:t>
            </a:fld>
            <a:endParaRPr lang="en-US" sz="1000" i="1" dirty="0"/>
          </a:p>
        </p:txBody>
      </p:sp>
      <p:sp>
        <p:nvSpPr>
          <p:cNvPr id="927746" name="Rectangle 2"/>
          <p:cNvSpPr>
            <a:spLocks noGrp="1" noRot="1" noChangeAspect="1" noChangeArrowheads="1" noTextEdit="1"/>
          </p:cNvSpPr>
          <p:nvPr>
            <p:ph type="sldImg"/>
          </p:nvPr>
        </p:nvSpPr>
        <p:spPr>
          <a:xfrm>
            <a:off x="1150938" y="692150"/>
            <a:ext cx="4554537" cy="3416300"/>
          </a:xfrm>
          <a:ln/>
        </p:spPr>
      </p:sp>
      <p:sp>
        <p:nvSpPr>
          <p:cNvPr id="927747"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3100033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F8359A3E-164C-4BA9-A015-969006E3D565}" type="slidenum">
              <a:rPr lang="en-US"/>
              <a:pPr/>
              <a:t>56</a:t>
            </a:fld>
            <a:endParaRPr lang="en-US" sz="1000" i="1" dirty="0"/>
          </a:p>
        </p:txBody>
      </p:sp>
      <p:sp>
        <p:nvSpPr>
          <p:cNvPr id="936962" name="Rectangle 2"/>
          <p:cNvSpPr>
            <a:spLocks noGrp="1" noRot="1" noChangeAspect="1" noChangeArrowheads="1" noTextEdit="1"/>
          </p:cNvSpPr>
          <p:nvPr>
            <p:ph type="sldImg"/>
          </p:nvPr>
        </p:nvSpPr>
        <p:spPr>
          <a:xfrm>
            <a:off x="1150938" y="692150"/>
            <a:ext cx="4554537" cy="3416300"/>
          </a:xfrm>
          <a:ln/>
        </p:spPr>
      </p:sp>
      <p:sp>
        <p:nvSpPr>
          <p:cNvPr id="9369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4B53D42-0736-403C-BF76-CDFE461D03E4}" type="slidenum">
              <a:rPr lang="en-US"/>
              <a:pPr/>
              <a:t>5</a:t>
            </a:fld>
            <a:endParaRPr lang="en-US" sz="1000" i="1" dirty="0"/>
          </a:p>
        </p:txBody>
      </p:sp>
      <p:sp>
        <p:nvSpPr>
          <p:cNvPr id="809986" name="Rectangle 2"/>
          <p:cNvSpPr>
            <a:spLocks noGrp="1" noRot="1" noChangeAspect="1" noChangeArrowheads="1" noTextEdit="1"/>
          </p:cNvSpPr>
          <p:nvPr>
            <p:ph type="sldImg"/>
          </p:nvPr>
        </p:nvSpPr>
        <p:spPr>
          <a:xfrm>
            <a:off x="1150938" y="692150"/>
            <a:ext cx="4554537" cy="3416300"/>
          </a:xfrm>
          <a:ln/>
        </p:spPr>
      </p:sp>
      <p:sp>
        <p:nvSpPr>
          <p:cNvPr id="8099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526FA343-F887-499B-BC87-05D03C53C03E}" type="slidenum">
              <a:rPr lang="en-US"/>
              <a:pPr/>
              <a:t>60</a:t>
            </a:fld>
            <a:endParaRPr lang="en-US" sz="1000" i="1" dirty="0"/>
          </a:p>
        </p:txBody>
      </p:sp>
      <p:sp>
        <p:nvSpPr>
          <p:cNvPr id="886786" name="Rectangle 2"/>
          <p:cNvSpPr>
            <a:spLocks noGrp="1" noRot="1" noChangeAspect="1" noChangeArrowheads="1" noTextEdit="1"/>
          </p:cNvSpPr>
          <p:nvPr>
            <p:ph type="sldImg"/>
          </p:nvPr>
        </p:nvSpPr>
        <p:spPr>
          <a:xfrm>
            <a:off x="1150938" y="692150"/>
            <a:ext cx="4554537" cy="3416300"/>
          </a:xfrm>
          <a:ln/>
        </p:spPr>
      </p:sp>
      <p:sp>
        <p:nvSpPr>
          <p:cNvPr id="8867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98139C5-4405-4AB6-89D4-DAA601D928A0}" type="slidenum">
              <a:rPr lang="en-US"/>
              <a:pPr/>
              <a:t>61</a:t>
            </a:fld>
            <a:endParaRPr lang="en-US" sz="1000" i="1" dirty="0"/>
          </a:p>
        </p:txBody>
      </p:sp>
      <p:sp>
        <p:nvSpPr>
          <p:cNvPr id="888834" name="Rectangle 2"/>
          <p:cNvSpPr>
            <a:spLocks noGrp="1" noRot="1" noChangeAspect="1" noChangeArrowheads="1" noTextEdit="1"/>
          </p:cNvSpPr>
          <p:nvPr>
            <p:ph type="sldImg"/>
          </p:nvPr>
        </p:nvSpPr>
        <p:spPr>
          <a:xfrm>
            <a:off x="1150938" y="692150"/>
            <a:ext cx="4554537" cy="3416300"/>
          </a:xfrm>
          <a:ln/>
        </p:spPr>
      </p:sp>
      <p:sp>
        <p:nvSpPr>
          <p:cNvPr id="8888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48437631-A1ED-412E-8AEE-CFDE924FF1B7}" type="slidenum">
              <a:rPr lang="en-US"/>
              <a:pPr/>
              <a:t>62</a:t>
            </a:fld>
            <a:endParaRPr lang="en-US" sz="1000" i="1" dirty="0"/>
          </a:p>
        </p:txBody>
      </p:sp>
      <p:sp>
        <p:nvSpPr>
          <p:cNvPr id="889858" name="Rectangle 2"/>
          <p:cNvSpPr>
            <a:spLocks noGrp="1" noRot="1" noChangeAspect="1" noChangeArrowheads="1" noTextEdit="1"/>
          </p:cNvSpPr>
          <p:nvPr>
            <p:ph type="sldImg"/>
          </p:nvPr>
        </p:nvSpPr>
        <p:spPr>
          <a:xfrm>
            <a:off x="1150938" y="692150"/>
            <a:ext cx="4554537" cy="3416300"/>
          </a:xfrm>
          <a:ln/>
        </p:spPr>
      </p:sp>
      <p:sp>
        <p:nvSpPr>
          <p:cNvPr id="8898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B1B82B93-2E7D-42C8-BA8F-347EAC66C1D6}" type="slidenum">
              <a:rPr lang="en-US"/>
              <a:pPr/>
              <a:t>63</a:t>
            </a:fld>
            <a:endParaRPr lang="en-US" sz="1000" i="1" dirty="0"/>
          </a:p>
        </p:txBody>
      </p:sp>
      <p:sp>
        <p:nvSpPr>
          <p:cNvPr id="890882" name="Rectangle 2"/>
          <p:cNvSpPr>
            <a:spLocks noGrp="1" noRot="1" noChangeAspect="1" noChangeArrowheads="1" noTextEdit="1"/>
          </p:cNvSpPr>
          <p:nvPr>
            <p:ph type="sldImg"/>
          </p:nvPr>
        </p:nvSpPr>
        <p:spPr>
          <a:xfrm>
            <a:off x="1150938" y="692150"/>
            <a:ext cx="4554537" cy="3416300"/>
          </a:xfrm>
          <a:ln/>
        </p:spPr>
      </p:sp>
      <p:sp>
        <p:nvSpPr>
          <p:cNvPr id="8908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9806C5D-98A0-41AC-B343-A307D468F6A6}" type="slidenum">
              <a:rPr lang="en-US"/>
              <a:pPr/>
              <a:t>65</a:t>
            </a:fld>
            <a:endParaRPr lang="en-US" sz="1000" i="1" dirty="0"/>
          </a:p>
        </p:txBody>
      </p:sp>
      <p:sp>
        <p:nvSpPr>
          <p:cNvPr id="877570" name="Rectangle 2"/>
          <p:cNvSpPr>
            <a:spLocks noGrp="1" noRot="1" noChangeAspect="1" noChangeArrowheads="1" noTextEdit="1"/>
          </p:cNvSpPr>
          <p:nvPr>
            <p:ph type="sldImg"/>
          </p:nvPr>
        </p:nvSpPr>
        <p:spPr>
          <a:xfrm>
            <a:off x="1150938" y="692150"/>
            <a:ext cx="4554537" cy="3416300"/>
          </a:xfrm>
          <a:ln/>
        </p:spPr>
      </p:sp>
      <p:sp>
        <p:nvSpPr>
          <p:cNvPr id="8775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9806C5D-98A0-41AC-B343-A307D468F6A6}" type="slidenum">
              <a:rPr lang="en-US"/>
              <a:pPr/>
              <a:t>66</a:t>
            </a:fld>
            <a:endParaRPr lang="en-US" sz="1000" i="1" dirty="0"/>
          </a:p>
        </p:txBody>
      </p:sp>
      <p:sp>
        <p:nvSpPr>
          <p:cNvPr id="877570" name="Rectangle 2"/>
          <p:cNvSpPr>
            <a:spLocks noGrp="1" noRot="1" noChangeAspect="1" noChangeArrowheads="1" noTextEdit="1"/>
          </p:cNvSpPr>
          <p:nvPr>
            <p:ph type="sldImg"/>
          </p:nvPr>
        </p:nvSpPr>
        <p:spPr>
          <a:xfrm>
            <a:off x="1150938" y="692150"/>
            <a:ext cx="4554537" cy="3416300"/>
          </a:xfrm>
          <a:ln/>
        </p:spPr>
      </p:sp>
      <p:sp>
        <p:nvSpPr>
          <p:cNvPr id="877571"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24209470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0F337107-7218-4327-9CEE-59568D42BECF}" type="slidenum">
              <a:rPr lang="en-US"/>
              <a:pPr/>
              <a:t>67</a:t>
            </a:fld>
            <a:endParaRPr lang="en-US" sz="1000" i="1" dirty="0"/>
          </a:p>
        </p:txBody>
      </p:sp>
      <p:sp>
        <p:nvSpPr>
          <p:cNvPr id="878594" name="Rectangle 2"/>
          <p:cNvSpPr>
            <a:spLocks noGrp="1" noRot="1" noChangeAspect="1" noChangeArrowheads="1" noTextEdit="1"/>
          </p:cNvSpPr>
          <p:nvPr>
            <p:ph type="sldImg"/>
          </p:nvPr>
        </p:nvSpPr>
        <p:spPr>
          <a:xfrm>
            <a:off x="1150938" y="692150"/>
            <a:ext cx="4554537" cy="3416300"/>
          </a:xfrm>
          <a:ln/>
        </p:spPr>
      </p:sp>
      <p:sp>
        <p:nvSpPr>
          <p:cNvPr id="8785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68F81D5F-6577-4D91-AB73-75F33FB0EF35}" type="slidenum">
              <a:rPr lang="en-US"/>
              <a:pPr/>
              <a:t>68</a:t>
            </a:fld>
            <a:endParaRPr lang="en-US" sz="1000" i="1" dirty="0"/>
          </a:p>
        </p:txBody>
      </p:sp>
      <p:sp>
        <p:nvSpPr>
          <p:cNvPr id="674818" name="Rectangle 2"/>
          <p:cNvSpPr>
            <a:spLocks noGrp="1" noRot="1" noChangeAspect="1" noChangeArrowheads="1"/>
          </p:cNvSpPr>
          <p:nvPr>
            <p:ph type="sldImg"/>
          </p:nvPr>
        </p:nvSpPr>
        <p:spPr bwMode="auto">
          <a:xfrm>
            <a:off x="1150938" y="692150"/>
            <a:ext cx="4554537" cy="3416300"/>
          </a:xfrm>
          <a:prstGeom prst="rect">
            <a:avLst/>
          </a:prstGeom>
          <a:solidFill>
            <a:srgbClr val="FFFFFF"/>
          </a:solidFill>
          <a:ln>
            <a:solidFill>
              <a:srgbClr val="000000"/>
            </a:solidFill>
            <a:miter lim="800000"/>
            <a:headEnd/>
            <a:tailEnd/>
          </a:ln>
        </p:spPr>
      </p:sp>
      <p:sp>
        <p:nvSpPr>
          <p:cNvPr id="674819" name="Rectangle 3"/>
          <p:cNvSpPr>
            <a:spLocks noGrp="1" noChangeArrowheads="1"/>
          </p:cNvSpPr>
          <p:nvPr>
            <p:ph type="body" idx="1"/>
          </p:nvPr>
        </p:nvSpPr>
        <p:spPr bwMode="auto">
          <a:xfrm>
            <a:off x="912425" y="4342536"/>
            <a:ext cx="5028472" cy="4114643"/>
          </a:xfrm>
          <a:prstGeom prst="rect">
            <a:avLst/>
          </a:prstGeom>
          <a:solidFill>
            <a:srgbClr val="FFFFFF"/>
          </a:solidFill>
          <a:ln>
            <a:solidFill>
              <a:srgbClr val="000000"/>
            </a:solidFill>
            <a:miter lim="800000"/>
            <a:headEnd/>
            <a:tailEnd/>
          </a:ln>
        </p:spPr>
        <p:txBody>
          <a:bodyPr/>
          <a:lstStyle/>
          <a:p>
            <a:endParaRPr lang="en-CA"/>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F0D130B8-482C-4E81-815D-3001C7DF24F4}" type="slidenum">
              <a:rPr lang="en-US"/>
              <a:pPr/>
              <a:t>69</a:t>
            </a:fld>
            <a:endParaRPr lang="en-US" sz="1000" i="1" dirty="0"/>
          </a:p>
        </p:txBody>
      </p:sp>
      <p:sp>
        <p:nvSpPr>
          <p:cNvPr id="849922" name="Rectangle 2"/>
          <p:cNvSpPr>
            <a:spLocks noGrp="1" noRot="1" noChangeAspect="1" noChangeArrowheads="1" noTextEdit="1"/>
          </p:cNvSpPr>
          <p:nvPr>
            <p:ph type="sldImg"/>
          </p:nvPr>
        </p:nvSpPr>
        <p:spPr>
          <a:xfrm>
            <a:off x="1150938" y="692150"/>
            <a:ext cx="4554537" cy="3416300"/>
          </a:xfrm>
          <a:ln/>
        </p:spPr>
      </p:sp>
      <p:sp>
        <p:nvSpPr>
          <p:cNvPr id="8499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2AF7C6A4-6CC1-413C-ADAB-A1EA8E522A33}" type="slidenum">
              <a:rPr lang="en-US"/>
              <a:pPr/>
              <a:t>70</a:t>
            </a:fld>
            <a:endParaRPr lang="en-US" sz="1000" i="1" dirty="0"/>
          </a:p>
        </p:txBody>
      </p:sp>
      <p:sp>
        <p:nvSpPr>
          <p:cNvPr id="879618" name="Rectangle 2"/>
          <p:cNvSpPr>
            <a:spLocks noGrp="1" noRot="1" noChangeAspect="1" noChangeArrowheads="1" noTextEdit="1"/>
          </p:cNvSpPr>
          <p:nvPr>
            <p:ph type="sldImg"/>
          </p:nvPr>
        </p:nvSpPr>
        <p:spPr>
          <a:xfrm>
            <a:off x="1150938" y="692150"/>
            <a:ext cx="4554537" cy="3416300"/>
          </a:xfrm>
          <a:ln/>
        </p:spPr>
      </p:sp>
      <p:sp>
        <p:nvSpPr>
          <p:cNvPr id="8796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B41674CB-6802-4A94-82FC-6632B1804812}" type="slidenum">
              <a:rPr lang="en-US"/>
              <a:pPr/>
              <a:t>6</a:t>
            </a:fld>
            <a:endParaRPr lang="en-US" sz="1000" i="1" dirty="0"/>
          </a:p>
        </p:txBody>
      </p:sp>
      <p:sp>
        <p:nvSpPr>
          <p:cNvPr id="812034" name="Rectangle 2"/>
          <p:cNvSpPr>
            <a:spLocks noGrp="1" noRot="1" noChangeAspect="1" noChangeArrowheads="1" noTextEdit="1"/>
          </p:cNvSpPr>
          <p:nvPr>
            <p:ph type="sldImg"/>
          </p:nvPr>
        </p:nvSpPr>
        <p:spPr>
          <a:xfrm>
            <a:off x="1150938" y="692150"/>
            <a:ext cx="4554537" cy="3416300"/>
          </a:xfrm>
          <a:ln/>
        </p:spPr>
      </p:sp>
      <p:sp>
        <p:nvSpPr>
          <p:cNvPr id="8120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C654D350-DD5A-4CD9-96A9-CC00CD40E6A8}" type="slidenum">
              <a:rPr lang="en-US"/>
              <a:pPr/>
              <a:t>71</a:t>
            </a:fld>
            <a:endParaRPr lang="en-US" sz="1000" i="1" dirty="0"/>
          </a:p>
        </p:txBody>
      </p:sp>
      <p:sp>
        <p:nvSpPr>
          <p:cNvPr id="881666" name="Rectangle 2"/>
          <p:cNvSpPr>
            <a:spLocks noGrp="1" noRot="1" noChangeAspect="1" noChangeArrowheads="1" noTextEdit="1"/>
          </p:cNvSpPr>
          <p:nvPr>
            <p:ph type="sldImg"/>
          </p:nvPr>
        </p:nvSpPr>
        <p:spPr>
          <a:xfrm>
            <a:off x="1150938" y="692150"/>
            <a:ext cx="4554537" cy="3416300"/>
          </a:xfrm>
          <a:ln/>
        </p:spPr>
      </p:sp>
      <p:sp>
        <p:nvSpPr>
          <p:cNvPr id="8816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7C686BAC-DFBE-4D91-AB90-F03917DC984C}" type="slidenum">
              <a:rPr lang="en-US"/>
              <a:pPr/>
              <a:t>72</a:t>
            </a:fld>
            <a:endParaRPr lang="en-US" sz="1000" i="1" dirty="0"/>
          </a:p>
        </p:txBody>
      </p:sp>
      <p:sp>
        <p:nvSpPr>
          <p:cNvPr id="883714" name="Rectangle 2"/>
          <p:cNvSpPr>
            <a:spLocks noGrp="1" noRot="1" noChangeAspect="1" noChangeArrowheads="1" noTextEdit="1"/>
          </p:cNvSpPr>
          <p:nvPr>
            <p:ph type="sldImg"/>
          </p:nvPr>
        </p:nvSpPr>
        <p:spPr>
          <a:xfrm>
            <a:off x="1150938" y="692150"/>
            <a:ext cx="4554537" cy="3416300"/>
          </a:xfrm>
          <a:ln/>
        </p:spPr>
      </p:sp>
      <p:sp>
        <p:nvSpPr>
          <p:cNvPr id="8837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FB3C950F-AB8E-4057-94D3-8965E9E12668}" type="slidenum">
              <a:rPr lang="en-US"/>
              <a:pPr/>
              <a:t>73</a:t>
            </a:fld>
            <a:endParaRPr lang="en-US" sz="1000" i="1" dirty="0"/>
          </a:p>
        </p:txBody>
      </p:sp>
      <p:sp>
        <p:nvSpPr>
          <p:cNvPr id="884738" name="Rectangle 2"/>
          <p:cNvSpPr>
            <a:spLocks noGrp="1" noRot="1" noChangeAspect="1" noChangeArrowheads="1" noTextEdit="1"/>
          </p:cNvSpPr>
          <p:nvPr>
            <p:ph type="sldImg"/>
          </p:nvPr>
        </p:nvSpPr>
        <p:spPr>
          <a:xfrm>
            <a:off x="1150938" y="692150"/>
            <a:ext cx="4554537" cy="3416300"/>
          </a:xfrm>
          <a:ln/>
        </p:spPr>
      </p:sp>
      <p:sp>
        <p:nvSpPr>
          <p:cNvPr id="8847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F8359A3E-164C-4BA9-A015-969006E3D565}" type="slidenum">
              <a:rPr lang="en-US"/>
              <a:pPr/>
              <a:t>75</a:t>
            </a:fld>
            <a:endParaRPr lang="en-US" sz="1000" i="1" dirty="0"/>
          </a:p>
        </p:txBody>
      </p:sp>
      <p:sp>
        <p:nvSpPr>
          <p:cNvPr id="936962" name="Rectangle 2"/>
          <p:cNvSpPr>
            <a:spLocks noGrp="1" noRot="1" noChangeAspect="1" noChangeArrowheads="1" noTextEdit="1"/>
          </p:cNvSpPr>
          <p:nvPr>
            <p:ph type="sldImg"/>
          </p:nvPr>
        </p:nvSpPr>
        <p:spPr>
          <a:xfrm>
            <a:off x="1150938" y="692150"/>
            <a:ext cx="4554537" cy="3416300"/>
          </a:xfrm>
          <a:ln/>
        </p:spPr>
      </p:sp>
      <p:sp>
        <p:nvSpPr>
          <p:cNvPr id="9369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E1B69DAF-74AB-4C90-91DD-9BDE04BD63BE}" type="slidenum">
              <a:rPr lang="en-US"/>
              <a:pPr/>
              <a:t>78</a:t>
            </a:fld>
            <a:endParaRPr lang="en-US" sz="1000" i="1" dirty="0"/>
          </a:p>
        </p:txBody>
      </p:sp>
      <p:sp>
        <p:nvSpPr>
          <p:cNvPr id="903170" name="Rectangle 2"/>
          <p:cNvSpPr>
            <a:spLocks noGrp="1" noRot="1" noChangeAspect="1" noChangeArrowheads="1" noTextEdit="1"/>
          </p:cNvSpPr>
          <p:nvPr>
            <p:ph type="sldImg"/>
          </p:nvPr>
        </p:nvSpPr>
        <p:spPr>
          <a:xfrm>
            <a:off x="1150938" y="692150"/>
            <a:ext cx="4554537" cy="3416300"/>
          </a:xfrm>
          <a:ln/>
        </p:spPr>
      </p:sp>
      <p:sp>
        <p:nvSpPr>
          <p:cNvPr id="9031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192CDCED-2FE6-4041-8DD6-269E4A85D381}" type="slidenum">
              <a:rPr lang="en-US"/>
              <a:pPr/>
              <a:t>79</a:t>
            </a:fld>
            <a:endParaRPr lang="en-US" sz="1000" i="1" dirty="0"/>
          </a:p>
        </p:txBody>
      </p:sp>
      <p:sp>
        <p:nvSpPr>
          <p:cNvPr id="904194" name="Rectangle 2"/>
          <p:cNvSpPr>
            <a:spLocks noGrp="1" noRot="1" noChangeAspect="1" noChangeArrowheads="1" noTextEdit="1"/>
          </p:cNvSpPr>
          <p:nvPr>
            <p:ph type="sldImg"/>
          </p:nvPr>
        </p:nvSpPr>
        <p:spPr>
          <a:xfrm>
            <a:off x="1150938" y="692150"/>
            <a:ext cx="4554537" cy="3416300"/>
          </a:xfrm>
          <a:ln/>
        </p:spPr>
      </p:sp>
      <p:sp>
        <p:nvSpPr>
          <p:cNvPr id="9041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DB06CBBA-7FF3-42C0-BDE4-1C4B6824AD1D}" type="slidenum">
              <a:rPr lang="en-US"/>
              <a:pPr/>
              <a:t>12</a:t>
            </a:fld>
            <a:endParaRPr lang="en-US" sz="1000" i="1" dirty="0"/>
          </a:p>
        </p:txBody>
      </p:sp>
      <p:sp>
        <p:nvSpPr>
          <p:cNvPr id="814082" name="Rectangle 2"/>
          <p:cNvSpPr>
            <a:spLocks noGrp="1" noRot="1" noChangeAspect="1" noChangeArrowheads="1" noTextEdit="1"/>
          </p:cNvSpPr>
          <p:nvPr>
            <p:ph type="sldImg"/>
          </p:nvPr>
        </p:nvSpPr>
        <p:spPr>
          <a:xfrm>
            <a:off x="1150938" y="692150"/>
            <a:ext cx="4554537" cy="3416300"/>
          </a:xfrm>
          <a:ln/>
        </p:spPr>
      </p:sp>
      <p:sp>
        <p:nvSpPr>
          <p:cNvPr id="8140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628949FA-9DA8-4C2A-AF21-D245782B4386}" type="slidenum">
              <a:rPr lang="en-US"/>
              <a:pPr/>
              <a:t>13</a:t>
            </a:fld>
            <a:endParaRPr lang="en-US" sz="1000" i="1" dirty="0"/>
          </a:p>
        </p:txBody>
      </p:sp>
      <p:sp>
        <p:nvSpPr>
          <p:cNvPr id="813058" name="Rectangle 2"/>
          <p:cNvSpPr>
            <a:spLocks noGrp="1" noRot="1" noChangeAspect="1" noChangeArrowheads="1" noTextEdit="1"/>
          </p:cNvSpPr>
          <p:nvPr>
            <p:ph type="sldImg"/>
          </p:nvPr>
        </p:nvSpPr>
        <p:spPr>
          <a:xfrm>
            <a:off x="1150938" y="692150"/>
            <a:ext cx="4554537" cy="3416300"/>
          </a:xfrm>
          <a:ln/>
        </p:spPr>
      </p:sp>
      <p:sp>
        <p:nvSpPr>
          <p:cNvPr id="8130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931AD7D8-D419-4286-B71C-C7B9E37A9601}" type="slidenum">
              <a:rPr lang="en-US"/>
              <a:pPr/>
              <a:t>14</a:t>
            </a:fld>
            <a:endParaRPr lang="en-US" sz="1000" i="1" dirty="0"/>
          </a:p>
        </p:txBody>
      </p:sp>
      <p:sp>
        <p:nvSpPr>
          <p:cNvPr id="816130" name="Rectangle 2"/>
          <p:cNvSpPr>
            <a:spLocks noGrp="1" noRot="1" noChangeAspect="1" noChangeArrowheads="1" noTextEdit="1"/>
          </p:cNvSpPr>
          <p:nvPr>
            <p:ph type="sldImg"/>
          </p:nvPr>
        </p:nvSpPr>
        <p:spPr>
          <a:xfrm>
            <a:off x="1150938" y="692150"/>
            <a:ext cx="4554537" cy="3416300"/>
          </a:xfrm>
          <a:ln/>
        </p:spPr>
      </p:sp>
      <p:sp>
        <p:nvSpPr>
          <p:cNvPr id="81613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PMP Exam Preparation Workshop - Project Quality Management</a:t>
            </a:r>
            <a:endParaRPr lang="en-US" sz="1000" i="1" dirty="0"/>
          </a:p>
        </p:txBody>
      </p:sp>
      <p:sp>
        <p:nvSpPr>
          <p:cNvPr id="7" name="Rectangle 5"/>
          <p:cNvSpPr>
            <a:spLocks noGrp="1" noChangeArrowheads="1"/>
          </p:cNvSpPr>
          <p:nvPr>
            <p:ph type="sldNum" sz="quarter" idx="5"/>
          </p:nvPr>
        </p:nvSpPr>
        <p:spPr>
          <a:ln/>
        </p:spPr>
        <p:txBody>
          <a:bodyPr/>
          <a:lstStyle/>
          <a:p>
            <a:fld id="{08AAB064-7B23-42C0-A418-18BBAC97F763}" type="slidenum">
              <a:rPr lang="en-US"/>
              <a:pPr/>
              <a:t>15</a:t>
            </a:fld>
            <a:endParaRPr lang="en-US" sz="1000" i="1" dirty="0"/>
          </a:p>
        </p:txBody>
      </p:sp>
      <p:sp>
        <p:nvSpPr>
          <p:cNvPr id="818178" name="Rectangle 2"/>
          <p:cNvSpPr>
            <a:spLocks noGrp="1" noRot="1" noChangeAspect="1" noChangeArrowheads="1" noTextEdit="1"/>
          </p:cNvSpPr>
          <p:nvPr>
            <p:ph type="sldImg"/>
          </p:nvPr>
        </p:nvSpPr>
        <p:spPr>
          <a:xfrm>
            <a:off x="1150938" y="692150"/>
            <a:ext cx="4554537" cy="3416300"/>
          </a:xfrm>
          <a:ln/>
        </p:spPr>
      </p:sp>
      <p:sp>
        <p:nvSpPr>
          <p:cNvPr id="818179" name="Rectangle 3"/>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6" name="Slide Number Placeholder 5"/>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28153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7" name="Slide Number Placeholder 6"/>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396509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PMBOK 2008</a:t>
            </a:r>
          </a:p>
        </p:txBody>
      </p:sp>
      <p:sp>
        <p:nvSpPr>
          <p:cNvPr id="6" name="Slide Number Placeholder 5"/>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111230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PMBOK 2008</a:t>
            </a:r>
          </a:p>
        </p:txBody>
      </p:sp>
      <p:sp>
        <p:nvSpPr>
          <p:cNvPr id="6" name="Slide Number Placeholder 5"/>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336308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F1AD66C-382E-48AD-8F4C-E87C4D4A8B28}" type="datetime1">
              <a:rPr lang="en-US" smtClean="0"/>
              <a:pPr/>
              <a:t>6/11/2018</a:t>
            </a:fld>
            <a:endParaRPr lang="en-US"/>
          </a:p>
        </p:txBody>
      </p:sp>
      <p:sp>
        <p:nvSpPr>
          <p:cNvPr id="5" name="Footer Placeholder 4"/>
          <p:cNvSpPr>
            <a:spLocks noGrp="1"/>
          </p:cNvSpPr>
          <p:nvPr>
            <p:ph type="ftr" sz="quarter" idx="11"/>
          </p:nvPr>
        </p:nvSpPr>
        <p:spPr/>
        <p:txBody>
          <a:bodyPr/>
          <a:lstStyle/>
          <a:p>
            <a:r>
              <a:rPr lang="en-US" dirty="0"/>
              <a:t>PMBOK 6</a:t>
            </a:r>
            <a:r>
              <a:rPr lang="en-US" baseline="30000" dirty="0"/>
              <a:t>th</a:t>
            </a:r>
            <a:r>
              <a:rPr lang="en-US" dirty="0"/>
              <a:t> Edition</a:t>
            </a:r>
            <a:endParaRPr lang="en-CA" dirty="0"/>
          </a:p>
        </p:txBody>
      </p:sp>
      <p:sp>
        <p:nvSpPr>
          <p:cNvPr id="6" name="Slide Number Placeholder 5"/>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46586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5" name="Slide Number Placeholder 4"/>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267828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6" name="Slide Number Placeholder 5"/>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56880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7" name="Slide Number Placeholder 6"/>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327818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9" name="Slide Number Placeholder 8"/>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162067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5" name="Slide Number Placeholder 4"/>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293105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4" name="Slide Number Placeholder 3"/>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75094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dirty="0"/>
              <a:t>PMBOK 6</a:t>
            </a:r>
            <a:r>
              <a:rPr lang="en-CA" baseline="30000" dirty="0"/>
              <a:t>th</a:t>
            </a:r>
            <a:r>
              <a:rPr lang="en-CA" dirty="0"/>
              <a:t> Edition</a:t>
            </a:r>
          </a:p>
        </p:txBody>
      </p:sp>
      <p:sp>
        <p:nvSpPr>
          <p:cNvPr id="7" name="Slide Number Placeholder 6"/>
          <p:cNvSpPr>
            <a:spLocks noGrp="1"/>
          </p:cNvSpPr>
          <p:nvPr>
            <p:ph type="sldNum" sz="quarter" idx="12"/>
          </p:nvPr>
        </p:nvSpPr>
        <p:spPr/>
        <p:txBody>
          <a:bodyPr/>
          <a:lstStyle/>
          <a:p>
            <a:fld id="{516D3CA9-F863-4491-97CF-5026C70AE6D8}" type="slidenum">
              <a:rPr lang="en-CA" smtClean="0"/>
              <a:pPr/>
              <a:t>‹#›</a:t>
            </a:fld>
            <a:endParaRPr lang="en-CA"/>
          </a:p>
        </p:txBody>
      </p:sp>
    </p:spTree>
    <p:extLst>
      <p:ext uri="{BB962C8B-B14F-4D97-AF65-F5344CB8AC3E}">
        <p14:creationId xmlns:p14="http://schemas.microsoft.com/office/powerpoint/2010/main" val="28664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45000"/>
                <a:lumOff val="55000"/>
              </a:schemeClr>
            </a:gs>
            <a:gs pos="89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CA"/>
              <a:t>PMBOK 2008</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6D3CA9-F863-4491-97CF-5026C70AE6D8}" type="slidenum">
              <a:rPr lang="en-CA" smtClean="0"/>
              <a:pPr/>
              <a:t>‹#›</a:t>
            </a:fld>
            <a:endParaRPr lang="en-CA"/>
          </a:p>
        </p:txBody>
      </p:sp>
    </p:spTree>
    <p:extLst>
      <p:ext uri="{BB962C8B-B14F-4D97-AF65-F5344CB8AC3E}">
        <p14:creationId xmlns:p14="http://schemas.microsoft.com/office/powerpoint/2010/main" val="29028845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e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image" Target="../media/image7.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0.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086644" y="4089817"/>
            <a:ext cx="8610600" cy="1893888"/>
          </a:xfrm>
          <a:prstGeom prst="rect">
            <a:avLst/>
          </a:prstGeom>
          <a:noFill/>
          <a:ln w="9525">
            <a:noFill/>
            <a:miter lim="800000"/>
            <a:headEnd/>
            <a:tailEnd/>
          </a:ln>
          <a:effectLst/>
        </p:spPr>
        <p:txBody>
          <a:bodyPr lIns="90488" tIns="44450" rIns="90488" bIns="4445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40000"/>
              </a:lnSpc>
            </a:pPr>
            <a:r>
              <a:rPr lang="en-US" sz="3600" b="1" spc="50" dirty="0">
                <a:ln w="11430"/>
                <a:solidFill>
                  <a:srgbClr val="800000"/>
                </a:solidFill>
                <a:effectLst>
                  <a:outerShdw blurRad="76200" dist="50800" dir="5400000" algn="tl" rotWithShape="0">
                    <a:srgbClr val="000000">
                      <a:alpha val="65000"/>
                    </a:srgbClr>
                  </a:outerShdw>
                </a:effectLst>
                <a:latin typeface="Arial" charset="0"/>
              </a:rPr>
              <a:t>Session # 6</a:t>
            </a:r>
          </a:p>
          <a:p>
            <a:pPr algn="ctr"/>
            <a:endParaRPr lang="en-US" sz="3600" b="1" i="1" spc="50" dirty="0">
              <a:ln w="11430"/>
              <a:solidFill>
                <a:srgbClr val="800000"/>
              </a:solidFill>
              <a:effectLst>
                <a:outerShdw blurRad="76200" dist="50800" dir="5400000" algn="tl" rotWithShape="0">
                  <a:srgbClr val="000000">
                    <a:alpha val="65000"/>
                  </a:srgbClr>
                </a:outerShdw>
              </a:effectLst>
              <a:latin typeface="Arial" charset="0"/>
            </a:endParaRPr>
          </a:p>
          <a:p>
            <a:pPr algn="ctr"/>
            <a:r>
              <a:rPr lang="en-US" sz="3200" b="1" spc="50" dirty="0">
                <a:ln w="11430"/>
                <a:solidFill>
                  <a:srgbClr val="800000"/>
                </a:solidFill>
                <a:effectLst>
                  <a:outerShdw blurRad="76200" dist="50800" dir="5400000" algn="tl" rotWithShape="0">
                    <a:srgbClr val="000000">
                      <a:alpha val="65000"/>
                    </a:srgbClr>
                  </a:outerShdw>
                </a:effectLst>
                <a:latin typeface="Arial" charset="0"/>
              </a:rPr>
              <a:t>Project Quality Management</a:t>
            </a:r>
          </a:p>
        </p:txBody>
      </p:sp>
      <p:sp>
        <p:nvSpPr>
          <p:cNvPr id="4100" name="Rectangle 4"/>
          <p:cNvSpPr>
            <a:spLocks noChangeArrowheads="1"/>
          </p:cNvSpPr>
          <p:nvPr/>
        </p:nvSpPr>
        <p:spPr bwMode="auto">
          <a:xfrm>
            <a:off x="3419475" y="2422525"/>
            <a:ext cx="203200" cy="641350"/>
          </a:xfrm>
          <a:prstGeom prst="rect">
            <a:avLst/>
          </a:prstGeom>
          <a:noFill/>
          <a:ln w="9525">
            <a:noFill/>
            <a:miter lim="800000"/>
            <a:headEnd/>
            <a:tailEnd/>
          </a:ln>
          <a:effectLst/>
        </p:spPr>
        <p:txBody>
          <a:bodyPr wrap="none" anchor="ctr"/>
          <a:lstStyle/>
          <a:p>
            <a:endParaRPr lang="en-CA"/>
          </a:p>
        </p:txBody>
      </p:sp>
      <p:sp>
        <p:nvSpPr>
          <p:cNvPr id="4104" name="Rectangle 8"/>
          <p:cNvSpPr>
            <a:spLocks noGrp="1" noChangeArrowheads="1"/>
          </p:cNvSpPr>
          <p:nvPr>
            <p:ph type="ctrTitle"/>
          </p:nvPr>
        </p:nvSpPr>
        <p:spPr>
          <a:xfrm>
            <a:off x="1030288" y="1792705"/>
            <a:ext cx="8723312" cy="1143000"/>
          </a:xfrm>
          <a:noFill/>
          <a:ln/>
        </p:spPr>
        <p:txBody>
          <a:bodyPr>
            <a:normAutofit fontScale="90000"/>
          </a:bodyPr>
          <a:lstStyle/>
          <a:p>
            <a:pPr algn="ctr">
              <a:lnSpc>
                <a:spcPct val="180000"/>
              </a:lnSpc>
            </a:pPr>
            <a:r>
              <a:rPr lang="en-US" sz="4400" b="1" dirty="0">
                <a:solidFill>
                  <a:schemeClr val="accent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PMP® EXAM PREPARATION</a:t>
            </a:r>
            <a:br>
              <a:rPr lang="en-US" sz="4400" b="1" dirty="0">
                <a:effectLst>
                  <a:outerShdw blurRad="50000" dist="30000" dir="5400000" algn="tl" rotWithShape="0">
                    <a:srgbClr val="000000">
                      <a:alpha val="30000"/>
                    </a:srgbClr>
                  </a:outerShdw>
                  <a:reflection blurRad="6350" stA="55000" endA="300" endPos="45500" dir="5400000" sy="-100000" algn="bl" rotWithShape="0"/>
                </a:effectLst>
              </a:rPr>
            </a:br>
            <a:r>
              <a:rPr lang="en-US" b="1" dirty="0">
                <a:effectLst>
                  <a:outerShdw blurRad="50000" dist="30000" dir="5400000" algn="tl" rotWithShape="0">
                    <a:srgbClr val="000000">
                      <a:alpha val="30000"/>
                    </a:srgbClr>
                  </a:outerShdw>
                  <a:reflection blurRad="6350" stA="55000" endA="300" endPos="45500" dir="5400000" sy="-100000" algn="bl" rotWithShape="0"/>
                </a:effectLst>
              </a:rPr>
              <a:t>PMP 250</a:t>
            </a:r>
            <a:endParaRPr lang="en-US" sz="44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4110" name="Text Box 14"/>
          <p:cNvSpPr txBox="1">
            <a:spLocks noChangeArrowheads="1"/>
          </p:cNvSpPr>
          <p:nvPr/>
        </p:nvSpPr>
        <p:spPr bwMode="auto">
          <a:xfrm>
            <a:off x="7604125" y="6289675"/>
            <a:ext cx="184150" cy="457200"/>
          </a:xfrm>
          <a:prstGeom prst="rect">
            <a:avLst/>
          </a:prstGeom>
          <a:noFill/>
          <a:ln w="12700">
            <a:noFill/>
            <a:miter lim="800000"/>
            <a:headEnd type="none" w="sm" len="sm"/>
            <a:tailEnd type="none" w="sm" len="sm"/>
          </a:ln>
          <a:effectLst/>
        </p:spPr>
        <p:txBody>
          <a:bodyPr wrap="none">
            <a:spAutoFit/>
          </a:bodyPr>
          <a:lstStyle/>
          <a:p>
            <a:endParaRPr lang="en-CA"/>
          </a:p>
        </p:txBody>
      </p:sp>
      <p:sp>
        <p:nvSpPr>
          <p:cNvPr id="6" name="TextBox 1"/>
          <p:cNvSpPr txBox="1"/>
          <p:nvPr/>
        </p:nvSpPr>
        <p:spPr>
          <a:xfrm>
            <a:off x="105408" y="6135786"/>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pic>
        <p:nvPicPr>
          <p:cNvPr id="252930" name="Picture 2" descr="C:\Users\Isaac\AppData\Local\Microsoft\Windows\Temporary Internet Files\Content.IE5\OVV3UI8E\MP90044868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804163" cy="259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pPr algn="ctr"/>
            <a:r>
              <a:rPr lang="en-CA" b="1" spc="3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TAILORING CONSIDERATIONS</a:t>
            </a:r>
          </a:p>
        </p:txBody>
      </p:sp>
      <p:sp>
        <p:nvSpPr>
          <p:cNvPr id="3" name="Content Placeholder 2"/>
          <p:cNvSpPr>
            <a:spLocks noGrp="1"/>
          </p:cNvSpPr>
          <p:nvPr>
            <p:ph idx="1"/>
          </p:nvPr>
        </p:nvSpPr>
        <p:spPr>
          <a:xfrm>
            <a:off x="628650" y="990601"/>
            <a:ext cx="7886700" cy="5186362"/>
          </a:xfrm>
        </p:spPr>
        <p:txBody>
          <a:bodyPr>
            <a:normAutofit/>
          </a:bodyPr>
          <a:lstStyle/>
          <a:p>
            <a:pPr marL="0" indent="0">
              <a:spcBef>
                <a:spcPts val="1800"/>
              </a:spcBef>
              <a:spcAft>
                <a:spcPts val="1200"/>
              </a:spcAft>
              <a:buNone/>
            </a:pPr>
            <a:r>
              <a:rPr lang="en-CA" sz="2400" dirty="0"/>
              <a:t>Project Quality Management processes should be tailored to the unique attributes of every project. In this respect appropriate responses to the following must be decided:</a:t>
            </a:r>
          </a:p>
          <a:p>
            <a:pPr>
              <a:spcBef>
                <a:spcPts val="1800"/>
              </a:spcBef>
              <a:spcAft>
                <a:spcPts val="1200"/>
              </a:spcAft>
            </a:pPr>
            <a:r>
              <a:rPr lang="en-CA" sz="2400" b="1" i="1" dirty="0"/>
              <a:t>What Policy Compliance and auditing approaches should be applied?</a:t>
            </a:r>
          </a:p>
          <a:p>
            <a:pPr>
              <a:spcBef>
                <a:spcPts val="1800"/>
              </a:spcBef>
              <a:spcAft>
                <a:spcPts val="1200"/>
              </a:spcAft>
            </a:pPr>
            <a:r>
              <a:rPr lang="en-CA" sz="2400" b="1" i="1" dirty="0"/>
              <a:t>What specific quality standards and regulatory compliances should be considered?</a:t>
            </a:r>
          </a:p>
          <a:p>
            <a:pPr>
              <a:spcBef>
                <a:spcPts val="1800"/>
              </a:spcBef>
              <a:spcAft>
                <a:spcPts val="1200"/>
              </a:spcAft>
            </a:pPr>
            <a:r>
              <a:rPr lang="en-CA" sz="2400" b="1" i="1" dirty="0"/>
              <a:t>How would quality improvement should be managed? </a:t>
            </a:r>
          </a:p>
          <a:p>
            <a:pPr>
              <a:spcBef>
                <a:spcPts val="1800"/>
              </a:spcBef>
              <a:spcAft>
                <a:spcPts val="1200"/>
              </a:spcAft>
            </a:pPr>
            <a:r>
              <a:rPr lang="en-CA" sz="2400" b="1" i="1" dirty="0"/>
              <a:t>How could a collaborative engagement be created and sustained with stakeholders and suppliers?     </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10</a:t>
            </a:fld>
            <a:endParaRPr lang="en-CA"/>
          </a:p>
        </p:txBody>
      </p:sp>
    </p:spTree>
    <p:extLst>
      <p:ext uri="{BB962C8B-B14F-4D97-AF65-F5344CB8AC3E}">
        <p14:creationId xmlns:p14="http://schemas.microsoft.com/office/powerpoint/2010/main" val="91899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90" y="1"/>
            <a:ext cx="8991600" cy="838200"/>
          </a:xfrm>
        </p:spPr>
        <p:txBody>
          <a:bodyPr>
            <a:normAutofit/>
          </a:bodyPr>
          <a:lstStyle/>
          <a:p>
            <a:pPr algn="ctr"/>
            <a:r>
              <a:rPr lang="en-CA" sz="28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CONSIDERATIONS FOR AGILE ENVIRONMENTS</a:t>
            </a:r>
          </a:p>
        </p:txBody>
      </p:sp>
      <p:sp>
        <p:nvSpPr>
          <p:cNvPr id="3" name="Content Placeholder 2"/>
          <p:cNvSpPr>
            <a:spLocks noGrp="1"/>
          </p:cNvSpPr>
          <p:nvPr>
            <p:ph idx="1"/>
          </p:nvPr>
        </p:nvSpPr>
        <p:spPr>
          <a:xfrm>
            <a:off x="628650" y="838201"/>
            <a:ext cx="7886700" cy="5338762"/>
          </a:xfrm>
        </p:spPr>
        <p:txBody>
          <a:bodyPr>
            <a:normAutofit/>
          </a:bodyPr>
          <a:lstStyle/>
          <a:p>
            <a:pPr marL="0" indent="0">
              <a:spcBef>
                <a:spcPts val="1800"/>
              </a:spcBef>
              <a:spcAft>
                <a:spcPts val="1800"/>
              </a:spcAft>
              <a:buNone/>
            </a:pPr>
            <a:r>
              <a:rPr lang="en-CA" sz="2400" dirty="0"/>
              <a:t>The Agile approach has built-in quality review steps, performed frequently throughout the project rather than towards the end. These steps are:</a:t>
            </a:r>
          </a:p>
          <a:p>
            <a:pPr>
              <a:spcBef>
                <a:spcPts val="1800"/>
              </a:spcBef>
              <a:spcAft>
                <a:spcPts val="1800"/>
              </a:spcAft>
            </a:pPr>
            <a:r>
              <a:rPr lang="en-CA" sz="2400" b="1" i="1" dirty="0"/>
              <a:t>Retrospective reviews, </a:t>
            </a:r>
            <a:r>
              <a:rPr lang="en-CA" sz="2400" dirty="0"/>
              <a:t>recurring</a:t>
            </a:r>
            <a:r>
              <a:rPr lang="en-CA" sz="2400" b="1" i="1" dirty="0"/>
              <a:t> </a:t>
            </a:r>
            <a:r>
              <a:rPr lang="en-CA" sz="2400" dirty="0"/>
              <a:t>regularly, check the effectiveness of the quality processes, look for the root causes for issues and suggest improvements. </a:t>
            </a:r>
          </a:p>
          <a:p>
            <a:pPr>
              <a:spcBef>
                <a:spcPts val="1800"/>
              </a:spcBef>
              <a:spcAft>
                <a:spcPts val="1800"/>
              </a:spcAft>
            </a:pPr>
            <a:r>
              <a:rPr lang="en-CA" sz="2400" b="1" i="1" dirty="0"/>
              <a:t>Incremental delivery, </a:t>
            </a:r>
            <a:r>
              <a:rPr lang="en-CA" sz="2400" dirty="0"/>
              <a:t>focusses on small batches of work, hence uncovering inconsistencies and quality issues is done earlier in the project life cycle, at lower costs.    </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11</a:t>
            </a:fld>
            <a:endParaRPr lang="en-CA"/>
          </a:p>
        </p:txBody>
      </p:sp>
    </p:spTree>
    <p:extLst>
      <p:ext uri="{BB962C8B-B14F-4D97-AF65-F5344CB8AC3E}">
        <p14:creationId xmlns:p14="http://schemas.microsoft.com/office/powerpoint/2010/main" val="409633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609600" y="-228600"/>
            <a:ext cx="7879080" cy="746124"/>
          </a:xfrm>
          <a:noFill/>
          <a:ln/>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PROJECT QUALITY MANAGEMENT</a:t>
            </a:r>
          </a:p>
        </p:txBody>
      </p:sp>
      <p:sp>
        <p:nvSpPr>
          <p:cNvPr id="45063" name="Rectangle 7"/>
          <p:cNvSpPr>
            <a:spLocks noGrp="1" noChangeArrowheads="1"/>
          </p:cNvSpPr>
          <p:nvPr>
            <p:ph idx="1"/>
          </p:nvPr>
        </p:nvSpPr>
        <p:spPr>
          <a:xfrm>
            <a:off x="304800" y="609600"/>
            <a:ext cx="8686800" cy="6477000"/>
          </a:xfrm>
          <a:noFill/>
          <a:ln/>
        </p:spPr>
        <p:txBody>
          <a:bodyPr>
            <a:noAutofit/>
          </a:bodyPr>
          <a:lstStyle/>
          <a:p>
            <a:pPr>
              <a:lnSpc>
                <a:spcPct val="90000"/>
              </a:lnSpc>
              <a:buFont typeface="Wingdings" pitchFamily="2" charset="2"/>
              <a:buNone/>
            </a:pPr>
            <a:r>
              <a:rPr lang="en-US" sz="2200" b="1" dirty="0"/>
              <a:t>         </a:t>
            </a:r>
            <a:r>
              <a:rPr lang="en-US" sz="2200" b="1" u="sng" dirty="0"/>
              <a:t>ISO  -  International Organization for Standardization</a:t>
            </a:r>
          </a:p>
          <a:p>
            <a:pPr>
              <a:lnSpc>
                <a:spcPct val="50000"/>
              </a:lnSpc>
              <a:buFont typeface="Wingdings" pitchFamily="2" charset="2"/>
              <a:buNone/>
            </a:pPr>
            <a:r>
              <a:rPr lang="en-US" sz="2200" dirty="0"/>
              <a:t> </a:t>
            </a:r>
          </a:p>
          <a:p>
            <a:pPr>
              <a:lnSpc>
                <a:spcPct val="90000"/>
              </a:lnSpc>
              <a:buSzPct val="77000"/>
              <a:tabLst>
                <a:tab pos="1828800" algn="l"/>
              </a:tabLst>
            </a:pPr>
            <a:r>
              <a:rPr lang="en-US" sz="2200" b="0" i="1" dirty="0"/>
              <a:t>ISO 9000  </a:t>
            </a:r>
            <a:r>
              <a:rPr lang="en-US" sz="2200" b="0" dirty="0"/>
              <a:t>-  	Quality Management Systems - fundamentals and 	vocabulary which establishes the terminology and 	definitions used. (revised 2000)</a:t>
            </a:r>
          </a:p>
          <a:p>
            <a:pPr>
              <a:lnSpc>
                <a:spcPct val="90000"/>
              </a:lnSpc>
              <a:buSzPct val="77000"/>
              <a:tabLst>
                <a:tab pos="1793875" algn="l"/>
              </a:tabLst>
            </a:pPr>
            <a:r>
              <a:rPr lang="en-US" sz="2200" b="0" i="1" dirty="0"/>
              <a:t>ISO 9001  </a:t>
            </a:r>
            <a:r>
              <a:rPr lang="en-US" sz="2200" b="0" dirty="0"/>
              <a:t>-  	defines the model for a quality management system that 	address both the quality assurance of product and / or 		service and customer satisfaction (revised 2000)</a:t>
            </a:r>
          </a:p>
          <a:p>
            <a:pPr>
              <a:lnSpc>
                <a:spcPct val="90000"/>
              </a:lnSpc>
              <a:buSzPct val="77000"/>
              <a:tabLst>
                <a:tab pos="1793875" algn="l"/>
              </a:tabLst>
            </a:pPr>
            <a:r>
              <a:rPr lang="en-US" sz="2200" b="0" i="1" dirty="0"/>
              <a:t>ISO 9002  </a:t>
            </a:r>
            <a:r>
              <a:rPr lang="en-US" sz="2200" b="0" dirty="0"/>
              <a:t>-  	defines the quality system for quality assurance in 			production and installation (withdrawn in revised 2000)</a:t>
            </a:r>
          </a:p>
          <a:p>
            <a:pPr>
              <a:lnSpc>
                <a:spcPct val="90000"/>
              </a:lnSpc>
              <a:buSzPct val="77000"/>
              <a:tabLst>
                <a:tab pos="1793875" algn="l"/>
              </a:tabLst>
            </a:pPr>
            <a:r>
              <a:rPr lang="en-US" sz="2200" b="0" i="1" dirty="0"/>
              <a:t>ISO 9003  </a:t>
            </a:r>
            <a:r>
              <a:rPr lang="en-US" sz="2200" b="0" dirty="0"/>
              <a:t>-  	defines the quality system model for quality assurance in 	final inspection (withdrawn in revised 2000)</a:t>
            </a:r>
          </a:p>
          <a:p>
            <a:pPr>
              <a:lnSpc>
                <a:spcPct val="90000"/>
              </a:lnSpc>
              <a:buSzPct val="77000"/>
              <a:tabLst>
                <a:tab pos="1793875" algn="l"/>
              </a:tabLst>
            </a:pPr>
            <a:r>
              <a:rPr lang="en-US" sz="2200" b="0" i="1" dirty="0"/>
              <a:t>ISO 9004  </a:t>
            </a:r>
            <a:r>
              <a:rPr lang="en-US" sz="2200" b="0" dirty="0"/>
              <a:t>-  </a:t>
            </a:r>
            <a:r>
              <a:rPr lang="en-US" sz="2200" dirty="0"/>
              <a:t>	</a:t>
            </a:r>
            <a:r>
              <a:rPr lang="en-US" sz="2200" b="0" dirty="0"/>
              <a:t>provides the quality guidelines for any organization 		wishing to develop and implement a quality system 		(revised 2000)</a:t>
            </a:r>
          </a:p>
          <a:p>
            <a:pPr>
              <a:tabLst>
                <a:tab pos="1793875" algn="l"/>
              </a:tabLst>
            </a:pPr>
            <a:r>
              <a:rPr lang="en-US" sz="2200" i="1" dirty="0"/>
              <a:t>ISO10,006</a:t>
            </a:r>
            <a:r>
              <a:rPr lang="en-US" sz="2200" dirty="0"/>
              <a:t> -	defines quality in project management</a:t>
            </a:r>
          </a:p>
          <a:p>
            <a:pPr>
              <a:tabLst>
                <a:tab pos="1793875" algn="l"/>
              </a:tabLst>
            </a:pPr>
            <a:r>
              <a:rPr lang="en-US" sz="2200" i="1" dirty="0"/>
              <a:t>ISO14,000</a:t>
            </a:r>
            <a:r>
              <a:rPr lang="en-US" sz="2200" dirty="0"/>
              <a:t> - 	defines quality in the manufacturing processes as it relates 	to the environment</a:t>
            </a:r>
          </a:p>
          <a:p>
            <a:pPr>
              <a:lnSpc>
                <a:spcPct val="90000"/>
              </a:lnSpc>
              <a:buFont typeface="Wingdings" pitchFamily="2" charset="2"/>
              <a:buNone/>
            </a:pPr>
            <a:r>
              <a:rPr lang="en-US" sz="2200" b="0" dirty="0"/>
              <a:t>              </a:t>
            </a:r>
          </a:p>
        </p:txBody>
      </p:sp>
      <p:sp>
        <p:nvSpPr>
          <p:cNvPr id="7" name="Slide Number Placeholder 3"/>
          <p:cNvSpPr>
            <a:spLocks noGrp="1"/>
          </p:cNvSpPr>
          <p:nvPr>
            <p:ph type="sldNum" sz="quarter" idx="12"/>
          </p:nvPr>
        </p:nvSpPr>
        <p:spPr/>
        <p:txBody>
          <a:bodyPr/>
          <a:lstStyle/>
          <a:p>
            <a:fld id="{A7764A8A-5B7F-4978-A8C6-0595AFFDE0CC}" type="slidenum">
              <a:rPr lang="en-US"/>
              <a:pPr/>
              <a:t>12</a:t>
            </a:fld>
            <a:endParaRPr lang="en-US"/>
          </a:p>
        </p:txBody>
      </p:sp>
      <p:sp>
        <p:nvSpPr>
          <p:cNvPr id="45060"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4506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6"/>
          <p:cNvSpPr>
            <a:spLocks noGrp="1" noChangeArrowheads="1"/>
          </p:cNvSpPr>
          <p:nvPr>
            <p:ph type="title"/>
          </p:nvPr>
        </p:nvSpPr>
        <p:spPr>
          <a:xfrm>
            <a:off x="728482" y="196849"/>
            <a:ext cx="7772400" cy="457200"/>
          </a:xfrm>
          <a:noFill/>
          <a:ln/>
        </p:spPr>
        <p:txBody>
          <a:bodyPr>
            <a:normAutofit fontScale="90000"/>
          </a:bodyPr>
          <a:lstStyle/>
          <a:p>
            <a:pPr algn="ctr"/>
            <a:r>
              <a:rPr lang="en-US" sz="3600" b="1" dirty="0">
                <a:effectLst>
                  <a:outerShdw blurRad="38100" dist="38100" dir="2700000" algn="tl">
                    <a:srgbClr val="000000">
                      <a:alpha val="43137"/>
                    </a:srgbClr>
                  </a:outerShdw>
                </a:effectLst>
              </a:rPr>
              <a:t>THE INFLUENCERS</a:t>
            </a:r>
          </a:p>
        </p:txBody>
      </p:sp>
      <p:sp>
        <p:nvSpPr>
          <p:cNvPr id="43015" name="Rectangle 7"/>
          <p:cNvSpPr>
            <a:spLocks noGrp="1" noChangeArrowheads="1"/>
          </p:cNvSpPr>
          <p:nvPr>
            <p:ph idx="1"/>
          </p:nvPr>
        </p:nvSpPr>
        <p:spPr>
          <a:xfrm>
            <a:off x="381000" y="1219200"/>
            <a:ext cx="8534400" cy="4114800"/>
          </a:xfrm>
          <a:noFill/>
          <a:ln/>
        </p:spPr>
        <p:txBody>
          <a:bodyPr>
            <a:normAutofit fontScale="92500" lnSpcReduction="20000"/>
          </a:bodyPr>
          <a:lstStyle/>
          <a:p>
            <a:pPr>
              <a:buFont typeface="Wingdings" pitchFamily="2" charset="2"/>
              <a:buNone/>
            </a:pPr>
            <a:r>
              <a:rPr lang="en-US" sz="3000" b="1" dirty="0">
                <a:solidFill>
                  <a:schemeClr val="tx2"/>
                </a:solidFill>
              </a:rPr>
              <a:t>Dr. Deming</a:t>
            </a:r>
            <a:r>
              <a:rPr lang="en-US" sz="3000" b="1" dirty="0"/>
              <a:t>  </a:t>
            </a:r>
          </a:p>
          <a:p>
            <a:pPr>
              <a:buSzPct val="77000"/>
            </a:pPr>
            <a:r>
              <a:rPr lang="en-US" sz="2400" dirty="0"/>
              <a:t>pioneered the use of statistics and sampling methods from 1927  -  1940</a:t>
            </a:r>
          </a:p>
          <a:p>
            <a:pPr>
              <a:buSzPct val="77000"/>
            </a:pPr>
            <a:r>
              <a:rPr lang="en-US" sz="2400" dirty="0"/>
              <a:t>developed the 14 points to quality improvement</a:t>
            </a:r>
          </a:p>
          <a:p>
            <a:pPr>
              <a:lnSpc>
                <a:spcPct val="50000"/>
              </a:lnSpc>
              <a:buFont typeface="Wingdings" pitchFamily="2" charset="2"/>
              <a:buNone/>
            </a:pPr>
            <a:endParaRPr lang="en-US" sz="2400" dirty="0"/>
          </a:p>
          <a:p>
            <a:pPr>
              <a:buFont typeface="Wingdings" pitchFamily="2" charset="2"/>
              <a:buNone/>
            </a:pPr>
            <a:r>
              <a:rPr lang="en-US" sz="3000" b="1" dirty="0">
                <a:solidFill>
                  <a:schemeClr val="tx2"/>
                </a:solidFill>
              </a:rPr>
              <a:t>Joseph </a:t>
            </a:r>
            <a:r>
              <a:rPr lang="en-US" sz="3000" b="1" dirty="0" err="1">
                <a:solidFill>
                  <a:schemeClr val="tx2"/>
                </a:solidFill>
              </a:rPr>
              <a:t>Juran</a:t>
            </a:r>
            <a:r>
              <a:rPr lang="en-US" sz="3000" b="1" dirty="0"/>
              <a:t>  </a:t>
            </a:r>
          </a:p>
          <a:p>
            <a:pPr>
              <a:buSzPct val="77000"/>
            </a:pPr>
            <a:r>
              <a:rPr lang="en-US" sz="2400" dirty="0"/>
              <a:t>began conducting quality courses in Japan in 1954, four years after Dr. Deming</a:t>
            </a:r>
          </a:p>
          <a:p>
            <a:pPr>
              <a:buSzPct val="77000"/>
            </a:pPr>
            <a:r>
              <a:rPr lang="en-US" sz="2400" dirty="0"/>
              <a:t>also developed the 10 Steps to Quality Improvement</a:t>
            </a:r>
          </a:p>
          <a:p>
            <a:pPr lvl="1">
              <a:lnSpc>
                <a:spcPct val="50000"/>
              </a:lnSpc>
              <a:buFont typeface="Wingdings" pitchFamily="2" charset="2"/>
              <a:buNone/>
            </a:pPr>
            <a:endParaRPr lang="en-US" sz="2400" b="1" dirty="0"/>
          </a:p>
          <a:p>
            <a:pPr>
              <a:buFont typeface="Wingdings" pitchFamily="2" charset="2"/>
              <a:buNone/>
            </a:pPr>
            <a:r>
              <a:rPr lang="en-US" sz="3000" b="1" dirty="0">
                <a:solidFill>
                  <a:schemeClr val="tx2"/>
                </a:solidFill>
              </a:rPr>
              <a:t>Philip Crosby</a:t>
            </a:r>
            <a:r>
              <a:rPr lang="en-US" sz="3000" b="1" dirty="0"/>
              <a:t> </a:t>
            </a:r>
          </a:p>
          <a:p>
            <a:pPr>
              <a:buSzPct val="77000"/>
            </a:pPr>
            <a:r>
              <a:rPr lang="en-US" sz="2400" dirty="0"/>
              <a:t>developed the Four Absolutes of Quality </a:t>
            </a:r>
          </a:p>
        </p:txBody>
      </p:sp>
      <p:sp>
        <p:nvSpPr>
          <p:cNvPr id="7" name="Slide Number Placeholder 3"/>
          <p:cNvSpPr>
            <a:spLocks noGrp="1"/>
          </p:cNvSpPr>
          <p:nvPr>
            <p:ph type="sldNum" sz="quarter" idx="12"/>
          </p:nvPr>
        </p:nvSpPr>
        <p:spPr/>
        <p:txBody>
          <a:bodyPr/>
          <a:lstStyle/>
          <a:p>
            <a:fld id="{673D2F73-0F02-4533-B254-A3AD90FD0A03}" type="slidenum">
              <a:rPr lang="en-US"/>
              <a:pPr/>
              <a:t>13</a:t>
            </a:fld>
            <a:endParaRPr lang="en-US"/>
          </a:p>
        </p:txBody>
      </p:sp>
      <p:sp>
        <p:nvSpPr>
          <p:cNvPr id="43012"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43013"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a:xfrm>
            <a:off x="609600" y="228600"/>
            <a:ext cx="7772400" cy="685800"/>
          </a:xfrm>
          <a:noFill/>
          <a:ln/>
        </p:spPr>
        <p:txBody>
          <a:bodyPr/>
          <a:lstStyle/>
          <a:p>
            <a:pPr algn="ctr"/>
            <a:r>
              <a:rPr lang="en-US" sz="3600" b="1" dirty="0">
                <a:effectLst>
                  <a:outerShdw blurRad="38100" dist="38100" dir="2700000" algn="tl">
                    <a:srgbClr val="000000">
                      <a:alpha val="43137"/>
                    </a:srgbClr>
                  </a:outerShdw>
                </a:effectLst>
              </a:rPr>
              <a:t>DEMING’S 14 POINTS</a:t>
            </a:r>
          </a:p>
        </p:txBody>
      </p:sp>
      <p:sp>
        <p:nvSpPr>
          <p:cNvPr id="49159" name="Rectangle 7"/>
          <p:cNvSpPr>
            <a:spLocks noGrp="1" noChangeArrowheads="1"/>
          </p:cNvSpPr>
          <p:nvPr>
            <p:ph idx="1"/>
          </p:nvPr>
        </p:nvSpPr>
        <p:spPr>
          <a:xfrm>
            <a:off x="1295400" y="990600"/>
            <a:ext cx="7848600" cy="5715000"/>
          </a:xfrm>
          <a:noFill/>
          <a:ln/>
        </p:spPr>
        <p:txBody>
          <a:bodyPr>
            <a:normAutofit fontScale="92500" lnSpcReduction="10000"/>
          </a:bodyPr>
          <a:lstStyle/>
          <a:p>
            <a:pPr>
              <a:spcBef>
                <a:spcPct val="50000"/>
              </a:spcBef>
              <a:spcAft>
                <a:spcPct val="20000"/>
              </a:spcAft>
              <a:buFont typeface="Wingdings" pitchFamily="2" charset="2"/>
              <a:buNone/>
            </a:pPr>
            <a:r>
              <a:rPr lang="en-US" sz="2400" dirty="0"/>
              <a:t>1. 	Create constancy of purpose.</a:t>
            </a:r>
          </a:p>
          <a:p>
            <a:pPr>
              <a:spcBef>
                <a:spcPct val="50000"/>
              </a:spcBef>
              <a:spcAft>
                <a:spcPct val="20000"/>
              </a:spcAft>
              <a:buFont typeface="Wingdings" pitchFamily="2" charset="2"/>
              <a:buNone/>
            </a:pPr>
            <a:r>
              <a:rPr lang="en-US" sz="2400" dirty="0"/>
              <a:t>2.   	Adopt the new philosophy.  </a:t>
            </a:r>
          </a:p>
          <a:p>
            <a:pPr>
              <a:spcBef>
                <a:spcPct val="50000"/>
              </a:spcBef>
              <a:spcAft>
                <a:spcPct val="20000"/>
              </a:spcAft>
              <a:buFont typeface="Wingdings" pitchFamily="2" charset="2"/>
              <a:buNone/>
            </a:pPr>
            <a:r>
              <a:rPr lang="en-US" sz="2400" dirty="0"/>
              <a:t>3. 	Cease dependence on inspection to achieve quality. </a:t>
            </a:r>
          </a:p>
          <a:p>
            <a:pPr>
              <a:spcBef>
                <a:spcPct val="50000"/>
              </a:spcBef>
              <a:spcAft>
                <a:spcPct val="20000"/>
              </a:spcAft>
              <a:buFont typeface="Wingdings" pitchFamily="2" charset="2"/>
              <a:buNone/>
            </a:pPr>
            <a:r>
              <a:rPr lang="en-US" sz="2400" dirty="0"/>
              <a:t>4.   	End the practice of awarding business on the basis of price 	tag. Instead, minimize total cost. </a:t>
            </a:r>
          </a:p>
          <a:p>
            <a:pPr>
              <a:spcBef>
                <a:spcPct val="50000"/>
              </a:spcBef>
              <a:spcAft>
                <a:spcPct val="20000"/>
              </a:spcAft>
              <a:buFont typeface="Wingdings" pitchFamily="2" charset="2"/>
              <a:buNone/>
            </a:pPr>
            <a:r>
              <a:rPr lang="en-US" sz="2400" dirty="0"/>
              <a:t>5.  	Improve constantly and forever.</a:t>
            </a:r>
          </a:p>
          <a:p>
            <a:pPr marL="538163" indent="-538163">
              <a:spcBef>
                <a:spcPct val="50000"/>
              </a:spcBef>
              <a:spcAft>
                <a:spcPct val="20000"/>
              </a:spcAft>
              <a:buClrTx/>
              <a:buSzPct val="100000"/>
              <a:buFont typeface="Wingdings" pitchFamily="2" charset="2"/>
              <a:buAutoNum type="arabicPeriod" startAt="6"/>
            </a:pPr>
            <a:r>
              <a:rPr lang="en-US" sz="2400" dirty="0"/>
              <a:t>  Institute training on the job.  </a:t>
            </a:r>
          </a:p>
          <a:p>
            <a:pPr>
              <a:spcBef>
                <a:spcPct val="50000"/>
              </a:spcBef>
              <a:spcAft>
                <a:spcPct val="20000"/>
              </a:spcAft>
              <a:buFont typeface="Wingdings" pitchFamily="2" charset="2"/>
              <a:buNone/>
            </a:pPr>
            <a:r>
              <a:rPr lang="en-US" sz="2400" dirty="0"/>
              <a:t>7.	Institute leadership.  </a:t>
            </a:r>
          </a:p>
          <a:p>
            <a:pPr>
              <a:spcBef>
                <a:spcPct val="50000"/>
              </a:spcBef>
              <a:spcAft>
                <a:spcPct val="20000"/>
              </a:spcAft>
              <a:buFont typeface="Wingdings" pitchFamily="2" charset="2"/>
              <a:buNone/>
            </a:pPr>
            <a:r>
              <a:rPr lang="en-US" sz="2400" dirty="0"/>
              <a:t>8. 	Drive out fear.</a:t>
            </a:r>
          </a:p>
          <a:p>
            <a:pPr>
              <a:spcBef>
                <a:spcPct val="50000"/>
              </a:spcBef>
              <a:spcAft>
                <a:spcPct val="20000"/>
              </a:spcAft>
              <a:buFont typeface="Wingdings" pitchFamily="2" charset="2"/>
              <a:buNone/>
            </a:pPr>
            <a:r>
              <a:rPr lang="en-US" sz="2400" dirty="0"/>
              <a:t>9. 	Break down barriers between departments.  </a:t>
            </a:r>
          </a:p>
          <a:p>
            <a:pPr>
              <a:spcBef>
                <a:spcPct val="50000"/>
              </a:spcBef>
              <a:spcAft>
                <a:spcPct val="20000"/>
              </a:spcAft>
              <a:buFont typeface="Wingdings" pitchFamily="2" charset="2"/>
              <a:buNone/>
            </a:pPr>
            <a:r>
              <a:rPr lang="en-US" sz="2400" dirty="0"/>
              <a:t>10. 	Eliminate slogans, exhortations, and targets for the work 	force asking for zero defects and new levels of productivity.</a:t>
            </a:r>
          </a:p>
          <a:p>
            <a:pPr marL="539496" indent="-457200">
              <a:spcBef>
                <a:spcPct val="50000"/>
              </a:spcBef>
              <a:spcAft>
                <a:spcPct val="20000"/>
              </a:spcAft>
              <a:buFont typeface="Wingdings" pitchFamily="2" charset="2"/>
              <a:buAutoNum type="arabicPeriod" startAt="6"/>
            </a:pPr>
            <a:endParaRPr lang="en-US" sz="2400" dirty="0"/>
          </a:p>
        </p:txBody>
      </p:sp>
      <p:sp>
        <p:nvSpPr>
          <p:cNvPr id="7" name="Slide Number Placeholder 3"/>
          <p:cNvSpPr>
            <a:spLocks noGrp="1"/>
          </p:cNvSpPr>
          <p:nvPr>
            <p:ph type="sldNum" sz="quarter" idx="12"/>
          </p:nvPr>
        </p:nvSpPr>
        <p:spPr/>
        <p:txBody>
          <a:bodyPr/>
          <a:lstStyle/>
          <a:p>
            <a:fld id="{08D0E403-3492-4AB4-B584-F6517B70EC1D}" type="slidenum">
              <a:rPr lang="en-US"/>
              <a:pPr/>
              <a:t>14</a:t>
            </a:fld>
            <a:endParaRPr lang="en-US"/>
          </a:p>
        </p:txBody>
      </p:sp>
      <p:sp>
        <p:nvSpPr>
          <p:cNvPr id="49156"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49157"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Grp="1" noChangeArrowheads="1"/>
          </p:cNvSpPr>
          <p:nvPr>
            <p:ph type="title"/>
          </p:nvPr>
        </p:nvSpPr>
        <p:spPr>
          <a:xfrm>
            <a:off x="304800" y="152400"/>
            <a:ext cx="7772400" cy="762000"/>
          </a:xfrm>
          <a:noFill/>
          <a:ln/>
        </p:spPr>
        <p:txBody>
          <a:bodyPr/>
          <a:lstStyle/>
          <a:p>
            <a:pPr algn="ctr"/>
            <a:r>
              <a:rPr lang="en-US" sz="3600" b="1" dirty="0">
                <a:effectLst>
                  <a:outerShdw blurRad="38100" dist="38100" dir="2700000" algn="tl">
                    <a:srgbClr val="000000">
                      <a:alpha val="43137"/>
                    </a:srgbClr>
                  </a:outerShdw>
                </a:effectLst>
              </a:rPr>
              <a:t>DEMING’S 14 POINTS</a:t>
            </a:r>
          </a:p>
        </p:txBody>
      </p:sp>
      <p:sp>
        <p:nvSpPr>
          <p:cNvPr id="53255" name="Rectangle 7"/>
          <p:cNvSpPr>
            <a:spLocks noGrp="1" noChangeArrowheads="1"/>
          </p:cNvSpPr>
          <p:nvPr>
            <p:ph idx="1"/>
          </p:nvPr>
        </p:nvSpPr>
        <p:spPr>
          <a:xfrm>
            <a:off x="76200" y="990600"/>
            <a:ext cx="9067800" cy="4876800"/>
          </a:xfrm>
          <a:noFill/>
          <a:ln/>
        </p:spPr>
        <p:txBody>
          <a:bodyPr>
            <a:normAutofit/>
          </a:bodyPr>
          <a:lstStyle/>
          <a:p>
            <a:pPr>
              <a:buFont typeface="Wingdings" pitchFamily="2" charset="2"/>
              <a:buNone/>
            </a:pPr>
            <a:endParaRPr lang="en-US" sz="2400" b="0" dirty="0"/>
          </a:p>
          <a:p>
            <a:pPr>
              <a:spcBef>
                <a:spcPct val="50000"/>
              </a:spcBef>
              <a:spcAft>
                <a:spcPct val="20000"/>
              </a:spcAft>
              <a:buFont typeface="Wingdings" pitchFamily="2" charset="2"/>
              <a:buNone/>
            </a:pPr>
            <a:r>
              <a:rPr lang="en-US" sz="2400" dirty="0"/>
              <a:t>11.	Eliminate work standards (quotas) on the factory floor.</a:t>
            </a:r>
          </a:p>
          <a:p>
            <a:pPr>
              <a:spcBef>
                <a:spcPct val="50000"/>
              </a:spcBef>
              <a:buFont typeface="Wingdings" pitchFamily="2" charset="2"/>
              <a:buNone/>
            </a:pPr>
            <a:r>
              <a:rPr lang="en-US" sz="2400" dirty="0"/>
              <a:t>12.	Remove barriers that rob the hourly worker of his right to pride 	of workmanship. </a:t>
            </a:r>
          </a:p>
          <a:p>
            <a:pPr>
              <a:spcBef>
                <a:spcPct val="50000"/>
              </a:spcBef>
              <a:spcAft>
                <a:spcPct val="20000"/>
              </a:spcAft>
              <a:buFont typeface="Wingdings" pitchFamily="2" charset="2"/>
              <a:buNone/>
            </a:pPr>
            <a:r>
              <a:rPr lang="en-US" sz="2400" dirty="0"/>
              <a:t>13.	Institute a vigorous program of education and self improvement.</a:t>
            </a:r>
          </a:p>
          <a:p>
            <a:pPr>
              <a:spcBef>
                <a:spcPct val="50000"/>
              </a:spcBef>
              <a:buFont typeface="Wingdings" pitchFamily="2" charset="2"/>
              <a:buNone/>
            </a:pPr>
            <a:r>
              <a:rPr lang="en-US" sz="2400" dirty="0"/>
              <a:t>14.	Put everybody in the company to work to accomplish the 	transformation</a:t>
            </a:r>
            <a:r>
              <a:rPr lang="en-US" sz="2400" b="0" dirty="0"/>
              <a:t>.  </a:t>
            </a:r>
          </a:p>
        </p:txBody>
      </p:sp>
      <p:sp>
        <p:nvSpPr>
          <p:cNvPr id="7" name="Slide Number Placeholder 3"/>
          <p:cNvSpPr>
            <a:spLocks noGrp="1"/>
          </p:cNvSpPr>
          <p:nvPr>
            <p:ph type="sldNum" sz="quarter" idx="12"/>
          </p:nvPr>
        </p:nvSpPr>
        <p:spPr/>
        <p:txBody>
          <a:bodyPr/>
          <a:lstStyle/>
          <a:p>
            <a:fld id="{EC7AB090-F7C1-4F59-B463-0BE99BA6056C}" type="slidenum">
              <a:rPr lang="en-US"/>
              <a:pPr/>
              <a:t>15</a:t>
            </a:fld>
            <a:endParaRPr lang="en-US"/>
          </a:p>
        </p:txBody>
      </p:sp>
      <p:sp>
        <p:nvSpPr>
          <p:cNvPr id="53252"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53253"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a:xfrm>
            <a:off x="152400" y="60325"/>
            <a:ext cx="9144000" cy="685800"/>
          </a:xfrm>
          <a:noFill/>
          <a:ln/>
        </p:spPr>
        <p:txBody>
          <a:bodyPr>
            <a:normAutofit fontScale="90000"/>
          </a:bodyPr>
          <a:lstStyle/>
          <a:p>
            <a:pPr algn="ctr"/>
            <a:r>
              <a:rPr lang="en-US" sz="3600" b="1" dirty="0">
                <a:effectLst>
                  <a:outerShdw blurRad="38100" dist="38100" dir="2700000" algn="tl">
                    <a:srgbClr val="000000">
                      <a:alpha val="43137"/>
                    </a:srgbClr>
                  </a:outerShdw>
                </a:effectLst>
              </a:rPr>
              <a:t>SEVEN DEADLY DISEASES IN QUALITY MANAGEMENT </a:t>
            </a:r>
          </a:p>
        </p:txBody>
      </p:sp>
      <p:sp>
        <p:nvSpPr>
          <p:cNvPr id="55302" name="Rectangle 6"/>
          <p:cNvSpPr>
            <a:spLocks noGrp="1" noChangeArrowheads="1"/>
          </p:cNvSpPr>
          <p:nvPr>
            <p:ph idx="1"/>
          </p:nvPr>
        </p:nvSpPr>
        <p:spPr>
          <a:xfrm>
            <a:off x="2590800" y="1143000"/>
            <a:ext cx="6096000" cy="5105400"/>
          </a:xfrm>
          <a:noFill/>
          <a:ln/>
        </p:spPr>
        <p:txBody>
          <a:bodyPr>
            <a:normAutofit fontScale="92500" lnSpcReduction="20000"/>
          </a:bodyPr>
          <a:lstStyle/>
          <a:p>
            <a:pPr marL="457200" indent="-374650">
              <a:lnSpc>
                <a:spcPct val="120000"/>
              </a:lnSpc>
              <a:spcBef>
                <a:spcPct val="50000"/>
              </a:spcBef>
              <a:spcAft>
                <a:spcPct val="20000"/>
              </a:spcAft>
              <a:buFont typeface="Wingdings" pitchFamily="2" charset="2"/>
              <a:buNone/>
            </a:pPr>
            <a:r>
              <a:rPr lang="en-US" sz="2400" i="1" dirty="0"/>
              <a:t>1</a:t>
            </a:r>
            <a:r>
              <a:rPr lang="en-US" sz="2000" i="1" dirty="0"/>
              <a:t>.  </a:t>
            </a:r>
            <a:r>
              <a:rPr lang="en-US" sz="2400" i="1" dirty="0"/>
              <a:t>Lack of constancy of purpose.</a:t>
            </a:r>
          </a:p>
          <a:p>
            <a:pPr marL="457200" indent="-374650">
              <a:lnSpc>
                <a:spcPct val="120000"/>
              </a:lnSpc>
              <a:spcBef>
                <a:spcPct val="50000"/>
              </a:spcBef>
              <a:spcAft>
                <a:spcPct val="20000"/>
              </a:spcAft>
              <a:buFont typeface="Wingdings" pitchFamily="2" charset="2"/>
              <a:buNone/>
            </a:pPr>
            <a:r>
              <a:rPr lang="en-US" sz="2400" i="1" dirty="0"/>
              <a:t>2.  Emphasis on short-term profits.</a:t>
            </a:r>
          </a:p>
          <a:p>
            <a:pPr marL="457200" indent="-374650">
              <a:lnSpc>
                <a:spcPct val="120000"/>
              </a:lnSpc>
              <a:spcBef>
                <a:spcPct val="50000"/>
              </a:spcBef>
              <a:spcAft>
                <a:spcPct val="20000"/>
              </a:spcAft>
              <a:buFont typeface="Wingdings" pitchFamily="2" charset="2"/>
              <a:buNone/>
            </a:pPr>
            <a:r>
              <a:rPr lang="en-US" sz="2400" i="1" dirty="0"/>
              <a:t>3.  	Evaluation by performance, merit </a:t>
            </a:r>
          </a:p>
          <a:p>
            <a:pPr marL="457200" indent="-374650">
              <a:lnSpc>
                <a:spcPct val="120000"/>
              </a:lnSpc>
              <a:spcBef>
                <a:spcPts val="0"/>
              </a:spcBef>
              <a:buFont typeface="Wingdings" pitchFamily="2" charset="2"/>
              <a:buNone/>
            </a:pPr>
            <a:r>
              <a:rPr lang="en-US" sz="2400" i="1" dirty="0"/>
              <a:t>	or annual review of performance.</a:t>
            </a:r>
          </a:p>
          <a:p>
            <a:pPr marL="457200" indent="-374650">
              <a:lnSpc>
                <a:spcPct val="120000"/>
              </a:lnSpc>
              <a:spcBef>
                <a:spcPct val="50000"/>
              </a:spcBef>
              <a:spcAft>
                <a:spcPct val="20000"/>
              </a:spcAft>
              <a:buClrTx/>
              <a:buSzPct val="100000"/>
              <a:buFont typeface="Wingdings" pitchFamily="2" charset="2"/>
              <a:buAutoNum type="arabicPeriod" startAt="4"/>
            </a:pPr>
            <a:r>
              <a:rPr lang="en-US" sz="2400" i="1" dirty="0"/>
              <a:t>Mobility of management.</a:t>
            </a:r>
          </a:p>
          <a:p>
            <a:pPr marL="457200" indent="-374650">
              <a:lnSpc>
                <a:spcPct val="120000"/>
              </a:lnSpc>
              <a:buFont typeface="Wingdings" pitchFamily="2" charset="2"/>
              <a:buNone/>
            </a:pPr>
            <a:r>
              <a:rPr lang="en-US" sz="2400" i="1" dirty="0"/>
              <a:t>5. 	Running a company on visible figures alone.</a:t>
            </a:r>
          </a:p>
          <a:p>
            <a:pPr marL="457200" indent="-374650">
              <a:lnSpc>
                <a:spcPct val="120000"/>
              </a:lnSpc>
              <a:buFont typeface="Wingdings" pitchFamily="2" charset="2"/>
              <a:buNone/>
            </a:pPr>
            <a:r>
              <a:rPr lang="en-US" sz="2400" i="1" dirty="0"/>
              <a:t>6. 	Excessive medical costs for employee health care, which increase  the final costs of goods and services. </a:t>
            </a:r>
          </a:p>
          <a:p>
            <a:pPr marL="457200" indent="-374650">
              <a:lnSpc>
                <a:spcPct val="120000"/>
              </a:lnSpc>
              <a:buFont typeface="Wingdings" pitchFamily="2" charset="2"/>
              <a:buNone/>
            </a:pPr>
            <a:r>
              <a:rPr lang="en-US" sz="2400" i="1" dirty="0"/>
              <a:t>7. 	Excessive costs of warranty, fueled by lawyers who work on the basis of contingency fees.   </a:t>
            </a:r>
          </a:p>
          <a:p>
            <a:pPr marL="539496" indent="-457200">
              <a:spcBef>
                <a:spcPct val="50000"/>
              </a:spcBef>
              <a:spcAft>
                <a:spcPct val="20000"/>
              </a:spcAft>
              <a:buFont typeface="Wingdings" pitchFamily="2" charset="2"/>
              <a:buAutoNum type="arabicPeriod" startAt="4"/>
            </a:pPr>
            <a:endParaRPr lang="en-US" sz="2400" i="1" dirty="0"/>
          </a:p>
        </p:txBody>
      </p:sp>
      <p:sp>
        <p:nvSpPr>
          <p:cNvPr id="7" name="Slide Number Placeholder 3"/>
          <p:cNvSpPr>
            <a:spLocks noGrp="1"/>
          </p:cNvSpPr>
          <p:nvPr>
            <p:ph type="sldNum" sz="quarter" idx="12"/>
          </p:nvPr>
        </p:nvSpPr>
        <p:spPr/>
        <p:txBody>
          <a:bodyPr/>
          <a:lstStyle/>
          <a:p>
            <a:fld id="{50449B26-4197-47E5-836A-FB39713CC1D1}" type="slidenum">
              <a:rPr lang="en-US"/>
              <a:pPr/>
              <a:t>16</a:t>
            </a:fld>
            <a:endParaRPr lang="en-US"/>
          </a:p>
        </p:txBody>
      </p:sp>
      <p:sp>
        <p:nvSpPr>
          <p:cNvPr id="55300"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graphicFrame>
        <p:nvGraphicFramePr>
          <p:cNvPr id="955392" name="Object 1024"/>
          <p:cNvGraphicFramePr>
            <a:graphicFrameLocks/>
          </p:cNvGraphicFramePr>
          <p:nvPr/>
        </p:nvGraphicFramePr>
        <p:xfrm>
          <a:off x="698500" y="2065338"/>
          <a:ext cx="1751013" cy="3660775"/>
        </p:xfrm>
        <a:graphic>
          <a:graphicData uri="http://schemas.openxmlformats.org/presentationml/2006/ole">
            <mc:AlternateContent xmlns:mc="http://schemas.openxmlformats.org/markup-compatibility/2006">
              <mc:Choice xmlns:v="urn:schemas-microsoft-com:vml" Requires="v">
                <p:oleObj spid="_x0000_s2359" name="Clip" r:id="rId4" imgW="1749240" imgH="3659040" progId="">
                  <p:embed/>
                </p:oleObj>
              </mc:Choice>
              <mc:Fallback>
                <p:oleObj name="Clip" r:id="rId4" imgW="1749240" imgH="365904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2065338"/>
                        <a:ext cx="1751013"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type="title"/>
          </p:nvPr>
        </p:nvSpPr>
        <p:spPr>
          <a:xfrm>
            <a:off x="685800" y="190500"/>
            <a:ext cx="7772400" cy="1181100"/>
          </a:xfrm>
          <a:noFill/>
          <a:ln/>
        </p:spPr>
        <p:txBody>
          <a:bodyPr/>
          <a:lstStyle/>
          <a:p>
            <a:pPr algn="l"/>
            <a:r>
              <a:rPr lang="en-US" sz="4000"/>
              <a:t>  </a:t>
            </a:r>
          </a:p>
        </p:txBody>
      </p:sp>
      <p:sp>
        <p:nvSpPr>
          <p:cNvPr id="19" name="Slide Number Placeholder 3"/>
          <p:cNvSpPr>
            <a:spLocks noGrp="1"/>
          </p:cNvSpPr>
          <p:nvPr>
            <p:ph type="sldNum" sz="quarter" idx="12"/>
          </p:nvPr>
        </p:nvSpPr>
        <p:spPr/>
        <p:txBody>
          <a:bodyPr/>
          <a:lstStyle/>
          <a:p>
            <a:fld id="{4CF534F9-8369-4822-8F85-1899710619DC}" type="slidenum">
              <a:rPr lang="en-US"/>
              <a:pPr/>
              <a:t>17</a:t>
            </a:fld>
            <a:endParaRPr lang="en-US"/>
          </a:p>
        </p:txBody>
      </p:sp>
      <p:sp>
        <p:nvSpPr>
          <p:cNvPr id="59396"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59397"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
        <p:nvSpPr>
          <p:cNvPr id="59399" name="Oval 7"/>
          <p:cNvSpPr>
            <a:spLocks noChangeArrowheads="1"/>
          </p:cNvSpPr>
          <p:nvPr/>
        </p:nvSpPr>
        <p:spPr bwMode="auto">
          <a:xfrm>
            <a:off x="3149600" y="2692400"/>
            <a:ext cx="2616200" cy="2616200"/>
          </a:xfrm>
          <a:prstGeom prst="ellipse">
            <a:avLst/>
          </a:prstGeom>
          <a:solidFill>
            <a:schemeClr val="tx2">
              <a:lumMod val="20000"/>
              <a:lumOff val="80000"/>
            </a:schemeClr>
          </a:solidFill>
          <a:ln w="50800">
            <a:solidFill>
              <a:schemeClr val="tx1"/>
            </a:solidFill>
            <a:round/>
            <a:headEnd/>
            <a:tailEnd/>
          </a:ln>
          <a:effectLst>
            <a:outerShdw blurRad="76200" dir="18900000" sy="23000" kx="-1200000" algn="bl" rotWithShape="0">
              <a:prstClr val="black">
                <a:alpha val="20000"/>
              </a:prstClr>
            </a:outerShdw>
          </a:effectLst>
        </p:spPr>
        <p:txBody>
          <a:bodyPr wrap="none" anchor="ctr"/>
          <a:lstStyle/>
          <a:p>
            <a:endParaRPr lang="en-CA"/>
          </a:p>
        </p:txBody>
      </p:sp>
      <p:sp>
        <p:nvSpPr>
          <p:cNvPr id="59400" name="Line 8"/>
          <p:cNvSpPr>
            <a:spLocks noChangeShapeType="1"/>
          </p:cNvSpPr>
          <p:nvPr/>
        </p:nvSpPr>
        <p:spPr bwMode="auto">
          <a:xfrm>
            <a:off x="4419600" y="2668588"/>
            <a:ext cx="0" cy="2665412"/>
          </a:xfrm>
          <a:prstGeom prst="line">
            <a:avLst/>
          </a:prstGeom>
          <a:noFill/>
          <a:ln w="50800">
            <a:solidFill>
              <a:schemeClr val="tx1"/>
            </a:solidFill>
            <a:round/>
            <a:headEnd type="none" w="sm" len="sm"/>
            <a:tailEnd type="none" w="sm" len="sm"/>
          </a:ln>
          <a:effectLst/>
        </p:spPr>
        <p:txBody>
          <a:bodyPr wrap="none" anchor="ctr"/>
          <a:lstStyle/>
          <a:p>
            <a:endParaRPr lang="en-CA"/>
          </a:p>
        </p:txBody>
      </p:sp>
      <p:sp>
        <p:nvSpPr>
          <p:cNvPr id="59401" name="Line 9"/>
          <p:cNvSpPr>
            <a:spLocks noChangeShapeType="1"/>
          </p:cNvSpPr>
          <p:nvPr/>
        </p:nvSpPr>
        <p:spPr bwMode="auto">
          <a:xfrm>
            <a:off x="3125788" y="3962400"/>
            <a:ext cx="2665412" cy="0"/>
          </a:xfrm>
          <a:prstGeom prst="line">
            <a:avLst/>
          </a:prstGeom>
          <a:noFill/>
          <a:ln w="50800">
            <a:solidFill>
              <a:schemeClr val="tx1"/>
            </a:solidFill>
            <a:round/>
            <a:headEnd type="none" w="sm" len="sm"/>
            <a:tailEnd type="none" w="sm" len="sm"/>
          </a:ln>
          <a:effectLst/>
        </p:spPr>
        <p:txBody>
          <a:bodyPr wrap="none" anchor="ctr"/>
          <a:lstStyle/>
          <a:p>
            <a:endParaRPr lang="en-CA"/>
          </a:p>
        </p:txBody>
      </p:sp>
      <p:sp>
        <p:nvSpPr>
          <p:cNvPr id="59402" name="Rectangle 10"/>
          <p:cNvSpPr>
            <a:spLocks noChangeArrowheads="1"/>
          </p:cNvSpPr>
          <p:nvPr/>
        </p:nvSpPr>
        <p:spPr bwMode="auto">
          <a:xfrm>
            <a:off x="3641725" y="3252788"/>
            <a:ext cx="552450" cy="366712"/>
          </a:xfrm>
          <a:prstGeom prst="rect">
            <a:avLst/>
          </a:prstGeom>
          <a:noFill/>
          <a:ln w="9525">
            <a:noFill/>
            <a:miter lim="800000"/>
            <a:headEnd/>
            <a:tailEnd/>
          </a:ln>
          <a:effectLst/>
        </p:spPr>
        <p:txBody>
          <a:bodyPr wrap="none" lIns="92075" tIns="46038" rIns="92075" bIns="46038">
            <a:spAutoFit/>
          </a:bodyPr>
          <a:lstStyle/>
          <a:p>
            <a:r>
              <a:rPr lang="en-US" sz="1800" b="1">
                <a:latin typeface="Arial" charset="0"/>
              </a:rPr>
              <a:t>Act</a:t>
            </a:r>
          </a:p>
        </p:txBody>
      </p:sp>
      <p:sp>
        <p:nvSpPr>
          <p:cNvPr id="59403" name="Rectangle 11"/>
          <p:cNvSpPr>
            <a:spLocks noChangeArrowheads="1"/>
          </p:cNvSpPr>
          <p:nvPr/>
        </p:nvSpPr>
        <p:spPr bwMode="auto">
          <a:xfrm>
            <a:off x="4632325" y="3252788"/>
            <a:ext cx="666750" cy="366712"/>
          </a:xfrm>
          <a:prstGeom prst="rect">
            <a:avLst/>
          </a:prstGeom>
          <a:noFill/>
          <a:ln w="9525">
            <a:noFill/>
            <a:miter lim="800000"/>
            <a:headEnd/>
            <a:tailEnd/>
          </a:ln>
          <a:effectLst/>
        </p:spPr>
        <p:txBody>
          <a:bodyPr wrap="none" lIns="92075" tIns="46038" rIns="92075" bIns="46038">
            <a:spAutoFit/>
          </a:bodyPr>
          <a:lstStyle/>
          <a:p>
            <a:r>
              <a:rPr lang="en-US" sz="1800" b="1">
                <a:latin typeface="Arial" charset="0"/>
              </a:rPr>
              <a:t>Plan</a:t>
            </a:r>
          </a:p>
        </p:txBody>
      </p:sp>
      <p:sp>
        <p:nvSpPr>
          <p:cNvPr id="59404" name="Rectangle 12"/>
          <p:cNvSpPr>
            <a:spLocks noChangeArrowheads="1"/>
          </p:cNvSpPr>
          <p:nvPr/>
        </p:nvSpPr>
        <p:spPr bwMode="auto">
          <a:xfrm>
            <a:off x="3413125" y="4319588"/>
            <a:ext cx="869950" cy="366712"/>
          </a:xfrm>
          <a:prstGeom prst="rect">
            <a:avLst/>
          </a:prstGeom>
          <a:noFill/>
          <a:ln w="9525">
            <a:noFill/>
            <a:miter lim="800000"/>
            <a:headEnd/>
            <a:tailEnd/>
          </a:ln>
          <a:effectLst/>
        </p:spPr>
        <p:txBody>
          <a:bodyPr wrap="none" lIns="92075" tIns="46038" rIns="92075" bIns="46038">
            <a:spAutoFit/>
          </a:bodyPr>
          <a:lstStyle/>
          <a:p>
            <a:r>
              <a:rPr lang="en-US" sz="1800" b="1">
                <a:latin typeface="Arial" charset="0"/>
              </a:rPr>
              <a:t>Check</a:t>
            </a:r>
          </a:p>
        </p:txBody>
      </p:sp>
      <p:sp>
        <p:nvSpPr>
          <p:cNvPr id="59405" name="Rectangle 13"/>
          <p:cNvSpPr>
            <a:spLocks noChangeArrowheads="1"/>
          </p:cNvSpPr>
          <p:nvPr/>
        </p:nvSpPr>
        <p:spPr bwMode="auto">
          <a:xfrm>
            <a:off x="4784725" y="4319588"/>
            <a:ext cx="488950" cy="366712"/>
          </a:xfrm>
          <a:prstGeom prst="rect">
            <a:avLst/>
          </a:prstGeom>
          <a:noFill/>
          <a:ln w="9525">
            <a:noFill/>
            <a:miter lim="800000"/>
            <a:headEnd/>
            <a:tailEnd/>
          </a:ln>
          <a:effectLst/>
        </p:spPr>
        <p:txBody>
          <a:bodyPr wrap="none" lIns="92075" tIns="46038" rIns="92075" bIns="46038">
            <a:spAutoFit/>
          </a:bodyPr>
          <a:lstStyle/>
          <a:p>
            <a:r>
              <a:rPr lang="en-US" sz="1800" b="1">
                <a:latin typeface="Arial" charset="0"/>
              </a:rPr>
              <a:t>Do</a:t>
            </a:r>
          </a:p>
        </p:txBody>
      </p:sp>
      <p:sp>
        <p:nvSpPr>
          <p:cNvPr id="59406" name="Line 14"/>
          <p:cNvSpPr>
            <a:spLocks noChangeShapeType="1"/>
          </p:cNvSpPr>
          <p:nvPr/>
        </p:nvSpPr>
        <p:spPr bwMode="auto">
          <a:xfrm flipH="1">
            <a:off x="4954588" y="3357563"/>
            <a:ext cx="1492250" cy="2433637"/>
          </a:xfrm>
          <a:prstGeom prst="line">
            <a:avLst/>
          </a:prstGeom>
          <a:noFill/>
          <a:ln w="50800">
            <a:solidFill>
              <a:schemeClr val="tx1"/>
            </a:solidFill>
            <a:round/>
            <a:headEnd type="none" w="sm" len="sm"/>
            <a:tailEnd type="none" w="sm" len="sm"/>
          </a:ln>
          <a:effectLst/>
        </p:spPr>
        <p:txBody>
          <a:bodyPr wrap="none" anchor="ctr"/>
          <a:lstStyle/>
          <a:p>
            <a:endParaRPr lang="en-CA"/>
          </a:p>
        </p:txBody>
      </p:sp>
      <p:sp>
        <p:nvSpPr>
          <p:cNvPr id="59407" name="Rectangle 15"/>
          <p:cNvSpPr>
            <a:spLocks noChangeArrowheads="1"/>
          </p:cNvSpPr>
          <p:nvPr/>
        </p:nvSpPr>
        <p:spPr bwMode="auto">
          <a:xfrm>
            <a:off x="746125" y="1906588"/>
            <a:ext cx="3676650" cy="708528"/>
          </a:xfrm>
          <a:prstGeom prst="rect">
            <a:avLst/>
          </a:prstGeom>
          <a:noFill/>
          <a:ln w="9525">
            <a:noFill/>
            <a:miter lim="800000"/>
            <a:headEnd/>
            <a:tailEnd/>
          </a:ln>
          <a:effectLst/>
        </p:spPr>
        <p:txBody>
          <a:bodyPr lIns="92075" tIns="46038" rIns="92075" bIns="46038">
            <a:spAutoFit/>
          </a:bodyPr>
          <a:lstStyle/>
          <a:p>
            <a:r>
              <a:rPr lang="en-US" sz="2000" b="1" i="1" dirty="0">
                <a:latin typeface="Arial" charset="0"/>
              </a:rPr>
              <a:t>Immediate Remedies</a:t>
            </a:r>
          </a:p>
          <a:p>
            <a:r>
              <a:rPr lang="en-US" sz="2000" b="1" i="1" dirty="0">
                <a:latin typeface="Arial" charset="0"/>
              </a:rPr>
              <a:t>Future Actions</a:t>
            </a:r>
          </a:p>
        </p:txBody>
      </p:sp>
      <p:sp>
        <p:nvSpPr>
          <p:cNvPr id="59408" name="Rectangle 16"/>
          <p:cNvSpPr>
            <a:spLocks noChangeArrowheads="1"/>
          </p:cNvSpPr>
          <p:nvPr/>
        </p:nvSpPr>
        <p:spPr bwMode="auto">
          <a:xfrm>
            <a:off x="746125" y="5364163"/>
            <a:ext cx="5062538" cy="708528"/>
          </a:xfrm>
          <a:prstGeom prst="rect">
            <a:avLst/>
          </a:prstGeom>
          <a:noFill/>
          <a:ln w="9525">
            <a:noFill/>
            <a:miter lim="800000"/>
            <a:headEnd/>
            <a:tailEnd/>
          </a:ln>
          <a:effectLst/>
        </p:spPr>
        <p:txBody>
          <a:bodyPr lIns="92075" tIns="46038" rIns="92075" bIns="46038">
            <a:spAutoFit/>
          </a:bodyPr>
          <a:lstStyle/>
          <a:p>
            <a:r>
              <a:rPr lang="en-US" sz="2000" b="1" i="1" dirty="0">
                <a:latin typeface="Arial" charset="0"/>
              </a:rPr>
              <a:t>Against Objectives</a:t>
            </a:r>
          </a:p>
          <a:p>
            <a:r>
              <a:rPr lang="en-US" sz="2000" b="1" i="1" dirty="0">
                <a:latin typeface="Arial" charset="0"/>
              </a:rPr>
              <a:t>How Methods Executed</a:t>
            </a:r>
          </a:p>
        </p:txBody>
      </p:sp>
      <p:sp>
        <p:nvSpPr>
          <p:cNvPr id="59409" name="Rectangle 17"/>
          <p:cNvSpPr>
            <a:spLocks noChangeArrowheads="1"/>
          </p:cNvSpPr>
          <p:nvPr/>
        </p:nvSpPr>
        <p:spPr bwMode="auto">
          <a:xfrm>
            <a:off x="6461125" y="5311775"/>
            <a:ext cx="1768475" cy="708528"/>
          </a:xfrm>
          <a:prstGeom prst="rect">
            <a:avLst/>
          </a:prstGeom>
          <a:noFill/>
          <a:ln w="9525">
            <a:noFill/>
            <a:miter lim="800000"/>
            <a:headEnd/>
            <a:tailEnd/>
          </a:ln>
          <a:effectLst/>
        </p:spPr>
        <p:txBody>
          <a:bodyPr lIns="92075" tIns="46038" rIns="92075" bIns="46038">
            <a:spAutoFit/>
          </a:bodyPr>
          <a:lstStyle/>
          <a:p>
            <a:r>
              <a:rPr lang="en-US" sz="2000" b="1" i="1" dirty="0">
                <a:latin typeface="Arial" charset="0"/>
              </a:rPr>
              <a:t>Train</a:t>
            </a:r>
          </a:p>
          <a:p>
            <a:r>
              <a:rPr lang="en-US" sz="2000" b="1" i="1" dirty="0">
                <a:latin typeface="Arial" charset="0"/>
              </a:rPr>
              <a:t>Execute</a:t>
            </a:r>
          </a:p>
        </p:txBody>
      </p:sp>
      <p:sp>
        <p:nvSpPr>
          <p:cNvPr id="59410" name="Rectangle 18"/>
          <p:cNvSpPr>
            <a:spLocks noChangeArrowheads="1"/>
          </p:cNvSpPr>
          <p:nvPr/>
        </p:nvSpPr>
        <p:spPr bwMode="auto">
          <a:xfrm>
            <a:off x="6461125" y="1905000"/>
            <a:ext cx="2019300" cy="708528"/>
          </a:xfrm>
          <a:prstGeom prst="rect">
            <a:avLst/>
          </a:prstGeom>
          <a:noFill/>
          <a:ln w="9525">
            <a:noFill/>
            <a:miter lim="800000"/>
            <a:headEnd/>
            <a:tailEnd/>
          </a:ln>
          <a:effectLst/>
        </p:spPr>
        <p:txBody>
          <a:bodyPr lIns="92075" tIns="46038" rIns="92075" bIns="46038">
            <a:spAutoFit/>
          </a:bodyPr>
          <a:lstStyle/>
          <a:p>
            <a:r>
              <a:rPr lang="en-US" sz="2000" b="1" i="1" dirty="0">
                <a:latin typeface="Arial" charset="0"/>
              </a:rPr>
              <a:t>Objectives</a:t>
            </a:r>
          </a:p>
          <a:p>
            <a:r>
              <a:rPr lang="en-US" sz="2000" b="1" i="1" dirty="0">
                <a:latin typeface="Arial" charset="0"/>
              </a:rPr>
              <a:t>Methods</a:t>
            </a:r>
          </a:p>
        </p:txBody>
      </p:sp>
      <p:sp>
        <p:nvSpPr>
          <p:cNvPr id="59411" name="Rectangle 19"/>
          <p:cNvSpPr>
            <a:spLocks noChangeArrowheads="1"/>
          </p:cNvSpPr>
          <p:nvPr/>
        </p:nvSpPr>
        <p:spPr bwMode="auto">
          <a:xfrm>
            <a:off x="76200" y="228600"/>
            <a:ext cx="8915400" cy="585418"/>
          </a:xfrm>
          <a:prstGeom prst="rect">
            <a:avLst/>
          </a:prstGeom>
          <a:noFill/>
          <a:ln w="9525">
            <a:noFill/>
            <a:miter lim="800000"/>
            <a:headEnd/>
            <a:tailEnd/>
          </a:ln>
          <a:effectLst/>
        </p:spPr>
        <p:txBody>
          <a:bodyPr wrap="square" lIns="92075" tIns="46038" rIns="92075" bIns="46038">
            <a:spAutoFit/>
          </a:bodyPr>
          <a:lstStyle/>
          <a:p>
            <a:pPr algn="ctr"/>
            <a:r>
              <a:rPr lang="en-US" sz="3200" b="1" dirty="0">
                <a:solidFill>
                  <a:schemeClr val="tx2"/>
                </a:solidFill>
                <a:effectLst>
                  <a:outerShdw blurRad="38100" dist="38100" dir="2700000" algn="tl">
                    <a:srgbClr val="000000">
                      <a:alpha val="43137"/>
                    </a:srgbClr>
                  </a:outerShdw>
                </a:effectLst>
                <a:latin typeface="Arial" charset="0"/>
              </a:rPr>
              <a:t>THE DEMING CYCLE FOR IMPROVEMENT</a:t>
            </a:r>
            <a:r>
              <a:rPr lang="en-US" b="1" dirty="0">
                <a:effectLst>
                  <a:outerShdw blurRad="38100" dist="38100" dir="2700000" algn="tl">
                    <a:srgbClr val="000000">
                      <a:alpha val="43137"/>
                    </a:srgbClr>
                  </a:outerShdw>
                </a:effectLst>
              </a:rPr>
              <a:t>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Grp="1" noChangeArrowheads="1"/>
          </p:cNvSpPr>
          <p:nvPr>
            <p:ph type="title"/>
          </p:nvPr>
        </p:nvSpPr>
        <p:spPr>
          <a:xfrm>
            <a:off x="304800" y="152400"/>
            <a:ext cx="8229600" cy="609600"/>
          </a:xfrm>
          <a:noFill/>
          <a:ln/>
        </p:spPr>
        <p:txBody>
          <a:bodyPr>
            <a:normAutofit/>
          </a:bodyPr>
          <a:lstStyle/>
          <a:p>
            <a:pPr algn="ctr"/>
            <a:r>
              <a:rPr lang="en-US" sz="3600" b="1" dirty="0">
                <a:effectLst>
                  <a:outerShdw blurRad="38100" dist="38100" dir="2700000" algn="tl">
                    <a:srgbClr val="000000">
                      <a:alpha val="43137"/>
                    </a:srgbClr>
                  </a:outerShdw>
                </a:effectLst>
              </a:rPr>
              <a:t>DR. JOSEPH JURAN</a:t>
            </a:r>
            <a:r>
              <a:rPr lang="en-US" b="1" dirty="0">
                <a:effectLst>
                  <a:outerShdw blurRad="38100" dist="38100" dir="2700000" algn="tl">
                    <a:srgbClr val="000000">
                      <a:alpha val="43137"/>
                    </a:srgbClr>
                  </a:outerShdw>
                </a:effectLst>
              </a:rPr>
              <a:t> </a:t>
            </a:r>
          </a:p>
        </p:txBody>
      </p:sp>
      <p:sp>
        <p:nvSpPr>
          <p:cNvPr id="61447" name="Rectangle 7"/>
          <p:cNvSpPr>
            <a:spLocks noGrp="1" noChangeArrowheads="1"/>
          </p:cNvSpPr>
          <p:nvPr>
            <p:ph idx="1"/>
          </p:nvPr>
        </p:nvSpPr>
        <p:spPr>
          <a:xfrm>
            <a:off x="533400" y="1066800"/>
            <a:ext cx="8229600" cy="5410200"/>
          </a:xfrm>
          <a:noFill/>
          <a:ln/>
        </p:spPr>
        <p:txBody>
          <a:bodyPr>
            <a:normAutofit/>
          </a:bodyPr>
          <a:lstStyle/>
          <a:p>
            <a:pPr marL="82296" indent="0">
              <a:spcBef>
                <a:spcPct val="40000"/>
              </a:spcBef>
              <a:spcAft>
                <a:spcPct val="20000"/>
              </a:spcAft>
              <a:buSzPct val="77000"/>
              <a:buNone/>
            </a:pPr>
            <a:r>
              <a:rPr lang="en-US" sz="2800" dirty="0"/>
              <a:t>Developed the 10 Steps to Quality Improvement</a:t>
            </a:r>
          </a:p>
          <a:p>
            <a:pPr marL="857250" indent="-342900">
              <a:spcBef>
                <a:spcPct val="40000"/>
              </a:spcBef>
              <a:spcAft>
                <a:spcPct val="20000"/>
              </a:spcAft>
              <a:buSzPct val="77000"/>
              <a:buFont typeface="Arial" pitchFamily="34" charset="0"/>
              <a:buChar char="•"/>
            </a:pPr>
            <a:r>
              <a:rPr lang="en-US" sz="2800" b="1" dirty="0"/>
              <a:t>Trilogy:</a:t>
            </a:r>
          </a:p>
          <a:p>
            <a:pPr marL="971550" lvl="1" indent="-228600">
              <a:spcBef>
                <a:spcPct val="40000"/>
              </a:spcBef>
              <a:spcAft>
                <a:spcPct val="20000"/>
              </a:spcAft>
              <a:buSzPct val="77000"/>
              <a:buFont typeface="Wingdings" pitchFamily="2" charset="2"/>
              <a:buChar char="v"/>
            </a:pPr>
            <a:r>
              <a:rPr lang="en-US" sz="2600" i="1" dirty="0"/>
              <a:t>Quality Improvement</a:t>
            </a:r>
          </a:p>
          <a:p>
            <a:pPr marL="971550" lvl="1" indent="-228600">
              <a:spcBef>
                <a:spcPct val="40000"/>
              </a:spcBef>
              <a:spcAft>
                <a:spcPct val="20000"/>
              </a:spcAft>
              <a:buSzPct val="77000"/>
              <a:buFont typeface="Wingdings" pitchFamily="2" charset="2"/>
              <a:buChar char="v"/>
            </a:pPr>
            <a:r>
              <a:rPr lang="en-US" sz="2600" i="1" dirty="0"/>
              <a:t>Quality Planning</a:t>
            </a:r>
          </a:p>
          <a:p>
            <a:pPr marL="971550" lvl="1" indent="-228600">
              <a:spcBef>
                <a:spcPct val="40000"/>
              </a:spcBef>
              <a:spcAft>
                <a:spcPct val="20000"/>
              </a:spcAft>
              <a:buSzPct val="77000"/>
              <a:buFont typeface="Wingdings" pitchFamily="2" charset="2"/>
              <a:buChar char="v"/>
            </a:pPr>
            <a:r>
              <a:rPr lang="en-US" sz="2600" i="1" dirty="0"/>
              <a:t>Quality Control </a:t>
            </a:r>
          </a:p>
          <a:p>
            <a:pPr marL="857250" indent="-342900">
              <a:spcBef>
                <a:spcPct val="40000"/>
              </a:spcBef>
              <a:spcAft>
                <a:spcPct val="20000"/>
              </a:spcAft>
              <a:buClr>
                <a:schemeClr val="tx1"/>
              </a:buClr>
              <a:buSzPct val="77000"/>
              <a:buFont typeface="Arial" pitchFamily="34" charset="0"/>
              <a:buChar char="•"/>
            </a:pPr>
            <a:r>
              <a:rPr lang="en-US" sz="2800" b="1" dirty="0">
                <a:latin typeface="Arial" charset="0"/>
              </a:rPr>
              <a:t>Stresses</a:t>
            </a:r>
          </a:p>
          <a:p>
            <a:pPr marL="857250" lvl="1" indent="-57150">
              <a:spcBef>
                <a:spcPct val="40000"/>
              </a:spcBef>
              <a:spcAft>
                <a:spcPct val="20000"/>
              </a:spcAft>
              <a:buClr>
                <a:schemeClr val="tx1"/>
              </a:buClr>
              <a:buSzPct val="94000"/>
              <a:buFont typeface="Wingdings" pitchFamily="2" charset="2"/>
              <a:buChar char="v"/>
            </a:pPr>
            <a:r>
              <a:rPr lang="en-US" b="1" dirty="0">
                <a:latin typeface="Arial" charset="0"/>
              </a:rPr>
              <a:t> </a:t>
            </a:r>
            <a:r>
              <a:rPr lang="en-US" sz="2600" i="1" dirty="0"/>
              <a:t>Customer View is fitness for use</a:t>
            </a:r>
          </a:p>
          <a:p>
            <a:pPr marL="857250" lvl="1" indent="-57150">
              <a:spcBef>
                <a:spcPct val="40000"/>
              </a:spcBef>
              <a:spcAft>
                <a:spcPct val="20000"/>
              </a:spcAft>
              <a:buClr>
                <a:schemeClr val="tx1"/>
              </a:buClr>
              <a:buSzPct val="77000"/>
              <a:buFont typeface="Wingdings" pitchFamily="2" charset="2"/>
              <a:buChar char="v"/>
            </a:pPr>
            <a:r>
              <a:rPr lang="en-US" sz="2600" i="1" dirty="0"/>
              <a:t> Manufacturers view is adherence to</a:t>
            </a:r>
            <a:r>
              <a:rPr lang="en-US" sz="2600" i="1" dirty="0">
                <a:solidFill>
                  <a:schemeClr val="accent2"/>
                </a:solidFill>
              </a:rPr>
              <a:t> </a:t>
            </a:r>
            <a:r>
              <a:rPr lang="en-US" sz="2600" i="1" dirty="0"/>
              <a:t>requirements</a:t>
            </a:r>
          </a:p>
          <a:p>
            <a:pPr>
              <a:spcBef>
                <a:spcPct val="40000"/>
              </a:spcBef>
              <a:spcAft>
                <a:spcPct val="20000"/>
              </a:spcAft>
              <a:buSzPct val="77000"/>
            </a:pPr>
            <a:endParaRPr lang="en-US" b="1" i="1" dirty="0"/>
          </a:p>
        </p:txBody>
      </p:sp>
      <p:sp>
        <p:nvSpPr>
          <p:cNvPr id="7" name="Slide Number Placeholder 3"/>
          <p:cNvSpPr>
            <a:spLocks noGrp="1"/>
          </p:cNvSpPr>
          <p:nvPr>
            <p:ph type="sldNum" sz="quarter" idx="12"/>
          </p:nvPr>
        </p:nvSpPr>
        <p:spPr/>
        <p:txBody>
          <a:bodyPr/>
          <a:lstStyle/>
          <a:p>
            <a:fld id="{16A86F97-BD6A-4ACD-AD9A-5BA09BAC24DE}" type="slidenum">
              <a:rPr lang="en-US"/>
              <a:pPr/>
              <a:t>18</a:t>
            </a:fld>
            <a:endParaRPr lang="en-US"/>
          </a:p>
        </p:txBody>
      </p:sp>
      <p:sp>
        <p:nvSpPr>
          <p:cNvPr id="61444"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6144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p:cNvSpPr>
            <a:spLocks noGrp="1" noChangeArrowheads="1"/>
          </p:cNvSpPr>
          <p:nvPr>
            <p:ph type="title"/>
          </p:nvPr>
        </p:nvSpPr>
        <p:spPr>
          <a:xfrm>
            <a:off x="533400" y="0"/>
            <a:ext cx="7772400" cy="762000"/>
          </a:xfrm>
          <a:noFill/>
          <a:ln/>
        </p:spPr>
        <p:txBody>
          <a:bodyPr/>
          <a:lstStyle/>
          <a:p>
            <a:pPr algn="ctr"/>
            <a:r>
              <a:rPr lang="en-US" sz="3600" b="1" dirty="0">
                <a:effectLst>
                  <a:outerShdw blurRad="38100" dist="38100" dir="2700000" algn="tl">
                    <a:srgbClr val="000000">
                      <a:alpha val="43137"/>
                    </a:srgbClr>
                  </a:outerShdw>
                </a:effectLst>
              </a:rPr>
              <a:t>DR. JOSEPH JURAN</a:t>
            </a:r>
          </a:p>
        </p:txBody>
      </p:sp>
      <p:sp>
        <p:nvSpPr>
          <p:cNvPr id="65543" name="Rectangle 7"/>
          <p:cNvSpPr>
            <a:spLocks noGrp="1" noChangeArrowheads="1"/>
          </p:cNvSpPr>
          <p:nvPr>
            <p:ph idx="1"/>
          </p:nvPr>
        </p:nvSpPr>
        <p:spPr>
          <a:xfrm>
            <a:off x="685800" y="1600200"/>
            <a:ext cx="7772400" cy="4114800"/>
          </a:xfrm>
          <a:noFill/>
          <a:ln/>
        </p:spPr>
        <p:txBody>
          <a:bodyPr/>
          <a:lstStyle/>
          <a:p>
            <a:pPr>
              <a:buSzPct val="77000"/>
            </a:pPr>
            <a:r>
              <a:rPr lang="en-US" sz="2800" b="1" dirty="0"/>
              <a:t>Identified the legal implications of quality</a:t>
            </a:r>
          </a:p>
          <a:p>
            <a:pPr lvl="1">
              <a:spcBef>
                <a:spcPct val="40000"/>
              </a:spcBef>
              <a:spcAft>
                <a:spcPct val="20000"/>
              </a:spcAft>
              <a:buSzPct val="77000"/>
              <a:buFont typeface="Wingdings" pitchFamily="2" charset="2"/>
              <a:buChar char="§"/>
            </a:pPr>
            <a:r>
              <a:rPr lang="en-US" sz="2400" i="1" dirty="0"/>
              <a:t>Criminal liability</a:t>
            </a:r>
          </a:p>
          <a:p>
            <a:pPr lvl="1">
              <a:spcBef>
                <a:spcPct val="40000"/>
              </a:spcBef>
              <a:spcAft>
                <a:spcPct val="20000"/>
              </a:spcAft>
              <a:buSzPct val="77000"/>
              <a:buFont typeface="Wingdings" pitchFamily="2" charset="2"/>
              <a:buChar char="§"/>
            </a:pPr>
            <a:r>
              <a:rPr lang="en-US" sz="2400" i="1" dirty="0"/>
              <a:t>Civil liability</a:t>
            </a:r>
          </a:p>
          <a:p>
            <a:pPr lvl="1">
              <a:spcBef>
                <a:spcPct val="40000"/>
              </a:spcBef>
              <a:spcAft>
                <a:spcPct val="20000"/>
              </a:spcAft>
              <a:buSzPct val="77000"/>
              <a:buFont typeface="Wingdings" pitchFamily="2" charset="2"/>
              <a:buChar char="§"/>
            </a:pPr>
            <a:r>
              <a:rPr lang="en-US" sz="2400" i="1" dirty="0"/>
              <a:t>Appropriate corporate actions</a:t>
            </a:r>
          </a:p>
          <a:p>
            <a:pPr lvl="1">
              <a:spcBef>
                <a:spcPct val="40000"/>
              </a:spcBef>
              <a:spcAft>
                <a:spcPct val="20000"/>
              </a:spcAft>
              <a:buSzPct val="77000"/>
              <a:buFont typeface="Wingdings" pitchFamily="2" charset="2"/>
              <a:buChar char="§"/>
            </a:pPr>
            <a:r>
              <a:rPr lang="en-US" sz="2400" i="1" dirty="0"/>
              <a:t>Warranties </a:t>
            </a:r>
          </a:p>
        </p:txBody>
      </p:sp>
      <p:sp>
        <p:nvSpPr>
          <p:cNvPr id="8" name="Slide Number Placeholder 3"/>
          <p:cNvSpPr>
            <a:spLocks noGrp="1"/>
          </p:cNvSpPr>
          <p:nvPr>
            <p:ph type="sldNum" sz="quarter" idx="12"/>
          </p:nvPr>
        </p:nvSpPr>
        <p:spPr/>
        <p:txBody>
          <a:bodyPr/>
          <a:lstStyle/>
          <a:p>
            <a:fld id="{B2128CF8-910F-4121-BBE6-1DC0D552BE08}" type="slidenum">
              <a:rPr lang="en-US"/>
              <a:pPr/>
              <a:t>19</a:t>
            </a:fld>
            <a:endParaRPr lang="en-US"/>
          </a:p>
        </p:txBody>
      </p:sp>
      <p:sp>
        <p:nvSpPr>
          <p:cNvPr id="65540"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6554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pic>
        <p:nvPicPr>
          <p:cNvPr id="3" name="Picture 2"/>
          <p:cNvPicPr>
            <a:picLocks noChangeAspect="1"/>
          </p:cNvPicPr>
          <p:nvPr/>
        </p:nvPicPr>
        <p:blipFill>
          <a:blip r:embed="rId3"/>
          <a:stretch>
            <a:fillRect/>
          </a:stretch>
        </p:blipFill>
        <p:spPr>
          <a:xfrm>
            <a:off x="6323014" y="2285999"/>
            <a:ext cx="2454502" cy="2061781"/>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6D3CA9-F863-4491-97CF-5026C70AE6D8}" type="slidenum">
              <a:rPr lang="en-CA" smtClean="0"/>
              <a:pPr/>
              <a:t>2</a:t>
            </a:fld>
            <a:endParaRPr lang="en-CA"/>
          </a:p>
        </p:txBody>
      </p:sp>
      <p:sp>
        <p:nvSpPr>
          <p:cNvPr id="4" name="Rectangle 3"/>
          <p:cNvSpPr/>
          <p:nvPr/>
        </p:nvSpPr>
        <p:spPr>
          <a:xfrm>
            <a:off x="1108187" y="990600"/>
            <a:ext cx="6984776" cy="38749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a:t>
            </a:r>
            <a:r>
              <a:rPr lang="en-US" sz="3200" b="1" i="1" dirty="0">
                <a:latin typeface="Calibri"/>
                <a:ea typeface="Calibri"/>
                <a:cs typeface="Times New Roman"/>
              </a:rPr>
              <a:t>Six</a:t>
            </a:r>
            <a:r>
              <a:rPr lang="en-US" sz="3200" b="1" i="1" dirty="0">
                <a:solidFill>
                  <a:schemeClr val="tx1"/>
                </a:solidFill>
                <a:latin typeface="Calibri"/>
                <a:ea typeface="Calibri"/>
                <a:cs typeface="Times New Roman"/>
              </a:rPr>
              <a:t>th Edition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sz="1400" dirty="0">
              <a:solidFill>
                <a:schemeClr val="tx1"/>
              </a:solidFill>
              <a:effectLst/>
              <a:latin typeface="Calibri"/>
              <a:ea typeface="Calibri"/>
              <a:cs typeface="Times New Roman"/>
            </a:endParaRPr>
          </a:p>
        </p:txBody>
      </p:sp>
      <p:sp>
        <p:nvSpPr>
          <p:cNvPr id="5" name="TextBox 2"/>
          <p:cNvSpPr txBox="1"/>
          <p:nvPr/>
        </p:nvSpPr>
        <p:spPr>
          <a:xfrm>
            <a:off x="408530" y="579120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119899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609600" y="228600"/>
            <a:ext cx="7772400" cy="609600"/>
          </a:xfrm>
          <a:noFill/>
          <a:ln/>
        </p:spPr>
        <p:txBody>
          <a:bodyPr>
            <a:normAutofit/>
          </a:bodyPr>
          <a:lstStyle/>
          <a:p>
            <a:pPr algn="ctr"/>
            <a:r>
              <a:rPr lang="en-US" sz="3600" b="1" dirty="0">
                <a:effectLst>
                  <a:outerShdw blurRad="38100" dist="38100" dir="2700000" algn="tl">
                    <a:srgbClr val="000000">
                      <a:alpha val="43137"/>
                    </a:srgbClr>
                  </a:outerShdw>
                </a:effectLst>
              </a:rPr>
              <a:t>PHILLIP CROSBY</a:t>
            </a:r>
          </a:p>
        </p:txBody>
      </p:sp>
      <p:sp>
        <p:nvSpPr>
          <p:cNvPr id="67591" name="Rectangle 7"/>
          <p:cNvSpPr>
            <a:spLocks noGrp="1" noChangeArrowheads="1"/>
          </p:cNvSpPr>
          <p:nvPr>
            <p:ph idx="1"/>
          </p:nvPr>
        </p:nvSpPr>
        <p:spPr>
          <a:xfrm>
            <a:off x="685800" y="1447800"/>
            <a:ext cx="4800600" cy="4114800"/>
          </a:xfrm>
          <a:noFill/>
          <a:ln/>
        </p:spPr>
        <p:txBody>
          <a:bodyPr>
            <a:normAutofit/>
          </a:bodyPr>
          <a:lstStyle/>
          <a:p>
            <a:pPr>
              <a:spcBef>
                <a:spcPct val="40000"/>
              </a:spcBef>
              <a:spcAft>
                <a:spcPct val="20000"/>
              </a:spcAft>
              <a:buSzPct val="77000"/>
            </a:pPr>
            <a:r>
              <a:rPr lang="en-US" sz="2800" i="1" dirty="0"/>
              <a:t>Identified nonconformance averages 40% of operating costs in manufacturing</a:t>
            </a:r>
          </a:p>
          <a:p>
            <a:pPr>
              <a:spcBef>
                <a:spcPct val="40000"/>
              </a:spcBef>
              <a:spcAft>
                <a:spcPct val="20000"/>
              </a:spcAft>
              <a:buSzPct val="77000"/>
            </a:pPr>
            <a:r>
              <a:rPr lang="en-US" sz="2800" i="1" dirty="0"/>
              <a:t>Developed his 14 Steps to Quality Improvement  </a:t>
            </a:r>
          </a:p>
        </p:txBody>
      </p:sp>
      <p:sp>
        <p:nvSpPr>
          <p:cNvPr id="8" name="Slide Number Placeholder 3"/>
          <p:cNvSpPr>
            <a:spLocks noGrp="1"/>
          </p:cNvSpPr>
          <p:nvPr>
            <p:ph type="sldNum" sz="quarter" idx="12"/>
          </p:nvPr>
        </p:nvSpPr>
        <p:spPr/>
        <p:txBody>
          <a:bodyPr/>
          <a:lstStyle/>
          <a:p>
            <a:fld id="{3B9B0E63-6163-4270-B9A2-EC4003A0EF07}" type="slidenum">
              <a:rPr lang="en-US"/>
              <a:pPr/>
              <a:t>20</a:t>
            </a:fld>
            <a:endParaRPr lang="en-US"/>
          </a:p>
        </p:txBody>
      </p:sp>
      <p:sp>
        <p:nvSpPr>
          <p:cNvPr id="67588"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67589"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graphicFrame>
        <p:nvGraphicFramePr>
          <p:cNvPr id="959488" name="Object 2048"/>
          <p:cNvGraphicFramePr>
            <a:graphicFrameLocks/>
          </p:cNvGraphicFramePr>
          <p:nvPr/>
        </p:nvGraphicFramePr>
        <p:xfrm>
          <a:off x="5613400" y="1593850"/>
          <a:ext cx="2470150" cy="3649663"/>
        </p:xfrm>
        <a:graphic>
          <a:graphicData uri="http://schemas.openxmlformats.org/presentationml/2006/ole">
            <mc:AlternateContent xmlns:mc="http://schemas.openxmlformats.org/markup-compatibility/2006">
              <mc:Choice xmlns:v="urn:schemas-microsoft-com:vml" Requires="v">
                <p:oleObj spid="_x0000_s6455" name="Clip" r:id="rId4" imgW="2479320" imgH="3659040" progId="">
                  <p:embed/>
                </p:oleObj>
              </mc:Choice>
              <mc:Fallback>
                <p:oleObj name="Clip" r:id="rId4" imgW="2479320" imgH="365904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3400" y="1593850"/>
                        <a:ext cx="2470150" cy="36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6"/>
          <p:cNvSpPr>
            <a:spLocks noGrp="1" noChangeArrowheads="1"/>
          </p:cNvSpPr>
          <p:nvPr>
            <p:ph type="title"/>
          </p:nvPr>
        </p:nvSpPr>
        <p:spPr>
          <a:xfrm>
            <a:off x="685800" y="76200"/>
            <a:ext cx="7772400" cy="609600"/>
          </a:xfrm>
          <a:noFill/>
          <a:ln/>
        </p:spPr>
        <p:txBody>
          <a:bodyPr/>
          <a:lstStyle/>
          <a:p>
            <a:pPr algn="ctr"/>
            <a:r>
              <a:rPr lang="en-US" sz="3600" b="1" dirty="0">
                <a:effectLst>
                  <a:outerShdw blurRad="38100" dist="38100" dir="2700000" algn="tl">
                    <a:srgbClr val="000000">
                      <a:alpha val="43137"/>
                    </a:srgbClr>
                  </a:outerShdw>
                </a:effectLst>
              </a:rPr>
              <a:t>THE ABSOLUTES</a:t>
            </a:r>
          </a:p>
        </p:txBody>
      </p:sp>
      <p:sp>
        <p:nvSpPr>
          <p:cNvPr id="7" name="Slide Number Placeholder 3"/>
          <p:cNvSpPr>
            <a:spLocks noGrp="1"/>
          </p:cNvSpPr>
          <p:nvPr>
            <p:ph type="sldNum" sz="quarter" idx="12"/>
          </p:nvPr>
        </p:nvSpPr>
        <p:spPr/>
        <p:txBody>
          <a:bodyPr/>
          <a:lstStyle/>
          <a:p>
            <a:fld id="{23962E63-7640-45EA-9C02-74CEBC2E6288}" type="slidenum">
              <a:rPr lang="en-US"/>
              <a:pPr/>
              <a:t>21</a:t>
            </a:fld>
            <a:endParaRPr lang="en-US"/>
          </a:p>
        </p:txBody>
      </p:sp>
      <p:sp>
        <p:nvSpPr>
          <p:cNvPr id="69636"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69637"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
        <p:nvSpPr>
          <p:cNvPr id="69639" name="Rectangle 7"/>
          <p:cNvSpPr>
            <a:spLocks noChangeArrowheads="1"/>
          </p:cNvSpPr>
          <p:nvPr/>
        </p:nvSpPr>
        <p:spPr bwMode="auto">
          <a:xfrm>
            <a:off x="838200" y="968903"/>
            <a:ext cx="8077200" cy="5263621"/>
          </a:xfrm>
          <a:prstGeom prst="rect">
            <a:avLst/>
          </a:prstGeom>
          <a:noFill/>
          <a:ln w="9525">
            <a:noFill/>
            <a:miter lim="800000"/>
            <a:headEnd/>
            <a:tailEnd/>
          </a:ln>
          <a:effectLst/>
        </p:spPr>
        <p:txBody>
          <a:bodyPr wrap="square" lIns="92075" tIns="46038" rIns="92075" bIns="46038">
            <a:spAutoFit/>
          </a:bodyPr>
          <a:lstStyle/>
          <a:p>
            <a:pPr algn="ctr"/>
            <a:endParaRPr lang="en-US" sz="2800" b="1" i="1" dirty="0">
              <a:solidFill>
                <a:schemeClr val="accent2">
                  <a:lumMod val="50000"/>
                </a:schemeClr>
              </a:solidFill>
            </a:endParaRPr>
          </a:p>
          <a:p>
            <a:pPr algn="ctr"/>
            <a:r>
              <a:rPr lang="en-US" sz="2800" b="1" i="1" dirty="0">
                <a:solidFill>
                  <a:schemeClr val="accent2">
                    <a:lumMod val="50000"/>
                  </a:schemeClr>
                </a:solidFill>
              </a:rPr>
              <a:t>Quality means conformance to requirements.</a:t>
            </a:r>
          </a:p>
          <a:p>
            <a:pPr algn="ctr"/>
            <a:endParaRPr lang="en-US" sz="2800" b="1" i="1" dirty="0">
              <a:solidFill>
                <a:schemeClr val="accent2">
                  <a:lumMod val="50000"/>
                </a:schemeClr>
              </a:solidFill>
            </a:endParaRPr>
          </a:p>
          <a:p>
            <a:pPr algn="ctr"/>
            <a:endParaRPr lang="en-US" sz="2800" b="1" i="1" dirty="0">
              <a:solidFill>
                <a:schemeClr val="accent2">
                  <a:lumMod val="50000"/>
                </a:schemeClr>
              </a:solidFill>
            </a:endParaRPr>
          </a:p>
          <a:p>
            <a:pPr algn="ctr"/>
            <a:r>
              <a:rPr lang="en-US" sz="2800" b="1" i="1" dirty="0">
                <a:solidFill>
                  <a:schemeClr val="accent2">
                    <a:lumMod val="50000"/>
                  </a:schemeClr>
                </a:solidFill>
              </a:rPr>
              <a:t>Quality comes from prevention.</a:t>
            </a:r>
          </a:p>
          <a:p>
            <a:pPr algn="ctr"/>
            <a:endParaRPr lang="en-US" sz="2800" b="1" i="1" dirty="0">
              <a:solidFill>
                <a:schemeClr val="accent2">
                  <a:lumMod val="50000"/>
                </a:schemeClr>
              </a:solidFill>
            </a:endParaRPr>
          </a:p>
          <a:p>
            <a:pPr algn="ctr"/>
            <a:endParaRPr lang="en-US" sz="2800" b="1" i="1" dirty="0">
              <a:solidFill>
                <a:schemeClr val="accent2">
                  <a:lumMod val="50000"/>
                </a:schemeClr>
              </a:solidFill>
            </a:endParaRPr>
          </a:p>
          <a:p>
            <a:pPr algn="ctr"/>
            <a:r>
              <a:rPr lang="en-US" sz="2800" b="1" i="1" dirty="0">
                <a:solidFill>
                  <a:schemeClr val="accent2">
                    <a:lumMod val="50000"/>
                  </a:schemeClr>
                </a:solidFill>
              </a:rPr>
              <a:t>Quality means that the performance standard is zero defects.</a:t>
            </a:r>
          </a:p>
          <a:p>
            <a:pPr algn="ctr"/>
            <a:r>
              <a:rPr lang="en-US" sz="2800" b="1" i="1" dirty="0">
                <a:solidFill>
                  <a:schemeClr val="accent2">
                    <a:lumMod val="50000"/>
                  </a:schemeClr>
                </a:solidFill>
              </a:rPr>
              <a:t>    </a:t>
            </a:r>
          </a:p>
          <a:p>
            <a:pPr algn="ctr"/>
            <a:endParaRPr lang="en-US" sz="2800" b="1" i="1" dirty="0">
              <a:solidFill>
                <a:schemeClr val="accent2">
                  <a:lumMod val="50000"/>
                </a:schemeClr>
              </a:solidFill>
            </a:endParaRPr>
          </a:p>
          <a:p>
            <a:pPr algn="ctr"/>
            <a:r>
              <a:rPr lang="en-US" sz="2800" b="1" i="1" dirty="0">
                <a:solidFill>
                  <a:schemeClr val="accent2">
                    <a:lumMod val="50000"/>
                  </a:schemeClr>
                </a:solidFill>
              </a:rPr>
              <a:t>Quality is measured by the cost of nonconformance.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6"/>
          <p:cNvSpPr>
            <a:spLocks noGrp="1" noChangeArrowheads="1"/>
          </p:cNvSpPr>
          <p:nvPr>
            <p:ph type="title"/>
          </p:nvPr>
        </p:nvSpPr>
        <p:spPr>
          <a:xfrm>
            <a:off x="533400" y="0"/>
            <a:ext cx="8077200" cy="762000"/>
          </a:xfrm>
          <a:noFill/>
          <a:ln/>
        </p:spPr>
        <p:txBody>
          <a:bodyPr/>
          <a:lstStyle/>
          <a:p>
            <a:pPr algn="ctr"/>
            <a:r>
              <a:rPr lang="en-US" sz="3600" b="1" dirty="0">
                <a:effectLst>
                  <a:outerShdw blurRad="38100" dist="38100" dir="2700000" algn="tl">
                    <a:srgbClr val="000000">
                      <a:alpha val="43137"/>
                    </a:srgbClr>
                  </a:outerShdw>
                </a:effectLst>
              </a:rPr>
              <a:t>QUALITY CHARACTERISTICS</a:t>
            </a:r>
            <a:r>
              <a:rPr lang="en-US" sz="4000" b="1" dirty="0">
                <a:effectLst>
                  <a:outerShdw blurRad="38100" dist="38100" dir="2700000" algn="tl">
                    <a:srgbClr val="000000">
                      <a:alpha val="43137"/>
                    </a:srgbClr>
                  </a:outerShdw>
                </a:effectLst>
              </a:rPr>
              <a:t> </a:t>
            </a:r>
          </a:p>
        </p:txBody>
      </p:sp>
      <p:sp>
        <p:nvSpPr>
          <p:cNvPr id="71687" name="Rectangle 7"/>
          <p:cNvSpPr>
            <a:spLocks noGrp="1" noChangeArrowheads="1"/>
          </p:cNvSpPr>
          <p:nvPr>
            <p:ph idx="1"/>
          </p:nvPr>
        </p:nvSpPr>
        <p:spPr>
          <a:xfrm>
            <a:off x="914400" y="1033563"/>
            <a:ext cx="7772400" cy="4800600"/>
          </a:xfrm>
          <a:noFill/>
          <a:ln/>
        </p:spPr>
        <p:txBody>
          <a:bodyPr>
            <a:noAutofit/>
          </a:bodyPr>
          <a:lstStyle/>
          <a:p>
            <a:pPr>
              <a:buSzPct val="77000"/>
            </a:pPr>
            <a:r>
              <a:rPr lang="en-US" sz="3200" i="1" dirty="0"/>
              <a:t>Producibility</a:t>
            </a:r>
          </a:p>
          <a:p>
            <a:pPr>
              <a:buSzPct val="77000"/>
            </a:pPr>
            <a:r>
              <a:rPr lang="en-US" sz="3200" i="1" dirty="0"/>
              <a:t>Usability</a:t>
            </a:r>
          </a:p>
          <a:p>
            <a:pPr>
              <a:buSzPct val="77000"/>
            </a:pPr>
            <a:r>
              <a:rPr lang="en-US" sz="3200" i="1" dirty="0"/>
              <a:t>Reliability  (Mean Time Between Failures (MTBF))</a:t>
            </a:r>
          </a:p>
          <a:p>
            <a:pPr>
              <a:buSzPct val="77000"/>
            </a:pPr>
            <a:r>
              <a:rPr lang="en-US" sz="3200" i="1" dirty="0"/>
              <a:t>Maintainability  (Mean Time to Repair ( MTTR))</a:t>
            </a:r>
          </a:p>
          <a:p>
            <a:pPr>
              <a:buSzPct val="77000"/>
            </a:pPr>
            <a:r>
              <a:rPr lang="en-US" sz="3200" i="1" dirty="0"/>
              <a:t>Availability  (MTBF  and  MTTR))</a:t>
            </a:r>
          </a:p>
          <a:p>
            <a:pPr>
              <a:buSzPct val="77000"/>
            </a:pPr>
            <a:r>
              <a:rPr lang="en-US" sz="3200" i="1" dirty="0"/>
              <a:t>Operability</a:t>
            </a:r>
          </a:p>
          <a:p>
            <a:pPr>
              <a:buSzPct val="77000"/>
            </a:pPr>
            <a:r>
              <a:rPr lang="en-US" sz="3200" i="1" dirty="0"/>
              <a:t>Flexibility</a:t>
            </a:r>
          </a:p>
          <a:p>
            <a:pPr>
              <a:buSzPct val="77000"/>
            </a:pPr>
            <a:r>
              <a:rPr lang="en-US" sz="3200" i="1" dirty="0"/>
              <a:t>Social Acceptability</a:t>
            </a:r>
          </a:p>
          <a:p>
            <a:pPr>
              <a:buSzPct val="77000"/>
            </a:pPr>
            <a:r>
              <a:rPr lang="en-US" sz="3200" i="1" dirty="0"/>
              <a:t>Affordability</a:t>
            </a:r>
          </a:p>
        </p:txBody>
      </p:sp>
      <p:sp>
        <p:nvSpPr>
          <p:cNvPr id="7" name="Slide Number Placeholder 3"/>
          <p:cNvSpPr>
            <a:spLocks noGrp="1"/>
          </p:cNvSpPr>
          <p:nvPr>
            <p:ph type="sldNum" sz="quarter" idx="12"/>
          </p:nvPr>
        </p:nvSpPr>
        <p:spPr/>
        <p:txBody>
          <a:bodyPr/>
          <a:lstStyle/>
          <a:p>
            <a:fld id="{2FD56B58-FD22-4B22-9F39-D3F91E075206}" type="slidenum">
              <a:rPr lang="en-US"/>
              <a:pPr/>
              <a:t>22</a:t>
            </a:fld>
            <a:endParaRPr lang="en-US"/>
          </a:p>
        </p:txBody>
      </p:sp>
      <p:sp>
        <p:nvSpPr>
          <p:cNvPr id="71684" name="Rectangle 4"/>
          <p:cNvSpPr>
            <a:spLocks noChangeArrowheads="1"/>
          </p:cNvSpPr>
          <p:nvPr/>
        </p:nvSpPr>
        <p:spPr bwMode="auto">
          <a:xfrm>
            <a:off x="6323013" y="6248400"/>
            <a:ext cx="685800" cy="457200"/>
          </a:xfrm>
          <a:prstGeom prst="rect">
            <a:avLst/>
          </a:prstGeom>
          <a:noFill/>
          <a:ln w="9525">
            <a:noFill/>
            <a:miter lim="800000"/>
            <a:headEnd/>
            <a:tailEnd/>
          </a:ln>
          <a:effectLst/>
        </p:spPr>
        <p:txBody>
          <a:bodyPr wrap="none" anchor="ctr"/>
          <a:lstStyle/>
          <a:p>
            <a:endParaRPr lang="en-CA"/>
          </a:p>
        </p:txBody>
      </p:sp>
      <p:sp>
        <p:nvSpPr>
          <p:cNvPr id="7168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charset="0"/>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381000" y="0"/>
            <a:ext cx="8458200" cy="685800"/>
          </a:xfrm>
          <a:noFill/>
          <a:ln/>
        </p:spPr>
        <p:txBody>
          <a:bodyPr/>
          <a:lstStyle/>
          <a:p>
            <a:pPr algn="ctr"/>
            <a:r>
              <a:rPr lang="en-US" sz="3600" b="1" dirty="0">
                <a:effectLst>
                  <a:outerShdw blurRad="38100" dist="38100" dir="2700000" algn="tl">
                    <a:srgbClr val="000000">
                      <a:alpha val="43137"/>
                    </a:srgbClr>
                  </a:outerShdw>
                </a:effectLst>
              </a:rPr>
              <a:t>QUALITY CHARACTERISTICS</a:t>
            </a:r>
          </a:p>
        </p:txBody>
      </p:sp>
      <p:sp>
        <p:nvSpPr>
          <p:cNvPr id="73733" name="Rectangle 5"/>
          <p:cNvSpPr>
            <a:spLocks noGrp="1" noChangeArrowheads="1"/>
          </p:cNvSpPr>
          <p:nvPr>
            <p:ph idx="1"/>
          </p:nvPr>
        </p:nvSpPr>
        <p:spPr>
          <a:xfrm>
            <a:off x="533400" y="1219200"/>
            <a:ext cx="7886700" cy="4351338"/>
          </a:xfrm>
          <a:noFill/>
          <a:ln/>
        </p:spPr>
        <p:txBody>
          <a:bodyPr>
            <a:normAutofit/>
          </a:bodyPr>
          <a:lstStyle/>
          <a:p>
            <a:pPr>
              <a:spcBef>
                <a:spcPts val="1200"/>
              </a:spcBef>
              <a:spcAft>
                <a:spcPts val="1200"/>
              </a:spcAft>
              <a:buSzPct val="77000"/>
            </a:pPr>
            <a:r>
              <a:rPr lang="en-US" sz="3200" dirty="0"/>
              <a:t>The totality of characteristics of an entity that bear on its ability to satisfy stated or implied needs</a:t>
            </a:r>
          </a:p>
          <a:p>
            <a:pPr>
              <a:spcBef>
                <a:spcPts val="1200"/>
              </a:spcBef>
              <a:spcAft>
                <a:spcPts val="1200"/>
              </a:spcAft>
              <a:buSzPct val="77000"/>
            </a:pPr>
            <a:r>
              <a:rPr lang="en-US" sz="3200" dirty="0"/>
              <a:t>Low quality is always a problem</a:t>
            </a:r>
          </a:p>
          <a:p>
            <a:pPr>
              <a:spcBef>
                <a:spcPts val="1200"/>
              </a:spcBef>
              <a:spcAft>
                <a:spcPts val="1200"/>
              </a:spcAft>
              <a:buSzPct val="77000"/>
            </a:pPr>
            <a:r>
              <a:rPr lang="en-US" sz="3200" dirty="0"/>
              <a:t>Low grade may not be a problem</a:t>
            </a:r>
          </a:p>
          <a:p>
            <a:pPr>
              <a:spcBef>
                <a:spcPts val="1200"/>
              </a:spcBef>
              <a:spcAft>
                <a:spcPts val="1200"/>
              </a:spcAft>
              <a:buSzPct val="77000"/>
            </a:pPr>
            <a:r>
              <a:rPr lang="en-US" sz="3200" dirty="0"/>
              <a:t>Project manager responsible for delivering the required levels of both quality and grade</a:t>
            </a:r>
          </a:p>
        </p:txBody>
      </p:sp>
      <p:sp>
        <p:nvSpPr>
          <p:cNvPr id="5" name="Slide Number Placeholder 3"/>
          <p:cNvSpPr>
            <a:spLocks noGrp="1"/>
          </p:cNvSpPr>
          <p:nvPr>
            <p:ph type="sldNum" sz="quarter" idx="12"/>
          </p:nvPr>
        </p:nvSpPr>
        <p:spPr/>
        <p:txBody>
          <a:bodyPr/>
          <a:lstStyle/>
          <a:p>
            <a:fld id="{13F0495D-5245-4730-A22D-BD66CEE98605}" type="slidenum">
              <a:rPr lang="en-US"/>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228600"/>
            <a:ext cx="8686800" cy="838200"/>
          </a:xfrm>
          <a:noFill/>
          <a:ln/>
        </p:spPr>
        <p:txBody>
          <a:bodyPr/>
          <a:lstStyle/>
          <a:p>
            <a:pPr algn="ctr"/>
            <a:r>
              <a:rPr lang="en-US" sz="3600" b="1" dirty="0">
                <a:effectLst>
                  <a:outerShdw blurRad="38100" dist="38100" dir="2700000" algn="tl">
                    <a:srgbClr val="000000">
                      <a:alpha val="43137"/>
                    </a:srgbClr>
                  </a:outerShdw>
                </a:effectLst>
              </a:rPr>
              <a:t>QUALITY RESPONSIBILITY</a:t>
            </a:r>
          </a:p>
        </p:txBody>
      </p:sp>
      <p:sp>
        <p:nvSpPr>
          <p:cNvPr id="75779" name="Rectangle 3"/>
          <p:cNvSpPr>
            <a:spLocks noGrp="1" noChangeArrowheads="1"/>
          </p:cNvSpPr>
          <p:nvPr>
            <p:ph idx="1"/>
          </p:nvPr>
        </p:nvSpPr>
        <p:spPr>
          <a:noFill/>
          <a:ln/>
        </p:spPr>
        <p:txBody>
          <a:bodyPr>
            <a:normAutofit/>
          </a:bodyPr>
          <a:lstStyle/>
          <a:p>
            <a:pPr>
              <a:spcBef>
                <a:spcPts val="1800"/>
              </a:spcBef>
              <a:spcAft>
                <a:spcPts val="1800"/>
              </a:spcAft>
            </a:pPr>
            <a:r>
              <a:rPr lang="en-US" sz="2800" dirty="0"/>
              <a:t>The integration of all quality participants centers around the project and is the responsibility of the project manager</a:t>
            </a:r>
          </a:p>
          <a:p>
            <a:pPr>
              <a:spcBef>
                <a:spcPts val="1800"/>
              </a:spcBef>
              <a:spcAft>
                <a:spcPts val="1800"/>
              </a:spcAft>
            </a:pPr>
            <a:r>
              <a:rPr lang="en-US" sz="2800" dirty="0"/>
              <a:t>The PM selects the procedures and policies for the project and therefore controls quality</a:t>
            </a:r>
          </a:p>
          <a:p>
            <a:pPr>
              <a:spcBef>
                <a:spcPts val="1800"/>
              </a:spcBef>
              <a:spcAft>
                <a:spcPts val="1800"/>
              </a:spcAft>
            </a:pPr>
            <a:r>
              <a:rPr lang="en-US" sz="2800" dirty="0"/>
              <a:t>The PM must foster trust and cooperation among the team members for quality measures to be effective</a:t>
            </a:r>
          </a:p>
        </p:txBody>
      </p:sp>
      <p:sp>
        <p:nvSpPr>
          <p:cNvPr id="5" name="Slide Number Placeholder 3"/>
          <p:cNvSpPr>
            <a:spLocks noGrp="1"/>
          </p:cNvSpPr>
          <p:nvPr>
            <p:ph type="sldNum" sz="quarter" idx="12"/>
          </p:nvPr>
        </p:nvSpPr>
        <p:spPr/>
        <p:txBody>
          <a:bodyPr/>
          <a:lstStyle/>
          <a:p>
            <a:fld id="{A6D466CE-5A78-406D-A562-D5BCE1F1C63B}"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458788" y="3619500"/>
            <a:ext cx="7772400" cy="5143500"/>
          </a:xfrm>
          <a:noFill/>
          <a:ln/>
        </p:spPr>
        <p:txBody>
          <a:bodyPr/>
          <a:lstStyle/>
          <a:p>
            <a:pPr>
              <a:buFont typeface="Wingdings" pitchFamily="2" charset="2"/>
              <a:buNone/>
            </a:pPr>
            <a:r>
              <a:rPr lang="en-US"/>
              <a:t>      </a:t>
            </a:r>
          </a:p>
        </p:txBody>
      </p:sp>
      <p:sp>
        <p:nvSpPr>
          <p:cNvPr id="18" name="Slide Number Placeholder 3"/>
          <p:cNvSpPr>
            <a:spLocks noGrp="1"/>
          </p:cNvSpPr>
          <p:nvPr>
            <p:ph type="sldNum" sz="quarter" idx="12"/>
          </p:nvPr>
        </p:nvSpPr>
        <p:spPr/>
        <p:txBody>
          <a:bodyPr/>
          <a:lstStyle/>
          <a:p>
            <a:fld id="{B89716E9-6BD7-4884-ABC0-9B3BAE01A2C3}" type="slidenum">
              <a:rPr lang="en-US"/>
              <a:pPr/>
              <a:t>25</a:t>
            </a:fld>
            <a:endParaRPr lang="en-US"/>
          </a:p>
        </p:txBody>
      </p:sp>
      <p:sp>
        <p:nvSpPr>
          <p:cNvPr id="77828" name="Rectangle 4"/>
          <p:cNvSpPr>
            <a:spLocks noChangeArrowheads="1"/>
          </p:cNvSpPr>
          <p:nvPr/>
        </p:nvSpPr>
        <p:spPr bwMode="auto">
          <a:xfrm>
            <a:off x="1588" y="69850"/>
            <a:ext cx="8915400" cy="668338"/>
          </a:xfrm>
          <a:prstGeom prst="rect">
            <a:avLst/>
          </a:prstGeom>
          <a:noFill/>
          <a:ln w="9525">
            <a:noFill/>
            <a:miter lim="800000"/>
            <a:headEnd/>
            <a:tailEnd/>
          </a:ln>
          <a:effectLst/>
        </p:spPr>
        <p:txBody>
          <a:bodyPr lIns="90488" tIns="44450" rIns="90488" bIns="44450" anchor="b"/>
          <a:lstStyle/>
          <a:p>
            <a:pPr algn="ctr"/>
            <a:r>
              <a:rPr lang="en-US" sz="3600" b="1" dirty="0">
                <a:solidFill>
                  <a:schemeClr val="tx2"/>
                </a:solidFill>
                <a:effectLst>
                  <a:outerShdw blurRad="38100" dist="38100" dir="2700000" algn="tl">
                    <a:srgbClr val="000000">
                      <a:alpha val="43137"/>
                    </a:srgbClr>
                  </a:outerShdw>
                </a:effectLst>
                <a:latin typeface="Arial" charset="0"/>
              </a:rPr>
              <a:t>PROJECT MANAGEMENT PROCESSES</a:t>
            </a:r>
          </a:p>
        </p:txBody>
      </p:sp>
      <p:sp>
        <p:nvSpPr>
          <p:cNvPr id="77829" name="Oval 5"/>
          <p:cNvSpPr>
            <a:spLocks noChangeArrowheads="1"/>
          </p:cNvSpPr>
          <p:nvPr/>
        </p:nvSpPr>
        <p:spPr bwMode="auto">
          <a:xfrm>
            <a:off x="1144588" y="1905000"/>
            <a:ext cx="1676400" cy="1143000"/>
          </a:xfrm>
          <a:prstGeom prst="ellipse">
            <a:avLst/>
          </a:prstGeom>
          <a:solidFill>
            <a:schemeClr val="accent2">
              <a:lumMod val="50000"/>
            </a:schemeClr>
          </a:solidFill>
          <a:ln w="9525">
            <a:noFill/>
            <a:round/>
            <a:headEnd/>
            <a:tailEnd/>
          </a:ln>
          <a:effectLst>
            <a:outerShdw blurRad="76200" dir="18900000" sy="23000" kx="-1200000" algn="bl" rotWithShape="0">
              <a:prstClr val="black">
                <a:alpha val="20000"/>
              </a:prstClr>
            </a:outerShdw>
          </a:effectLst>
        </p:spPr>
        <p:txBody>
          <a:bodyPr wrap="none" lIns="92075" tIns="46038" rIns="92075" bIns="46038" anchor="ctr"/>
          <a:lstStyle/>
          <a:p>
            <a:pPr algn="ctr"/>
            <a:r>
              <a:rPr lang="en-US" sz="2000" b="1">
                <a:solidFill>
                  <a:schemeClr val="bg2"/>
                </a:solidFill>
                <a:latin typeface="Arial" charset="0"/>
              </a:rPr>
              <a:t>Initiating</a:t>
            </a:r>
          </a:p>
          <a:p>
            <a:pPr algn="ctr"/>
            <a:r>
              <a:rPr lang="en-US" sz="2000" b="1">
                <a:solidFill>
                  <a:schemeClr val="bg2"/>
                </a:solidFill>
                <a:latin typeface="Arial" charset="0"/>
              </a:rPr>
              <a:t>Processes</a:t>
            </a:r>
          </a:p>
        </p:txBody>
      </p:sp>
      <p:sp>
        <p:nvSpPr>
          <p:cNvPr id="77830" name="Oval 6"/>
          <p:cNvSpPr>
            <a:spLocks noChangeArrowheads="1"/>
          </p:cNvSpPr>
          <p:nvPr/>
        </p:nvSpPr>
        <p:spPr bwMode="auto">
          <a:xfrm>
            <a:off x="4040188" y="1905000"/>
            <a:ext cx="1676400" cy="1143000"/>
          </a:xfrm>
          <a:prstGeom prst="ellipse">
            <a:avLst/>
          </a:prstGeom>
          <a:solidFill>
            <a:schemeClr val="accent2">
              <a:lumMod val="50000"/>
            </a:schemeClr>
          </a:solidFill>
          <a:ln w="9525">
            <a:noFill/>
            <a:round/>
            <a:headEnd/>
            <a:tailEnd/>
          </a:ln>
          <a:effectLst>
            <a:outerShdw blurRad="76200" dir="18900000" sy="23000" kx="-1200000" algn="bl" rotWithShape="0">
              <a:prstClr val="black">
                <a:alpha val="20000"/>
              </a:prstClr>
            </a:outerShdw>
          </a:effectLst>
        </p:spPr>
        <p:txBody>
          <a:bodyPr wrap="none" lIns="92075" tIns="46038" rIns="92075" bIns="46038" anchor="ctr"/>
          <a:lstStyle/>
          <a:p>
            <a:pPr algn="ctr"/>
            <a:r>
              <a:rPr lang="en-US" sz="2000" b="1">
                <a:solidFill>
                  <a:schemeClr val="bg2"/>
                </a:solidFill>
                <a:latin typeface="Arial" charset="0"/>
              </a:rPr>
              <a:t>Planning</a:t>
            </a:r>
          </a:p>
          <a:p>
            <a:pPr algn="ctr"/>
            <a:r>
              <a:rPr lang="en-US" sz="2000" b="1">
                <a:solidFill>
                  <a:schemeClr val="bg2"/>
                </a:solidFill>
                <a:latin typeface="Arial" charset="0"/>
              </a:rPr>
              <a:t>Processes</a:t>
            </a:r>
          </a:p>
        </p:txBody>
      </p:sp>
      <p:sp>
        <p:nvSpPr>
          <p:cNvPr id="77831" name="Oval 7"/>
          <p:cNvSpPr>
            <a:spLocks noChangeArrowheads="1"/>
          </p:cNvSpPr>
          <p:nvPr/>
        </p:nvSpPr>
        <p:spPr bwMode="auto">
          <a:xfrm>
            <a:off x="2058988" y="3429000"/>
            <a:ext cx="1676400" cy="1143000"/>
          </a:xfrm>
          <a:prstGeom prst="ellipse">
            <a:avLst/>
          </a:prstGeom>
          <a:solidFill>
            <a:schemeClr val="accent2">
              <a:lumMod val="50000"/>
            </a:schemeClr>
          </a:solidFill>
          <a:ln w="9525">
            <a:noFill/>
            <a:round/>
            <a:headEnd/>
            <a:tailEnd/>
          </a:ln>
          <a:effectLst>
            <a:outerShdw blurRad="76200" dir="18900000" sy="23000" kx="-1200000" algn="bl" rotWithShape="0">
              <a:prstClr val="black">
                <a:alpha val="20000"/>
              </a:prstClr>
            </a:outerShdw>
          </a:effectLst>
        </p:spPr>
        <p:txBody>
          <a:bodyPr wrap="none" lIns="92075" tIns="46038" rIns="92075" bIns="46038" anchor="ctr"/>
          <a:lstStyle/>
          <a:p>
            <a:pPr algn="ctr"/>
            <a:r>
              <a:rPr lang="en-US" sz="2000" b="1">
                <a:solidFill>
                  <a:schemeClr val="bg2"/>
                </a:solidFill>
                <a:latin typeface="Arial" charset="0"/>
              </a:rPr>
              <a:t>Controlling</a:t>
            </a:r>
          </a:p>
          <a:p>
            <a:pPr algn="ctr"/>
            <a:r>
              <a:rPr lang="en-US" sz="2000" b="1">
                <a:solidFill>
                  <a:schemeClr val="bg2"/>
                </a:solidFill>
                <a:latin typeface="Arial" charset="0"/>
              </a:rPr>
              <a:t>Processes</a:t>
            </a:r>
          </a:p>
        </p:txBody>
      </p:sp>
      <p:sp>
        <p:nvSpPr>
          <p:cNvPr id="77832" name="Oval 8"/>
          <p:cNvSpPr>
            <a:spLocks noChangeArrowheads="1"/>
          </p:cNvSpPr>
          <p:nvPr/>
        </p:nvSpPr>
        <p:spPr bwMode="auto">
          <a:xfrm>
            <a:off x="4878388" y="3429000"/>
            <a:ext cx="1676400" cy="1143000"/>
          </a:xfrm>
          <a:prstGeom prst="ellipse">
            <a:avLst/>
          </a:prstGeom>
          <a:solidFill>
            <a:schemeClr val="accent2">
              <a:lumMod val="50000"/>
            </a:schemeClr>
          </a:solidFill>
          <a:ln w="9525">
            <a:noFill/>
            <a:round/>
            <a:headEnd/>
            <a:tailEnd/>
          </a:ln>
          <a:effectLst>
            <a:outerShdw blurRad="76200" dir="18900000" sy="23000" kx="-1200000" algn="bl" rotWithShape="0">
              <a:prstClr val="black">
                <a:alpha val="20000"/>
              </a:prstClr>
            </a:outerShdw>
          </a:effectLst>
        </p:spPr>
        <p:txBody>
          <a:bodyPr wrap="none" lIns="92075" tIns="46038" rIns="92075" bIns="46038" anchor="ctr"/>
          <a:lstStyle/>
          <a:p>
            <a:pPr algn="ctr"/>
            <a:r>
              <a:rPr lang="en-US" sz="2000" b="1">
                <a:solidFill>
                  <a:schemeClr val="bg2"/>
                </a:solidFill>
                <a:latin typeface="Arial" charset="0"/>
              </a:rPr>
              <a:t>Executing</a:t>
            </a:r>
          </a:p>
          <a:p>
            <a:pPr algn="ctr"/>
            <a:r>
              <a:rPr lang="en-US" sz="2000" b="1">
                <a:solidFill>
                  <a:schemeClr val="bg2"/>
                </a:solidFill>
                <a:latin typeface="Arial" charset="0"/>
              </a:rPr>
              <a:t>Processes</a:t>
            </a:r>
          </a:p>
        </p:txBody>
      </p:sp>
      <p:sp>
        <p:nvSpPr>
          <p:cNvPr id="77833" name="Oval 9"/>
          <p:cNvSpPr>
            <a:spLocks noChangeArrowheads="1"/>
          </p:cNvSpPr>
          <p:nvPr/>
        </p:nvSpPr>
        <p:spPr bwMode="auto">
          <a:xfrm>
            <a:off x="3582988" y="4953000"/>
            <a:ext cx="1676400" cy="1143000"/>
          </a:xfrm>
          <a:prstGeom prst="ellipse">
            <a:avLst/>
          </a:prstGeom>
          <a:solidFill>
            <a:schemeClr val="accent2">
              <a:lumMod val="50000"/>
            </a:schemeClr>
          </a:solidFill>
          <a:ln w="9525">
            <a:noFill/>
            <a:round/>
            <a:headEnd/>
            <a:tailEnd/>
          </a:ln>
          <a:effectLst>
            <a:outerShdw blurRad="76200" dir="18900000" sy="23000" kx="-1200000" algn="bl" rotWithShape="0">
              <a:prstClr val="black">
                <a:alpha val="20000"/>
              </a:prstClr>
            </a:outerShdw>
          </a:effectLst>
        </p:spPr>
        <p:txBody>
          <a:bodyPr wrap="none" lIns="92075" tIns="46038" rIns="92075" bIns="46038" anchor="ctr"/>
          <a:lstStyle/>
          <a:p>
            <a:pPr algn="ctr"/>
            <a:r>
              <a:rPr lang="en-US" sz="2000" b="1">
                <a:solidFill>
                  <a:schemeClr val="bg2"/>
                </a:solidFill>
                <a:latin typeface="Arial" charset="0"/>
              </a:rPr>
              <a:t>Closing</a:t>
            </a:r>
          </a:p>
          <a:p>
            <a:pPr algn="ctr"/>
            <a:r>
              <a:rPr lang="en-US" sz="2000" b="1">
                <a:solidFill>
                  <a:schemeClr val="bg2"/>
                </a:solidFill>
                <a:latin typeface="Arial" charset="0"/>
              </a:rPr>
              <a:t>Processes</a:t>
            </a:r>
          </a:p>
        </p:txBody>
      </p:sp>
      <p:sp>
        <p:nvSpPr>
          <p:cNvPr id="77834" name="Line 10"/>
          <p:cNvSpPr>
            <a:spLocks noChangeShapeType="1"/>
          </p:cNvSpPr>
          <p:nvPr/>
        </p:nvSpPr>
        <p:spPr bwMode="auto">
          <a:xfrm>
            <a:off x="2824163" y="2286000"/>
            <a:ext cx="1214437" cy="0"/>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77835" name="Line 11"/>
          <p:cNvSpPr>
            <a:spLocks noChangeShapeType="1"/>
          </p:cNvSpPr>
          <p:nvPr/>
        </p:nvSpPr>
        <p:spPr bwMode="auto">
          <a:xfrm flipV="1">
            <a:off x="3200400" y="2743200"/>
            <a:ext cx="914400" cy="685800"/>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77836" name="Line 12"/>
          <p:cNvSpPr>
            <a:spLocks noChangeShapeType="1"/>
          </p:cNvSpPr>
          <p:nvPr/>
        </p:nvSpPr>
        <p:spPr bwMode="auto">
          <a:xfrm>
            <a:off x="5334000" y="2971800"/>
            <a:ext cx="230188" cy="481013"/>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77837" name="Line 13"/>
          <p:cNvSpPr>
            <a:spLocks noChangeShapeType="1"/>
          </p:cNvSpPr>
          <p:nvPr/>
        </p:nvSpPr>
        <p:spPr bwMode="auto">
          <a:xfrm>
            <a:off x="3738563" y="3733800"/>
            <a:ext cx="1216025" cy="0"/>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77838" name="Line 14"/>
          <p:cNvSpPr>
            <a:spLocks noChangeShapeType="1"/>
          </p:cNvSpPr>
          <p:nvPr/>
        </p:nvSpPr>
        <p:spPr bwMode="auto">
          <a:xfrm flipH="1">
            <a:off x="3738563" y="4114800"/>
            <a:ext cx="1139825" cy="0"/>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77839" name="Line 15"/>
          <p:cNvSpPr>
            <a:spLocks noChangeShapeType="1"/>
          </p:cNvSpPr>
          <p:nvPr/>
        </p:nvSpPr>
        <p:spPr bwMode="auto">
          <a:xfrm>
            <a:off x="3581400" y="4343400"/>
            <a:ext cx="534988" cy="684213"/>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77840" name="Rectangle 16"/>
          <p:cNvSpPr>
            <a:spLocks noChangeArrowheads="1"/>
          </p:cNvSpPr>
          <p:nvPr/>
        </p:nvSpPr>
        <p:spPr bwMode="auto">
          <a:xfrm>
            <a:off x="5716588" y="2214028"/>
            <a:ext cx="3198812" cy="393700"/>
          </a:xfrm>
          <a:prstGeom prst="rect">
            <a:avLst/>
          </a:prstGeom>
          <a:noFill/>
          <a:ln w="9525">
            <a:noFill/>
            <a:miter lim="800000"/>
            <a:headEnd/>
            <a:tailEnd/>
          </a:ln>
          <a:effectLst/>
        </p:spPr>
        <p:txBody>
          <a:bodyPr lIns="90488" tIns="44450" rIns="90488" bIns="44450" anchor="ctr">
            <a:spAutoFit/>
          </a:bodyPr>
          <a:lstStyle/>
          <a:p>
            <a:r>
              <a:rPr lang="en-US" sz="2000" b="1" dirty="0">
                <a:solidFill>
                  <a:schemeClr val="accent5">
                    <a:lumMod val="50000"/>
                  </a:schemeClr>
                </a:solidFill>
                <a:effectLst>
                  <a:outerShdw blurRad="38100" dist="38100" dir="2700000" algn="tl">
                    <a:srgbClr val="000000">
                      <a:alpha val="43137"/>
                    </a:srgbClr>
                  </a:outerShdw>
                </a:effectLst>
                <a:latin typeface="Arial" charset="0"/>
              </a:rPr>
              <a:t>Quality Planning</a:t>
            </a:r>
          </a:p>
        </p:txBody>
      </p:sp>
      <p:sp>
        <p:nvSpPr>
          <p:cNvPr id="77841" name="Rectangle 17"/>
          <p:cNvSpPr>
            <a:spLocks noChangeArrowheads="1"/>
          </p:cNvSpPr>
          <p:nvPr/>
        </p:nvSpPr>
        <p:spPr bwMode="auto">
          <a:xfrm>
            <a:off x="6629400" y="3690403"/>
            <a:ext cx="2397125" cy="698500"/>
          </a:xfrm>
          <a:prstGeom prst="rect">
            <a:avLst/>
          </a:prstGeom>
          <a:noFill/>
          <a:ln w="9525">
            <a:noFill/>
            <a:miter lim="800000"/>
            <a:headEnd/>
            <a:tailEnd/>
          </a:ln>
          <a:effectLst/>
        </p:spPr>
        <p:txBody>
          <a:bodyPr lIns="90488" tIns="44450" rIns="90488" bIns="44450" anchor="ctr">
            <a:spAutoFit/>
          </a:bodyPr>
          <a:lstStyle/>
          <a:p>
            <a:r>
              <a:rPr lang="en-US" sz="2000" b="1" dirty="0">
                <a:solidFill>
                  <a:schemeClr val="accent5">
                    <a:lumMod val="50000"/>
                  </a:schemeClr>
                </a:solidFill>
                <a:effectLst>
                  <a:outerShdw blurRad="38100" dist="38100" dir="2700000" algn="tl">
                    <a:srgbClr val="000000">
                      <a:alpha val="43137"/>
                    </a:srgbClr>
                  </a:outerShdw>
                </a:effectLst>
                <a:latin typeface="Arial" charset="0"/>
              </a:rPr>
              <a:t>Quality </a:t>
            </a:r>
          </a:p>
          <a:p>
            <a:r>
              <a:rPr lang="en-US" sz="2000" b="1" dirty="0">
                <a:solidFill>
                  <a:schemeClr val="accent5">
                    <a:lumMod val="50000"/>
                  </a:schemeClr>
                </a:solidFill>
                <a:effectLst>
                  <a:outerShdw blurRad="38100" dist="38100" dir="2700000" algn="tl">
                    <a:srgbClr val="000000">
                      <a:alpha val="43137"/>
                    </a:srgbClr>
                  </a:outerShdw>
                </a:effectLst>
                <a:latin typeface="Arial" charset="0"/>
              </a:rPr>
              <a:t>Management</a:t>
            </a:r>
          </a:p>
        </p:txBody>
      </p:sp>
      <p:sp>
        <p:nvSpPr>
          <p:cNvPr id="77842" name="Rectangle 18"/>
          <p:cNvSpPr>
            <a:spLocks noChangeArrowheads="1"/>
          </p:cNvSpPr>
          <p:nvPr/>
        </p:nvSpPr>
        <p:spPr bwMode="auto">
          <a:xfrm>
            <a:off x="0" y="4578350"/>
            <a:ext cx="3124200" cy="393700"/>
          </a:xfrm>
          <a:prstGeom prst="rect">
            <a:avLst/>
          </a:prstGeom>
          <a:noFill/>
          <a:ln w="9525">
            <a:noFill/>
            <a:miter lim="800000"/>
            <a:headEnd/>
            <a:tailEnd/>
          </a:ln>
          <a:effectLst/>
        </p:spPr>
        <p:txBody>
          <a:bodyPr lIns="90488" tIns="44450" rIns="90488" bIns="44450" anchor="ctr">
            <a:spAutoFit/>
          </a:bodyPr>
          <a:lstStyle/>
          <a:p>
            <a:pPr algn="ctr"/>
            <a:r>
              <a:rPr lang="en-US" sz="2000" b="1" dirty="0">
                <a:solidFill>
                  <a:schemeClr val="accent5">
                    <a:lumMod val="50000"/>
                  </a:schemeClr>
                </a:solidFill>
                <a:effectLst>
                  <a:outerShdw blurRad="38100" dist="38100" dir="2700000" algn="tl">
                    <a:srgbClr val="000000">
                      <a:alpha val="43137"/>
                    </a:srgbClr>
                  </a:outerShdw>
                </a:effectLst>
                <a:latin typeface="Arial" charset="0"/>
              </a:rPr>
              <a:t>Quality Control</a:t>
            </a:r>
          </a:p>
        </p:txBody>
      </p:sp>
      <p:sp>
        <p:nvSpPr>
          <p:cNvPr id="19" name="TextBox 1"/>
          <p:cNvSpPr txBox="1"/>
          <p:nvPr/>
        </p:nvSpPr>
        <p:spPr>
          <a:xfrm>
            <a:off x="143666" y="6324600"/>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8C4E4B0F-6EF1-405B-9555-AF1F43B78F12}" type="slidenum">
              <a:rPr lang="en-US"/>
              <a:pPr/>
              <a:t>26</a:t>
            </a:fld>
            <a:endParaRPr lang="en-US"/>
          </a:p>
        </p:txBody>
      </p:sp>
      <p:sp>
        <p:nvSpPr>
          <p:cNvPr id="79875"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79876"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79877"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79878"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79879"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79880" name="Rectangle 8"/>
          <p:cNvSpPr>
            <a:spLocks noChangeArrowheads="1"/>
          </p:cNvSpPr>
          <p:nvPr/>
        </p:nvSpPr>
        <p:spPr bwMode="auto">
          <a:xfrm>
            <a:off x="0" y="171450"/>
            <a:ext cx="9144000" cy="666750"/>
          </a:xfrm>
          <a:prstGeom prst="rect">
            <a:avLst/>
          </a:prstGeom>
          <a:noFill/>
          <a:ln w="9525">
            <a:noFill/>
            <a:miter lim="800000"/>
            <a:headEnd/>
            <a:tailEnd/>
          </a:ln>
          <a:effectLst/>
        </p:spPr>
        <p:txBody>
          <a:bodyPr lIns="92075" tIns="46038" rIns="92075" bIns="46038" anchor="ctr"/>
          <a:lstStyle/>
          <a:p>
            <a:pPr algn="ctr">
              <a:lnSpc>
                <a:spcPct val="90000"/>
              </a:lnSpc>
            </a:pPr>
            <a:r>
              <a:rPr lang="en-US" sz="3600" b="1" dirty="0">
                <a:solidFill>
                  <a:schemeClr val="tx2"/>
                </a:solidFill>
                <a:latin typeface="Arial" charset="0"/>
              </a:rPr>
              <a:t>8.1 PLAN QUALITY MANAGEMENT</a:t>
            </a:r>
          </a:p>
        </p:txBody>
      </p:sp>
      <p:pic>
        <p:nvPicPr>
          <p:cNvPr id="79882" name="Picture 10"/>
          <p:cNvPicPr>
            <a:picLocks noChangeArrowheads="1"/>
          </p:cNvPicPr>
          <p:nvPr/>
        </p:nvPicPr>
        <p:blipFill>
          <a:blip r:embed="rId4" cstate="print"/>
          <a:srcRect/>
          <a:stretch>
            <a:fillRect/>
          </a:stretch>
        </p:blipFill>
        <p:spPr bwMode="auto">
          <a:xfrm>
            <a:off x="533400" y="3200400"/>
            <a:ext cx="3048000" cy="2971800"/>
          </a:xfrm>
          <a:prstGeom prst="rect">
            <a:avLst/>
          </a:prstGeom>
          <a:noFill/>
          <a:ln w="9525">
            <a:noFill/>
            <a:miter lim="800000"/>
            <a:headEnd/>
            <a:tailEnd/>
          </a:ln>
          <a:effectLst/>
        </p:spPr>
      </p:pic>
      <p:sp>
        <p:nvSpPr>
          <p:cNvPr id="11" name="TextBox 1"/>
          <p:cNvSpPr txBox="1"/>
          <p:nvPr/>
        </p:nvSpPr>
        <p:spPr>
          <a:xfrm>
            <a:off x="0"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12" name="Object 3"/>
          <p:cNvGraphicFramePr>
            <a:graphicFrameLocks noChangeAspect="1"/>
          </p:cNvGraphicFramePr>
          <p:nvPr>
            <p:extLst>
              <p:ext uri="{D42A27DB-BD31-4B8C-83A1-F6EECF244321}">
                <p14:modId xmlns:p14="http://schemas.microsoft.com/office/powerpoint/2010/main" val="2931562938"/>
              </p:ext>
            </p:extLst>
          </p:nvPr>
        </p:nvGraphicFramePr>
        <p:xfrm>
          <a:off x="997395" y="2057400"/>
          <a:ext cx="7149210" cy="3429000"/>
        </p:xfrm>
        <a:graphic>
          <a:graphicData uri="http://schemas.openxmlformats.org/presentationml/2006/ole">
            <mc:AlternateContent xmlns:mc="http://schemas.openxmlformats.org/markup-compatibility/2006">
              <mc:Choice xmlns:v="urn:schemas-microsoft-com:vml" Requires="v">
                <p:oleObj spid="_x0000_s7481" name="Visio" r:id="rId5" imgW="5268068" imgH="2098915" progId="Visio.Drawing.11">
                  <p:embed/>
                </p:oleObj>
              </mc:Choice>
              <mc:Fallback>
                <p:oleObj name="Visio" r:id="rId5" imgW="5268068" imgH="2098915" progId="Visio.Drawing.11">
                  <p:embed/>
                  <p:pic>
                    <p:nvPicPr>
                      <p:cNvPr id="1027" name="Object 3"/>
                      <p:cNvPicPr>
                        <a:picLocks noChangeAspect="1" noChangeArrowheads="1"/>
                      </p:cNvPicPr>
                      <p:nvPr/>
                    </p:nvPicPr>
                    <p:blipFill>
                      <a:blip r:embed="rId6"/>
                      <a:srcRect/>
                      <a:stretch>
                        <a:fillRect/>
                      </a:stretch>
                    </p:blipFill>
                    <p:spPr bwMode="auto">
                      <a:xfrm>
                        <a:off x="997395" y="2057400"/>
                        <a:ext cx="714921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79882"/>
                                        </p:tgtEl>
                                        <p:attrNameLst>
                                          <p:attrName>style.visibility</p:attrName>
                                        </p:attrNameLst>
                                      </p:cBhvr>
                                      <p:to>
                                        <p:strVal val="visible"/>
                                      </p:to>
                                    </p:set>
                                    <p:anim calcmode="lin" valueType="num">
                                      <p:cBhvr>
                                        <p:cTn id="7" dur="500" fill="hold"/>
                                        <p:tgtEl>
                                          <p:spTgt spid="79882"/>
                                        </p:tgtEl>
                                        <p:attrNameLst>
                                          <p:attrName>ppt_w</p:attrName>
                                        </p:attrNameLst>
                                      </p:cBhvr>
                                      <p:tavLst>
                                        <p:tav tm="0">
                                          <p:val>
                                            <p:fltVal val="0"/>
                                          </p:val>
                                        </p:tav>
                                        <p:tav tm="100000">
                                          <p:val>
                                            <p:strVal val="#ppt_w"/>
                                          </p:val>
                                        </p:tav>
                                      </p:tavLst>
                                    </p:anim>
                                    <p:anim calcmode="lin" valueType="num">
                                      <p:cBhvr>
                                        <p:cTn id="8" dur="500" fill="hold"/>
                                        <p:tgtEl>
                                          <p:spTgt spid="798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a:xfrm>
            <a:off x="457200" y="14591"/>
            <a:ext cx="8458200" cy="685800"/>
          </a:xfrm>
          <a:noFill/>
          <a:ln/>
        </p:spPr>
        <p:txBody>
          <a:bodyPr>
            <a:noAutofit/>
          </a:bodyPr>
          <a:lstStyle/>
          <a:p>
            <a:pPr algn="ctr"/>
            <a:r>
              <a:rPr lang="en-US" sz="3600" b="1" dirty="0">
                <a:effectLst>
                  <a:outerShdw blurRad="38100" dist="38100" dir="2700000" algn="tl">
                    <a:srgbClr val="000000">
                      <a:alpha val="43137"/>
                    </a:srgbClr>
                  </a:outerShdw>
                </a:effectLst>
              </a:rPr>
              <a:t>8.1 PLAN QUALITY MANAGEMENT</a:t>
            </a:r>
          </a:p>
        </p:txBody>
      </p:sp>
      <p:sp>
        <p:nvSpPr>
          <p:cNvPr id="83973" name="Rectangle 5"/>
          <p:cNvSpPr>
            <a:spLocks noGrp="1" noChangeArrowheads="1"/>
          </p:cNvSpPr>
          <p:nvPr>
            <p:ph idx="1"/>
          </p:nvPr>
        </p:nvSpPr>
        <p:spPr>
          <a:xfrm>
            <a:off x="609600" y="762000"/>
            <a:ext cx="8382000" cy="5334000"/>
          </a:xfrm>
          <a:noFill/>
          <a:ln/>
        </p:spPr>
        <p:txBody>
          <a:bodyPr>
            <a:normAutofit/>
          </a:bodyPr>
          <a:lstStyle/>
          <a:p>
            <a:pPr>
              <a:spcBef>
                <a:spcPts val="1200"/>
              </a:spcBef>
              <a:spcAft>
                <a:spcPts val="1200"/>
              </a:spcAft>
              <a:buSzPct val="77000"/>
            </a:pPr>
            <a:r>
              <a:rPr lang="en-US" sz="2800" dirty="0"/>
              <a:t>Involves identifying which quality requirements/standards that are relevant to the project and determining how to satisfy them.</a:t>
            </a:r>
          </a:p>
          <a:p>
            <a:pPr>
              <a:spcBef>
                <a:spcPts val="1200"/>
              </a:spcBef>
              <a:spcAft>
                <a:spcPts val="1200"/>
              </a:spcAft>
              <a:buSzPct val="77000"/>
            </a:pPr>
            <a:r>
              <a:rPr lang="en-US" sz="2800" dirty="0"/>
              <a:t>Is a key facilitating process during project planning and should be performed regularly and in parallel with the other project planning processes</a:t>
            </a:r>
          </a:p>
          <a:p>
            <a:pPr>
              <a:spcBef>
                <a:spcPts val="1200"/>
              </a:spcBef>
              <a:spcAft>
                <a:spcPts val="1200"/>
              </a:spcAft>
              <a:buSzPct val="77000"/>
            </a:pPr>
            <a:r>
              <a:rPr lang="en-US" sz="2800" dirty="0"/>
              <a:t>The Scope and Procurement processes will focus more heavily on </a:t>
            </a:r>
            <a:r>
              <a:rPr lang="en-US" sz="2800" b="1" i="1" dirty="0"/>
              <a:t>product</a:t>
            </a:r>
            <a:r>
              <a:rPr lang="en-US" sz="2800" dirty="0"/>
              <a:t> quality, while time, cost, risk and integration processes focus more on </a:t>
            </a:r>
            <a:r>
              <a:rPr lang="en-US" sz="2800" b="1" i="1" dirty="0"/>
              <a:t>project</a:t>
            </a:r>
            <a:r>
              <a:rPr lang="en-US" sz="2800" dirty="0"/>
              <a:t> quality needs  </a:t>
            </a:r>
          </a:p>
        </p:txBody>
      </p:sp>
      <p:sp>
        <p:nvSpPr>
          <p:cNvPr id="5" name="Slide Number Placeholder 3"/>
          <p:cNvSpPr>
            <a:spLocks noGrp="1"/>
          </p:cNvSpPr>
          <p:nvPr>
            <p:ph type="sldNum" sz="quarter" idx="12"/>
          </p:nvPr>
        </p:nvSpPr>
        <p:spPr/>
        <p:txBody>
          <a:bodyPr/>
          <a:lstStyle/>
          <a:p>
            <a:fld id="{655E379F-3A3A-486D-90BE-3593C37FC374}" type="slidenum">
              <a:rPr lang="en-US"/>
              <a:pPr/>
              <a:t>27</a:t>
            </a:fld>
            <a:endParaRPr lang="en-US"/>
          </a:p>
        </p:txBody>
      </p:sp>
      <p:sp>
        <p:nvSpPr>
          <p:cNvPr id="6" name="TextBox 1"/>
          <p:cNvSpPr txBox="1"/>
          <p:nvPr/>
        </p:nvSpPr>
        <p:spPr>
          <a:xfrm>
            <a:off x="5898971" y="653891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5-Point Star 1"/>
          <p:cNvSpPr/>
          <p:nvPr/>
        </p:nvSpPr>
        <p:spPr>
          <a:xfrm>
            <a:off x="8515350" y="1524000"/>
            <a:ext cx="9525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xfrm>
            <a:off x="211278" y="190154"/>
            <a:ext cx="8458200" cy="409051"/>
          </a:xfrm>
          <a:noFill/>
          <a:ln/>
        </p:spPr>
        <p:txBody>
          <a:bodyPr>
            <a:normAutofit fontScale="90000"/>
          </a:bodyPr>
          <a:lstStyle/>
          <a:p>
            <a:pPr algn="ctr"/>
            <a:r>
              <a:rPr lang="en-US" sz="3600" b="1" dirty="0">
                <a:effectLst>
                  <a:outerShdw blurRad="38100" dist="38100" dir="2700000" algn="tl">
                    <a:srgbClr val="000000">
                      <a:alpha val="43137"/>
                    </a:srgbClr>
                  </a:outerShdw>
                </a:effectLst>
              </a:rPr>
              <a:t>8.1 – PLAN QUALITY MANAGEMENT</a:t>
            </a:r>
          </a:p>
        </p:txBody>
      </p:sp>
      <p:sp>
        <p:nvSpPr>
          <p:cNvPr id="7" name="Slide Number Placeholder 3"/>
          <p:cNvSpPr>
            <a:spLocks noGrp="1"/>
          </p:cNvSpPr>
          <p:nvPr>
            <p:ph type="sldNum" sz="quarter" idx="12"/>
          </p:nvPr>
        </p:nvSpPr>
        <p:spPr/>
        <p:txBody>
          <a:bodyPr/>
          <a:lstStyle/>
          <a:p>
            <a:fld id="{BF90B48D-B25F-4BBA-8327-0B912472648F}" type="slidenum">
              <a:rPr lang="en-US"/>
              <a:pPr/>
              <a:t>28</a:t>
            </a:fld>
            <a:endParaRPr lang="en-US"/>
          </a:p>
        </p:txBody>
      </p:sp>
      <p:sp>
        <p:nvSpPr>
          <p:cNvPr id="81924" name="Freeform 4"/>
          <p:cNvSpPr>
            <a:spLocks/>
          </p:cNvSpPr>
          <p:nvPr/>
        </p:nvSpPr>
        <p:spPr bwMode="auto">
          <a:xfrm>
            <a:off x="211278" y="2050909"/>
            <a:ext cx="8932722" cy="2795587"/>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20000"/>
              <a:lumOff val="80000"/>
            </a:schemeClr>
          </a:solidFill>
          <a:ln w="12700" cap="rnd" cmpd="sng">
            <a:solidFill>
              <a:schemeClr val="tx1"/>
            </a:solidFill>
            <a:prstDash val="solid"/>
            <a:round/>
            <a:headEnd/>
            <a:tailEnd/>
          </a:ln>
          <a:effectLst/>
        </p:spPr>
        <p:txBody>
          <a:bodyPr/>
          <a:lstStyle/>
          <a:p>
            <a:endParaRPr lang="en-CA"/>
          </a:p>
        </p:txBody>
      </p:sp>
      <p:sp>
        <p:nvSpPr>
          <p:cNvPr id="81925" name="Rectangle 5"/>
          <p:cNvSpPr>
            <a:spLocks noChangeArrowheads="1"/>
          </p:cNvSpPr>
          <p:nvPr/>
        </p:nvSpPr>
        <p:spPr bwMode="auto">
          <a:xfrm>
            <a:off x="5638800" y="1363401"/>
            <a:ext cx="2514600" cy="3970599"/>
          </a:xfrm>
          <a:prstGeom prst="rect">
            <a:avLst/>
          </a:prstGeom>
          <a:solidFill>
            <a:schemeClr val="tx1">
              <a:lumMod val="95000"/>
              <a:lumOff val="5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nSpc>
                <a:spcPct val="50000"/>
              </a:lnSpc>
            </a:pPr>
            <a:endParaRPr lang="en-US" sz="2000" dirty="0">
              <a:solidFill>
                <a:schemeClr val="bg1"/>
              </a:solidFill>
              <a:latin typeface="Arial" charset="0"/>
            </a:endParaRPr>
          </a:p>
          <a:p>
            <a:pPr>
              <a:lnSpc>
                <a:spcPct val="50000"/>
              </a:lnSpc>
            </a:pPr>
            <a:endParaRPr lang="en-US" sz="2000" dirty="0">
              <a:solidFill>
                <a:schemeClr val="bg1"/>
              </a:solidFill>
              <a:latin typeface="Arial" charset="0"/>
            </a:endParaRPr>
          </a:p>
          <a:p>
            <a:pPr>
              <a:buFontTx/>
              <a:buChar char="•"/>
            </a:pPr>
            <a:r>
              <a:rPr lang="en-US" sz="1600" dirty="0">
                <a:solidFill>
                  <a:schemeClr val="bg1"/>
                </a:solidFill>
                <a:latin typeface="Arial" charset="0"/>
              </a:rPr>
              <a:t>1 Quality Mgmt Plan</a:t>
            </a:r>
          </a:p>
          <a:p>
            <a:pPr>
              <a:buFontTx/>
              <a:buChar char="•"/>
            </a:pPr>
            <a:r>
              <a:rPr lang="en-US" sz="1600" dirty="0">
                <a:solidFill>
                  <a:schemeClr val="bg1"/>
                </a:solidFill>
                <a:latin typeface="Arial" charset="0"/>
              </a:rPr>
              <a:t>2 Quality Metrics</a:t>
            </a:r>
          </a:p>
          <a:p>
            <a:pPr>
              <a:buFontTx/>
              <a:buChar char="•"/>
            </a:pPr>
            <a:r>
              <a:rPr lang="en-US" sz="1600" dirty="0">
                <a:solidFill>
                  <a:schemeClr val="bg1"/>
                </a:solidFill>
                <a:latin typeface="Arial" charset="0"/>
              </a:rPr>
              <a:t>3 Project Mgmt. Plan </a:t>
            </a:r>
          </a:p>
          <a:p>
            <a:r>
              <a:rPr lang="en-US" sz="1600" dirty="0">
                <a:solidFill>
                  <a:schemeClr val="bg1"/>
                </a:solidFill>
                <a:latin typeface="Arial" charset="0"/>
              </a:rPr>
              <a:t>     updates</a:t>
            </a:r>
          </a:p>
          <a:p>
            <a:pPr marL="92075">
              <a:buFont typeface="Arial" panose="020B0604020202020204" pitchFamily="34" charset="0"/>
              <a:buChar char="•"/>
            </a:pPr>
            <a:r>
              <a:rPr lang="en-US" sz="1600" dirty="0">
                <a:solidFill>
                  <a:schemeClr val="bg1"/>
                </a:solidFill>
                <a:latin typeface="Arial" charset="0"/>
              </a:rPr>
              <a:t> Risk Mgmt. Plan</a:t>
            </a:r>
          </a:p>
          <a:p>
            <a:pPr marL="92075">
              <a:buFont typeface="Arial" panose="020B0604020202020204" pitchFamily="34" charset="0"/>
              <a:buChar char="•"/>
            </a:pPr>
            <a:r>
              <a:rPr lang="en-US" sz="1600" dirty="0">
                <a:solidFill>
                  <a:schemeClr val="bg1"/>
                </a:solidFill>
                <a:latin typeface="Arial" charset="0"/>
              </a:rPr>
              <a:t> Scope Baseline</a:t>
            </a:r>
          </a:p>
          <a:p>
            <a:pPr>
              <a:buFont typeface="Arial" panose="020B0604020202020204" pitchFamily="34" charset="0"/>
              <a:buChar char="•"/>
            </a:pPr>
            <a:r>
              <a:rPr lang="en-US" sz="1600" dirty="0">
                <a:solidFill>
                  <a:schemeClr val="bg1"/>
                </a:solidFill>
                <a:latin typeface="Arial" charset="0"/>
              </a:rPr>
              <a:t> 4 Project Doc Update</a:t>
            </a:r>
          </a:p>
          <a:p>
            <a:pPr marL="92075">
              <a:buFont typeface="Arial" panose="020B0604020202020204" pitchFamily="34" charset="0"/>
              <a:buChar char="•"/>
            </a:pPr>
            <a:r>
              <a:rPr lang="en-US" sz="1600" dirty="0">
                <a:solidFill>
                  <a:schemeClr val="bg1"/>
                </a:solidFill>
                <a:latin typeface="Arial" charset="0"/>
              </a:rPr>
              <a:t> Lessons learned Reg.</a:t>
            </a:r>
          </a:p>
          <a:p>
            <a:pPr marL="92075">
              <a:buFontTx/>
              <a:buChar char="•"/>
            </a:pPr>
            <a:r>
              <a:rPr lang="en-US" sz="1600" dirty="0">
                <a:solidFill>
                  <a:schemeClr val="bg1"/>
                </a:solidFill>
                <a:latin typeface="Arial" charset="0"/>
              </a:rPr>
              <a:t> Req. Traceability Matrix</a:t>
            </a:r>
          </a:p>
          <a:p>
            <a:pPr marL="92075">
              <a:buFontTx/>
              <a:buChar char="•"/>
            </a:pPr>
            <a:r>
              <a:rPr lang="en-US" sz="1600" dirty="0">
                <a:solidFill>
                  <a:schemeClr val="bg1"/>
                </a:solidFill>
                <a:latin typeface="Arial" charset="0"/>
              </a:rPr>
              <a:t> Risk Register</a:t>
            </a:r>
          </a:p>
          <a:p>
            <a:pPr marL="92075">
              <a:buFontTx/>
              <a:buChar char="•"/>
            </a:pPr>
            <a:r>
              <a:rPr lang="en-US" sz="1600" dirty="0">
                <a:solidFill>
                  <a:schemeClr val="bg1"/>
                </a:solidFill>
                <a:latin typeface="Arial" charset="0"/>
              </a:rPr>
              <a:t> Stakeholder Register</a:t>
            </a:r>
          </a:p>
        </p:txBody>
      </p:sp>
      <p:sp>
        <p:nvSpPr>
          <p:cNvPr id="81926" name="Rectangle 6"/>
          <p:cNvSpPr>
            <a:spLocks noChangeArrowheads="1"/>
          </p:cNvSpPr>
          <p:nvPr/>
        </p:nvSpPr>
        <p:spPr bwMode="auto">
          <a:xfrm>
            <a:off x="2895600" y="990600"/>
            <a:ext cx="2590800" cy="5365751"/>
          </a:xfrm>
          <a:prstGeom prst="rect">
            <a:avLst/>
          </a:prstGeom>
          <a:solidFill>
            <a:schemeClr val="tx1">
              <a:lumMod val="95000"/>
              <a:lumOff val="5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endParaRPr lang="en-US" sz="2000" b="1" dirty="0">
              <a:solidFill>
                <a:schemeClr val="bg1"/>
              </a:solidFill>
              <a:latin typeface="Arial" charset="0"/>
            </a:endParaRPr>
          </a:p>
          <a:p>
            <a:pPr>
              <a:lnSpc>
                <a:spcPct val="50000"/>
              </a:lnSpc>
            </a:pPr>
            <a:endParaRPr lang="en-US" sz="2000" dirty="0">
              <a:solidFill>
                <a:schemeClr val="bg1"/>
              </a:solidFill>
              <a:latin typeface="Arial" charset="0"/>
            </a:endParaRPr>
          </a:p>
          <a:p>
            <a:pPr>
              <a:lnSpc>
                <a:spcPct val="50000"/>
              </a:lnSpc>
            </a:pPr>
            <a:endParaRPr lang="en-US" sz="2000" dirty="0">
              <a:solidFill>
                <a:schemeClr val="bg1"/>
              </a:solidFill>
              <a:latin typeface="Arial" charset="0"/>
            </a:endParaRPr>
          </a:p>
          <a:p>
            <a:pPr>
              <a:buFontTx/>
              <a:buChar char="•"/>
            </a:pPr>
            <a:r>
              <a:rPr lang="en-US" sz="1600" dirty="0">
                <a:solidFill>
                  <a:schemeClr val="bg1"/>
                </a:solidFill>
                <a:latin typeface="Arial" charset="0"/>
              </a:rPr>
              <a:t>1 Expert Judgement</a:t>
            </a:r>
          </a:p>
          <a:p>
            <a:pPr>
              <a:buFontTx/>
              <a:buChar char="•"/>
            </a:pPr>
            <a:r>
              <a:rPr lang="en-US" sz="1600" dirty="0">
                <a:solidFill>
                  <a:schemeClr val="bg1"/>
                </a:solidFill>
                <a:latin typeface="Arial" charset="0"/>
              </a:rPr>
              <a:t>2 Data Gathering</a:t>
            </a:r>
          </a:p>
          <a:p>
            <a:pPr marL="92075">
              <a:buFontTx/>
              <a:buChar char="•"/>
            </a:pPr>
            <a:r>
              <a:rPr lang="en-US" sz="1600" dirty="0">
                <a:solidFill>
                  <a:schemeClr val="bg1"/>
                </a:solidFill>
                <a:latin typeface="Arial" charset="0"/>
              </a:rPr>
              <a:t> Benchmarking</a:t>
            </a:r>
          </a:p>
          <a:p>
            <a:pPr marL="92075">
              <a:buFontTx/>
              <a:buChar char="•"/>
            </a:pPr>
            <a:r>
              <a:rPr lang="en-US" sz="1600" dirty="0">
                <a:solidFill>
                  <a:schemeClr val="bg1"/>
                </a:solidFill>
                <a:latin typeface="Arial" charset="0"/>
              </a:rPr>
              <a:t> Brainstorming</a:t>
            </a:r>
          </a:p>
          <a:p>
            <a:pPr marL="92075">
              <a:buFontTx/>
              <a:buChar char="•"/>
            </a:pPr>
            <a:r>
              <a:rPr lang="en-US" sz="1600" dirty="0">
                <a:solidFill>
                  <a:schemeClr val="bg1"/>
                </a:solidFill>
                <a:latin typeface="Arial" charset="0"/>
              </a:rPr>
              <a:t> Interviews</a:t>
            </a:r>
          </a:p>
          <a:p>
            <a:pPr>
              <a:buFontTx/>
              <a:buChar char="•"/>
            </a:pPr>
            <a:r>
              <a:rPr lang="en-US" sz="1600" dirty="0">
                <a:solidFill>
                  <a:schemeClr val="bg1"/>
                </a:solidFill>
                <a:latin typeface="Arial" charset="0"/>
              </a:rPr>
              <a:t>3 Data Analysis</a:t>
            </a:r>
          </a:p>
          <a:p>
            <a:pPr marL="92075">
              <a:buFontTx/>
              <a:buChar char="•"/>
            </a:pPr>
            <a:r>
              <a:rPr lang="en-US" sz="1600" dirty="0">
                <a:solidFill>
                  <a:schemeClr val="bg1"/>
                </a:solidFill>
                <a:latin typeface="Arial" charset="0"/>
              </a:rPr>
              <a:t> Cost/Benefit Analysis</a:t>
            </a:r>
          </a:p>
          <a:p>
            <a:pPr marL="92075">
              <a:buFontTx/>
              <a:buChar char="•"/>
            </a:pPr>
            <a:r>
              <a:rPr lang="en-US" sz="1600" dirty="0">
                <a:solidFill>
                  <a:schemeClr val="bg1"/>
                </a:solidFill>
                <a:latin typeface="Arial" charset="0"/>
              </a:rPr>
              <a:t> Cost of Quality</a:t>
            </a:r>
          </a:p>
          <a:p>
            <a:pPr>
              <a:buFontTx/>
              <a:buChar char="•"/>
            </a:pPr>
            <a:r>
              <a:rPr lang="en-US" sz="1600" dirty="0">
                <a:solidFill>
                  <a:schemeClr val="bg1"/>
                </a:solidFill>
                <a:latin typeface="Arial" charset="0"/>
              </a:rPr>
              <a:t>4 Decision Making</a:t>
            </a:r>
          </a:p>
          <a:p>
            <a:pPr marL="92075">
              <a:buFontTx/>
              <a:buChar char="•"/>
            </a:pPr>
            <a:r>
              <a:rPr lang="en-US" sz="1600" dirty="0" err="1">
                <a:solidFill>
                  <a:schemeClr val="bg1"/>
                </a:solidFill>
                <a:latin typeface="Arial" charset="0"/>
              </a:rPr>
              <a:t>Multicriteria</a:t>
            </a:r>
            <a:r>
              <a:rPr lang="en-US" sz="1600" dirty="0">
                <a:solidFill>
                  <a:schemeClr val="bg1"/>
                </a:solidFill>
                <a:latin typeface="Arial" charset="0"/>
              </a:rPr>
              <a:t> Decision</a:t>
            </a:r>
          </a:p>
          <a:p>
            <a:pPr>
              <a:buFontTx/>
              <a:buChar char="•"/>
            </a:pPr>
            <a:r>
              <a:rPr lang="en-US" sz="1600" dirty="0">
                <a:solidFill>
                  <a:schemeClr val="bg1"/>
                </a:solidFill>
                <a:latin typeface="Arial" charset="0"/>
              </a:rPr>
              <a:t>5 Data Representation</a:t>
            </a:r>
          </a:p>
          <a:p>
            <a:pPr marL="92075">
              <a:buFontTx/>
              <a:buChar char="•"/>
            </a:pPr>
            <a:r>
              <a:rPr lang="en-US" sz="1600" dirty="0">
                <a:solidFill>
                  <a:schemeClr val="bg1"/>
                </a:solidFill>
                <a:latin typeface="Arial" charset="0"/>
              </a:rPr>
              <a:t> Flowcharts</a:t>
            </a:r>
          </a:p>
          <a:p>
            <a:pPr marL="92075">
              <a:buFontTx/>
              <a:buChar char="•"/>
            </a:pPr>
            <a:r>
              <a:rPr lang="en-US" sz="1600" dirty="0">
                <a:solidFill>
                  <a:schemeClr val="bg1"/>
                </a:solidFill>
                <a:latin typeface="Arial" charset="0"/>
              </a:rPr>
              <a:t> Logical Data Model</a:t>
            </a:r>
          </a:p>
          <a:p>
            <a:pPr marL="92075">
              <a:buFontTx/>
              <a:buChar char="•"/>
            </a:pPr>
            <a:r>
              <a:rPr lang="en-US" sz="1600" dirty="0">
                <a:solidFill>
                  <a:schemeClr val="bg1"/>
                </a:solidFill>
                <a:latin typeface="Arial" charset="0"/>
              </a:rPr>
              <a:t> Matrix Diagrams</a:t>
            </a:r>
          </a:p>
          <a:p>
            <a:pPr marL="92075">
              <a:buFontTx/>
              <a:buChar char="•"/>
            </a:pPr>
            <a:r>
              <a:rPr lang="en-US" sz="1600" dirty="0">
                <a:solidFill>
                  <a:schemeClr val="bg1"/>
                </a:solidFill>
                <a:latin typeface="Arial" charset="0"/>
              </a:rPr>
              <a:t> Mind Mapping</a:t>
            </a:r>
          </a:p>
          <a:p>
            <a:pPr>
              <a:buFontTx/>
              <a:buChar char="•"/>
            </a:pPr>
            <a:r>
              <a:rPr lang="en-US" sz="1600" dirty="0">
                <a:solidFill>
                  <a:schemeClr val="bg1"/>
                </a:solidFill>
                <a:latin typeface="Arial" charset="0"/>
              </a:rPr>
              <a:t>6 Test and Inspection </a:t>
            </a:r>
            <a:r>
              <a:rPr lang="en-US" sz="1600" dirty="0" err="1">
                <a:solidFill>
                  <a:schemeClr val="bg1"/>
                </a:solidFill>
                <a:latin typeface="Arial" charset="0"/>
              </a:rPr>
              <a:t>plng</a:t>
            </a:r>
            <a:endParaRPr lang="en-US" sz="1600" dirty="0">
              <a:solidFill>
                <a:schemeClr val="bg1"/>
              </a:solidFill>
              <a:latin typeface="Arial" charset="0"/>
            </a:endParaRPr>
          </a:p>
          <a:p>
            <a:pPr>
              <a:buFontTx/>
              <a:buChar char="•"/>
            </a:pPr>
            <a:r>
              <a:rPr lang="en-US" sz="1600" dirty="0">
                <a:solidFill>
                  <a:schemeClr val="bg1"/>
                </a:solidFill>
                <a:latin typeface="Arial" charset="0"/>
              </a:rPr>
              <a:t>7 Meetings</a:t>
            </a:r>
          </a:p>
        </p:txBody>
      </p:sp>
      <p:sp>
        <p:nvSpPr>
          <p:cNvPr id="81927" name="Rectangle 7"/>
          <p:cNvSpPr>
            <a:spLocks noChangeArrowheads="1"/>
          </p:cNvSpPr>
          <p:nvPr/>
        </p:nvSpPr>
        <p:spPr bwMode="auto">
          <a:xfrm>
            <a:off x="290332" y="1363401"/>
            <a:ext cx="2452867" cy="4343400"/>
          </a:xfrm>
          <a:prstGeom prst="rect">
            <a:avLst/>
          </a:prstGeom>
          <a:solidFill>
            <a:schemeClr val="tx1">
              <a:lumMod val="95000"/>
              <a:lumOff val="5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endParaRPr lang="en-US" sz="1600" b="1" dirty="0">
              <a:solidFill>
                <a:schemeClr val="bg1"/>
              </a:solidFill>
              <a:latin typeface="Arial" charset="0"/>
            </a:endParaRPr>
          </a:p>
          <a:p>
            <a:pPr>
              <a:buFontTx/>
              <a:buChar char="•"/>
            </a:pPr>
            <a:r>
              <a:rPr lang="en-US" sz="1600" dirty="0">
                <a:solidFill>
                  <a:schemeClr val="bg1"/>
                </a:solidFill>
                <a:latin typeface="Arial" charset="0"/>
              </a:rPr>
              <a:t>1 Project Charter</a:t>
            </a:r>
          </a:p>
          <a:p>
            <a:pPr>
              <a:buFontTx/>
              <a:buChar char="•"/>
            </a:pPr>
            <a:r>
              <a:rPr lang="en-US" sz="1600" dirty="0">
                <a:solidFill>
                  <a:schemeClr val="bg1"/>
                </a:solidFill>
                <a:latin typeface="Arial" charset="0"/>
              </a:rPr>
              <a:t>2 Project Mgmt. Plan</a:t>
            </a:r>
            <a:endParaRPr lang="en-US" sz="2000" dirty="0">
              <a:solidFill>
                <a:schemeClr val="bg1"/>
              </a:solidFill>
              <a:latin typeface="Arial" charset="0"/>
            </a:endParaRPr>
          </a:p>
          <a:p>
            <a:pPr marL="92075" indent="80963">
              <a:buFontTx/>
              <a:buChar char="•"/>
            </a:pPr>
            <a:r>
              <a:rPr lang="en-US" sz="2000" dirty="0">
                <a:solidFill>
                  <a:schemeClr val="bg1"/>
                </a:solidFill>
                <a:latin typeface="Arial" charset="0"/>
              </a:rPr>
              <a:t> </a:t>
            </a:r>
            <a:r>
              <a:rPr lang="en-US" sz="1600" dirty="0">
                <a:solidFill>
                  <a:schemeClr val="bg1"/>
                </a:solidFill>
                <a:latin typeface="Arial" charset="0"/>
              </a:rPr>
              <a:t>Req. Mgmt. Plan</a:t>
            </a:r>
          </a:p>
          <a:p>
            <a:pPr marL="92075" indent="80963">
              <a:buFontTx/>
              <a:buChar char="•"/>
            </a:pPr>
            <a:r>
              <a:rPr lang="en-US" sz="1600" dirty="0">
                <a:solidFill>
                  <a:schemeClr val="bg1"/>
                </a:solidFill>
                <a:latin typeface="Arial" charset="0"/>
              </a:rPr>
              <a:t> Risk Mgmt. Plan</a:t>
            </a:r>
          </a:p>
          <a:p>
            <a:pPr marL="92075" indent="80963">
              <a:buFontTx/>
              <a:buChar char="•"/>
            </a:pPr>
            <a:r>
              <a:rPr lang="en-US" sz="1600" dirty="0">
                <a:solidFill>
                  <a:schemeClr val="bg1"/>
                </a:solidFill>
                <a:latin typeface="Arial" charset="0"/>
              </a:rPr>
              <a:t> Stakeholder Mgmt. plan</a:t>
            </a:r>
          </a:p>
          <a:p>
            <a:pPr marL="92075" indent="80963">
              <a:buFontTx/>
              <a:buChar char="•"/>
            </a:pPr>
            <a:r>
              <a:rPr lang="en-US" sz="1600" dirty="0">
                <a:solidFill>
                  <a:schemeClr val="bg1"/>
                </a:solidFill>
                <a:latin typeface="Arial" charset="0"/>
              </a:rPr>
              <a:t> Scope Baseline</a:t>
            </a:r>
          </a:p>
          <a:p>
            <a:pPr>
              <a:buFontTx/>
              <a:buChar char="•"/>
            </a:pPr>
            <a:r>
              <a:rPr lang="en-US" sz="1600" dirty="0">
                <a:solidFill>
                  <a:schemeClr val="bg1"/>
                </a:solidFill>
                <a:latin typeface="Arial" charset="0"/>
              </a:rPr>
              <a:t>3 Project Documents</a:t>
            </a:r>
          </a:p>
          <a:p>
            <a:pPr marL="92075">
              <a:buFontTx/>
              <a:buChar char="•"/>
            </a:pPr>
            <a:r>
              <a:rPr lang="en-US" sz="1600" dirty="0">
                <a:solidFill>
                  <a:schemeClr val="bg1"/>
                </a:solidFill>
                <a:latin typeface="Arial" charset="0"/>
              </a:rPr>
              <a:t> Assumption Log</a:t>
            </a:r>
          </a:p>
          <a:p>
            <a:pPr marL="92075">
              <a:buFontTx/>
              <a:buChar char="•"/>
            </a:pPr>
            <a:r>
              <a:rPr lang="en-US" sz="1600" dirty="0">
                <a:solidFill>
                  <a:schemeClr val="bg1"/>
                </a:solidFill>
                <a:latin typeface="Arial" charset="0"/>
              </a:rPr>
              <a:t> Requirements Doc. </a:t>
            </a:r>
          </a:p>
          <a:p>
            <a:pPr marL="92075">
              <a:buFontTx/>
              <a:buChar char="•"/>
            </a:pPr>
            <a:r>
              <a:rPr lang="en-US" sz="1600" dirty="0">
                <a:solidFill>
                  <a:schemeClr val="bg1"/>
                </a:solidFill>
                <a:latin typeface="Arial" charset="0"/>
              </a:rPr>
              <a:t> Req. Traceability Matrix.</a:t>
            </a:r>
          </a:p>
          <a:p>
            <a:pPr marL="92075">
              <a:buFontTx/>
              <a:buChar char="•"/>
            </a:pPr>
            <a:r>
              <a:rPr lang="en-US" sz="1600" dirty="0">
                <a:solidFill>
                  <a:schemeClr val="bg1"/>
                </a:solidFill>
                <a:latin typeface="Arial" charset="0"/>
              </a:rPr>
              <a:t> Risk Register</a:t>
            </a:r>
          </a:p>
          <a:p>
            <a:pPr marL="92075">
              <a:buFontTx/>
              <a:buChar char="•"/>
            </a:pPr>
            <a:r>
              <a:rPr lang="en-US" sz="1600" dirty="0">
                <a:solidFill>
                  <a:schemeClr val="bg1"/>
                </a:solidFill>
                <a:latin typeface="Arial" charset="0"/>
              </a:rPr>
              <a:t> Stakeholder Register</a:t>
            </a:r>
          </a:p>
          <a:p>
            <a:pPr>
              <a:buFontTx/>
              <a:buChar char="•"/>
            </a:pPr>
            <a:r>
              <a:rPr lang="en-US" sz="1600" dirty="0">
                <a:solidFill>
                  <a:schemeClr val="bg1"/>
                </a:solidFill>
                <a:latin typeface="Arial" charset="0"/>
              </a:rPr>
              <a:t>4 </a:t>
            </a:r>
            <a:r>
              <a:rPr lang="en-US" sz="1600" dirty="0" err="1">
                <a:solidFill>
                  <a:schemeClr val="bg1"/>
                </a:solidFill>
                <a:latin typeface="Arial" charset="0"/>
              </a:rPr>
              <a:t>Entr</a:t>
            </a:r>
            <a:r>
              <a:rPr lang="en-US" sz="1600" dirty="0">
                <a:solidFill>
                  <a:schemeClr val="bg1"/>
                </a:solidFill>
                <a:latin typeface="Arial" charset="0"/>
              </a:rPr>
              <a:t>. </a:t>
            </a:r>
            <a:r>
              <a:rPr lang="en-US" sz="1600" dirty="0" err="1">
                <a:solidFill>
                  <a:schemeClr val="bg1"/>
                </a:solidFill>
                <a:latin typeface="Arial" charset="0"/>
              </a:rPr>
              <a:t>Env</a:t>
            </a:r>
            <a:r>
              <a:rPr lang="en-US" sz="1600" dirty="0">
                <a:solidFill>
                  <a:schemeClr val="bg1"/>
                </a:solidFill>
                <a:latin typeface="Arial" charset="0"/>
              </a:rPr>
              <a:t>. Factors</a:t>
            </a:r>
          </a:p>
          <a:p>
            <a:pPr>
              <a:buFontTx/>
              <a:buChar char="•"/>
            </a:pPr>
            <a:r>
              <a:rPr lang="en-US" sz="1600" dirty="0">
                <a:solidFill>
                  <a:schemeClr val="bg1"/>
                </a:solidFill>
                <a:latin typeface="Arial" charset="0"/>
              </a:rPr>
              <a:t>5 Org. Process Assets</a:t>
            </a:r>
          </a:p>
        </p:txBody>
      </p:sp>
      <p:sp>
        <p:nvSpPr>
          <p:cNvPr id="8" name="TextBox 1"/>
          <p:cNvSpPr txBox="1"/>
          <p:nvPr/>
        </p:nvSpPr>
        <p:spPr>
          <a:xfrm>
            <a:off x="0" y="657076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381000" y="1388298"/>
            <a:ext cx="1403931" cy="369332"/>
          </a:xfrm>
          <a:prstGeom prst="rect">
            <a:avLst/>
          </a:prstGeom>
          <a:noFill/>
        </p:spPr>
        <p:txBody>
          <a:bodyPr wrap="square" rtlCol="0">
            <a:spAutoFit/>
          </a:bodyPr>
          <a:lstStyle/>
          <a:p>
            <a:r>
              <a:rPr lang="en-US" b="1" dirty="0">
                <a:solidFill>
                  <a:schemeClr val="bg1"/>
                </a:solidFill>
                <a:latin typeface="Arial" charset="0"/>
              </a:rPr>
              <a:t>Inputs</a:t>
            </a:r>
          </a:p>
        </p:txBody>
      </p:sp>
      <p:sp>
        <p:nvSpPr>
          <p:cNvPr id="3" name="TextBox 2"/>
          <p:cNvSpPr txBox="1"/>
          <p:nvPr/>
        </p:nvSpPr>
        <p:spPr>
          <a:xfrm>
            <a:off x="2971800" y="1055731"/>
            <a:ext cx="1774825" cy="646331"/>
          </a:xfrm>
          <a:prstGeom prst="rect">
            <a:avLst/>
          </a:prstGeom>
          <a:noFill/>
        </p:spPr>
        <p:txBody>
          <a:bodyPr wrap="square" rtlCol="0">
            <a:spAutoFit/>
          </a:bodyPr>
          <a:lstStyle/>
          <a:p>
            <a:r>
              <a:rPr lang="en-US" b="1" dirty="0">
                <a:solidFill>
                  <a:schemeClr val="bg1"/>
                </a:solidFill>
                <a:latin typeface="Arial" charset="0"/>
              </a:rPr>
              <a:t>Tools &amp;</a:t>
            </a:r>
          </a:p>
          <a:p>
            <a:r>
              <a:rPr lang="en-US" b="1" dirty="0">
                <a:solidFill>
                  <a:schemeClr val="bg1"/>
                </a:solidFill>
                <a:latin typeface="Arial" charset="0"/>
              </a:rPr>
              <a:t>Techniques</a:t>
            </a:r>
          </a:p>
        </p:txBody>
      </p:sp>
      <p:sp>
        <p:nvSpPr>
          <p:cNvPr id="4" name="TextBox 3"/>
          <p:cNvSpPr txBox="1"/>
          <p:nvPr/>
        </p:nvSpPr>
        <p:spPr>
          <a:xfrm>
            <a:off x="5715000" y="1456173"/>
            <a:ext cx="1619250" cy="369332"/>
          </a:xfrm>
          <a:prstGeom prst="rect">
            <a:avLst/>
          </a:prstGeom>
          <a:noFill/>
        </p:spPr>
        <p:txBody>
          <a:bodyPr wrap="square" rtlCol="0">
            <a:spAutoFit/>
          </a:bodyPr>
          <a:lstStyle/>
          <a:p>
            <a:r>
              <a:rPr lang="en-US" b="1" dirty="0">
                <a:solidFill>
                  <a:schemeClr val="bg1"/>
                </a:solidFill>
                <a:latin typeface="Arial" charset="0"/>
              </a:rPr>
              <a:t>Outputs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1325563"/>
          </a:xfrm>
        </p:spPr>
        <p:txBody>
          <a:bodyPr>
            <a:normAutofit/>
          </a:bodyPr>
          <a:lstStyle/>
          <a:p>
            <a:r>
              <a:rPr lang="en-CA" sz="2600" b="1" dirty="0">
                <a:effectLst>
                  <a:outerShdw blurRad="38100" dist="38100" dir="2700000" algn="tl">
                    <a:srgbClr val="000000">
                      <a:alpha val="43137"/>
                    </a:srgbClr>
                  </a:outerShdw>
                </a:effectLst>
              </a:rPr>
              <a:t>8.1 PLAN QUALITY MANAGEMENT – DATA FLOW DIAGRAM</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29</a:t>
            </a:fld>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3803045478"/>
              </p:ext>
            </p:extLst>
          </p:nvPr>
        </p:nvGraphicFramePr>
        <p:xfrm>
          <a:off x="628650" y="1549400"/>
          <a:ext cx="7767469" cy="4851400"/>
        </p:xfrm>
        <a:graphic>
          <a:graphicData uri="http://schemas.openxmlformats.org/presentationml/2006/ole">
            <mc:AlternateContent xmlns:mc="http://schemas.openxmlformats.org/markup-compatibility/2006">
              <mc:Choice xmlns:v="urn:schemas-microsoft-com:vml" Requires="v">
                <p:oleObj spid="_x0000_s257136" name="Visio" r:id="rId3" imgW="9236683" imgH="6808398" progId="Visio.Drawing.15">
                  <p:embed/>
                </p:oleObj>
              </mc:Choice>
              <mc:Fallback>
                <p:oleObj name="Visio" r:id="rId3" imgW="9236683" imgH="6808398" progId="Visio.Drawing.15">
                  <p:embed/>
                  <p:pic>
                    <p:nvPicPr>
                      <p:cNvPr id="0" name=""/>
                      <p:cNvPicPr/>
                      <p:nvPr/>
                    </p:nvPicPr>
                    <p:blipFill>
                      <a:blip r:embed="rId4"/>
                      <a:stretch>
                        <a:fillRect/>
                      </a:stretch>
                    </p:blipFill>
                    <p:spPr>
                      <a:xfrm>
                        <a:off x="628650" y="1549400"/>
                        <a:ext cx="7767469" cy="4851400"/>
                      </a:xfrm>
                      <a:prstGeom prst="rect">
                        <a:avLst/>
                      </a:prstGeom>
                    </p:spPr>
                  </p:pic>
                </p:oleObj>
              </mc:Fallback>
            </mc:AlternateContent>
          </a:graphicData>
        </a:graphic>
      </p:graphicFrame>
    </p:spTree>
    <p:extLst>
      <p:ext uri="{BB962C8B-B14F-4D97-AF65-F5344CB8AC3E}">
        <p14:creationId xmlns:p14="http://schemas.microsoft.com/office/powerpoint/2010/main" val="96178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457200" y="228600"/>
            <a:ext cx="8458200" cy="685800"/>
          </a:xfrm>
          <a:noFill/>
          <a:ln/>
        </p:spPr>
        <p:txBody>
          <a:bodyPr anchor="ctr">
            <a:prstTxWarp prst="textChevronInverted">
              <a:avLst/>
            </a:prstTxWarp>
          </a:bodyPr>
          <a:lstStyle/>
          <a:p>
            <a:pPr algn="ctr"/>
            <a:r>
              <a:rPr lang="en-US" sz="3600" b="1" spc="300"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LEARNING OBJECTIVES</a:t>
            </a:r>
          </a:p>
        </p:txBody>
      </p:sp>
      <p:sp>
        <p:nvSpPr>
          <p:cNvPr id="6148" name="Rectangle 4"/>
          <p:cNvSpPr>
            <a:spLocks noGrp="1" noChangeArrowheads="1"/>
          </p:cNvSpPr>
          <p:nvPr>
            <p:ph idx="1"/>
          </p:nvPr>
        </p:nvSpPr>
        <p:spPr>
          <a:xfrm>
            <a:off x="838200" y="1981200"/>
            <a:ext cx="7848600" cy="3276600"/>
          </a:xfrm>
          <a:noFill/>
          <a:ln/>
        </p:spPr>
        <p:txBody>
          <a:bodyPr>
            <a:noAutofit/>
          </a:bodyPr>
          <a:lstStyle/>
          <a:p>
            <a:pPr marL="117475" indent="0">
              <a:spcBef>
                <a:spcPts val="1200"/>
              </a:spcBef>
              <a:spcAft>
                <a:spcPts val="1200"/>
              </a:spcAft>
              <a:buFont typeface="Wingdings" pitchFamily="2" charset="2"/>
              <a:buNone/>
            </a:pPr>
            <a:r>
              <a:rPr lang="en-US" sz="2800" dirty="0"/>
              <a:t>By the end of this session, you should understand:</a:t>
            </a:r>
          </a:p>
          <a:p>
            <a:pPr>
              <a:spcBef>
                <a:spcPts val="1200"/>
              </a:spcBef>
              <a:spcAft>
                <a:spcPts val="1200"/>
              </a:spcAft>
              <a:buSzPct val="79000"/>
            </a:pPr>
            <a:r>
              <a:rPr lang="en-US" sz="2800" b="0" dirty="0"/>
              <a:t>How Project Quality Management processes relate to the 5 project management process groups in a </a:t>
            </a:r>
            <a:r>
              <a:rPr lang="en-US" sz="3600" b="0" dirty="0"/>
              <a:t>project</a:t>
            </a:r>
            <a:r>
              <a:rPr lang="en-US" sz="2800" b="0" dirty="0"/>
              <a:t> phase</a:t>
            </a:r>
          </a:p>
          <a:p>
            <a:pPr>
              <a:spcBef>
                <a:spcPts val="1200"/>
              </a:spcBef>
              <a:spcAft>
                <a:spcPts val="1200"/>
              </a:spcAft>
              <a:buSzPct val="79000"/>
            </a:pPr>
            <a:r>
              <a:rPr lang="en-US" sz="2800" b="0" dirty="0"/>
              <a:t>The inputs, tools and techniques and outputs for managing Project Quality processes as outlined in </a:t>
            </a:r>
            <a:r>
              <a:rPr lang="en-US" sz="2800" b="1" i="1" dirty="0">
                <a:solidFill>
                  <a:schemeClr val="tx1"/>
                </a:solidFill>
                <a:latin typeface="Calibri"/>
                <a:ea typeface="Calibri"/>
                <a:cs typeface="Times New Roman"/>
              </a:rPr>
              <a:t>PMBOK® Guide</a:t>
            </a:r>
            <a:endParaRPr lang="en-US" sz="2800" dirty="0"/>
          </a:p>
          <a:p>
            <a:pPr marL="82296" indent="0">
              <a:spcBef>
                <a:spcPts val="1200"/>
              </a:spcBef>
              <a:spcAft>
                <a:spcPts val="1200"/>
              </a:spcAft>
              <a:buSzPct val="79000"/>
              <a:buNone/>
            </a:pPr>
            <a:endParaRPr lang="en-US" sz="2800" b="0" dirty="0"/>
          </a:p>
          <a:p>
            <a:pPr>
              <a:spcBef>
                <a:spcPts val="1200"/>
              </a:spcBef>
              <a:spcAft>
                <a:spcPts val="1200"/>
              </a:spcAft>
              <a:buSzPct val="79000"/>
            </a:pPr>
            <a:endParaRPr lang="en-US" sz="2800" b="0" dirty="0"/>
          </a:p>
        </p:txBody>
      </p:sp>
      <p:sp>
        <p:nvSpPr>
          <p:cNvPr id="4" name="Slide Number Placeholder 3"/>
          <p:cNvSpPr>
            <a:spLocks noGrp="1"/>
          </p:cNvSpPr>
          <p:nvPr>
            <p:ph type="sldNum" sz="quarter" idx="12"/>
          </p:nvPr>
        </p:nvSpPr>
        <p:spPr/>
        <p:txBody>
          <a:bodyPr/>
          <a:lstStyle/>
          <a:p>
            <a:fld id="{A54D3C69-F985-4BF2-BA1D-13D38CA9DB53}" type="slidenum">
              <a:rPr lang="en-US"/>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title"/>
          </p:nvPr>
        </p:nvSpPr>
        <p:spPr>
          <a:xfrm>
            <a:off x="189013" y="13504"/>
            <a:ext cx="8686800" cy="560387"/>
          </a:xfrm>
          <a:noFill/>
          <a:ln/>
        </p:spPr>
        <p:txBody>
          <a:bodyPr>
            <a:noAutofit/>
          </a:bodyPr>
          <a:lstStyle/>
          <a:p>
            <a:pPr algn="ctr"/>
            <a:r>
              <a:rPr lang="en-US" sz="2800" b="1" dirty="0">
                <a:effectLst>
                  <a:outerShdw blurRad="38100" dist="38100" dir="2700000" algn="tl">
                    <a:srgbClr val="000000">
                      <a:alpha val="43137"/>
                    </a:srgbClr>
                  </a:outerShdw>
                </a:effectLst>
              </a:rPr>
              <a:t>8.1.1  PLAN QUALITY MANAGEMENT : INPUTS</a:t>
            </a:r>
          </a:p>
        </p:txBody>
      </p:sp>
      <p:sp>
        <p:nvSpPr>
          <p:cNvPr id="92165" name="Rectangle 5"/>
          <p:cNvSpPr>
            <a:spLocks noGrp="1" noChangeArrowheads="1"/>
          </p:cNvSpPr>
          <p:nvPr>
            <p:ph idx="1"/>
          </p:nvPr>
        </p:nvSpPr>
        <p:spPr>
          <a:xfrm>
            <a:off x="76200" y="762001"/>
            <a:ext cx="8915400" cy="5691188"/>
          </a:xfrm>
          <a:noFill/>
          <a:ln/>
        </p:spPr>
        <p:txBody>
          <a:bodyPr>
            <a:noAutofit/>
          </a:bodyPr>
          <a:lstStyle/>
          <a:p>
            <a:pPr>
              <a:spcBef>
                <a:spcPts val="600"/>
              </a:spcBef>
              <a:spcAft>
                <a:spcPts val="600"/>
              </a:spcAft>
              <a:buFont typeface="Wingdings" pitchFamily="2" charset="2"/>
              <a:buNone/>
            </a:pPr>
            <a:r>
              <a:rPr lang="en-US" sz="2800" b="1" dirty="0"/>
              <a:t>.1  Project Charter</a:t>
            </a:r>
          </a:p>
          <a:p>
            <a:pPr marL="450850" indent="1588">
              <a:spcBef>
                <a:spcPts val="600"/>
              </a:spcBef>
              <a:spcAft>
                <a:spcPts val="600"/>
              </a:spcAft>
              <a:buFont typeface="Wingdings" pitchFamily="2" charset="2"/>
              <a:buNone/>
            </a:pPr>
            <a:r>
              <a:rPr lang="en-US" sz="2200" dirty="0"/>
              <a:t>Provides high-level project and product information, project approval requirements, objectives and success criteria that influence project quality planning.   </a:t>
            </a:r>
          </a:p>
          <a:p>
            <a:pPr marL="0" indent="1588">
              <a:spcBef>
                <a:spcPts val="600"/>
              </a:spcBef>
              <a:spcAft>
                <a:spcPts val="600"/>
              </a:spcAft>
              <a:buFont typeface="Wingdings" pitchFamily="2" charset="2"/>
              <a:buNone/>
            </a:pPr>
            <a:r>
              <a:rPr lang="en-US" sz="3200" b="1" dirty="0"/>
              <a:t>.2  Project Management Plan</a:t>
            </a:r>
            <a:r>
              <a:rPr lang="en-US" sz="3200" dirty="0"/>
              <a:t> </a:t>
            </a:r>
          </a:p>
          <a:p>
            <a:pPr marL="717550" indent="-228600">
              <a:spcBef>
                <a:spcPts val="600"/>
              </a:spcBef>
              <a:spcAft>
                <a:spcPts val="600"/>
              </a:spcAft>
            </a:pPr>
            <a:r>
              <a:rPr lang="en-US" sz="2200" b="1" i="1" dirty="0"/>
              <a:t>Requirements Management Plan </a:t>
            </a:r>
            <a:r>
              <a:rPr lang="en-US" sz="2200" dirty="0"/>
              <a:t>describes the approach for identifying, analyzing and managing requirements, that the quality management plan and the quality metrics will reference. </a:t>
            </a:r>
          </a:p>
          <a:p>
            <a:pPr marL="717550" indent="-228600">
              <a:spcBef>
                <a:spcPts val="600"/>
              </a:spcBef>
              <a:spcAft>
                <a:spcPts val="600"/>
              </a:spcAft>
            </a:pPr>
            <a:r>
              <a:rPr lang="en-US" sz="2200" b="1" i="1" dirty="0"/>
              <a:t>Risk Management Plan </a:t>
            </a:r>
            <a:r>
              <a:rPr lang="en-US" sz="2200" dirty="0"/>
              <a:t>identifies project risks that the quality management plan should consider to successfully deliver the product.</a:t>
            </a:r>
          </a:p>
          <a:p>
            <a:pPr marL="717550" indent="-228600">
              <a:spcBef>
                <a:spcPts val="600"/>
              </a:spcBef>
              <a:spcAft>
                <a:spcPts val="600"/>
              </a:spcAft>
            </a:pPr>
            <a:r>
              <a:rPr lang="en-US" sz="2200" b="1" i="1" dirty="0"/>
              <a:t>Stakeholder Engagement Plan </a:t>
            </a:r>
            <a:r>
              <a:rPr lang="en-US" sz="2200" dirty="0"/>
              <a:t>documents stakeholders' needs and expectations that influence the Quality Management Plan</a:t>
            </a:r>
          </a:p>
          <a:p>
            <a:pPr marL="717550" indent="-228600">
              <a:spcBef>
                <a:spcPts val="600"/>
              </a:spcBef>
              <a:spcAft>
                <a:spcPts val="600"/>
              </a:spcAft>
            </a:pPr>
            <a:r>
              <a:rPr lang="en-US" sz="2200" b="1" i="1" dirty="0"/>
              <a:t>Scope Baseline </a:t>
            </a:r>
            <a:r>
              <a:rPr lang="en-US" sz="2200" dirty="0"/>
              <a:t>identifies suitable quality standards and objectives that project deliverables and processes will be subjected to during quality review. Defines acceptance criteria, which in turn impact quality cost and therefore project costs, to successfully meet stakeholders’ needs.   </a:t>
            </a:r>
          </a:p>
          <a:p>
            <a:pPr marL="488950" indent="0">
              <a:spcBef>
                <a:spcPts val="600"/>
              </a:spcBef>
              <a:spcAft>
                <a:spcPts val="600"/>
              </a:spcAft>
              <a:buNone/>
            </a:pPr>
            <a:r>
              <a:rPr lang="en-US" sz="2000" b="1" i="1" dirty="0"/>
              <a:t>  </a:t>
            </a:r>
            <a:endParaRPr lang="en-US" sz="2000" dirty="0"/>
          </a:p>
          <a:p>
            <a:pPr>
              <a:spcBef>
                <a:spcPts val="600"/>
              </a:spcBef>
              <a:spcAft>
                <a:spcPts val="600"/>
              </a:spcAft>
              <a:buFont typeface="Wingdings" pitchFamily="2" charset="2"/>
              <a:buNone/>
            </a:pPr>
            <a:r>
              <a:rPr lang="en-US" sz="2000" dirty="0"/>
              <a:t>  </a:t>
            </a:r>
          </a:p>
          <a:p>
            <a:pPr>
              <a:spcBef>
                <a:spcPts val="600"/>
              </a:spcBef>
              <a:spcAft>
                <a:spcPts val="600"/>
              </a:spcAft>
              <a:buFont typeface="Wingdings" pitchFamily="2" charset="2"/>
              <a:buNone/>
            </a:pPr>
            <a:endParaRPr lang="en-US" sz="2400" dirty="0"/>
          </a:p>
          <a:p>
            <a:pPr lvl="1">
              <a:spcBef>
                <a:spcPts val="600"/>
              </a:spcBef>
              <a:spcAft>
                <a:spcPts val="600"/>
              </a:spcAft>
            </a:pPr>
            <a:endParaRPr lang="en-US" b="1" dirty="0"/>
          </a:p>
          <a:p>
            <a:pPr lvl="1">
              <a:spcBef>
                <a:spcPts val="600"/>
              </a:spcBef>
              <a:spcAft>
                <a:spcPts val="600"/>
              </a:spcAft>
            </a:pPr>
            <a:endParaRPr lang="en-US" b="1" dirty="0"/>
          </a:p>
        </p:txBody>
      </p:sp>
      <p:sp>
        <p:nvSpPr>
          <p:cNvPr id="5" name="Slide Number Placeholder 3"/>
          <p:cNvSpPr>
            <a:spLocks noGrp="1"/>
          </p:cNvSpPr>
          <p:nvPr>
            <p:ph type="sldNum" sz="quarter" idx="12"/>
          </p:nvPr>
        </p:nvSpPr>
        <p:spPr/>
        <p:txBody>
          <a:bodyPr/>
          <a:lstStyle/>
          <a:p>
            <a:fld id="{331165D4-AC00-4BD7-A09A-F125F88299C9}" type="slidenum">
              <a:rPr lang="en-US"/>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title"/>
          </p:nvPr>
        </p:nvSpPr>
        <p:spPr>
          <a:xfrm>
            <a:off x="381000" y="-228600"/>
            <a:ext cx="8839200" cy="1143000"/>
          </a:xfrm>
          <a:noFill/>
          <a:ln/>
        </p:spPr>
        <p:txBody>
          <a:bodyPr>
            <a:noAutofit/>
          </a:bodyPr>
          <a:lstStyle/>
          <a:p>
            <a:pPr algn="ctr"/>
            <a:r>
              <a:rPr lang="en-US" sz="3200" b="1" dirty="0">
                <a:effectLst>
                  <a:outerShdw blurRad="38100" dist="38100" dir="2700000" algn="tl">
                    <a:srgbClr val="000000">
                      <a:alpha val="43137"/>
                    </a:srgbClr>
                  </a:outerShdw>
                </a:effectLst>
              </a:rPr>
              <a:t>8.1.1  PLAN QUALITY MANAGEMENT : INPUTS</a:t>
            </a:r>
          </a:p>
        </p:txBody>
      </p:sp>
      <p:sp>
        <p:nvSpPr>
          <p:cNvPr id="3" name="Content Placeholder 2"/>
          <p:cNvSpPr>
            <a:spLocks noGrp="1"/>
          </p:cNvSpPr>
          <p:nvPr>
            <p:ph idx="1"/>
          </p:nvPr>
        </p:nvSpPr>
        <p:spPr>
          <a:xfrm>
            <a:off x="152400" y="762000"/>
            <a:ext cx="8839200" cy="6172200"/>
          </a:xfrm>
        </p:spPr>
        <p:txBody>
          <a:bodyPr>
            <a:normAutofit/>
          </a:bodyPr>
          <a:lstStyle/>
          <a:p>
            <a:pPr>
              <a:buNone/>
            </a:pPr>
            <a:r>
              <a:rPr lang="en-US" sz="2800" b="1" dirty="0"/>
              <a:t>.3  Project Documents</a:t>
            </a:r>
          </a:p>
          <a:p>
            <a:pPr lvl="1"/>
            <a:r>
              <a:rPr lang="en-US" sz="2200" b="1" i="1" dirty="0"/>
              <a:t>Assumption Log </a:t>
            </a:r>
            <a:r>
              <a:rPr lang="en-US" sz="2200" dirty="0"/>
              <a:t>provides quality assumptions and constraints. </a:t>
            </a:r>
          </a:p>
          <a:p>
            <a:pPr lvl="1"/>
            <a:r>
              <a:rPr lang="en-US" sz="2200" b="1" i="1" dirty="0"/>
              <a:t>Requirements Documentation </a:t>
            </a:r>
            <a:r>
              <a:rPr lang="en-US" sz="2200" dirty="0"/>
              <a:t>describes requirements that influence  quality management plan for the team to implement</a:t>
            </a:r>
          </a:p>
          <a:p>
            <a:pPr lvl="1"/>
            <a:r>
              <a:rPr lang="en-US" sz="2200" b="1" i="1" dirty="0"/>
              <a:t>Requirements Traceability Matrix </a:t>
            </a:r>
            <a:r>
              <a:rPr lang="en-US" sz="2200" dirty="0"/>
              <a:t>provides overview of the tests required to verify requirements</a:t>
            </a:r>
          </a:p>
          <a:p>
            <a:pPr lvl="1"/>
            <a:r>
              <a:rPr lang="en-US" sz="2200" b="1" i="1" dirty="0"/>
              <a:t>Risk Register </a:t>
            </a:r>
            <a:r>
              <a:rPr lang="en-US" sz="2200" dirty="0"/>
              <a:t>provides</a:t>
            </a:r>
            <a:r>
              <a:rPr lang="en-US" sz="2200" b="1" i="1" dirty="0"/>
              <a:t> </a:t>
            </a:r>
            <a:r>
              <a:rPr lang="en-US" sz="2200" dirty="0"/>
              <a:t>information on risks that may impact quality requirements</a:t>
            </a:r>
          </a:p>
          <a:p>
            <a:pPr lvl="1"/>
            <a:r>
              <a:rPr lang="en-US" sz="2200" b="1" i="1" dirty="0"/>
              <a:t>Stakeholder Register </a:t>
            </a:r>
            <a:r>
              <a:rPr lang="en-US" sz="2200" dirty="0"/>
              <a:t>identifies stakeholders who have particular interests that impact quality. </a:t>
            </a:r>
          </a:p>
          <a:p>
            <a:pPr marL="92075" lvl="1" indent="0">
              <a:buNone/>
            </a:pPr>
            <a:r>
              <a:rPr lang="en-US" sz="2800" b="1" dirty="0"/>
              <a:t>.4</a:t>
            </a:r>
            <a:r>
              <a:rPr lang="en-US" sz="2200" b="1" dirty="0"/>
              <a:t> </a:t>
            </a:r>
            <a:r>
              <a:rPr lang="en-US" sz="2800" b="1" dirty="0"/>
              <a:t> Enterprise Environmental Factors</a:t>
            </a:r>
          </a:p>
          <a:p>
            <a:pPr lvl="1"/>
            <a:r>
              <a:rPr lang="en-CA" sz="2000" dirty="0"/>
              <a:t>Governmental regulations, rules, standards, guidelines, market conditions, working conditions, cultural perspectives, geographic distribution, and organizational structure. </a:t>
            </a:r>
          </a:p>
          <a:p>
            <a:pPr marL="92075" lvl="1" indent="0">
              <a:buNone/>
            </a:pPr>
            <a:r>
              <a:rPr lang="en-CA" sz="2800" b="1" dirty="0"/>
              <a:t>.5  Organizational Process Assets</a:t>
            </a:r>
          </a:p>
          <a:p>
            <a:pPr marL="92075" lvl="1" indent="0">
              <a:buNone/>
              <a:tabLst>
                <a:tab pos="625475" algn="l"/>
              </a:tabLst>
            </a:pPr>
            <a:r>
              <a:rPr lang="en-CA" sz="2800" b="1" dirty="0"/>
              <a:t>      </a:t>
            </a:r>
            <a:r>
              <a:rPr lang="en-CA" sz="2200" dirty="0"/>
              <a:t>Quality Management Systems, policies, procedures, guidelines,    	templates, historical databases and lessons learned. </a:t>
            </a:r>
          </a:p>
        </p:txBody>
      </p:sp>
      <p:sp>
        <p:nvSpPr>
          <p:cNvPr id="5" name="Slide Number Placeholder 4"/>
          <p:cNvSpPr>
            <a:spLocks noGrp="1"/>
          </p:cNvSpPr>
          <p:nvPr>
            <p:ph type="sldNum" sz="quarter" idx="12"/>
          </p:nvPr>
        </p:nvSpPr>
        <p:spPr/>
        <p:txBody>
          <a:bodyPr/>
          <a:lstStyle/>
          <a:p>
            <a:fld id="{516D3CA9-F863-4491-97CF-5026C70AE6D8}" type="slidenum">
              <a:rPr lang="en-CA" smtClean="0"/>
              <a:pPr/>
              <a:t>31</a:t>
            </a:fld>
            <a:endParaRPr lang="en-CA"/>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Grp="1" noChangeArrowheads="1"/>
          </p:cNvSpPr>
          <p:nvPr>
            <p:ph type="title"/>
          </p:nvPr>
        </p:nvSpPr>
        <p:spPr>
          <a:xfrm>
            <a:off x="304800" y="-288131"/>
            <a:ext cx="8991600" cy="1077118"/>
          </a:xfrm>
          <a:noFill/>
          <a:ln/>
        </p:spPr>
        <p:txBody>
          <a:bodyPr>
            <a:noAutofit/>
          </a:bodyPr>
          <a:lstStyle/>
          <a:p>
            <a:pPr algn="ctr"/>
            <a:r>
              <a:rPr lang="en-US" sz="3200" b="1" dirty="0">
                <a:effectLst>
                  <a:outerShdw blurRad="38100" dist="38100" dir="2700000" algn="tl">
                    <a:srgbClr val="000000">
                      <a:alpha val="43137"/>
                    </a:srgbClr>
                  </a:outerShdw>
                </a:effectLst>
              </a:rPr>
              <a:t>8.1.1  PLAN QUALITY MANAGEMENT : INPUTS</a:t>
            </a:r>
          </a:p>
        </p:txBody>
      </p:sp>
      <p:sp>
        <p:nvSpPr>
          <p:cNvPr id="8" name="Slide Number Placeholder 3"/>
          <p:cNvSpPr>
            <a:spLocks noGrp="1"/>
          </p:cNvSpPr>
          <p:nvPr>
            <p:ph type="sldNum" sz="quarter" idx="12"/>
          </p:nvPr>
        </p:nvSpPr>
        <p:spPr/>
        <p:txBody>
          <a:bodyPr/>
          <a:lstStyle/>
          <a:p>
            <a:fld id="{870D81AE-4BB2-47BD-A2CA-41E244AF7D48}" type="slidenum">
              <a:rPr lang="en-US"/>
              <a:pPr/>
              <a:t>32</a:t>
            </a:fld>
            <a:endParaRPr lang="en-US"/>
          </a:p>
        </p:txBody>
      </p:sp>
      <p:sp>
        <p:nvSpPr>
          <p:cNvPr id="88068" name="Rectangle 4"/>
          <p:cNvSpPr>
            <a:spLocks noChangeArrowheads="1"/>
          </p:cNvSpPr>
          <p:nvPr/>
        </p:nvSpPr>
        <p:spPr bwMode="auto">
          <a:xfrm>
            <a:off x="6553200" y="6248400"/>
            <a:ext cx="1905000" cy="457200"/>
          </a:xfrm>
          <a:prstGeom prst="rect">
            <a:avLst/>
          </a:prstGeom>
          <a:noFill/>
          <a:ln w="9525">
            <a:noFill/>
            <a:miter lim="800000"/>
            <a:headEnd/>
            <a:tailEnd/>
          </a:ln>
          <a:effectLst/>
        </p:spPr>
        <p:txBody>
          <a:bodyPr wrap="none" anchor="ctr"/>
          <a:lstStyle/>
          <a:p>
            <a:endParaRPr lang="en-CA"/>
          </a:p>
        </p:txBody>
      </p:sp>
      <p:sp>
        <p:nvSpPr>
          <p:cNvPr id="88069"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88070" name="Rectangle 6"/>
          <p:cNvSpPr>
            <a:spLocks noChangeArrowheads="1"/>
          </p:cNvSpPr>
          <p:nvPr/>
        </p:nvSpPr>
        <p:spPr bwMode="auto">
          <a:xfrm>
            <a:off x="685800" y="190500"/>
            <a:ext cx="7772400" cy="1181100"/>
          </a:xfrm>
          <a:prstGeom prst="rect">
            <a:avLst/>
          </a:prstGeom>
          <a:noFill/>
          <a:ln w="9525">
            <a:noFill/>
            <a:miter lim="800000"/>
            <a:headEnd/>
            <a:tailEnd/>
          </a:ln>
          <a:effectLst/>
        </p:spPr>
        <p:txBody>
          <a:bodyPr wrap="none" anchor="ctr"/>
          <a:lstStyle/>
          <a:p>
            <a:endParaRPr lang="en-CA"/>
          </a:p>
        </p:txBody>
      </p:sp>
      <p:sp>
        <p:nvSpPr>
          <p:cNvPr id="88071" name="Rectangle 7"/>
          <p:cNvSpPr>
            <a:spLocks noChangeArrowheads="1"/>
          </p:cNvSpPr>
          <p:nvPr/>
        </p:nvSpPr>
        <p:spPr bwMode="auto">
          <a:xfrm>
            <a:off x="611188" y="804863"/>
            <a:ext cx="7772400" cy="4114800"/>
          </a:xfrm>
          <a:prstGeom prst="rect">
            <a:avLst/>
          </a:prstGeom>
          <a:noFill/>
          <a:ln w="9525">
            <a:noFill/>
            <a:miter lim="800000"/>
            <a:headEnd/>
            <a:tailEnd/>
          </a:ln>
          <a:effectLst/>
        </p:spPr>
        <p:txBody>
          <a:bodyPr lIns="92075" tIns="46038" rIns="92075" bIns="46038"/>
          <a:lstStyle/>
          <a:p>
            <a:pPr marL="342900" indent="-342900">
              <a:spcBef>
                <a:spcPct val="50000"/>
              </a:spcBef>
              <a:spcAft>
                <a:spcPct val="20000"/>
              </a:spcAft>
              <a:buClr>
                <a:schemeClr val="tx1"/>
              </a:buClr>
              <a:buSzPct val="80000"/>
              <a:buFont typeface="Wingdings" pitchFamily="2" charset="2"/>
              <a:buNone/>
            </a:pPr>
            <a:r>
              <a:rPr lang="en-US" sz="2400" b="1" dirty="0">
                <a:solidFill>
                  <a:schemeClr val="accent6">
                    <a:lumMod val="50000"/>
                  </a:schemeClr>
                </a:solidFill>
                <a:latin typeface="Arial" charset="0"/>
              </a:rPr>
              <a:t>.5  Organizational Process Assets (cont’d)</a:t>
            </a:r>
          </a:p>
          <a:p>
            <a:pPr marL="800100" lvl="1" indent="-342900">
              <a:spcBef>
                <a:spcPct val="50000"/>
              </a:spcBef>
              <a:spcAft>
                <a:spcPct val="20000"/>
              </a:spcAft>
              <a:buClr>
                <a:schemeClr val="tx1"/>
              </a:buClr>
              <a:buSzPct val="80000"/>
              <a:buFont typeface="Wingdings" pitchFamily="2" charset="2"/>
              <a:buChar char="v"/>
            </a:pPr>
            <a:r>
              <a:rPr lang="en-US" sz="2400" b="1" dirty="0">
                <a:solidFill>
                  <a:schemeClr val="accent6">
                    <a:lumMod val="50000"/>
                  </a:schemeClr>
                </a:solidFill>
                <a:latin typeface="Arial" charset="0"/>
              </a:rPr>
              <a:t>Good Quality Policies include:</a:t>
            </a:r>
          </a:p>
          <a:p>
            <a:pPr marL="1257300" lvl="2" indent="-342900">
              <a:spcBef>
                <a:spcPct val="50000"/>
              </a:spcBef>
              <a:spcAft>
                <a:spcPct val="20000"/>
              </a:spcAft>
              <a:buClr>
                <a:schemeClr val="tx1"/>
              </a:buClr>
              <a:buSzPct val="80000"/>
              <a:buFont typeface="Courier New" pitchFamily="49" charset="0"/>
              <a:buChar char="o"/>
            </a:pPr>
            <a:r>
              <a:rPr lang="en-US" sz="2000" dirty="0">
                <a:solidFill>
                  <a:schemeClr val="accent6">
                    <a:lumMod val="50000"/>
                  </a:schemeClr>
                </a:solidFill>
                <a:latin typeface="Arial" charset="0"/>
              </a:rPr>
              <a:t>Principle stating “what”; i.e., objectives…not “how”</a:t>
            </a:r>
          </a:p>
          <a:p>
            <a:pPr marL="1257300" lvl="2" indent="-342900">
              <a:spcBef>
                <a:spcPct val="50000"/>
              </a:spcBef>
              <a:spcAft>
                <a:spcPct val="20000"/>
              </a:spcAft>
              <a:buClr>
                <a:schemeClr val="tx1"/>
              </a:buClr>
              <a:buSzPct val="80000"/>
              <a:buFont typeface="Courier New" pitchFamily="49" charset="0"/>
              <a:buChar char="o"/>
            </a:pPr>
            <a:r>
              <a:rPr lang="en-US" sz="2000" dirty="0">
                <a:solidFill>
                  <a:schemeClr val="accent6">
                    <a:lumMod val="50000"/>
                  </a:schemeClr>
                </a:solidFill>
                <a:latin typeface="Arial" charset="0"/>
              </a:rPr>
              <a:t>Promotes consistency throughout the organization</a:t>
            </a:r>
          </a:p>
          <a:p>
            <a:pPr marL="1257300" lvl="2" indent="-342900">
              <a:spcBef>
                <a:spcPct val="50000"/>
              </a:spcBef>
              <a:spcAft>
                <a:spcPct val="20000"/>
              </a:spcAft>
              <a:buClr>
                <a:schemeClr val="tx1"/>
              </a:buClr>
              <a:buSzPct val="80000"/>
              <a:buFont typeface="Courier New" pitchFamily="49" charset="0"/>
              <a:buChar char="o"/>
            </a:pPr>
            <a:r>
              <a:rPr lang="en-US" sz="2000" dirty="0">
                <a:solidFill>
                  <a:schemeClr val="accent6">
                    <a:lumMod val="50000"/>
                  </a:schemeClr>
                </a:solidFill>
                <a:latin typeface="Arial" charset="0"/>
              </a:rPr>
              <a:t>Explains how the organization views quality</a:t>
            </a:r>
          </a:p>
          <a:p>
            <a:pPr marL="1257300" lvl="2" indent="-342900">
              <a:spcBef>
                <a:spcPct val="50000"/>
              </a:spcBef>
              <a:spcAft>
                <a:spcPct val="20000"/>
              </a:spcAft>
              <a:buClr>
                <a:schemeClr val="tx1"/>
              </a:buClr>
              <a:buSzPct val="80000"/>
              <a:buFont typeface="Courier New" pitchFamily="49" charset="0"/>
              <a:buChar char="o"/>
            </a:pPr>
            <a:r>
              <a:rPr lang="en-US" sz="2000" dirty="0">
                <a:solidFill>
                  <a:schemeClr val="accent6">
                    <a:lumMod val="50000"/>
                  </a:schemeClr>
                </a:solidFill>
                <a:latin typeface="Arial" charset="0"/>
              </a:rPr>
              <a:t>Provides specific guidelines</a:t>
            </a:r>
          </a:p>
          <a:p>
            <a:pPr marL="1257300" lvl="2" indent="-342900">
              <a:spcBef>
                <a:spcPct val="50000"/>
              </a:spcBef>
              <a:spcAft>
                <a:spcPct val="20000"/>
              </a:spcAft>
              <a:buClr>
                <a:schemeClr val="tx1"/>
              </a:buClr>
              <a:buSzPct val="80000"/>
              <a:buFont typeface="Courier New" pitchFamily="49" charset="0"/>
              <a:buChar char="o"/>
            </a:pPr>
            <a:r>
              <a:rPr lang="en-US" sz="2000" dirty="0">
                <a:solidFill>
                  <a:schemeClr val="accent6">
                    <a:lumMod val="50000"/>
                  </a:schemeClr>
                </a:solidFill>
                <a:latin typeface="Arial" charset="0"/>
              </a:rPr>
              <a:t>Includes guidelines for updating and changing the policy</a:t>
            </a:r>
          </a:p>
          <a:p>
            <a:pPr marL="742950" indent="-342900">
              <a:spcBef>
                <a:spcPct val="20000"/>
              </a:spcBef>
              <a:buClr>
                <a:schemeClr val="tx1"/>
              </a:buClr>
              <a:buSzPct val="80000"/>
              <a:buFont typeface="Wingdings" pitchFamily="2" charset="2"/>
              <a:buChar char="v"/>
            </a:pPr>
            <a:r>
              <a:rPr lang="en-US" sz="2400" b="1" dirty="0">
                <a:solidFill>
                  <a:schemeClr val="accent6">
                    <a:lumMod val="50000"/>
                  </a:schemeClr>
                </a:solidFill>
                <a:latin typeface="Arial" charset="0"/>
              </a:rPr>
              <a:t>Good Objectives should be:</a:t>
            </a:r>
          </a:p>
          <a:p>
            <a:pPr marL="1200150" lvl="1" indent="-285750">
              <a:spcBef>
                <a:spcPct val="20000"/>
              </a:spcBef>
              <a:buClr>
                <a:schemeClr val="tx1"/>
              </a:buClr>
              <a:buSzPct val="80000"/>
              <a:buFont typeface="Courier New" pitchFamily="49" charset="0"/>
              <a:buChar char="o"/>
            </a:pPr>
            <a:r>
              <a:rPr lang="en-US" b="1" dirty="0">
                <a:solidFill>
                  <a:srgbClr val="FF33CC"/>
                </a:solidFill>
                <a:latin typeface="Arial" charset="0"/>
              </a:rPr>
              <a:t>S</a:t>
            </a:r>
            <a:r>
              <a:rPr lang="en-US" b="1" dirty="0">
                <a:solidFill>
                  <a:schemeClr val="accent6">
                    <a:lumMod val="50000"/>
                  </a:schemeClr>
                </a:solidFill>
                <a:latin typeface="Arial" charset="0"/>
              </a:rPr>
              <a:t>pecific</a:t>
            </a:r>
          </a:p>
          <a:p>
            <a:pPr marL="1200150" lvl="1" indent="-285750">
              <a:spcBef>
                <a:spcPct val="20000"/>
              </a:spcBef>
              <a:buClr>
                <a:schemeClr val="tx1"/>
              </a:buClr>
              <a:buSzPct val="80000"/>
              <a:buFont typeface="Courier New" pitchFamily="49" charset="0"/>
              <a:buChar char="o"/>
            </a:pPr>
            <a:r>
              <a:rPr lang="en-US" b="1" dirty="0">
                <a:solidFill>
                  <a:srgbClr val="FF33CC"/>
                </a:solidFill>
                <a:latin typeface="Arial" charset="0"/>
              </a:rPr>
              <a:t>M</a:t>
            </a:r>
            <a:r>
              <a:rPr lang="en-US" b="1" dirty="0">
                <a:solidFill>
                  <a:schemeClr val="accent6">
                    <a:lumMod val="50000"/>
                  </a:schemeClr>
                </a:solidFill>
                <a:latin typeface="Arial" charset="0"/>
              </a:rPr>
              <a:t>easurable</a:t>
            </a:r>
          </a:p>
          <a:p>
            <a:pPr marL="1200150" lvl="1" indent="-285750">
              <a:spcBef>
                <a:spcPct val="20000"/>
              </a:spcBef>
              <a:buClr>
                <a:schemeClr val="tx1"/>
              </a:buClr>
              <a:buSzPct val="80000"/>
              <a:buFont typeface="Courier New" pitchFamily="49" charset="0"/>
              <a:buChar char="o"/>
            </a:pPr>
            <a:r>
              <a:rPr lang="en-US" b="1" dirty="0">
                <a:solidFill>
                  <a:srgbClr val="FF33CC"/>
                </a:solidFill>
                <a:latin typeface="Arial" charset="0"/>
              </a:rPr>
              <a:t>A</a:t>
            </a:r>
            <a:r>
              <a:rPr lang="en-US" b="1" dirty="0">
                <a:solidFill>
                  <a:schemeClr val="accent6">
                    <a:lumMod val="50000"/>
                  </a:schemeClr>
                </a:solidFill>
                <a:latin typeface="Arial" charset="0"/>
              </a:rPr>
              <a:t>greed upon</a:t>
            </a:r>
          </a:p>
          <a:p>
            <a:pPr marL="1200150" lvl="1" indent="-285750">
              <a:spcBef>
                <a:spcPct val="20000"/>
              </a:spcBef>
              <a:buClr>
                <a:schemeClr val="tx1"/>
              </a:buClr>
              <a:buSzPct val="80000"/>
              <a:buFont typeface="Courier New" pitchFamily="49" charset="0"/>
              <a:buChar char="o"/>
            </a:pPr>
            <a:r>
              <a:rPr lang="en-US" b="1" dirty="0">
                <a:solidFill>
                  <a:srgbClr val="FF33CC"/>
                </a:solidFill>
                <a:latin typeface="Arial" charset="0"/>
              </a:rPr>
              <a:t>R</a:t>
            </a:r>
            <a:r>
              <a:rPr lang="en-US" b="1" dirty="0">
                <a:solidFill>
                  <a:schemeClr val="accent6">
                    <a:lumMod val="50000"/>
                  </a:schemeClr>
                </a:solidFill>
                <a:latin typeface="Arial" charset="0"/>
              </a:rPr>
              <a:t>ealistic</a:t>
            </a:r>
          </a:p>
          <a:p>
            <a:pPr marL="1200150" lvl="1" indent="-285750">
              <a:spcBef>
                <a:spcPct val="20000"/>
              </a:spcBef>
              <a:buClr>
                <a:schemeClr val="tx1"/>
              </a:buClr>
              <a:buSzPct val="80000"/>
              <a:buFont typeface="Courier New" pitchFamily="49" charset="0"/>
              <a:buChar char="o"/>
            </a:pPr>
            <a:r>
              <a:rPr lang="en-US" b="1" dirty="0">
                <a:solidFill>
                  <a:srgbClr val="FF33CC"/>
                </a:solidFill>
                <a:latin typeface="Arial" charset="0"/>
              </a:rPr>
              <a:t>T</a:t>
            </a:r>
            <a:r>
              <a:rPr lang="en-US" b="1" dirty="0">
                <a:solidFill>
                  <a:schemeClr val="accent6">
                    <a:lumMod val="50000"/>
                  </a:schemeClr>
                </a:solidFill>
                <a:latin typeface="Arial" charset="0"/>
              </a:rPr>
              <a:t>imely</a:t>
            </a:r>
          </a:p>
          <a:p>
            <a:pPr marL="685800" lvl="1" indent="-228600">
              <a:spcBef>
                <a:spcPct val="50000"/>
              </a:spcBef>
              <a:spcAft>
                <a:spcPct val="20000"/>
              </a:spcAft>
              <a:buClr>
                <a:schemeClr val="tx1"/>
              </a:buClr>
              <a:buSzPct val="80000"/>
              <a:buFont typeface="Wingdings" pitchFamily="2" charset="2"/>
              <a:buChar char="l"/>
            </a:pPr>
            <a:endParaRPr lang="en-US" sz="2000" dirty="0">
              <a:solidFill>
                <a:schemeClr val="accent6">
                  <a:lumMod val="50000"/>
                </a:schemeClr>
              </a:solidFill>
              <a:latin typeface="Arial" charset="0"/>
            </a:endParaRPr>
          </a:p>
        </p:txBody>
      </p:sp>
      <p:graphicFrame>
        <p:nvGraphicFramePr>
          <p:cNvPr id="2" name="Object 1"/>
          <p:cNvGraphicFramePr>
            <a:graphicFrameLocks/>
          </p:cNvGraphicFramePr>
          <p:nvPr>
            <p:extLst>
              <p:ext uri="{D42A27DB-BD31-4B8C-83A1-F6EECF244321}">
                <p14:modId xmlns:p14="http://schemas.microsoft.com/office/powerpoint/2010/main" val="2517738698"/>
              </p:ext>
            </p:extLst>
          </p:nvPr>
        </p:nvGraphicFramePr>
        <p:xfrm>
          <a:off x="304800" y="5029200"/>
          <a:ext cx="1295400" cy="1676400"/>
        </p:xfrm>
        <a:graphic>
          <a:graphicData uri="http://schemas.openxmlformats.org/presentationml/2006/ole">
            <mc:AlternateContent xmlns:mc="http://schemas.openxmlformats.org/markup-compatibility/2006">
              <mc:Choice xmlns:v="urn:schemas-microsoft-com:vml" Requires="v">
                <p:oleObj spid="_x0000_s254225" name="Clip" r:id="rId4" imgW="2462213" imgH="3975100" progId="">
                  <p:embed/>
                </p:oleObj>
              </mc:Choice>
              <mc:Fallback>
                <p:oleObj name="Clip" r:id="rId4" imgW="2462213" imgH="3975100" progId="">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029200"/>
                        <a:ext cx="1295400" cy="1676400"/>
                      </a:xfrm>
                      <a:prstGeom prst="rect">
                        <a:avLst/>
                      </a:prstGeom>
                      <a:noFill/>
                      <a:ln>
                        <a:noFill/>
                      </a:ln>
                      <a:effec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458200" cy="5730876"/>
          </a:xfrm>
        </p:spPr>
        <p:txBody>
          <a:bodyPr>
            <a:normAutofit/>
          </a:bodyPr>
          <a:lstStyle/>
          <a:p>
            <a:pPr marL="0" indent="0">
              <a:spcBef>
                <a:spcPts val="1200"/>
              </a:spcBef>
              <a:spcAft>
                <a:spcPts val="1200"/>
              </a:spcAft>
              <a:buNone/>
            </a:pPr>
            <a:r>
              <a:rPr lang="en-CA" sz="2800" b="1" dirty="0"/>
              <a:t>.1  Expert Judgement </a:t>
            </a:r>
          </a:p>
          <a:p>
            <a:pPr marL="450850" indent="-92075">
              <a:spcBef>
                <a:spcPts val="1200"/>
              </a:spcBef>
              <a:spcAft>
                <a:spcPts val="1200"/>
              </a:spcAft>
              <a:buNone/>
            </a:pPr>
            <a:r>
              <a:rPr lang="en-CA" sz="2200" dirty="0"/>
              <a:t> Specialized knowledge or training in Quality Management processes, including: assurance, control, measurements, improvements and systems, should be considered. </a:t>
            </a:r>
          </a:p>
          <a:p>
            <a:pPr marL="450850" indent="-450850">
              <a:spcBef>
                <a:spcPts val="1200"/>
              </a:spcBef>
              <a:spcAft>
                <a:spcPts val="1200"/>
              </a:spcAft>
              <a:buNone/>
            </a:pPr>
            <a:r>
              <a:rPr lang="en-CA" sz="2800" b="1" dirty="0"/>
              <a:t>.2	Data Gathering</a:t>
            </a:r>
          </a:p>
          <a:p>
            <a:pPr marL="625475">
              <a:spcBef>
                <a:spcPts val="1200"/>
              </a:spcBef>
              <a:spcAft>
                <a:spcPts val="1200"/>
              </a:spcAft>
            </a:pPr>
            <a:r>
              <a:rPr lang="en-CA" sz="2200" b="1" i="1" dirty="0"/>
              <a:t>Benchmarking </a:t>
            </a:r>
            <a:r>
              <a:rPr lang="en-CA" sz="2200" dirty="0"/>
              <a:t>comparing planned project quality standards to those of similar projects to identify best practices, generate ideas for improvement, and provide a basis for measuring performance. </a:t>
            </a:r>
          </a:p>
          <a:p>
            <a:pPr marL="625475">
              <a:spcBef>
                <a:spcPts val="1200"/>
              </a:spcBef>
              <a:spcAft>
                <a:spcPts val="1200"/>
              </a:spcAft>
            </a:pPr>
            <a:r>
              <a:rPr lang="en-CA" sz="2200" b="1" i="1" dirty="0"/>
              <a:t>Brainstorming </a:t>
            </a:r>
            <a:r>
              <a:rPr lang="en-CA" sz="2200" dirty="0"/>
              <a:t>to creatively gather information from SME’s to develop the quality management plan that best fits the project.  </a:t>
            </a:r>
          </a:p>
          <a:p>
            <a:pPr marL="625475">
              <a:spcBef>
                <a:spcPts val="1200"/>
              </a:spcBef>
              <a:spcAft>
                <a:spcPts val="1200"/>
              </a:spcAft>
            </a:pPr>
            <a:r>
              <a:rPr lang="en-CA" sz="2200" b="1" i="1" dirty="0"/>
              <a:t>Interviews </a:t>
            </a:r>
            <a:r>
              <a:rPr lang="en-CA" sz="2200" dirty="0"/>
              <a:t>with experienced project stakeholders and SME’s to identify product quality needs and expectations.   </a:t>
            </a:r>
            <a:endParaRPr lang="en-CA" sz="2200" b="1" i="1" dirty="0"/>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33</a:t>
            </a:fld>
            <a:endParaRPr lang="en-CA"/>
          </a:p>
        </p:txBody>
      </p:sp>
      <p:sp>
        <p:nvSpPr>
          <p:cNvPr id="6" name="Rectangle 9"/>
          <p:cNvSpPr>
            <a:spLocks noGrp="1" noChangeArrowheads="1"/>
          </p:cNvSpPr>
          <p:nvPr>
            <p:ph type="title"/>
          </p:nvPr>
        </p:nvSpPr>
        <p:spPr>
          <a:xfrm>
            <a:off x="0" y="0"/>
            <a:ext cx="8991600" cy="990600"/>
          </a:xfrm>
          <a:noFill/>
          <a:ln/>
        </p:spPr>
        <p:txBody>
          <a:bodyPr>
            <a:noAutofit/>
          </a:bodyPr>
          <a:lstStyle/>
          <a:p>
            <a:pPr algn="ctr"/>
            <a:r>
              <a:rPr lang="en-US" sz="2800" b="1" dirty="0">
                <a:effectLst>
                  <a:outerShdw blurRad="38100" dist="38100" dir="2700000" algn="tl">
                    <a:srgbClr val="000000">
                      <a:alpha val="43137"/>
                    </a:srgbClr>
                  </a:outerShdw>
                </a:effectLst>
              </a:rPr>
              <a:t>8.1.2  PLAN QUALITY MANAGEMENT : TOOLS &amp; TECHNIQUES</a:t>
            </a:r>
          </a:p>
        </p:txBody>
      </p:sp>
    </p:spTree>
    <p:extLst>
      <p:ext uri="{BB962C8B-B14F-4D97-AF65-F5344CB8AC3E}">
        <p14:creationId xmlns:p14="http://schemas.microsoft.com/office/powerpoint/2010/main" val="177907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Grp="1" noChangeArrowheads="1"/>
          </p:cNvSpPr>
          <p:nvPr>
            <p:ph type="title"/>
          </p:nvPr>
        </p:nvSpPr>
        <p:spPr>
          <a:xfrm>
            <a:off x="-381000" y="-228600"/>
            <a:ext cx="9753600" cy="1143000"/>
          </a:xfrm>
          <a:prstGeom prst="rect">
            <a:avLst/>
          </a:prstGeom>
          <a:noFill/>
          <a:ln/>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8.1.2  Plan Quality MANAGEMENT: TOOLS &amp; TECHNIQUES</a:t>
            </a:r>
          </a:p>
        </p:txBody>
      </p:sp>
      <p:sp>
        <p:nvSpPr>
          <p:cNvPr id="100357" name="Rectangle 5"/>
          <p:cNvSpPr>
            <a:spLocks noGrp="1" noChangeArrowheads="1"/>
          </p:cNvSpPr>
          <p:nvPr>
            <p:ph idx="1"/>
          </p:nvPr>
        </p:nvSpPr>
        <p:spPr>
          <a:xfrm>
            <a:off x="304800" y="914400"/>
            <a:ext cx="8534400" cy="6019800"/>
          </a:xfrm>
          <a:noFill/>
          <a:ln/>
        </p:spPr>
        <p:txBody>
          <a:bodyPr>
            <a:normAutofit/>
          </a:bodyPr>
          <a:lstStyle/>
          <a:p>
            <a:pPr>
              <a:buFont typeface="Wingdings" pitchFamily="2" charset="2"/>
              <a:buNone/>
            </a:pPr>
            <a:r>
              <a:rPr lang="en-US" sz="2800" b="1" dirty="0"/>
              <a:t>.3 Data Analysis   </a:t>
            </a:r>
          </a:p>
          <a:p>
            <a:pPr marL="625475" indent="-265113"/>
            <a:r>
              <a:rPr lang="en-US" sz="2200" b="1" i="1" dirty="0"/>
              <a:t>Benefit/cost analysis </a:t>
            </a:r>
            <a:r>
              <a:rPr lang="en-US" sz="2200" dirty="0"/>
              <a:t>Used to estimate the strengths and weaknesses of alternatives for meeting quality requirements, and choosing the alternative that provides higher productivity, lower costs and increased stakeholder satisfaction</a:t>
            </a:r>
          </a:p>
          <a:p>
            <a:pPr marL="538163" indent="-179388"/>
            <a:r>
              <a:rPr lang="en-US" sz="2200" b="1" i="1" dirty="0"/>
              <a:t>Cost of Quality (COQ) </a:t>
            </a:r>
            <a:r>
              <a:rPr lang="en-US" sz="2200" i="1" dirty="0"/>
              <a:t>Cost of quality is the total expenditure on all the efforts to achieve product or service quality.  This includes all the work to build a product or service that </a:t>
            </a:r>
            <a:r>
              <a:rPr lang="en-US" sz="2200" b="1" i="1" dirty="0"/>
              <a:t>conforms</a:t>
            </a:r>
            <a:r>
              <a:rPr lang="en-US" sz="2200" i="1" dirty="0"/>
              <a:t> to the requirements as well as all work resulting from </a:t>
            </a:r>
            <a:r>
              <a:rPr lang="en-US" sz="2200" b="1" i="1" dirty="0"/>
              <a:t>nonconformance</a:t>
            </a:r>
            <a:r>
              <a:rPr lang="en-US" sz="2200" i="1" dirty="0"/>
              <a:t> to requirements. </a:t>
            </a:r>
          </a:p>
          <a:p>
            <a:pPr marL="628650" indent="-222250">
              <a:buSzPct val="53000"/>
              <a:buFont typeface="Courier New" pitchFamily="49" charset="0"/>
              <a:buChar char="o"/>
            </a:pPr>
            <a:endParaRPr lang="en-US" sz="2400" i="1" dirty="0"/>
          </a:p>
          <a:p>
            <a:pPr marL="1023620" lvl="1" indent="-342900">
              <a:buSzPct val="53000"/>
              <a:buFont typeface="Courier New" pitchFamily="49" charset="0"/>
              <a:buChar char="o"/>
            </a:pPr>
            <a:r>
              <a:rPr lang="en-US" sz="2200" b="1" dirty="0"/>
              <a:t>Conformance Costs: 	 	</a:t>
            </a:r>
            <a:r>
              <a:rPr lang="en-US" sz="2200" i="1" dirty="0"/>
              <a:t>Spent during the execution of the 						project to avoid failure</a:t>
            </a:r>
          </a:p>
          <a:p>
            <a:pPr marL="971550" indent="-280988">
              <a:buSzPct val="53000"/>
              <a:buFont typeface="Courier New" pitchFamily="49" charset="0"/>
              <a:buChar char="o"/>
              <a:tabLst>
                <a:tab pos="3716338" algn="l"/>
              </a:tabLst>
            </a:pPr>
            <a:r>
              <a:rPr lang="en-US" sz="2000" b="1" dirty="0"/>
              <a:t> Nonconformance Costs: 		</a:t>
            </a:r>
            <a:r>
              <a:rPr lang="en-US" sz="2000" i="1" dirty="0"/>
              <a:t>Spent during and after the project 			because of failure in meeting quality 			requirements</a:t>
            </a:r>
            <a:endParaRPr lang="en-US" sz="2000" b="1" dirty="0"/>
          </a:p>
        </p:txBody>
      </p:sp>
      <p:sp>
        <p:nvSpPr>
          <p:cNvPr id="6" name="Slide Number Placeholder 3"/>
          <p:cNvSpPr>
            <a:spLocks noGrp="1"/>
          </p:cNvSpPr>
          <p:nvPr>
            <p:ph type="sldNum" sz="quarter" idx="12"/>
          </p:nvPr>
        </p:nvSpPr>
        <p:spPr/>
        <p:txBody>
          <a:bodyPr/>
          <a:lstStyle/>
          <a:p>
            <a:fld id="{87AA8A22-F98D-4678-9D50-6FD996712CCB}" type="slidenum">
              <a:rPr lang="en-US"/>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9"/>
          <p:cNvSpPr txBox="1">
            <a:spLocks noGrp="1" noChangeArrowheads="1"/>
          </p:cNvSpPr>
          <p:nvPr>
            <p:ph type="title"/>
          </p:nvPr>
        </p:nvSpPr>
        <p:spPr>
          <a:xfrm>
            <a:off x="216099" y="-198699"/>
            <a:ext cx="8933688" cy="1143000"/>
          </a:xfrm>
          <a:prstGeom prst="rect">
            <a:avLst/>
          </a:prstGeom>
          <a:noFill/>
          <a:ln/>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8.1.2  Plan Quality MANAGEMENT: TOOLS &amp; TECHNIQUES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1991494"/>
              </p:ext>
            </p:extLst>
          </p:nvPr>
        </p:nvGraphicFramePr>
        <p:xfrm>
          <a:off x="1154518" y="1066800"/>
          <a:ext cx="76200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a:t>PMBOK 2012</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35</a:t>
            </a:fld>
            <a:endParaRPr lang="en-CA"/>
          </a:p>
        </p:txBody>
      </p:sp>
      <p:cxnSp>
        <p:nvCxnSpPr>
          <p:cNvPr id="10" name="Straight Connector 9"/>
          <p:cNvCxnSpPr/>
          <p:nvPr/>
        </p:nvCxnSpPr>
        <p:spPr>
          <a:xfrm>
            <a:off x="6580760" y="37715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24800" y="37338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43000" y="5257800"/>
            <a:ext cx="1981200" cy="1323439"/>
          </a:xfrm>
          <a:prstGeom prst="rect">
            <a:avLst/>
          </a:prstGeom>
          <a:solidFill>
            <a:schemeClr val="tx2">
              <a:lumMod val="20000"/>
              <a:lumOff val="80000"/>
            </a:schemeClr>
          </a:solidFill>
          <a:ln>
            <a:solidFill>
              <a:schemeClr val="accent1">
                <a:lumMod val="50000"/>
              </a:schemeClr>
            </a:solidFill>
          </a:ln>
          <a:effectLst>
            <a:outerShdw blurRad="50800" dist="38100" dir="18900000" algn="bl" rotWithShape="0">
              <a:prstClr val="black">
                <a:alpha val="40000"/>
              </a:prstClr>
            </a:outerShdw>
          </a:effectLst>
        </p:spPr>
        <p:txBody>
          <a:bodyPr wrap="square" rtlCol="0">
            <a:spAutoFit/>
          </a:bodyPr>
          <a:lstStyle/>
          <a:p>
            <a:pPr marL="177800" indent="-177800">
              <a:buFont typeface="Arial" pitchFamily="34" charset="0"/>
              <a:buChar char="•"/>
            </a:pPr>
            <a:r>
              <a:rPr lang="en-US" sz="1600" b="1" dirty="0"/>
              <a:t>Training</a:t>
            </a:r>
          </a:p>
          <a:p>
            <a:pPr marL="177800" indent="-177800">
              <a:buFont typeface="Arial" pitchFamily="34" charset="0"/>
              <a:buChar char="•"/>
            </a:pPr>
            <a:r>
              <a:rPr lang="en-US" sz="1600" b="1" dirty="0"/>
              <a:t>Document </a:t>
            </a:r>
          </a:p>
          <a:p>
            <a:r>
              <a:rPr lang="en-US" sz="1600" b="1" dirty="0"/>
              <a:t>   Processes</a:t>
            </a:r>
          </a:p>
          <a:p>
            <a:pPr marL="174625" indent="-174625">
              <a:buFont typeface="Arial" pitchFamily="34" charset="0"/>
              <a:buChar char="•"/>
            </a:pPr>
            <a:r>
              <a:rPr lang="en-US" sz="1600" b="1" dirty="0"/>
              <a:t>Equipment</a:t>
            </a:r>
          </a:p>
          <a:p>
            <a:pPr marL="174625" indent="-174625">
              <a:buFont typeface="Arial" pitchFamily="34" charset="0"/>
              <a:buChar char="•"/>
            </a:pPr>
            <a:r>
              <a:rPr lang="en-US" sz="1600" b="1" dirty="0"/>
              <a:t>Time to do it Right</a:t>
            </a:r>
          </a:p>
        </p:txBody>
      </p:sp>
      <p:sp>
        <p:nvSpPr>
          <p:cNvPr id="14" name="TextBox 13"/>
          <p:cNvSpPr txBox="1"/>
          <p:nvPr/>
        </p:nvSpPr>
        <p:spPr>
          <a:xfrm>
            <a:off x="3276600" y="5257800"/>
            <a:ext cx="1752600" cy="1077218"/>
          </a:xfrm>
          <a:prstGeom prst="rect">
            <a:avLst/>
          </a:prstGeom>
          <a:solidFill>
            <a:schemeClr val="tx2">
              <a:lumMod val="20000"/>
              <a:lumOff val="80000"/>
            </a:schemeClr>
          </a:solidFill>
          <a:ln>
            <a:solidFill>
              <a:schemeClr val="accent1">
                <a:lumMod val="50000"/>
              </a:schemeClr>
            </a:solidFill>
          </a:ln>
          <a:effectLst>
            <a:outerShdw blurRad="50800" dist="38100" dir="18900000" algn="bl" rotWithShape="0">
              <a:prstClr val="black">
                <a:alpha val="40000"/>
              </a:prstClr>
            </a:outerShdw>
          </a:effectLst>
        </p:spPr>
        <p:txBody>
          <a:bodyPr wrap="square" rtlCol="0">
            <a:spAutoFit/>
          </a:bodyPr>
          <a:lstStyle/>
          <a:p>
            <a:pPr marL="177800" indent="-177800">
              <a:buFont typeface="Arial" pitchFamily="34" charset="0"/>
              <a:buChar char="•"/>
            </a:pPr>
            <a:r>
              <a:rPr lang="en-US" sz="1600" b="1" dirty="0"/>
              <a:t>Testing</a:t>
            </a:r>
          </a:p>
          <a:p>
            <a:pPr marL="177800" indent="-177800">
              <a:buFont typeface="Arial" pitchFamily="34" charset="0"/>
              <a:buChar char="•"/>
            </a:pPr>
            <a:r>
              <a:rPr lang="en-US" sz="1600" b="1" dirty="0"/>
              <a:t>Destructive </a:t>
            </a:r>
          </a:p>
          <a:p>
            <a:r>
              <a:rPr lang="en-US" sz="1600" b="1" dirty="0"/>
              <a:t>   Testing Loss</a:t>
            </a:r>
          </a:p>
          <a:p>
            <a:pPr marL="174625" indent="-174625">
              <a:buFont typeface="Arial" pitchFamily="34" charset="0"/>
              <a:buChar char="•"/>
            </a:pPr>
            <a:r>
              <a:rPr lang="en-US" sz="1600" b="1" dirty="0"/>
              <a:t>Inspections</a:t>
            </a:r>
          </a:p>
        </p:txBody>
      </p:sp>
      <p:sp>
        <p:nvSpPr>
          <p:cNvPr id="15" name="TextBox 14"/>
          <p:cNvSpPr txBox="1"/>
          <p:nvPr/>
        </p:nvSpPr>
        <p:spPr>
          <a:xfrm>
            <a:off x="5257800" y="5257800"/>
            <a:ext cx="1752600" cy="584775"/>
          </a:xfrm>
          <a:prstGeom prst="rect">
            <a:avLst/>
          </a:prstGeom>
          <a:solidFill>
            <a:schemeClr val="tx2">
              <a:lumMod val="20000"/>
              <a:lumOff val="80000"/>
            </a:schemeClr>
          </a:solidFill>
          <a:ln>
            <a:solidFill>
              <a:schemeClr val="accent1">
                <a:lumMod val="50000"/>
              </a:schemeClr>
            </a:solidFill>
          </a:ln>
          <a:effectLst>
            <a:outerShdw blurRad="50800" dist="38100" dir="18900000" algn="bl" rotWithShape="0">
              <a:prstClr val="black">
                <a:alpha val="40000"/>
              </a:prstClr>
            </a:outerShdw>
          </a:effectLst>
        </p:spPr>
        <p:txBody>
          <a:bodyPr wrap="square" rtlCol="0">
            <a:spAutoFit/>
          </a:bodyPr>
          <a:lstStyle/>
          <a:p>
            <a:pPr marL="177800" indent="-177800">
              <a:buFont typeface="Arial" pitchFamily="34" charset="0"/>
              <a:buChar char="•"/>
            </a:pPr>
            <a:r>
              <a:rPr lang="en-US" sz="1600" b="1" dirty="0"/>
              <a:t>Rework</a:t>
            </a:r>
          </a:p>
          <a:p>
            <a:pPr marL="177800" indent="-177800">
              <a:buFont typeface="Arial" pitchFamily="34" charset="0"/>
              <a:buChar char="•"/>
            </a:pPr>
            <a:r>
              <a:rPr lang="en-US" sz="1600" b="1" dirty="0"/>
              <a:t>Scrap</a:t>
            </a:r>
          </a:p>
        </p:txBody>
      </p:sp>
      <p:sp>
        <p:nvSpPr>
          <p:cNvPr id="16" name="TextBox 15"/>
          <p:cNvSpPr txBox="1"/>
          <p:nvPr/>
        </p:nvSpPr>
        <p:spPr>
          <a:xfrm>
            <a:off x="7162800" y="5257800"/>
            <a:ext cx="1752600" cy="861774"/>
          </a:xfrm>
          <a:prstGeom prst="rect">
            <a:avLst/>
          </a:prstGeom>
          <a:solidFill>
            <a:schemeClr val="tx2">
              <a:lumMod val="20000"/>
              <a:lumOff val="80000"/>
            </a:schemeClr>
          </a:solidFill>
          <a:ln>
            <a:solidFill>
              <a:schemeClr val="accent1">
                <a:lumMod val="50000"/>
              </a:schemeClr>
            </a:solidFill>
          </a:ln>
          <a:effectLst>
            <a:outerShdw blurRad="50800" dist="38100" dir="18900000" algn="bl" rotWithShape="0">
              <a:prstClr val="black">
                <a:alpha val="40000"/>
              </a:prstClr>
            </a:outerShdw>
          </a:effectLst>
        </p:spPr>
        <p:txBody>
          <a:bodyPr wrap="square" rtlCol="0">
            <a:spAutoFit/>
          </a:bodyPr>
          <a:lstStyle/>
          <a:p>
            <a:pPr marL="177800" indent="-177800">
              <a:buFont typeface="Arial" pitchFamily="34" charset="0"/>
              <a:buChar char="•"/>
            </a:pPr>
            <a:r>
              <a:rPr lang="en-US" sz="1600" b="1" dirty="0"/>
              <a:t>Liabilities</a:t>
            </a:r>
          </a:p>
          <a:p>
            <a:pPr marL="177800" indent="-177800">
              <a:buFont typeface="Arial" pitchFamily="34" charset="0"/>
              <a:buChar char="•"/>
            </a:pPr>
            <a:r>
              <a:rPr lang="en-US" sz="1600" b="1" dirty="0"/>
              <a:t>Warranty  Work</a:t>
            </a:r>
          </a:p>
          <a:p>
            <a:pPr marL="177800" indent="-177800">
              <a:buFont typeface="Arial" pitchFamily="34" charset="0"/>
              <a:buChar char="•"/>
            </a:pPr>
            <a:r>
              <a:rPr lang="en-US" sz="1600" b="1" dirty="0"/>
              <a:t>Lost Business </a:t>
            </a:r>
          </a:p>
        </p:txBody>
      </p:sp>
      <p:cxnSp>
        <p:nvCxnSpPr>
          <p:cNvPr id="18" name="Straight Connector 17"/>
          <p:cNvCxnSpPr>
            <a:endCxn id="13" idx="0"/>
          </p:cNvCxnSpPr>
          <p:nvPr/>
        </p:nvCxnSpPr>
        <p:spPr>
          <a:xfrm>
            <a:off x="2133600" y="50292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4" idx="0"/>
          </p:cNvCxnSpPr>
          <p:nvPr/>
        </p:nvCxnSpPr>
        <p:spPr>
          <a:xfrm>
            <a:off x="4152900" y="50292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48768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6" idx="0"/>
          </p:cNvCxnSpPr>
          <p:nvPr/>
        </p:nvCxnSpPr>
        <p:spPr>
          <a:xfrm>
            <a:off x="8039100" y="50292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04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801100" cy="5562600"/>
          </a:xfrm>
        </p:spPr>
        <p:txBody>
          <a:bodyPr>
            <a:normAutofit/>
          </a:bodyPr>
          <a:lstStyle/>
          <a:p>
            <a:pPr marL="0" indent="0">
              <a:buNone/>
            </a:pPr>
            <a:r>
              <a:rPr lang="en-CA" sz="2800" b="1" dirty="0"/>
              <a:t>.4  Decision Making </a:t>
            </a:r>
          </a:p>
          <a:p>
            <a:pPr marL="450850" indent="0">
              <a:buNone/>
            </a:pPr>
            <a:r>
              <a:rPr lang="en-CA" sz="2200" dirty="0"/>
              <a:t>Can be used to identify key issues and suitable alternatives to be prioritized as a set of decisions for implementation. Criteria are prioritized and weighted and applied to the various alternatives. A numerical score is calculated for each. The alternative with the highest score is selected. </a:t>
            </a:r>
          </a:p>
          <a:p>
            <a:pPr marL="0" indent="0">
              <a:buNone/>
            </a:pPr>
            <a:r>
              <a:rPr lang="en-CA" sz="2800" b="1" dirty="0"/>
              <a:t> .5 Data Presentation    </a:t>
            </a:r>
          </a:p>
          <a:p>
            <a:pPr marL="717550" indent="-266700"/>
            <a:r>
              <a:rPr lang="en-CA" sz="2200" b="1" i="1" dirty="0"/>
              <a:t>Flowcharts </a:t>
            </a:r>
            <a:r>
              <a:rPr lang="en-CA" sz="2200" dirty="0"/>
              <a:t>display the sequence of steps and the possible branching alternatives for a process that transform inputs into outputs. </a:t>
            </a:r>
          </a:p>
          <a:p>
            <a:pPr marL="1136650" lvl="1" indent="-342900">
              <a:buFont typeface="Courier New" panose="02070309020205020404" pitchFamily="49" charset="0"/>
              <a:buChar char="o"/>
            </a:pPr>
            <a:r>
              <a:rPr lang="en-CA" sz="1900" dirty="0"/>
              <a:t>Flowcharts show the activities, decision points, branching loops, parallel paths, and the overall order of processing by mapping procedural details within a horizontal chain.  </a:t>
            </a:r>
          </a:p>
          <a:p>
            <a:pPr marL="1136650" lvl="1" indent="-342900">
              <a:buFont typeface="Courier New" panose="02070309020205020404" pitchFamily="49" charset="0"/>
              <a:buChar char="o"/>
            </a:pPr>
            <a:r>
              <a:rPr lang="en-CA" sz="1900" dirty="0"/>
              <a:t>Flowcharts help understanding the COQ for a process, and estimates by using the payoffs and the probabilities of workflow branches to calculate the expected monetary values for the conformance and non-conformance work required to deliver the expected conforming output     </a:t>
            </a:r>
            <a:endParaRPr lang="en-CA" sz="1900" b="1" i="1" dirty="0"/>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36</a:t>
            </a:fld>
            <a:endParaRPr lang="en-CA"/>
          </a:p>
        </p:txBody>
      </p:sp>
      <p:sp>
        <p:nvSpPr>
          <p:cNvPr id="6" name="Rectangle 9"/>
          <p:cNvSpPr txBox="1">
            <a:spLocks noGrp="1" noChangeArrowheads="1"/>
          </p:cNvSpPr>
          <p:nvPr>
            <p:ph type="title"/>
          </p:nvPr>
        </p:nvSpPr>
        <p:spPr>
          <a:xfrm>
            <a:off x="114300" y="-242767"/>
            <a:ext cx="8915400" cy="1325563"/>
          </a:xfrm>
          <a:prstGeom prst="rect">
            <a:avLst/>
          </a:prstGeom>
          <a:noFill/>
          <a:ln/>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8.1.2  Plan Quality MANAGEMENT: TOOLS &amp; TECHNIQUES</a:t>
            </a:r>
          </a:p>
        </p:txBody>
      </p:sp>
    </p:spTree>
    <p:extLst>
      <p:ext uri="{BB962C8B-B14F-4D97-AF65-F5344CB8AC3E}">
        <p14:creationId xmlns:p14="http://schemas.microsoft.com/office/powerpoint/2010/main" val="3985431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
          <p:cNvSpPr txBox="1">
            <a:spLocks noGrp="1" noChangeArrowheads="1"/>
          </p:cNvSpPr>
          <p:nvPr>
            <p:ph type="title"/>
          </p:nvPr>
        </p:nvSpPr>
        <p:spPr>
          <a:xfrm>
            <a:off x="0" y="152400"/>
            <a:ext cx="9144000" cy="914400"/>
          </a:xfrm>
          <a:prstGeom prst="rect">
            <a:avLst/>
          </a:prstGeom>
          <a:noFill/>
          <a:ln/>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8.1.2  Plan Quality MANAGEMENT: TOOLS &amp; TECHNIQUES</a:t>
            </a:r>
            <a:b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br>
            <a:b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br>
            <a:r>
              <a:rPr lang="en-US" sz="2800" b="1" cap="all" dirty="0">
                <a:solidFill>
                  <a:schemeClr val="tx2"/>
                </a:solidFill>
                <a:effectLst>
                  <a:reflection blurRad="12700" stA="48000" endA="300" endPos="55000" dir="5400000" sy="-90000" algn="bl" rotWithShape="0"/>
                </a:effectLst>
              </a:rPr>
              <a:t>THE SIPOC Model </a:t>
            </a:r>
            <a:endPar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endParaRPr>
          </a:p>
        </p:txBody>
      </p:sp>
      <p:sp>
        <p:nvSpPr>
          <p:cNvPr id="5" name="Slide Number Placeholder 4"/>
          <p:cNvSpPr>
            <a:spLocks noGrp="1"/>
          </p:cNvSpPr>
          <p:nvPr>
            <p:ph type="sldNum" sz="quarter" idx="12"/>
          </p:nvPr>
        </p:nvSpPr>
        <p:spPr/>
        <p:txBody>
          <a:bodyPr/>
          <a:lstStyle/>
          <a:p>
            <a:fld id="{516D3CA9-F863-4491-97CF-5026C70AE6D8}" type="slidenum">
              <a:rPr lang="en-CA" smtClean="0"/>
              <a:pPr/>
              <a:t>37</a:t>
            </a:fld>
            <a:endParaRPr lang="en-CA"/>
          </a:p>
        </p:txBody>
      </p:sp>
      <p:graphicFrame>
        <p:nvGraphicFramePr>
          <p:cNvPr id="4" name="Object 3"/>
          <p:cNvGraphicFramePr>
            <a:graphicFrameLocks noChangeAspect="1"/>
          </p:cNvGraphicFramePr>
          <p:nvPr>
            <p:extLst>
              <p:ext uri="{D42A27DB-BD31-4B8C-83A1-F6EECF244321}">
                <p14:modId xmlns:p14="http://schemas.microsoft.com/office/powerpoint/2010/main" val="361860230"/>
              </p:ext>
            </p:extLst>
          </p:nvPr>
        </p:nvGraphicFramePr>
        <p:xfrm>
          <a:off x="838200" y="1333601"/>
          <a:ext cx="7924800" cy="5105400"/>
        </p:xfrm>
        <a:graphic>
          <a:graphicData uri="http://schemas.openxmlformats.org/presentationml/2006/ole">
            <mc:AlternateContent xmlns:mc="http://schemas.openxmlformats.org/markup-compatibility/2006">
              <mc:Choice xmlns:v="urn:schemas-microsoft-com:vml" Requires="v">
                <p:oleObj spid="_x0000_s258144" name="Bitmap Image" r:id="rId3" imgW="3571920" imgH="2752560" progId="Paint.Picture">
                  <p:embed/>
                </p:oleObj>
              </mc:Choice>
              <mc:Fallback>
                <p:oleObj name="Bitmap Image" r:id="rId3" imgW="3571920" imgH="2752560" progId="Paint.Picture">
                  <p:embed/>
                  <p:pic>
                    <p:nvPicPr>
                      <p:cNvPr id="0" name=""/>
                      <p:cNvPicPr/>
                      <p:nvPr/>
                    </p:nvPicPr>
                    <p:blipFill>
                      <a:blip r:embed="rId4"/>
                      <a:stretch>
                        <a:fillRect/>
                      </a:stretch>
                    </p:blipFill>
                    <p:spPr>
                      <a:xfrm>
                        <a:off x="838200" y="1333601"/>
                        <a:ext cx="7924800" cy="5105400"/>
                      </a:xfrm>
                      <a:prstGeom prst="rect">
                        <a:avLst/>
                      </a:prstGeom>
                    </p:spPr>
                  </p:pic>
                </p:oleObj>
              </mc:Fallback>
            </mc:AlternateContent>
          </a:graphicData>
        </a:graphic>
      </p:graphicFrame>
      <p:sp>
        <p:nvSpPr>
          <p:cNvPr id="20" name="TextBox 1"/>
          <p:cNvSpPr txBox="1"/>
          <p:nvPr/>
        </p:nvSpPr>
        <p:spPr>
          <a:xfrm>
            <a:off x="3904462" y="6521650"/>
            <a:ext cx="510697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 8.6 page 285 </a:t>
            </a:r>
          </a:p>
        </p:txBody>
      </p:sp>
    </p:spTree>
    <p:extLst>
      <p:ext uri="{BB962C8B-B14F-4D97-AF65-F5344CB8AC3E}">
        <p14:creationId xmlns:p14="http://schemas.microsoft.com/office/powerpoint/2010/main" val="320147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56841"/>
            <a:ext cx="8458200" cy="5220122"/>
          </a:xfrm>
        </p:spPr>
        <p:txBody>
          <a:bodyPr/>
          <a:lstStyle/>
          <a:p>
            <a:pPr marL="0" indent="0">
              <a:buNone/>
            </a:pPr>
            <a:r>
              <a:rPr lang="en-CA" sz="2800" b="1" dirty="0"/>
              <a:t> .5 Data Presentation (cont’d) </a:t>
            </a:r>
          </a:p>
          <a:p>
            <a:pPr marL="625475" indent="-174625"/>
            <a:r>
              <a:rPr lang="en-CA" sz="2200" b="1" i="1" dirty="0"/>
              <a:t>Logical Data Model  </a:t>
            </a:r>
            <a:r>
              <a:rPr lang="en-CA" sz="2200" b="1" dirty="0"/>
              <a:t> </a:t>
            </a:r>
            <a:r>
              <a:rPr lang="en-CA" sz="2200" dirty="0"/>
              <a:t>graphical display</a:t>
            </a:r>
            <a:r>
              <a:rPr lang="en-CA" sz="2200" b="1" dirty="0"/>
              <a:t> </a:t>
            </a:r>
            <a:r>
              <a:rPr lang="en-CA" sz="2200" dirty="0"/>
              <a:t>of an organization’s data, described in a business language. Useful for identifying data integrity or other quality issues.   </a:t>
            </a:r>
          </a:p>
          <a:p>
            <a:pPr marL="0" indent="0">
              <a:buNone/>
            </a:pPr>
            <a:endParaRPr lang="en-CA" dirty="0"/>
          </a:p>
          <a:p>
            <a:pPr marL="0" indent="0">
              <a:buNone/>
            </a:pPr>
            <a:r>
              <a:rPr lang="en-CA" dirty="0"/>
              <a:t> </a:t>
            </a:r>
            <a:r>
              <a:rPr lang="en-CA" b="1" dirty="0"/>
              <a:t>Notes</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38</a:t>
            </a:fld>
            <a:endParaRPr lang="en-CA" dirty="0"/>
          </a:p>
        </p:txBody>
      </p:sp>
      <p:sp>
        <p:nvSpPr>
          <p:cNvPr id="6" name="Rectangle 9"/>
          <p:cNvSpPr txBox="1">
            <a:spLocks noGrp="1" noChangeArrowheads="1"/>
          </p:cNvSpPr>
          <p:nvPr>
            <p:ph type="title"/>
          </p:nvPr>
        </p:nvSpPr>
        <p:spPr>
          <a:xfrm>
            <a:off x="0" y="304800"/>
            <a:ext cx="9144000" cy="652041"/>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rPr>
              <a:t>   8.1.2  Plan Quality MANAGEMENT: TOOLS &amp; TECHNIQUES</a:t>
            </a:r>
            <a:b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rPr>
            </a:br>
            <a:r>
              <a:rPr lang="en-US" sz="2800" b="1" cap="all" dirty="0">
                <a:solidFill>
                  <a:schemeClr val="tx2"/>
                </a:solidFill>
                <a:effectLst>
                  <a:reflection blurRad="12700" stA="48000" endA="300" endPos="55000" dir="5400000" sy="-90000" algn="bl" rotWithShape="0"/>
                </a:effectLst>
              </a:rPr>
              <a:t> </a:t>
            </a:r>
            <a:endPar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endParaRPr>
          </a:p>
        </p:txBody>
      </p:sp>
      <p:pic>
        <p:nvPicPr>
          <p:cNvPr id="7" name="Picture 6"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590800"/>
            <a:ext cx="3914775" cy="3586163"/>
          </a:xfrm>
          <a:prstGeom prst="rect">
            <a:avLst/>
          </a:prstGeom>
          <a:noFill/>
          <a:ln>
            <a:noFill/>
          </a:ln>
        </p:spPr>
      </p:pic>
      <p:sp>
        <p:nvSpPr>
          <p:cNvPr id="8" name="Rectangle 7"/>
          <p:cNvSpPr/>
          <p:nvPr/>
        </p:nvSpPr>
        <p:spPr>
          <a:xfrm>
            <a:off x="450629" y="3243784"/>
            <a:ext cx="4572000" cy="2031325"/>
          </a:xfrm>
          <a:prstGeom prst="rect">
            <a:avLst/>
          </a:prstGeom>
        </p:spPr>
        <p:txBody>
          <a:bodyPr>
            <a:spAutoFit/>
          </a:bodyPr>
          <a:lstStyle/>
          <a:p>
            <a:r>
              <a:rPr lang="en-CA" i="1" dirty="0"/>
              <a:t>A </a:t>
            </a:r>
            <a:r>
              <a:rPr lang="en-CA" b="1" i="1" dirty="0"/>
              <a:t>logical</a:t>
            </a:r>
            <a:r>
              <a:rPr lang="en-CA" i="1" dirty="0"/>
              <a:t> data </a:t>
            </a:r>
            <a:r>
              <a:rPr lang="en-CA" b="1" i="1" dirty="0"/>
              <a:t>model</a:t>
            </a:r>
            <a:r>
              <a:rPr lang="en-CA" i="1" dirty="0"/>
              <a:t> or </a:t>
            </a:r>
            <a:r>
              <a:rPr lang="en-CA" b="1" i="1" dirty="0"/>
              <a:t>logical</a:t>
            </a:r>
            <a:r>
              <a:rPr lang="en-CA" i="1" dirty="0"/>
              <a:t> schema is a data </a:t>
            </a:r>
            <a:r>
              <a:rPr lang="en-CA" b="1" i="1" dirty="0"/>
              <a:t>model</a:t>
            </a:r>
            <a:r>
              <a:rPr lang="en-CA" i="1" dirty="0"/>
              <a:t> of a specific problem domain expressed independently of a particular </a:t>
            </a:r>
            <a:r>
              <a:rPr lang="en-CA" b="1" i="1" dirty="0"/>
              <a:t>database</a:t>
            </a:r>
            <a:r>
              <a:rPr lang="en-CA" i="1" dirty="0"/>
              <a:t> management product or storage technology, but in terms of data structures such as relational tables and columns, object-oriented classes, or XML tags.</a:t>
            </a:r>
          </a:p>
        </p:txBody>
      </p:sp>
    </p:spTree>
    <p:extLst>
      <p:ext uri="{BB962C8B-B14F-4D97-AF65-F5344CB8AC3E}">
        <p14:creationId xmlns:p14="http://schemas.microsoft.com/office/powerpoint/2010/main" val="2340803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56841"/>
            <a:ext cx="8458200" cy="5220122"/>
          </a:xfrm>
        </p:spPr>
        <p:txBody>
          <a:bodyPr/>
          <a:lstStyle/>
          <a:p>
            <a:pPr marL="0" indent="0">
              <a:buNone/>
            </a:pPr>
            <a:r>
              <a:rPr lang="en-CA" sz="2800" b="1" dirty="0"/>
              <a:t> .5 Data Presentation (cont’d) </a:t>
            </a:r>
          </a:p>
          <a:p>
            <a:pPr marL="625475" indent="-174625"/>
            <a:r>
              <a:rPr lang="en-CA" sz="2200" b="1" i="1" dirty="0"/>
              <a:t>Matrix Diagrams </a:t>
            </a:r>
            <a:r>
              <a:rPr lang="en-CA" dirty="0"/>
              <a:t>are tool that allows a team to identify the presence and strengths of relationships between two or more lists of items. It provides a compact way of representing many-to-many relationships of varying strengths. </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39</a:t>
            </a:fld>
            <a:endParaRPr lang="en-CA" dirty="0"/>
          </a:p>
        </p:txBody>
      </p:sp>
      <p:sp>
        <p:nvSpPr>
          <p:cNvPr id="6" name="Rectangle 9"/>
          <p:cNvSpPr txBox="1">
            <a:spLocks noGrp="1" noChangeArrowheads="1"/>
          </p:cNvSpPr>
          <p:nvPr>
            <p:ph type="title"/>
          </p:nvPr>
        </p:nvSpPr>
        <p:spPr>
          <a:xfrm>
            <a:off x="0" y="304800"/>
            <a:ext cx="9144000" cy="652041"/>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rPr>
              <a:t>   8.1.2  Plan Quality MANAGEMENT: TOOLS &amp; TECHNIQUES</a:t>
            </a:r>
            <a:b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rPr>
            </a:br>
            <a:r>
              <a:rPr lang="en-US" sz="2800" b="1" cap="all" dirty="0">
                <a:solidFill>
                  <a:schemeClr val="tx2"/>
                </a:solidFill>
                <a:effectLst>
                  <a:reflection blurRad="12700" stA="48000" endA="300" endPos="55000" dir="5400000" sy="-90000" algn="bl" rotWithShape="0"/>
                </a:effectLst>
              </a:rPr>
              <a:t> </a:t>
            </a:r>
            <a:endPar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950" y="2494344"/>
            <a:ext cx="4038600" cy="3662363"/>
          </a:xfrm>
          <a:prstGeom prst="rect">
            <a:avLst/>
          </a:prstGeom>
        </p:spPr>
      </p:pic>
      <p:sp>
        <p:nvSpPr>
          <p:cNvPr id="9" name="TextBox 8"/>
          <p:cNvSpPr txBox="1"/>
          <p:nvPr/>
        </p:nvSpPr>
        <p:spPr>
          <a:xfrm>
            <a:off x="1066800" y="3012904"/>
            <a:ext cx="3524250" cy="2677656"/>
          </a:xfrm>
          <a:prstGeom prst="rect">
            <a:avLst/>
          </a:prstGeom>
          <a:noFill/>
        </p:spPr>
        <p:txBody>
          <a:bodyPr wrap="square" rtlCol="0">
            <a:spAutoFit/>
          </a:bodyPr>
          <a:lstStyle/>
          <a:p>
            <a:r>
              <a:rPr lang="en-CA" sz="2100" dirty="0"/>
              <a:t>Depending on how many factors may be compared, the diagram could be L, T, Y, X, C, or roof shaped. </a:t>
            </a:r>
          </a:p>
          <a:p>
            <a:r>
              <a:rPr lang="en-CA" sz="2100" dirty="0"/>
              <a:t>The process identifies the key quality metrics that are important for the success of the project  </a:t>
            </a:r>
            <a:r>
              <a:rPr lang="en-CA" dirty="0"/>
              <a:t> </a:t>
            </a:r>
          </a:p>
        </p:txBody>
      </p:sp>
    </p:spTree>
    <p:extLst>
      <p:ext uri="{BB962C8B-B14F-4D97-AF65-F5344CB8AC3E}">
        <p14:creationId xmlns:p14="http://schemas.microsoft.com/office/powerpoint/2010/main" val="77386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F49918A4-9AFF-4ED7-A3C6-801664D30C2F}" type="slidenum">
              <a:rPr lang="en-US"/>
              <a:pPr/>
              <a:t>4</a:t>
            </a:fld>
            <a:endParaRPr lang="en-US"/>
          </a:p>
        </p:txBody>
      </p:sp>
      <p:sp>
        <p:nvSpPr>
          <p:cNvPr id="34819"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34820"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3482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34822"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34823"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34824" name="Rectangle 8"/>
          <p:cNvSpPr>
            <a:spLocks noChangeArrowheads="1"/>
          </p:cNvSpPr>
          <p:nvPr/>
        </p:nvSpPr>
        <p:spPr bwMode="auto">
          <a:xfrm>
            <a:off x="0" y="171450"/>
            <a:ext cx="9144000" cy="666750"/>
          </a:xfrm>
          <a:prstGeom prst="rect">
            <a:avLst/>
          </a:prstGeom>
          <a:noFill/>
          <a:ln w="9525">
            <a:noFill/>
            <a:miter lim="800000"/>
            <a:headEnd/>
            <a:tailEnd/>
          </a:ln>
          <a:effectLst/>
        </p:spPr>
        <p:txBody>
          <a:bodyPr lIns="92075" tIns="46038" rIns="92075" bIns="46038" anchor="ctr"/>
          <a:lstStyle/>
          <a:p>
            <a:pPr algn="ctr">
              <a:lnSpc>
                <a:spcPct val="90000"/>
              </a:lnSpc>
            </a:pPr>
            <a:r>
              <a:rPr lang="en-US" sz="3600" b="1" dirty="0">
                <a:solidFill>
                  <a:schemeClr val="tx2"/>
                </a:solidFill>
                <a:effectLst>
                  <a:reflection blurRad="6350" stA="55000" endA="300" endPos="45500" dir="5400000" sy="-100000" algn="bl" rotWithShape="0"/>
                </a:effectLst>
                <a:latin typeface="Arial" charset="0"/>
              </a:rPr>
              <a:t>PROJECT QUALITY MANAGEMENT</a:t>
            </a:r>
          </a:p>
        </p:txBody>
      </p:sp>
      <p:graphicFrame>
        <p:nvGraphicFramePr>
          <p:cNvPr id="1027" name="Object 3"/>
          <p:cNvGraphicFramePr>
            <a:graphicFrameLocks noChangeAspect="1"/>
          </p:cNvGraphicFramePr>
          <p:nvPr>
            <p:extLst>
              <p:ext uri="{D42A27DB-BD31-4B8C-83A1-F6EECF244321}">
                <p14:modId xmlns:p14="http://schemas.microsoft.com/office/powerpoint/2010/main" val="1085570990"/>
              </p:ext>
            </p:extLst>
          </p:nvPr>
        </p:nvGraphicFramePr>
        <p:xfrm>
          <a:off x="1447800" y="2057400"/>
          <a:ext cx="7149210" cy="3429000"/>
        </p:xfrm>
        <a:graphic>
          <a:graphicData uri="http://schemas.openxmlformats.org/presentationml/2006/ole">
            <mc:AlternateContent xmlns:mc="http://schemas.openxmlformats.org/markup-compatibility/2006">
              <mc:Choice xmlns:v="urn:schemas-microsoft-com:vml" Requires="v">
                <p:oleObj spid="_x0000_s1339" name="Visio" r:id="rId4" imgW="5268068" imgH="2098915" progId="Visio.Drawing.11">
                  <p:embed/>
                </p:oleObj>
              </mc:Choice>
              <mc:Fallback>
                <p:oleObj name="Visio" r:id="rId4" imgW="5268068" imgH="2098915" progId="Visio.Drawing.11">
                  <p:embed/>
                  <p:pic>
                    <p:nvPicPr>
                      <p:cNvPr id="0" name="Picture 3"/>
                      <p:cNvPicPr>
                        <a:picLocks noChangeAspect="1" noChangeArrowheads="1"/>
                      </p:cNvPicPr>
                      <p:nvPr/>
                    </p:nvPicPr>
                    <p:blipFill>
                      <a:blip r:embed="rId5"/>
                      <a:srcRect/>
                      <a:stretch>
                        <a:fillRect/>
                      </a:stretch>
                    </p:blipFill>
                    <p:spPr bwMode="auto">
                      <a:xfrm>
                        <a:off x="1447800" y="2057400"/>
                        <a:ext cx="714921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1"/>
          <p:cNvSpPr txBox="1"/>
          <p:nvPr/>
        </p:nvSpPr>
        <p:spPr>
          <a:xfrm>
            <a:off x="-51157" y="65612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56841"/>
            <a:ext cx="8458200" cy="5220122"/>
          </a:xfrm>
        </p:spPr>
        <p:txBody>
          <a:bodyPr/>
          <a:lstStyle/>
          <a:p>
            <a:pPr marL="0" indent="0">
              <a:buNone/>
            </a:pPr>
            <a:r>
              <a:rPr lang="en-CA" sz="2800" b="1" dirty="0"/>
              <a:t> .5 Data Presentation (cont’d) </a:t>
            </a:r>
          </a:p>
          <a:p>
            <a:pPr marL="625475" indent="-174625"/>
            <a:r>
              <a:rPr lang="en-CA" sz="2200" b="1" i="1" dirty="0"/>
              <a:t>Mind Mapping </a:t>
            </a:r>
            <a:endParaRPr lang="en-CA" dirty="0"/>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40</a:t>
            </a:fld>
            <a:endParaRPr lang="en-CA" dirty="0"/>
          </a:p>
        </p:txBody>
      </p:sp>
      <p:sp>
        <p:nvSpPr>
          <p:cNvPr id="6" name="Rectangle 9"/>
          <p:cNvSpPr txBox="1">
            <a:spLocks noGrp="1" noChangeArrowheads="1"/>
          </p:cNvSpPr>
          <p:nvPr>
            <p:ph type="title"/>
          </p:nvPr>
        </p:nvSpPr>
        <p:spPr>
          <a:xfrm>
            <a:off x="0" y="304800"/>
            <a:ext cx="9144000" cy="652041"/>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rPr>
              <a:t>   8.1.2  Plan Quality MANAGEMENT: TOOLS &amp; TECHNIQUES</a:t>
            </a:r>
            <a:b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rPr>
            </a:br>
            <a:r>
              <a:rPr lang="en-US" sz="2800" b="1" cap="all" dirty="0">
                <a:solidFill>
                  <a:schemeClr val="tx2"/>
                </a:solidFill>
                <a:effectLst>
                  <a:reflection blurRad="12700" stA="48000" endA="300" endPos="55000" dir="5400000" sy="-90000" algn="bl" rotWithShape="0"/>
                </a:effectLst>
              </a:rPr>
              <a:t> </a:t>
            </a:r>
            <a:endParaRPr kumimoji="0" lang="en-US" sz="2800" b="1" i="0" u="none" strike="noStrike" kern="1200" cap="all" spc="0" normalizeH="0" baseline="0" noProof="0" dirty="0">
              <a:ln>
                <a:noFill/>
              </a:ln>
              <a:solidFill>
                <a:schemeClr val="tx2"/>
              </a:solidFill>
              <a:effectLst>
                <a:reflection blurRad="12700" stA="48000" endA="300" endPos="55000" dir="5400000" sy="-90000" algn="bl" rotWithShape="0"/>
              </a:effectLst>
              <a:uLnTx/>
              <a:uFillTx/>
            </a:endParaRPr>
          </a:p>
        </p:txBody>
      </p:sp>
      <p:pic>
        <p:nvPicPr>
          <p:cNvPr id="8" name="Picture 7"/>
          <p:cNvPicPr>
            <a:picLocks noChangeAspect="1"/>
          </p:cNvPicPr>
          <p:nvPr/>
        </p:nvPicPr>
        <p:blipFill>
          <a:blip r:embed="rId2"/>
          <a:stretch>
            <a:fillRect/>
          </a:stretch>
        </p:blipFill>
        <p:spPr>
          <a:xfrm>
            <a:off x="4800600" y="1752600"/>
            <a:ext cx="4343400" cy="4603751"/>
          </a:xfrm>
          <a:prstGeom prst="rect">
            <a:avLst/>
          </a:prstGeom>
        </p:spPr>
      </p:pic>
      <p:sp>
        <p:nvSpPr>
          <p:cNvPr id="10" name="TextBox 9"/>
          <p:cNvSpPr txBox="1"/>
          <p:nvPr/>
        </p:nvSpPr>
        <p:spPr>
          <a:xfrm>
            <a:off x="786596" y="1829932"/>
            <a:ext cx="3657600" cy="4708981"/>
          </a:xfrm>
          <a:prstGeom prst="rect">
            <a:avLst/>
          </a:prstGeom>
          <a:noFill/>
        </p:spPr>
        <p:txBody>
          <a:bodyPr wrap="square" rtlCol="0">
            <a:spAutoFit/>
          </a:bodyPr>
          <a:lstStyle/>
          <a:p>
            <a:r>
              <a:rPr lang="en-CA" sz="2000" dirty="0"/>
              <a:t>A graphical way to represent ideas and concepts. It is a visual thinking tool that helps structuring information, helping you to better analyze, comprehend, synthesize, recall and generate new ideas. Just as in every great idea, its power lies in its simplicity.</a:t>
            </a:r>
          </a:p>
          <a:p>
            <a:endParaRPr lang="en-CA" sz="2000" dirty="0"/>
          </a:p>
          <a:p>
            <a:r>
              <a:rPr lang="en-CA" sz="2000" dirty="0"/>
              <a:t>The technique may help in rapidly gathering of project quality requirements, constraints, dependencies and relationships </a:t>
            </a:r>
          </a:p>
        </p:txBody>
      </p:sp>
    </p:spTree>
    <p:extLst>
      <p:ext uri="{BB962C8B-B14F-4D97-AF65-F5344CB8AC3E}">
        <p14:creationId xmlns:p14="http://schemas.microsoft.com/office/powerpoint/2010/main" val="2324439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801100" cy="5562600"/>
          </a:xfrm>
        </p:spPr>
        <p:txBody>
          <a:bodyPr>
            <a:normAutofit/>
          </a:bodyPr>
          <a:lstStyle/>
          <a:p>
            <a:pPr marL="0" indent="0">
              <a:buNone/>
            </a:pPr>
            <a:r>
              <a:rPr lang="en-CA" sz="2800" b="1" dirty="0"/>
              <a:t> .6  Test and Inspection Planning    </a:t>
            </a:r>
          </a:p>
          <a:p>
            <a:pPr marL="531813" indent="-80963">
              <a:buNone/>
            </a:pPr>
            <a:r>
              <a:rPr lang="en-CA" sz="2200" b="1" i="1" dirty="0"/>
              <a:t> </a:t>
            </a:r>
            <a:r>
              <a:rPr lang="en-CA" sz="2200" dirty="0"/>
              <a:t>Created to determine how the project’s product, deliverable or service  will be inspected and tested, to meet the stakeholders’ needs and expectations, as well as meeting the deliverable’s performance and reliability goals. </a:t>
            </a:r>
          </a:p>
          <a:p>
            <a:pPr marL="531813" indent="-80963">
              <a:buNone/>
            </a:pPr>
            <a:endParaRPr lang="en-CA" sz="2200" dirty="0"/>
          </a:p>
          <a:p>
            <a:pPr marL="92075" indent="0">
              <a:buNone/>
            </a:pPr>
            <a:r>
              <a:rPr lang="en-CA" sz="3200" b="1" dirty="0"/>
              <a:t>.7 </a:t>
            </a:r>
            <a:r>
              <a:rPr lang="en-CA" sz="2800" b="1" dirty="0"/>
              <a:t>Meetings  </a:t>
            </a:r>
          </a:p>
          <a:p>
            <a:pPr marL="450850" indent="0">
              <a:buNone/>
            </a:pPr>
            <a:r>
              <a:rPr lang="en-CA" sz="2200" dirty="0"/>
              <a:t>Held by the team to develop quality management plan. Participants    should include all project stakeholders who are responsible for quality management activities.  </a:t>
            </a:r>
            <a:endParaRPr lang="en-CA" sz="2200" b="1" i="1" dirty="0"/>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41</a:t>
            </a:fld>
            <a:endParaRPr lang="en-CA"/>
          </a:p>
        </p:txBody>
      </p:sp>
      <p:sp>
        <p:nvSpPr>
          <p:cNvPr id="6" name="Rectangle 9"/>
          <p:cNvSpPr txBox="1">
            <a:spLocks noGrp="1" noChangeArrowheads="1"/>
          </p:cNvSpPr>
          <p:nvPr>
            <p:ph type="title"/>
          </p:nvPr>
        </p:nvSpPr>
        <p:spPr>
          <a:xfrm>
            <a:off x="114300" y="-242767"/>
            <a:ext cx="8915400" cy="1325563"/>
          </a:xfrm>
          <a:prstGeom prst="rect">
            <a:avLst/>
          </a:prstGeom>
          <a:noFill/>
          <a:ln/>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8.1.2  Plan Quality MANAGEMENT: TOOLS &amp; TECHNIQUES</a:t>
            </a:r>
          </a:p>
        </p:txBody>
      </p:sp>
    </p:spTree>
    <p:extLst>
      <p:ext uri="{BB962C8B-B14F-4D97-AF65-F5344CB8AC3E}">
        <p14:creationId xmlns:p14="http://schemas.microsoft.com/office/powerpoint/2010/main" val="1153398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txBox="1">
            <a:spLocks noGrp="1" noChangeArrowheads="1"/>
          </p:cNvSpPr>
          <p:nvPr>
            <p:ph type="title"/>
          </p:nvPr>
        </p:nvSpPr>
        <p:spPr>
          <a:xfrm>
            <a:off x="-152400" y="60324"/>
            <a:ext cx="9175282" cy="8382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8.1.3  Plan Quality</a:t>
            </a:r>
            <a:r>
              <a:rPr kumimoji="0" lang="en-US" sz="3200" b="1" i="0" u="none" strike="noStrike" kern="1200" cap="all" spc="0" normalizeH="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a:t>
            </a:r>
            <a:r>
              <a:rPr kumimoji="0" lang="en-US" sz="32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MANAGEMENT :</a:t>
            </a:r>
            <a:r>
              <a:rPr kumimoji="0" lang="en-US" sz="3200" b="1" i="0" u="none" strike="noStrike" kern="1200" cap="all" spc="0" normalizeH="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a:t>
            </a:r>
            <a:r>
              <a:rPr kumimoji="0" lang="en-US" sz="32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OUTPUTS</a:t>
            </a:r>
          </a:p>
        </p:txBody>
      </p:sp>
      <p:sp>
        <p:nvSpPr>
          <p:cNvPr id="643076" name="Rectangle 4"/>
          <p:cNvSpPr>
            <a:spLocks noGrp="1" noChangeArrowheads="1"/>
          </p:cNvSpPr>
          <p:nvPr>
            <p:ph idx="1"/>
          </p:nvPr>
        </p:nvSpPr>
        <p:spPr>
          <a:xfrm>
            <a:off x="2667000" y="1371600"/>
            <a:ext cx="6019800" cy="5486400"/>
          </a:xfrm>
          <a:noFill/>
          <a:ln/>
        </p:spPr>
        <p:txBody>
          <a:bodyPr>
            <a:normAutofit lnSpcReduction="10000"/>
          </a:bodyPr>
          <a:lstStyle/>
          <a:p>
            <a:pPr>
              <a:buNone/>
            </a:pPr>
            <a:r>
              <a:rPr lang="en-US" sz="2800" b="1" dirty="0"/>
              <a:t>.1 Quality Management Plan</a:t>
            </a:r>
          </a:p>
          <a:p>
            <a:pPr marL="342900" lvl="1" indent="0">
              <a:buNone/>
            </a:pPr>
            <a:r>
              <a:rPr lang="en-US" sz="2200" dirty="0"/>
              <a:t>Is a component of the Project Management Plan, that describes</a:t>
            </a:r>
            <a:r>
              <a:rPr lang="en-US" dirty="0"/>
              <a:t>:</a:t>
            </a:r>
          </a:p>
          <a:p>
            <a:pPr lvl="2"/>
            <a:r>
              <a:rPr lang="en-US" sz="2200" dirty="0"/>
              <a:t>How the organization’s quality policies, procedures, and guidelines will be implemented to achieve the quality objectives.  </a:t>
            </a:r>
          </a:p>
          <a:p>
            <a:pPr lvl="2"/>
            <a:r>
              <a:rPr lang="en-US" sz="2200" dirty="0"/>
              <a:t>The activities and resources necessary for implementing the quality management plan</a:t>
            </a:r>
          </a:p>
          <a:p>
            <a:pPr lvl="2"/>
            <a:r>
              <a:rPr lang="en-US" sz="2200" dirty="0"/>
              <a:t>The components of the plan:</a:t>
            </a:r>
          </a:p>
          <a:p>
            <a:pPr lvl="3">
              <a:buFont typeface="Courier New" panose="02070309020205020404" pitchFamily="49" charset="0"/>
              <a:buChar char="o"/>
            </a:pPr>
            <a:r>
              <a:rPr lang="en-US" sz="2050" dirty="0"/>
              <a:t> Quality standards and objectives</a:t>
            </a:r>
          </a:p>
          <a:p>
            <a:pPr lvl="3">
              <a:buFont typeface="Courier New" panose="02070309020205020404" pitchFamily="49" charset="0"/>
              <a:buChar char="o"/>
            </a:pPr>
            <a:r>
              <a:rPr lang="en-US" sz="2050" dirty="0"/>
              <a:t> Roles and responsibilities</a:t>
            </a:r>
          </a:p>
          <a:p>
            <a:pPr lvl="3">
              <a:buFont typeface="Courier New" panose="02070309020205020404" pitchFamily="49" charset="0"/>
              <a:buChar char="o"/>
            </a:pPr>
            <a:r>
              <a:rPr lang="en-US" sz="2050" dirty="0"/>
              <a:t> Deliverables and processes to be reviewed</a:t>
            </a:r>
          </a:p>
          <a:p>
            <a:pPr lvl="3">
              <a:buFont typeface="Courier New" panose="02070309020205020404" pitchFamily="49" charset="0"/>
              <a:buChar char="o"/>
            </a:pPr>
            <a:r>
              <a:rPr lang="en-US" sz="2050" dirty="0"/>
              <a:t> Quality control and management activities</a:t>
            </a:r>
          </a:p>
          <a:p>
            <a:pPr marL="1249363" lvl="3" indent="-220663">
              <a:buFont typeface="Courier New" panose="02070309020205020404" pitchFamily="49" charset="0"/>
              <a:buChar char="o"/>
            </a:pPr>
            <a:r>
              <a:rPr lang="en-US" sz="2050" dirty="0"/>
              <a:t>Procedures for dealing with  nonconformance, corrective actions, and continuous Quality Improvement Plan</a:t>
            </a:r>
          </a:p>
        </p:txBody>
      </p:sp>
      <p:sp>
        <p:nvSpPr>
          <p:cNvPr id="6" name="Slide Number Placeholder 3"/>
          <p:cNvSpPr>
            <a:spLocks noGrp="1"/>
          </p:cNvSpPr>
          <p:nvPr>
            <p:ph type="sldNum" sz="quarter" idx="12"/>
          </p:nvPr>
        </p:nvSpPr>
        <p:spPr/>
        <p:txBody>
          <a:bodyPr/>
          <a:lstStyle/>
          <a:p>
            <a:fld id="{2BCC69C7-4159-4C77-B1F1-47497DA73763}" type="slidenum">
              <a:rPr lang="en-US"/>
              <a:pPr/>
              <a:t>42</a:t>
            </a:fld>
            <a:endParaRPr lang="en-US" dirty="0"/>
          </a:p>
        </p:txBody>
      </p:sp>
      <p:pic>
        <p:nvPicPr>
          <p:cNvPr id="258051" name="Picture 3" descr="C:\Users\Isaac\AppData\Local\Microsoft\Windows\Temporary Internet Files\Content.IE5\NKHULAHP\MC90007881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219200"/>
            <a:ext cx="2362200"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Grp="1" noChangeArrowheads="1"/>
          </p:cNvSpPr>
          <p:nvPr>
            <p:ph type="title"/>
          </p:nvPr>
        </p:nvSpPr>
        <p:spPr>
          <a:xfrm>
            <a:off x="152400" y="-180906"/>
            <a:ext cx="9144000" cy="11430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8.1.3  Plan Quality</a:t>
            </a:r>
            <a:r>
              <a:rPr kumimoji="0" lang="en-US" sz="2800" b="1" i="0" u="none" strike="noStrike" kern="1200" cap="all" spc="0" normalizeH="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a:t>
            </a:r>
            <a:r>
              <a:rPr kumimoji="0" lang="en-US" sz="28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MANAGEMENT  OUTPUTS</a:t>
            </a:r>
          </a:p>
        </p:txBody>
      </p:sp>
      <p:sp>
        <p:nvSpPr>
          <p:cNvPr id="921603" name="Rectangle 3"/>
          <p:cNvSpPr>
            <a:spLocks noGrp="1" noChangeArrowheads="1"/>
          </p:cNvSpPr>
          <p:nvPr>
            <p:ph idx="1"/>
          </p:nvPr>
        </p:nvSpPr>
        <p:spPr>
          <a:xfrm>
            <a:off x="533400" y="917645"/>
            <a:ext cx="7772400" cy="4876800"/>
          </a:xfrm>
        </p:spPr>
        <p:txBody>
          <a:bodyPr>
            <a:normAutofit/>
          </a:bodyPr>
          <a:lstStyle/>
          <a:p>
            <a:pPr marL="82296" indent="0">
              <a:buNone/>
            </a:pPr>
            <a:r>
              <a:rPr lang="en-CA" sz="2400" b="1" i="1" dirty="0"/>
              <a:t>Process Improvement Plan</a:t>
            </a:r>
          </a:p>
        </p:txBody>
      </p:sp>
      <p:sp>
        <p:nvSpPr>
          <p:cNvPr id="4" name="Slide Number Placeholder 3"/>
          <p:cNvSpPr>
            <a:spLocks noGrp="1"/>
          </p:cNvSpPr>
          <p:nvPr>
            <p:ph type="sldNum" sz="quarter" idx="12"/>
          </p:nvPr>
        </p:nvSpPr>
        <p:spPr/>
        <p:txBody>
          <a:bodyPr/>
          <a:lstStyle/>
          <a:p>
            <a:fld id="{7545A634-260C-440B-A26D-74C454019C88}" type="slidenum">
              <a:rPr lang="en-US"/>
              <a:pPr/>
              <a:t>43</a:t>
            </a:fld>
            <a:endParaRPr lang="en-US"/>
          </a:p>
        </p:txBody>
      </p:sp>
      <p:sp>
        <p:nvSpPr>
          <p:cNvPr id="3" name="Rectangle 2"/>
          <p:cNvSpPr/>
          <p:nvPr/>
        </p:nvSpPr>
        <p:spPr>
          <a:xfrm>
            <a:off x="990600" y="1524000"/>
            <a:ext cx="8001000" cy="2751522"/>
          </a:xfrm>
          <a:prstGeom prst="rect">
            <a:avLst/>
          </a:prstGeom>
        </p:spPr>
        <p:txBody>
          <a:bodyPr wrap="square">
            <a:spAutoFit/>
          </a:bodyPr>
          <a:lstStyle/>
          <a:p>
            <a:pPr marL="115888" lvl="2">
              <a:lnSpc>
                <a:spcPct val="90000"/>
              </a:lnSpc>
            </a:pPr>
            <a:r>
              <a:rPr lang="en-US" sz="2400" dirty="0"/>
              <a:t>A subsidiary of the project management plan, that details the steps for analyzing  processes that will facilitate the identification of waste and non-value added activity. Includes:</a:t>
            </a:r>
          </a:p>
          <a:p>
            <a:pPr marL="115888" lvl="2">
              <a:lnSpc>
                <a:spcPct val="90000"/>
              </a:lnSpc>
            </a:pPr>
            <a:endParaRPr lang="en-US" sz="2400" dirty="0"/>
          </a:p>
          <a:p>
            <a:pPr marL="115888" lvl="2">
              <a:lnSpc>
                <a:spcPct val="90000"/>
              </a:lnSpc>
              <a:tabLst>
                <a:tab pos="1376363" algn="l"/>
                <a:tab pos="4572000" algn="l"/>
              </a:tabLst>
            </a:pPr>
            <a:r>
              <a:rPr lang="en-US" sz="2400" dirty="0"/>
              <a:t>	- Process description       - Targets for improvement </a:t>
            </a:r>
          </a:p>
          <a:p>
            <a:pPr marL="115888" lvl="2">
              <a:lnSpc>
                <a:spcPct val="90000"/>
              </a:lnSpc>
              <a:tabLst>
                <a:tab pos="1376363" algn="l"/>
              </a:tabLst>
            </a:pPr>
            <a:r>
              <a:rPr lang="en-US" sz="2400" dirty="0"/>
              <a:t>	- Process boundaries	- Improvement approach</a:t>
            </a:r>
          </a:p>
          <a:p>
            <a:pPr marL="115888" lvl="2">
              <a:lnSpc>
                <a:spcPct val="90000"/>
              </a:lnSpc>
              <a:tabLst>
                <a:tab pos="1376363" algn="l"/>
              </a:tabLst>
            </a:pPr>
            <a:r>
              <a:rPr lang="en-US" sz="2400" dirty="0"/>
              <a:t>	- Process configuration	- Process flowchart</a:t>
            </a:r>
          </a:p>
          <a:p>
            <a:pPr marL="115888" lvl="2">
              <a:lnSpc>
                <a:spcPct val="90000"/>
              </a:lnSpc>
              <a:tabLst>
                <a:tab pos="1376363" algn="l"/>
              </a:tabLst>
            </a:pPr>
            <a:r>
              <a:rPr lang="en-US" sz="2400" dirty="0"/>
              <a:t>	- Process metrics</a:t>
            </a:r>
          </a:p>
        </p:txBody>
      </p:sp>
      <p:sp>
        <p:nvSpPr>
          <p:cNvPr id="5" name="Rectangle 4"/>
          <p:cNvSpPr/>
          <p:nvPr/>
        </p:nvSpPr>
        <p:spPr>
          <a:xfrm>
            <a:off x="533400" y="4411920"/>
            <a:ext cx="8458200" cy="2369880"/>
          </a:xfrm>
          <a:prstGeom prst="rect">
            <a:avLst/>
          </a:prstGeom>
        </p:spPr>
        <p:txBody>
          <a:bodyPr wrap="square">
            <a:spAutoFit/>
          </a:bodyPr>
          <a:lstStyle/>
          <a:p>
            <a:pPr marL="115888">
              <a:buFont typeface="Wingdings" pitchFamily="2" charset="2"/>
              <a:buNone/>
            </a:pPr>
            <a:r>
              <a:rPr lang="en-US" sz="2800" b="1" dirty="0"/>
              <a:t>.2 Quality Metrics</a:t>
            </a:r>
          </a:p>
          <a:p>
            <a:pPr lvl="1"/>
            <a:r>
              <a:rPr lang="en-US" sz="2400" dirty="0"/>
              <a:t>Describes </a:t>
            </a:r>
            <a:r>
              <a:rPr lang="en-US" sz="2400" i="1" dirty="0"/>
              <a:t>“what” </a:t>
            </a:r>
            <a:r>
              <a:rPr lang="en-US" sz="2400" dirty="0"/>
              <a:t>something is and </a:t>
            </a:r>
            <a:r>
              <a:rPr lang="en-US" sz="2400" i="1" dirty="0"/>
              <a:t>“how” </a:t>
            </a:r>
            <a:r>
              <a:rPr lang="en-US" sz="2400" dirty="0"/>
              <a:t>it will be measured in </a:t>
            </a:r>
            <a:r>
              <a:rPr lang="en-US" sz="2400" u="sng" dirty="0"/>
              <a:t>very specific</a:t>
            </a:r>
            <a:r>
              <a:rPr lang="en-US" sz="2400" dirty="0"/>
              <a:t> terms</a:t>
            </a:r>
          </a:p>
          <a:p>
            <a:pPr lvl="1"/>
            <a:r>
              <a:rPr lang="en-US" sz="2400" dirty="0"/>
              <a:t>The team must decide what quality characteristics will be measured and decide how the measurement will be taken - this is  sometimes called </a:t>
            </a:r>
            <a:r>
              <a:rPr lang="en-US" sz="2400" i="1" dirty="0"/>
              <a:t>metrics </a:t>
            </a:r>
            <a:r>
              <a:rPr lang="en-US" sz="2400" dirty="0"/>
              <a:t>in some application areas</a:t>
            </a:r>
          </a:p>
        </p:txBody>
      </p:sp>
      <p:pic>
        <p:nvPicPr>
          <p:cNvPr id="9" name="Picture 4" descr="C:\Documents and Settings\Isaac\Local Settings\Temporary Internet Files\Content.IE5\P7GR440D\MCj02510660000[1].wmf"/>
          <p:cNvPicPr>
            <a:picLocks noChangeAspect="1" noChangeArrowheads="1"/>
          </p:cNvPicPr>
          <p:nvPr/>
        </p:nvPicPr>
        <p:blipFill>
          <a:blip r:embed="rId3" cstate="print"/>
          <a:srcRect/>
          <a:stretch>
            <a:fillRect/>
          </a:stretch>
        </p:blipFill>
        <p:spPr bwMode="auto">
          <a:xfrm>
            <a:off x="152400" y="3048000"/>
            <a:ext cx="2286000" cy="110603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txBox="1">
            <a:spLocks noGrp="1" noChangeArrowheads="1"/>
          </p:cNvSpPr>
          <p:nvPr>
            <p:ph type="title"/>
          </p:nvPr>
        </p:nvSpPr>
        <p:spPr>
          <a:xfrm>
            <a:off x="151598" y="-53051"/>
            <a:ext cx="8991600" cy="838200"/>
          </a:xfrm>
          <a:prstGeom prst="rect">
            <a:avLst/>
          </a:prstGeom>
          <a:noFill/>
          <a:ln/>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8.1.3  Plan Quality MANAGEMENT: OUTPUTS</a:t>
            </a:r>
          </a:p>
        </p:txBody>
      </p:sp>
      <p:sp>
        <p:nvSpPr>
          <p:cNvPr id="5" name="Slide Number Placeholder 3"/>
          <p:cNvSpPr>
            <a:spLocks noGrp="1"/>
          </p:cNvSpPr>
          <p:nvPr>
            <p:ph type="sldNum" sz="quarter" idx="12"/>
          </p:nvPr>
        </p:nvSpPr>
        <p:spPr/>
        <p:txBody>
          <a:bodyPr/>
          <a:lstStyle/>
          <a:p>
            <a:fld id="{6A685428-12A1-498A-B351-7F053AB094E6}" type="slidenum">
              <a:rPr lang="en-US"/>
              <a:pPr/>
              <a:t>44</a:t>
            </a:fld>
            <a:endParaRPr lang="en-US"/>
          </a:p>
        </p:txBody>
      </p:sp>
      <p:sp>
        <p:nvSpPr>
          <p:cNvPr id="649220" name="Rectangle 4"/>
          <p:cNvSpPr>
            <a:spLocks noChangeArrowheads="1"/>
          </p:cNvSpPr>
          <p:nvPr/>
        </p:nvSpPr>
        <p:spPr bwMode="auto">
          <a:xfrm>
            <a:off x="228600" y="762000"/>
            <a:ext cx="8914598" cy="5682198"/>
          </a:xfrm>
          <a:prstGeom prst="rect">
            <a:avLst/>
          </a:prstGeom>
          <a:noFill/>
          <a:ln w="9525">
            <a:noFill/>
            <a:miter lim="800000"/>
            <a:headEnd/>
            <a:tailEnd/>
          </a:ln>
          <a:effectLst/>
        </p:spPr>
        <p:txBody>
          <a:bodyPr wrap="square" lIns="92075" tIns="46038" rIns="92075" bIns="46038">
            <a:spAutoFit/>
          </a:bodyPr>
          <a:lstStyle/>
          <a:p>
            <a:pPr marL="461963" lvl="1" indent="-457200">
              <a:spcBef>
                <a:spcPct val="40000"/>
              </a:spcBef>
              <a:buClr>
                <a:schemeClr val="tx1"/>
              </a:buClr>
              <a:buSzPct val="77000"/>
            </a:pPr>
            <a:r>
              <a:rPr lang="en-US" sz="2800" b="1" dirty="0">
                <a:latin typeface="Arial" charset="0"/>
              </a:rPr>
              <a:t>.3  Project Management Plan Updates</a:t>
            </a:r>
            <a:r>
              <a:rPr lang="en-US" sz="2400" b="1" dirty="0">
                <a:latin typeface="Arial" charset="0"/>
              </a:rPr>
              <a:t> </a:t>
            </a:r>
          </a:p>
          <a:p>
            <a:pPr marL="461963" lvl="1" indent="-11113">
              <a:spcBef>
                <a:spcPct val="40000"/>
              </a:spcBef>
              <a:buClr>
                <a:schemeClr val="tx1"/>
              </a:buClr>
              <a:buSzPct val="77000"/>
            </a:pPr>
            <a:r>
              <a:rPr lang="en-US" sz="2000" dirty="0">
                <a:latin typeface="Arial" charset="0"/>
              </a:rPr>
              <a:t>The components that may need updating include, but not limited to, are:</a:t>
            </a:r>
          </a:p>
          <a:p>
            <a:pPr marL="804862" lvl="1" indent="-342900">
              <a:spcBef>
                <a:spcPct val="40000"/>
              </a:spcBef>
              <a:buClr>
                <a:schemeClr val="tx1"/>
              </a:buClr>
              <a:buSzPct val="77000"/>
              <a:buFont typeface="Arial" pitchFamily="34" charset="0"/>
              <a:buChar char="•"/>
            </a:pPr>
            <a:r>
              <a:rPr lang="en-US" sz="2000" b="1" i="1" dirty="0">
                <a:latin typeface="Arial" charset="0"/>
              </a:rPr>
              <a:t>Risk Management Plan, </a:t>
            </a:r>
            <a:r>
              <a:rPr lang="en-US" sz="2000" dirty="0">
                <a:latin typeface="Arial" charset="0"/>
              </a:rPr>
              <a:t>Changes in the quality management approach may require changes to managing project risk.  </a:t>
            </a:r>
          </a:p>
          <a:p>
            <a:pPr marL="804862" lvl="1" indent="-342900">
              <a:spcBef>
                <a:spcPct val="40000"/>
              </a:spcBef>
              <a:buClr>
                <a:schemeClr val="tx1"/>
              </a:buClr>
              <a:buSzPct val="77000"/>
              <a:buFont typeface="Arial" pitchFamily="34" charset="0"/>
              <a:buChar char="•"/>
            </a:pPr>
            <a:r>
              <a:rPr lang="en-US" sz="2000" b="1" i="1" dirty="0">
                <a:latin typeface="Arial" charset="0"/>
              </a:rPr>
              <a:t>Scope Baseline </a:t>
            </a:r>
            <a:r>
              <a:rPr lang="en-US" sz="2000" dirty="0">
                <a:latin typeface="Arial" charset="0"/>
              </a:rPr>
              <a:t>may change due to addition of quality management activities. The WBS dictionary also needs to be updated.  </a:t>
            </a:r>
            <a:r>
              <a:rPr lang="en-US" sz="2000" b="1" i="1" dirty="0">
                <a:latin typeface="Arial" charset="0"/>
              </a:rPr>
              <a:t> </a:t>
            </a:r>
            <a:r>
              <a:rPr lang="en-US" sz="2000" dirty="0">
                <a:latin typeface="Arial" charset="0"/>
              </a:rPr>
              <a:t> </a:t>
            </a:r>
          </a:p>
          <a:p>
            <a:pPr marL="101600" lvl="1">
              <a:spcBef>
                <a:spcPct val="40000"/>
              </a:spcBef>
              <a:buClr>
                <a:schemeClr val="tx1"/>
              </a:buClr>
              <a:buSzPct val="77000"/>
              <a:tabLst>
                <a:tab pos="531813" algn="l"/>
              </a:tabLst>
            </a:pPr>
            <a:r>
              <a:rPr lang="en-US" sz="2800" b="1" dirty="0">
                <a:latin typeface="Arial" charset="0"/>
              </a:rPr>
              <a:t>.4  Project Documents Updates </a:t>
            </a:r>
            <a:endParaRPr lang="en-US" sz="2800" b="1" i="1" dirty="0">
              <a:latin typeface="Arial" charset="0"/>
            </a:endParaRPr>
          </a:p>
          <a:p>
            <a:pPr marL="793750" lvl="1" indent="-342900">
              <a:spcBef>
                <a:spcPct val="40000"/>
              </a:spcBef>
              <a:buClr>
                <a:schemeClr val="tx1"/>
              </a:buClr>
              <a:buSzPct val="77000"/>
              <a:buFont typeface="Arial" panose="020B0604020202020204" pitchFamily="34" charset="0"/>
              <a:buChar char="•"/>
            </a:pPr>
            <a:r>
              <a:rPr lang="en-US" sz="2000" b="1" i="1" dirty="0">
                <a:latin typeface="Arial" charset="0"/>
              </a:rPr>
              <a:t>Lessons Learned </a:t>
            </a:r>
            <a:r>
              <a:rPr lang="en-US" sz="2000" dirty="0">
                <a:latin typeface="Arial" charset="0"/>
              </a:rPr>
              <a:t>updated with information on challenges  faced during the quality planning process</a:t>
            </a:r>
          </a:p>
          <a:p>
            <a:pPr marL="793750" lvl="1" indent="-342900">
              <a:spcBef>
                <a:spcPct val="40000"/>
              </a:spcBef>
              <a:buClr>
                <a:schemeClr val="tx1"/>
              </a:buClr>
              <a:buSzPct val="77000"/>
              <a:buFont typeface="Arial" panose="020B0604020202020204" pitchFamily="34" charset="0"/>
              <a:buChar char="•"/>
            </a:pPr>
            <a:r>
              <a:rPr lang="en-US" sz="2000" b="1" i="1" dirty="0">
                <a:latin typeface="Arial" charset="0"/>
              </a:rPr>
              <a:t>Requirements Traceability Matrix </a:t>
            </a:r>
            <a:r>
              <a:rPr lang="en-US" sz="2000" dirty="0">
                <a:latin typeface="Arial" charset="0"/>
              </a:rPr>
              <a:t>updated to record processes specified by the quality management plan</a:t>
            </a:r>
          </a:p>
          <a:p>
            <a:pPr marL="793750" lvl="1" indent="-342900">
              <a:spcBef>
                <a:spcPct val="40000"/>
              </a:spcBef>
              <a:buClr>
                <a:schemeClr val="tx1"/>
              </a:buClr>
              <a:buSzPct val="77000"/>
              <a:buFont typeface="Arial" panose="020B0604020202020204" pitchFamily="34" charset="0"/>
              <a:buChar char="•"/>
            </a:pPr>
            <a:r>
              <a:rPr lang="en-US" sz="2000" b="1" i="1" dirty="0">
                <a:latin typeface="Arial" charset="0"/>
              </a:rPr>
              <a:t>Risk Register </a:t>
            </a:r>
            <a:r>
              <a:rPr lang="en-US" sz="2000" dirty="0">
                <a:latin typeface="Arial" charset="0"/>
              </a:rPr>
              <a:t>updated to record new risks identified by the process</a:t>
            </a:r>
          </a:p>
          <a:p>
            <a:pPr marL="793750" lvl="1" indent="-342900">
              <a:spcBef>
                <a:spcPct val="40000"/>
              </a:spcBef>
              <a:buClr>
                <a:schemeClr val="tx1"/>
              </a:buClr>
              <a:buSzPct val="77000"/>
              <a:buFont typeface="Arial" panose="020B0604020202020204" pitchFamily="34" charset="0"/>
              <a:buChar char="•"/>
            </a:pPr>
            <a:r>
              <a:rPr lang="en-US" sz="2000" b="1" i="1" dirty="0">
                <a:latin typeface="Arial" charset="0"/>
              </a:rPr>
              <a:t>Stakeholder Register </a:t>
            </a:r>
            <a:r>
              <a:rPr lang="en-US" sz="2000" dirty="0">
                <a:latin typeface="Arial" charset="0"/>
              </a:rPr>
              <a:t>updated to record new information identified by the process.  </a:t>
            </a:r>
            <a:endParaRPr lang="en-US" sz="2000" b="1" i="1" dirty="0">
              <a:latin typeface="Arial"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68" name="Picture 8"/>
          <p:cNvPicPr>
            <a:picLocks noChangeArrowheads="1"/>
          </p:cNvPicPr>
          <p:nvPr/>
        </p:nvPicPr>
        <p:blipFill>
          <a:blip r:embed="rId4" cstate="print"/>
          <a:srcRect/>
          <a:stretch>
            <a:fillRect/>
          </a:stretch>
        </p:blipFill>
        <p:spPr bwMode="auto">
          <a:xfrm>
            <a:off x="2971800" y="3429000"/>
            <a:ext cx="3124200" cy="2590800"/>
          </a:xfrm>
          <a:prstGeom prst="rect">
            <a:avLst/>
          </a:prstGeom>
          <a:noFill/>
          <a:ln w="9525">
            <a:noFill/>
            <a:miter lim="800000"/>
            <a:headEnd/>
            <a:tailEnd/>
          </a:ln>
          <a:effectLst/>
        </p:spPr>
      </p:pic>
      <p:sp>
        <p:nvSpPr>
          <p:cNvPr id="655362" name="Rectangle 2"/>
          <p:cNvSpPr>
            <a:spLocks noGrp="1" noChangeArrowheads="1"/>
          </p:cNvSpPr>
          <p:nvPr>
            <p:ph type="title"/>
          </p:nvPr>
        </p:nvSpPr>
        <p:spPr>
          <a:xfrm>
            <a:off x="228600" y="228600"/>
            <a:ext cx="8458200" cy="685800"/>
          </a:xfrm>
          <a:noFill/>
          <a:ln/>
        </p:spPr>
        <p:txBody>
          <a:bodyPr>
            <a:normAutofit/>
          </a:bodyPr>
          <a:lstStyle/>
          <a:p>
            <a:pPr algn="ctr"/>
            <a:r>
              <a:rPr lang="en-US" sz="3600" b="1" dirty="0">
                <a:effectLst>
                  <a:outerShdw blurRad="38100" dist="38100" dir="2700000" algn="tl">
                    <a:srgbClr val="000000">
                      <a:alpha val="43137"/>
                    </a:srgbClr>
                  </a:outerShdw>
                </a:effectLst>
              </a:rPr>
              <a:t>8.2 PERFORM QUALITY ASSURANCE</a:t>
            </a:r>
          </a:p>
        </p:txBody>
      </p:sp>
      <p:sp>
        <p:nvSpPr>
          <p:cNvPr id="10" name="Slide Number Placeholder 3"/>
          <p:cNvSpPr>
            <a:spLocks noGrp="1"/>
          </p:cNvSpPr>
          <p:nvPr>
            <p:ph type="sldNum" sz="quarter" idx="12"/>
          </p:nvPr>
        </p:nvSpPr>
        <p:spPr/>
        <p:txBody>
          <a:bodyPr/>
          <a:lstStyle/>
          <a:p>
            <a:fld id="{DD4D9305-0A90-4A58-AF57-DA1DCC02C7DF}" type="slidenum">
              <a:rPr lang="en-US"/>
              <a:pPr/>
              <a:t>45</a:t>
            </a:fld>
            <a:endParaRPr lang="en-US"/>
          </a:p>
        </p:txBody>
      </p:sp>
      <p:sp>
        <p:nvSpPr>
          <p:cNvPr id="655363"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655364"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655366"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655367"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1"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12" name="Object 3"/>
          <p:cNvGraphicFramePr>
            <a:graphicFrameLocks noChangeAspect="1"/>
          </p:cNvGraphicFramePr>
          <p:nvPr>
            <p:extLst>
              <p:ext uri="{D42A27DB-BD31-4B8C-83A1-F6EECF244321}">
                <p14:modId xmlns:p14="http://schemas.microsoft.com/office/powerpoint/2010/main" val="4230252137"/>
              </p:ext>
            </p:extLst>
          </p:nvPr>
        </p:nvGraphicFramePr>
        <p:xfrm>
          <a:off x="997395" y="1964239"/>
          <a:ext cx="7149210" cy="3429000"/>
        </p:xfrm>
        <a:graphic>
          <a:graphicData uri="http://schemas.openxmlformats.org/presentationml/2006/ole">
            <mc:AlternateContent xmlns:mc="http://schemas.openxmlformats.org/markup-compatibility/2006">
              <mc:Choice xmlns:v="urn:schemas-microsoft-com:vml" Requires="v">
                <p:oleObj spid="_x0000_s11578" name="Visio" r:id="rId5" imgW="5268068" imgH="2098915" progId="Visio.Drawing.11">
                  <p:embed/>
                </p:oleObj>
              </mc:Choice>
              <mc:Fallback>
                <p:oleObj name="Visio" r:id="rId5" imgW="5268068" imgH="2098915" progId="Visio.Drawing.11">
                  <p:embed/>
                  <p:pic>
                    <p:nvPicPr>
                      <p:cNvPr id="1027" name="Object 3"/>
                      <p:cNvPicPr>
                        <a:picLocks noChangeAspect="1" noChangeArrowheads="1"/>
                      </p:cNvPicPr>
                      <p:nvPr/>
                    </p:nvPicPr>
                    <p:blipFill>
                      <a:blip r:embed="rId6"/>
                      <a:srcRect/>
                      <a:stretch>
                        <a:fillRect/>
                      </a:stretch>
                    </p:blipFill>
                    <p:spPr bwMode="auto">
                      <a:xfrm>
                        <a:off x="997395" y="1964239"/>
                        <a:ext cx="714921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655368"/>
                                        </p:tgtEl>
                                        <p:attrNameLst>
                                          <p:attrName>style.visibility</p:attrName>
                                        </p:attrNameLst>
                                      </p:cBhvr>
                                      <p:to>
                                        <p:strVal val="visible"/>
                                      </p:to>
                                    </p:set>
                                    <p:anim calcmode="lin" valueType="num">
                                      <p:cBhvr>
                                        <p:cTn id="7" dur="500" fill="hold"/>
                                        <p:tgtEl>
                                          <p:spTgt spid="655368"/>
                                        </p:tgtEl>
                                        <p:attrNameLst>
                                          <p:attrName>ppt_w</p:attrName>
                                        </p:attrNameLst>
                                      </p:cBhvr>
                                      <p:tavLst>
                                        <p:tav tm="0">
                                          <p:val>
                                            <p:fltVal val="0"/>
                                          </p:val>
                                        </p:tav>
                                        <p:tav tm="100000">
                                          <p:val>
                                            <p:strVal val="#ppt_w"/>
                                          </p:val>
                                        </p:tav>
                                      </p:tavLst>
                                    </p:anim>
                                    <p:anim calcmode="lin" valueType="num">
                                      <p:cBhvr>
                                        <p:cTn id="8" dur="500" fill="hold"/>
                                        <p:tgtEl>
                                          <p:spTgt spid="655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04800" y="1929"/>
            <a:ext cx="8686800" cy="838200"/>
          </a:xfrm>
          <a:noFill/>
          <a:ln/>
        </p:spPr>
        <p:txBody>
          <a:bodyPr/>
          <a:lstStyle/>
          <a:p>
            <a:pPr algn="ctr"/>
            <a:r>
              <a:rPr lang="en-US" sz="3600" b="1" dirty="0">
                <a:effectLst>
                  <a:outerShdw blurRad="38100" dist="38100" dir="2700000" algn="tl">
                    <a:srgbClr val="000000">
                      <a:alpha val="43137"/>
                    </a:srgbClr>
                  </a:outerShdw>
                </a:effectLst>
              </a:rPr>
              <a:t>8.2 MANAGE QUALITY</a:t>
            </a:r>
          </a:p>
        </p:txBody>
      </p:sp>
      <p:sp>
        <p:nvSpPr>
          <p:cNvPr id="657411" name="Rectangle 3"/>
          <p:cNvSpPr>
            <a:spLocks noGrp="1" noChangeArrowheads="1"/>
          </p:cNvSpPr>
          <p:nvPr>
            <p:ph idx="1"/>
          </p:nvPr>
        </p:nvSpPr>
        <p:spPr>
          <a:xfrm>
            <a:off x="457200" y="808036"/>
            <a:ext cx="8534400" cy="5730877"/>
          </a:xfrm>
          <a:noFill/>
          <a:ln/>
        </p:spPr>
        <p:txBody>
          <a:bodyPr>
            <a:normAutofit/>
          </a:bodyPr>
          <a:lstStyle/>
          <a:p>
            <a:pPr>
              <a:spcBef>
                <a:spcPts val="600"/>
              </a:spcBef>
              <a:spcAft>
                <a:spcPts val="600"/>
              </a:spcAft>
              <a:buSzPct val="77000"/>
            </a:pPr>
            <a:r>
              <a:rPr lang="en-US" sz="2000" dirty="0"/>
              <a:t>Quality Management involves Quality Assurance (QA). The focus of QA is on ensuring that the project management processes are used effectively, and meet the standards to assure stakeholders that the final product will meet their needs, expectations and requirements </a:t>
            </a:r>
          </a:p>
          <a:p>
            <a:pPr>
              <a:spcBef>
                <a:spcPts val="600"/>
              </a:spcBef>
              <a:spcAft>
                <a:spcPts val="600"/>
              </a:spcAft>
              <a:buSzPct val="77000"/>
            </a:pPr>
            <a:r>
              <a:rPr lang="en-US" sz="2000" dirty="0"/>
              <a:t>Manage Quality activities help to</a:t>
            </a:r>
          </a:p>
          <a:p>
            <a:pPr marL="625475" lvl="1" indent="-266700" defTabSz="179388">
              <a:spcBef>
                <a:spcPts val="600"/>
              </a:spcBef>
              <a:spcAft>
                <a:spcPts val="600"/>
              </a:spcAft>
              <a:buSzPct val="77000"/>
              <a:buFont typeface="Courier New" panose="02070309020205020404" pitchFamily="49" charset="0"/>
              <a:buChar char="o"/>
            </a:pPr>
            <a:r>
              <a:rPr lang="en-US" sz="2000" dirty="0"/>
              <a:t>Implement design guidelines to address specific product features</a:t>
            </a:r>
          </a:p>
          <a:p>
            <a:pPr marL="625475" lvl="1" indent="-266700" defTabSz="179388">
              <a:spcBef>
                <a:spcPts val="600"/>
              </a:spcBef>
              <a:spcAft>
                <a:spcPts val="600"/>
              </a:spcAft>
              <a:buSzPct val="77000"/>
              <a:buFont typeface="Courier New" panose="02070309020205020404" pitchFamily="49" charset="0"/>
              <a:buChar char="o"/>
            </a:pPr>
            <a:r>
              <a:rPr lang="en-US" sz="2000" dirty="0"/>
              <a:t>Build confidence that the product will meet specific requirements and   expectations, when verified through QA tools and audits</a:t>
            </a:r>
          </a:p>
          <a:p>
            <a:pPr marL="625475" lvl="1" indent="-266700" defTabSz="179388">
              <a:spcBef>
                <a:spcPts val="600"/>
              </a:spcBef>
              <a:spcAft>
                <a:spcPts val="600"/>
              </a:spcAft>
              <a:buSzPct val="77000"/>
              <a:buFont typeface="Courier New" panose="02070309020205020404" pitchFamily="49" charset="0"/>
              <a:buChar char="o"/>
            </a:pPr>
            <a:r>
              <a:rPr lang="en-US" sz="2000" dirty="0"/>
              <a:t>Confirm that quality processes are used and their use meets the quality objectives</a:t>
            </a:r>
          </a:p>
          <a:p>
            <a:pPr marL="625475" lvl="1" indent="-266700">
              <a:spcBef>
                <a:spcPts val="600"/>
              </a:spcBef>
              <a:spcAft>
                <a:spcPts val="600"/>
              </a:spcAft>
              <a:buSzPct val="77000"/>
              <a:buFont typeface="Courier New" panose="02070309020205020404" pitchFamily="49" charset="0"/>
              <a:buChar char="o"/>
            </a:pPr>
            <a:r>
              <a:rPr lang="en-US" sz="2000" dirty="0"/>
              <a:t> Improve the efficiency and effectiveness of quality processes</a:t>
            </a:r>
          </a:p>
          <a:p>
            <a:pPr>
              <a:spcBef>
                <a:spcPts val="600"/>
              </a:spcBef>
              <a:spcAft>
                <a:spcPts val="600"/>
              </a:spcAft>
              <a:buSzPct val="77000"/>
            </a:pPr>
            <a:r>
              <a:rPr lang="en-US" sz="2000" dirty="0"/>
              <a:t>The project team uses the organization’s QA department tools and resources  to implement some activities such as : failure analysis, design of experiments, quality improvement. </a:t>
            </a:r>
          </a:p>
          <a:p>
            <a:pPr>
              <a:spcBef>
                <a:spcPts val="600"/>
              </a:spcBef>
              <a:spcAft>
                <a:spcPts val="600"/>
              </a:spcAft>
              <a:buSzPct val="77000"/>
            </a:pPr>
            <a:r>
              <a:rPr lang="en-US" sz="2000" dirty="0"/>
              <a:t>Managing quality is the work of everybody, with varying roles throughout the project life-cycle.      </a:t>
            </a:r>
          </a:p>
        </p:txBody>
      </p:sp>
      <p:sp>
        <p:nvSpPr>
          <p:cNvPr id="4" name="Slide Number Placeholder 3"/>
          <p:cNvSpPr>
            <a:spLocks noGrp="1"/>
          </p:cNvSpPr>
          <p:nvPr>
            <p:ph type="sldNum" sz="quarter" idx="12"/>
          </p:nvPr>
        </p:nvSpPr>
        <p:spPr/>
        <p:txBody>
          <a:bodyPr/>
          <a:lstStyle/>
          <a:p>
            <a:fld id="{B8412469-A507-4EFC-912E-53C464EADD56}" type="slidenum">
              <a:rPr lang="en-US"/>
              <a:pPr/>
              <a:t>46</a:t>
            </a:fld>
            <a:endParaRPr lang="en-US"/>
          </a:p>
        </p:txBody>
      </p:sp>
      <p:sp>
        <p:nvSpPr>
          <p:cNvPr id="6" name="TextBox 1"/>
          <p:cNvSpPr txBox="1"/>
          <p:nvPr/>
        </p:nvSpPr>
        <p:spPr>
          <a:xfrm>
            <a:off x="0"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838200"/>
          </a:xfrm>
        </p:spPr>
        <p:txBody>
          <a:bodyPr/>
          <a:lstStyle/>
          <a:p>
            <a:r>
              <a:rPr lang="en-CA" b="1" dirty="0">
                <a:effectLst>
                  <a:outerShdw blurRad="38100" dist="38100" dir="2700000" algn="tl">
                    <a:srgbClr val="000000">
                      <a:alpha val="43137"/>
                    </a:srgbClr>
                  </a:outerShdw>
                </a:effectLst>
              </a:rPr>
              <a:t>8.2 MANAGE QUALITY – DATA FLOW DIAGRAM</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47</a:t>
            </a:fld>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580911260"/>
              </p:ext>
            </p:extLst>
          </p:nvPr>
        </p:nvGraphicFramePr>
        <p:xfrm>
          <a:off x="628650" y="1143001"/>
          <a:ext cx="8376804" cy="5029200"/>
        </p:xfrm>
        <a:graphic>
          <a:graphicData uri="http://schemas.openxmlformats.org/presentationml/2006/ole">
            <mc:AlternateContent xmlns:mc="http://schemas.openxmlformats.org/markup-compatibility/2006">
              <mc:Choice xmlns:v="urn:schemas-microsoft-com:vml" Requires="v">
                <p:oleObj spid="_x0000_s259137" name="Visio" r:id="rId3" imgW="10741498" imgH="7075817" progId="Visio.Drawing.15">
                  <p:embed/>
                </p:oleObj>
              </mc:Choice>
              <mc:Fallback>
                <p:oleObj name="Visio" r:id="rId3" imgW="10741498" imgH="7075817" progId="Visio.Drawing.15">
                  <p:embed/>
                  <p:pic>
                    <p:nvPicPr>
                      <p:cNvPr id="0" name=""/>
                      <p:cNvPicPr/>
                      <p:nvPr/>
                    </p:nvPicPr>
                    <p:blipFill>
                      <a:blip r:embed="rId4"/>
                      <a:stretch>
                        <a:fillRect/>
                      </a:stretch>
                    </p:blipFill>
                    <p:spPr>
                      <a:xfrm>
                        <a:off x="628650" y="1143001"/>
                        <a:ext cx="8376804" cy="5029200"/>
                      </a:xfrm>
                      <a:prstGeom prst="rect">
                        <a:avLst/>
                      </a:prstGeom>
                    </p:spPr>
                  </p:pic>
                </p:oleObj>
              </mc:Fallback>
            </mc:AlternateContent>
          </a:graphicData>
        </a:graphic>
      </p:graphicFrame>
      <p:sp>
        <p:nvSpPr>
          <p:cNvPr id="7" name="TextBox 1"/>
          <p:cNvSpPr txBox="1"/>
          <p:nvPr/>
        </p:nvSpPr>
        <p:spPr>
          <a:xfrm>
            <a:off x="3888833" y="6413699"/>
            <a:ext cx="510697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 8.8 page 289 </a:t>
            </a:r>
          </a:p>
        </p:txBody>
      </p:sp>
    </p:spTree>
    <p:extLst>
      <p:ext uri="{BB962C8B-B14F-4D97-AF65-F5344CB8AC3E}">
        <p14:creationId xmlns:p14="http://schemas.microsoft.com/office/powerpoint/2010/main" val="3812403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228600" y="152400"/>
            <a:ext cx="8458200" cy="685800"/>
          </a:xfrm>
          <a:noFill/>
          <a:ln/>
        </p:spPr>
        <p:txBody>
          <a:bodyPr>
            <a:normAutofit/>
          </a:bodyPr>
          <a:lstStyle/>
          <a:p>
            <a:pPr algn="ctr"/>
            <a:r>
              <a:rPr lang="en-US" sz="3600" b="1" dirty="0">
                <a:effectLst>
                  <a:outerShdw blurRad="38100" dist="38100" dir="2700000" algn="tl">
                    <a:srgbClr val="000000">
                      <a:alpha val="43137"/>
                    </a:srgbClr>
                  </a:outerShdw>
                </a:effectLst>
              </a:rPr>
              <a:t>8.2 MANAGE QUALITY</a:t>
            </a:r>
          </a:p>
        </p:txBody>
      </p:sp>
      <p:sp>
        <p:nvSpPr>
          <p:cNvPr id="8" name="Slide Number Placeholder 3"/>
          <p:cNvSpPr>
            <a:spLocks noGrp="1"/>
          </p:cNvSpPr>
          <p:nvPr>
            <p:ph type="sldNum" sz="quarter" idx="12"/>
          </p:nvPr>
        </p:nvSpPr>
        <p:spPr/>
        <p:txBody>
          <a:bodyPr/>
          <a:lstStyle/>
          <a:p>
            <a:fld id="{854414C0-CC59-4590-836C-0929A400263C}" type="slidenum">
              <a:rPr lang="en-US"/>
              <a:pPr/>
              <a:t>48</a:t>
            </a:fld>
            <a:endParaRPr lang="en-US"/>
          </a:p>
        </p:txBody>
      </p:sp>
      <p:sp>
        <p:nvSpPr>
          <p:cNvPr id="661506" name="Rectangle 2"/>
          <p:cNvSpPr>
            <a:spLocks noChangeArrowheads="1"/>
          </p:cNvSpPr>
          <p:nvPr/>
        </p:nvSpPr>
        <p:spPr bwMode="auto">
          <a:xfrm>
            <a:off x="0" y="6400800"/>
            <a:ext cx="1905000" cy="457200"/>
          </a:xfrm>
          <a:prstGeom prst="rect">
            <a:avLst/>
          </a:prstGeom>
          <a:noFill/>
          <a:ln w="9525">
            <a:noFill/>
            <a:miter lim="800000"/>
            <a:headEnd/>
            <a:tailEnd/>
          </a:ln>
          <a:effectLst/>
        </p:spPr>
        <p:txBody>
          <a:bodyPr wrap="none" anchor="ctr"/>
          <a:lstStyle/>
          <a:p>
            <a:endParaRPr lang="en-CA"/>
          </a:p>
        </p:txBody>
      </p:sp>
      <p:sp>
        <p:nvSpPr>
          <p:cNvPr id="661507" name="Freeform 3"/>
          <p:cNvSpPr>
            <a:spLocks/>
          </p:cNvSpPr>
          <p:nvPr/>
        </p:nvSpPr>
        <p:spPr bwMode="auto">
          <a:xfrm>
            <a:off x="152400" y="2317750"/>
            <a:ext cx="8991599"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2">
              <a:lumMod val="20000"/>
              <a:lumOff val="80000"/>
            </a:schemeClr>
          </a:solidFill>
          <a:ln w="12700" cap="rnd" cmpd="sng">
            <a:solidFill>
              <a:schemeClr val="tx1"/>
            </a:solidFill>
            <a:prstDash val="solid"/>
            <a:round/>
            <a:headEnd/>
            <a:tailEnd/>
          </a:ln>
          <a:effectLst/>
        </p:spPr>
        <p:txBody>
          <a:bodyPr/>
          <a:lstStyle/>
          <a:p>
            <a:endParaRPr lang="en-CA"/>
          </a:p>
        </p:txBody>
      </p:sp>
      <p:sp>
        <p:nvSpPr>
          <p:cNvPr id="661509" name="Rectangle 5"/>
          <p:cNvSpPr>
            <a:spLocks noChangeArrowheads="1"/>
          </p:cNvSpPr>
          <p:nvPr/>
        </p:nvSpPr>
        <p:spPr bwMode="auto">
          <a:xfrm>
            <a:off x="5486400" y="1885255"/>
            <a:ext cx="2551113" cy="396240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dirty="0">
                <a:solidFill>
                  <a:schemeClr val="bg1"/>
                </a:solidFill>
                <a:latin typeface="Arial" charset="0"/>
              </a:rPr>
              <a:t>   </a:t>
            </a:r>
          </a:p>
          <a:p>
            <a:endParaRPr lang="en-US" dirty="0">
              <a:solidFill>
                <a:schemeClr val="bg1"/>
              </a:solidFill>
              <a:latin typeface="Arial" charset="0"/>
            </a:endParaRPr>
          </a:p>
          <a:p>
            <a:pPr>
              <a:buFontTx/>
              <a:buChar char="•"/>
            </a:pPr>
            <a:r>
              <a:rPr lang="en-US" sz="1400" dirty="0">
                <a:solidFill>
                  <a:schemeClr val="bg1"/>
                </a:solidFill>
                <a:latin typeface="Arial" charset="0"/>
              </a:rPr>
              <a:t>1Quality Reports</a:t>
            </a:r>
          </a:p>
          <a:p>
            <a:pPr>
              <a:buFontTx/>
              <a:buChar char="•"/>
            </a:pPr>
            <a:r>
              <a:rPr lang="en-US" sz="1400" dirty="0">
                <a:solidFill>
                  <a:schemeClr val="bg1"/>
                </a:solidFill>
                <a:latin typeface="Arial" charset="0"/>
              </a:rPr>
              <a:t>2Test and Evaluation</a:t>
            </a:r>
          </a:p>
          <a:p>
            <a:r>
              <a:rPr lang="en-US" sz="1400" dirty="0">
                <a:solidFill>
                  <a:schemeClr val="bg1"/>
                </a:solidFill>
                <a:latin typeface="Arial" charset="0"/>
              </a:rPr>
              <a:t>    Documents</a:t>
            </a:r>
          </a:p>
          <a:p>
            <a:pPr>
              <a:buFont typeface="Arial" panose="020B0604020202020204" pitchFamily="34" charset="0"/>
              <a:buChar char="•"/>
            </a:pPr>
            <a:r>
              <a:rPr lang="en-US" sz="1400" dirty="0">
                <a:solidFill>
                  <a:schemeClr val="bg1"/>
                </a:solidFill>
                <a:latin typeface="Arial" charset="0"/>
              </a:rPr>
              <a:t>3 Change Requests</a:t>
            </a:r>
          </a:p>
          <a:p>
            <a:pPr>
              <a:buFont typeface="Arial" panose="020B0604020202020204" pitchFamily="34" charset="0"/>
              <a:buChar char="•"/>
            </a:pPr>
            <a:r>
              <a:rPr lang="en-US" sz="1400" dirty="0">
                <a:solidFill>
                  <a:schemeClr val="bg1"/>
                </a:solidFill>
                <a:latin typeface="Arial" charset="0"/>
              </a:rPr>
              <a:t>4 Project Mgmt. Plan </a:t>
            </a:r>
          </a:p>
          <a:p>
            <a:r>
              <a:rPr lang="en-US" sz="1400" dirty="0">
                <a:solidFill>
                  <a:schemeClr val="bg1"/>
                </a:solidFill>
                <a:latin typeface="Arial" charset="0"/>
              </a:rPr>
              <a:t>     Updates</a:t>
            </a:r>
          </a:p>
          <a:p>
            <a:pPr marL="173038" indent="-80963">
              <a:buFont typeface="Arial" panose="020B0604020202020204" pitchFamily="34" charset="0"/>
              <a:buChar char="•"/>
            </a:pPr>
            <a:r>
              <a:rPr lang="en-US" sz="1400" dirty="0">
                <a:solidFill>
                  <a:schemeClr val="bg1"/>
                </a:solidFill>
                <a:latin typeface="Arial" charset="0"/>
              </a:rPr>
              <a:t>Quality measurements plan</a:t>
            </a:r>
          </a:p>
          <a:p>
            <a:pPr marL="173038" indent="-80963">
              <a:buFont typeface="Arial" panose="020B0604020202020204" pitchFamily="34" charset="0"/>
              <a:buChar char="•"/>
            </a:pPr>
            <a:r>
              <a:rPr lang="en-US" sz="1400" dirty="0">
                <a:solidFill>
                  <a:schemeClr val="bg1"/>
                </a:solidFill>
                <a:latin typeface="Arial" charset="0"/>
              </a:rPr>
              <a:t>Scope Baseline</a:t>
            </a:r>
          </a:p>
          <a:p>
            <a:pPr marL="173038" indent="-80963">
              <a:buFont typeface="Arial" panose="020B0604020202020204" pitchFamily="34" charset="0"/>
              <a:buChar char="•"/>
            </a:pPr>
            <a:r>
              <a:rPr lang="en-US" sz="1400" dirty="0">
                <a:solidFill>
                  <a:schemeClr val="bg1"/>
                </a:solidFill>
                <a:latin typeface="Arial" charset="0"/>
              </a:rPr>
              <a:t>Schedule baseline</a:t>
            </a:r>
          </a:p>
          <a:p>
            <a:pPr marL="173038" indent="-80963">
              <a:buFont typeface="Arial" panose="020B0604020202020204" pitchFamily="34" charset="0"/>
              <a:buChar char="•"/>
            </a:pPr>
            <a:r>
              <a:rPr lang="en-US" sz="1400" dirty="0">
                <a:solidFill>
                  <a:schemeClr val="bg1"/>
                </a:solidFill>
                <a:latin typeface="Arial" charset="0"/>
              </a:rPr>
              <a:t>Cost baseline</a:t>
            </a:r>
          </a:p>
          <a:p>
            <a:pPr>
              <a:buFont typeface="Arial" panose="020B0604020202020204" pitchFamily="34" charset="0"/>
              <a:buChar char="•"/>
            </a:pPr>
            <a:r>
              <a:rPr lang="en-US" sz="1400" dirty="0">
                <a:solidFill>
                  <a:schemeClr val="bg1"/>
                </a:solidFill>
                <a:latin typeface="Arial" charset="0"/>
              </a:rPr>
              <a:t>5 Project Docs Updates</a:t>
            </a:r>
          </a:p>
          <a:p>
            <a:pPr marL="92075">
              <a:buFont typeface="Arial" panose="020B0604020202020204" pitchFamily="34" charset="0"/>
              <a:buChar char="•"/>
            </a:pPr>
            <a:r>
              <a:rPr lang="en-US" sz="1400" dirty="0">
                <a:solidFill>
                  <a:schemeClr val="bg1"/>
                </a:solidFill>
                <a:latin typeface="Arial" charset="0"/>
              </a:rPr>
              <a:t>Issue log</a:t>
            </a:r>
          </a:p>
          <a:p>
            <a:pPr marL="92075">
              <a:buFont typeface="Arial" panose="020B0604020202020204" pitchFamily="34" charset="0"/>
              <a:buChar char="•"/>
            </a:pPr>
            <a:r>
              <a:rPr lang="en-US" sz="1400" dirty="0">
                <a:solidFill>
                  <a:schemeClr val="bg1"/>
                </a:solidFill>
                <a:latin typeface="Arial" charset="0"/>
              </a:rPr>
              <a:t>Lessons learned register</a:t>
            </a:r>
          </a:p>
          <a:p>
            <a:pPr marL="92075">
              <a:buFont typeface="Arial" panose="020B0604020202020204" pitchFamily="34" charset="0"/>
              <a:buChar char="•"/>
            </a:pPr>
            <a:r>
              <a:rPr lang="en-US" sz="1400" dirty="0">
                <a:solidFill>
                  <a:schemeClr val="bg1"/>
                </a:solidFill>
                <a:latin typeface="Arial" charset="0"/>
              </a:rPr>
              <a:t>Risk register</a:t>
            </a:r>
          </a:p>
          <a:p>
            <a:endParaRPr lang="en-US" sz="1600" dirty="0">
              <a:solidFill>
                <a:schemeClr val="bg1"/>
              </a:solidFill>
              <a:latin typeface="Arial" charset="0"/>
            </a:endParaRPr>
          </a:p>
        </p:txBody>
      </p:sp>
      <p:sp>
        <p:nvSpPr>
          <p:cNvPr id="661510" name="Rectangle 6"/>
          <p:cNvSpPr>
            <a:spLocks noChangeArrowheads="1"/>
          </p:cNvSpPr>
          <p:nvPr/>
        </p:nvSpPr>
        <p:spPr bwMode="auto">
          <a:xfrm>
            <a:off x="228600" y="1885255"/>
            <a:ext cx="2514600" cy="3660577"/>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dirty="0">
                <a:solidFill>
                  <a:schemeClr val="bg1"/>
                </a:solidFill>
                <a:latin typeface="Arial" charset="0"/>
              </a:rPr>
              <a:t>   </a:t>
            </a:r>
          </a:p>
          <a:p>
            <a:r>
              <a:rPr lang="en-US" b="1" dirty="0">
                <a:solidFill>
                  <a:schemeClr val="bg1"/>
                </a:solidFill>
                <a:latin typeface="Arial" charset="0"/>
              </a:rPr>
              <a:t> </a:t>
            </a:r>
            <a:endParaRPr lang="en-US" sz="1600" dirty="0">
              <a:solidFill>
                <a:schemeClr val="bg1"/>
              </a:solidFill>
              <a:latin typeface="Arial" charset="0"/>
            </a:endParaRPr>
          </a:p>
          <a:p>
            <a:pPr>
              <a:buFontTx/>
              <a:buChar char="•"/>
            </a:pPr>
            <a:r>
              <a:rPr lang="en-US" sz="1600" dirty="0">
                <a:solidFill>
                  <a:schemeClr val="bg1"/>
                </a:solidFill>
                <a:latin typeface="Arial" charset="0"/>
              </a:rPr>
              <a:t>1 Project Mgmt. Plan</a:t>
            </a:r>
          </a:p>
          <a:p>
            <a:pPr marL="266700">
              <a:buFontTx/>
              <a:buChar char="•"/>
            </a:pPr>
            <a:r>
              <a:rPr lang="en-US" sz="1600" dirty="0">
                <a:solidFill>
                  <a:schemeClr val="bg1"/>
                </a:solidFill>
                <a:latin typeface="Arial" charset="0"/>
              </a:rPr>
              <a:t> Quality Mgmt. Plan</a:t>
            </a:r>
          </a:p>
          <a:p>
            <a:pPr>
              <a:buFontTx/>
              <a:buChar char="•"/>
            </a:pPr>
            <a:r>
              <a:rPr lang="en-US" sz="1600" dirty="0">
                <a:solidFill>
                  <a:schemeClr val="bg1"/>
                </a:solidFill>
                <a:latin typeface="Arial" charset="0"/>
              </a:rPr>
              <a:t>2 Project Documents</a:t>
            </a:r>
          </a:p>
          <a:p>
            <a:pPr marL="266700">
              <a:buFontTx/>
              <a:buChar char="•"/>
            </a:pPr>
            <a:r>
              <a:rPr lang="en-US" sz="1600" dirty="0">
                <a:solidFill>
                  <a:schemeClr val="bg1"/>
                </a:solidFill>
                <a:latin typeface="Arial" charset="0"/>
              </a:rPr>
              <a:t> Lessons Learned </a:t>
            </a:r>
          </a:p>
          <a:p>
            <a:pPr marL="266700"/>
            <a:r>
              <a:rPr lang="en-US" sz="1600" dirty="0">
                <a:solidFill>
                  <a:schemeClr val="bg1"/>
                </a:solidFill>
                <a:latin typeface="Arial" charset="0"/>
              </a:rPr>
              <a:t>  Register</a:t>
            </a:r>
          </a:p>
          <a:p>
            <a:pPr marL="266700">
              <a:buFontTx/>
              <a:buChar char="•"/>
            </a:pPr>
            <a:r>
              <a:rPr lang="en-US" sz="1600" dirty="0">
                <a:solidFill>
                  <a:schemeClr val="bg1"/>
                </a:solidFill>
                <a:latin typeface="Arial" charset="0"/>
              </a:rPr>
              <a:t> Quality Control </a:t>
            </a:r>
          </a:p>
          <a:p>
            <a:pPr marL="266700"/>
            <a:r>
              <a:rPr lang="en-US" sz="1600" dirty="0">
                <a:solidFill>
                  <a:schemeClr val="bg1"/>
                </a:solidFill>
                <a:latin typeface="Arial" charset="0"/>
              </a:rPr>
              <a:t>   measurements </a:t>
            </a:r>
          </a:p>
          <a:p>
            <a:pPr marL="358775" indent="-92075">
              <a:buFont typeface="Arial" panose="020B0604020202020204" pitchFamily="34" charset="0"/>
              <a:buChar char="•"/>
            </a:pPr>
            <a:r>
              <a:rPr lang="en-US" sz="1600" dirty="0">
                <a:solidFill>
                  <a:schemeClr val="bg1"/>
                </a:solidFill>
                <a:latin typeface="Arial" charset="0"/>
              </a:rPr>
              <a:t> Quality metrics</a:t>
            </a:r>
          </a:p>
          <a:p>
            <a:pPr marL="358775" indent="-92075">
              <a:buFont typeface="Arial" panose="020B0604020202020204" pitchFamily="34" charset="0"/>
              <a:buChar char="•"/>
            </a:pPr>
            <a:r>
              <a:rPr lang="en-US" sz="1600" dirty="0">
                <a:solidFill>
                  <a:schemeClr val="bg1"/>
                </a:solidFill>
                <a:latin typeface="Arial" charset="0"/>
              </a:rPr>
              <a:t> Risk reports</a:t>
            </a:r>
          </a:p>
          <a:p>
            <a:pPr>
              <a:buFont typeface="Arial" panose="020B0604020202020204" pitchFamily="34" charset="0"/>
              <a:buChar char="•"/>
            </a:pPr>
            <a:r>
              <a:rPr lang="en-US" sz="1600" dirty="0">
                <a:solidFill>
                  <a:schemeClr val="bg1"/>
                </a:solidFill>
                <a:latin typeface="Arial" charset="0"/>
              </a:rPr>
              <a:t>3 Org Process Assets</a:t>
            </a:r>
          </a:p>
          <a:p>
            <a:endParaRPr lang="en-US" sz="1600" dirty="0">
              <a:solidFill>
                <a:schemeClr val="bg1"/>
              </a:solidFill>
              <a:latin typeface="Arial" charset="0"/>
            </a:endParaRPr>
          </a:p>
          <a:p>
            <a:endParaRPr lang="en-US" sz="1600" dirty="0">
              <a:solidFill>
                <a:schemeClr val="bg1"/>
              </a:solidFill>
              <a:latin typeface="Arial" charset="0"/>
            </a:endParaRPr>
          </a:p>
        </p:txBody>
      </p:sp>
      <p:sp>
        <p:nvSpPr>
          <p:cNvPr id="661511" name="Rectangle 7"/>
          <p:cNvSpPr>
            <a:spLocks noChangeArrowheads="1"/>
          </p:cNvSpPr>
          <p:nvPr/>
        </p:nvSpPr>
        <p:spPr bwMode="auto">
          <a:xfrm>
            <a:off x="2971801" y="838200"/>
            <a:ext cx="2322512" cy="5712023"/>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endParaRPr lang="en-US" sz="1600" b="1" dirty="0">
              <a:solidFill>
                <a:schemeClr val="bg1"/>
              </a:solidFill>
              <a:latin typeface="Arial" charset="0"/>
            </a:endParaRPr>
          </a:p>
          <a:p>
            <a:endParaRPr lang="en-US" sz="1600" b="1" dirty="0">
              <a:solidFill>
                <a:schemeClr val="bg1"/>
              </a:solidFill>
              <a:latin typeface="Arial" charset="0"/>
            </a:endParaRPr>
          </a:p>
          <a:p>
            <a:endParaRPr lang="en-US" sz="1600" b="1" dirty="0">
              <a:solidFill>
                <a:schemeClr val="bg1"/>
              </a:solidFill>
              <a:latin typeface="Arial" charset="0"/>
            </a:endParaRPr>
          </a:p>
          <a:p>
            <a:endParaRPr lang="en-US" sz="1600" b="1" dirty="0">
              <a:solidFill>
                <a:schemeClr val="bg1"/>
              </a:solidFill>
              <a:latin typeface="Arial" charset="0"/>
            </a:endParaRPr>
          </a:p>
          <a:p>
            <a:pPr>
              <a:buFont typeface="Arial" pitchFamily="34" charset="0"/>
              <a:buChar char="•"/>
            </a:pPr>
            <a:r>
              <a:rPr lang="en-US" sz="1400" dirty="0">
                <a:solidFill>
                  <a:schemeClr val="bg1"/>
                </a:solidFill>
                <a:latin typeface="Arial" charset="0"/>
              </a:rPr>
              <a:t>1 Data Gathering</a:t>
            </a:r>
          </a:p>
          <a:p>
            <a:pPr marL="173038">
              <a:buFont typeface="Arial" pitchFamily="34" charset="0"/>
              <a:buChar char="•"/>
            </a:pPr>
            <a:r>
              <a:rPr lang="en-US" sz="1400" dirty="0">
                <a:solidFill>
                  <a:schemeClr val="bg1"/>
                </a:solidFill>
                <a:latin typeface="Arial" charset="0"/>
              </a:rPr>
              <a:t> Checklists </a:t>
            </a:r>
          </a:p>
          <a:p>
            <a:pPr>
              <a:buFont typeface="Arial" pitchFamily="34" charset="0"/>
              <a:buChar char="•"/>
            </a:pPr>
            <a:r>
              <a:rPr lang="en-US" sz="1400" dirty="0">
                <a:solidFill>
                  <a:schemeClr val="bg1"/>
                </a:solidFill>
                <a:latin typeface="Arial" charset="0"/>
              </a:rPr>
              <a:t>2 Data Analysis</a:t>
            </a:r>
          </a:p>
          <a:p>
            <a:pPr marL="266700" indent="-93663">
              <a:buFont typeface="Arial" panose="020B0604020202020204" pitchFamily="34" charset="0"/>
              <a:buChar char="•"/>
            </a:pPr>
            <a:r>
              <a:rPr lang="en-US" sz="1400" dirty="0">
                <a:solidFill>
                  <a:schemeClr val="bg1"/>
                </a:solidFill>
                <a:latin typeface="Arial" charset="0"/>
              </a:rPr>
              <a:t>Alternatives Analysis</a:t>
            </a:r>
          </a:p>
          <a:p>
            <a:pPr marL="266700" indent="-93663">
              <a:buFont typeface="Arial" panose="020B0604020202020204" pitchFamily="34" charset="0"/>
              <a:buChar char="•"/>
            </a:pPr>
            <a:r>
              <a:rPr lang="en-US" sz="1400" dirty="0">
                <a:solidFill>
                  <a:schemeClr val="bg1"/>
                </a:solidFill>
                <a:latin typeface="Arial" charset="0"/>
              </a:rPr>
              <a:t>Document Analysis</a:t>
            </a:r>
          </a:p>
          <a:p>
            <a:pPr marL="266700" indent="-93663">
              <a:buFont typeface="Arial" panose="020B0604020202020204" pitchFamily="34" charset="0"/>
              <a:buChar char="•"/>
            </a:pPr>
            <a:r>
              <a:rPr lang="en-US" sz="1400" dirty="0">
                <a:solidFill>
                  <a:schemeClr val="bg1"/>
                </a:solidFill>
                <a:latin typeface="Arial" charset="0"/>
              </a:rPr>
              <a:t>Process Analysis</a:t>
            </a:r>
          </a:p>
          <a:p>
            <a:pPr marL="266700" indent="-93663">
              <a:buFont typeface="Arial" panose="020B0604020202020204" pitchFamily="34" charset="0"/>
              <a:buChar char="•"/>
            </a:pPr>
            <a:r>
              <a:rPr lang="en-US" sz="1400" dirty="0">
                <a:solidFill>
                  <a:schemeClr val="bg1"/>
                </a:solidFill>
                <a:latin typeface="Arial" charset="0"/>
              </a:rPr>
              <a:t>Root cause Analysis</a:t>
            </a:r>
          </a:p>
          <a:p>
            <a:pPr>
              <a:buFont typeface="Arial" pitchFamily="34" charset="0"/>
              <a:buChar char="•"/>
            </a:pPr>
            <a:r>
              <a:rPr lang="en-US" sz="1400" dirty="0">
                <a:solidFill>
                  <a:schemeClr val="bg1"/>
                </a:solidFill>
                <a:latin typeface="Arial" charset="0"/>
              </a:rPr>
              <a:t>3 Decision Making</a:t>
            </a:r>
          </a:p>
          <a:p>
            <a:pPr marL="173038">
              <a:buFont typeface="Arial" pitchFamily="34" charset="0"/>
              <a:buChar char="•"/>
            </a:pPr>
            <a:r>
              <a:rPr lang="en-US" sz="1400" dirty="0">
                <a:solidFill>
                  <a:schemeClr val="bg1"/>
                </a:solidFill>
                <a:latin typeface="Arial" charset="0"/>
              </a:rPr>
              <a:t>Multi-criteria Decision</a:t>
            </a:r>
          </a:p>
          <a:p>
            <a:pPr marL="173038"/>
            <a:r>
              <a:rPr lang="en-US" sz="1400" dirty="0">
                <a:solidFill>
                  <a:schemeClr val="bg1"/>
                </a:solidFill>
                <a:latin typeface="Arial" charset="0"/>
              </a:rPr>
              <a:t>  Analysis</a:t>
            </a:r>
          </a:p>
          <a:p>
            <a:pPr>
              <a:buFont typeface="Arial" panose="020B0604020202020204" pitchFamily="34" charset="0"/>
              <a:buChar char="•"/>
            </a:pPr>
            <a:r>
              <a:rPr lang="en-US" sz="1400" dirty="0">
                <a:solidFill>
                  <a:schemeClr val="bg1"/>
                </a:solidFill>
                <a:latin typeface="Arial" charset="0"/>
              </a:rPr>
              <a:t>4 Data Presentation</a:t>
            </a:r>
          </a:p>
          <a:p>
            <a:pPr marL="173038">
              <a:buFont typeface="Arial" panose="020B0604020202020204" pitchFamily="34" charset="0"/>
              <a:buChar char="•"/>
            </a:pPr>
            <a:r>
              <a:rPr lang="en-US" sz="1400" dirty="0">
                <a:solidFill>
                  <a:schemeClr val="bg1"/>
                </a:solidFill>
                <a:latin typeface="Arial" charset="0"/>
              </a:rPr>
              <a:t>Affinity Diagrams</a:t>
            </a:r>
          </a:p>
          <a:p>
            <a:pPr marL="173038">
              <a:buFont typeface="Arial" panose="020B0604020202020204" pitchFamily="34" charset="0"/>
              <a:buChar char="•"/>
            </a:pPr>
            <a:r>
              <a:rPr lang="en-US" sz="1400" dirty="0">
                <a:solidFill>
                  <a:schemeClr val="bg1"/>
                </a:solidFill>
                <a:latin typeface="Arial" charset="0"/>
              </a:rPr>
              <a:t>Cause &amp; Effect Diag.</a:t>
            </a:r>
          </a:p>
          <a:p>
            <a:pPr marL="173038">
              <a:buFont typeface="Arial" panose="020B0604020202020204" pitchFamily="34" charset="0"/>
              <a:buChar char="•"/>
            </a:pPr>
            <a:r>
              <a:rPr lang="en-US" sz="1400" dirty="0">
                <a:solidFill>
                  <a:schemeClr val="bg1"/>
                </a:solidFill>
                <a:latin typeface="Arial" charset="0"/>
              </a:rPr>
              <a:t>Flowcharts</a:t>
            </a:r>
          </a:p>
          <a:p>
            <a:pPr marL="173038">
              <a:buFont typeface="Arial" panose="020B0604020202020204" pitchFamily="34" charset="0"/>
              <a:buChar char="•"/>
            </a:pPr>
            <a:r>
              <a:rPr lang="en-US" sz="1400" dirty="0">
                <a:solidFill>
                  <a:schemeClr val="bg1"/>
                </a:solidFill>
                <a:latin typeface="Arial" charset="0"/>
              </a:rPr>
              <a:t>Histograms</a:t>
            </a:r>
          </a:p>
          <a:p>
            <a:pPr marL="173038">
              <a:buFont typeface="Arial" panose="020B0604020202020204" pitchFamily="34" charset="0"/>
              <a:buChar char="•"/>
            </a:pPr>
            <a:r>
              <a:rPr lang="en-US" sz="1400" dirty="0">
                <a:solidFill>
                  <a:schemeClr val="bg1"/>
                </a:solidFill>
                <a:latin typeface="Arial" charset="0"/>
              </a:rPr>
              <a:t>Matrix Diagrams</a:t>
            </a:r>
          </a:p>
          <a:p>
            <a:pPr marL="173038">
              <a:buFont typeface="Arial" panose="020B0604020202020204" pitchFamily="34" charset="0"/>
              <a:buChar char="•"/>
            </a:pPr>
            <a:r>
              <a:rPr lang="en-US" sz="1400" dirty="0">
                <a:solidFill>
                  <a:schemeClr val="bg1"/>
                </a:solidFill>
                <a:latin typeface="Arial" charset="0"/>
              </a:rPr>
              <a:t>Scatter Diagrams</a:t>
            </a:r>
          </a:p>
          <a:p>
            <a:pPr>
              <a:buFont typeface="Arial" panose="020B0604020202020204" pitchFamily="34" charset="0"/>
              <a:buChar char="•"/>
            </a:pPr>
            <a:r>
              <a:rPr lang="en-US" sz="1400" dirty="0">
                <a:solidFill>
                  <a:schemeClr val="bg1"/>
                </a:solidFill>
                <a:latin typeface="Arial" charset="0"/>
              </a:rPr>
              <a:t>5 Audits</a:t>
            </a:r>
          </a:p>
          <a:p>
            <a:pPr>
              <a:buFont typeface="Arial" panose="020B0604020202020204" pitchFamily="34" charset="0"/>
              <a:buChar char="•"/>
            </a:pPr>
            <a:r>
              <a:rPr lang="en-US" sz="1400" dirty="0">
                <a:solidFill>
                  <a:schemeClr val="bg1"/>
                </a:solidFill>
                <a:latin typeface="Arial" charset="0"/>
              </a:rPr>
              <a:t>6 Design for X</a:t>
            </a:r>
          </a:p>
          <a:p>
            <a:pPr>
              <a:buFont typeface="Arial" panose="020B0604020202020204" pitchFamily="34" charset="0"/>
              <a:buChar char="•"/>
            </a:pPr>
            <a:r>
              <a:rPr lang="en-US" sz="1400" dirty="0">
                <a:solidFill>
                  <a:schemeClr val="bg1"/>
                </a:solidFill>
                <a:latin typeface="Arial" charset="0"/>
              </a:rPr>
              <a:t>7 Problem Solving</a:t>
            </a:r>
          </a:p>
          <a:p>
            <a:pPr>
              <a:buFont typeface="Arial" panose="020B0604020202020204" pitchFamily="34" charset="0"/>
              <a:buChar char="•"/>
            </a:pPr>
            <a:r>
              <a:rPr lang="en-US" sz="1400" dirty="0">
                <a:solidFill>
                  <a:schemeClr val="bg1"/>
                </a:solidFill>
                <a:latin typeface="Arial" charset="0"/>
              </a:rPr>
              <a:t>8 Quality Improvement </a:t>
            </a:r>
          </a:p>
          <a:p>
            <a:r>
              <a:rPr lang="en-US" sz="1400" dirty="0">
                <a:solidFill>
                  <a:schemeClr val="bg1"/>
                </a:solidFill>
                <a:latin typeface="Arial" charset="0"/>
              </a:rPr>
              <a:t>     methods </a:t>
            </a:r>
          </a:p>
          <a:p>
            <a:endParaRPr lang="en-US" sz="1600" dirty="0">
              <a:solidFill>
                <a:schemeClr val="bg1"/>
              </a:solidFill>
              <a:latin typeface="Arial" charset="0"/>
            </a:endParaRPr>
          </a:p>
          <a:p>
            <a:endParaRPr lang="en-US" sz="1600" dirty="0">
              <a:solidFill>
                <a:schemeClr val="bg1"/>
              </a:solidFill>
              <a:latin typeface="Arial" charset="0"/>
            </a:endParaRPr>
          </a:p>
        </p:txBody>
      </p:sp>
      <p:sp>
        <p:nvSpPr>
          <p:cNvPr id="9" name="TextBox 1"/>
          <p:cNvSpPr txBox="1"/>
          <p:nvPr/>
        </p:nvSpPr>
        <p:spPr>
          <a:xfrm>
            <a:off x="-14645"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262200" y="1917640"/>
            <a:ext cx="1104900" cy="400110"/>
          </a:xfrm>
          <a:prstGeom prst="rect">
            <a:avLst/>
          </a:prstGeom>
          <a:noFill/>
        </p:spPr>
        <p:txBody>
          <a:bodyPr wrap="square" rtlCol="0">
            <a:spAutoFit/>
          </a:bodyPr>
          <a:lstStyle/>
          <a:p>
            <a:r>
              <a:rPr lang="en-US" sz="2000" b="1" dirty="0">
                <a:solidFill>
                  <a:schemeClr val="bg1"/>
                </a:solidFill>
                <a:latin typeface="Arial" charset="0"/>
              </a:rPr>
              <a:t>Inputs</a:t>
            </a:r>
            <a:endParaRPr lang="en-US" b="1" dirty="0">
              <a:solidFill>
                <a:schemeClr val="bg1"/>
              </a:solidFill>
              <a:latin typeface="Arial" charset="0"/>
            </a:endParaRPr>
          </a:p>
        </p:txBody>
      </p:sp>
      <p:sp>
        <p:nvSpPr>
          <p:cNvPr id="3" name="TextBox 2"/>
          <p:cNvSpPr txBox="1"/>
          <p:nvPr/>
        </p:nvSpPr>
        <p:spPr>
          <a:xfrm>
            <a:off x="2971801" y="807741"/>
            <a:ext cx="2133600" cy="707886"/>
          </a:xfrm>
          <a:prstGeom prst="rect">
            <a:avLst/>
          </a:prstGeom>
          <a:noFill/>
        </p:spPr>
        <p:txBody>
          <a:bodyPr wrap="square" rtlCol="0">
            <a:spAutoFit/>
          </a:bodyPr>
          <a:lstStyle/>
          <a:p>
            <a:r>
              <a:rPr lang="en-US" sz="2000" b="1" dirty="0">
                <a:solidFill>
                  <a:schemeClr val="bg1"/>
                </a:solidFill>
                <a:latin typeface="Arial" charset="0"/>
              </a:rPr>
              <a:t>Tools and </a:t>
            </a:r>
          </a:p>
          <a:p>
            <a:r>
              <a:rPr lang="en-US" sz="2000" b="1" dirty="0">
                <a:solidFill>
                  <a:schemeClr val="bg1"/>
                </a:solidFill>
                <a:latin typeface="Arial" charset="0"/>
              </a:rPr>
              <a:t>Techniques</a:t>
            </a:r>
          </a:p>
        </p:txBody>
      </p:sp>
      <p:sp>
        <p:nvSpPr>
          <p:cNvPr id="4" name="TextBox 3"/>
          <p:cNvSpPr txBox="1"/>
          <p:nvPr/>
        </p:nvSpPr>
        <p:spPr>
          <a:xfrm>
            <a:off x="5540276" y="1948418"/>
            <a:ext cx="1865313" cy="400110"/>
          </a:xfrm>
          <a:prstGeom prst="rect">
            <a:avLst/>
          </a:prstGeom>
          <a:noFill/>
        </p:spPr>
        <p:txBody>
          <a:bodyPr wrap="square" rtlCol="0">
            <a:spAutoFit/>
          </a:bodyPr>
          <a:lstStyle/>
          <a:p>
            <a:r>
              <a:rPr lang="en-US" sz="2000" b="1" dirty="0">
                <a:solidFill>
                  <a:schemeClr val="bg1"/>
                </a:solidFill>
                <a:latin typeface="Arial" charset="0"/>
              </a:rPr>
              <a:t>Outputs</a:t>
            </a:r>
            <a:endParaRPr lang="en-US" b="1" dirty="0">
              <a:solidFill>
                <a:schemeClr val="bg1"/>
              </a:solidFill>
              <a:latin typeface="Arial"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91947" y="0"/>
            <a:ext cx="8686800" cy="838200"/>
          </a:xfrm>
          <a:noFill/>
          <a:ln/>
        </p:spPr>
        <p:txBody>
          <a:bodyPr>
            <a:normAutofit/>
          </a:bodyPr>
          <a:lstStyle/>
          <a:p>
            <a:pPr algn="ctr"/>
            <a:r>
              <a:rPr lang="en-US" sz="3200" b="1" dirty="0">
                <a:effectLst>
                  <a:outerShdw blurRad="38100" dist="38100" dir="2700000" algn="tl">
                    <a:srgbClr val="000000">
                      <a:alpha val="43137"/>
                    </a:srgbClr>
                  </a:outerShdw>
                </a:effectLst>
              </a:rPr>
              <a:t>8.2.1 MANGE QUALITY : INPUTS</a:t>
            </a:r>
          </a:p>
        </p:txBody>
      </p:sp>
      <p:sp>
        <p:nvSpPr>
          <p:cNvPr id="641028" name="Rectangle 4"/>
          <p:cNvSpPr>
            <a:spLocks noGrp="1" noChangeArrowheads="1"/>
          </p:cNvSpPr>
          <p:nvPr>
            <p:ph idx="1"/>
          </p:nvPr>
        </p:nvSpPr>
        <p:spPr>
          <a:xfrm>
            <a:off x="304800" y="838200"/>
            <a:ext cx="8763000" cy="6096000"/>
          </a:xfrm>
          <a:noFill/>
          <a:ln/>
        </p:spPr>
        <p:txBody>
          <a:bodyPr>
            <a:normAutofit/>
          </a:bodyPr>
          <a:lstStyle/>
          <a:p>
            <a:pPr>
              <a:buFont typeface="Wingdings" pitchFamily="2" charset="2"/>
              <a:buNone/>
            </a:pPr>
            <a:r>
              <a:rPr lang="en-US" sz="2800" b="1" dirty="0"/>
              <a:t>.1 Project Management Plan</a:t>
            </a:r>
          </a:p>
          <a:p>
            <a:pPr marL="450850"/>
            <a:r>
              <a:rPr lang="en-US" sz="2200" b="1" i="1" dirty="0"/>
              <a:t>Quality Management plan</a:t>
            </a:r>
          </a:p>
          <a:p>
            <a:pPr lvl="1">
              <a:buFont typeface="Courier New" panose="02070309020205020404" pitchFamily="49" charset="0"/>
              <a:buChar char="o"/>
            </a:pPr>
            <a:r>
              <a:rPr lang="en-US" sz="2200" dirty="0"/>
              <a:t>A description of how the team will implement the quality policy</a:t>
            </a:r>
          </a:p>
          <a:p>
            <a:pPr lvl="1">
              <a:buFont typeface="Courier New" panose="02070309020205020404" pitchFamily="49" charset="0"/>
              <a:buChar char="o"/>
            </a:pPr>
            <a:r>
              <a:rPr lang="en-US" sz="2200" dirty="0"/>
              <a:t>Defines the acceptable level of project and product  </a:t>
            </a:r>
            <a:endParaRPr lang="en-US" sz="2200" i="1" dirty="0"/>
          </a:p>
          <a:p>
            <a:pPr lvl="1">
              <a:buFont typeface="Courier New" panose="02070309020205020404" pitchFamily="49" charset="0"/>
              <a:buChar char="o"/>
            </a:pPr>
            <a:r>
              <a:rPr lang="en-US" sz="2200" dirty="0"/>
              <a:t>Describes how to ensure this level of quality in deliverables and processes</a:t>
            </a:r>
          </a:p>
          <a:p>
            <a:pPr lvl="1">
              <a:buFont typeface="Courier New" panose="02070309020205020404" pitchFamily="49" charset="0"/>
              <a:buChar char="o"/>
            </a:pPr>
            <a:r>
              <a:rPr lang="en-US" sz="2200" dirty="0"/>
              <a:t>It must address what to do with nonconformance and what corrective action to consider</a:t>
            </a:r>
          </a:p>
          <a:p>
            <a:pPr marL="92075" lvl="1" indent="-92075">
              <a:buSzPct val="91000"/>
            </a:pPr>
            <a:r>
              <a:rPr lang="en-US" sz="2800" b="1" dirty="0"/>
              <a:t>2 Project Documents</a:t>
            </a:r>
          </a:p>
          <a:p>
            <a:pPr marL="358775" lvl="1" indent="-92075"/>
            <a:r>
              <a:rPr lang="en-US" sz="2200" b="1" dirty="0"/>
              <a:t> </a:t>
            </a:r>
            <a:r>
              <a:rPr lang="en-US" sz="2200" b="1" i="1" dirty="0"/>
              <a:t>Lessons Learned Register </a:t>
            </a:r>
            <a:r>
              <a:rPr lang="en-US" sz="2200" dirty="0"/>
              <a:t>describes what has been learned from previous activities that can improve the effectiveness of quality mgmt.</a:t>
            </a:r>
          </a:p>
          <a:p>
            <a:pPr marL="358775" lvl="1" indent="-92075"/>
            <a:r>
              <a:rPr lang="en-US" sz="2200" b="1" i="1" dirty="0"/>
              <a:t> Quality Control Measurements </a:t>
            </a:r>
            <a:r>
              <a:rPr lang="en-US" sz="2200" dirty="0"/>
              <a:t>used to analyze and evaluate and validate  project/product quality with standards. </a:t>
            </a:r>
          </a:p>
          <a:p>
            <a:pPr marL="358775" lvl="1" indent="-92075"/>
            <a:r>
              <a:rPr lang="en-US" sz="2200" b="1" i="1" dirty="0"/>
              <a:t> Quality Metrics </a:t>
            </a:r>
            <a:r>
              <a:rPr lang="en-US" sz="2200" dirty="0"/>
              <a:t>used as basis for the development of test scenarios for the project/product and as a basis for improvement initiatives</a:t>
            </a:r>
          </a:p>
          <a:p>
            <a:pPr marL="358775" lvl="1" indent="-92075"/>
            <a:r>
              <a:rPr lang="en-US" sz="2200" b="1" i="1" dirty="0"/>
              <a:t> Risk Report </a:t>
            </a:r>
            <a:r>
              <a:rPr lang="en-US" sz="2200" dirty="0"/>
              <a:t>identifies sources of project risk and drivers of overall risk that can impact project quality objectives. </a:t>
            </a:r>
            <a:endParaRPr lang="en-US" sz="2200" b="1" i="1" dirty="0"/>
          </a:p>
        </p:txBody>
      </p:sp>
      <p:sp>
        <p:nvSpPr>
          <p:cNvPr id="6" name="Slide Number Placeholder 3"/>
          <p:cNvSpPr>
            <a:spLocks noGrp="1"/>
          </p:cNvSpPr>
          <p:nvPr>
            <p:ph type="sldNum" sz="quarter" idx="12"/>
          </p:nvPr>
        </p:nvSpPr>
        <p:spPr/>
        <p:txBody>
          <a:bodyPr/>
          <a:lstStyle/>
          <a:p>
            <a:fld id="{136DC67F-BD85-481C-A270-085EB843AC4D}" type="slidenum">
              <a:rPr lang="en-US"/>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a:xfrm>
            <a:off x="-228600" y="76200"/>
            <a:ext cx="9601200" cy="685800"/>
          </a:xfrm>
          <a:noFill/>
          <a:ln/>
        </p:spPr>
        <p:txBody>
          <a:bodyPr>
            <a:noAutofit/>
          </a:bodyPr>
          <a:lstStyle/>
          <a:p>
            <a:pPr algn="ctr"/>
            <a: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KEY CONCEPTS FOR PROJECT QUALITY MANAGEMENT</a:t>
            </a:r>
          </a:p>
        </p:txBody>
      </p:sp>
      <p:sp>
        <p:nvSpPr>
          <p:cNvPr id="36869" name="Rectangle 5"/>
          <p:cNvSpPr>
            <a:spLocks noGrp="1" noChangeArrowheads="1"/>
          </p:cNvSpPr>
          <p:nvPr>
            <p:ph idx="1"/>
          </p:nvPr>
        </p:nvSpPr>
        <p:spPr>
          <a:xfrm>
            <a:off x="152400" y="838200"/>
            <a:ext cx="8915400" cy="5943600"/>
          </a:xfrm>
          <a:noFill/>
          <a:ln/>
        </p:spPr>
        <p:txBody>
          <a:bodyPr>
            <a:normAutofit/>
          </a:bodyPr>
          <a:lstStyle/>
          <a:p>
            <a:pPr>
              <a:lnSpc>
                <a:spcPct val="120000"/>
              </a:lnSpc>
              <a:spcBef>
                <a:spcPts val="1200"/>
              </a:spcBef>
              <a:spcAft>
                <a:spcPts val="1200"/>
              </a:spcAft>
              <a:buSzPct val="77000"/>
              <a:buFont typeface="Wingdings" panose="05000000000000000000" pitchFamily="2" charset="2"/>
              <a:buChar char="Ø"/>
            </a:pPr>
            <a:r>
              <a:rPr lang="en-US" sz="2400" b="1" i="1" dirty="0"/>
              <a:t>Quality Management addresses the processes and activities of the performing organization that determine quality policies, objectives, and responsibilities so that the project will satisfy the needs for which it was undertaken.</a:t>
            </a:r>
          </a:p>
          <a:p>
            <a:pPr>
              <a:lnSpc>
                <a:spcPct val="120000"/>
              </a:lnSpc>
              <a:spcBef>
                <a:spcPts val="1200"/>
              </a:spcBef>
              <a:spcAft>
                <a:spcPts val="1200"/>
              </a:spcAft>
              <a:buSzPct val="77000"/>
              <a:buFont typeface="Wingdings" panose="05000000000000000000" pitchFamily="2" charset="2"/>
              <a:buChar char="Ø"/>
            </a:pPr>
            <a:r>
              <a:rPr lang="en-US" sz="2400" b="1" i="1" dirty="0"/>
              <a:t> Project Quality Mgmt. applies to all projects, regardless of the deliverables, although the metrics and techniques used are specific to the type of the product.  </a:t>
            </a:r>
          </a:p>
          <a:p>
            <a:pPr>
              <a:lnSpc>
                <a:spcPct val="120000"/>
              </a:lnSpc>
              <a:spcBef>
                <a:spcPts val="1200"/>
              </a:spcBef>
              <a:spcAft>
                <a:spcPts val="1200"/>
              </a:spcAft>
              <a:buSzPct val="77000"/>
              <a:buFont typeface="Wingdings" panose="05000000000000000000" pitchFamily="2" charset="2"/>
              <a:buChar char="Ø"/>
            </a:pPr>
            <a:r>
              <a:rPr lang="en-US" sz="2400" b="1" i="1" dirty="0"/>
              <a:t> Failure to meet quality requirements can have serious negative consequences for all stakeholders of the project, such as:  </a:t>
            </a:r>
          </a:p>
          <a:p>
            <a:pPr lvl="1">
              <a:lnSpc>
                <a:spcPct val="120000"/>
              </a:lnSpc>
              <a:spcBef>
                <a:spcPts val="0"/>
              </a:spcBef>
              <a:buSzPct val="77000"/>
              <a:buFont typeface="Courier New" panose="02070309020205020404" pitchFamily="49" charset="0"/>
              <a:buChar char="o"/>
            </a:pPr>
            <a:r>
              <a:rPr lang="en-US" sz="2100" b="1" i="1" dirty="0"/>
              <a:t> decreased profits, increased risk, rework, undetected errors, employee attrition. </a:t>
            </a:r>
          </a:p>
          <a:p>
            <a:pPr marL="342900" lvl="1" indent="0">
              <a:lnSpc>
                <a:spcPct val="120000"/>
              </a:lnSpc>
              <a:spcBef>
                <a:spcPts val="1200"/>
              </a:spcBef>
              <a:spcAft>
                <a:spcPts val="1200"/>
              </a:spcAft>
              <a:buSzPct val="77000"/>
              <a:buNone/>
            </a:pPr>
            <a:endParaRPr lang="en-US" sz="2100" b="1" i="1" dirty="0"/>
          </a:p>
          <a:p>
            <a:pPr marL="0" indent="0">
              <a:lnSpc>
                <a:spcPct val="120000"/>
              </a:lnSpc>
              <a:spcBef>
                <a:spcPts val="1200"/>
              </a:spcBef>
              <a:spcAft>
                <a:spcPts val="1200"/>
              </a:spcAft>
              <a:buSzPct val="77000"/>
              <a:buNone/>
            </a:pPr>
            <a:endParaRPr lang="en-US" sz="2400" b="1" i="1"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91947" y="0"/>
            <a:ext cx="8686800" cy="838200"/>
          </a:xfrm>
          <a:noFill/>
          <a:ln/>
        </p:spPr>
        <p:txBody>
          <a:bodyPr>
            <a:normAutofit/>
          </a:bodyPr>
          <a:lstStyle/>
          <a:p>
            <a:pPr algn="ctr"/>
            <a:r>
              <a:rPr lang="en-US" sz="3200" b="1" dirty="0">
                <a:effectLst>
                  <a:outerShdw blurRad="38100" dist="38100" dir="2700000" algn="tl">
                    <a:srgbClr val="000000">
                      <a:alpha val="43137"/>
                    </a:srgbClr>
                  </a:outerShdw>
                </a:effectLst>
              </a:rPr>
              <a:t>8.2.1 MANGE QUALITY : INPUTS</a:t>
            </a:r>
          </a:p>
        </p:txBody>
      </p:sp>
      <p:sp>
        <p:nvSpPr>
          <p:cNvPr id="641028" name="Rectangle 4"/>
          <p:cNvSpPr>
            <a:spLocks noGrp="1" noChangeArrowheads="1"/>
          </p:cNvSpPr>
          <p:nvPr>
            <p:ph idx="1"/>
          </p:nvPr>
        </p:nvSpPr>
        <p:spPr>
          <a:xfrm>
            <a:off x="304800" y="838200"/>
            <a:ext cx="8763000" cy="6096000"/>
          </a:xfrm>
          <a:noFill/>
          <a:ln/>
        </p:spPr>
        <p:txBody>
          <a:bodyPr>
            <a:normAutofit/>
          </a:bodyPr>
          <a:lstStyle/>
          <a:p>
            <a:pPr>
              <a:buFont typeface="Wingdings" pitchFamily="2" charset="2"/>
              <a:buNone/>
            </a:pPr>
            <a:r>
              <a:rPr lang="en-US" sz="2800" b="1" dirty="0"/>
              <a:t>.3 Organizational Process Assets </a:t>
            </a:r>
          </a:p>
          <a:p>
            <a:pPr>
              <a:buFont typeface="Wingdings" pitchFamily="2" charset="2"/>
              <a:buNone/>
            </a:pPr>
            <a:r>
              <a:rPr lang="en-US" sz="2800" b="1" dirty="0"/>
              <a:t>     </a:t>
            </a:r>
            <a:r>
              <a:rPr lang="en-US" sz="2400" dirty="0"/>
              <a:t>Manage Quality can be influenced by organizational </a:t>
            </a:r>
          </a:p>
          <a:p>
            <a:pPr marL="703263" indent="-342900"/>
            <a:r>
              <a:rPr lang="en-US" sz="2400" dirty="0"/>
              <a:t>Quality management policies, procedures, and guidelines</a:t>
            </a:r>
          </a:p>
          <a:p>
            <a:pPr marL="703263" indent="-342900"/>
            <a:r>
              <a:rPr lang="en-US" sz="2400" dirty="0"/>
              <a:t>Templates for: Check Sheets, Traceability Matrix, Test Plans, Test Documents, etc. </a:t>
            </a:r>
          </a:p>
          <a:p>
            <a:pPr marL="703263" indent="-342900"/>
            <a:r>
              <a:rPr lang="en-US" sz="2400" dirty="0"/>
              <a:t>Results from previous audits</a:t>
            </a:r>
          </a:p>
          <a:p>
            <a:pPr marL="703263" indent="-342900"/>
            <a:r>
              <a:rPr lang="en-US" sz="2400" dirty="0"/>
              <a:t>Lessons learned from similar projects  </a:t>
            </a:r>
            <a:endParaRPr lang="en-US" sz="2800" dirty="0"/>
          </a:p>
        </p:txBody>
      </p:sp>
      <p:sp>
        <p:nvSpPr>
          <p:cNvPr id="6" name="Slide Number Placeholder 3"/>
          <p:cNvSpPr>
            <a:spLocks noGrp="1"/>
          </p:cNvSpPr>
          <p:nvPr>
            <p:ph type="sldNum" sz="quarter" idx="12"/>
          </p:nvPr>
        </p:nvSpPr>
        <p:spPr/>
        <p:txBody>
          <a:bodyPr/>
          <a:lstStyle/>
          <a:p>
            <a:fld id="{136DC67F-BD85-481C-A270-085EB843AC4D}" type="slidenum">
              <a:rPr lang="en-US"/>
              <a:pPr/>
              <a:t>50</a:t>
            </a:fld>
            <a:endParaRPr lang="en-US"/>
          </a:p>
        </p:txBody>
      </p:sp>
    </p:spTree>
    <p:extLst>
      <p:ext uri="{BB962C8B-B14F-4D97-AF65-F5344CB8AC3E}">
        <p14:creationId xmlns:p14="http://schemas.microsoft.com/office/powerpoint/2010/main" val="50818174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81000" y="92076"/>
            <a:ext cx="8686800" cy="838200"/>
          </a:xfrm>
          <a:noFill/>
          <a:ln/>
        </p:spPr>
        <p:txBody>
          <a:bodyPr>
            <a:normAutofit fontScale="90000"/>
          </a:bodyPr>
          <a:lstStyle/>
          <a:p>
            <a:pPr algn="ctr"/>
            <a:r>
              <a:rPr lang="en-US" sz="3600" b="1" dirty="0">
                <a:effectLst>
                  <a:outerShdw blurRad="38100" dist="38100" dir="2700000" algn="tl">
                    <a:srgbClr val="000000">
                      <a:alpha val="43137"/>
                    </a:srgbClr>
                  </a:outerShdw>
                </a:effectLst>
              </a:rPr>
              <a:t>8.2.2  MANAGE QUALITY : TOOLS &amp; TECHNIQUES</a:t>
            </a:r>
          </a:p>
        </p:txBody>
      </p:sp>
      <p:sp>
        <p:nvSpPr>
          <p:cNvPr id="8" name="Content Placeholder 7"/>
          <p:cNvSpPr>
            <a:spLocks noGrp="1"/>
          </p:cNvSpPr>
          <p:nvPr>
            <p:ph idx="1"/>
          </p:nvPr>
        </p:nvSpPr>
        <p:spPr>
          <a:xfrm>
            <a:off x="228600" y="1066800"/>
            <a:ext cx="8686800" cy="5791200"/>
          </a:xfrm>
        </p:spPr>
        <p:txBody>
          <a:bodyPr>
            <a:normAutofit/>
          </a:bodyPr>
          <a:lstStyle/>
          <a:p>
            <a:pPr>
              <a:buNone/>
            </a:pPr>
            <a:r>
              <a:rPr lang="en-US" sz="2800" b="1" dirty="0"/>
              <a:t>.1 Data Gathering</a:t>
            </a:r>
          </a:p>
          <a:p>
            <a:pPr marL="531813"/>
            <a:r>
              <a:rPr lang="en-US" sz="2200" b="1" i="1" dirty="0"/>
              <a:t>Checklists </a:t>
            </a:r>
            <a:r>
              <a:rPr lang="en-US" sz="2200" dirty="0"/>
              <a:t>a structured tool used to verify that a set of required steps have been performed, or to check that requirements have been met. </a:t>
            </a:r>
          </a:p>
          <a:p>
            <a:pPr marL="0" indent="0">
              <a:buSzPct val="57000"/>
            </a:pPr>
            <a:r>
              <a:rPr lang="en-US" sz="2800" b="1" dirty="0"/>
              <a:t>2 Data Analysis</a:t>
            </a:r>
          </a:p>
          <a:p>
            <a:pPr marL="531813" indent="-173038">
              <a:buSzPct val="57000"/>
            </a:pPr>
            <a:r>
              <a:rPr lang="en-US" sz="2200" b="1" i="1" dirty="0"/>
              <a:t>Alternatives analysis</a:t>
            </a:r>
            <a:r>
              <a:rPr lang="en-US" sz="2200" b="1" dirty="0"/>
              <a:t> </a:t>
            </a:r>
            <a:r>
              <a:rPr lang="en-US" sz="2200" dirty="0"/>
              <a:t>evaluates options and selects most appropriate</a:t>
            </a:r>
          </a:p>
          <a:p>
            <a:pPr marL="531813" indent="-173038">
              <a:buSzPct val="57000"/>
            </a:pPr>
            <a:r>
              <a:rPr lang="en-US" sz="2200" b="1" i="1" dirty="0"/>
              <a:t>Document Analysis </a:t>
            </a:r>
            <a:r>
              <a:rPr lang="en-US" sz="2200" dirty="0"/>
              <a:t>documents produced as outputs of various project control processes can point to out of control processes</a:t>
            </a:r>
          </a:p>
          <a:p>
            <a:pPr marL="531813" indent="-173038">
              <a:buSzPct val="57000"/>
            </a:pPr>
            <a:r>
              <a:rPr lang="en-US" sz="2200" b="1" i="1" dirty="0"/>
              <a:t>Process Analysis </a:t>
            </a:r>
            <a:r>
              <a:rPr lang="en-US" sz="2200" dirty="0"/>
              <a:t>identifies problems, constraints, and non-value added activities, and uses the information to improve processes. </a:t>
            </a:r>
          </a:p>
          <a:p>
            <a:pPr marL="531813" indent="-173038">
              <a:buSzPct val="57000"/>
            </a:pPr>
            <a:r>
              <a:rPr lang="en-US" sz="2200" b="1" i="1" dirty="0"/>
              <a:t>Root Cause Analysis (RCA) </a:t>
            </a:r>
            <a:r>
              <a:rPr lang="en-US" sz="2200" dirty="0"/>
              <a:t>used to determine the underlying reasons that cause a variances, defects or risks. When root causes are removed the problem does not recur. </a:t>
            </a:r>
          </a:p>
          <a:p>
            <a:pPr marL="0" indent="0">
              <a:buSzPct val="57000"/>
            </a:pPr>
            <a:r>
              <a:rPr lang="en-US" sz="2800" b="1" dirty="0"/>
              <a:t>3 Decision Making</a:t>
            </a:r>
          </a:p>
          <a:p>
            <a:pPr marL="358775" indent="0">
              <a:buSzPct val="57000"/>
            </a:pPr>
            <a:r>
              <a:rPr lang="en-US" sz="2000" b="1" i="1" dirty="0"/>
              <a:t> Multi-Criteria decision analysis </a:t>
            </a:r>
            <a:r>
              <a:rPr lang="en-US" sz="2200" dirty="0"/>
              <a:t> </a:t>
            </a:r>
            <a:endParaRPr lang="en-US" sz="2200" b="1" i="1" dirty="0"/>
          </a:p>
          <a:p>
            <a:pPr lvl="1"/>
            <a:endParaRPr lang="en-CA" sz="2000" b="1" dirty="0"/>
          </a:p>
        </p:txBody>
      </p:sp>
      <p:sp>
        <p:nvSpPr>
          <p:cNvPr id="6" name="Slide Number Placeholder 3"/>
          <p:cNvSpPr>
            <a:spLocks noGrp="1"/>
          </p:cNvSpPr>
          <p:nvPr>
            <p:ph type="sldNum" sz="quarter" idx="12"/>
          </p:nvPr>
        </p:nvSpPr>
        <p:spPr/>
        <p:txBody>
          <a:bodyPr/>
          <a:lstStyle/>
          <a:p>
            <a:fld id="{4C530903-640B-43DB-B8D1-3487F0A9ABD7}" type="slidenum">
              <a:rPr lang="en-US"/>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81000" y="92076"/>
            <a:ext cx="8686800" cy="838200"/>
          </a:xfrm>
          <a:noFill/>
          <a:ln/>
        </p:spPr>
        <p:txBody>
          <a:bodyPr>
            <a:normAutofit fontScale="90000"/>
          </a:bodyPr>
          <a:lstStyle/>
          <a:p>
            <a:pPr algn="ctr"/>
            <a:r>
              <a:rPr lang="en-US" sz="3600" b="1" dirty="0">
                <a:effectLst>
                  <a:outerShdw blurRad="38100" dist="38100" dir="2700000" algn="tl">
                    <a:srgbClr val="000000">
                      <a:alpha val="43137"/>
                    </a:srgbClr>
                  </a:outerShdw>
                </a:effectLst>
              </a:rPr>
              <a:t>8.2.2  MANAGE QUALITY : TOOLS &amp; TECHNIQUES</a:t>
            </a:r>
          </a:p>
        </p:txBody>
      </p:sp>
      <p:sp>
        <p:nvSpPr>
          <p:cNvPr id="8" name="Content Placeholder 7"/>
          <p:cNvSpPr>
            <a:spLocks noGrp="1"/>
          </p:cNvSpPr>
          <p:nvPr>
            <p:ph idx="1"/>
          </p:nvPr>
        </p:nvSpPr>
        <p:spPr>
          <a:xfrm>
            <a:off x="76200" y="1066800"/>
            <a:ext cx="8839200" cy="6019800"/>
          </a:xfrm>
        </p:spPr>
        <p:txBody>
          <a:bodyPr>
            <a:normAutofit/>
          </a:bodyPr>
          <a:lstStyle/>
          <a:p>
            <a:pPr>
              <a:spcBef>
                <a:spcPts val="600"/>
              </a:spcBef>
              <a:spcAft>
                <a:spcPts val="600"/>
              </a:spcAft>
              <a:buNone/>
            </a:pPr>
            <a:r>
              <a:rPr lang="en-US" sz="2800" b="1" dirty="0"/>
              <a:t>.4 </a:t>
            </a:r>
            <a:r>
              <a:rPr lang="en-US" sz="3200" b="1" dirty="0"/>
              <a:t>Data Representation</a:t>
            </a:r>
          </a:p>
          <a:p>
            <a:pPr lvl="1">
              <a:spcBef>
                <a:spcPts val="600"/>
              </a:spcBef>
              <a:spcAft>
                <a:spcPts val="600"/>
              </a:spcAft>
            </a:pPr>
            <a:r>
              <a:rPr lang="en-US" sz="2000" dirty="0"/>
              <a:t>The following tools can be used:  </a:t>
            </a:r>
          </a:p>
          <a:p>
            <a:pPr marL="798513" lvl="1" indent="-182563">
              <a:spcBef>
                <a:spcPts val="600"/>
              </a:spcBef>
              <a:spcAft>
                <a:spcPts val="600"/>
              </a:spcAft>
              <a:buFont typeface="Wingdings" pitchFamily="2" charset="2"/>
              <a:buChar char="§"/>
            </a:pPr>
            <a:r>
              <a:rPr lang="en-US" sz="2000" b="1" i="1" dirty="0"/>
              <a:t>Affinity Diagrams: </a:t>
            </a:r>
            <a:r>
              <a:rPr lang="en-US" sz="2000" dirty="0"/>
              <a:t>used to generate ideas that can be linked to organize a pattern of thought about a problem.</a:t>
            </a:r>
          </a:p>
          <a:p>
            <a:pPr marL="798513" lvl="1" indent="-182563">
              <a:spcBef>
                <a:spcPts val="600"/>
              </a:spcBef>
              <a:spcAft>
                <a:spcPts val="600"/>
              </a:spcAft>
              <a:buFont typeface="Wingdings" pitchFamily="2" charset="2"/>
              <a:buChar char="§"/>
            </a:pPr>
            <a:r>
              <a:rPr lang="en-US" sz="2000" b="1" i="1" dirty="0"/>
              <a:t>Cause-and-effect diagrams (fishbone diagrams): </a:t>
            </a:r>
            <a:r>
              <a:rPr lang="en-US" sz="2000" dirty="0"/>
              <a:t>used to break down the causes of the problem identified into discrete branches helping to identify the main root cause. </a:t>
            </a:r>
          </a:p>
          <a:p>
            <a:pPr marL="798513" lvl="1" indent="-182563">
              <a:spcBef>
                <a:spcPts val="600"/>
              </a:spcBef>
              <a:spcAft>
                <a:spcPts val="600"/>
              </a:spcAft>
              <a:buFont typeface="Wingdings" pitchFamily="2" charset="2"/>
              <a:buChar char="§"/>
            </a:pPr>
            <a:r>
              <a:rPr lang="en-US" sz="2000" b="1" i="1" dirty="0"/>
              <a:t>Flowcharts: </a:t>
            </a:r>
            <a:r>
              <a:rPr lang="en-US" sz="2000" dirty="0"/>
              <a:t>shows a series of steps that lead to defect </a:t>
            </a:r>
          </a:p>
          <a:p>
            <a:pPr marL="798513" lvl="1" indent="-182563">
              <a:spcBef>
                <a:spcPts val="600"/>
              </a:spcBef>
              <a:spcAft>
                <a:spcPts val="600"/>
              </a:spcAft>
              <a:buFont typeface="Wingdings" pitchFamily="2" charset="2"/>
              <a:buChar char="§"/>
            </a:pPr>
            <a:r>
              <a:rPr lang="en-US" sz="2000" b="1" i="1" dirty="0"/>
              <a:t>Histograms: </a:t>
            </a:r>
            <a:r>
              <a:rPr lang="en-US" sz="2000" dirty="0"/>
              <a:t>useful in showing numerical data, such as number of defects per deliverable, a ranking of the causes, the number of times each process is noncompliant. </a:t>
            </a:r>
          </a:p>
          <a:p>
            <a:pPr marL="798513" lvl="1" indent="-182563">
              <a:spcBef>
                <a:spcPts val="600"/>
              </a:spcBef>
              <a:spcAft>
                <a:spcPts val="600"/>
              </a:spcAft>
              <a:buFont typeface="Wingdings" pitchFamily="2" charset="2"/>
              <a:buChar char="§"/>
            </a:pPr>
            <a:r>
              <a:rPr lang="en-US" sz="2000" b="1" i="1" dirty="0"/>
              <a:t> Matrix Diagrams: </a:t>
            </a:r>
            <a:r>
              <a:rPr lang="en-US" sz="2000" dirty="0"/>
              <a:t>shows strength of relationships among factors, causes and goals that exists between the rows and the columns of the matrix.</a:t>
            </a:r>
          </a:p>
          <a:p>
            <a:pPr marL="798513" lvl="1" indent="-182563">
              <a:spcBef>
                <a:spcPts val="600"/>
              </a:spcBef>
              <a:spcAft>
                <a:spcPts val="600"/>
              </a:spcAft>
              <a:buFont typeface="Wingdings" pitchFamily="2" charset="2"/>
              <a:buChar char="§"/>
            </a:pPr>
            <a:r>
              <a:rPr lang="en-US" sz="2000" b="1" i="1" dirty="0"/>
              <a:t>Scatter Diagrams </a:t>
            </a:r>
            <a:r>
              <a:rPr lang="en-US" sz="2000" dirty="0"/>
              <a:t>demonstrate relationships between any element of a process, environment or activity one axis and a quality defect on the other axis. </a:t>
            </a:r>
            <a:endParaRPr lang="en-US" sz="2000" b="1" i="1" dirty="0"/>
          </a:p>
          <a:p>
            <a:pPr lvl="1">
              <a:lnSpc>
                <a:spcPct val="90000"/>
              </a:lnSpc>
              <a:spcBef>
                <a:spcPts val="600"/>
              </a:spcBef>
              <a:spcAft>
                <a:spcPts val="600"/>
              </a:spcAft>
            </a:pPr>
            <a:endParaRPr lang="en-US" sz="2000" dirty="0"/>
          </a:p>
          <a:p>
            <a:pPr lvl="1">
              <a:spcBef>
                <a:spcPts val="600"/>
              </a:spcBef>
              <a:spcAft>
                <a:spcPts val="600"/>
              </a:spcAft>
            </a:pPr>
            <a:endParaRPr lang="en-CA" sz="2000" b="1" dirty="0"/>
          </a:p>
        </p:txBody>
      </p:sp>
      <p:sp>
        <p:nvSpPr>
          <p:cNvPr id="6" name="Slide Number Placeholder 3"/>
          <p:cNvSpPr>
            <a:spLocks noGrp="1"/>
          </p:cNvSpPr>
          <p:nvPr>
            <p:ph type="sldNum" sz="quarter" idx="12"/>
          </p:nvPr>
        </p:nvSpPr>
        <p:spPr/>
        <p:txBody>
          <a:bodyPr/>
          <a:lstStyle/>
          <a:p>
            <a:fld id="{4C530903-640B-43DB-B8D1-3487F0A9ABD7}" type="slidenum">
              <a:rPr lang="en-US"/>
              <a:pPr/>
              <a:t>52</a:t>
            </a:fld>
            <a:endParaRPr lang="en-US"/>
          </a:p>
        </p:txBody>
      </p:sp>
    </p:spTree>
    <p:extLst>
      <p:ext uri="{BB962C8B-B14F-4D97-AF65-F5344CB8AC3E}">
        <p14:creationId xmlns:p14="http://schemas.microsoft.com/office/powerpoint/2010/main" val="359236211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81000" y="92076"/>
            <a:ext cx="8686800" cy="838200"/>
          </a:xfrm>
          <a:noFill/>
          <a:ln/>
        </p:spPr>
        <p:txBody>
          <a:bodyPr>
            <a:normAutofit fontScale="90000"/>
          </a:bodyPr>
          <a:lstStyle/>
          <a:p>
            <a:pPr algn="ctr"/>
            <a:r>
              <a:rPr lang="en-US" sz="3600" b="1" dirty="0">
                <a:effectLst>
                  <a:outerShdw blurRad="38100" dist="38100" dir="2700000" algn="tl">
                    <a:srgbClr val="000000">
                      <a:alpha val="43137"/>
                    </a:srgbClr>
                  </a:outerShdw>
                </a:effectLst>
              </a:rPr>
              <a:t>8.2.2  MANAGE QUALITY : TOOLS &amp; TECHNIQUES</a:t>
            </a:r>
          </a:p>
        </p:txBody>
      </p:sp>
      <p:sp>
        <p:nvSpPr>
          <p:cNvPr id="8" name="Content Placeholder 7"/>
          <p:cNvSpPr>
            <a:spLocks noGrp="1"/>
          </p:cNvSpPr>
          <p:nvPr>
            <p:ph idx="1"/>
          </p:nvPr>
        </p:nvSpPr>
        <p:spPr>
          <a:xfrm>
            <a:off x="76200" y="840129"/>
            <a:ext cx="8839200" cy="6019800"/>
          </a:xfrm>
        </p:spPr>
        <p:txBody>
          <a:bodyPr>
            <a:normAutofit/>
          </a:bodyPr>
          <a:lstStyle/>
          <a:p>
            <a:pPr>
              <a:spcBef>
                <a:spcPts val="600"/>
              </a:spcBef>
              <a:spcAft>
                <a:spcPts val="600"/>
              </a:spcAft>
              <a:buNone/>
            </a:pPr>
            <a:r>
              <a:rPr lang="en-US" sz="2800" b="1" dirty="0"/>
              <a:t>.5 </a:t>
            </a:r>
            <a:r>
              <a:rPr lang="en-US" sz="3200" b="1" dirty="0"/>
              <a:t>Audits</a:t>
            </a:r>
          </a:p>
          <a:p>
            <a:pPr marL="342900" lvl="1" indent="0">
              <a:spcBef>
                <a:spcPts val="600"/>
              </a:spcBef>
              <a:spcAft>
                <a:spcPts val="600"/>
              </a:spcAft>
              <a:buNone/>
            </a:pPr>
            <a:r>
              <a:rPr lang="en-US" sz="2000" dirty="0"/>
              <a:t>An independent process used to determine if project activities, comply with organizational and project policies, processes, and procedures. Quality audits are usually performed by external teams. Audit objectives include:  </a:t>
            </a:r>
          </a:p>
          <a:p>
            <a:pPr marL="798513" lvl="1" indent="-182563">
              <a:spcBef>
                <a:spcPts val="0"/>
              </a:spcBef>
              <a:buFont typeface="Wingdings" pitchFamily="2" charset="2"/>
              <a:buChar char="§"/>
            </a:pPr>
            <a:r>
              <a:rPr lang="en-US" sz="2000" dirty="0"/>
              <a:t>Identifying all good and best practices being implemented</a:t>
            </a:r>
          </a:p>
          <a:p>
            <a:pPr marL="798513" lvl="1" indent="-182563">
              <a:spcBef>
                <a:spcPts val="0"/>
              </a:spcBef>
              <a:buFont typeface="Wingdings" pitchFamily="2" charset="2"/>
              <a:buChar char="§"/>
            </a:pPr>
            <a:r>
              <a:rPr lang="en-US" sz="2000" dirty="0"/>
              <a:t>Identifying all nonconformities, gaps and shortcomings</a:t>
            </a:r>
          </a:p>
          <a:p>
            <a:pPr marL="798513" lvl="1" indent="-182563">
              <a:spcBef>
                <a:spcPts val="0"/>
              </a:spcBef>
              <a:buFont typeface="Wingdings" pitchFamily="2" charset="2"/>
              <a:buChar char="§"/>
            </a:pPr>
            <a:r>
              <a:rPr lang="en-US" sz="2000" dirty="0"/>
              <a:t>Sharing good practices identified or practiced with similar projects </a:t>
            </a:r>
          </a:p>
          <a:p>
            <a:pPr marL="798513" lvl="1" indent="-182563">
              <a:spcBef>
                <a:spcPts val="0"/>
              </a:spcBef>
              <a:buFont typeface="Wingdings" pitchFamily="2" charset="2"/>
              <a:buChar char="§"/>
            </a:pPr>
            <a:r>
              <a:rPr lang="en-US" sz="2000" dirty="0"/>
              <a:t>Assisting to improve implementation processes to augment productivity </a:t>
            </a:r>
          </a:p>
          <a:p>
            <a:pPr marL="798513" lvl="1" indent="-182563">
              <a:spcBef>
                <a:spcPts val="0"/>
              </a:spcBef>
              <a:buFont typeface="Wingdings" pitchFamily="2" charset="2"/>
              <a:buChar char="§"/>
            </a:pPr>
            <a:r>
              <a:rPr lang="en-US" sz="2000" dirty="0"/>
              <a:t>Documenting audit findings in lessons learned </a:t>
            </a:r>
            <a:endParaRPr lang="en-US" sz="2000" b="1" i="1" dirty="0"/>
          </a:p>
          <a:p>
            <a:pPr marL="0" lvl="1" indent="0">
              <a:lnSpc>
                <a:spcPct val="90000"/>
              </a:lnSpc>
              <a:spcBef>
                <a:spcPts val="600"/>
              </a:spcBef>
              <a:spcAft>
                <a:spcPts val="600"/>
              </a:spcAft>
            </a:pPr>
            <a:r>
              <a:rPr lang="en-US" sz="2800" b="1" dirty="0"/>
              <a:t>6 Design for X (</a:t>
            </a:r>
            <a:r>
              <a:rPr lang="en-US" sz="2800" b="1" dirty="0" err="1"/>
              <a:t>DfX</a:t>
            </a:r>
            <a:r>
              <a:rPr lang="en-US" sz="2800" b="1" dirty="0"/>
              <a:t>)</a:t>
            </a:r>
          </a:p>
          <a:p>
            <a:pPr marL="358775" lvl="1" indent="0">
              <a:lnSpc>
                <a:spcPct val="90000"/>
              </a:lnSpc>
              <a:spcBef>
                <a:spcPts val="600"/>
              </a:spcBef>
              <a:spcAft>
                <a:spcPts val="600"/>
              </a:spcAft>
              <a:buNone/>
            </a:pPr>
            <a:r>
              <a:rPr lang="en-US" sz="2200" dirty="0"/>
              <a:t>A set of technical guidelines that may be applied during the design of a product for the optimization of a specific aspect “X” of the product. “X” could be reliability, cost, deployment, manufacturability etc. Using </a:t>
            </a:r>
            <a:r>
              <a:rPr lang="en-US" sz="2200" dirty="0" err="1"/>
              <a:t>DfX</a:t>
            </a:r>
            <a:r>
              <a:rPr lang="en-US" sz="2200" dirty="0"/>
              <a:t> may result into cost reduction, quality improvement or better performance for customer satisfaction </a:t>
            </a:r>
          </a:p>
          <a:p>
            <a:pPr marL="358775" lvl="1" indent="0">
              <a:lnSpc>
                <a:spcPct val="90000"/>
              </a:lnSpc>
              <a:spcBef>
                <a:spcPts val="600"/>
              </a:spcBef>
              <a:spcAft>
                <a:spcPts val="600"/>
              </a:spcAft>
            </a:pPr>
            <a:endParaRPr lang="en-US" sz="2800" b="1" dirty="0"/>
          </a:p>
          <a:p>
            <a:pPr lvl="1">
              <a:spcBef>
                <a:spcPts val="600"/>
              </a:spcBef>
              <a:spcAft>
                <a:spcPts val="600"/>
              </a:spcAft>
            </a:pPr>
            <a:endParaRPr lang="en-CA" sz="2000" b="1" dirty="0"/>
          </a:p>
        </p:txBody>
      </p:sp>
      <p:sp>
        <p:nvSpPr>
          <p:cNvPr id="6" name="Slide Number Placeholder 3"/>
          <p:cNvSpPr>
            <a:spLocks noGrp="1"/>
          </p:cNvSpPr>
          <p:nvPr>
            <p:ph type="sldNum" sz="quarter" idx="12"/>
          </p:nvPr>
        </p:nvSpPr>
        <p:spPr/>
        <p:txBody>
          <a:bodyPr/>
          <a:lstStyle/>
          <a:p>
            <a:fld id="{4C530903-640B-43DB-B8D1-3487F0A9ABD7}" type="slidenum">
              <a:rPr lang="en-US"/>
              <a:pPr/>
              <a:t>53</a:t>
            </a:fld>
            <a:endParaRPr lang="en-US"/>
          </a:p>
        </p:txBody>
      </p:sp>
    </p:spTree>
    <p:extLst>
      <p:ext uri="{BB962C8B-B14F-4D97-AF65-F5344CB8AC3E}">
        <p14:creationId xmlns:p14="http://schemas.microsoft.com/office/powerpoint/2010/main" val="322348656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81000" y="92076"/>
            <a:ext cx="8686800" cy="838200"/>
          </a:xfrm>
          <a:noFill/>
          <a:ln/>
        </p:spPr>
        <p:txBody>
          <a:bodyPr>
            <a:normAutofit fontScale="90000"/>
          </a:bodyPr>
          <a:lstStyle/>
          <a:p>
            <a:pPr algn="ctr"/>
            <a:r>
              <a:rPr lang="en-US" sz="3600" b="1" dirty="0">
                <a:effectLst>
                  <a:outerShdw blurRad="38100" dist="38100" dir="2700000" algn="tl">
                    <a:srgbClr val="000000">
                      <a:alpha val="43137"/>
                    </a:srgbClr>
                  </a:outerShdw>
                </a:effectLst>
              </a:rPr>
              <a:t>8.2.2  MANAGE QUALITY : TOOLS &amp; TECHNIQUES</a:t>
            </a:r>
          </a:p>
        </p:txBody>
      </p:sp>
      <p:sp>
        <p:nvSpPr>
          <p:cNvPr id="8" name="Content Placeholder 7"/>
          <p:cNvSpPr>
            <a:spLocks noGrp="1"/>
          </p:cNvSpPr>
          <p:nvPr>
            <p:ph idx="1"/>
          </p:nvPr>
        </p:nvSpPr>
        <p:spPr>
          <a:xfrm>
            <a:off x="76200" y="840129"/>
            <a:ext cx="8839200" cy="6019800"/>
          </a:xfrm>
        </p:spPr>
        <p:txBody>
          <a:bodyPr>
            <a:normAutofit/>
          </a:bodyPr>
          <a:lstStyle/>
          <a:p>
            <a:pPr>
              <a:spcBef>
                <a:spcPts val="600"/>
              </a:spcBef>
              <a:spcAft>
                <a:spcPts val="600"/>
              </a:spcAft>
              <a:buNone/>
            </a:pPr>
            <a:r>
              <a:rPr lang="en-US" sz="2800" b="1" dirty="0"/>
              <a:t>.7 </a:t>
            </a:r>
            <a:r>
              <a:rPr lang="en-US" sz="3200" b="1" dirty="0"/>
              <a:t>Problem Solving </a:t>
            </a:r>
          </a:p>
          <a:p>
            <a:pPr marL="342900" lvl="1" indent="0">
              <a:spcBef>
                <a:spcPts val="600"/>
              </a:spcBef>
              <a:spcAft>
                <a:spcPts val="600"/>
              </a:spcAft>
              <a:buNone/>
            </a:pPr>
            <a:r>
              <a:rPr lang="en-US" sz="2000" dirty="0"/>
              <a:t>Effective and systematic problem solving is a fundamental tool for Quality Assurance and Quality Improvement. The method includes:</a:t>
            </a:r>
          </a:p>
          <a:p>
            <a:pPr lvl="1">
              <a:lnSpc>
                <a:spcPct val="100000"/>
              </a:lnSpc>
              <a:spcBef>
                <a:spcPts val="0"/>
              </a:spcBef>
              <a:buFont typeface="Courier New" panose="02070309020205020404" pitchFamily="49" charset="0"/>
              <a:buChar char="o"/>
            </a:pPr>
            <a:r>
              <a:rPr lang="en-US" sz="2000" i="1" dirty="0"/>
              <a:t> Defining the problem</a:t>
            </a:r>
          </a:p>
          <a:p>
            <a:pPr lvl="1">
              <a:lnSpc>
                <a:spcPct val="100000"/>
              </a:lnSpc>
              <a:spcBef>
                <a:spcPts val="0"/>
              </a:spcBef>
              <a:buFont typeface="Courier New" panose="02070309020205020404" pitchFamily="49" charset="0"/>
              <a:buChar char="o"/>
            </a:pPr>
            <a:r>
              <a:rPr lang="en-US" sz="2000" i="1" dirty="0"/>
              <a:t> Identifying the root cause</a:t>
            </a:r>
          </a:p>
          <a:p>
            <a:pPr lvl="1">
              <a:lnSpc>
                <a:spcPct val="100000"/>
              </a:lnSpc>
              <a:spcBef>
                <a:spcPts val="0"/>
              </a:spcBef>
              <a:buFont typeface="Courier New" panose="02070309020205020404" pitchFamily="49" charset="0"/>
              <a:buChar char="o"/>
            </a:pPr>
            <a:r>
              <a:rPr lang="en-US" sz="2000" i="1" dirty="0"/>
              <a:t> Generating possible solutions</a:t>
            </a:r>
          </a:p>
          <a:p>
            <a:pPr lvl="1">
              <a:lnSpc>
                <a:spcPct val="100000"/>
              </a:lnSpc>
              <a:spcBef>
                <a:spcPts val="0"/>
              </a:spcBef>
              <a:buFont typeface="Courier New" panose="02070309020205020404" pitchFamily="49" charset="0"/>
              <a:buChar char="o"/>
            </a:pPr>
            <a:r>
              <a:rPr lang="en-US" sz="2000" i="1" dirty="0"/>
              <a:t> choosing the best solution</a:t>
            </a:r>
          </a:p>
          <a:p>
            <a:pPr lvl="1">
              <a:lnSpc>
                <a:spcPct val="100000"/>
              </a:lnSpc>
              <a:spcBef>
                <a:spcPts val="0"/>
              </a:spcBef>
              <a:buFont typeface="Courier New" panose="02070309020205020404" pitchFamily="49" charset="0"/>
              <a:buChar char="o"/>
            </a:pPr>
            <a:r>
              <a:rPr lang="en-US" sz="2000" i="1" dirty="0"/>
              <a:t> implementing the solution </a:t>
            </a:r>
          </a:p>
          <a:p>
            <a:pPr lvl="1">
              <a:lnSpc>
                <a:spcPct val="100000"/>
              </a:lnSpc>
              <a:spcBef>
                <a:spcPts val="0"/>
              </a:spcBef>
              <a:buFont typeface="Courier New" panose="02070309020205020404" pitchFamily="49" charset="0"/>
              <a:buChar char="o"/>
            </a:pPr>
            <a:r>
              <a:rPr lang="en-US" sz="2000" i="1" dirty="0"/>
              <a:t> verifying solution effectiveness</a:t>
            </a:r>
          </a:p>
          <a:p>
            <a:pPr marL="0" lvl="1" indent="0">
              <a:lnSpc>
                <a:spcPct val="90000"/>
              </a:lnSpc>
              <a:spcBef>
                <a:spcPts val="600"/>
              </a:spcBef>
              <a:spcAft>
                <a:spcPts val="600"/>
              </a:spcAft>
            </a:pPr>
            <a:r>
              <a:rPr lang="en-US" sz="2800" b="1" dirty="0"/>
              <a:t>6  Quality Improvement Methods</a:t>
            </a:r>
          </a:p>
          <a:p>
            <a:pPr marL="358775" lvl="1" indent="0">
              <a:lnSpc>
                <a:spcPct val="90000"/>
              </a:lnSpc>
              <a:spcBef>
                <a:spcPts val="0"/>
              </a:spcBef>
              <a:buNone/>
            </a:pPr>
            <a:r>
              <a:rPr lang="en-US" sz="2200" dirty="0"/>
              <a:t>Plan-do-check-act (PDCA) and Six Sigma are two of the most commonly used tools. </a:t>
            </a:r>
          </a:p>
          <a:p>
            <a:pPr marL="358775" lvl="1" indent="0">
              <a:lnSpc>
                <a:spcPct val="90000"/>
              </a:lnSpc>
              <a:spcBef>
                <a:spcPts val="0"/>
              </a:spcBef>
              <a:buNone/>
            </a:pPr>
            <a:r>
              <a:rPr lang="en-US" sz="2200" dirty="0"/>
              <a:t>Improvements are based on findings and recommendations from quality control processes, the findings of quality audits, or problem solving in the Manage Quality process.  </a:t>
            </a:r>
          </a:p>
          <a:p>
            <a:pPr marL="358775" lvl="1" indent="0">
              <a:lnSpc>
                <a:spcPct val="90000"/>
              </a:lnSpc>
              <a:spcBef>
                <a:spcPts val="600"/>
              </a:spcBef>
              <a:spcAft>
                <a:spcPts val="600"/>
              </a:spcAft>
            </a:pPr>
            <a:endParaRPr lang="en-US" sz="2800" b="1" dirty="0"/>
          </a:p>
          <a:p>
            <a:pPr lvl="1">
              <a:spcBef>
                <a:spcPts val="600"/>
              </a:spcBef>
              <a:spcAft>
                <a:spcPts val="600"/>
              </a:spcAft>
            </a:pPr>
            <a:endParaRPr lang="en-CA" sz="2000" b="1" dirty="0"/>
          </a:p>
        </p:txBody>
      </p:sp>
      <p:sp>
        <p:nvSpPr>
          <p:cNvPr id="6" name="Slide Number Placeholder 3"/>
          <p:cNvSpPr>
            <a:spLocks noGrp="1"/>
          </p:cNvSpPr>
          <p:nvPr>
            <p:ph type="sldNum" sz="quarter" idx="12"/>
          </p:nvPr>
        </p:nvSpPr>
        <p:spPr/>
        <p:txBody>
          <a:bodyPr/>
          <a:lstStyle/>
          <a:p>
            <a:fld id="{4C530903-640B-43DB-B8D1-3487F0A9ABD7}" type="slidenum">
              <a:rPr lang="en-US"/>
              <a:pPr/>
              <a:t>54</a:t>
            </a:fld>
            <a:endParaRPr lang="en-US"/>
          </a:p>
        </p:txBody>
      </p:sp>
    </p:spTree>
    <p:extLst>
      <p:ext uri="{BB962C8B-B14F-4D97-AF65-F5344CB8AC3E}">
        <p14:creationId xmlns:p14="http://schemas.microsoft.com/office/powerpoint/2010/main" val="8489060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616" y="381000"/>
            <a:ext cx="8400288" cy="4800600"/>
          </a:xfrm>
        </p:spPr>
        <p:txBody>
          <a:bodyPr>
            <a:normAutofit/>
          </a:bodyPr>
          <a:lstStyle/>
          <a:p>
            <a:pPr marL="569913" indent="-403225">
              <a:buNone/>
              <a:tabLst>
                <a:tab pos="855663" algn="l"/>
              </a:tabLst>
            </a:pPr>
            <a:r>
              <a:rPr lang="en-US" sz="2800" b="1" dirty="0"/>
              <a:t>	</a:t>
            </a:r>
            <a:r>
              <a:rPr lang="en-US" sz="2800" b="1" i="1" dirty="0"/>
              <a:t>A Cause and Effect Diagram: </a:t>
            </a:r>
          </a:p>
          <a:p>
            <a:pPr marL="569913" indent="55563">
              <a:buNone/>
              <a:tabLst>
                <a:tab pos="855663" algn="l"/>
              </a:tabLst>
            </a:pPr>
            <a:r>
              <a:rPr lang="en-US" sz="2800" dirty="0"/>
              <a:t>Is used to identify the cause 	of defects. This tool can be helpful in identifying the 	variable(s) and their sub-variables that can cause problems 	or defects in the deliverable. </a:t>
            </a:r>
            <a:endParaRPr lang="en-US" sz="3200" b="1"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55</a:t>
            </a:fld>
            <a:endParaRPr lang="en-CA"/>
          </a:p>
        </p:txBody>
      </p:sp>
      <p:pic>
        <p:nvPicPr>
          <p:cNvPr id="254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759333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4091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83B5B38-FA5F-4106-BB05-CAD25252F4A5}" type="slidenum">
              <a:rPr lang="en-US"/>
              <a:pPr/>
              <a:t>56</a:t>
            </a:fld>
            <a:endParaRPr lang="en-US"/>
          </a:p>
        </p:txBody>
      </p:sp>
      <p:pic>
        <p:nvPicPr>
          <p:cNvPr id="227330" name="Picture 2"/>
          <p:cNvPicPr>
            <a:picLocks noChangeAspect="1" noChangeArrowheads="1"/>
          </p:cNvPicPr>
          <p:nvPr/>
        </p:nvPicPr>
        <p:blipFill>
          <a:blip r:embed="rId3" cstate="print"/>
          <a:srcRect/>
          <a:stretch>
            <a:fillRect/>
          </a:stretch>
        </p:blipFill>
        <p:spPr bwMode="auto">
          <a:xfrm>
            <a:off x="1066800" y="381001"/>
            <a:ext cx="7446963" cy="6248400"/>
          </a:xfrm>
          <a:prstGeom prst="rect">
            <a:avLst/>
          </a:prstGeom>
          <a:solidFill>
            <a:schemeClr val="bg2"/>
          </a:solidFill>
        </p:spPr>
      </p:pic>
      <p:sp>
        <p:nvSpPr>
          <p:cNvPr id="11" name="TextBox 10"/>
          <p:cNvSpPr txBox="1"/>
          <p:nvPr/>
        </p:nvSpPr>
        <p:spPr>
          <a:xfrm>
            <a:off x="1219200" y="5638800"/>
            <a:ext cx="2634760" cy="400110"/>
          </a:xfrm>
          <a:prstGeom prst="rect">
            <a:avLst/>
          </a:prstGeom>
          <a:noFill/>
        </p:spPr>
        <p:txBody>
          <a:bodyPr wrap="none" rtlCol="0">
            <a:spAutoFit/>
          </a:bodyPr>
          <a:lstStyle/>
          <a:p>
            <a:r>
              <a:rPr lang="en-US" sz="2000" i="1" u="sng" dirty="0">
                <a:effectLst>
                  <a:outerShdw blurRad="38100" dist="38100" dir="2700000" algn="tl">
                    <a:srgbClr val="000000">
                      <a:alpha val="43137"/>
                    </a:srgbClr>
                  </a:outerShdw>
                </a:effectLst>
              </a:rPr>
              <a:t>PROCESS FLOWCHART</a:t>
            </a:r>
            <a:endParaRPr lang="en-CA" sz="2000" i="1" u="sng" dirty="0">
              <a:effectLst>
                <a:outerShdw blurRad="38100" dist="38100" dir="2700000" algn="tl">
                  <a:srgbClr val="000000">
                    <a:alpha val="43137"/>
                  </a:srgbClr>
                </a:outerShdw>
              </a:effectLst>
            </a:endParaRPr>
          </a:p>
        </p:txBody>
      </p:sp>
      <p:cxnSp>
        <p:nvCxnSpPr>
          <p:cNvPr id="3" name="Straight Connector 2"/>
          <p:cNvCxnSpPr/>
          <p:nvPr/>
        </p:nvCxnSpPr>
        <p:spPr>
          <a:xfrm>
            <a:off x="1066800" y="6629400"/>
            <a:ext cx="7446963"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044" y="304800"/>
            <a:ext cx="8229600" cy="5334000"/>
          </a:xfrm>
        </p:spPr>
        <p:txBody>
          <a:bodyPr>
            <a:normAutofit/>
          </a:bodyPr>
          <a:lstStyle/>
          <a:p>
            <a:pPr marL="403225" indent="-322263">
              <a:buNone/>
            </a:pPr>
            <a:r>
              <a:rPr lang="en-US" sz="2400" b="1" i="1" dirty="0"/>
              <a:t>Check sheets or Tally Sheets: </a:t>
            </a:r>
          </a:p>
          <a:p>
            <a:pPr marL="358775" indent="0">
              <a:buNone/>
            </a:pPr>
            <a:r>
              <a:rPr lang="en-US" sz="2400" dirty="0"/>
              <a:t>are used to collect frequency data such as the number of times a defect occurs because of a specified variable. The information from check sheets can be used to create a </a:t>
            </a:r>
            <a:r>
              <a:rPr lang="en-US" sz="2400" i="1" dirty="0"/>
              <a:t>Pareto Diagram </a:t>
            </a:r>
            <a:r>
              <a:rPr lang="en-US" sz="2400" dirty="0"/>
              <a:t>to identify and prioritize causes of defects. </a:t>
            </a:r>
            <a:endParaRPr lang="en-US" sz="2400" i="1" dirty="0"/>
          </a:p>
        </p:txBody>
      </p:sp>
      <p:sp>
        <p:nvSpPr>
          <p:cNvPr id="4" name="Footer Placeholder 3"/>
          <p:cNvSpPr>
            <a:spLocks noGrp="1"/>
          </p:cNvSpPr>
          <p:nvPr>
            <p:ph type="ftr" sz="quarter" idx="11"/>
          </p:nvPr>
        </p:nvSpPr>
        <p:spPr/>
        <p:txBody>
          <a:bodyPr/>
          <a:lstStyle/>
          <a:p>
            <a:r>
              <a:rPr lang="en-US"/>
              <a:t>PMBOK 2008</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57</a:t>
            </a:fld>
            <a:endParaRPr lang="en-CA"/>
          </a:p>
        </p:txBody>
      </p:sp>
      <p:graphicFrame>
        <p:nvGraphicFramePr>
          <p:cNvPr id="9" name="Object 8"/>
          <p:cNvGraphicFramePr>
            <a:graphicFrameLocks noChangeAspect="1"/>
          </p:cNvGraphicFramePr>
          <p:nvPr>
            <p:extLst>
              <p:ext uri="{D42A27DB-BD31-4B8C-83A1-F6EECF244321}">
                <p14:modId xmlns:p14="http://schemas.microsoft.com/office/powerpoint/2010/main" val="2053895137"/>
              </p:ext>
            </p:extLst>
          </p:nvPr>
        </p:nvGraphicFramePr>
        <p:xfrm>
          <a:off x="914400" y="3048000"/>
          <a:ext cx="7924800" cy="3505200"/>
        </p:xfrm>
        <a:graphic>
          <a:graphicData uri="http://schemas.openxmlformats.org/presentationml/2006/ole">
            <mc:AlternateContent xmlns:mc="http://schemas.openxmlformats.org/markup-compatibility/2006">
              <mc:Choice xmlns:v="urn:schemas-microsoft-com:vml" Requires="v">
                <p:oleObj spid="_x0000_s256249" name="Document" r:id="rId3" imgW="6099983" imgH="2227492" progId="Word.Document.12">
                  <p:embed/>
                </p:oleObj>
              </mc:Choice>
              <mc:Fallback>
                <p:oleObj name="Document" r:id="rId3" imgW="6099983" imgH="2227492" progId="Word.Document.12">
                  <p:embed/>
                  <p:pic>
                    <p:nvPicPr>
                      <p:cNvPr id="0" name=""/>
                      <p:cNvPicPr/>
                      <p:nvPr/>
                    </p:nvPicPr>
                    <p:blipFill>
                      <a:blip r:embed="rId4"/>
                      <a:stretch>
                        <a:fillRect/>
                      </a:stretch>
                    </p:blipFill>
                    <p:spPr>
                      <a:xfrm>
                        <a:off x="914400" y="3048000"/>
                        <a:ext cx="7924800" cy="3505200"/>
                      </a:xfrm>
                      <a:prstGeom prst="rect">
                        <a:avLst/>
                      </a:prstGeom>
                    </p:spPr>
                  </p:pic>
                </p:oleObj>
              </mc:Fallback>
            </mc:AlternateContent>
          </a:graphicData>
        </a:graphic>
      </p:graphicFrame>
    </p:spTree>
    <p:extLst>
      <p:ext uri="{BB962C8B-B14F-4D97-AF65-F5344CB8AC3E}">
        <p14:creationId xmlns:p14="http://schemas.microsoft.com/office/powerpoint/2010/main" val="1732594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09600"/>
            <a:ext cx="8001000" cy="4800600"/>
          </a:xfrm>
        </p:spPr>
        <p:txBody>
          <a:bodyPr>
            <a:normAutofit/>
          </a:bodyPr>
          <a:lstStyle/>
          <a:p>
            <a:pPr marL="82296" indent="0">
              <a:buNone/>
              <a:tabLst>
                <a:tab pos="461963" algn="l"/>
              </a:tabLst>
            </a:pPr>
            <a:r>
              <a:rPr lang="en-US" sz="2800" b="1" i="1" dirty="0"/>
              <a:t>Histograms: </a:t>
            </a:r>
          </a:p>
          <a:p>
            <a:pPr marL="82296" indent="0">
              <a:buNone/>
              <a:tabLst>
                <a:tab pos="461963" algn="l"/>
              </a:tabLst>
            </a:pPr>
            <a:r>
              <a:rPr lang="en-US" sz="2400" dirty="0"/>
              <a:t>are bar charts that are usually shaped like a bell curve to display a discrete statistical distribution.  The histogram below shows the number of calls into the help desk based on the hour of the da. The data can be used for staffing the desk to ensure the required service quality level.    </a:t>
            </a:r>
            <a:r>
              <a:rPr lang="en-US" sz="2800" b="1" i="1" dirty="0"/>
              <a:t> </a:t>
            </a:r>
          </a:p>
        </p:txBody>
      </p:sp>
      <p:sp>
        <p:nvSpPr>
          <p:cNvPr id="5" name="Slide Number Placeholder 4"/>
          <p:cNvSpPr>
            <a:spLocks noGrp="1"/>
          </p:cNvSpPr>
          <p:nvPr>
            <p:ph type="sldNum" sz="quarter" idx="12"/>
          </p:nvPr>
        </p:nvSpPr>
        <p:spPr/>
        <p:txBody>
          <a:bodyPr/>
          <a:lstStyle/>
          <a:p>
            <a:fld id="{516D3CA9-F863-4491-97CF-5026C70AE6D8}" type="slidenum">
              <a:rPr lang="en-CA" smtClean="0"/>
              <a:pPr/>
              <a:t>58</a:t>
            </a:fld>
            <a:endParaRPr lang="en-CA"/>
          </a:p>
        </p:txBody>
      </p:sp>
      <p:graphicFrame>
        <p:nvGraphicFramePr>
          <p:cNvPr id="7" name="Chart 6"/>
          <p:cNvGraphicFramePr>
            <a:graphicFrameLocks/>
          </p:cNvGraphicFramePr>
          <p:nvPr>
            <p:extLst>
              <p:ext uri="{D42A27DB-BD31-4B8C-83A1-F6EECF244321}">
                <p14:modId xmlns:p14="http://schemas.microsoft.com/office/powerpoint/2010/main" val="1398107852"/>
              </p:ext>
            </p:extLst>
          </p:nvPr>
        </p:nvGraphicFramePr>
        <p:xfrm>
          <a:off x="2133600" y="3276600"/>
          <a:ext cx="53340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rot="16200000">
            <a:off x="1098735" y="4387003"/>
            <a:ext cx="1677062" cy="369332"/>
          </a:xfrm>
          <a:prstGeom prst="rect">
            <a:avLst/>
          </a:prstGeom>
          <a:noFill/>
        </p:spPr>
        <p:txBody>
          <a:bodyPr wrap="none" rtlCol="0">
            <a:spAutoFit/>
          </a:bodyPr>
          <a:lstStyle/>
          <a:p>
            <a:r>
              <a:rPr lang="en-US" dirty="0"/>
              <a:t>Number of calls</a:t>
            </a:r>
          </a:p>
        </p:txBody>
      </p:sp>
      <p:sp>
        <p:nvSpPr>
          <p:cNvPr id="9" name="TextBox 8"/>
          <p:cNvSpPr txBox="1"/>
          <p:nvPr/>
        </p:nvSpPr>
        <p:spPr>
          <a:xfrm>
            <a:off x="3886200" y="6343953"/>
            <a:ext cx="1650195" cy="369332"/>
          </a:xfrm>
          <a:prstGeom prst="rect">
            <a:avLst/>
          </a:prstGeom>
          <a:noFill/>
        </p:spPr>
        <p:txBody>
          <a:bodyPr wrap="none" rtlCol="0">
            <a:spAutoFit/>
          </a:bodyPr>
          <a:lstStyle/>
          <a:p>
            <a:r>
              <a:rPr lang="en-US" dirty="0"/>
              <a:t>Time of the day</a:t>
            </a:r>
          </a:p>
        </p:txBody>
      </p:sp>
    </p:spTree>
    <p:extLst>
      <p:ext uri="{BB962C8B-B14F-4D97-AF65-F5344CB8AC3E}">
        <p14:creationId xmlns:p14="http://schemas.microsoft.com/office/powerpoint/2010/main" val="2945804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023" y="533857"/>
            <a:ext cx="7954253" cy="4800600"/>
          </a:xfrm>
        </p:spPr>
        <p:txBody>
          <a:bodyPr>
            <a:normAutofit/>
          </a:bodyPr>
          <a:lstStyle/>
          <a:p>
            <a:pPr marL="82296" indent="0">
              <a:buNone/>
              <a:tabLst>
                <a:tab pos="404813" algn="l"/>
              </a:tabLst>
            </a:pPr>
            <a:r>
              <a:rPr lang="en-US" sz="3200" b="1" i="1" dirty="0"/>
              <a:t>Pareto Charts: </a:t>
            </a:r>
          </a:p>
          <a:p>
            <a:pPr marL="82296" indent="0">
              <a:buNone/>
              <a:tabLst>
                <a:tab pos="404813" algn="l"/>
              </a:tabLst>
            </a:pPr>
            <a:r>
              <a:rPr lang="en-US" sz="2400" dirty="0"/>
              <a:t>Are bar charts that are used to identify 	the 	most frequent causes of an event. 	  </a:t>
            </a:r>
            <a:endParaRPr lang="en-US" sz="2400" b="1" i="1"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59</a:t>
            </a:fld>
            <a:endParaRPr lang="en-CA"/>
          </a:p>
        </p:txBody>
      </p:sp>
      <p:grpSp>
        <p:nvGrpSpPr>
          <p:cNvPr id="22" name="Group 21"/>
          <p:cNvGrpSpPr/>
          <p:nvPr/>
        </p:nvGrpSpPr>
        <p:grpSpPr>
          <a:xfrm>
            <a:off x="1371601" y="2504405"/>
            <a:ext cx="6995695" cy="4277395"/>
            <a:chOff x="1435985" y="1311275"/>
            <a:chExt cx="7417904" cy="4724400"/>
          </a:xfrm>
        </p:grpSpPr>
        <p:sp>
          <p:nvSpPr>
            <p:cNvPr id="7" name="Rectangle 3076"/>
            <p:cNvSpPr>
              <a:spLocks noChangeArrowheads="1"/>
            </p:cNvSpPr>
            <p:nvPr/>
          </p:nvSpPr>
          <p:spPr bwMode="auto">
            <a:xfrm>
              <a:off x="2003425" y="2185988"/>
              <a:ext cx="749300" cy="2554287"/>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en-CA"/>
            </a:p>
          </p:txBody>
        </p:sp>
        <p:sp>
          <p:nvSpPr>
            <p:cNvPr id="8" name="Rectangle 3077"/>
            <p:cNvSpPr>
              <a:spLocks noChangeArrowheads="1"/>
            </p:cNvSpPr>
            <p:nvPr/>
          </p:nvSpPr>
          <p:spPr bwMode="auto">
            <a:xfrm>
              <a:off x="2765425" y="2947988"/>
              <a:ext cx="749300" cy="1792287"/>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en-CA"/>
            </a:p>
          </p:txBody>
        </p:sp>
        <p:sp>
          <p:nvSpPr>
            <p:cNvPr id="9" name="Rectangle 3078"/>
            <p:cNvSpPr>
              <a:spLocks noChangeArrowheads="1"/>
            </p:cNvSpPr>
            <p:nvPr/>
          </p:nvSpPr>
          <p:spPr bwMode="auto">
            <a:xfrm>
              <a:off x="3527425" y="3590540"/>
              <a:ext cx="679451" cy="1182687"/>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en-CA"/>
            </a:p>
          </p:txBody>
        </p:sp>
        <p:sp>
          <p:nvSpPr>
            <p:cNvPr id="10" name="Rectangle 3079"/>
            <p:cNvSpPr>
              <a:spLocks noChangeArrowheads="1"/>
            </p:cNvSpPr>
            <p:nvPr/>
          </p:nvSpPr>
          <p:spPr bwMode="auto">
            <a:xfrm>
              <a:off x="4203557" y="4243388"/>
              <a:ext cx="749300" cy="496888"/>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en-CA"/>
            </a:p>
          </p:txBody>
        </p:sp>
        <p:sp>
          <p:nvSpPr>
            <p:cNvPr id="11" name="Line 3080"/>
            <p:cNvSpPr>
              <a:spLocks noChangeShapeType="1"/>
            </p:cNvSpPr>
            <p:nvPr/>
          </p:nvSpPr>
          <p:spPr bwMode="auto">
            <a:xfrm>
              <a:off x="1908175" y="1844675"/>
              <a:ext cx="0" cy="2894013"/>
            </a:xfrm>
            <a:prstGeom prst="line">
              <a:avLst/>
            </a:prstGeom>
            <a:noFill/>
            <a:ln w="25400">
              <a:solidFill>
                <a:schemeClr val="tx1"/>
              </a:solidFill>
              <a:round/>
              <a:headEnd type="stealth" w="med" len="lg"/>
              <a:tailEnd type="none" w="sm" len="sm"/>
            </a:ln>
            <a:effectLst/>
          </p:spPr>
          <p:txBody>
            <a:bodyPr wrap="none" anchor="ctr"/>
            <a:lstStyle/>
            <a:p>
              <a:endParaRPr lang="en-CA"/>
            </a:p>
          </p:txBody>
        </p:sp>
        <p:sp>
          <p:nvSpPr>
            <p:cNvPr id="12" name="Line 3081"/>
            <p:cNvSpPr>
              <a:spLocks noChangeShapeType="1"/>
            </p:cNvSpPr>
            <p:nvPr/>
          </p:nvSpPr>
          <p:spPr bwMode="auto">
            <a:xfrm>
              <a:off x="1770063" y="4770438"/>
              <a:ext cx="3732212" cy="0"/>
            </a:xfrm>
            <a:prstGeom prst="line">
              <a:avLst/>
            </a:prstGeom>
            <a:noFill/>
            <a:ln w="25400">
              <a:solidFill>
                <a:schemeClr val="tx1"/>
              </a:solidFill>
              <a:round/>
              <a:headEnd type="none" w="sm" len="sm"/>
              <a:tailEnd type="stealth" w="med" len="lg"/>
            </a:ln>
            <a:effectLst/>
          </p:spPr>
          <p:txBody>
            <a:bodyPr wrap="none" anchor="ctr"/>
            <a:lstStyle/>
            <a:p>
              <a:endParaRPr lang="en-CA"/>
            </a:p>
          </p:txBody>
        </p:sp>
        <p:sp>
          <p:nvSpPr>
            <p:cNvPr id="13" name="Rectangle 3082"/>
            <p:cNvSpPr>
              <a:spLocks noChangeArrowheads="1"/>
            </p:cNvSpPr>
            <p:nvPr/>
          </p:nvSpPr>
          <p:spPr bwMode="auto">
            <a:xfrm rot="16200000">
              <a:off x="472276" y="3007692"/>
              <a:ext cx="2308427" cy="381010"/>
            </a:xfrm>
            <a:prstGeom prst="rect">
              <a:avLst/>
            </a:prstGeom>
            <a:noFill/>
            <a:ln w="9525">
              <a:noFill/>
              <a:miter lim="800000"/>
              <a:headEnd/>
              <a:tailEnd/>
            </a:ln>
            <a:effectLst/>
          </p:spPr>
          <p:txBody>
            <a:bodyPr wrap="none" lIns="92075" tIns="46038" rIns="92075" bIns="46038">
              <a:spAutoFit/>
            </a:bodyPr>
            <a:lstStyle/>
            <a:p>
              <a:r>
                <a:rPr lang="en-US" sz="2000" b="1" dirty="0">
                  <a:latin typeface="Arial" charset="0"/>
                </a:rPr>
                <a:t># of occurrences</a:t>
              </a:r>
            </a:p>
          </p:txBody>
        </p:sp>
        <p:sp>
          <p:nvSpPr>
            <p:cNvPr id="14" name="Rectangle 3083"/>
            <p:cNvSpPr>
              <a:spLocks noChangeArrowheads="1"/>
            </p:cNvSpPr>
            <p:nvPr/>
          </p:nvSpPr>
          <p:spPr bwMode="auto">
            <a:xfrm>
              <a:off x="5410199" y="2139950"/>
              <a:ext cx="3443690" cy="2482274"/>
            </a:xfrm>
            <a:prstGeom prst="rect">
              <a:avLst/>
            </a:prstGeom>
            <a:noFill/>
            <a:ln w="9525">
              <a:noFill/>
              <a:miter lim="800000"/>
              <a:headEnd/>
              <a:tailEnd/>
            </a:ln>
            <a:effectLst/>
          </p:spPr>
          <p:txBody>
            <a:bodyPr wrap="none" lIns="92075" tIns="46038" rIns="92075" bIns="46038">
              <a:spAutoFit/>
            </a:bodyPr>
            <a:lstStyle/>
            <a:p>
              <a:r>
                <a:rPr lang="en-US" sz="2000" i="1" dirty="0">
                  <a:solidFill>
                    <a:schemeClr val="tx2"/>
                  </a:solidFill>
                  <a:latin typeface="Arial" charset="0"/>
                </a:rPr>
                <a:t>These charts are useful</a:t>
              </a:r>
            </a:p>
            <a:p>
              <a:r>
                <a:rPr lang="en-US" sz="2000" i="1" dirty="0">
                  <a:solidFill>
                    <a:schemeClr val="tx2"/>
                  </a:solidFill>
                  <a:latin typeface="Arial" charset="0"/>
                </a:rPr>
                <a:t>throughout the project.</a:t>
              </a:r>
            </a:p>
            <a:p>
              <a:endParaRPr lang="en-US" sz="2000" i="1" dirty="0">
                <a:solidFill>
                  <a:schemeClr val="tx2"/>
                </a:solidFill>
                <a:latin typeface="Arial" charset="0"/>
              </a:endParaRPr>
            </a:p>
            <a:p>
              <a:r>
                <a:rPr lang="en-US" sz="2000" i="1" dirty="0">
                  <a:solidFill>
                    <a:schemeClr val="tx2"/>
                  </a:solidFill>
                  <a:latin typeface="Arial" charset="0"/>
                </a:rPr>
                <a:t>In the beginning, to identify</a:t>
              </a:r>
            </a:p>
            <a:p>
              <a:r>
                <a:rPr lang="en-US" sz="2000" i="1" dirty="0">
                  <a:solidFill>
                    <a:schemeClr val="tx2"/>
                  </a:solidFill>
                  <a:latin typeface="Arial" charset="0"/>
                </a:rPr>
                <a:t>problems and later on to </a:t>
              </a:r>
            </a:p>
            <a:p>
              <a:r>
                <a:rPr lang="en-US" sz="2000" i="1" dirty="0">
                  <a:solidFill>
                    <a:schemeClr val="tx2"/>
                  </a:solidFill>
                  <a:latin typeface="Arial" charset="0"/>
                </a:rPr>
                <a:t>narrow the problems</a:t>
              </a:r>
            </a:p>
            <a:p>
              <a:r>
                <a:rPr lang="en-US" sz="2000" i="1" dirty="0">
                  <a:solidFill>
                    <a:schemeClr val="tx2"/>
                  </a:solidFill>
                  <a:latin typeface="Arial" charset="0"/>
                </a:rPr>
                <a:t>down to the “Vital Few”</a:t>
              </a:r>
            </a:p>
          </p:txBody>
        </p:sp>
        <p:sp>
          <p:nvSpPr>
            <p:cNvPr id="15" name="Rectangle 3084"/>
            <p:cNvSpPr>
              <a:spLocks noChangeArrowheads="1"/>
            </p:cNvSpPr>
            <p:nvPr/>
          </p:nvSpPr>
          <p:spPr bwMode="auto">
            <a:xfrm>
              <a:off x="1752600" y="5638800"/>
              <a:ext cx="3359150"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Problems being measured</a:t>
              </a:r>
            </a:p>
          </p:txBody>
        </p:sp>
        <p:sp>
          <p:nvSpPr>
            <p:cNvPr id="16" name="Arc 3085"/>
            <p:cNvSpPr>
              <a:spLocks/>
            </p:cNvSpPr>
            <p:nvPr/>
          </p:nvSpPr>
          <p:spPr bwMode="auto">
            <a:xfrm>
              <a:off x="3978275" y="4541838"/>
              <a:ext cx="609600" cy="1066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stealth" w="med" len="lg"/>
              <a:tailEnd type="none" w="sm" len="sm"/>
            </a:ln>
            <a:effectLst/>
          </p:spPr>
          <p:txBody>
            <a:bodyPr wrap="none" anchor="ctr"/>
            <a:lstStyle/>
            <a:p>
              <a:endParaRPr lang="en-CA"/>
            </a:p>
          </p:txBody>
        </p:sp>
        <p:sp>
          <p:nvSpPr>
            <p:cNvPr id="17" name="Arc 3086"/>
            <p:cNvSpPr>
              <a:spLocks/>
            </p:cNvSpPr>
            <p:nvPr/>
          </p:nvSpPr>
          <p:spPr bwMode="auto">
            <a:xfrm>
              <a:off x="2454275" y="4392613"/>
              <a:ext cx="1524000" cy="1219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stealth" w="med" len="lg"/>
              <a:tailEnd type="none" w="sm" len="sm"/>
            </a:ln>
            <a:effectLst/>
          </p:spPr>
          <p:txBody>
            <a:bodyPr wrap="none" anchor="ctr"/>
            <a:lstStyle/>
            <a:p>
              <a:endParaRPr lang="en-CA"/>
            </a:p>
          </p:txBody>
        </p:sp>
        <p:sp>
          <p:nvSpPr>
            <p:cNvPr id="18" name="Arc 3087"/>
            <p:cNvSpPr>
              <a:spLocks/>
            </p:cNvSpPr>
            <p:nvPr/>
          </p:nvSpPr>
          <p:spPr bwMode="auto">
            <a:xfrm>
              <a:off x="3292475" y="4087813"/>
              <a:ext cx="685800" cy="1524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stealth" w="med" len="lg"/>
              <a:tailEnd type="none" w="sm" len="sm"/>
            </a:ln>
            <a:effectLst/>
          </p:spPr>
          <p:txBody>
            <a:bodyPr wrap="none" anchor="ctr"/>
            <a:lstStyle/>
            <a:p>
              <a:endParaRPr lang="en-CA"/>
            </a:p>
          </p:txBody>
        </p:sp>
        <p:sp>
          <p:nvSpPr>
            <p:cNvPr id="19" name="Arc 3088"/>
            <p:cNvSpPr>
              <a:spLocks/>
            </p:cNvSpPr>
            <p:nvPr/>
          </p:nvSpPr>
          <p:spPr bwMode="auto">
            <a:xfrm>
              <a:off x="3978275" y="4160838"/>
              <a:ext cx="228600" cy="1447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stealth" w="med" len="lg"/>
              <a:tailEnd type="none" w="sm" len="sm"/>
            </a:ln>
            <a:effectLst/>
          </p:spPr>
          <p:txBody>
            <a:bodyPr wrap="none" anchor="ctr"/>
            <a:lstStyle/>
            <a:p>
              <a:endParaRPr lang="en-CA"/>
            </a:p>
          </p:txBody>
        </p:sp>
        <p:sp>
          <p:nvSpPr>
            <p:cNvPr id="20" name="Freeform 3090"/>
            <p:cNvSpPr>
              <a:spLocks/>
            </p:cNvSpPr>
            <p:nvPr/>
          </p:nvSpPr>
          <p:spPr bwMode="auto">
            <a:xfrm>
              <a:off x="1979613" y="2039938"/>
              <a:ext cx="3313112" cy="2613024"/>
            </a:xfrm>
            <a:custGeom>
              <a:avLst/>
              <a:gdLst/>
              <a:ahLst/>
              <a:cxnLst>
                <a:cxn ang="0">
                  <a:pos x="0" y="2268"/>
                </a:cxn>
                <a:cxn ang="0">
                  <a:pos x="227" y="1633"/>
                </a:cxn>
                <a:cxn ang="0">
                  <a:pos x="680" y="817"/>
                </a:cxn>
                <a:cxn ang="0">
                  <a:pos x="1315" y="272"/>
                </a:cxn>
                <a:cxn ang="0">
                  <a:pos x="2087" y="0"/>
                </a:cxn>
              </a:cxnLst>
              <a:rect l="0" t="0" r="r" b="b"/>
              <a:pathLst>
                <a:path w="2087" h="2268">
                  <a:moveTo>
                    <a:pt x="0" y="2268"/>
                  </a:moveTo>
                  <a:cubicBezTo>
                    <a:pt x="57" y="2071"/>
                    <a:pt x="114" y="1875"/>
                    <a:pt x="227" y="1633"/>
                  </a:cubicBezTo>
                  <a:cubicBezTo>
                    <a:pt x="340" y="1391"/>
                    <a:pt x="499" y="1044"/>
                    <a:pt x="680" y="817"/>
                  </a:cubicBezTo>
                  <a:cubicBezTo>
                    <a:pt x="861" y="590"/>
                    <a:pt x="1081" y="408"/>
                    <a:pt x="1315" y="272"/>
                  </a:cubicBezTo>
                  <a:cubicBezTo>
                    <a:pt x="1549" y="136"/>
                    <a:pt x="1958" y="45"/>
                    <a:pt x="2087" y="0"/>
                  </a:cubicBezTo>
                </a:path>
              </a:pathLst>
            </a:custGeom>
            <a:noFill/>
            <a:ln w="38100" cap="flat" cmpd="sng">
              <a:solidFill>
                <a:srgbClr val="F22010"/>
              </a:solidFill>
              <a:prstDash val="solid"/>
              <a:round/>
              <a:headEnd type="none" w="sm" len="sm"/>
              <a:tailEnd type="none" w="sm" len="sm"/>
            </a:ln>
            <a:effectLst/>
          </p:spPr>
          <p:txBody>
            <a:bodyPr/>
            <a:lstStyle/>
            <a:p>
              <a:endParaRPr lang="en-CA"/>
            </a:p>
          </p:txBody>
        </p:sp>
        <p:sp>
          <p:nvSpPr>
            <p:cNvPr id="21" name="Text Box 3091"/>
            <p:cNvSpPr txBox="1">
              <a:spLocks noChangeArrowheads="1"/>
            </p:cNvSpPr>
            <p:nvPr/>
          </p:nvSpPr>
          <p:spPr bwMode="auto">
            <a:xfrm>
              <a:off x="3733800" y="1311275"/>
              <a:ext cx="1708150" cy="822325"/>
            </a:xfrm>
            <a:prstGeom prst="rect">
              <a:avLst/>
            </a:prstGeom>
            <a:noFill/>
            <a:ln w="12700">
              <a:noFill/>
              <a:miter lim="800000"/>
              <a:headEnd type="none" w="sm" len="sm"/>
              <a:tailEnd type="none" w="sm" len="sm"/>
            </a:ln>
            <a:effectLst/>
          </p:spPr>
          <p:txBody>
            <a:bodyPr wrap="none">
              <a:spAutoFit/>
            </a:bodyPr>
            <a:lstStyle/>
            <a:p>
              <a:r>
                <a:rPr lang="en-US" b="1" dirty="0"/>
                <a:t>Cumulative</a:t>
              </a:r>
            </a:p>
            <a:p>
              <a:r>
                <a:rPr lang="en-US" b="1" dirty="0"/>
                <a:t>Percentage</a:t>
              </a:r>
              <a:endParaRPr lang="en-CA" b="1" dirty="0"/>
            </a:p>
          </p:txBody>
        </p:sp>
      </p:grpSp>
    </p:spTree>
    <p:extLst>
      <p:ext uri="{BB962C8B-B14F-4D97-AF65-F5344CB8AC3E}">
        <p14:creationId xmlns:p14="http://schemas.microsoft.com/office/powerpoint/2010/main" val="20462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243840" y="39025"/>
            <a:ext cx="8763000" cy="685800"/>
          </a:xfrm>
          <a:noFill/>
          <a:ln/>
        </p:spPr>
        <p:txBody>
          <a:bodyPr>
            <a:noAutofit/>
          </a:bodyPr>
          <a:lstStyle/>
          <a:p>
            <a:pPr algn="ctr"/>
            <a: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KEY CONCEPTS FOR PROJECT QUALITY MANAGEMENT</a:t>
            </a:r>
            <a:endParaRPr lang="en-US" sz="2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40965" name="Rectangle 5"/>
          <p:cNvSpPr>
            <a:spLocks noGrp="1" noChangeArrowheads="1"/>
          </p:cNvSpPr>
          <p:nvPr>
            <p:ph idx="1"/>
          </p:nvPr>
        </p:nvSpPr>
        <p:spPr>
          <a:xfrm>
            <a:off x="76200" y="990600"/>
            <a:ext cx="9067800" cy="5867400"/>
          </a:xfrm>
          <a:noFill/>
          <a:ln/>
        </p:spPr>
        <p:txBody>
          <a:bodyPr>
            <a:noAutofit/>
          </a:bodyPr>
          <a:lstStyle/>
          <a:p>
            <a:pPr marL="285750" lvl="1" indent="-285750">
              <a:buSzPct val="77000"/>
              <a:buFont typeface="Wingdings" panose="05000000000000000000" pitchFamily="2" charset="2"/>
              <a:buChar char="Ø"/>
            </a:pPr>
            <a:r>
              <a:rPr lang="en-US" sz="2400" b="1" i="1" dirty="0"/>
              <a:t> Quality and Grade are different concepts</a:t>
            </a:r>
            <a:r>
              <a:rPr lang="en-US" sz="1800" b="1" i="1" dirty="0"/>
              <a:t>. </a:t>
            </a:r>
          </a:p>
          <a:p>
            <a:pPr marL="358775" lvl="1" indent="0">
              <a:buSzPct val="77000"/>
              <a:buNone/>
            </a:pPr>
            <a:r>
              <a:rPr lang="en-US" sz="2200" b="1" i="1" dirty="0">
                <a:solidFill>
                  <a:srgbClr val="800000"/>
                </a:solidFill>
                <a:effectLst>
                  <a:outerShdw blurRad="38100" dist="38100" dir="2700000" algn="tl">
                    <a:srgbClr val="000000">
                      <a:alpha val="43137"/>
                    </a:srgbClr>
                  </a:outerShdw>
                </a:effectLst>
              </a:rPr>
              <a:t>QUALITY</a:t>
            </a:r>
            <a:r>
              <a:rPr lang="en-US" sz="2200" b="1" i="1" dirty="0"/>
              <a:t>, as a delivered performance or result, is “the degree to which a set of inherent characteristics fulfill requirements” </a:t>
            </a:r>
          </a:p>
          <a:p>
            <a:pPr marL="358775" lvl="1" indent="0">
              <a:buSzPct val="77000"/>
              <a:buNone/>
            </a:pPr>
            <a:r>
              <a:rPr lang="en-US" sz="2200" b="1" i="1" dirty="0">
                <a:solidFill>
                  <a:srgbClr val="800000"/>
                </a:solidFill>
                <a:effectLst>
                  <a:outerShdw blurRad="38100" dist="38100" dir="2700000" algn="tl">
                    <a:srgbClr val="000000">
                      <a:alpha val="43137"/>
                    </a:srgbClr>
                  </a:outerShdw>
                </a:effectLst>
              </a:rPr>
              <a:t>GRADE</a:t>
            </a:r>
            <a:r>
              <a:rPr lang="en-US" sz="2200" b="1" i="1" dirty="0"/>
              <a:t>, as a design intent, is a category assigned to deliverables having the same functional use, but different technical characteristics, or features. </a:t>
            </a:r>
          </a:p>
          <a:p>
            <a:pPr marL="342900" lvl="1" indent="-342900">
              <a:buSzPct val="77000"/>
              <a:buFont typeface="Wingdings" panose="05000000000000000000" pitchFamily="2" charset="2"/>
              <a:buChar char="Ø"/>
            </a:pPr>
            <a:r>
              <a:rPr lang="en-US" sz="2200" b="1" i="1" dirty="0"/>
              <a:t> Prevention is preferred over inspection</a:t>
            </a:r>
            <a:r>
              <a:rPr lang="en-US" sz="2200" b="1" i="1" dirty="0">
                <a:solidFill>
                  <a:srgbClr val="800000"/>
                </a:solidFill>
              </a:rPr>
              <a:t>. </a:t>
            </a:r>
            <a:r>
              <a:rPr lang="en-US" sz="2200" b="1" i="1" dirty="0"/>
              <a:t>The cost of preventing  mistakes is generally much lower than the cost of correcting defects found by inspection or during usage. </a:t>
            </a:r>
          </a:p>
          <a:p>
            <a:pPr marL="342900" lvl="1" indent="-342900">
              <a:buSzPct val="77000"/>
              <a:buFont typeface="Wingdings" panose="05000000000000000000" pitchFamily="2" charset="2"/>
              <a:buChar char="Ø"/>
            </a:pPr>
            <a:r>
              <a:rPr lang="en-US" sz="2200" b="1" i="1" dirty="0"/>
              <a:t>The project team should distinguish between the following terms:    </a:t>
            </a:r>
          </a:p>
          <a:p>
            <a:pPr marL="0" lvl="1" indent="0">
              <a:buSzPct val="77000"/>
              <a:buNone/>
            </a:pPr>
            <a:r>
              <a:rPr lang="en-US" sz="2200" b="1" i="1" dirty="0"/>
              <a:t>      	</a:t>
            </a:r>
            <a:r>
              <a:rPr lang="en-US" sz="2200" b="1" i="1" dirty="0">
                <a:solidFill>
                  <a:srgbClr val="800000"/>
                </a:solidFill>
                <a:effectLst>
                  <a:outerShdw blurRad="38100" dist="38100" dir="2700000" algn="tl">
                    <a:srgbClr val="000000">
                      <a:alpha val="43137"/>
                    </a:srgbClr>
                  </a:outerShdw>
                </a:effectLst>
              </a:rPr>
              <a:t>PREVENTION</a:t>
            </a:r>
            <a:r>
              <a:rPr lang="en-US" sz="2200" b="1" i="1" dirty="0"/>
              <a:t> (keeping errors out of the process) </a:t>
            </a:r>
          </a:p>
          <a:p>
            <a:pPr marL="0" lvl="1" indent="0">
              <a:buSzPct val="77000"/>
              <a:buNone/>
            </a:pPr>
            <a:r>
              <a:rPr lang="en-US" sz="2200" b="1" i="1" dirty="0"/>
              <a:t>	</a:t>
            </a:r>
            <a:r>
              <a:rPr lang="en-US" sz="2200" b="1" i="1" dirty="0">
                <a:solidFill>
                  <a:srgbClr val="800000"/>
                </a:solidFill>
                <a:effectLst>
                  <a:outerShdw blurRad="38100" dist="38100" dir="2700000" algn="tl">
                    <a:srgbClr val="000000">
                      <a:alpha val="43137"/>
                    </a:srgbClr>
                  </a:outerShdw>
                </a:effectLst>
              </a:rPr>
              <a:t>INSPECTION</a:t>
            </a:r>
            <a:r>
              <a:rPr lang="en-US" sz="2200" b="1" i="1" dirty="0">
                <a:solidFill>
                  <a:srgbClr val="800000"/>
                </a:solidFill>
              </a:rPr>
              <a:t> </a:t>
            </a:r>
            <a:r>
              <a:rPr lang="en-US" sz="2200" b="1" i="1" dirty="0"/>
              <a:t>(keeping errors out of the customers’ hands) </a:t>
            </a:r>
          </a:p>
          <a:p>
            <a:pPr marL="0" lvl="1" indent="0">
              <a:buSzPct val="77000"/>
              <a:buNone/>
            </a:pPr>
            <a:r>
              <a:rPr lang="en-US" sz="2200" b="1" i="1" dirty="0"/>
              <a:t>	</a:t>
            </a:r>
            <a:r>
              <a:rPr lang="en-US" sz="2200" b="1" i="1" dirty="0">
                <a:solidFill>
                  <a:srgbClr val="800000"/>
                </a:solidFill>
                <a:effectLst>
                  <a:outerShdw blurRad="38100" dist="38100" dir="2700000" algn="tl">
                    <a:srgbClr val="000000">
                      <a:alpha val="43137"/>
                    </a:srgbClr>
                  </a:outerShdw>
                </a:effectLst>
              </a:rPr>
              <a:t>ATTRIBUTE SAMPLING </a:t>
            </a:r>
            <a:r>
              <a:rPr lang="en-US" sz="2200" b="1" i="1" dirty="0"/>
              <a:t>(results either conform or do not conform)</a:t>
            </a:r>
          </a:p>
          <a:p>
            <a:pPr marL="0" lvl="1" indent="0">
              <a:buSzPct val="77000"/>
              <a:buNone/>
            </a:pPr>
            <a:r>
              <a:rPr lang="en-US" sz="2200" b="1" i="1" dirty="0"/>
              <a:t>	</a:t>
            </a:r>
            <a:r>
              <a:rPr lang="en-US" sz="2200" b="1" i="1" dirty="0">
                <a:solidFill>
                  <a:srgbClr val="800000"/>
                </a:solidFill>
                <a:effectLst>
                  <a:outerShdw blurRad="38100" dist="38100" dir="2700000" algn="tl">
                    <a:srgbClr val="000000">
                      <a:alpha val="43137"/>
                    </a:srgbClr>
                  </a:outerShdw>
                </a:effectLst>
              </a:rPr>
              <a:t>VARIABLE SAMPLING </a:t>
            </a:r>
            <a:r>
              <a:rPr lang="en-US" sz="2200" b="1" i="1" dirty="0"/>
              <a:t>(conformity is measured on a continuous scale)</a:t>
            </a:r>
          </a:p>
          <a:p>
            <a:pPr marL="0" lvl="1" indent="0">
              <a:buSzPct val="77000"/>
              <a:buNone/>
            </a:pPr>
            <a:r>
              <a:rPr lang="en-US" sz="2200" b="1" i="1" dirty="0"/>
              <a:t>	</a:t>
            </a:r>
            <a:r>
              <a:rPr lang="en-US" sz="2200" b="1" i="1" dirty="0">
                <a:solidFill>
                  <a:srgbClr val="800000"/>
                </a:solidFill>
                <a:effectLst>
                  <a:outerShdw blurRad="38100" dist="38100" dir="2700000" algn="tl">
                    <a:srgbClr val="000000">
                      <a:alpha val="43137"/>
                    </a:srgbClr>
                  </a:outerShdw>
                </a:effectLst>
              </a:rPr>
              <a:t>TOLERANCES</a:t>
            </a:r>
            <a:r>
              <a:rPr lang="en-US" sz="2200" b="1" i="1" dirty="0"/>
              <a:t> (range of acceptable results) </a:t>
            </a:r>
          </a:p>
          <a:p>
            <a:pPr marL="0" lvl="1" indent="0">
              <a:buSzPct val="77000"/>
              <a:buNone/>
            </a:pPr>
            <a:r>
              <a:rPr lang="en-US" sz="2200" b="1" i="1" dirty="0"/>
              <a:t>	</a:t>
            </a:r>
            <a:r>
              <a:rPr lang="en-US" sz="2200" b="1" i="1" dirty="0">
                <a:solidFill>
                  <a:srgbClr val="800000"/>
                </a:solidFill>
                <a:effectLst>
                  <a:outerShdw blurRad="38100" dist="38100" dir="2700000" algn="tl">
                    <a:srgbClr val="000000">
                      <a:alpha val="43137"/>
                    </a:srgbClr>
                  </a:outerShdw>
                </a:effectLst>
              </a:rPr>
              <a:t>CONTROL LIMITS </a:t>
            </a:r>
            <a:r>
              <a:rPr lang="en-US" sz="2200" b="1" i="1" dirty="0"/>
              <a:t>(the boundaries of common variation in a statistically 	stable process) </a:t>
            </a:r>
          </a:p>
          <a:p>
            <a:pPr marL="0" lvl="1" indent="0">
              <a:buSzPct val="77000"/>
              <a:buNone/>
            </a:pPr>
            <a:r>
              <a:rPr lang="en-US" sz="2200" b="1" i="1" dirty="0"/>
              <a:t>	</a:t>
            </a:r>
            <a:endParaRPr lang="en-US" sz="1800" dirty="0"/>
          </a:p>
          <a:p>
            <a:pPr>
              <a:buSzPct val="77000"/>
            </a:pPr>
            <a:endParaRPr lang="en-US" sz="1800" dirty="0"/>
          </a:p>
          <a:p>
            <a:pPr>
              <a:buSzPct val="77000"/>
            </a:pPr>
            <a:endParaRPr lang="en-US" sz="1800" dirty="0"/>
          </a:p>
        </p:txBody>
      </p:sp>
      <p:sp>
        <p:nvSpPr>
          <p:cNvPr id="5" name="Slide Number Placeholder 3"/>
          <p:cNvSpPr>
            <a:spLocks noGrp="1"/>
          </p:cNvSpPr>
          <p:nvPr>
            <p:ph type="sldNum" sz="quarter" idx="12"/>
          </p:nvPr>
        </p:nvSpPr>
        <p:spPr/>
        <p:txBody>
          <a:bodyPr/>
          <a:lstStyle/>
          <a:p>
            <a:fld id="{809D277F-E834-490D-A87C-5868FB713C72}" type="slidenum">
              <a:rPr lang="en-US"/>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8" name="Rectangle 4"/>
          <p:cNvSpPr>
            <a:spLocks noGrp="1" noChangeArrowheads="1"/>
          </p:cNvSpPr>
          <p:nvPr>
            <p:ph idx="1"/>
          </p:nvPr>
        </p:nvSpPr>
        <p:spPr>
          <a:xfrm>
            <a:off x="457200" y="457200"/>
            <a:ext cx="8534400" cy="5791200"/>
          </a:xfrm>
          <a:noFill/>
          <a:ln/>
        </p:spPr>
        <p:txBody>
          <a:bodyPr>
            <a:normAutofit lnSpcReduction="10000"/>
          </a:bodyPr>
          <a:lstStyle/>
          <a:p>
            <a:pPr>
              <a:lnSpc>
                <a:spcPct val="90000"/>
              </a:lnSpc>
              <a:buFont typeface="Wingdings" pitchFamily="2" charset="2"/>
              <a:buNone/>
            </a:pPr>
            <a:r>
              <a:rPr lang="en-US" sz="3200" b="1" i="1" dirty="0"/>
              <a:t>Control Charts</a:t>
            </a:r>
          </a:p>
          <a:p>
            <a:pPr lvl="1">
              <a:lnSpc>
                <a:spcPct val="90000"/>
              </a:lnSpc>
              <a:buFont typeface="Arial" pitchFamily="34" charset="0"/>
              <a:buChar char="•"/>
            </a:pPr>
            <a:r>
              <a:rPr lang="en-US" sz="2400" dirty="0"/>
              <a:t>A graphic display of results of a process, over time</a:t>
            </a:r>
          </a:p>
          <a:p>
            <a:pPr lvl="1">
              <a:lnSpc>
                <a:spcPct val="90000"/>
              </a:lnSpc>
              <a:buFont typeface="Arial" pitchFamily="34" charset="0"/>
              <a:buChar char="•"/>
            </a:pPr>
            <a:r>
              <a:rPr lang="en-US" sz="2400" dirty="0"/>
              <a:t>Used to determine if a process is ‘in control’</a:t>
            </a:r>
          </a:p>
          <a:p>
            <a:pPr lvl="1">
              <a:lnSpc>
                <a:spcPct val="90000"/>
              </a:lnSpc>
              <a:buFont typeface="Arial" pitchFamily="34" charset="0"/>
              <a:buChar char="•"/>
            </a:pPr>
            <a:r>
              <a:rPr lang="en-US" sz="2400" dirty="0"/>
              <a:t>May be used to monitor any type of output variable</a:t>
            </a:r>
          </a:p>
          <a:p>
            <a:pPr marL="984250" lvl="2" indent="-298450">
              <a:lnSpc>
                <a:spcPct val="90000"/>
              </a:lnSpc>
              <a:buFont typeface="Courier New" panose="02070309020205020404" pitchFamily="49" charset="0"/>
              <a:buChar char="o"/>
            </a:pPr>
            <a:r>
              <a:rPr lang="en-US" sz="2400" dirty="0"/>
              <a:t>repetitive activities</a:t>
            </a:r>
          </a:p>
          <a:p>
            <a:pPr marL="984250" lvl="2" indent="-298450">
              <a:lnSpc>
                <a:spcPct val="90000"/>
              </a:lnSpc>
              <a:buFont typeface="Courier New" panose="02070309020205020404" pitchFamily="49" charset="0"/>
              <a:buChar char="o"/>
            </a:pPr>
            <a:r>
              <a:rPr lang="en-US" sz="2400" dirty="0"/>
              <a:t>cost and schedule variances</a:t>
            </a:r>
          </a:p>
          <a:p>
            <a:pPr marL="984250" lvl="2" indent="-298450">
              <a:lnSpc>
                <a:spcPct val="90000"/>
              </a:lnSpc>
              <a:buFont typeface="Courier New" panose="02070309020205020404" pitchFamily="49" charset="0"/>
              <a:buChar char="o"/>
            </a:pPr>
            <a:r>
              <a:rPr lang="en-US" sz="2400" dirty="0"/>
              <a:t>volume and frequency of scope changes</a:t>
            </a:r>
          </a:p>
          <a:p>
            <a:pPr marL="984250" lvl="2" indent="-298450">
              <a:lnSpc>
                <a:spcPct val="90000"/>
              </a:lnSpc>
              <a:buFont typeface="Courier New" panose="02070309020205020404" pitchFamily="49" charset="0"/>
              <a:buChar char="o"/>
            </a:pPr>
            <a:r>
              <a:rPr lang="en-US" sz="2400" dirty="0"/>
              <a:t>errors in project documents</a:t>
            </a:r>
          </a:p>
          <a:p>
            <a:pPr marL="742950" lvl="1" indent="-285750">
              <a:spcBef>
                <a:spcPct val="20000"/>
              </a:spcBef>
              <a:buClr>
                <a:schemeClr val="tx1"/>
              </a:buClr>
              <a:buSzPct val="50000"/>
              <a:buFont typeface="Wingdings" pitchFamily="2" charset="2"/>
              <a:buChar char="l"/>
            </a:pPr>
            <a:r>
              <a:rPr lang="en-US" sz="2200" dirty="0">
                <a:latin typeface="Arial" charset="0"/>
              </a:rPr>
              <a:t>Establishes limits on Run Charts </a:t>
            </a:r>
          </a:p>
          <a:p>
            <a:pPr marL="742950" lvl="1" indent="-285750">
              <a:spcBef>
                <a:spcPct val="20000"/>
              </a:spcBef>
              <a:buClr>
                <a:schemeClr val="tx1"/>
              </a:buClr>
              <a:buSzPct val="50000"/>
              <a:buFont typeface="Wingdings" pitchFamily="2" charset="2"/>
              <a:buChar char="l"/>
            </a:pPr>
            <a:r>
              <a:rPr lang="en-US" sz="2200" dirty="0">
                <a:latin typeface="Arial" charset="0"/>
              </a:rPr>
              <a:t>Identifies the allowable range of variation for a specific product characteristic</a:t>
            </a:r>
          </a:p>
          <a:p>
            <a:pPr marL="742950" lvl="1" indent="-285750">
              <a:spcBef>
                <a:spcPct val="40000"/>
              </a:spcBef>
              <a:spcAft>
                <a:spcPct val="20000"/>
              </a:spcAft>
              <a:buClr>
                <a:schemeClr val="tx1"/>
              </a:buClr>
              <a:buSzPct val="50000"/>
              <a:buFont typeface="Wingdings" pitchFamily="2" charset="2"/>
              <a:buChar char="l"/>
            </a:pPr>
            <a:r>
              <a:rPr lang="en-US" sz="2200" dirty="0">
                <a:latin typeface="Arial" charset="0"/>
              </a:rPr>
              <a:t>Establishing upper and lower bounds assists in establishing conformance to standards </a:t>
            </a:r>
          </a:p>
          <a:p>
            <a:pPr marL="742950" lvl="1" indent="-285750">
              <a:spcBef>
                <a:spcPct val="40000"/>
              </a:spcBef>
              <a:spcAft>
                <a:spcPct val="20000"/>
              </a:spcAft>
              <a:buClr>
                <a:schemeClr val="tx1"/>
              </a:buClr>
              <a:buSzPct val="50000"/>
              <a:buFont typeface="Wingdings" pitchFamily="2" charset="2"/>
              <a:buChar char="l"/>
            </a:pPr>
            <a:r>
              <a:rPr lang="en-US" sz="2200" dirty="0">
                <a:latin typeface="Arial" charset="0"/>
              </a:rPr>
              <a:t>Upper boundary is known as the Upper Control Limit (UCL) and lower is the Lower Control Level (LCL)</a:t>
            </a:r>
          </a:p>
          <a:p>
            <a:pPr lvl="1">
              <a:lnSpc>
                <a:spcPct val="90000"/>
              </a:lnSpc>
            </a:pPr>
            <a:endParaRPr lang="en-US" dirty="0"/>
          </a:p>
        </p:txBody>
      </p:sp>
      <p:sp>
        <p:nvSpPr>
          <p:cNvPr id="5" name="Slide Number Placeholder 3"/>
          <p:cNvSpPr>
            <a:spLocks noGrp="1"/>
          </p:cNvSpPr>
          <p:nvPr>
            <p:ph type="sldNum" sz="quarter" idx="12"/>
          </p:nvPr>
        </p:nvSpPr>
        <p:spPr/>
        <p:txBody>
          <a:bodyPr/>
          <a:lstStyle/>
          <a:p>
            <a:fld id="{B582C6F8-BC0D-4192-B62A-584B093234F3}" type="slidenum">
              <a:rPr lang="en-US"/>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1027"/>
          <p:cNvSpPr>
            <a:spLocks noGrp="1" noChangeArrowheads="1"/>
          </p:cNvSpPr>
          <p:nvPr>
            <p:ph type="title"/>
          </p:nvPr>
        </p:nvSpPr>
        <p:spPr>
          <a:xfrm>
            <a:off x="169480" y="297846"/>
            <a:ext cx="8458200" cy="685800"/>
          </a:xfrm>
          <a:noFill/>
          <a:ln/>
        </p:spPr>
        <p:txBody>
          <a:bodyPr/>
          <a:lstStyle/>
          <a:p>
            <a:r>
              <a:rPr lang="en-US" sz="3600" b="1" dirty="0">
                <a:effectLst>
                  <a:outerShdw blurRad="38100" dist="38100" dir="2700000" algn="tl">
                    <a:srgbClr val="000000">
                      <a:alpha val="43137"/>
                    </a:srgbClr>
                  </a:outerShdw>
                </a:effectLst>
              </a:rPr>
              <a:t>Control Charts</a:t>
            </a:r>
          </a:p>
        </p:txBody>
      </p:sp>
      <p:sp>
        <p:nvSpPr>
          <p:cNvPr id="33" name="Slide Number Placeholder 3"/>
          <p:cNvSpPr>
            <a:spLocks noGrp="1"/>
          </p:cNvSpPr>
          <p:nvPr>
            <p:ph type="sldNum" sz="quarter" idx="12"/>
          </p:nvPr>
        </p:nvSpPr>
        <p:spPr/>
        <p:txBody>
          <a:bodyPr/>
          <a:lstStyle/>
          <a:p>
            <a:fld id="{F2D9A323-588C-46D5-AAF7-4CCDEE00C14F}" type="slidenum">
              <a:rPr lang="en-US"/>
              <a:pPr/>
              <a:t>61</a:t>
            </a:fld>
            <a:endParaRPr lang="en-US"/>
          </a:p>
        </p:txBody>
      </p:sp>
      <p:sp>
        <p:nvSpPr>
          <p:cNvPr id="696324" name="Rectangle 1028"/>
          <p:cNvSpPr>
            <a:spLocks noChangeArrowheads="1"/>
          </p:cNvSpPr>
          <p:nvPr/>
        </p:nvSpPr>
        <p:spPr bwMode="auto">
          <a:xfrm>
            <a:off x="914400" y="190500"/>
            <a:ext cx="7772400" cy="1181100"/>
          </a:xfrm>
          <a:prstGeom prst="rect">
            <a:avLst/>
          </a:prstGeom>
          <a:noFill/>
          <a:ln w="9525">
            <a:noFill/>
            <a:miter lim="800000"/>
            <a:headEnd/>
            <a:tailEnd/>
          </a:ln>
          <a:effectLst/>
        </p:spPr>
        <p:txBody>
          <a:bodyPr lIns="92075" tIns="46038" rIns="92075" bIns="46038" anchor="b"/>
          <a:lstStyle/>
          <a:p>
            <a:r>
              <a:rPr lang="en-US" sz="4400" b="1">
                <a:solidFill>
                  <a:schemeClr val="tx2"/>
                </a:solidFill>
                <a:latin typeface="Arial" charset="0"/>
              </a:rPr>
              <a:t> </a:t>
            </a:r>
          </a:p>
        </p:txBody>
      </p:sp>
      <p:sp>
        <p:nvSpPr>
          <p:cNvPr id="696325" name="Rectangle 1029"/>
          <p:cNvSpPr>
            <a:spLocks noChangeArrowheads="1"/>
          </p:cNvSpPr>
          <p:nvPr/>
        </p:nvSpPr>
        <p:spPr bwMode="auto">
          <a:xfrm>
            <a:off x="533400" y="190500"/>
            <a:ext cx="8458200" cy="1181100"/>
          </a:xfrm>
          <a:prstGeom prst="rect">
            <a:avLst/>
          </a:prstGeom>
          <a:noFill/>
          <a:ln w="9525">
            <a:noFill/>
            <a:miter lim="800000"/>
            <a:headEnd/>
            <a:tailEnd/>
          </a:ln>
          <a:effectLst/>
        </p:spPr>
        <p:txBody>
          <a:bodyPr lIns="92075" tIns="46038" rIns="92075" bIns="46038" anchor="b"/>
          <a:lstStyle/>
          <a:p>
            <a:r>
              <a:rPr lang="en-US" sz="4400" b="1">
                <a:solidFill>
                  <a:schemeClr val="tx2"/>
                </a:solidFill>
                <a:latin typeface="Arial" charset="0"/>
              </a:rPr>
              <a:t>   </a:t>
            </a:r>
          </a:p>
        </p:txBody>
      </p:sp>
      <p:sp>
        <p:nvSpPr>
          <p:cNvPr id="696326" name="Line 1030"/>
          <p:cNvSpPr>
            <a:spLocks noChangeShapeType="1"/>
          </p:cNvSpPr>
          <p:nvPr/>
        </p:nvSpPr>
        <p:spPr bwMode="auto">
          <a:xfrm>
            <a:off x="1751013" y="2057400"/>
            <a:ext cx="0" cy="2741613"/>
          </a:xfrm>
          <a:prstGeom prst="line">
            <a:avLst/>
          </a:prstGeom>
          <a:noFill/>
          <a:ln w="12700">
            <a:solidFill>
              <a:schemeClr val="tx1"/>
            </a:solidFill>
            <a:round/>
            <a:headEnd type="stealth" w="med" len="lg"/>
            <a:tailEnd type="none" w="sm" len="sm"/>
          </a:ln>
          <a:effectLst/>
        </p:spPr>
        <p:txBody>
          <a:bodyPr wrap="none" anchor="ctr"/>
          <a:lstStyle/>
          <a:p>
            <a:endParaRPr lang="en-CA"/>
          </a:p>
        </p:txBody>
      </p:sp>
      <p:sp>
        <p:nvSpPr>
          <p:cNvPr id="696327" name="Line 1031"/>
          <p:cNvSpPr>
            <a:spLocks noChangeShapeType="1"/>
          </p:cNvSpPr>
          <p:nvPr/>
        </p:nvSpPr>
        <p:spPr bwMode="auto">
          <a:xfrm>
            <a:off x="1752600" y="4799013"/>
            <a:ext cx="6170613" cy="0"/>
          </a:xfrm>
          <a:prstGeom prst="line">
            <a:avLst/>
          </a:prstGeom>
          <a:noFill/>
          <a:ln w="12700">
            <a:solidFill>
              <a:schemeClr val="tx1"/>
            </a:solidFill>
            <a:round/>
            <a:headEnd type="none" w="sm" len="sm"/>
            <a:tailEnd type="stealth" w="med" len="lg"/>
          </a:ln>
          <a:effectLst/>
        </p:spPr>
        <p:txBody>
          <a:bodyPr wrap="none" anchor="ctr"/>
          <a:lstStyle/>
          <a:p>
            <a:endParaRPr lang="en-CA"/>
          </a:p>
        </p:txBody>
      </p:sp>
      <p:sp>
        <p:nvSpPr>
          <p:cNvPr id="696328" name="Rectangle 1032"/>
          <p:cNvSpPr>
            <a:spLocks noChangeArrowheads="1"/>
          </p:cNvSpPr>
          <p:nvPr/>
        </p:nvSpPr>
        <p:spPr bwMode="auto">
          <a:xfrm>
            <a:off x="668338" y="1582738"/>
            <a:ext cx="2151062"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Measurement</a:t>
            </a:r>
          </a:p>
        </p:txBody>
      </p:sp>
      <p:sp>
        <p:nvSpPr>
          <p:cNvPr id="696329" name="Rectangle 1033"/>
          <p:cNvSpPr>
            <a:spLocks noChangeArrowheads="1"/>
          </p:cNvSpPr>
          <p:nvPr/>
        </p:nvSpPr>
        <p:spPr bwMode="auto">
          <a:xfrm>
            <a:off x="8059738" y="4554538"/>
            <a:ext cx="895350"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Time</a:t>
            </a:r>
          </a:p>
        </p:txBody>
      </p:sp>
      <p:sp>
        <p:nvSpPr>
          <p:cNvPr id="696330" name="Rectangle 1034"/>
          <p:cNvSpPr>
            <a:spLocks noChangeArrowheads="1"/>
          </p:cNvSpPr>
          <p:nvPr/>
        </p:nvSpPr>
        <p:spPr bwMode="auto">
          <a:xfrm>
            <a:off x="1125538" y="4554538"/>
            <a:ext cx="354012"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0</a:t>
            </a:r>
          </a:p>
        </p:txBody>
      </p:sp>
      <p:sp>
        <p:nvSpPr>
          <p:cNvPr id="696331" name="Oval 1035"/>
          <p:cNvSpPr>
            <a:spLocks noChangeArrowheads="1"/>
          </p:cNvSpPr>
          <p:nvPr/>
        </p:nvSpPr>
        <p:spPr bwMode="auto">
          <a:xfrm>
            <a:off x="1985963" y="22907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32" name="Oval 1036"/>
          <p:cNvSpPr>
            <a:spLocks noChangeArrowheads="1"/>
          </p:cNvSpPr>
          <p:nvPr/>
        </p:nvSpPr>
        <p:spPr bwMode="auto">
          <a:xfrm>
            <a:off x="7548563" y="3662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33" name="Oval 1037"/>
          <p:cNvSpPr>
            <a:spLocks noChangeArrowheads="1"/>
          </p:cNvSpPr>
          <p:nvPr/>
        </p:nvSpPr>
        <p:spPr bwMode="auto">
          <a:xfrm>
            <a:off x="3052763" y="32051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34" name="Oval 1038"/>
          <p:cNvSpPr>
            <a:spLocks noChangeArrowheads="1"/>
          </p:cNvSpPr>
          <p:nvPr/>
        </p:nvSpPr>
        <p:spPr bwMode="auto">
          <a:xfrm>
            <a:off x="3967163" y="38147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35" name="Oval 1039"/>
          <p:cNvSpPr>
            <a:spLocks noChangeArrowheads="1"/>
          </p:cNvSpPr>
          <p:nvPr/>
        </p:nvSpPr>
        <p:spPr bwMode="auto">
          <a:xfrm>
            <a:off x="4957763" y="29765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36" name="Oval 1040"/>
          <p:cNvSpPr>
            <a:spLocks noChangeArrowheads="1"/>
          </p:cNvSpPr>
          <p:nvPr/>
        </p:nvSpPr>
        <p:spPr bwMode="auto">
          <a:xfrm>
            <a:off x="5872163" y="22907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37" name="Line 1041"/>
          <p:cNvSpPr>
            <a:spLocks noChangeShapeType="1"/>
          </p:cNvSpPr>
          <p:nvPr/>
        </p:nvSpPr>
        <p:spPr bwMode="auto">
          <a:xfrm>
            <a:off x="2057400" y="2362200"/>
            <a:ext cx="1903413" cy="1522413"/>
          </a:xfrm>
          <a:prstGeom prst="line">
            <a:avLst/>
          </a:prstGeom>
          <a:noFill/>
          <a:ln w="25400">
            <a:solidFill>
              <a:schemeClr val="tx1"/>
            </a:solidFill>
            <a:round/>
            <a:headEnd type="none" w="sm" len="sm"/>
            <a:tailEnd type="none" w="sm" len="sm"/>
          </a:ln>
          <a:effectLst/>
        </p:spPr>
        <p:txBody>
          <a:bodyPr wrap="none" anchor="ctr"/>
          <a:lstStyle/>
          <a:p>
            <a:endParaRPr lang="en-CA"/>
          </a:p>
        </p:txBody>
      </p:sp>
      <p:sp>
        <p:nvSpPr>
          <p:cNvPr id="696338" name="Line 1042"/>
          <p:cNvSpPr>
            <a:spLocks noChangeShapeType="1"/>
          </p:cNvSpPr>
          <p:nvPr/>
        </p:nvSpPr>
        <p:spPr bwMode="auto">
          <a:xfrm flipV="1">
            <a:off x="4038600" y="2286000"/>
            <a:ext cx="1903413" cy="1598613"/>
          </a:xfrm>
          <a:prstGeom prst="line">
            <a:avLst/>
          </a:prstGeom>
          <a:noFill/>
          <a:ln w="25400">
            <a:solidFill>
              <a:schemeClr val="tx1"/>
            </a:solidFill>
            <a:round/>
            <a:headEnd type="none" w="sm" len="sm"/>
            <a:tailEnd type="none" w="sm" len="sm"/>
          </a:ln>
          <a:effectLst/>
        </p:spPr>
        <p:txBody>
          <a:bodyPr wrap="none" anchor="ctr"/>
          <a:lstStyle/>
          <a:p>
            <a:endParaRPr lang="en-CA"/>
          </a:p>
        </p:txBody>
      </p:sp>
      <p:sp>
        <p:nvSpPr>
          <p:cNvPr id="696339" name="Oval 1043"/>
          <p:cNvSpPr>
            <a:spLocks noChangeArrowheads="1"/>
          </p:cNvSpPr>
          <p:nvPr/>
        </p:nvSpPr>
        <p:spPr bwMode="auto">
          <a:xfrm>
            <a:off x="2747963" y="2900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40" name="Oval 1044"/>
          <p:cNvSpPr>
            <a:spLocks noChangeArrowheads="1"/>
          </p:cNvSpPr>
          <p:nvPr/>
        </p:nvSpPr>
        <p:spPr bwMode="auto">
          <a:xfrm>
            <a:off x="6557963" y="28241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6341" name="Line 1045"/>
          <p:cNvSpPr>
            <a:spLocks noChangeShapeType="1"/>
          </p:cNvSpPr>
          <p:nvPr/>
        </p:nvSpPr>
        <p:spPr bwMode="auto">
          <a:xfrm>
            <a:off x="5943600" y="2362200"/>
            <a:ext cx="1674813" cy="1370013"/>
          </a:xfrm>
          <a:prstGeom prst="line">
            <a:avLst/>
          </a:prstGeom>
          <a:noFill/>
          <a:ln w="25400">
            <a:solidFill>
              <a:schemeClr val="tx1"/>
            </a:solidFill>
            <a:round/>
            <a:headEnd type="none" w="sm" len="sm"/>
            <a:tailEnd type="none" w="sm" len="sm"/>
          </a:ln>
          <a:effectLst/>
        </p:spPr>
        <p:txBody>
          <a:bodyPr wrap="none" anchor="ctr"/>
          <a:lstStyle/>
          <a:p>
            <a:endParaRPr lang="en-CA"/>
          </a:p>
        </p:txBody>
      </p:sp>
      <p:sp>
        <p:nvSpPr>
          <p:cNvPr id="696342" name="Line 1046"/>
          <p:cNvSpPr>
            <a:spLocks noChangeShapeType="1"/>
          </p:cNvSpPr>
          <p:nvPr/>
        </p:nvSpPr>
        <p:spPr bwMode="auto">
          <a:xfrm>
            <a:off x="1752600" y="2665413"/>
            <a:ext cx="5942013"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6343" name="Line 1047"/>
          <p:cNvSpPr>
            <a:spLocks noChangeShapeType="1"/>
          </p:cNvSpPr>
          <p:nvPr/>
        </p:nvSpPr>
        <p:spPr bwMode="auto">
          <a:xfrm>
            <a:off x="1752600" y="4189413"/>
            <a:ext cx="5942013"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6344" name="Line 1048"/>
          <p:cNvSpPr>
            <a:spLocks noChangeShapeType="1"/>
          </p:cNvSpPr>
          <p:nvPr/>
        </p:nvSpPr>
        <p:spPr bwMode="auto">
          <a:xfrm>
            <a:off x="1752600" y="3427413"/>
            <a:ext cx="6094413" cy="0"/>
          </a:xfrm>
          <a:prstGeom prst="line">
            <a:avLst/>
          </a:prstGeom>
          <a:noFill/>
          <a:ln w="25400">
            <a:solidFill>
              <a:schemeClr val="tx1"/>
            </a:solidFill>
            <a:prstDash val="lgDash"/>
            <a:round/>
            <a:headEnd type="none" w="sm" len="sm"/>
            <a:tailEnd type="none" w="sm" len="sm"/>
          </a:ln>
          <a:effectLst/>
        </p:spPr>
        <p:txBody>
          <a:bodyPr wrap="none" anchor="ctr"/>
          <a:lstStyle/>
          <a:p>
            <a:endParaRPr lang="en-CA"/>
          </a:p>
        </p:txBody>
      </p:sp>
      <p:sp>
        <p:nvSpPr>
          <p:cNvPr id="696345" name="Rectangle 1049"/>
          <p:cNvSpPr>
            <a:spLocks noChangeArrowheads="1"/>
          </p:cNvSpPr>
          <p:nvPr/>
        </p:nvSpPr>
        <p:spPr bwMode="auto">
          <a:xfrm>
            <a:off x="7145338" y="2390775"/>
            <a:ext cx="708025"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UCL</a:t>
            </a:r>
          </a:p>
        </p:txBody>
      </p:sp>
      <p:sp>
        <p:nvSpPr>
          <p:cNvPr id="696346" name="Rectangle 1050"/>
          <p:cNvSpPr>
            <a:spLocks noChangeArrowheads="1"/>
          </p:cNvSpPr>
          <p:nvPr/>
        </p:nvSpPr>
        <p:spPr bwMode="auto">
          <a:xfrm>
            <a:off x="7145338" y="3914775"/>
            <a:ext cx="679450"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LCL</a:t>
            </a:r>
          </a:p>
        </p:txBody>
      </p:sp>
      <p:sp>
        <p:nvSpPr>
          <p:cNvPr id="696347" name="Rectangle 1051"/>
          <p:cNvSpPr>
            <a:spLocks noChangeArrowheads="1"/>
          </p:cNvSpPr>
          <p:nvPr/>
        </p:nvSpPr>
        <p:spPr bwMode="auto">
          <a:xfrm>
            <a:off x="7145338" y="3152775"/>
            <a:ext cx="833437"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Mean</a:t>
            </a:r>
          </a:p>
        </p:txBody>
      </p:sp>
      <p:sp>
        <p:nvSpPr>
          <p:cNvPr id="696348" name="Rectangle 1052"/>
          <p:cNvSpPr>
            <a:spLocks noChangeArrowheads="1"/>
          </p:cNvSpPr>
          <p:nvPr/>
        </p:nvSpPr>
        <p:spPr bwMode="auto">
          <a:xfrm>
            <a:off x="363538" y="3076575"/>
            <a:ext cx="1187450" cy="7016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Process</a:t>
            </a:r>
          </a:p>
          <a:p>
            <a:r>
              <a:rPr lang="en-US" sz="2000" b="1">
                <a:latin typeface="Arial" charset="0"/>
              </a:rPr>
              <a:t>Average</a:t>
            </a:r>
          </a:p>
        </p:txBody>
      </p:sp>
      <p:sp>
        <p:nvSpPr>
          <p:cNvPr id="696349" name="Arc 1053"/>
          <p:cNvSpPr>
            <a:spLocks/>
          </p:cNvSpPr>
          <p:nvPr/>
        </p:nvSpPr>
        <p:spPr bwMode="auto">
          <a:xfrm>
            <a:off x="1752600" y="3040062"/>
            <a:ext cx="1027113" cy="31114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p:spPr>
        <p:txBody>
          <a:bodyPr wrap="none" anchor="ctr"/>
          <a:lstStyle/>
          <a:p>
            <a:endParaRPr lang="en-CA"/>
          </a:p>
        </p:txBody>
      </p:sp>
      <p:sp>
        <p:nvSpPr>
          <p:cNvPr id="696350" name="Arc 1054"/>
          <p:cNvSpPr>
            <a:spLocks/>
          </p:cNvSpPr>
          <p:nvPr/>
        </p:nvSpPr>
        <p:spPr bwMode="auto">
          <a:xfrm>
            <a:off x="1790700" y="3430588"/>
            <a:ext cx="2208213" cy="3476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ffectLst/>
        </p:spPr>
        <p:txBody>
          <a:bodyPr wrap="none" anchor="ctr"/>
          <a:lstStyle/>
          <a:p>
            <a:endParaRPr lang="en-CA"/>
          </a:p>
        </p:txBody>
      </p:sp>
      <p:sp>
        <p:nvSpPr>
          <p:cNvPr id="696351" name="Rectangle 1055"/>
          <p:cNvSpPr>
            <a:spLocks noChangeArrowheads="1"/>
          </p:cNvSpPr>
          <p:nvPr/>
        </p:nvSpPr>
        <p:spPr bwMode="auto">
          <a:xfrm>
            <a:off x="363538" y="5164138"/>
            <a:ext cx="7197725" cy="822325"/>
          </a:xfrm>
          <a:prstGeom prst="rect">
            <a:avLst/>
          </a:prstGeom>
          <a:noFill/>
          <a:ln w="9525">
            <a:noFill/>
            <a:miter lim="800000"/>
            <a:headEnd/>
            <a:tailEnd/>
          </a:ln>
          <a:effectLst/>
        </p:spPr>
        <p:txBody>
          <a:bodyPr wrap="none" lIns="92075" tIns="46038" rIns="92075" bIns="46038">
            <a:spAutoFit/>
          </a:bodyPr>
          <a:lstStyle/>
          <a:p>
            <a:r>
              <a:rPr lang="en-US" b="1">
                <a:latin typeface="Arial" charset="0"/>
              </a:rPr>
              <a:t>Process Average is the mean of the averages of </a:t>
            </a:r>
          </a:p>
          <a:p>
            <a:r>
              <a:rPr lang="en-US" b="1">
                <a:latin typeface="Arial" charset="0"/>
              </a:rPr>
              <a:t>samples taken over a period of time.</a:t>
            </a:r>
          </a:p>
        </p:txBody>
      </p:sp>
      <p:sp>
        <p:nvSpPr>
          <p:cNvPr id="34" name="TextBox 1"/>
          <p:cNvSpPr txBox="1"/>
          <p:nvPr/>
        </p:nvSpPr>
        <p:spPr>
          <a:xfrm>
            <a:off x="-2829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1027"/>
          <p:cNvSpPr>
            <a:spLocks noGrp="1" noChangeArrowheads="1"/>
          </p:cNvSpPr>
          <p:nvPr>
            <p:ph type="title"/>
          </p:nvPr>
        </p:nvSpPr>
        <p:spPr>
          <a:xfrm>
            <a:off x="457200" y="225426"/>
            <a:ext cx="7772400" cy="609600"/>
          </a:xfrm>
          <a:noFill/>
          <a:ln/>
        </p:spPr>
        <p:txBody>
          <a:bodyPr>
            <a:normAutofit/>
          </a:bodyPr>
          <a:lstStyle/>
          <a:p>
            <a:r>
              <a:rPr lang="en-US" sz="3600" b="1" dirty="0">
                <a:effectLst>
                  <a:outerShdw blurRad="38100" dist="38100" dir="2700000" algn="tl">
                    <a:srgbClr val="000000">
                      <a:alpha val="43137"/>
                    </a:srgbClr>
                  </a:outerShdw>
                </a:effectLst>
              </a:rPr>
              <a:t>Control Charts</a:t>
            </a:r>
          </a:p>
        </p:txBody>
      </p:sp>
      <p:sp>
        <p:nvSpPr>
          <p:cNvPr id="39" name="Slide Number Placeholder 3"/>
          <p:cNvSpPr>
            <a:spLocks noGrp="1"/>
          </p:cNvSpPr>
          <p:nvPr>
            <p:ph type="sldNum" sz="quarter" idx="12"/>
          </p:nvPr>
        </p:nvSpPr>
        <p:spPr/>
        <p:txBody>
          <a:bodyPr/>
          <a:lstStyle/>
          <a:p>
            <a:fld id="{494C68D7-3368-4612-A115-3F6DC845863B}" type="slidenum">
              <a:rPr lang="en-US"/>
              <a:pPr/>
              <a:t>62</a:t>
            </a:fld>
            <a:endParaRPr lang="en-US"/>
          </a:p>
        </p:txBody>
      </p:sp>
      <p:sp>
        <p:nvSpPr>
          <p:cNvPr id="698372" name="Rectangle 1028"/>
          <p:cNvSpPr>
            <a:spLocks noChangeArrowheads="1"/>
          </p:cNvSpPr>
          <p:nvPr/>
        </p:nvSpPr>
        <p:spPr bwMode="auto">
          <a:xfrm>
            <a:off x="914400" y="38100"/>
            <a:ext cx="7772400" cy="1181100"/>
          </a:xfrm>
          <a:prstGeom prst="rect">
            <a:avLst/>
          </a:prstGeom>
          <a:noFill/>
          <a:ln w="9525">
            <a:noFill/>
            <a:miter lim="800000"/>
            <a:headEnd/>
            <a:tailEnd/>
          </a:ln>
          <a:effectLst/>
        </p:spPr>
        <p:txBody>
          <a:bodyPr lIns="92075" tIns="46038" rIns="92075" bIns="46038" anchor="b"/>
          <a:lstStyle/>
          <a:p>
            <a:r>
              <a:rPr lang="en-US" sz="4400" b="1">
                <a:solidFill>
                  <a:schemeClr val="tx2"/>
                </a:solidFill>
                <a:latin typeface="Arial" charset="0"/>
              </a:rPr>
              <a:t> </a:t>
            </a:r>
          </a:p>
        </p:txBody>
      </p:sp>
      <p:sp>
        <p:nvSpPr>
          <p:cNvPr id="698374" name="Line 1030"/>
          <p:cNvSpPr>
            <a:spLocks noChangeShapeType="1"/>
          </p:cNvSpPr>
          <p:nvPr/>
        </p:nvSpPr>
        <p:spPr bwMode="auto">
          <a:xfrm>
            <a:off x="1676400" y="1827213"/>
            <a:ext cx="0" cy="2741612"/>
          </a:xfrm>
          <a:prstGeom prst="line">
            <a:avLst/>
          </a:prstGeom>
          <a:noFill/>
          <a:ln w="12700">
            <a:solidFill>
              <a:schemeClr val="tx1"/>
            </a:solidFill>
            <a:round/>
            <a:headEnd type="stealth" w="med" len="lg"/>
            <a:tailEnd type="none" w="sm" len="sm"/>
          </a:ln>
          <a:effectLst/>
        </p:spPr>
        <p:txBody>
          <a:bodyPr wrap="none" anchor="ctr"/>
          <a:lstStyle/>
          <a:p>
            <a:endParaRPr lang="en-CA"/>
          </a:p>
        </p:txBody>
      </p:sp>
      <p:sp>
        <p:nvSpPr>
          <p:cNvPr id="698375" name="Line 1031"/>
          <p:cNvSpPr>
            <a:spLocks noChangeShapeType="1"/>
          </p:cNvSpPr>
          <p:nvPr/>
        </p:nvSpPr>
        <p:spPr bwMode="auto">
          <a:xfrm>
            <a:off x="1677988" y="4568825"/>
            <a:ext cx="6170612" cy="0"/>
          </a:xfrm>
          <a:prstGeom prst="line">
            <a:avLst/>
          </a:prstGeom>
          <a:noFill/>
          <a:ln w="12700">
            <a:solidFill>
              <a:schemeClr val="tx1"/>
            </a:solidFill>
            <a:round/>
            <a:headEnd type="none" w="sm" len="sm"/>
            <a:tailEnd type="stealth" w="med" len="lg"/>
          </a:ln>
          <a:effectLst/>
        </p:spPr>
        <p:txBody>
          <a:bodyPr wrap="none" anchor="ctr"/>
          <a:lstStyle/>
          <a:p>
            <a:endParaRPr lang="en-CA"/>
          </a:p>
        </p:txBody>
      </p:sp>
      <p:sp>
        <p:nvSpPr>
          <p:cNvPr id="698376" name="Rectangle 1032"/>
          <p:cNvSpPr>
            <a:spLocks noChangeArrowheads="1"/>
          </p:cNvSpPr>
          <p:nvPr/>
        </p:nvSpPr>
        <p:spPr bwMode="auto">
          <a:xfrm>
            <a:off x="593725" y="1352550"/>
            <a:ext cx="2151063" cy="457200"/>
          </a:xfrm>
          <a:prstGeom prst="rect">
            <a:avLst/>
          </a:prstGeom>
          <a:noFill/>
          <a:ln w="9525">
            <a:noFill/>
            <a:miter lim="800000"/>
            <a:headEnd/>
            <a:tailEnd/>
          </a:ln>
          <a:effectLst/>
        </p:spPr>
        <p:txBody>
          <a:bodyPr wrap="none" lIns="92075" tIns="46038" rIns="92075" bIns="46038">
            <a:spAutoFit/>
          </a:bodyPr>
          <a:lstStyle/>
          <a:p>
            <a:r>
              <a:rPr lang="en-US" b="1" dirty="0">
                <a:latin typeface="Arial" charset="0"/>
              </a:rPr>
              <a:t>Measurement</a:t>
            </a:r>
          </a:p>
        </p:txBody>
      </p:sp>
      <p:sp>
        <p:nvSpPr>
          <p:cNvPr id="698377" name="Rectangle 1033"/>
          <p:cNvSpPr>
            <a:spLocks noChangeArrowheads="1"/>
          </p:cNvSpPr>
          <p:nvPr/>
        </p:nvSpPr>
        <p:spPr bwMode="auto">
          <a:xfrm>
            <a:off x="7985125" y="4324350"/>
            <a:ext cx="895350"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Time</a:t>
            </a:r>
          </a:p>
        </p:txBody>
      </p:sp>
      <p:sp>
        <p:nvSpPr>
          <p:cNvPr id="698378" name="Rectangle 1034"/>
          <p:cNvSpPr>
            <a:spLocks noChangeArrowheads="1"/>
          </p:cNvSpPr>
          <p:nvPr/>
        </p:nvSpPr>
        <p:spPr bwMode="auto">
          <a:xfrm>
            <a:off x="1050925" y="4324350"/>
            <a:ext cx="354013"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0</a:t>
            </a:r>
          </a:p>
        </p:txBody>
      </p:sp>
      <p:sp>
        <p:nvSpPr>
          <p:cNvPr id="698379" name="Oval 1035"/>
          <p:cNvSpPr>
            <a:spLocks noChangeArrowheads="1"/>
          </p:cNvSpPr>
          <p:nvPr/>
        </p:nvSpPr>
        <p:spPr bwMode="auto">
          <a:xfrm>
            <a:off x="1911350" y="20605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0" name="Oval 1036"/>
          <p:cNvSpPr>
            <a:spLocks noChangeArrowheads="1"/>
          </p:cNvSpPr>
          <p:nvPr/>
        </p:nvSpPr>
        <p:spPr bwMode="auto">
          <a:xfrm>
            <a:off x="7397750" y="43465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1" name="Oval 1037"/>
          <p:cNvSpPr>
            <a:spLocks noChangeArrowheads="1"/>
          </p:cNvSpPr>
          <p:nvPr/>
        </p:nvSpPr>
        <p:spPr bwMode="auto">
          <a:xfrm>
            <a:off x="2978150" y="29749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2" name="Oval 1038"/>
          <p:cNvSpPr>
            <a:spLocks noChangeArrowheads="1"/>
          </p:cNvSpPr>
          <p:nvPr/>
        </p:nvSpPr>
        <p:spPr bwMode="auto">
          <a:xfrm>
            <a:off x="3892550" y="35845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3" name="Oval 1039"/>
          <p:cNvSpPr>
            <a:spLocks noChangeArrowheads="1"/>
          </p:cNvSpPr>
          <p:nvPr/>
        </p:nvSpPr>
        <p:spPr bwMode="auto">
          <a:xfrm>
            <a:off x="4883150" y="27463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4" name="Oval 1040"/>
          <p:cNvSpPr>
            <a:spLocks noChangeArrowheads="1"/>
          </p:cNvSpPr>
          <p:nvPr/>
        </p:nvSpPr>
        <p:spPr bwMode="auto">
          <a:xfrm>
            <a:off x="5797550" y="20605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5" name="Line 1041"/>
          <p:cNvSpPr>
            <a:spLocks noChangeShapeType="1"/>
          </p:cNvSpPr>
          <p:nvPr/>
        </p:nvSpPr>
        <p:spPr bwMode="auto">
          <a:xfrm>
            <a:off x="1982788" y="2132013"/>
            <a:ext cx="1903412" cy="15224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8386" name="Line 1042"/>
          <p:cNvSpPr>
            <a:spLocks noChangeShapeType="1"/>
          </p:cNvSpPr>
          <p:nvPr/>
        </p:nvSpPr>
        <p:spPr bwMode="auto">
          <a:xfrm flipV="1">
            <a:off x="3963988" y="2055813"/>
            <a:ext cx="1903412" cy="15986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8387" name="Oval 1043"/>
          <p:cNvSpPr>
            <a:spLocks noChangeArrowheads="1"/>
          </p:cNvSpPr>
          <p:nvPr/>
        </p:nvSpPr>
        <p:spPr bwMode="auto">
          <a:xfrm>
            <a:off x="2673350" y="26701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8" name="Oval 1044"/>
          <p:cNvSpPr>
            <a:spLocks noChangeArrowheads="1"/>
          </p:cNvSpPr>
          <p:nvPr/>
        </p:nvSpPr>
        <p:spPr bwMode="auto">
          <a:xfrm>
            <a:off x="6254750" y="26701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389" name="Line 1045"/>
          <p:cNvSpPr>
            <a:spLocks noChangeShapeType="1"/>
          </p:cNvSpPr>
          <p:nvPr/>
        </p:nvSpPr>
        <p:spPr bwMode="auto">
          <a:xfrm>
            <a:off x="1677988" y="2435225"/>
            <a:ext cx="5942012"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8390" name="Line 1046"/>
          <p:cNvSpPr>
            <a:spLocks noChangeShapeType="1"/>
          </p:cNvSpPr>
          <p:nvPr/>
        </p:nvSpPr>
        <p:spPr bwMode="auto">
          <a:xfrm>
            <a:off x="1677988" y="3959225"/>
            <a:ext cx="5942012"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8391" name="Line 1047"/>
          <p:cNvSpPr>
            <a:spLocks noChangeShapeType="1"/>
          </p:cNvSpPr>
          <p:nvPr/>
        </p:nvSpPr>
        <p:spPr bwMode="auto">
          <a:xfrm>
            <a:off x="1677988" y="3197225"/>
            <a:ext cx="6094412" cy="0"/>
          </a:xfrm>
          <a:prstGeom prst="line">
            <a:avLst/>
          </a:prstGeom>
          <a:noFill/>
          <a:ln w="25400">
            <a:solidFill>
              <a:schemeClr val="tx1"/>
            </a:solidFill>
            <a:prstDash val="lgDash"/>
            <a:round/>
            <a:headEnd type="none" w="sm" len="sm"/>
            <a:tailEnd type="none" w="sm" len="sm"/>
          </a:ln>
          <a:effectLst/>
        </p:spPr>
        <p:txBody>
          <a:bodyPr wrap="none" anchor="ctr"/>
          <a:lstStyle/>
          <a:p>
            <a:endParaRPr lang="en-CA"/>
          </a:p>
        </p:txBody>
      </p:sp>
      <p:sp>
        <p:nvSpPr>
          <p:cNvPr id="698392" name="Rectangle 1048"/>
          <p:cNvSpPr>
            <a:spLocks noChangeArrowheads="1"/>
          </p:cNvSpPr>
          <p:nvPr/>
        </p:nvSpPr>
        <p:spPr bwMode="auto">
          <a:xfrm>
            <a:off x="7070725" y="2160588"/>
            <a:ext cx="708025"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UCL</a:t>
            </a:r>
          </a:p>
        </p:txBody>
      </p:sp>
      <p:sp>
        <p:nvSpPr>
          <p:cNvPr id="698393" name="Rectangle 1049"/>
          <p:cNvSpPr>
            <a:spLocks noChangeArrowheads="1"/>
          </p:cNvSpPr>
          <p:nvPr/>
        </p:nvSpPr>
        <p:spPr bwMode="auto">
          <a:xfrm>
            <a:off x="7070725" y="3684588"/>
            <a:ext cx="679450"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LCL</a:t>
            </a:r>
          </a:p>
        </p:txBody>
      </p:sp>
      <p:sp>
        <p:nvSpPr>
          <p:cNvPr id="698394" name="Rectangle 1050"/>
          <p:cNvSpPr>
            <a:spLocks noChangeArrowheads="1"/>
          </p:cNvSpPr>
          <p:nvPr/>
        </p:nvSpPr>
        <p:spPr bwMode="auto">
          <a:xfrm>
            <a:off x="7070725" y="2922588"/>
            <a:ext cx="833438"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Mean</a:t>
            </a:r>
          </a:p>
        </p:txBody>
      </p:sp>
      <p:sp>
        <p:nvSpPr>
          <p:cNvPr id="698395" name="Rectangle 1051"/>
          <p:cNvSpPr>
            <a:spLocks noChangeArrowheads="1"/>
          </p:cNvSpPr>
          <p:nvPr/>
        </p:nvSpPr>
        <p:spPr bwMode="auto">
          <a:xfrm>
            <a:off x="212725" y="2846388"/>
            <a:ext cx="1368425" cy="10064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Allowable</a:t>
            </a:r>
          </a:p>
          <a:p>
            <a:r>
              <a:rPr lang="en-US" sz="2000" b="1">
                <a:latin typeface="Arial" charset="0"/>
              </a:rPr>
              <a:t>Range of</a:t>
            </a:r>
          </a:p>
          <a:p>
            <a:r>
              <a:rPr lang="en-US" sz="2000" b="1">
                <a:latin typeface="Arial" charset="0"/>
              </a:rPr>
              <a:t>Variation</a:t>
            </a:r>
          </a:p>
        </p:txBody>
      </p:sp>
      <p:sp>
        <p:nvSpPr>
          <p:cNvPr id="698396" name="Arc 1052"/>
          <p:cNvSpPr>
            <a:spLocks/>
          </p:cNvSpPr>
          <p:nvPr/>
        </p:nvSpPr>
        <p:spPr bwMode="auto">
          <a:xfrm>
            <a:off x="1828800" y="2435225"/>
            <a:ext cx="16764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p:spPr>
        <p:txBody>
          <a:bodyPr wrap="none" anchor="ctr"/>
          <a:lstStyle/>
          <a:p>
            <a:endParaRPr lang="en-CA"/>
          </a:p>
        </p:txBody>
      </p:sp>
      <p:sp>
        <p:nvSpPr>
          <p:cNvPr id="698397" name="Arc 1053"/>
          <p:cNvSpPr>
            <a:spLocks/>
          </p:cNvSpPr>
          <p:nvPr/>
        </p:nvSpPr>
        <p:spPr bwMode="auto">
          <a:xfrm>
            <a:off x="1676400" y="3200400"/>
            <a:ext cx="17526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ffectLst/>
        </p:spPr>
        <p:txBody>
          <a:bodyPr wrap="none" anchor="ctr"/>
          <a:lstStyle/>
          <a:p>
            <a:endParaRPr lang="en-CA"/>
          </a:p>
        </p:txBody>
      </p:sp>
      <p:sp>
        <p:nvSpPr>
          <p:cNvPr id="698398" name="Rectangle 1054"/>
          <p:cNvSpPr>
            <a:spLocks noChangeArrowheads="1"/>
          </p:cNvSpPr>
          <p:nvPr/>
        </p:nvSpPr>
        <p:spPr bwMode="auto">
          <a:xfrm>
            <a:off x="2193925" y="5086350"/>
            <a:ext cx="4046538"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Beyond acceptable ranges</a:t>
            </a:r>
          </a:p>
        </p:txBody>
      </p:sp>
      <p:sp>
        <p:nvSpPr>
          <p:cNvPr id="698399" name="Line 1055"/>
          <p:cNvSpPr>
            <a:spLocks noChangeShapeType="1"/>
          </p:cNvSpPr>
          <p:nvPr/>
        </p:nvSpPr>
        <p:spPr bwMode="auto">
          <a:xfrm>
            <a:off x="5868988" y="2055813"/>
            <a:ext cx="1598612" cy="23606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98400" name="Oval 1056"/>
          <p:cNvSpPr>
            <a:spLocks noChangeArrowheads="1"/>
          </p:cNvSpPr>
          <p:nvPr/>
        </p:nvSpPr>
        <p:spPr bwMode="auto">
          <a:xfrm>
            <a:off x="6711950" y="34321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401" name="Oval 1057"/>
          <p:cNvSpPr>
            <a:spLocks noChangeArrowheads="1"/>
          </p:cNvSpPr>
          <p:nvPr/>
        </p:nvSpPr>
        <p:spPr bwMode="auto">
          <a:xfrm>
            <a:off x="7169150" y="4041775"/>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698402" name="Arc 1058"/>
          <p:cNvSpPr>
            <a:spLocks/>
          </p:cNvSpPr>
          <p:nvPr/>
        </p:nvSpPr>
        <p:spPr bwMode="auto">
          <a:xfrm>
            <a:off x="6248400" y="4645025"/>
            <a:ext cx="9144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FF0066"/>
            </a:solidFill>
            <a:round/>
            <a:headEnd type="triangle" w="med" len="med"/>
            <a:tailEnd type="none" w="med" len="lg"/>
          </a:ln>
          <a:effectLst/>
        </p:spPr>
        <p:txBody>
          <a:bodyPr wrap="none" anchor="ctr"/>
          <a:lstStyle/>
          <a:p>
            <a:endParaRPr lang="en-CA"/>
          </a:p>
        </p:txBody>
      </p:sp>
      <p:sp>
        <p:nvSpPr>
          <p:cNvPr id="698403" name="Arc 1059"/>
          <p:cNvSpPr>
            <a:spLocks/>
          </p:cNvSpPr>
          <p:nvPr/>
        </p:nvSpPr>
        <p:spPr bwMode="auto">
          <a:xfrm>
            <a:off x="2667000" y="1981200"/>
            <a:ext cx="3505200" cy="3429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cap="rnd">
            <a:solidFill>
              <a:srgbClr val="FF0066"/>
            </a:solidFill>
            <a:round/>
            <a:headEnd type="triangle" w="med" len="med"/>
            <a:tailEnd/>
          </a:ln>
          <a:effectLst/>
        </p:spPr>
        <p:txBody>
          <a:bodyPr wrap="none" anchor="ctr"/>
          <a:lstStyle/>
          <a:p>
            <a:endParaRPr lang="en-CA"/>
          </a:p>
        </p:txBody>
      </p:sp>
      <p:sp>
        <p:nvSpPr>
          <p:cNvPr id="698404" name="Oval 1060"/>
          <p:cNvSpPr>
            <a:spLocks noChangeArrowheads="1"/>
          </p:cNvSpPr>
          <p:nvPr/>
        </p:nvSpPr>
        <p:spPr bwMode="auto">
          <a:xfrm>
            <a:off x="1606550" y="1831975"/>
            <a:ext cx="977900" cy="596900"/>
          </a:xfrm>
          <a:prstGeom prst="ellipse">
            <a:avLst/>
          </a:prstGeom>
          <a:noFill/>
          <a:ln w="12700">
            <a:solidFill>
              <a:schemeClr val="tx1"/>
            </a:solidFill>
            <a:round/>
            <a:headEnd/>
            <a:tailEnd/>
          </a:ln>
          <a:effectLst/>
        </p:spPr>
        <p:txBody>
          <a:bodyPr wrap="none" anchor="ctr"/>
          <a:lstStyle/>
          <a:p>
            <a:endParaRPr lang="en-CA"/>
          </a:p>
        </p:txBody>
      </p:sp>
      <p:sp>
        <p:nvSpPr>
          <p:cNvPr id="698405" name="Oval 1061"/>
          <p:cNvSpPr>
            <a:spLocks noChangeArrowheads="1"/>
          </p:cNvSpPr>
          <p:nvPr/>
        </p:nvSpPr>
        <p:spPr bwMode="auto">
          <a:xfrm>
            <a:off x="6788150" y="3965575"/>
            <a:ext cx="977900" cy="596900"/>
          </a:xfrm>
          <a:prstGeom prst="ellipse">
            <a:avLst/>
          </a:prstGeom>
          <a:noFill/>
          <a:ln w="12700">
            <a:solidFill>
              <a:schemeClr val="tx1"/>
            </a:solidFill>
            <a:round/>
            <a:headEnd/>
            <a:tailEnd/>
          </a:ln>
          <a:effectLst/>
        </p:spPr>
        <p:txBody>
          <a:bodyPr wrap="none" anchor="ctr"/>
          <a:lstStyle/>
          <a:p>
            <a:endParaRPr lang="en-CA"/>
          </a:p>
        </p:txBody>
      </p:sp>
      <p:sp>
        <p:nvSpPr>
          <p:cNvPr id="40" name="TextBox 1"/>
          <p:cNvSpPr txBox="1"/>
          <p:nvPr/>
        </p:nvSpPr>
        <p:spPr>
          <a:xfrm>
            <a:off x="-6529" y="653117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9" name="Rectangle 3"/>
          <p:cNvSpPr>
            <a:spLocks noGrp="1" noChangeArrowheads="1"/>
          </p:cNvSpPr>
          <p:nvPr>
            <p:ph type="title"/>
          </p:nvPr>
        </p:nvSpPr>
        <p:spPr>
          <a:xfrm>
            <a:off x="420688" y="195263"/>
            <a:ext cx="7772400" cy="609600"/>
          </a:xfrm>
          <a:noFill/>
          <a:ln/>
        </p:spPr>
        <p:txBody>
          <a:bodyPr>
            <a:normAutofit/>
          </a:bodyPr>
          <a:lstStyle/>
          <a:p>
            <a:r>
              <a:rPr lang="en-US" sz="3600" b="1" dirty="0">
                <a:effectLst>
                  <a:outerShdw blurRad="38100" dist="38100" dir="2700000" algn="tl">
                    <a:srgbClr val="000000">
                      <a:alpha val="43137"/>
                    </a:srgbClr>
                  </a:outerShdw>
                </a:effectLst>
              </a:rPr>
              <a:t>Control Charts</a:t>
            </a:r>
          </a:p>
        </p:txBody>
      </p:sp>
      <p:sp>
        <p:nvSpPr>
          <p:cNvPr id="42" name="Slide Number Placeholder 3"/>
          <p:cNvSpPr>
            <a:spLocks noGrp="1"/>
          </p:cNvSpPr>
          <p:nvPr>
            <p:ph type="sldNum" sz="quarter" idx="12"/>
          </p:nvPr>
        </p:nvSpPr>
        <p:spPr/>
        <p:txBody>
          <a:bodyPr/>
          <a:lstStyle/>
          <a:p>
            <a:fld id="{99502351-1A33-412B-8065-FC738E158C5A}" type="slidenum">
              <a:rPr lang="en-US"/>
              <a:pPr/>
              <a:t>63</a:t>
            </a:fld>
            <a:endParaRPr lang="en-US"/>
          </a:p>
        </p:txBody>
      </p:sp>
      <p:sp>
        <p:nvSpPr>
          <p:cNvPr id="700420" name="Rectangle 4"/>
          <p:cNvSpPr>
            <a:spLocks noChangeArrowheads="1"/>
          </p:cNvSpPr>
          <p:nvPr/>
        </p:nvSpPr>
        <p:spPr bwMode="auto">
          <a:xfrm>
            <a:off x="914400" y="38100"/>
            <a:ext cx="7772400" cy="1181100"/>
          </a:xfrm>
          <a:prstGeom prst="rect">
            <a:avLst/>
          </a:prstGeom>
          <a:noFill/>
          <a:ln w="9525">
            <a:noFill/>
            <a:miter lim="800000"/>
            <a:headEnd/>
            <a:tailEnd/>
          </a:ln>
          <a:effectLst/>
        </p:spPr>
        <p:txBody>
          <a:bodyPr lIns="92075" tIns="46038" rIns="92075" bIns="46038" anchor="b"/>
          <a:lstStyle/>
          <a:p>
            <a:pPr algn="ctr"/>
            <a:r>
              <a:rPr lang="en-US" sz="4400" b="1">
                <a:solidFill>
                  <a:schemeClr val="tx2"/>
                </a:solidFill>
                <a:latin typeface="Arial" charset="0"/>
              </a:rPr>
              <a:t> </a:t>
            </a:r>
          </a:p>
        </p:txBody>
      </p:sp>
      <p:sp>
        <p:nvSpPr>
          <p:cNvPr id="700421" name="Rectangle 5"/>
          <p:cNvSpPr>
            <a:spLocks noChangeArrowheads="1"/>
          </p:cNvSpPr>
          <p:nvPr/>
        </p:nvSpPr>
        <p:spPr bwMode="auto">
          <a:xfrm>
            <a:off x="533400" y="38100"/>
            <a:ext cx="8458200" cy="1181100"/>
          </a:xfrm>
          <a:prstGeom prst="rect">
            <a:avLst/>
          </a:prstGeom>
          <a:noFill/>
          <a:ln w="9525">
            <a:noFill/>
            <a:miter lim="800000"/>
            <a:headEnd/>
            <a:tailEnd/>
          </a:ln>
          <a:effectLst/>
        </p:spPr>
        <p:txBody>
          <a:bodyPr lIns="92075" tIns="46038" rIns="92075" bIns="46038" anchor="b"/>
          <a:lstStyle/>
          <a:p>
            <a:r>
              <a:rPr lang="en-US" sz="4400" b="1">
                <a:solidFill>
                  <a:schemeClr val="tx2"/>
                </a:solidFill>
                <a:latin typeface="Arial" charset="0"/>
              </a:rPr>
              <a:t>   </a:t>
            </a:r>
          </a:p>
        </p:txBody>
      </p:sp>
      <p:sp>
        <p:nvSpPr>
          <p:cNvPr id="700422" name="Line 6"/>
          <p:cNvSpPr>
            <a:spLocks noChangeShapeType="1"/>
          </p:cNvSpPr>
          <p:nvPr/>
        </p:nvSpPr>
        <p:spPr bwMode="auto">
          <a:xfrm>
            <a:off x="1674813" y="1905000"/>
            <a:ext cx="0" cy="2741613"/>
          </a:xfrm>
          <a:prstGeom prst="line">
            <a:avLst/>
          </a:prstGeom>
          <a:noFill/>
          <a:ln w="12700">
            <a:solidFill>
              <a:schemeClr val="tx1"/>
            </a:solidFill>
            <a:round/>
            <a:headEnd type="stealth" w="med" len="lg"/>
            <a:tailEnd type="none" w="sm" len="sm"/>
          </a:ln>
          <a:effectLst/>
        </p:spPr>
        <p:txBody>
          <a:bodyPr wrap="none" anchor="ctr"/>
          <a:lstStyle/>
          <a:p>
            <a:endParaRPr lang="en-CA"/>
          </a:p>
        </p:txBody>
      </p:sp>
      <p:sp>
        <p:nvSpPr>
          <p:cNvPr id="700423" name="Line 7"/>
          <p:cNvSpPr>
            <a:spLocks noChangeShapeType="1"/>
          </p:cNvSpPr>
          <p:nvPr/>
        </p:nvSpPr>
        <p:spPr bwMode="auto">
          <a:xfrm>
            <a:off x="1676400" y="4646613"/>
            <a:ext cx="6856413" cy="0"/>
          </a:xfrm>
          <a:prstGeom prst="line">
            <a:avLst/>
          </a:prstGeom>
          <a:noFill/>
          <a:ln w="12700">
            <a:solidFill>
              <a:schemeClr val="tx1"/>
            </a:solidFill>
            <a:round/>
            <a:headEnd type="none" w="sm" len="sm"/>
            <a:tailEnd type="stealth" w="med" len="lg"/>
          </a:ln>
          <a:effectLst/>
        </p:spPr>
        <p:txBody>
          <a:bodyPr wrap="none" anchor="ctr"/>
          <a:lstStyle/>
          <a:p>
            <a:endParaRPr lang="en-CA"/>
          </a:p>
        </p:txBody>
      </p:sp>
      <p:sp>
        <p:nvSpPr>
          <p:cNvPr id="700424" name="Rectangle 8"/>
          <p:cNvSpPr>
            <a:spLocks noChangeArrowheads="1"/>
          </p:cNvSpPr>
          <p:nvPr/>
        </p:nvSpPr>
        <p:spPr bwMode="auto">
          <a:xfrm>
            <a:off x="592138" y="1430338"/>
            <a:ext cx="2151062"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Measurement</a:t>
            </a:r>
          </a:p>
        </p:txBody>
      </p:sp>
      <p:sp>
        <p:nvSpPr>
          <p:cNvPr id="700425" name="Rectangle 9"/>
          <p:cNvSpPr>
            <a:spLocks noChangeArrowheads="1"/>
          </p:cNvSpPr>
          <p:nvPr/>
        </p:nvSpPr>
        <p:spPr bwMode="auto">
          <a:xfrm>
            <a:off x="7297738" y="4859338"/>
            <a:ext cx="895350"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Time</a:t>
            </a:r>
          </a:p>
        </p:txBody>
      </p:sp>
      <p:sp>
        <p:nvSpPr>
          <p:cNvPr id="700426" name="Rectangle 10"/>
          <p:cNvSpPr>
            <a:spLocks noChangeArrowheads="1"/>
          </p:cNvSpPr>
          <p:nvPr/>
        </p:nvSpPr>
        <p:spPr bwMode="auto">
          <a:xfrm>
            <a:off x="1049338" y="4402138"/>
            <a:ext cx="354012" cy="45720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0</a:t>
            </a:r>
          </a:p>
        </p:txBody>
      </p:sp>
      <p:sp>
        <p:nvSpPr>
          <p:cNvPr id="700427" name="Oval 11"/>
          <p:cNvSpPr>
            <a:spLocks noChangeArrowheads="1"/>
          </p:cNvSpPr>
          <p:nvPr/>
        </p:nvSpPr>
        <p:spPr bwMode="auto">
          <a:xfrm>
            <a:off x="1909763" y="2138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28" name="Oval 12"/>
          <p:cNvSpPr>
            <a:spLocks noChangeArrowheads="1"/>
          </p:cNvSpPr>
          <p:nvPr/>
        </p:nvSpPr>
        <p:spPr bwMode="auto">
          <a:xfrm>
            <a:off x="7396163" y="35861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29" name="Oval 13"/>
          <p:cNvSpPr>
            <a:spLocks noChangeArrowheads="1"/>
          </p:cNvSpPr>
          <p:nvPr/>
        </p:nvSpPr>
        <p:spPr bwMode="auto">
          <a:xfrm>
            <a:off x="2976563" y="30527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30" name="Oval 14"/>
          <p:cNvSpPr>
            <a:spLocks noChangeArrowheads="1"/>
          </p:cNvSpPr>
          <p:nvPr/>
        </p:nvSpPr>
        <p:spPr bwMode="auto">
          <a:xfrm>
            <a:off x="3890963" y="3662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31" name="Oval 15"/>
          <p:cNvSpPr>
            <a:spLocks noChangeArrowheads="1"/>
          </p:cNvSpPr>
          <p:nvPr/>
        </p:nvSpPr>
        <p:spPr bwMode="auto">
          <a:xfrm>
            <a:off x="4881563" y="28241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32" name="Oval 16"/>
          <p:cNvSpPr>
            <a:spLocks noChangeArrowheads="1"/>
          </p:cNvSpPr>
          <p:nvPr/>
        </p:nvSpPr>
        <p:spPr bwMode="auto">
          <a:xfrm>
            <a:off x="5795963" y="2138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33" name="Line 17"/>
          <p:cNvSpPr>
            <a:spLocks noChangeShapeType="1"/>
          </p:cNvSpPr>
          <p:nvPr/>
        </p:nvSpPr>
        <p:spPr bwMode="auto">
          <a:xfrm>
            <a:off x="1981200" y="2209800"/>
            <a:ext cx="1903413" cy="1522413"/>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700434" name="Line 18"/>
          <p:cNvSpPr>
            <a:spLocks noChangeShapeType="1"/>
          </p:cNvSpPr>
          <p:nvPr/>
        </p:nvSpPr>
        <p:spPr bwMode="auto">
          <a:xfrm flipV="1">
            <a:off x="3962400" y="2133600"/>
            <a:ext cx="1903413" cy="1598613"/>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700435" name="Oval 19"/>
          <p:cNvSpPr>
            <a:spLocks noChangeArrowheads="1"/>
          </p:cNvSpPr>
          <p:nvPr/>
        </p:nvSpPr>
        <p:spPr bwMode="auto">
          <a:xfrm>
            <a:off x="2671763" y="27479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36" name="Oval 20"/>
          <p:cNvSpPr>
            <a:spLocks noChangeArrowheads="1"/>
          </p:cNvSpPr>
          <p:nvPr/>
        </p:nvSpPr>
        <p:spPr bwMode="auto">
          <a:xfrm>
            <a:off x="6253163" y="27479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37" name="Line 21"/>
          <p:cNvSpPr>
            <a:spLocks noChangeShapeType="1"/>
          </p:cNvSpPr>
          <p:nvPr/>
        </p:nvSpPr>
        <p:spPr bwMode="auto">
          <a:xfrm>
            <a:off x="1676400" y="2513013"/>
            <a:ext cx="6856413"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700438" name="Line 22"/>
          <p:cNvSpPr>
            <a:spLocks noChangeShapeType="1"/>
          </p:cNvSpPr>
          <p:nvPr/>
        </p:nvSpPr>
        <p:spPr bwMode="auto">
          <a:xfrm>
            <a:off x="1676400" y="4037013"/>
            <a:ext cx="6780213"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700439" name="Line 23"/>
          <p:cNvSpPr>
            <a:spLocks noChangeShapeType="1"/>
          </p:cNvSpPr>
          <p:nvPr/>
        </p:nvSpPr>
        <p:spPr bwMode="auto">
          <a:xfrm>
            <a:off x="1676400" y="3275013"/>
            <a:ext cx="6780213" cy="0"/>
          </a:xfrm>
          <a:prstGeom prst="line">
            <a:avLst/>
          </a:prstGeom>
          <a:noFill/>
          <a:ln w="25400">
            <a:solidFill>
              <a:schemeClr val="tx1"/>
            </a:solidFill>
            <a:prstDash val="lgDash"/>
            <a:round/>
            <a:headEnd type="none" w="sm" len="sm"/>
            <a:tailEnd type="none" w="sm" len="sm"/>
          </a:ln>
          <a:effectLst/>
        </p:spPr>
        <p:txBody>
          <a:bodyPr wrap="none" anchor="ctr"/>
          <a:lstStyle/>
          <a:p>
            <a:endParaRPr lang="en-CA"/>
          </a:p>
        </p:txBody>
      </p:sp>
      <p:sp>
        <p:nvSpPr>
          <p:cNvPr id="700440" name="Rectangle 24"/>
          <p:cNvSpPr>
            <a:spLocks noChangeArrowheads="1"/>
          </p:cNvSpPr>
          <p:nvPr/>
        </p:nvSpPr>
        <p:spPr bwMode="auto">
          <a:xfrm>
            <a:off x="7907338" y="2238375"/>
            <a:ext cx="708025"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UCL</a:t>
            </a:r>
          </a:p>
        </p:txBody>
      </p:sp>
      <p:sp>
        <p:nvSpPr>
          <p:cNvPr id="700441" name="Rectangle 25"/>
          <p:cNvSpPr>
            <a:spLocks noChangeArrowheads="1"/>
          </p:cNvSpPr>
          <p:nvPr/>
        </p:nvSpPr>
        <p:spPr bwMode="auto">
          <a:xfrm>
            <a:off x="7907338" y="3762375"/>
            <a:ext cx="679450"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LCL</a:t>
            </a:r>
          </a:p>
        </p:txBody>
      </p:sp>
      <p:sp>
        <p:nvSpPr>
          <p:cNvPr id="700442" name="Rectangle 26"/>
          <p:cNvSpPr>
            <a:spLocks noChangeArrowheads="1"/>
          </p:cNvSpPr>
          <p:nvPr/>
        </p:nvSpPr>
        <p:spPr bwMode="auto">
          <a:xfrm>
            <a:off x="7754938" y="3000375"/>
            <a:ext cx="833437" cy="3968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Mean</a:t>
            </a:r>
          </a:p>
        </p:txBody>
      </p:sp>
      <p:sp>
        <p:nvSpPr>
          <p:cNvPr id="700443" name="Rectangle 27"/>
          <p:cNvSpPr>
            <a:spLocks noChangeArrowheads="1"/>
          </p:cNvSpPr>
          <p:nvPr/>
        </p:nvSpPr>
        <p:spPr bwMode="auto">
          <a:xfrm>
            <a:off x="211138" y="2924175"/>
            <a:ext cx="1368425" cy="1006475"/>
          </a:xfrm>
          <a:prstGeom prst="rect">
            <a:avLst/>
          </a:prstGeom>
          <a:noFill/>
          <a:ln w="9525">
            <a:noFill/>
            <a:miter lim="800000"/>
            <a:headEnd/>
            <a:tailEnd/>
          </a:ln>
          <a:effectLst/>
        </p:spPr>
        <p:txBody>
          <a:bodyPr wrap="none" lIns="92075" tIns="46038" rIns="92075" bIns="46038">
            <a:spAutoFit/>
          </a:bodyPr>
          <a:lstStyle/>
          <a:p>
            <a:r>
              <a:rPr lang="en-US" sz="2000" b="1">
                <a:latin typeface="Arial" charset="0"/>
              </a:rPr>
              <a:t>Allowable</a:t>
            </a:r>
          </a:p>
          <a:p>
            <a:r>
              <a:rPr lang="en-US" sz="2000" b="1">
                <a:latin typeface="Arial" charset="0"/>
              </a:rPr>
              <a:t>Range of</a:t>
            </a:r>
          </a:p>
          <a:p>
            <a:r>
              <a:rPr lang="en-US" sz="2000" b="1">
                <a:latin typeface="Arial" charset="0"/>
              </a:rPr>
              <a:t>Variation</a:t>
            </a:r>
          </a:p>
        </p:txBody>
      </p:sp>
      <p:sp>
        <p:nvSpPr>
          <p:cNvPr id="700444" name="Arc 28"/>
          <p:cNvSpPr>
            <a:spLocks/>
          </p:cNvSpPr>
          <p:nvPr/>
        </p:nvSpPr>
        <p:spPr bwMode="auto">
          <a:xfrm>
            <a:off x="1827213" y="2513013"/>
            <a:ext cx="16764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p:spPr>
        <p:txBody>
          <a:bodyPr wrap="none" anchor="ctr"/>
          <a:lstStyle/>
          <a:p>
            <a:endParaRPr lang="en-CA"/>
          </a:p>
        </p:txBody>
      </p:sp>
      <p:sp>
        <p:nvSpPr>
          <p:cNvPr id="700445" name="Arc 29"/>
          <p:cNvSpPr>
            <a:spLocks/>
          </p:cNvSpPr>
          <p:nvPr/>
        </p:nvSpPr>
        <p:spPr bwMode="auto">
          <a:xfrm>
            <a:off x="1674813" y="3278188"/>
            <a:ext cx="17526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ffectLst/>
        </p:spPr>
        <p:txBody>
          <a:bodyPr wrap="none" anchor="ctr"/>
          <a:lstStyle/>
          <a:p>
            <a:endParaRPr lang="en-CA"/>
          </a:p>
        </p:txBody>
      </p:sp>
      <p:sp>
        <p:nvSpPr>
          <p:cNvPr id="700446" name="Rectangle 30"/>
          <p:cNvSpPr>
            <a:spLocks noChangeArrowheads="1"/>
          </p:cNvSpPr>
          <p:nvPr/>
        </p:nvSpPr>
        <p:spPr bwMode="auto">
          <a:xfrm>
            <a:off x="1354138" y="4783138"/>
            <a:ext cx="5357812" cy="1187450"/>
          </a:xfrm>
          <a:prstGeom prst="rect">
            <a:avLst/>
          </a:prstGeom>
          <a:noFill/>
          <a:ln w="9525">
            <a:noFill/>
            <a:miter lim="800000"/>
            <a:headEnd/>
            <a:tailEnd/>
          </a:ln>
          <a:effectLst/>
        </p:spPr>
        <p:txBody>
          <a:bodyPr wrap="none" lIns="92075" tIns="46038" rIns="92075" bIns="46038">
            <a:spAutoFit/>
          </a:bodyPr>
          <a:lstStyle/>
          <a:p>
            <a:r>
              <a:rPr lang="en-US" b="1">
                <a:latin typeface="Arial" charset="0"/>
              </a:rPr>
              <a:t>Possible problem  -  7 points below </a:t>
            </a:r>
          </a:p>
          <a:p>
            <a:r>
              <a:rPr lang="en-US" b="1">
                <a:latin typeface="Arial" charset="0"/>
              </a:rPr>
              <a:t>(or above) the mean</a:t>
            </a:r>
          </a:p>
          <a:p>
            <a:r>
              <a:rPr lang="en-US" b="1">
                <a:latin typeface="Arial" charset="0"/>
              </a:rPr>
              <a:t>known as the Rule of 7</a:t>
            </a:r>
          </a:p>
        </p:txBody>
      </p:sp>
      <p:sp>
        <p:nvSpPr>
          <p:cNvPr id="700447" name="Line 31"/>
          <p:cNvSpPr>
            <a:spLocks noChangeShapeType="1"/>
          </p:cNvSpPr>
          <p:nvPr/>
        </p:nvSpPr>
        <p:spPr bwMode="auto">
          <a:xfrm>
            <a:off x="5867400" y="2133600"/>
            <a:ext cx="1293813" cy="1903413"/>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700448" name="Oval 32"/>
          <p:cNvSpPr>
            <a:spLocks noChangeArrowheads="1"/>
          </p:cNvSpPr>
          <p:nvPr/>
        </p:nvSpPr>
        <p:spPr bwMode="auto">
          <a:xfrm>
            <a:off x="6710363" y="35099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49" name="Oval 33"/>
          <p:cNvSpPr>
            <a:spLocks noChangeArrowheads="1"/>
          </p:cNvSpPr>
          <p:nvPr/>
        </p:nvSpPr>
        <p:spPr bwMode="auto">
          <a:xfrm>
            <a:off x="7243763" y="38147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50" name="Arc 34"/>
          <p:cNvSpPr>
            <a:spLocks/>
          </p:cNvSpPr>
          <p:nvPr/>
        </p:nvSpPr>
        <p:spPr bwMode="auto">
          <a:xfrm>
            <a:off x="6323013" y="4113213"/>
            <a:ext cx="9144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FF0066"/>
            </a:solidFill>
            <a:round/>
            <a:headEnd type="triangle" w="med" len="med"/>
            <a:tailEnd/>
          </a:ln>
          <a:effectLst/>
        </p:spPr>
        <p:txBody>
          <a:bodyPr wrap="none" anchor="ctr"/>
          <a:lstStyle/>
          <a:p>
            <a:endParaRPr lang="en-CA"/>
          </a:p>
        </p:txBody>
      </p:sp>
      <p:sp>
        <p:nvSpPr>
          <p:cNvPr id="700451" name="Oval 35"/>
          <p:cNvSpPr>
            <a:spLocks noChangeArrowheads="1"/>
          </p:cNvSpPr>
          <p:nvPr/>
        </p:nvSpPr>
        <p:spPr bwMode="auto">
          <a:xfrm>
            <a:off x="6557963" y="3281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52" name="Oval 36"/>
          <p:cNvSpPr>
            <a:spLocks noChangeArrowheads="1"/>
          </p:cNvSpPr>
          <p:nvPr/>
        </p:nvSpPr>
        <p:spPr bwMode="auto">
          <a:xfrm>
            <a:off x="7015163" y="38909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53" name="Oval 37"/>
          <p:cNvSpPr>
            <a:spLocks noChangeArrowheads="1"/>
          </p:cNvSpPr>
          <p:nvPr/>
        </p:nvSpPr>
        <p:spPr bwMode="auto">
          <a:xfrm>
            <a:off x="6862763" y="36623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54" name="Line 38"/>
          <p:cNvSpPr>
            <a:spLocks noChangeShapeType="1"/>
          </p:cNvSpPr>
          <p:nvPr/>
        </p:nvSpPr>
        <p:spPr bwMode="auto">
          <a:xfrm flipV="1">
            <a:off x="7162800" y="3276600"/>
            <a:ext cx="531813" cy="760413"/>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700455" name="Oval 39"/>
          <p:cNvSpPr>
            <a:spLocks noChangeArrowheads="1"/>
          </p:cNvSpPr>
          <p:nvPr/>
        </p:nvSpPr>
        <p:spPr bwMode="auto">
          <a:xfrm>
            <a:off x="7548563" y="3433763"/>
            <a:ext cx="63500" cy="63500"/>
          </a:xfrm>
          <a:prstGeom prst="ellipse">
            <a:avLst/>
          </a:prstGeom>
          <a:solidFill>
            <a:schemeClr val="tx1"/>
          </a:solidFill>
          <a:ln w="12700">
            <a:solidFill>
              <a:schemeClr val="tx1"/>
            </a:solidFill>
            <a:round/>
            <a:headEnd/>
            <a:tailEnd/>
          </a:ln>
          <a:effectLst/>
        </p:spPr>
        <p:txBody>
          <a:bodyPr wrap="none" anchor="ctr"/>
          <a:lstStyle/>
          <a:p>
            <a:endParaRPr lang="en-CA"/>
          </a:p>
        </p:txBody>
      </p:sp>
      <p:sp>
        <p:nvSpPr>
          <p:cNvPr id="700456" name="Oval 40"/>
          <p:cNvSpPr>
            <a:spLocks noChangeArrowheads="1"/>
          </p:cNvSpPr>
          <p:nvPr/>
        </p:nvSpPr>
        <p:spPr bwMode="auto">
          <a:xfrm>
            <a:off x="6481763" y="3052763"/>
            <a:ext cx="1282700" cy="901700"/>
          </a:xfrm>
          <a:prstGeom prst="ellipse">
            <a:avLst/>
          </a:prstGeom>
          <a:noFill/>
          <a:ln w="12700">
            <a:solidFill>
              <a:schemeClr val="tx1"/>
            </a:solidFill>
            <a:round/>
            <a:headEnd/>
            <a:tailEnd/>
          </a:ln>
          <a:effectLst/>
        </p:spPr>
        <p:txBody>
          <a:bodyPr wrap="none" anchor="ctr"/>
          <a:lstStyle/>
          <a:p>
            <a:endParaRPr lang="en-CA"/>
          </a:p>
        </p:txBody>
      </p:sp>
      <p:sp>
        <p:nvSpPr>
          <p:cNvPr id="43" name="TextBox 1"/>
          <p:cNvSpPr txBox="1"/>
          <p:nvPr/>
        </p:nvSpPr>
        <p:spPr>
          <a:xfrm>
            <a:off x="0" y="6556177"/>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274" y="414158"/>
            <a:ext cx="8641080" cy="2362200"/>
          </a:xfrm>
        </p:spPr>
        <p:txBody>
          <a:bodyPr>
            <a:normAutofit lnSpcReduction="10000"/>
          </a:bodyPr>
          <a:lstStyle/>
          <a:p>
            <a:pPr marL="403225" indent="-401638">
              <a:buNone/>
            </a:pPr>
            <a:r>
              <a:rPr lang="en-US" sz="2800" b="1" i="1" dirty="0"/>
              <a:t>Scatter Diagrams: </a:t>
            </a:r>
          </a:p>
          <a:p>
            <a:pPr marL="403225" indent="47625">
              <a:buNone/>
            </a:pPr>
            <a:r>
              <a:rPr lang="en-US" sz="2200" dirty="0"/>
              <a:t>Plot the relationship of two variables. These variables make up the </a:t>
            </a:r>
            <a:r>
              <a:rPr lang="en-US" sz="2200" i="1" dirty="0">
                <a:latin typeface="Bodoni MT" pitchFamily="18" charset="0"/>
              </a:rPr>
              <a:t>x</a:t>
            </a:r>
            <a:r>
              <a:rPr lang="en-US" sz="2200" dirty="0"/>
              <a:t> and </a:t>
            </a:r>
            <a:r>
              <a:rPr lang="en-US" sz="2200" i="1" dirty="0">
                <a:latin typeface="Bodoni MT" pitchFamily="18" charset="0"/>
              </a:rPr>
              <a:t>y</a:t>
            </a:r>
            <a:r>
              <a:rPr lang="en-US" sz="2200" dirty="0"/>
              <a:t> axis. For example plotting the amount of budget spent on a task and the remaining duration of the task would show as a negative correlation. The duration should shrink as more budget is spent. Alternatively, if the resources added to the task were plotted against the budget spent would show a positive correlation. </a:t>
            </a:r>
            <a:endParaRPr lang="en-US" sz="2200" b="1" dirty="0"/>
          </a:p>
        </p:txBody>
      </p:sp>
      <p:sp>
        <p:nvSpPr>
          <p:cNvPr id="4" name="Footer Placeholder 3"/>
          <p:cNvSpPr>
            <a:spLocks noGrp="1"/>
          </p:cNvSpPr>
          <p:nvPr>
            <p:ph type="ftr" sz="quarter" idx="11"/>
          </p:nvPr>
        </p:nvSpPr>
        <p:spPr/>
        <p:txBody>
          <a:bodyPr/>
          <a:lstStyle/>
          <a:p>
            <a:r>
              <a:rPr lang="en-US"/>
              <a:t>PMBOK 2008</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64</a:t>
            </a:fld>
            <a:endParaRPr lang="en-CA"/>
          </a:p>
        </p:txBody>
      </p:sp>
      <p:grpSp>
        <p:nvGrpSpPr>
          <p:cNvPr id="17" name="Group 16"/>
          <p:cNvGrpSpPr/>
          <p:nvPr/>
        </p:nvGrpSpPr>
        <p:grpSpPr>
          <a:xfrm>
            <a:off x="197196" y="3535513"/>
            <a:ext cx="2027263" cy="2016265"/>
            <a:chOff x="671318" y="3217863"/>
            <a:chExt cx="2470150" cy="2802568"/>
          </a:xfrm>
        </p:grpSpPr>
        <p:sp>
          <p:nvSpPr>
            <p:cNvPr id="7" name="Line 2052"/>
            <p:cNvSpPr>
              <a:spLocks noChangeShapeType="1"/>
            </p:cNvSpPr>
            <p:nvPr/>
          </p:nvSpPr>
          <p:spPr bwMode="auto">
            <a:xfrm>
              <a:off x="679450" y="3217863"/>
              <a:ext cx="0" cy="22082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8" name="Line 2053"/>
            <p:cNvSpPr>
              <a:spLocks noChangeShapeType="1"/>
            </p:cNvSpPr>
            <p:nvPr/>
          </p:nvSpPr>
          <p:spPr bwMode="auto">
            <a:xfrm>
              <a:off x="681038" y="5426075"/>
              <a:ext cx="2132012"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9" name="Oval 2056"/>
            <p:cNvSpPr>
              <a:spLocks noChangeArrowheads="1"/>
            </p:cNvSpPr>
            <p:nvPr/>
          </p:nvSpPr>
          <p:spPr bwMode="auto">
            <a:xfrm>
              <a:off x="914400" y="3222625"/>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10" name="Oval 2057"/>
            <p:cNvSpPr>
              <a:spLocks noChangeArrowheads="1"/>
            </p:cNvSpPr>
            <p:nvPr/>
          </p:nvSpPr>
          <p:spPr bwMode="auto">
            <a:xfrm>
              <a:off x="1219200" y="3527425"/>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11" name="Oval 2058"/>
            <p:cNvSpPr>
              <a:spLocks noChangeArrowheads="1"/>
            </p:cNvSpPr>
            <p:nvPr/>
          </p:nvSpPr>
          <p:spPr bwMode="auto">
            <a:xfrm>
              <a:off x="1524000" y="3908425"/>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12" name="Oval 2059"/>
            <p:cNvSpPr>
              <a:spLocks noChangeArrowheads="1"/>
            </p:cNvSpPr>
            <p:nvPr/>
          </p:nvSpPr>
          <p:spPr bwMode="auto">
            <a:xfrm>
              <a:off x="1828800" y="4213225"/>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13" name="Oval 2060"/>
            <p:cNvSpPr>
              <a:spLocks noChangeArrowheads="1"/>
            </p:cNvSpPr>
            <p:nvPr/>
          </p:nvSpPr>
          <p:spPr bwMode="auto">
            <a:xfrm>
              <a:off x="2133600" y="4594225"/>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14" name="Oval 2061"/>
            <p:cNvSpPr>
              <a:spLocks noChangeArrowheads="1"/>
            </p:cNvSpPr>
            <p:nvPr/>
          </p:nvSpPr>
          <p:spPr bwMode="auto">
            <a:xfrm>
              <a:off x="2590800" y="4899025"/>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15" name="Rectangle 2063"/>
            <p:cNvSpPr>
              <a:spLocks noChangeArrowheads="1"/>
            </p:cNvSpPr>
            <p:nvPr/>
          </p:nvSpPr>
          <p:spPr bwMode="auto">
            <a:xfrm>
              <a:off x="671318" y="5563231"/>
              <a:ext cx="2470150" cy="457200"/>
            </a:xfrm>
            <a:prstGeom prst="rect">
              <a:avLst/>
            </a:prstGeom>
            <a:noFill/>
            <a:ln w="9525">
              <a:noFill/>
              <a:miter lim="800000"/>
              <a:headEnd/>
              <a:tailEnd/>
            </a:ln>
            <a:effectLst/>
          </p:spPr>
          <p:txBody>
            <a:bodyPr wrap="none" lIns="92075" tIns="46038" rIns="92075" bIns="46038">
              <a:spAutoFit/>
            </a:bodyPr>
            <a:lstStyle/>
            <a:p>
              <a:r>
                <a:rPr lang="en-US" b="1" dirty="0">
                  <a:latin typeface="Arial" charset="0"/>
                </a:rPr>
                <a:t>Highly Negative</a:t>
              </a:r>
            </a:p>
          </p:txBody>
        </p:sp>
        <p:sp>
          <p:nvSpPr>
            <p:cNvPr id="16" name="Line 2075"/>
            <p:cNvSpPr>
              <a:spLocks noChangeShapeType="1"/>
            </p:cNvSpPr>
            <p:nvPr/>
          </p:nvSpPr>
          <p:spPr bwMode="auto">
            <a:xfrm>
              <a:off x="1631525" y="3442042"/>
              <a:ext cx="1446213" cy="1446211"/>
            </a:xfrm>
            <a:prstGeom prst="line">
              <a:avLst/>
            </a:prstGeom>
            <a:noFill/>
            <a:ln w="25400">
              <a:solidFill>
                <a:schemeClr val="tx1"/>
              </a:solidFill>
              <a:round/>
              <a:headEnd type="none" w="sm" len="sm"/>
              <a:tailEnd type="stealth" w="med" len="lg"/>
            </a:ln>
            <a:effectLst/>
          </p:spPr>
          <p:txBody>
            <a:bodyPr wrap="none" anchor="ctr"/>
            <a:lstStyle/>
            <a:p>
              <a:endParaRPr lang="en-CA"/>
            </a:p>
          </p:txBody>
        </p:sp>
      </p:grpSp>
      <p:grpSp>
        <p:nvGrpSpPr>
          <p:cNvPr id="18" name="Group 17"/>
          <p:cNvGrpSpPr/>
          <p:nvPr/>
        </p:nvGrpSpPr>
        <p:grpSpPr>
          <a:xfrm>
            <a:off x="2483196" y="3421213"/>
            <a:ext cx="1916198" cy="2244865"/>
            <a:chOff x="5715000" y="2211388"/>
            <a:chExt cx="2368550" cy="2493812"/>
          </a:xfrm>
        </p:grpSpPr>
        <p:sp>
          <p:nvSpPr>
            <p:cNvPr id="19" name="Line 1030"/>
            <p:cNvSpPr>
              <a:spLocks noChangeShapeType="1"/>
            </p:cNvSpPr>
            <p:nvPr/>
          </p:nvSpPr>
          <p:spPr bwMode="auto">
            <a:xfrm>
              <a:off x="5715000" y="2211388"/>
              <a:ext cx="0" cy="18272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0" name="Line 1031"/>
            <p:cNvSpPr>
              <a:spLocks noChangeShapeType="1"/>
            </p:cNvSpPr>
            <p:nvPr/>
          </p:nvSpPr>
          <p:spPr bwMode="auto">
            <a:xfrm>
              <a:off x="5716588" y="4038600"/>
              <a:ext cx="2132012"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1" name="Oval 1032"/>
            <p:cNvSpPr>
              <a:spLocks noChangeArrowheads="1"/>
            </p:cNvSpPr>
            <p:nvPr/>
          </p:nvSpPr>
          <p:spPr bwMode="auto">
            <a:xfrm>
              <a:off x="5949950" y="36639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22" name="Oval 1036"/>
            <p:cNvSpPr>
              <a:spLocks noChangeArrowheads="1"/>
            </p:cNvSpPr>
            <p:nvPr/>
          </p:nvSpPr>
          <p:spPr bwMode="auto">
            <a:xfrm>
              <a:off x="6254750" y="33591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23" name="Oval 1039"/>
            <p:cNvSpPr>
              <a:spLocks noChangeArrowheads="1"/>
            </p:cNvSpPr>
            <p:nvPr/>
          </p:nvSpPr>
          <p:spPr bwMode="auto">
            <a:xfrm>
              <a:off x="6559550" y="30543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24" name="Oval 1045"/>
            <p:cNvSpPr>
              <a:spLocks noChangeArrowheads="1"/>
            </p:cNvSpPr>
            <p:nvPr/>
          </p:nvSpPr>
          <p:spPr bwMode="auto">
            <a:xfrm>
              <a:off x="6940550" y="27495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25" name="Oval 1046"/>
            <p:cNvSpPr>
              <a:spLocks noChangeArrowheads="1"/>
            </p:cNvSpPr>
            <p:nvPr/>
          </p:nvSpPr>
          <p:spPr bwMode="auto">
            <a:xfrm>
              <a:off x="7169150" y="25209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26" name="Oval 1047"/>
            <p:cNvSpPr>
              <a:spLocks noChangeArrowheads="1"/>
            </p:cNvSpPr>
            <p:nvPr/>
          </p:nvSpPr>
          <p:spPr bwMode="auto">
            <a:xfrm>
              <a:off x="7550150" y="22923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27" name="Rectangle 1049"/>
            <p:cNvSpPr>
              <a:spLocks noChangeArrowheads="1"/>
            </p:cNvSpPr>
            <p:nvPr/>
          </p:nvSpPr>
          <p:spPr bwMode="auto">
            <a:xfrm>
              <a:off x="5715000" y="4248000"/>
              <a:ext cx="2368550" cy="457200"/>
            </a:xfrm>
            <a:prstGeom prst="rect">
              <a:avLst/>
            </a:prstGeom>
            <a:noFill/>
            <a:ln w="9525">
              <a:noFill/>
              <a:miter lim="800000"/>
              <a:headEnd/>
              <a:tailEnd/>
            </a:ln>
            <a:effectLst/>
          </p:spPr>
          <p:txBody>
            <a:bodyPr wrap="none" lIns="92075" tIns="46038" rIns="92075" bIns="46038">
              <a:spAutoFit/>
            </a:bodyPr>
            <a:lstStyle/>
            <a:p>
              <a:r>
                <a:rPr lang="en-US" b="1" dirty="0">
                  <a:latin typeface="Arial" charset="0"/>
                </a:rPr>
                <a:t>Highly Positive</a:t>
              </a:r>
            </a:p>
          </p:txBody>
        </p:sp>
        <p:sp>
          <p:nvSpPr>
            <p:cNvPr id="28" name="Line 1050"/>
            <p:cNvSpPr>
              <a:spLocks noChangeShapeType="1"/>
            </p:cNvSpPr>
            <p:nvPr/>
          </p:nvSpPr>
          <p:spPr bwMode="auto">
            <a:xfrm flipV="1">
              <a:off x="6357145" y="2389401"/>
              <a:ext cx="1446212" cy="1446212"/>
            </a:xfrm>
            <a:prstGeom prst="line">
              <a:avLst/>
            </a:prstGeom>
            <a:noFill/>
            <a:ln w="25400">
              <a:solidFill>
                <a:schemeClr val="tx1"/>
              </a:solidFill>
              <a:round/>
              <a:headEnd type="none" w="sm" len="sm"/>
              <a:tailEnd type="stealth" w="med" len="lg"/>
            </a:ln>
            <a:effectLst/>
          </p:spPr>
          <p:txBody>
            <a:bodyPr wrap="none" anchor="ctr"/>
            <a:lstStyle/>
            <a:p>
              <a:endParaRPr lang="en-CA"/>
            </a:p>
          </p:txBody>
        </p:sp>
      </p:grpSp>
      <p:grpSp>
        <p:nvGrpSpPr>
          <p:cNvPr id="29" name="Group 28"/>
          <p:cNvGrpSpPr/>
          <p:nvPr/>
        </p:nvGrpSpPr>
        <p:grpSpPr>
          <a:xfrm>
            <a:off x="4572000" y="3462769"/>
            <a:ext cx="1981200" cy="2161752"/>
            <a:chOff x="5692775" y="2128838"/>
            <a:chExt cx="2603500" cy="2819825"/>
          </a:xfrm>
        </p:grpSpPr>
        <p:sp>
          <p:nvSpPr>
            <p:cNvPr id="30" name="Line 2054"/>
            <p:cNvSpPr>
              <a:spLocks noChangeShapeType="1"/>
            </p:cNvSpPr>
            <p:nvPr/>
          </p:nvSpPr>
          <p:spPr bwMode="auto">
            <a:xfrm>
              <a:off x="5708650" y="2128838"/>
              <a:ext cx="0" cy="18272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31" name="Line 2055"/>
            <p:cNvSpPr>
              <a:spLocks noChangeShapeType="1"/>
            </p:cNvSpPr>
            <p:nvPr/>
          </p:nvSpPr>
          <p:spPr bwMode="auto">
            <a:xfrm>
              <a:off x="5710238" y="3956050"/>
              <a:ext cx="2132012"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32" name="Oval 2062"/>
            <p:cNvSpPr>
              <a:spLocks noChangeArrowheads="1"/>
            </p:cNvSpPr>
            <p:nvPr/>
          </p:nvSpPr>
          <p:spPr bwMode="auto">
            <a:xfrm>
              <a:off x="6096000" y="21336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3" name="Oval 2064"/>
            <p:cNvSpPr>
              <a:spLocks noChangeArrowheads="1"/>
            </p:cNvSpPr>
            <p:nvPr/>
          </p:nvSpPr>
          <p:spPr bwMode="auto">
            <a:xfrm>
              <a:off x="6553200" y="21336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4" name="Oval 2065"/>
            <p:cNvSpPr>
              <a:spLocks noChangeArrowheads="1"/>
            </p:cNvSpPr>
            <p:nvPr/>
          </p:nvSpPr>
          <p:spPr bwMode="auto">
            <a:xfrm>
              <a:off x="6324600" y="24384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5" name="Oval 2066"/>
            <p:cNvSpPr>
              <a:spLocks noChangeArrowheads="1"/>
            </p:cNvSpPr>
            <p:nvPr/>
          </p:nvSpPr>
          <p:spPr bwMode="auto">
            <a:xfrm>
              <a:off x="6781800" y="24384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6" name="Oval 2067"/>
            <p:cNvSpPr>
              <a:spLocks noChangeArrowheads="1"/>
            </p:cNvSpPr>
            <p:nvPr/>
          </p:nvSpPr>
          <p:spPr bwMode="auto">
            <a:xfrm>
              <a:off x="6477000" y="27432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7" name="Oval 2068"/>
            <p:cNvSpPr>
              <a:spLocks noChangeArrowheads="1"/>
            </p:cNvSpPr>
            <p:nvPr/>
          </p:nvSpPr>
          <p:spPr bwMode="auto">
            <a:xfrm>
              <a:off x="7239000" y="25908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8" name="Oval 2069"/>
            <p:cNvSpPr>
              <a:spLocks noChangeArrowheads="1"/>
            </p:cNvSpPr>
            <p:nvPr/>
          </p:nvSpPr>
          <p:spPr bwMode="auto">
            <a:xfrm>
              <a:off x="6858000" y="28956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39" name="Oval 2070"/>
            <p:cNvSpPr>
              <a:spLocks noChangeArrowheads="1"/>
            </p:cNvSpPr>
            <p:nvPr/>
          </p:nvSpPr>
          <p:spPr bwMode="auto">
            <a:xfrm>
              <a:off x="7162800" y="30480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40" name="Oval 2071"/>
            <p:cNvSpPr>
              <a:spLocks noChangeArrowheads="1"/>
            </p:cNvSpPr>
            <p:nvPr/>
          </p:nvSpPr>
          <p:spPr bwMode="auto">
            <a:xfrm>
              <a:off x="7391400" y="30480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41" name="Oval 2072"/>
            <p:cNvSpPr>
              <a:spLocks noChangeArrowheads="1"/>
            </p:cNvSpPr>
            <p:nvPr/>
          </p:nvSpPr>
          <p:spPr bwMode="auto">
            <a:xfrm>
              <a:off x="7543800" y="33528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42" name="Oval 2073"/>
            <p:cNvSpPr>
              <a:spLocks noChangeArrowheads="1"/>
            </p:cNvSpPr>
            <p:nvPr/>
          </p:nvSpPr>
          <p:spPr bwMode="auto">
            <a:xfrm>
              <a:off x="7696200" y="3048000"/>
              <a:ext cx="139700" cy="2159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43" name="Rectangle 2074"/>
            <p:cNvSpPr>
              <a:spLocks noChangeArrowheads="1"/>
            </p:cNvSpPr>
            <p:nvPr/>
          </p:nvSpPr>
          <p:spPr bwMode="auto">
            <a:xfrm>
              <a:off x="5692775" y="4126338"/>
              <a:ext cx="2603500" cy="822325"/>
            </a:xfrm>
            <a:prstGeom prst="rect">
              <a:avLst/>
            </a:prstGeom>
            <a:noFill/>
            <a:ln w="9525">
              <a:noFill/>
              <a:miter lim="800000"/>
              <a:headEnd/>
              <a:tailEnd/>
            </a:ln>
            <a:effectLst/>
          </p:spPr>
          <p:txBody>
            <a:bodyPr wrap="none" lIns="92075" tIns="46038" rIns="92075" bIns="46038">
              <a:spAutoFit/>
            </a:bodyPr>
            <a:lstStyle/>
            <a:p>
              <a:r>
                <a:rPr lang="en-US" b="1" dirty="0">
                  <a:latin typeface="Arial" charset="0"/>
                </a:rPr>
                <a:t>Low to Moderate</a:t>
              </a:r>
            </a:p>
            <a:p>
              <a:r>
                <a:rPr lang="en-US" b="1" dirty="0">
                  <a:latin typeface="Arial" charset="0"/>
                </a:rPr>
                <a:t>Negative</a:t>
              </a:r>
            </a:p>
          </p:txBody>
        </p:sp>
      </p:grpSp>
      <p:grpSp>
        <p:nvGrpSpPr>
          <p:cNvPr id="44" name="Group 43"/>
          <p:cNvGrpSpPr/>
          <p:nvPr/>
        </p:nvGrpSpPr>
        <p:grpSpPr>
          <a:xfrm>
            <a:off x="6832601" y="3301108"/>
            <a:ext cx="2057400" cy="2485074"/>
            <a:chOff x="990600" y="2287588"/>
            <a:chExt cx="2251075" cy="2485074"/>
          </a:xfrm>
        </p:grpSpPr>
        <p:sp>
          <p:nvSpPr>
            <p:cNvPr id="45" name="Line 1028"/>
            <p:cNvSpPr>
              <a:spLocks noChangeShapeType="1"/>
            </p:cNvSpPr>
            <p:nvPr/>
          </p:nvSpPr>
          <p:spPr bwMode="auto">
            <a:xfrm>
              <a:off x="990600" y="2287588"/>
              <a:ext cx="0" cy="1827212"/>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46" name="Line 1029"/>
            <p:cNvSpPr>
              <a:spLocks noChangeShapeType="1"/>
            </p:cNvSpPr>
            <p:nvPr/>
          </p:nvSpPr>
          <p:spPr bwMode="auto">
            <a:xfrm>
              <a:off x="992188" y="4114800"/>
              <a:ext cx="2132012"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47" name="Oval 1033"/>
            <p:cNvSpPr>
              <a:spLocks noChangeArrowheads="1"/>
            </p:cNvSpPr>
            <p:nvPr/>
          </p:nvSpPr>
          <p:spPr bwMode="auto">
            <a:xfrm>
              <a:off x="1911350" y="24447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48" name="Oval 1034"/>
            <p:cNvSpPr>
              <a:spLocks noChangeArrowheads="1"/>
            </p:cNvSpPr>
            <p:nvPr/>
          </p:nvSpPr>
          <p:spPr bwMode="auto">
            <a:xfrm>
              <a:off x="1682750" y="29019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49" name="Oval 1035"/>
            <p:cNvSpPr>
              <a:spLocks noChangeArrowheads="1"/>
            </p:cNvSpPr>
            <p:nvPr/>
          </p:nvSpPr>
          <p:spPr bwMode="auto">
            <a:xfrm>
              <a:off x="2063750" y="27495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0" name="Oval 1037"/>
            <p:cNvSpPr>
              <a:spLocks noChangeArrowheads="1"/>
            </p:cNvSpPr>
            <p:nvPr/>
          </p:nvSpPr>
          <p:spPr bwMode="auto">
            <a:xfrm>
              <a:off x="1911350" y="32829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1" name="Oval 1038"/>
            <p:cNvSpPr>
              <a:spLocks noChangeArrowheads="1"/>
            </p:cNvSpPr>
            <p:nvPr/>
          </p:nvSpPr>
          <p:spPr bwMode="auto">
            <a:xfrm>
              <a:off x="2292350" y="35115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2" name="Oval 1040"/>
            <p:cNvSpPr>
              <a:spLocks noChangeArrowheads="1"/>
            </p:cNvSpPr>
            <p:nvPr/>
          </p:nvSpPr>
          <p:spPr bwMode="auto">
            <a:xfrm>
              <a:off x="2292350" y="30543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3" name="Oval 1041"/>
            <p:cNvSpPr>
              <a:spLocks noChangeArrowheads="1"/>
            </p:cNvSpPr>
            <p:nvPr/>
          </p:nvSpPr>
          <p:spPr bwMode="auto">
            <a:xfrm>
              <a:off x="2978150" y="32829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4" name="Oval 1042"/>
            <p:cNvSpPr>
              <a:spLocks noChangeArrowheads="1"/>
            </p:cNvSpPr>
            <p:nvPr/>
          </p:nvSpPr>
          <p:spPr bwMode="auto">
            <a:xfrm>
              <a:off x="2597150" y="33591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5" name="Oval 1043"/>
            <p:cNvSpPr>
              <a:spLocks noChangeArrowheads="1"/>
            </p:cNvSpPr>
            <p:nvPr/>
          </p:nvSpPr>
          <p:spPr bwMode="auto">
            <a:xfrm>
              <a:off x="2673350" y="29019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6" name="Oval 1044"/>
            <p:cNvSpPr>
              <a:spLocks noChangeArrowheads="1"/>
            </p:cNvSpPr>
            <p:nvPr/>
          </p:nvSpPr>
          <p:spPr bwMode="auto">
            <a:xfrm>
              <a:off x="2368550" y="2597150"/>
              <a:ext cx="139700" cy="139700"/>
            </a:xfrm>
            <a:prstGeom prst="ellipse">
              <a:avLst/>
            </a:prstGeom>
            <a:solidFill>
              <a:schemeClr val="accent1"/>
            </a:solidFill>
            <a:ln w="12700">
              <a:solidFill>
                <a:schemeClr val="tx1"/>
              </a:solidFill>
              <a:round/>
              <a:headEnd/>
              <a:tailEnd/>
            </a:ln>
            <a:effectLst/>
          </p:spPr>
          <p:txBody>
            <a:bodyPr wrap="none" anchor="ctr"/>
            <a:lstStyle/>
            <a:p>
              <a:endParaRPr lang="en-CA"/>
            </a:p>
          </p:txBody>
        </p:sp>
        <p:sp>
          <p:nvSpPr>
            <p:cNvPr id="57" name="Rectangle 1048"/>
            <p:cNvSpPr>
              <a:spLocks noChangeArrowheads="1"/>
            </p:cNvSpPr>
            <p:nvPr/>
          </p:nvSpPr>
          <p:spPr bwMode="auto">
            <a:xfrm>
              <a:off x="990600" y="4315462"/>
              <a:ext cx="2251075" cy="457200"/>
            </a:xfrm>
            <a:prstGeom prst="rect">
              <a:avLst/>
            </a:prstGeom>
            <a:noFill/>
            <a:ln w="9525">
              <a:noFill/>
              <a:miter lim="800000"/>
              <a:headEnd/>
              <a:tailEnd/>
            </a:ln>
            <a:effectLst/>
          </p:spPr>
          <p:txBody>
            <a:bodyPr wrap="none" lIns="92075" tIns="46038" rIns="92075" bIns="46038">
              <a:spAutoFit/>
            </a:bodyPr>
            <a:lstStyle/>
            <a:p>
              <a:r>
                <a:rPr lang="en-US" b="1" dirty="0">
                  <a:latin typeface="Arial" charset="0"/>
                </a:rPr>
                <a:t>No correlation</a:t>
              </a:r>
            </a:p>
          </p:txBody>
        </p:sp>
      </p:grpSp>
    </p:spTree>
    <p:extLst>
      <p:ext uri="{BB962C8B-B14F-4D97-AF65-F5344CB8AC3E}">
        <p14:creationId xmlns:p14="http://schemas.microsoft.com/office/powerpoint/2010/main" val="411717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76200" y="152400"/>
            <a:ext cx="8839200" cy="838200"/>
          </a:xfrm>
          <a:noFill/>
          <a:ln/>
        </p:spPr>
        <p:txBody>
          <a:bodyPr>
            <a:normAutofit fontScale="90000"/>
          </a:bodyPr>
          <a:lstStyle/>
          <a:p>
            <a:pPr algn="ctr"/>
            <a:r>
              <a:rPr lang="en-US" sz="3600" b="1" dirty="0">
                <a:effectLst>
                  <a:outerShdw blurRad="38100" dist="38100" dir="2700000" algn="tl">
                    <a:srgbClr val="000000">
                      <a:alpha val="43137"/>
                    </a:srgbClr>
                  </a:outerShdw>
                </a:effectLst>
              </a:rPr>
              <a:t>8.2.3  PERFORM QUALITY ASSURANCE: OUTPUTS</a:t>
            </a:r>
          </a:p>
        </p:txBody>
      </p:sp>
      <p:sp>
        <p:nvSpPr>
          <p:cNvPr id="669700" name="Rectangle 4"/>
          <p:cNvSpPr>
            <a:spLocks noGrp="1" noChangeArrowheads="1"/>
          </p:cNvSpPr>
          <p:nvPr>
            <p:ph idx="1"/>
          </p:nvPr>
        </p:nvSpPr>
        <p:spPr>
          <a:xfrm>
            <a:off x="457200" y="1219200"/>
            <a:ext cx="8686800" cy="5791200"/>
          </a:xfrm>
          <a:noFill/>
          <a:ln/>
        </p:spPr>
        <p:txBody>
          <a:bodyPr>
            <a:normAutofit/>
          </a:bodyPr>
          <a:lstStyle/>
          <a:p>
            <a:pPr marL="365125" indent="-365125">
              <a:buFont typeface="Wingdings" pitchFamily="2" charset="2"/>
              <a:buNone/>
            </a:pPr>
            <a:r>
              <a:rPr lang="en-US" sz="2800" b="1" dirty="0"/>
              <a:t>.1  Quality Reports</a:t>
            </a:r>
          </a:p>
          <a:p>
            <a:pPr marL="450850" indent="0">
              <a:buFont typeface="Wingdings" pitchFamily="2" charset="2"/>
              <a:buNone/>
              <a:tabLst>
                <a:tab pos="450850" algn="l"/>
                <a:tab pos="531813" algn="l"/>
              </a:tabLst>
            </a:pPr>
            <a:r>
              <a:rPr lang="en-US" sz="2400" dirty="0"/>
              <a:t>These reports may include information about quality management issues escalated by the team, improvement recommendations, correction actions recommendations, control quality process findings, to be used to meet quality expectations.   </a:t>
            </a:r>
          </a:p>
          <a:p>
            <a:pPr>
              <a:buFont typeface="Wingdings" pitchFamily="2" charset="2"/>
              <a:buNone/>
            </a:pPr>
            <a:r>
              <a:rPr lang="en-US" sz="2800" b="1" dirty="0"/>
              <a:t>.2  Test and Evaluation Documents</a:t>
            </a:r>
          </a:p>
          <a:p>
            <a:pPr marL="531813" indent="14288">
              <a:buFont typeface="Wingdings" pitchFamily="2" charset="2"/>
              <a:buNone/>
            </a:pPr>
            <a:r>
              <a:rPr lang="en-US" sz="2400" dirty="0"/>
              <a:t>These documents are created, based industry needs, and are used as to evaluate the achievement of quality objectives.    </a:t>
            </a:r>
          </a:p>
          <a:p>
            <a:pPr>
              <a:buNone/>
            </a:pPr>
            <a:r>
              <a:rPr lang="en-US" sz="2800" b="1" dirty="0"/>
              <a:t>.3  Change Requests</a:t>
            </a:r>
          </a:p>
          <a:p>
            <a:pPr marL="450850" indent="1588">
              <a:buNone/>
            </a:pPr>
            <a:r>
              <a:rPr lang="en-US" sz="2400" dirty="0"/>
              <a:t>Submitted to request approval for changes occurring during the manage quality process, that impact the project management plan or the project documents. These requests follow the Integrated Change Control process.   </a:t>
            </a:r>
          </a:p>
          <a:p>
            <a:pPr marL="402336" lvl="1" indent="0">
              <a:buNone/>
            </a:pPr>
            <a:r>
              <a:rPr lang="en-US" sz="2400" dirty="0"/>
              <a:t>     </a:t>
            </a:r>
          </a:p>
        </p:txBody>
      </p:sp>
      <p:sp>
        <p:nvSpPr>
          <p:cNvPr id="6" name="Slide Number Placeholder 3"/>
          <p:cNvSpPr>
            <a:spLocks noGrp="1"/>
          </p:cNvSpPr>
          <p:nvPr>
            <p:ph type="sldNum" sz="quarter" idx="12"/>
          </p:nvPr>
        </p:nvSpPr>
        <p:spPr/>
        <p:txBody>
          <a:bodyPr/>
          <a:lstStyle/>
          <a:p>
            <a:fld id="{D27DDB6A-8BD8-4E95-A5B7-C71FCE9CDF9C}" type="slidenum">
              <a:rPr lang="en-US"/>
              <a:pPr/>
              <a:t>65</a:t>
            </a:fld>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76200" y="152400"/>
            <a:ext cx="8839200" cy="838200"/>
          </a:xfrm>
          <a:noFill/>
          <a:ln/>
        </p:spPr>
        <p:txBody>
          <a:bodyPr>
            <a:normAutofit fontScale="90000"/>
          </a:bodyPr>
          <a:lstStyle/>
          <a:p>
            <a:pPr algn="ctr"/>
            <a:r>
              <a:rPr lang="en-US" sz="3600" b="1" dirty="0">
                <a:effectLst>
                  <a:outerShdw blurRad="38100" dist="38100" dir="2700000" algn="tl">
                    <a:srgbClr val="000000">
                      <a:alpha val="43137"/>
                    </a:srgbClr>
                  </a:outerShdw>
                </a:effectLst>
              </a:rPr>
              <a:t>8.2.3  PERFORM QUALITY ASSURANCE: OUTPUTS</a:t>
            </a:r>
          </a:p>
        </p:txBody>
      </p:sp>
      <p:sp>
        <p:nvSpPr>
          <p:cNvPr id="669700" name="Rectangle 4"/>
          <p:cNvSpPr>
            <a:spLocks noGrp="1" noChangeArrowheads="1"/>
          </p:cNvSpPr>
          <p:nvPr>
            <p:ph idx="1"/>
          </p:nvPr>
        </p:nvSpPr>
        <p:spPr>
          <a:xfrm>
            <a:off x="457200" y="1219200"/>
            <a:ext cx="8686800" cy="6096000"/>
          </a:xfrm>
          <a:noFill/>
          <a:ln/>
        </p:spPr>
        <p:txBody>
          <a:bodyPr>
            <a:normAutofit/>
          </a:bodyPr>
          <a:lstStyle/>
          <a:p>
            <a:pPr marL="365125" indent="-365125">
              <a:spcBef>
                <a:spcPts val="0"/>
              </a:spcBef>
              <a:buFont typeface="Wingdings" pitchFamily="2" charset="2"/>
              <a:buNone/>
            </a:pPr>
            <a:r>
              <a:rPr lang="en-US" sz="2800" b="1" dirty="0"/>
              <a:t>.4  Project Management Plan Updates</a:t>
            </a:r>
          </a:p>
          <a:p>
            <a:pPr marL="365125" indent="-365125">
              <a:spcBef>
                <a:spcPts val="0"/>
              </a:spcBef>
              <a:buFont typeface="Wingdings" pitchFamily="2" charset="2"/>
              <a:buNone/>
            </a:pPr>
            <a:r>
              <a:rPr lang="en-US" sz="2800" b="1" dirty="0"/>
              <a:t>      </a:t>
            </a:r>
            <a:r>
              <a:rPr lang="en-US" sz="2200" dirty="0"/>
              <a:t>Components of the plan that may require updates include:</a:t>
            </a:r>
          </a:p>
          <a:p>
            <a:pPr marL="531813" indent="-80963">
              <a:spcBef>
                <a:spcPts val="0"/>
              </a:spcBef>
            </a:pPr>
            <a:r>
              <a:rPr lang="en-US" sz="2200" dirty="0"/>
              <a:t> </a:t>
            </a:r>
            <a:r>
              <a:rPr lang="en-US" sz="2200" b="1" i="1" dirty="0"/>
              <a:t>Quality Management Plan </a:t>
            </a:r>
            <a:r>
              <a:rPr lang="en-US" sz="2200" dirty="0"/>
              <a:t>updated to reflect actual results</a:t>
            </a:r>
            <a:r>
              <a:rPr lang="en-US" sz="2800" dirty="0"/>
              <a:t> </a:t>
            </a:r>
          </a:p>
          <a:p>
            <a:pPr marL="625475" indent="-174625">
              <a:spcBef>
                <a:spcPts val="0"/>
              </a:spcBef>
            </a:pPr>
            <a:r>
              <a:rPr lang="en-US" sz="2200" b="1" i="1" dirty="0"/>
              <a:t>Scope Baseline </a:t>
            </a:r>
            <a:r>
              <a:rPr lang="en-US" sz="2200" dirty="0"/>
              <a:t>updated to reflect specific quality mgmt. activities</a:t>
            </a:r>
            <a:r>
              <a:rPr lang="en-US" sz="2200" b="1" i="1" dirty="0"/>
              <a:t> </a:t>
            </a:r>
          </a:p>
          <a:p>
            <a:pPr marL="625475" indent="-174625">
              <a:spcBef>
                <a:spcPts val="0"/>
              </a:spcBef>
            </a:pPr>
            <a:r>
              <a:rPr lang="en-US" sz="2200" b="1" i="1" dirty="0"/>
              <a:t>Schedule Baseline </a:t>
            </a:r>
            <a:r>
              <a:rPr lang="en-US" sz="2000" dirty="0"/>
              <a:t>updated to reflect specific quality mgmt. activities</a:t>
            </a:r>
          </a:p>
          <a:p>
            <a:pPr marL="625475" indent="-174625">
              <a:spcBef>
                <a:spcPts val="0"/>
              </a:spcBef>
            </a:pPr>
            <a:r>
              <a:rPr lang="en-US" sz="2000" b="1" i="1" dirty="0"/>
              <a:t>Cost Baseline </a:t>
            </a:r>
            <a:r>
              <a:rPr lang="en-US" sz="2000" dirty="0"/>
              <a:t>updated to reflect the cost of specific quality mgmt. activities</a:t>
            </a:r>
            <a:endParaRPr lang="en-US" sz="2000" b="1" i="1" dirty="0"/>
          </a:p>
          <a:p>
            <a:pPr marL="402336" lvl="1" indent="0">
              <a:buNone/>
            </a:pPr>
            <a:endParaRPr lang="en-US" sz="2400" dirty="0"/>
          </a:p>
          <a:p>
            <a:pPr marL="0" lvl="1" indent="0">
              <a:buNone/>
            </a:pPr>
            <a:r>
              <a:rPr lang="en-US" sz="2800" b="1" dirty="0"/>
              <a:t>.5  Project Documents Updates</a:t>
            </a:r>
          </a:p>
          <a:p>
            <a:pPr marL="0" lvl="1" indent="0">
              <a:buNone/>
            </a:pPr>
            <a:r>
              <a:rPr lang="en-US" sz="2800" b="1" dirty="0"/>
              <a:t>     </a:t>
            </a:r>
            <a:r>
              <a:rPr lang="en-US" sz="2200" dirty="0"/>
              <a:t>Documents that may require updates include:</a:t>
            </a:r>
          </a:p>
          <a:p>
            <a:pPr marL="625475" lvl="1" indent="-174625"/>
            <a:r>
              <a:rPr lang="en-US" sz="2200" b="1" i="1" dirty="0"/>
              <a:t>Issue Log </a:t>
            </a:r>
            <a:r>
              <a:rPr lang="en-US" sz="2200" dirty="0"/>
              <a:t>to record new issues</a:t>
            </a:r>
          </a:p>
          <a:p>
            <a:pPr marL="625475" lvl="1" indent="-174625"/>
            <a:r>
              <a:rPr lang="en-US" sz="2200" b="1" i="1" dirty="0"/>
              <a:t>Lessons Learned Register </a:t>
            </a:r>
            <a:r>
              <a:rPr lang="en-US" sz="2200" dirty="0"/>
              <a:t>updated with information on challenges encountered, how they have been avoided, or how well the resolutions worked. </a:t>
            </a:r>
          </a:p>
          <a:p>
            <a:pPr marL="625475" lvl="1" indent="-174625"/>
            <a:r>
              <a:rPr lang="en-US" sz="2200" b="1" i="1" dirty="0"/>
              <a:t>Risk Register </a:t>
            </a:r>
            <a:r>
              <a:rPr lang="en-US" sz="2200" dirty="0"/>
              <a:t>updated to record new risks identified. </a:t>
            </a:r>
            <a:endParaRPr lang="en-US" sz="2200" b="1" i="1" dirty="0"/>
          </a:p>
          <a:p>
            <a:pPr marL="0" lvl="1" indent="0">
              <a:buNone/>
            </a:pPr>
            <a:r>
              <a:rPr lang="en-US" sz="2800" b="1" dirty="0"/>
              <a:t>    </a:t>
            </a:r>
          </a:p>
          <a:p>
            <a:pPr marL="450850" lvl="1" indent="0">
              <a:buNone/>
            </a:pPr>
            <a:r>
              <a:rPr lang="en-US" sz="2800" b="1" dirty="0"/>
              <a:t> </a:t>
            </a:r>
          </a:p>
        </p:txBody>
      </p:sp>
      <p:sp>
        <p:nvSpPr>
          <p:cNvPr id="6" name="Slide Number Placeholder 3"/>
          <p:cNvSpPr>
            <a:spLocks noGrp="1"/>
          </p:cNvSpPr>
          <p:nvPr>
            <p:ph type="sldNum" sz="quarter" idx="12"/>
          </p:nvPr>
        </p:nvSpPr>
        <p:spPr/>
        <p:txBody>
          <a:bodyPr/>
          <a:lstStyle/>
          <a:p>
            <a:fld id="{D27DDB6A-8BD8-4E95-A5B7-C71FCE9CDF9C}" type="slidenum">
              <a:rPr lang="en-US"/>
              <a:pPr/>
              <a:t>66</a:t>
            </a:fld>
            <a:endParaRPr lang="en-US"/>
          </a:p>
        </p:txBody>
      </p:sp>
    </p:spTree>
    <p:extLst>
      <p:ext uri="{BB962C8B-B14F-4D97-AF65-F5344CB8AC3E}">
        <p14:creationId xmlns:p14="http://schemas.microsoft.com/office/powerpoint/2010/main" val="13242236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E92F178C-CCCD-43CF-90AB-1D866D9B7119}" type="slidenum">
              <a:rPr lang="en-US"/>
              <a:pPr/>
              <a:t>67</a:t>
            </a:fld>
            <a:endParaRPr lang="en-US"/>
          </a:p>
        </p:txBody>
      </p:sp>
      <p:sp>
        <p:nvSpPr>
          <p:cNvPr id="671746" name="Rectangle 2"/>
          <p:cNvSpPr>
            <a:spLocks noChangeArrowheads="1"/>
          </p:cNvSpPr>
          <p:nvPr/>
        </p:nvSpPr>
        <p:spPr bwMode="auto">
          <a:xfrm>
            <a:off x="838200" y="152400"/>
            <a:ext cx="7772400" cy="685800"/>
          </a:xfrm>
          <a:prstGeom prst="rect">
            <a:avLst/>
          </a:prstGeom>
          <a:noFill/>
          <a:ln w="9525">
            <a:noFill/>
            <a:miter lim="800000"/>
            <a:headEnd/>
            <a:tailEnd/>
          </a:ln>
          <a:effectLst/>
        </p:spPr>
        <p:txBody>
          <a:bodyPr lIns="92075" tIns="46038" rIns="92075" bIns="46038" anchor="b"/>
          <a:lstStyle/>
          <a:p>
            <a:pPr algn="ctr"/>
            <a:r>
              <a:rPr lang="en-US" sz="3600" b="1" dirty="0">
                <a:solidFill>
                  <a:schemeClr val="tx2"/>
                </a:solidFill>
                <a:effectLst>
                  <a:reflection blurRad="6350" stA="55000" endA="300" endPos="45500" dir="5400000" sy="-100000" algn="bl" rotWithShape="0"/>
                </a:effectLst>
                <a:latin typeface="Arial" charset="0"/>
              </a:rPr>
              <a:t>8.3  CONTROL QUALITY</a:t>
            </a:r>
          </a:p>
        </p:txBody>
      </p:sp>
      <p:sp>
        <p:nvSpPr>
          <p:cNvPr id="671747" name="Rectangle 3"/>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671748" name="Rectangle 4"/>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671749" name="Rectangle 5"/>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671750" name="Rectangle 6"/>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671751" name="Rectangle 7"/>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pic>
        <p:nvPicPr>
          <p:cNvPr id="671752" name="Picture 8"/>
          <p:cNvPicPr>
            <a:picLocks noChangeArrowheads="1"/>
          </p:cNvPicPr>
          <p:nvPr/>
        </p:nvPicPr>
        <p:blipFill>
          <a:blip r:embed="rId4" cstate="print"/>
          <a:srcRect/>
          <a:stretch>
            <a:fillRect/>
          </a:stretch>
        </p:blipFill>
        <p:spPr bwMode="auto">
          <a:xfrm rot="743506">
            <a:off x="5747537" y="3309588"/>
            <a:ext cx="3059126" cy="2765867"/>
          </a:xfrm>
          <a:prstGeom prst="rect">
            <a:avLst/>
          </a:prstGeom>
          <a:noFill/>
          <a:ln w="9525">
            <a:noFill/>
            <a:miter lim="800000"/>
            <a:headEnd/>
            <a:tailEnd/>
          </a:ln>
          <a:effectLst/>
        </p:spPr>
      </p:pic>
      <p:sp>
        <p:nvSpPr>
          <p:cNvPr id="11"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12" name="Object 3"/>
          <p:cNvGraphicFramePr>
            <a:graphicFrameLocks noChangeAspect="1"/>
          </p:cNvGraphicFramePr>
          <p:nvPr>
            <p:extLst>
              <p:ext uri="{D42A27DB-BD31-4B8C-83A1-F6EECF244321}">
                <p14:modId xmlns:p14="http://schemas.microsoft.com/office/powerpoint/2010/main" val="1886158135"/>
              </p:ext>
            </p:extLst>
          </p:nvPr>
        </p:nvGraphicFramePr>
        <p:xfrm>
          <a:off x="1149795" y="1979711"/>
          <a:ext cx="7149210" cy="3429000"/>
        </p:xfrm>
        <a:graphic>
          <a:graphicData uri="http://schemas.openxmlformats.org/presentationml/2006/ole">
            <mc:AlternateContent xmlns:mc="http://schemas.openxmlformats.org/markup-compatibility/2006">
              <mc:Choice xmlns:v="urn:schemas-microsoft-com:vml" Requires="v">
                <p:oleObj spid="_x0000_s13627" name="Visio" r:id="rId5" imgW="5268068" imgH="2098915" progId="Visio.Drawing.11">
                  <p:embed/>
                </p:oleObj>
              </mc:Choice>
              <mc:Fallback>
                <p:oleObj name="Visio" r:id="rId5" imgW="5268068" imgH="2098915" progId="Visio.Drawing.11">
                  <p:embed/>
                  <p:pic>
                    <p:nvPicPr>
                      <p:cNvPr id="1027" name="Object 3"/>
                      <p:cNvPicPr>
                        <a:picLocks noChangeAspect="1" noChangeArrowheads="1"/>
                      </p:cNvPicPr>
                      <p:nvPr/>
                    </p:nvPicPr>
                    <p:blipFill>
                      <a:blip r:embed="rId6"/>
                      <a:srcRect/>
                      <a:stretch>
                        <a:fillRect/>
                      </a:stretch>
                    </p:blipFill>
                    <p:spPr bwMode="auto">
                      <a:xfrm>
                        <a:off x="1149795" y="1979711"/>
                        <a:ext cx="714921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671752"/>
                                        </p:tgtEl>
                                        <p:attrNameLst>
                                          <p:attrName>style.visibility</p:attrName>
                                        </p:attrNameLst>
                                      </p:cBhvr>
                                      <p:to>
                                        <p:strVal val="visible"/>
                                      </p:to>
                                    </p:set>
                                    <p:anim calcmode="lin" valueType="num">
                                      <p:cBhvr>
                                        <p:cTn id="7" dur="500" fill="hold"/>
                                        <p:tgtEl>
                                          <p:spTgt spid="671752"/>
                                        </p:tgtEl>
                                        <p:attrNameLst>
                                          <p:attrName>ppt_w</p:attrName>
                                        </p:attrNameLst>
                                      </p:cBhvr>
                                      <p:tavLst>
                                        <p:tav tm="0">
                                          <p:val>
                                            <p:fltVal val="0"/>
                                          </p:val>
                                        </p:tav>
                                        <p:tav tm="100000">
                                          <p:val>
                                            <p:strVal val="#ppt_w"/>
                                          </p:val>
                                        </p:tav>
                                      </p:tavLst>
                                    </p:anim>
                                    <p:anim calcmode="lin" valueType="num">
                                      <p:cBhvr>
                                        <p:cTn id="8" dur="500" fill="hold"/>
                                        <p:tgtEl>
                                          <p:spTgt spid="6717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304800" y="-76200"/>
            <a:ext cx="8686800" cy="838200"/>
          </a:xfrm>
          <a:prstGeom prst="rect">
            <a:avLst/>
          </a:prstGeom>
          <a:noFill/>
          <a:ln w="9525">
            <a:noFill/>
            <a:miter lim="800000"/>
            <a:headEnd/>
            <a:tailEnd/>
          </a:ln>
          <a:effectLst/>
        </p:spPr>
        <p:txBody>
          <a:bodyPr lIns="92075" tIns="46038" rIns="92075" bIns="46038" anchor="b"/>
          <a:lstStyle/>
          <a:p>
            <a:pPr algn="ctr"/>
            <a:r>
              <a:rPr lang="en-US" sz="36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rial" charset="0"/>
              </a:rPr>
              <a:t>8.3 CONTROL QUALITY</a:t>
            </a:r>
          </a:p>
        </p:txBody>
      </p:sp>
      <p:sp>
        <p:nvSpPr>
          <p:cNvPr id="673795" name="Rectangle 4099"/>
          <p:cNvSpPr>
            <a:spLocks noGrp="1" noChangeArrowheads="1"/>
          </p:cNvSpPr>
          <p:nvPr>
            <p:ph idx="1"/>
          </p:nvPr>
        </p:nvSpPr>
        <p:spPr>
          <a:xfrm>
            <a:off x="304800" y="990600"/>
            <a:ext cx="8686800" cy="5867400"/>
          </a:xfrm>
          <a:noFill/>
          <a:ln/>
        </p:spPr>
        <p:txBody>
          <a:bodyPr>
            <a:normAutofit/>
          </a:bodyPr>
          <a:lstStyle/>
          <a:p>
            <a:pPr>
              <a:spcBef>
                <a:spcPts val="600"/>
              </a:spcBef>
              <a:spcAft>
                <a:spcPts val="600"/>
              </a:spcAft>
              <a:buSzPct val="77000"/>
            </a:pPr>
            <a:r>
              <a:rPr lang="en-US" sz="2400" dirty="0"/>
              <a:t>Involves monitoring specific project results to determine if they comply with relevant quality standards and to identify ways to eliminate causes of unsatisfactory results</a:t>
            </a:r>
          </a:p>
          <a:p>
            <a:pPr>
              <a:spcBef>
                <a:spcPts val="600"/>
              </a:spcBef>
              <a:spcAft>
                <a:spcPts val="600"/>
              </a:spcAft>
              <a:buSzPct val="77000"/>
            </a:pPr>
            <a:r>
              <a:rPr lang="en-US" sz="2400" dirty="0"/>
              <a:t>Should be performed throughout the project</a:t>
            </a:r>
          </a:p>
          <a:p>
            <a:pPr>
              <a:spcBef>
                <a:spcPts val="600"/>
              </a:spcBef>
              <a:spcAft>
                <a:spcPts val="600"/>
              </a:spcAft>
              <a:buSzPct val="77000"/>
            </a:pPr>
            <a:r>
              <a:rPr lang="en-US" sz="2400" dirty="0"/>
              <a:t>Includes product results such as deliverables and project management results such as cost and schedule performance</a:t>
            </a:r>
          </a:p>
          <a:p>
            <a:pPr>
              <a:spcBef>
                <a:spcPts val="600"/>
              </a:spcBef>
              <a:spcAft>
                <a:spcPts val="600"/>
              </a:spcAft>
              <a:buSzPct val="77000"/>
            </a:pPr>
            <a:r>
              <a:rPr lang="en-US" sz="2400" dirty="0"/>
              <a:t>It is often performed by the quality control department…but it does not have to be</a:t>
            </a:r>
          </a:p>
          <a:p>
            <a:pPr>
              <a:spcBef>
                <a:spcPts val="600"/>
              </a:spcBef>
              <a:spcAft>
                <a:spcPts val="600"/>
              </a:spcAft>
              <a:buSzPct val="77000"/>
            </a:pPr>
            <a:r>
              <a:rPr lang="en-US" sz="2400" dirty="0"/>
              <a:t>In Agile projects, the Control Quality activities may be performed by all team members throughout the project life-cycle. In waterfall approach the process is performed at specific times, towards the end of the project, by specific team members. </a:t>
            </a:r>
          </a:p>
          <a:p>
            <a:pPr>
              <a:spcBef>
                <a:spcPts val="600"/>
              </a:spcBef>
              <a:spcAft>
                <a:spcPts val="600"/>
              </a:spcAft>
              <a:buSzPct val="77000"/>
            </a:pPr>
            <a:r>
              <a:rPr lang="en-US" sz="2400" dirty="0"/>
              <a:t>A working knowledge of Statistical Quality Control is necessary for the process.  </a:t>
            </a:r>
            <a:endParaRPr lang="en-CA" sz="2400" dirty="0"/>
          </a:p>
          <a:p>
            <a:pPr>
              <a:spcBef>
                <a:spcPts val="600"/>
              </a:spcBef>
              <a:spcAft>
                <a:spcPts val="600"/>
              </a:spcAft>
              <a:buSzPct val="77000"/>
            </a:pPr>
            <a:endParaRPr lang="en-US" sz="2400" dirty="0"/>
          </a:p>
        </p:txBody>
      </p:sp>
      <p:sp>
        <p:nvSpPr>
          <p:cNvPr id="4" name="Slide Number Placeholder 3"/>
          <p:cNvSpPr>
            <a:spLocks noGrp="1"/>
          </p:cNvSpPr>
          <p:nvPr>
            <p:ph type="sldNum" sz="quarter" idx="12"/>
          </p:nvPr>
        </p:nvSpPr>
        <p:spPr/>
        <p:txBody>
          <a:bodyPr/>
          <a:lstStyle/>
          <a:p>
            <a:fld id="{F9137B8B-8EE6-4D42-9E4E-3DBEEF18CB47}" type="slidenum">
              <a:rPr lang="en-US"/>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txBox="1">
            <a:spLocks noGrp="1" noChangeArrowheads="1"/>
          </p:cNvSpPr>
          <p:nvPr>
            <p:ph type="title"/>
          </p:nvPr>
        </p:nvSpPr>
        <p:spPr>
          <a:xfrm>
            <a:off x="228600" y="152400"/>
            <a:ext cx="8686800" cy="838200"/>
          </a:xfrm>
          <a:prstGeom prst="rect">
            <a:avLst/>
          </a:prstGeom>
          <a:noFill/>
          <a:ln/>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8.3</a:t>
            </a:r>
            <a:r>
              <a:rPr kumimoji="0" lang="en-US" sz="3200" b="1" i="0" u="none" strike="noStrike" kern="1200" cap="all" spc="0" normalizeH="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rPr>
              <a:t> CONTROL QUALITY – DATA FLOW DIAGRAM</a:t>
            </a:r>
            <a:endParaRPr kumimoji="0" lang="en-US" sz="3200" b="1" i="0" u="none" strike="noStrike" kern="1200" cap="all" spc="0" normalizeH="0" baseline="0" noProof="0" dirty="0">
              <a:ln>
                <a:noFill/>
              </a:ln>
              <a:solidFill>
                <a:schemeClr val="tx2"/>
              </a:solidFill>
              <a:effectLst>
                <a:outerShdw blurRad="38100" dist="38100" dir="2700000" algn="tl">
                  <a:srgbClr val="000000">
                    <a:alpha val="43137"/>
                  </a:srgbClr>
                </a:outerShdw>
                <a:reflection blurRad="12700" stA="48000" endA="300" endPos="55000" dir="5400000" sy="-90000" algn="bl" rotWithShape="0"/>
              </a:effectLst>
              <a:uLnTx/>
              <a:uFillTx/>
              <a:latin typeface="+mj-lt"/>
              <a:ea typeface="+mj-ea"/>
              <a:cs typeface="+mj-cs"/>
            </a:endParaRPr>
          </a:p>
        </p:txBody>
      </p:sp>
      <p:sp>
        <p:nvSpPr>
          <p:cNvPr id="5" name="Slide Number Placeholder 3"/>
          <p:cNvSpPr>
            <a:spLocks noGrp="1"/>
          </p:cNvSpPr>
          <p:nvPr>
            <p:ph type="sldNum" sz="quarter" idx="12"/>
          </p:nvPr>
        </p:nvSpPr>
        <p:spPr/>
        <p:txBody>
          <a:bodyPr/>
          <a:lstStyle/>
          <a:p>
            <a:fld id="{056049C5-127F-4ED5-AD5B-64F44B4303B4}" type="slidenum">
              <a:rPr lang="en-US"/>
              <a:pPr/>
              <a:t>69</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456804387"/>
              </p:ext>
            </p:extLst>
          </p:nvPr>
        </p:nvGraphicFramePr>
        <p:xfrm>
          <a:off x="685800" y="1257499"/>
          <a:ext cx="8229600" cy="5156200"/>
        </p:xfrm>
        <a:graphic>
          <a:graphicData uri="http://schemas.openxmlformats.org/presentationml/2006/ole">
            <mc:AlternateContent xmlns:mc="http://schemas.openxmlformats.org/markup-compatibility/2006">
              <mc:Choice xmlns:v="urn:schemas-microsoft-com:vml" Requires="v">
                <p:oleObj spid="_x0000_s260124" name="Visio" r:id="rId4" imgW="9322340" imgH="6832390" progId="Visio.Drawing.15">
                  <p:embed/>
                </p:oleObj>
              </mc:Choice>
              <mc:Fallback>
                <p:oleObj name="Visio" r:id="rId4" imgW="9322340" imgH="6832390" progId="Visio.Drawing.15">
                  <p:embed/>
                  <p:pic>
                    <p:nvPicPr>
                      <p:cNvPr id="0" name=""/>
                      <p:cNvPicPr/>
                      <p:nvPr/>
                    </p:nvPicPr>
                    <p:blipFill>
                      <a:blip r:embed="rId5"/>
                      <a:stretch>
                        <a:fillRect/>
                      </a:stretch>
                    </p:blipFill>
                    <p:spPr>
                      <a:xfrm>
                        <a:off x="685800" y="1257499"/>
                        <a:ext cx="8229600" cy="5156200"/>
                      </a:xfrm>
                      <a:prstGeom prst="rect">
                        <a:avLst/>
                      </a:prstGeom>
                    </p:spPr>
                  </p:pic>
                </p:oleObj>
              </mc:Fallback>
            </mc:AlternateContent>
          </a:graphicData>
        </a:graphic>
      </p:graphicFrame>
      <p:sp>
        <p:nvSpPr>
          <p:cNvPr id="6" name="TextBox 1"/>
          <p:cNvSpPr txBox="1"/>
          <p:nvPr/>
        </p:nvSpPr>
        <p:spPr>
          <a:xfrm>
            <a:off x="3864515" y="6521650"/>
            <a:ext cx="518686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 8.11 page 299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PMBOK 6</a:t>
            </a:r>
            <a:r>
              <a:rPr lang="en-US" baseline="30000" dirty="0"/>
              <a:t>th</a:t>
            </a:r>
            <a:r>
              <a:rPr lang="en-US" dirty="0"/>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7</a:t>
            </a:fld>
            <a:endParaRPr lang="en-CA"/>
          </a:p>
        </p:txBody>
      </p:sp>
      <p:sp>
        <p:nvSpPr>
          <p:cNvPr id="6" name="Rectangle 4"/>
          <p:cNvSpPr>
            <a:spLocks noGrp="1" noChangeArrowheads="1"/>
          </p:cNvSpPr>
          <p:nvPr>
            <p:ph type="title"/>
          </p:nvPr>
        </p:nvSpPr>
        <p:spPr>
          <a:xfrm>
            <a:off x="190500" y="268869"/>
            <a:ext cx="8763000" cy="685800"/>
          </a:xfrm>
          <a:noFill/>
          <a:ln/>
        </p:spPr>
        <p:txBody>
          <a:bodyPr>
            <a:noAutofit/>
          </a:bodyPr>
          <a:lstStyle/>
          <a:p>
            <a:pPr algn="ctr"/>
            <a: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KEY CONCEPTS FOR PROJECT QUALITY MANAGEMENT</a:t>
            </a:r>
            <a:b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br>
            <a:b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br>
            <a:r>
              <a:rPr lang="en-US" sz="2800" b="1" dirty="0">
                <a:solidFill>
                  <a:srgbClr val="800000"/>
                </a:solidFill>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COST OF QUALITY</a:t>
            </a:r>
            <a:endParaRPr lang="en-US" sz="2200" b="1" dirty="0">
              <a:solidFill>
                <a:srgbClr val="800000"/>
              </a:solidFill>
              <a:effectLst>
                <a:outerShdw blurRad="50000" dist="30000" dir="5400000" algn="tl" rotWithShape="0">
                  <a:srgbClr val="000000">
                    <a:alpha val="30000"/>
                  </a:srgbClr>
                </a:outerShdw>
                <a:reflection blurRad="6350" stA="55000" endA="300" endPos="45500" dir="5400000" sy="-100000" algn="bl" rotWithShape="0"/>
              </a:effectLst>
            </a:endParaRPr>
          </a:p>
        </p:txBody>
      </p:sp>
      <p:graphicFrame>
        <p:nvGraphicFramePr>
          <p:cNvPr id="8" name="Diagram 7"/>
          <p:cNvGraphicFramePr/>
          <p:nvPr>
            <p:extLst>
              <p:ext uri="{D42A27DB-BD31-4B8C-83A1-F6EECF244321}">
                <p14:modId xmlns:p14="http://schemas.microsoft.com/office/powerpoint/2010/main" val="1547086770"/>
              </p:ext>
            </p:extLst>
          </p:nvPr>
        </p:nvGraphicFramePr>
        <p:xfrm>
          <a:off x="-152400" y="1752600"/>
          <a:ext cx="6343650" cy="4597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4258194161"/>
              </p:ext>
            </p:extLst>
          </p:nvPr>
        </p:nvGraphicFramePr>
        <p:xfrm>
          <a:off x="5257800" y="1746813"/>
          <a:ext cx="3352800" cy="302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6189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1026"/>
          <p:cNvSpPr>
            <a:spLocks noGrp="1" noChangeArrowheads="1"/>
          </p:cNvSpPr>
          <p:nvPr>
            <p:ph type="title"/>
          </p:nvPr>
        </p:nvSpPr>
        <p:spPr>
          <a:xfrm>
            <a:off x="306388" y="76200"/>
            <a:ext cx="8458200" cy="669924"/>
          </a:xfrm>
          <a:noFill/>
          <a:ln/>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CONTROL QUALITY  TERMINOLOGY</a:t>
            </a:r>
          </a:p>
        </p:txBody>
      </p:sp>
      <p:sp>
        <p:nvSpPr>
          <p:cNvPr id="677891" name="Rectangle 1027"/>
          <p:cNvSpPr>
            <a:spLocks noGrp="1" noChangeArrowheads="1"/>
          </p:cNvSpPr>
          <p:nvPr>
            <p:ph idx="1"/>
          </p:nvPr>
        </p:nvSpPr>
        <p:spPr>
          <a:xfrm>
            <a:off x="274558" y="1066800"/>
            <a:ext cx="8686800" cy="5943600"/>
          </a:xfrm>
          <a:noFill/>
          <a:ln/>
        </p:spPr>
        <p:txBody>
          <a:bodyPr>
            <a:normAutofit/>
          </a:bodyPr>
          <a:lstStyle/>
          <a:p>
            <a:pPr>
              <a:buSzPct val="77000"/>
            </a:pPr>
            <a:r>
              <a:rPr lang="en-US" sz="2800" b="1" i="1" dirty="0">
                <a:solidFill>
                  <a:schemeClr val="accent6">
                    <a:lumMod val="50000"/>
                  </a:schemeClr>
                </a:solidFill>
              </a:rPr>
              <a:t>Prevention</a:t>
            </a:r>
            <a:r>
              <a:rPr lang="en-US" sz="2800" i="1" dirty="0">
                <a:solidFill>
                  <a:schemeClr val="accent1"/>
                </a:solidFill>
              </a:rPr>
              <a:t> </a:t>
            </a:r>
          </a:p>
          <a:p>
            <a:pPr lvl="2"/>
            <a:r>
              <a:rPr lang="en-US" sz="2800" dirty="0"/>
              <a:t>keeping errors out of the process</a:t>
            </a:r>
          </a:p>
          <a:p>
            <a:r>
              <a:rPr lang="en-US" sz="2800" b="1" i="1" dirty="0">
                <a:solidFill>
                  <a:schemeClr val="accent6">
                    <a:lumMod val="50000"/>
                  </a:schemeClr>
                </a:solidFill>
              </a:rPr>
              <a:t>Inspection</a:t>
            </a:r>
          </a:p>
          <a:p>
            <a:pPr lvl="2"/>
            <a:r>
              <a:rPr lang="en-US" sz="2800" dirty="0"/>
              <a:t>keeping errors out of the hands of the customer</a:t>
            </a:r>
          </a:p>
          <a:p>
            <a:r>
              <a:rPr lang="en-US" sz="2800" b="1" i="1" dirty="0">
                <a:solidFill>
                  <a:schemeClr val="accent6">
                    <a:lumMod val="50000"/>
                  </a:schemeClr>
                </a:solidFill>
              </a:rPr>
              <a:t>Attribute Sampling</a:t>
            </a:r>
            <a:r>
              <a:rPr lang="en-US" sz="2800" b="1" dirty="0">
                <a:solidFill>
                  <a:schemeClr val="accent6">
                    <a:lumMod val="50000"/>
                  </a:schemeClr>
                </a:solidFill>
              </a:rPr>
              <a:t>  </a:t>
            </a:r>
          </a:p>
          <a:p>
            <a:pPr lvl="2"/>
            <a:r>
              <a:rPr lang="en-US" sz="2800" dirty="0"/>
              <a:t>the result either conforms or it does not</a:t>
            </a:r>
          </a:p>
          <a:p>
            <a:r>
              <a:rPr lang="en-US" sz="2800" b="1" i="1" dirty="0">
                <a:solidFill>
                  <a:schemeClr val="accent6">
                    <a:lumMod val="50000"/>
                  </a:schemeClr>
                </a:solidFill>
              </a:rPr>
              <a:t>Variables Sampling</a:t>
            </a:r>
            <a:r>
              <a:rPr lang="en-US" sz="2800" b="1" dirty="0">
                <a:solidFill>
                  <a:schemeClr val="accent6">
                    <a:lumMod val="50000"/>
                  </a:schemeClr>
                </a:solidFill>
              </a:rPr>
              <a:t>  </a:t>
            </a:r>
          </a:p>
          <a:p>
            <a:pPr lvl="2"/>
            <a:r>
              <a:rPr lang="en-US" sz="2800" dirty="0"/>
              <a:t>the result is rated on a continuous scale that measures the degree of conformity</a:t>
            </a:r>
          </a:p>
          <a:p>
            <a:pPr marL="404813" lvl="1" indent="-242888">
              <a:buFont typeface="Arial" pitchFamily="34" charset="0"/>
              <a:buChar char="•"/>
            </a:pPr>
            <a:r>
              <a:rPr lang="en-US" sz="2800" b="1" i="1" dirty="0">
                <a:solidFill>
                  <a:schemeClr val="accent6">
                    <a:lumMod val="50000"/>
                  </a:schemeClr>
                </a:solidFill>
              </a:rPr>
              <a:t>Tolerances</a:t>
            </a:r>
          </a:p>
          <a:p>
            <a:pPr marL="971550" lvl="2" indent="-288925">
              <a:buFont typeface="Arial" pitchFamily="34" charset="0"/>
              <a:buChar char="•"/>
            </a:pPr>
            <a:r>
              <a:rPr lang="en-US" sz="2800" dirty="0"/>
              <a:t>Range of specified acceptable results and control limits that identify the boundaries of a statistically stable process. </a:t>
            </a:r>
            <a:r>
              <a:rPr lang="en-US" sz="2800" b="1" i="1" dirty="0">
                <a:solidFill>
                  <a:schemeClr val="accent6">
                    <a:lumMod val="50000"/>
                  </a:schemeClr>
                </a:solidFill>
              </a:rPr>
              <a:t> </a:t>
            </a:r>
          </a:p>
          <a:p>
            <a:pPr>
              <a:buSzPct val="75000"/>
            </a:pPr>
            <a:endParaRPr lang="en-US" sz="2800" b="0" dirty="0"/>
          </a:p>
        </p:txBody>
      </p:sp>
      <p:sp>
        <p:nvSpPr>
          <p:cNvPr id="5" name="Slide Number Placeholder 3"/>
          <p:cNvSpPr>
            <a:spLocks noGrp="1"/>
          </p:cNvSpPr>
          <p:nvPr>
            <p:ph type="sldNum" sz="quarter" idx="12"/>
          </p:nvPr>
        </p:nvSpPr>
        <p:spPr/>
        <p:txBody>
          <a:bodyPr/>
          <a:lstStyle/>
          <a:p>
            <a:fld id="{17B43D6E-7FF3-448E-8CB0-45A9972ACE78}" type="slidenum">
              <a:rPr lang="en-US"/>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6"/>
          <p:cNvSpPr>
            <a:spLocks noGrp="1" noChangeArrowheads="1"/>
          </p:cNvSpPr>
          <p:nvPr>
            <p:ph type="title"/>
          </p:nvPr>
        </p:nvSpPr>
        <p:spPr>
          <a:xfrm>
            <a:off x="743712" y="193955"/>
            <a:ext cx="8400288" cy="838200"/>
          </a:xfrm>
          <a:noFill/>
          <a:ln/>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CONTROL QUALITY  TERMINOLOGY</a:t>
            </a:r>
          </a:p>
        </p:txBody>
      </p:sp>
      <p:sp>
        <p:nvSpPr>
          <p:cNvPr id="681988" name="Rectangle 4"/>
          <p:cNvSpPr>
            <a:spLocks noGrp="1" noChangeArrowheads="1"/>
          </p:cNvSpPr>
          <p:nvPr>
            <p:ph idx="1"/>
          </p:nvPr>
        </p:nvSpPr>
        <p:spPr>
          <a:xfrm>
            <a:off x="152400" y="1066800"/>
            <a:ext cx="8839200" cy="5257800"/>
          </a:xfrm>
          <a:noFill/>
          <a:ln/>
        </p:spPr>
        <p:txBody>
          <a:bodyPr>
            <a:noAutofit/>
          </a:bodyPr>
          <a:lstStyle/>
          <a:p>
            <a:pPr>
              <a:spcBef>
                <a:spcPct val="50000"/>
              </a:spcBef>
              <a:spcAft>
                <a:spcPct val="20000"/>
              </a:spcAft>
              <a:buSzPct val="77000"/>
            </a:pPr>
            <a:r>
              <a:rPr lang="en-US" sz="2800" b="1" i="1" dirty="0">
                <a:solidFill>
                  <a:schemeClr val="accent6">
                    <a:lumMod val="50000"/>
                  </a:schemeClr>
                </a:solidFill>
              </a:rPr>
              <a:t>Random Causes </a:t>
            </a:r>
            <a:r>
              <a:rPr lang="en-US" sz="3200" dirty="0"/>
              <a:t>(Common Causes)</a:t>
            </a:r>
          </a:p>
          <a:p>
            <a:pPr lvl="1">
              <a:buSzPct val="77000"/>
              <a:buFont typeface="Arial" pitchFamily="34" charset="0"/>
              <a:buChar char="•"/>
            </a:pPr>
            <a:r>
              <a:rPr lang="en-US" sz="2800" dirty="0"/>
              <a:t>Normal process variations occurring with no assignable causes</a:t>
            </a:r>
          </a:p>
          <a:p>
            <a:pPr lvl="1">
              <a:buSzPct val="77000"/>
              <a:buFont typeface="Arial" pitchFamily="34" charset="0"/>
              <a:buChar char="•"/>
            </a:pPr>
            <a:r>
              <a:rPr lang="en-US" sz="2800" dirty="0"/>
              <a:t>Typically due to a large number of small sources of variations that may result in a high level of variations or mistakes and/or defects</a:t>
            </a:r>
          </a:p>
          <a:p>
            <a:pPr lvl="1">
              <a:buSzPct val="77000"/>
              <a:buFont typeface="Arial" pitchFamily="34" charset="0"/>
              <a:buChar char="•"/>
            </a:pPr>
            <a:r>
              <a:rPr lang="en-US" sz="2800" dirty="0"/>
              <a:t>Sum of the common causes determines the inherent variation of the process </a:t>
            </a:r>
          </a:p>
          <a:p>
            <a:pPr lvl="1">
              <a:buSzPct val="77000"/>
              <a:buFont typeface="Arial" pitchFamily="34" charset="0"/>
              <a:buChar char="•"/>
            </a:pPr>
            <a:r>
              <a:rPr lang="en-US" sz="2800" dirty="0"/>
              <a:t>Determines a product’s limits and its capability as it currently operates</a:t>
            </a:r>
          </a:p>
          <a:p>
            <a:pPr>
              <a:spcBef>
                <a:spcPct val="40000"/>
              </a:spcBef>
              <a:spcAft>
                <a:spcPct val="20000"/>
              </a:spcAft>
              <a:buSzPct val="77000"/>
            </a:pPr>
            <a:r>
              <a:rPr lang="en-US" sz="3200" b="1" i="1" dirty="0">
                <a:solidFill>
                  <a:schemeClr val="accent6">
                    <a:lumMod val="50000"/>
                  </a:schemeClr>
                </a:solidFill>
              </a:rPr>
              <a:t>Special Causes</a:t>
            </a:r>
          </a:p>
          <a:p>
            <a:pPr lvl="1">
              <a:buFont typeface="Arial" pitchFamily="34" charset="0"/>
              <a:buChar char="•"/>
            </a:pPr>
            <a:r>
              <a:rPr lang="en-US" sz="2800" dirty="0"/>
              <a:t>Variation not part of the process all the time. Unusual event.</a:t>
            </a:r>
          </a:p>
          <a:p>
            <a:pPr marL="284163" lvl="1" indent="-236538">
              <a:buSzPct val="77000"/>
            </a:pPr>
            <a:endParaRPr lang="en-US" sz="2800" dirty="0"/>
          </a:p>
        </p:txBody>
      </p:sp>
      <p:sp>
        <p:nvSpPr>
          <p:cNvPr id="5" name="Slide Number Placeholder 3"/>
          <p:cNvSpPr>
            <a:spLocks noGrp="1"/>
          </p:cNvSpPr>
          <p:nvPr>
            <p:ph type="sldNum" sz="quarter" idx="12"/>
          </p:nvPr>
        </p:nvSpPr>
        <p:spPr/>
        <p:txBody>
          <a:bodyPr/>
          <a:lstStyle/>
          <a:p>
            <a:fld id="{8B4ED8A1-4BD0-47D4-882B-C64B5C50C067}" type="slidenum">
              <a:rPr lang="en-US"/>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304800" y="0"/>
            <a:ext cx="8686800" cy="838200"/>
          </a:xfrm>
          <a:prstGeom prst="rect">
            <a:avLst/>
          </a:prstGeom>
          <a:noFill/>
          <a:ln w="9525">
            <a:noFill/>
            <a:miter lim="800000"/>
            <a:headEnd/>
            <a:tailEnd/>
          </a:ln>
          <a:effectLst/>
        </p:spPr>
        <p:txBody>
          <a:bodyPr lIns="92075" tIns="46038" rIns="92075" bIns="46038" anchor="b"/>
          <a:lstStyle/>
          <a:p>
            <a:pPr algn="ctr"/>
            <a:r>
              <a:rPr lang="en-US" sz="3600" b="1" dirty="0">
                <a:solidFill>
                  <a:schemeClr val="tx2"/>
                </a:solidFill>
                <a:latin typeface="Arial" charset="0"/>
              </a:rPr>
              <a:t>8.3 CONTROL QUALITY</a:t>
            </a:r>
          </a:p>
        </p:txBody>
      </p:sp>
      <p:sp>
        <p:nvSpPr>
          <p:cNvPr id="8" name="Slide Number Placeholder 3"/>
          <p:cNvSpPr>
            <a:spLocks noGrp="1"/>
          </p:cNvSpPr>
          <p:nvPr>
            <p:ph type="sldNum" sz="quarter" idx="12"/>
          </p:nvPr>
        </p:nvSpPr>
        <p:spPr/>
        <p:txBody>
          <a:bodyPr/>
          <a:lstStyle/>
          <a:p>
            <a:fld id="{03BA80E8-1950-46A8-B396-CEB475F37B0C}" type="slidenum">
              <a:rPr lang="en-US"/>
              <a:pPr/>
              <a:t>72</a:t>
            </a:fld>
            <a:endParaRPr lang="en-US"/>
          </a:p>
        </p:txBody>
      </p:sp>
      <p:sp>
        <p:nvSpPr>
          <p:cNvPr id="686082" name="Rectangle 2050"/>
          <p:cNvSpPr>
            <a:spLocks noChangeArrowheads="1"/>
          </p:cNvSpPr>
          <p:nvPr/>
        </p:nvSpPr>
        <p:spPr bwMode="auto">
          <a:xfrm>
            <a:off x="0" y="6400800"/>
            <a:ext cx="1905000" cy="457200"/>
          </a:xfrm>
          <a:prstGeom prst="rect">
            <a:avLst/>
          </a:prstGeom>
          <a:noFill/>
          <a:ln w="9525">
            <a:noFill/>
            <a:miter lim="800000"/>
            <a:headEnd/>
            <a:tailEnd/>
          </a:ln>
          <a:effectLst/>
        </p:spPr>
        <p:txBody>
          <a:bodyPr wrap="none" anchor="ctr"/>
          <a:lstStyle/>
          <a:p>
            <a:endParaRPr lang="en-CA"/>
          </a:p>
        </p:txBody>
      </p:sp>
      <p:sp>
        <p:nvSpPr>
          <p:cNvPr id="686083" name="Freeform 2051"/>
          <p:cNvSpPr>
            <a:spLocks/>
          </p:cNvSpPr>
          <p:nvPr/>
        </p:nvSpPr>
        <p:spPr bwMode="auto">
          <a:xfrm>
            <a:off x="381000" y="2317750"/>
            <a:ext cx="8685213"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1">
              <a:lumMod val="85000"/>
            </a:schemeClr>
          </a:solidFill>
          <a:ln w="12700" cap="rnd" cmpd="sng">
            <a:solidFill>
              <a:schemeClr val="tx1"/>
            </a:solidFill>
            <a:prstDash val="solid"/>
            <a:round/>
            <a:headEnd/>
            <a:tailEnd/>
          </a:ln>
          <a:effectLst/>
        </p:spPr>
        <p:txBody>
          <a:bodyPr/>
          <a:lstStyle/>
          <a:p>
            <a:endParaRPr lang="en-CA"/>
          </a:p>
        </p:txBody>
      </p:sp>
      <p:sp>
        <p:nvSpPr>
          <p:cNvPr id="686085" name="Rectangle 2053"/>
          <p:cNvSpPr>
            <a:spLocks noChangeArrowheads="1"/>
          </p:cNvSpPr>
          <p:nvPr/>
        </p:nvSpPr>
        <p:spPr bwMode="auto">
          <a:xfrm>
            <a:off x="5638801" y="1219200"/>
            <a:ext cx="2389188" cy="472440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sz="2000" b="1" dirty="0">
                <a:solidFill>
                  <a:schemeClr val="bg1"/>
                </a:solidFill>
                <a:latin typeface="Arial" charset="0"/>
              </a:rPr>
              <a:t>   </a:t>
            </a:r>
          </a:p>
          <a:p>
            <a:pPr>
              <a:buFontTx/>
              <a:buChar char="•"/>
            </a:pPr>
            <a:r>
              <a:rPr lang="en-US" sz="1600" dirty="0">
                <a:solidFill>
                  <a:schemeClr val="bg1"/>
                </a:solidFill>
                <a:latin typeface="Arial" charset="0"/>
              </a:rPr>
              <a:t>1 Quality Control </a:t>
            </a:r>
          </a:p>
          <a:p>
            <a:r>
              <a:rPr lang="en-US" sz="1600" dirty="0">
                <a:solidFill>
                  <a:schemeClr val="bg1"/>
                </a:solidFill>
                <a:latin typeface="Arial" charset="0"/>
              </a:rPr>
              <a:t>     Measurements</a:t>
            </a:r>
          </a:p>
          <a:p>
            <a:pPr>
              <a:buFont typeface="Arial" pitchFamily="34" charset="0"/>
              <a:buChar char="•"/>
            </a:pPr>
            <a:r>
              <a:rPr lang="en-US" sz="1600" dirty="0">
                <a:solidFill>
                  <a:schemeClr val="bg1"/>
                </a:solidFill>
                <a:latin typeface="Arial" charset="0"/>
              </a:rPr>
              <a:t>2 Verified Deliverables</a:t>
            </a:r>
          </a:p>
          <a:p>
            <a:pPr>
              <a:buFont typeface="Arial" pitchFamily="34" charset="0"/>
              <a:buChar char="•"/>
            </a:pPr>
            <a:r>
              <a:rPr lang="en-US" sz="1600" dirty="0">
                <a:solidFill>
                  <a:schemeClr val="bg1"/>
                </a:solidFill>
                <a:latin typeface="Arial" charset="0"/>
              </a:rPr>
              <a:t>3 Work performance </a:t>
            </a:r>
          </a:p>
          <a:p>
            <a:r>
              <a:rPr lang="en-US" sz="1600" dirty="0">
                <a:solidFill>
                  <a:schemeClr val="bg1"/>
                </a:solidFill>
                <a:latin typeface="Arial" charset="0"/>
              </a:rPr>
              <a:t>     information</a:t>
            </a:r>
          </a:p>
          <a:p>
            <a:pPr>
              <a:buFont typeface="Arial" pitchFamily="34" charset="0"/>
              <a:buChar char="•"/>
            </a:pPr>
            <a:r>
              <a:rPr lang="en-US" sz="1600" dirty="0">
                <a:solidFill>
                  <a:schemeClr val="bg1"/>
                </a:solidFill>
                <a:latin typeface="Arial" charset="0"/>
              </a:rPr>
              <a:t>4 Change Requests</a:t>
            </a:r>
          </a:p>
          <a:p>
            <a:pPr>
              <a:buFont typeface="Arial" pitchFamily="34" charset="0"/>
              <a:buChar char="•"/>
            </a:pPr>
            <a:r>
              <a:rPr lang="en-US" sz="1600" dirty="0">
                <a:solidFill>
                  <a:schemeClr val="bg1"/>
                </a:solidFill>
                <a:latin typeface="Arial" charset="0"/>
              </a:rPr>
              <a:t>5 Project Management </a:t>
            </a:r>
          </a:p>
          <a:p>
            <a:r>
              <a:rPr lang="en-US" sz="1600" dirty="0">
                <a:solidFill>
                  <a:schemeClr val="bg1"/>
                </a:solidFill>
                <a:latin typeface="Arial" charset="0"/>
              </a:rPr>
              <a:t>    Plan Updates</a:t>
            </a:r>
          </a:p>
          <a:p>
            <a:pPr>
              <a:buFont typeface="Arial" pitchFamily="34" charset="0"/>
              <a:buChar char="•"/>
            </a:pPr>
            <a:r>
              <a:rPr lang="en-US" sz="1600" dirty="0">
                <a:solidFill>
                  <a:schemeClr val="bg1"/>
                </a:solidFill>
                <a:latin typeface="Arial" charset="0"/>
              </a:rPr>
              <a:t>6 Project Document</a:t>
            </a:r>
          </a:p>
          <a:p>
            <a:r>
              <a:rPr lang="en-US" sz="1600" dirty="0">
                <a:solidFill>
                  <a:schemeClr val="bg1"/>
                </a:solidFill>
                <a:latin typeface="Arial" charset="0"/>
              </a:rPr>
              <a:t>     Updates</a:t>
            </a:r>
          </a:p>
          <a:p>
            <a:pPr marL="92075">
              <a:buFont typeface="Arial" pitchFamily="34" charset="0"/>
              <a:buChar char="•"/>
            </a:pPr>
            <a:r>
              <a:rPr lang="en-US" sz="1600" dirty="0">
                <a:solidFill>
                  <a:schemeClr val="bg1"/>
                </a:solidFill>
                <a:latin typeface="Arial" charset="0"/>
              </a:rPr>
              <a:t> Issue log</a:t>
            </a:r>
          </a:p>
          <a:p>
            <a:pPr marL="92075">
              <a:buFont typeface="Arial" pitchFamily="34" charset="0"/>
              <a:buChar char="•"/>
            </a:pPr>
            <a:r>
              <a:rPr lang="en-US" sz="1600" dirty="0">
                <a:solidFill>
                  <a:schemeClr val="bg1"/>
                </a:solidFill>
                <a:latin typeface="Arial" charset="0"/>
              </a:rPr>
              <a:t> Lessons learned Reg.</a:t>
            </a:r>
          </a:p>
          <a:p>
            <a:pPr marL="92075">
              <a:buFont typeface="Arial" pitchFamily="34" charset="0"/>
              <a:buChar char="•"/>
            </a:pPr>
            <a:r>
              <a:rPr lang="en-US" sz="1600" dirty="0">
                <a:solidFill>
                  <a:schemeClr val="bg1"/>
                </a:solidFill>
                <a:latin typeface="Arial" charset="0"/>
              </a:rPr>
              <a:t> Risk register</a:t>
            </a:r>
          </a:p>
          <a:p>
            <a:pPr marL="92075">
              <a:buFont typeface="Arial" pitchFamily="34" charset="0"/>
              <a:buChar char="•"/>
            </a:pPr>
            <a:r>
              <a:rPr lang="en-US" sz="1600" dirty="0">
                <a:solidFill>
                  <a:schemeClr val="bg1"/>
                </a:solidFill>
                <a:latin typeface="Arial" charset="0"/>
              </a:rPr>
              <a:t> Test &amp; Evaluation </a:t>
            </a:r>
          </a:p>
          <a:p>
            <a:pPr marL="92075"/>
            <a:r>
              <a:rPr lang="en-US" sz="1600" dirty="0">
                <a:solidFill>
                  <a:schemeClr val="bg1"/>
                </a:solidFill>
                <a:latin typeface="Arial" charset="0"/>
              </a:rPr>
              <a:t>   documents</a:t>
            </a:r>
          </a:p>
        </p:txBody>
      </p:sp>
      <p:sp>
        <p:nvSpPr>
          <p:cNvPr id="686086" name="Rectangle 2054"/>
          <p:cNvSpPr>
            <a:spLocks noChangeArrowheads="1"/>
          </p:cNvSpPr>
          <p:nvPr/>
        </p:nvSpPr>
        <p:spPr bwMode="auto">
          <a:xfrm>
            <a:off x="533400" y="1524000"/>
            <a:ext cx="2438400" cy="3992563"/>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r>
              <a:rPr lang="en-US" dirty="0">
                <a:solidFill>
                  <a:schemeClr val="bg1"/>
                </a:solidFill>
                <a:latin typeface="Arial" charset="0"/>
              </a:rPr>
              <a:t>   </a:t>
            </a:r>
          </a:p>
          <a:p>
            <a:r>
              <a:rPr lang="en-US" sz="2000" b="1" dirty="0">
                <a:solidFill>
                  <a:schemeClr val="bg1"/>
                </a:solidFill>
                <a:latin typeface="Arial" charset="0"/>
              </a:rPr>
              <a:t> </a:t>
            </a:r>
            <a:endParaRPr lang="en-US" sz="2000" dirty="0">
              <a:solidFill>
                <a:schemeClr val="bg1"/>
              </a:solidFill>
              <a:latin typeface="Arial" charset="0"/>
            </a:endParaRPr>
          </a:p>
          <a:p>
            <a:pPr>
              <a:buFontTx/>
              <a:buChar char="•"/>
            </a:pPr>
            <a:r>
              <a:rPr lang="en-US" sz="1600" dirty="0">
                <a:solidFill>
                  <a:schemeClr val="bg1"/>
                </a:solidFill>
                <a:latin typeface="Arial" charset="0"/>
              </a:rPr>
              <a:t>1 Project Mgmt. Plan</a:t>
            </a:r>
          </a:p>
          <a:p>
            <a:pPr marL="92075">
              <a:buFontTx/>
              <a:buChar char="•"/>
            </a:pPr>
            <a:r>
              <a:rPr lang="en-US" sz="1600" dirty="0">
                <a:solidFill>
                  <a:schemeClr val="bg1"/>
                </a:solidFill>
                <a:latin typeface="Arial" charset="0"/>
              </a:rPr>
              <a:t> Quality Mgmt. plan</a:t>
            </a:r>
          </a:p>
          <a:p>
            <a:pPr>
              <a:buFontTx/>
              <a:buChar char="•"/>
            </a:pPr>
            <a:r>
              <a:rPr lang="en-US" sz="1600" dirty="0">
                <a:solidFill>
                  <a:schemeClr val="bg1"/>
                </a:solidFill>
                <a:latin typeface="Arial" charset="0"/>
              </a:rPr>
              <a:t>2 Project Documents</a:t>
            </a:r>
          </a:p>
          <a:p>
            <a:pPr marL="92075">
              <a:buFontTx/>
              <a:buChar char="•"/>
            </a:pPr>
            <a:r>
              <a:rPr lang="en-US" sz="1600" dirty="0">
                <a:solidFill>
                  <a:schemeClr val="bg1"/>
                </a:solidFill>
                <a:latin typeface="Arial" charset="0"/>
              </a:rPr>
              <a:t> Lessons learned Reg.</a:t>
            </a:r>
          </a:p>
          <a:p>
            <a:pPr marL="92075">
              <a:buFontTx/>
              <a:buChar char="•"/>
            </a:pPr>
            <a:r>
              <a:rPr lang="en-US" sz="1600" dirty="0">
                <a:solidFill>
                  <a:schemeClr val="bg1"/>
                </a:solidFill>
                <a:latin typeface="Arial" charset="0"/>
              </a:rPr>
              <a:t> Quality Metrics</a:t>
            </a:r>
          </a:p>
          <a:p>
            <a:pPr marL="92075">
              <a:buFontTx/>
              <a:buChar char="•"/>
            </a:pPr>
            <a:r>
              <a:rPr lang="en-US" sz="1600" dirty="0">
                <a:solidFill>
                  <a:schemeClr val="bg1"/>
                </a:solidFill>
                <a:latin typeface="Arial" charset="0"/>
              </a:rPr>
              <a:t> Test &amp; Evaluation docs</a:t>
            </a:r>
          </a:p>
          <a:p>
            <a:pPr>
              <a:buFont typeface="Arial" pitchFamily="34" charset="0"/>
              <a:buChar char="•"/>
            </a:pPr>
            <a:r>
              <a:rPr lang="en-US" sz="1600" dirty="0">
                <a:solidFill>
                  <a:schemeClr val="bg1"/>
                </a:solidFill>
                <a:latin typeface="Arial" charset="0"/>
              </a:rPr>
              <a:t>3 Approved Change</a:t>
            </a:r>
          </a:p>
          <a:p>
            <a:r>
              <a:rPr lang="en-US" sz="1600" dirty="0">
                <a:solidFill>
                  <a:schemeClr val="bg1"/>
                </a:solidFill>
                <a:latin typeface="Arial" charset="0"/>
              </a:rPr>
              <a:t>    Requests</a:t>
            </a:r>
          </a:p>
          <a:p>
            <a:pPr>
              <a:buFontTx/>
              <a:buChar char="•"/>
            </a:pPr>
            <a:r>
              <a:rPr lang="en-US" sz="1600" dirty="0">
                <a:solidFill>
                  <a:schemeClr val="bg1"/>
                </a:solidFill>
                <a:latin typeface="Arial" charset="0"/>
              </a:rPr>
              <a:t>4 Deliverables</a:t>
            </a:r>
          </a:p>
          <a:p>
            <a:pPr>
              <a:buFontTx/>
              <a:buChar char="•"/>
            </a:pPr>
            <a:r>
              <a:rPr lang="en-US" sz="1600" dirty="0">
                <a:solidFill>
                  <a:schemeClr val="bg1"/>
                </a:solidFill>
                <a:latin typeface="Arial" charset="0"/>
              </a:rPr>
              <a:t>5 Work Performance</a:t>
            </a:r>
          </a:p>
          <a:p>
            <a:r>
              <a:rPr lang="en-US" sz="1600" dirty="0">
                <a:solidFill>
                  <a:schemeClr val="bg1"/>
                </a:solidFill>
                <a:latin typeface="Arial" charset="0"/>
              </a:rPr>
              <a:t>     Data</a:t>
            </a:r>
          </a:p>
          <a:p>
            <a:pPr>
              <a:buFont typeface="Arial" pitchFamily="34" charset="0"/>
              <a:buChar char="•"/>
            </a:pPr>
            <a:r>
              <a:rPr lang="en-US" sz="1600" dirty="0">
                <a:solidFill>
                  <a:schemeClr val="bg1"/>
                </a:solidFill>
                <a:latin typeface="Arial" charset="0"/>
              </a:rPr>
              <a:t>6 Ent. </a:t>
            </a:r>
            <a:r>
              <a:rPr lang="en-US" sz="1600" dirty="0" err="1">
                <a:solidFill>
                  <a:schemeClr val="bg1"/>
                </a:solidFill>
                <a:latin typeface="Arial" charset="0"/>
              </a:rPr>
              <a:t>Env</a:t>
            </a:r>
            <a:r>
              <a:rPr lang="en-US" sz="1600" dirty="0">
                <a:solidFill>
                  <a:schemeClr val="bg1"/>
                </a:solidFill>
                <a:latin typeface="Arial" charset="0"/>
              </a:rPr>
              <a:t>. Factors</a:t>
            </a:r>
          </a:p>
          <a:p>
            <a:pPr>
              <a:buFont typeface="Arial" pitchFamily="34" charset="0"/>
              <a:buChar char="•"/>
            </a:pPr>
            <a:r>
              <a:rPr lang="en-US" sz="1600" dirty="0">
                <a:solidFill>
                  <a:schemeClr val="bg1"/>
                </a:solidFill>
                <a:latin typeface="Arial" charset="0"/>
              </a:rPr>
              <a:t>8 Org Process Assets</a:t>
            </a:r>
          </a:p>
          <a:p>
            <a:endParaRPr lang="en-US" sz="2000" dirty="0">
              <a:solidFill>
                <a:schemeClr val="bg1"/>
              </a:solidFill>
              <a:latin typeface="Arial" charset="0"/>
            </a:endParaRPr>
          </a:p>
        </p:txBody>
      </p:sp>
      <p:sp>
        <p:nvSpPr>
          <p:cNvPr id="686087" name="Rectangle 2055"/>
          <p:cNvSpPr>
            <a:spLocks noChangeArrowheads="1"/>
          </p:cNvSpPr>
          <p:nvPr/>
        </p:nvSpPr>
        <p:spPr bwMode="auto">
          <a:xfrm>
            <a:off x="3150394" y="1008162"/>
            <a:ext cx="2336006" cy="4935438"/>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pPr>
              <a:buFontTx/>
              <a:buChar char="•"/>
            </a:pPr>
            <a:endParaRPr lang="en-US" sz="1600" dirty="0">
              <a:solidFill>
                <a:schemeClr val="bg1"/>
              </a:solidFill>
              <a:latin typeface="Arial" charset="0"/>
            </a:endParaRPr>
          </a:p>
          <a:p>
            <a:pPr>
              <a:buFontTx/>
              <a:buChar char="•"/>
            </a:pPr>
            <a:endParaRPr lang="en-US" sz="1600" dirty="0">
              <a:solidFill>
                <a:schemeClr val="bg1"/>
              </a:solidFill>
              <a:latin typeface="Arial" charset="0"/>
            </a:endParaRPr>
          </a:p>
          <a:p>
            <a:pPr>
              <a:buFontTx/>
              <a:buChar char="•"/>
            </a:pPr>
            <a:r>
              <a:rPr lang="en-US" sz="1600" dirty="0">
                <a:solidFill>
                  <a:schemeClr val="bg1"/>
                </a:solidFill>
                <a:latin typeface="Arial" charset="0"/>
              </a:rPr>
              <a:t>1 Data gathering</a:t>
            </a:r>
          </a:p>
          <a:p>
            <a:pPr marL="92075">
              <a:buFontTx/>
              <a:buChar char="•"/>
            </a:pPr>
            <a:r>
              <a:rPr lang="en-US" sz="1600" dirty="0">
                <a:solidFill>
                  <a:schemeClr val="bg1"/>
                </a:solidFill>
                <a:latin typeface="Arial" charset="0"/>
              </a:rPr>
              <a:t> Checklists</a:t>
            </a:r>
          </a:p>
          <a:p>
            <a:pPr marL="92075">
              <a:buFontTx/>
              <a:buChar char="•"/>
            </a:pPr>
            <a:r>
              <a:rPr lang="en-US" sz="1600" dirty="0">
                <a:solidFill>
                  <a:schemeClr val="bg1"/>
                </a:solidFill>
                <a:latin typeface="Arial" charset="0"/>
              </a:rPr>
              <a:t> Check sheets</a:t>
            </a:r>
          </a:p>
          <a:p>
            <a:pPr marL="92075">
              <a:buFontTx/>
              <a:buChar char="•"/>
            </a:pPr>
            <a:r>
              <a:rPr lang="en-US" sz="1600" dirty="0">
                <a:solidFill>
                  <a:schemeClr val="bg1"/>
                </a:solidFill>
                <a:latin typeface="Arial" charset="0"/>
              </a:rPr>
              <a:t> Statistical sampling</a:t>
            </a:r>
          </a:p>
          <a:p>
            <a:pPr marL="92075">
              <a:buFontTx/>
              <a:buChar char="•"/>
            </a:pPr>
            <a:r>
              <a:rPr lang="en-US" sz="1600" dirty="0">
                <a:solidFill>
                  <a:schemeClr val="bg1"/>
                </a:solidFill>
                <a:latin typeface="Arial" charset="0"/>
              </a:rPr>
              <a:t> Questionnaires </a:t>
            </a:r>
          </a:p>
          <a:p>
            <a:pPr>
              <a:buFontTx/>
              <a:buChar char="•"/>
            </a:pPr>
            <a:r>
              <a:rPr lang="en-US" sz="1600" dirty="0">
                <a:solidFill>
                  <a:schemeClr val="bg1"/>
                </a:solidFill>
                <a:latin typeface="Arial" charset="0"/>
              </a:rPr>
              <a:t>2 Data Analysis</a:t>
            </a:r>
          </a:p>
          <a:p>
            <a:pPr marL="92075">
              <a:buFontTx/>
              <a:buChar char="•"/>
            </a:pPr>
            <a:r>
              <a:rPr lang="en-US" sz="1600" dirty="0">
                <a:solidFill>
                  <a:schemeClr val="bg1"/>
                </a:solidFill>
                <a:latin typeface="Arial" charset="0"/>
              </a:rPr>
              <a:t> Performance reviews</a:t>
            </a:r>
          </a:p>
          <a:p>
            <a:pPr marL="92075">
              <a:buFontTx/>
              <a:buChar char="•"/>
            </a:pPr>
            <a:r>
              <a:rPr lang="en-US" sz="1600" dirty="0">
                <a:solidFill>
                  <a:schemeClr val="bg1"/>
                </a:solidFill>
                <a:latin typeface="Arial" charset="0"/>
              </a:rPr>
              <a:t> Root cause analysis</a:t>
            </a:r>
          </a:p>
          <a:p>
            <a:pPr>
              <a:buFontTx/>
              <a:buChar char="•"/>
            </a:pPr>
            <a:r>
              <a:rPr lang="en-US" sz="1600" dirty="0">
                <a:solidFill>
                  <a:schemeClr val="bg1"/>
                </a:solidFill>
                <a:latin typeface="Arial" charset="0"/>
              </a:rPr>
              <a:t>3 Inspection</a:t>
            </a:r>
          </a:p>
          <a:p>
            <a:pPr>
              <a:buFontTx/>
              <a:buChar char="•"/>
            </a:pPr>
            <a:r>
              <a:rPr lang="en-US" sz="1600" dirty="0">
                <a:solidFill>
                  <a:schemeClr val="bg1"/>
                </a:solidFill>
                <a:latin typeface="Arial" charset="0"/>
              </a:rPr>
              <a:t>4 Testing/evaluations</a:t>
            </a:r>
          </a:p>
          <a:p>
            <a:pPr>
              <a:buFontTx/>
              <a:buChar char="•"/>
            </a:pPr>
            <a:r>
              <a:rPr lang="en-US" sz="1600" dirty="0">
                <a:solidFill>
                  <a:schemeClr val="bg1"/>
                </a:solidFill>
                <a:latin typeface="Arial" charset="0"/>
              </a:rPr>
              <a:t>5 Data presentation</a:t>
            </a:r>
          </a:p>
          <a:p>
            <a:pPr marL="92075">
              <a:buFontTx/>
              <a:buChar char="•"/>
            </a:pPr>
            <a:r>
              <a:rPr lang="en-US" sz="1600" dirty="0">
                <a:solidFill>
                  <a:schemeClr val="bg1"/>
                </a:solidFill>
                <a:latin typeface="Arial" charset="0"/>
              </a:rPr>
              <a:t> cause/effect diag.</a:t>
            </a:r>
          </a:p>
          <a:p>
            <a:pPr marL="92075">
              <a:buFontTx/>
              <a:buChar char="•"/>
            </a:pPr>
            <a:r>
              <a:rPr lang="en-US" sz="1600" dirty="0">
                <a:solidFill>
                  <a:schemeClr val="bg1"/>
                </a:solidFill>
                <a:latin typeface="Arial" charset="0"/>
              </a:rPr>
              <a:t> control charts</a:t>
            </a:r>
          </a:p>
          <a:p>
            <a:pPr marL="92075">
              <a:buFontTx/>
              <a:buChar char="•"/>
            </a:pPr>
            <a:r>
              <a:rPr lang="en-US" sz="1600" dirty="0">
                <a:solidFill>
                  <a:schemeClr val="bg1"/>
                </a:solidFill>
                <a:latin typeface="Arial" charset="0"/>
              </a:rPr>
              <a:t> Histogram</a:t>
            </a:r>
          </a:p>
          <a:p>
            <a:pPr marL="92075">
              <a:buFontTx/>
              <a:buChar char="•"/>
            </a:pPr>
            <a:r>
              <a:rPr lang="en-US" sz="1600" dirty="0">
                <a:solidFill>
                  <a:schemeClr val="bg1"/>
                </a:solidFill>
                <a:latin typeface="Arial" charset="0"/>
              </a:rPr>
              <a:t> Scatter diagrams</a:t>
            </a:r>
          </a:p>
          <a:p>
            <a:pPr>
              <a:buFontTx/>
              <a:buChar char="•"/>
            </a:pPr>
            <a:r>
              <a:rPr lang="en-US" sz="1600" dirty="0">
                <a:solidFill>
                  <a:schemeClr val="bg1"/>
                </a:solidFill>
                <a:latin typeface="Arial" charset="0"/>
              </a:rPr>
              <a:t>6 Meetings</a:t>
            </a:r>
          </a:p>
        </p:txBody>
      </p:sp>
      <p:sp>
        <p:nvSpPr>
          <p:cNvPr id="9" name="TextBox 1"/>
          <p:cNvSpPr txBox="1"/>
          <p:nvPr/>
        </p:nvSpPr>
        <p:spPr>
          <a:xfrm>
            <a:off x="164921" y="6410568"/>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768528" y="1603442"/>
            <a:ext cx="1600200" cy="369332"/>
          </a:xfrm>
          <a:prstGeom prst="rect">
            <a:avLst/>
          </a:prstGeom>
          <a:noFill/>
        </p:spPr>
        <p:txBody>
          <a:bodyPr wrap="square" rtlCol="0">
            <a:spAutoFit/>
          </a:bodyPr>
          <a:lstStyle/>
          <a:p>
            <a:r>
              <a:rPr lang="en-US" b="1">
                <a:solidFill>
                  <a:schemeClr val="bg1"/>
                </a:solidFill>
                <a:latin typeface="Arial" charset="0"/>
              </a:rPr>
              <a:t>Inputs</a:t>
            </a:r>
            <a:endParaRPr lang="en-US" b="1" dirty="0">
              <a:solidFill>
                <a:schemeClr val="bg1"/>
              </a:solidFill>
              <a:latin typeface="Arial" charset="0"/>
            </a:endParaRPr>
          </a:p>
        </p:txBody>
      </p:sp>
      <p:sp>
        <p:nvSpPr>
          <p:cNvPr id="3" name="TextBox 2"/>
          <p:cNvSpPr txBox="1"/>
          <p:nvPr/>
        </p:nvSpPr>
        <p:spPr>
          <a:xfrm>
            <a:off x="3143898" y="1036424"/>
            <a:ext cx="1929606" cy="646331"/>
          </a:xfrm>
          <a:prstGeom prst="rect">
            <a:avLst/>
          </a:prstGeom>
          <a:noFill/>
        </p:spPr>
        <p:txBody>
          <a:bodyPr wrap="square" rtlCol="0">
            <a:spAutoFit/>
          </a:bodyPr>
          <a:lstStyle/>
          <a:p>
            <a:r>
              <a:rPr lang="en-US" b="1" dirty="0">
                <a:solidFill>
                  <a:schemeClr val="bg1"/>
                </a:solidFill>
                <a:latin typeface="Arial" charset="0"/>
              </a:rPr>
              <a:t>Tools and </a:t>
            </a:r>
          </a:p>
          <a:p>
            <a:r>
              <a:rPr lang="en-US" b="1" dirty="0">
                <a:solidFill>
                  <a:schemeClr val="bg1"/>
                </a:solidFill>
                <a:latin typeface="Arial" charset="0"/>
              </a:rPr>
              <a:t>Techniques</a:t>
            </a:r>
          </a:p>
        </p:txBody>
      </p:sp>
      <p:sp>
        <p:nvSpPr>
          <p:cNvPr id="4" name="TextBox 3"/>
          <p:cNvSpPr txBox="1"/>
          <p:nvPr/>
        </p:nvSpPr>
        <p:spPr>
          <a:xfrm>
            <a:off x="5664994" y="1262618"/>
            <a:ext cx="1676400" cy="369332"/>
          </a:xfrm>
          <a:prstGeom prst="rect">
            <a:avLst/>
          </a:prstGeom>
          <a:noFill/>
        </p:spPr>
        <p:txBody>
          <a:bodyPr wrap="square" rtlCol="0">
            <a:spAutoFit/>
          </a:bodyPr>
          <a:lstStyle/>
          <a:p>
            <a:r>
              <a:rPr lang="en-US" b="1" dirty="0">
                <a:solidFill>
                  <a:schemeClr val="bg1"/>
                </a:solidFill>
                <a:latin typeface="Arial" charset="0"/>
              </a:rPr>
              <a:t>Outputs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0" y="-174624"/>
            <a:ext cx="9144000" cy="838200"/>
          </a:xfrm>
          <a:prstGeom prst="rect">
            <a:avLst/>
          </a:prstGeom>
          <a:noFill/>
          <a:ln w="9525">
            <a:noFill/>
            <a:miter lim="800000"/>
            <a:headEnd/>
            <a:tailEnd/>
          </a:ln>
          <a:effectLst/>
        </p:spPr>
        <p:txBody>
          <a:bodyPr lIns="92075" tIns="46038" rIns="92075" bIns="46038" anchor="b">
            <a:normAutofit/>
          </a:bodyPr>
          <a:lstStyle/>
          <a:p>
            <a:pPr algn="ctr"/>
            <a:r>
              <a:rPr lang="en-US" sz="3000" b="1" dirty="0">
                <a:solidFill>
                  <a:schemeClr val="tx2"/>
                </a:solidFill>
                <a:effectLst>
                  <a:outerShdw blurRad="38100" dist="38100" dir="2700000" algn="tl">
                    <a:srgbClr val="000000">
                      <a:alpha val="43137"/>
                    </a:srgbClr>
                  </a:outerShdw>
                </a:effectLst>
                <a:latin typeface="Arial" charset="0"/>
              </a:rPr>
              <a:t>8.3.1 CONTROL QUALITY: INPUTS</a:t>
            </a:r>
          </a:p>
        </p:txBody>
      </p:sp>
      <p:sp>
        <p:nvSpPr>
          <p:cNvPr id="688132" name="Rectangle 1028"/>
          <p:cNvSpPr>
            <a:spLocks noGrp="1" noChangeArrowheads="1"/>
          </p:cNvSpPr>
          <p:nvPr>
            <p:ph idx="1"/>
          </p:nvPr>
        </p:nvSpPr>
        <p:spPr>
          <a:xfrm>
            <a:off x="304800" y="914400"/>
            <a:ext cx="8512175" cy="5562600"/>
          </a:xfrm>
          <a:noFill/>
          <a:ln/>
        </p:spPr>
        <p:txBody>
          <a:bodyPr>
            <a:normAutofit fontScale="92500" lnSpcReduction="20000"/>
          </a:bodyPr>
          <a:lstStyle/>
          <a:p>
            <a:pPr marL="533400" indent="-533400">
              <a:lnSpc>
                <a:spcPct val="90000"/>
              </a:lnSpc>
              <a:spcBef>
                <a:spcPts val="600"/>
              </a:spcBef>
              <a:spcAft>
                <a:spcPts val="600"/>
              </a:spcAft>
              <a:buFont typeface="Wingdings" pitchFamily="2" charset="2"/>
              <a:buNone/>
            </a:pPr>
            <a:r>
              <a:rPr lang="en-US" sz="3000" b="1" dirty="0"/>
              <a:t>.1  Project Management Plan</a:t>
            </a:r>
          </a:p>
          <a:p>
            <a:pPr marL="400050" lvl="1" indent="0">
              <a:lnSpc>
                <a:spcPct val="90000"/>
              </a:lnSpc>
              <a:spcBef>
                <a:spcPts val="600"/>
              </a:spcBef>
              <a:spcAft>
                <a:spcPts val="600"/>
              </a:spcAft>
              <a:buNone/>
            </a:pPr>
            <a:r>
              <a:rPr lang="en-US" sz="2400" dirty="0"/>
              <a:t>Contains Quality Management Plan, that provides details regarding how quality control will be performed. </a:t>
            </a:r>
          </a:p>
          <a:p>
            <a:pPr marL="533400" indent="-533400">
              <a:lnSpc>
                <a:spcPct val="90000"/>
              </a:lnSpc>
              <a:spcBef>
                <a:spcPts val="600"/>
              </a:spcBef>
              <a:spcAft>
                <a:spcPts val="600"/>
              </a:spcAft>
              <a:buFont typeface="Wingdings" pitchFamily="2" charset="2"/>
              <a:buNone/>
            </a:pPr>
            <a:r>
              <a:rPr lang="en-US" sz="3000" b="1" dirty="0"/>
              <a:t>.2  Project Documents</a:t>
            </a:r>
          </a:p>
          <a:p>
            <a:pPr marL="625475" indent="-174625">
              <a:spcBef>
                <a:spcPts val="600"/>
              </a:spcBef>
              <a:spcAft>
                <a:spcPts val="600"/>
              </a:spcAft>
            </a:pPr>
            <a:r>
              <a:rPr lang="en-US" sz="2600" b="1" i="1" dirty="0"/>
              <a:t>Lessons Learned Register </a:t>
            </a:r>
            <a:endParaRPr lang="en-US" sz="2600" dirty="0"/>
          </a:p>
          <a:p>
            <a:pPr marL="625475" indent="-174625">
              <a:spcBef>
                <a:spcPts val="600"/>
              </a:spcBef>
              <a:spcAft>
                <a:spcPts val="600"/>
              </a:spcAft>
            </a:pPr>
            <a:r>
              <a:rPr lang="en-US" sz="2600" b="1" i="1" dirty="0"/>
              <a:t>Quality Metrics </a:t>
            </a:r>
            <a:r>
              <a:rPr lang="en-US" sz="2600" dirty="0"/>
              <a:t>describes the process and the attributes to be met. </a:t>
            </a:r>
          </a:p>
          <a:p>
            <a:pPr marL="625475" indent="-174625">
              <a:spcBef>
                <a:spcPts val="600"/>
              </a:spcBef>
              <a:spcAft>
                <a:spcPts val="600"/>
              </a:spcAft>
            </a:pPr>
            <a:r>
              <a:rPr lang="en-US" sz="2600" b="1" i="1" dirty="0"/>
              <a:t>Test &amp; Evaluation Documents </a:t>
            </a:r>
            <a:r>
              <a:rPr lang="en-US" sz="2600" dirty="0"/>
              <a:t>used to evaluate achievement of quality objectives. </a:t>
            </a:r>
            <a:endParaRPr lang="en-US" sz="2600" b="1" dirty="0"/>
          </a:p>
          <a:p>
            <a:pPr marL="533400" indent="-533400">
              <a:lnSpc>
                <a:spcPct val="90000"/>
              </a:lnSpc>
              <a:spcBef>
                <a:spcPts val="600"/>
              </a:spcBef>
              <a:spcAft>
                <a:spcPts val="600"/>
              </a:spcAft>
              <a:buFont typeface="Wingdings" pitchFamily="2" charset="2"/>
              <a:buNone/>
            </a:pPr>
            <a:r>
              <a:rPr lang="en-US" sz="3500" b="1" dirty="0"/>
              <a:t>.3 Approved Change Requests</a:t>
            </a:r>
            <a:r>
              <a:rPr lang="en-US" sz="3000" dirty="0"/>
              <a:t> </a:t>
            </a:r>
          </a:p>
          <a:p>
            <a:pPr marL="450850" indent="-450850">
              <a:lnSpc>
                <a:spcPct val="90000"/>
              </a:lnSpc>
              <a:spcBef>
                <a:spcPts val="600"/>
              </a:spcBef>
              <a:spcAft>
                <a:spcPts val="600"/>
              </a:spcAft>
              <a:buFont typeface="Wingdings" pitchFamily="2" charset="2"/>
              <a:buNone/>
            </a:pPr>
            <a:r>
              <a:rPr lang="en-US" sz="2200" dirty="0"/>
              <a:t>       Used to verify the timely implementation of approved repairs, revised work methods, revised schedule, etc. </a:t>
            </a:r>
          </a:p>
          <a:p>
            <a:pPr marL="533400" indent="-533400">
              <a:lnSpc>
                <a:spcPct val="90000"/>
              </a:lnSpc>
              <a:spcBef>
                <a:spcPts val="600"/>
              </a:spcBef>
              <a:spcAft>
                <a:spcPts val="600"/>
              </a:spcAft>
              <a:buFont typeface="Wingdings" pitchFamily="2" charset="2"/>
              <a:buNone/>
            </a:pPr>
            <a:r>
              <a:rPr lang="en-US" sz="3000" b="1" dirty="0"/>
              <a:t>.4  Deliverables </a:t>
            </a:r>
          </a:p>
          <a:p>
            <a:pPr marL="533400" indent="-82550">
              <a:lnSpc>
                <a:spcPct val="90000"/>
              </a:lnSpc>
              <a:spcBef>
                <a:spcPts val="600"/>
              </a:spcBef>
              <a:spcAft>
                <a:spcPts val="600"/>
              </a:spcAft>
              <a:buFont typeface="Wingdings" pitchFamily="2" charset="2"/>
              <a:buNone/>
            </a:pPr>
            <a:r>
              <a:rPr lang="en-US" sz="2000" dirty="0"/>
              <a:t>Completed outcomes of project work to be inspected for quality. </a:t>
            </a:r>
            <a:r>
              <a:rPr lang="en-US" sz="2600" dirty="0"/>
              <a:t> </a:t>
            </a:r>
          </a:p>
        </p:txBody>
      </p:sp>
      <p:sp>
        <p:nvSpPr>
          <p:cNvPr id="6" name="Slide Number Placeholder 3"/>
          <p:cNvSpPr>
            <a:spLocks noGrp="1"/>
          </p:cNvSpPr>
          <p:nvPr>
            <p:ph type="sldNum" sz="quarter" idx="12"/>
          </p:nvPr>
        </p:nvSpPr>
        <p:spPr/>
        <p:txBody>
          <a:bodyPr/>
          <a:lstStyle/>
          <a:p>
            <a:fld id="{6BA994C0-94FF-4163-82A7-6BFE185620C1}" type="slidenum">
              <a:rPr lang="en-US"/>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lstStyle/>
          <a:p>
            <a:pPr marL="533400" indent="-533400">
              <a:buNone/>
            </a:pPr>
            <a:r>
              <a:rPr lang="en-US" sz="2800" b="1" dirty="0"/>
              <a:t>.5  Work Performance Data</a:t>
            </a:r>
          </a:p>
          <a:p>
            <a:pPr marL="990600" lvl="1" indent="-273050"/>
            <a:r>
              <a:rPr lang="en-US" sz="2200" dirty="0"/>
              <a:t>Planned vs. Actual Technical performance data</a:t>
            </a:r>
          </a:p>
          <a:p>
            <a:pPr marL="990600" lvl="1" indent="-273050"/>
            <a:r>
              <a:rPr lang="en-US" sz="2200" dirty="0"/>
              <a:t>Planned vs. Actual Cost and Schedule performance data</a:t>
            </a:r>
          </a:p>
          <a:p>
            <a:pPr marL="990600" lvl="1" indent="-273050"/>
            <a:r>
              <a:rPr lang="en-US" sz="2200" dirty="0"/>
              <a:t>Deliverables completion status</a:t>
            </a:r>
          </a:p>
          <a:p>
            <a:pPr marL="990600" lvl="1" indent="-273050"/>
            <a:r>
              <a:rPr lang="en-US" sz="2200" dirty="0"/>
              <a:t>Implementation of required corrective actions</a:t>
            </a:r>
          </a:p>
          <a:p>
            <a:pPr marL="92075" lvl="1" indent="0">
              <a:buNone/>
            </a:pPr>
            <a:r>
              <a:rPr lang="en-US" sz="2800" b="1" dirty="0"/>
              <a:t>.6  Enterprise Environmental Factors</a:t>
            </a:r>
          </a:p>
          <a:p>
            <a:pPr marL="984250" lvl="1" indent="-266700"/>
            <a:r>
              <a:rPr lang="en-US" sz="2200" dirty="0"/>
              <a:t>PMIS; Quality Management  Software to track errors and variations in process or deliverables. </a:t>
            </a:r>
          </a:p>
          <a:p>
            <a:pPr marL="984250" lvl="1" indent="-266700"/>
            <a:r>
              <a:rPr lang="en-US" sz="2200" dirty="0"/>
              <a:t>Regulations, rules, and application specific guidelines. </a:t>
            </a:r>
            <a:r>
              <a:rPr lang="en-US" sz="2800" dirty="0"/>
              <a:t>  </a:t>
            </a:r>
          </a:p>
          <a:p>
            <a:pPr marL="92075" indent="0">
              <a:buNone/>
            </a:pPr>
            <a:r>
              <a:rPr lang="en-CA" sz="2800" b="1" dirty="0"/>
              <a:t>.7   Organizational Process Assets</a:t>
            </a:r>
          </a:p>
          <a:p>
            <a:pPr marL="984250" indent="-266700"/>
            <a:r>
              <a:rPr lang="en-CA" sz="2200" dirty="0"/>
              <a:t>Quality standards and policies</a:t>
            </a:r>
          </a:p>
          <a:p>
            <a:pPr marL="984250" indent="-266700"/>
            <a:r>
              <a:rPr lang="en-CA" sz="2200" dirty="0"/>
              <a:t>Templates, such as check sheets</a:t>
            </a:r>
          </a:p>
          <a:p>
            <a:pPr marL="984250" indent="-266700"/>
            <a:r>
              <a:rPr lang="en-CA" sz="2200" dirty="0"/>
              <a:t>Defect reporting procedures and communication policies.</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74</a:t>
            </a:fld>
            <a:endParaRPr lang="en-CA"/>
          </a:p>
        </p:txBody>
      </p:sp>
      <p:sp>
        <p:nvSpPr>
          <p:cNvPr id="6" name="Rectangle 2"/>
          <p:cNvSpPr>
            <a:spLocks noGrp="1" noChangeArrowheads="1"/>
          </p:cNvSpPr>
          <p:nvPr>
            <p:ph type="title"/>
          </p:nvPr>
        </p:nvSpPr>
        <p:spPr bwMode="auto">
          <a:xfrm>
            <a:off x="628650" y="152400"/>
            <a:ext cx="7886700" cy="549274"/>
          </a:xfrm>
          <a:prstGeom prst="rect">
            <a:avLst/>
          </a:prstGeom>
          <a:noFill/>
          <a:ln w="9525">
            <a:noFill/>
            <a:miter lim="800000"/>
            <a:headEnd/>
            <a:tailEnd/>
          </a:ln>
          <a:effectLst/>
        </p:spPr>
        <p:txBody>
          <a:bodyPr lIns="92075" tIns="46038" rIns="92075" bIns="46038" anchor="b">
            <a:normAutofit/>
          </a:bodyPr>
          <a:lstStyle/>
          <a:p>
            <a:pPr algn="ctr"/>
            <a:r>
              <a:rPr lang="en-US" sz="3000" b="1" dirty="0">
                <a:solidFill>
                  <a:schemeClr val="tx2"/>
                </a:solidFill>
                <a:effectLst>
                  <a:outerShdw blurRad="38100" dist="38100" dir="2700000" algn="tl">
                    <a:srgbClr val="000000">
                      <a:alpha val="43137"/>
                    </a:srgbClr>
                  </a:outerShdw>
                </a:effectLst>
                <a:latin typeface="Arial" charset="0"/>
              </a:rPr>
              <a:t>8.3.1 CONTROL QUALITY: INPUTS</a:t>
            </a:r>
          </a:p>
        </p:txBody>
      </p:sp>
    </p:spTree>
    <p:extLst>
      <p:ext uri="{BB962C8B-B14F-4D97-AF65-F5344CB8AC3E}">
        <p14:creationId xmlns:p14="http://schemas.microsoft.com/office/powerpoint/2010/main" val="441224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Grp="1" noChangeArrowheads="1"/>
          </p:cNvSpPr>
          <p:nvPr>
            <p:ph type="title"/>
          </p:nvPr>
        </p:nvSpPr>
        <p:spPr bwMode="auto">
          <a:xfrm>
            <a:off x="38100" y="-304800"/>
            <a:ext cx="9144000" cy="838200"/>
          </a:xfrm>
          <a:prstGeom prst="rect">
            <a:avLst/>
          </a:prstGeom>
          <a:noFill/>
          <a:ln w="9525">
            <a:noFill/>
            <a:miter lim="800000"/>
            <a:headEnd/>
            <a:tailEnd/>
          </a:ln>
          <a:effectLst/>
        </p:spPr>
        <p:txBody>
          <a:bodyPr vert="horz" lIns="92075" tIns="46038" rIns="92075" bIns="46038" anchor="b">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8.3.2 CONTROL QUALITY: TOOLS</a:t>
            </a:r>
            <a:r>
              <a:rPr kumimoji="0" lang="en-US" sz="3000" b="1" i="0" u="none" strike="noStrike" kern="1200" spc="0" normalizeH="0" noProof="0" dirty="0">
                <a:ln>
                  <a:noFill/>
                </a:ln>
                <a:solidFill>
                  <a:schemeClr val="tx2"/>
                </a:solidFill>
                <a:effectLst>
                  <a:reflection blurRad="12700" stA="48000" endA="300" endPos="55000" dir="5400000" sy="-90000" algn="bl" rotWithShape="0"/>
                </a:effectLst>
                <a:uLnTx/>
                <a:uFillTx/>
                <a:latin typeface="Arial" charset="0"/>
                <a:ea typeface="+mj-ea"/>
                <a:cs typeface="+mj-cs"/>
              </a:rPr>
              <a:t> &amp; TECHNIQUES</a:t>
            </a:r>
            <a:endParaRPr kumimoji="0" lang="en-US" sz="3000" b="1" i="0" u="none" strike="noStrike" kern="1200"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endParaRPr>
          </a:p>
        </p:txBody>
      </p:sp>
      <p:sp>
        <p:nvSpPr>
          <p:cNvPr id="935940" name="Rectangle 4"/>
          <p:cNvSpPr>
            <a:spLocks noGrp="1" noChangeArrowheads="1"/>
          </p:cNvSpPr>
          <p:nvPr>
            <p:ph idx="1"/>
          </p:nvPr>
        </p:nvSpPr>
        <p:spPr>
          <a:xfrm>
            <a:off x="304800" y="717550"/>
            <a:ext cx="8610600" cy="6003925"/>
          </a:xfrm>
          <a:noFill/>
          <a:ln/>
        </p:spPr>
        <p:txBody>
          <a:bodyPr>
            <a:normAutofit/>
          </a:bodyPr>
          <a:lstStyle/>
          <a:p>
            <a:pPr>
              <a:lnSpc>
                <a:spcPct val="90000"/>
              </a:lnSpc>
              <a:buSzPct val="77000"/>
              <a:buFont typeface="Wingdings" pitchFamily="2" charset="2"/>
              <a:buNone/>
            </a:pPr>
            <a:r>
              <a:rPr lang="en-US" sz="2800" b="1" dirty="0"/>
              <a:t>.1  Data Gathering</a:t>
            </a:r>
          </a:p>
          <a:p>
            <a:pPr marL="625475" indent="-174625">
              <a:buSzPct val="77000"/>
            </a:pPr>
            <a:r>
              <a:rPr lang="en-US" sz="2200" b="1" i="1" dirty="0"/>
              <a:t>Checklists </a:t>
            </a:r>
            <a:r>
              <a:rPr lang="en-US" sz="2200" dirty="0"/>
              <a:t>help manage control quality activities</a:t>
            </a:r>
          </a:p>
          <a:p>
            <a:pPr marL="625475" indent="-174625">
              <a:buSzPct val="77000"/>
            </a:pPr>
            <a:r>
              <a:rPr lang="en-US" sz="2200" b="1" i="1" dirty="0"/>
              <a:t>Check Sheets (tally sheets) </a:t>
            </a:r>
            <a:r>
              <a:rPr lang="en-US" sz="2200" dirty="0"/>
              <a:t>facilitate the organized collection of useful data about potential quality problems. </a:t>
            </a:r>
          </a:p>
          <a:p>
            <a:pPr marL="625475" indent="-174625">
              <a:buSzPct val="77000"/>
            </a:pPr>
            <a:r>
              <a:rPr lang="en-US" sz="2200" b="1" i="1" dirty="0"/>
              <a:t>Statistical Sampling  </a:t>
            </a:r>
          </a:p>
          <a:p>
            <a:pPr marL="1141412" lvl="1" indent="-342900">
              <a:buFont typeface="Courier New" panose="02070309020205020404" pitchFamily="49" charset="0"/>
              <a:buChar char="o"/>
            </a:pPr>
            <a:r>
              <a:rPr lang="en-US" sz="2000" dirty="0"/>
              <a:t>Involves choosing part of a population of interest for inspection  (e.g. selecting 10 engineering drawings at random from a list of 75)</a:t>
            </a:r>
          </a:p>
          <a:p>
            <a:pPr marL="1141412" lvl="1" indent="-342900">
              <a:buFont typeface="Courier New" panose="02070309020205020404" pitchFamily="49" charset="0"/>
              <a:buChar char="o"/>
            </a:pPr>
            <a:r>
              <a:rPr lang="en-US" sz="2000" dirty="0"/>
              <a:t>Sampling can often reduce the cost of quality control</a:t>
            </a:r>
          </a:p>
          <a:p>
            <a:pPr marL="1141412" lvl="1" indent="-342900">
              <a:buFont typeface="Courier New" panose="02070309020205020404" pitchFamily="49" charset="0"/>
              <a:buChar char="o"/>
            </a:pPr>
            <a:r>
              <a:rPr lang="en-US" sz="2000" dirty="0"/>
              <a:t>Is used to measure variability in a product for evaluation and corrective action</a:t>
            </a:r>
          </a:p>
          <a:p>
            <a:pPr marL="625475" lvl="1" indent="-174625"/>
            <a:r>
              <a:rPr lang="en-US" sz="2200" b="1" i="1" dirty="0"/>
              <a:t>Questionnaires and Surveys </a:t>
            </a:r>
            <a:r>
              <a:rPr lang="en-US" sz="2200" dirty="0"/>
              <a:t>used to gather customer satisfaction data about the deployment of a pro</a:t>
            </a:r>
            <a:r>
              <a:rPr lang="en-CA" sz="2200" dirty="0"/>
              <a:t>duct or a service. </a:t>
            </a:r>
            <a:endParaRPr lang="en-US" sz="2200" b="1" i="1" dirty="0"/>
          </a:p>
          <a:p>
            <a:pPr>
              <a:lnSpc>
                <a:spcPct val="90000"/>
              </a:lnSpc>
              <a:buSzPct val="77000"/>
              <a:buFont typeface="Wingdings" pitchFamily="2" charset="2"/>
              <a:buNone/>
            </a:pPr>
            <a:r>
              <a:rPr lang="en-US" sz="2800" i="1" dirty="0"/>
              <a:t>.</a:t>
            </a:r>
            <a:r>
              <a:rPr lang="en-US" sz="2800" b="1" dirty="0"/>
              <a:t>2 Data Analysis</a:t>
            </a:r>
          </a:p>
          <a:p>
            <a:pPr marL="625475" indent="-174625">
              <a:buSzPct val="77000"/>
            </a:pPr>
            <a:r>
              <a:rPr lang="en-US" sz="2200" b="1" i="1" dirty="0"/>
              <a:t>Performance Reviews </a:t>
            </a:r>
            <a:r>
              <a:rPr lang="en-US" sz="2200" dirty="0"/>
              <a:t>measure compare and analyze established quality metrics with actual results</a:t>
            </a:r>
          </a:p>
          <a:p>
            <a:pPr marL="625475" indent="-174625">
              <a:buSzPct val="77000"/>
            </a:pPr>
            <a:r>
              <a:rPr lang="en-US" sz="2200" b="1" i="1" dirty="0"/>
              <a:t>Root Cause Analysis (RCA) </a:t>
            </a:r>
          </a:p>
        </p:txBody>
      </p:sp>
      <p:sp>
        <p:nvSpPr>
          <p:cNvPr id="5" name="Slide Number Placeholder 3"/>
          <p:cNvSpPr>
            <a:spLocks noGrp="1"/>
          </p:cNvSpPr>
          <p:nvPr>
            <p:ph type="sldNum" sz="quarter" idx="12"/>
          </p:nvPr>
        </p:nvSpPr>
        <p:spPr/>
        <p:txBody>
          <a:bodyPr/>
          <a:lstStyle/>
          <a:p>
            <a:fld id="{183B5B38-FA5F-4106-BB05-CAD25252F4A5}" type="slidenum">
              <a:rPr lang="en-US"/>
              <a:pPr/>
              <a:t>75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399"/>
            <a:ext cx="8991600" cy="5441951"/>
          </a:xfrm>
        </p:spPr>
        <p:txBody>
          <a:bodyPr>
            <a:normAutofit/>
          </a:bodyPr>
          <a:lstStyle/>
          <a:p>
            <a:pPr marL="112713" lvl="1" indent="0">
              <a:buNone/>
            </a:pPr>
            <a:r>
              <a:rPr lang="en-US" sz="2800" b="1" i="1" dirty="0"/>
              <a:t>.</a:t>
            </a:r>
            <a:r>
              <a:rPr lang="en-US" sz="2800" b="1" dirty="0"/>
              <a:t>3  Inspection</a:t>
            </a:r>
          </a:p>
          <a:p>
            <a:pPr marL="1141413" lvl="1" indent="-342900"/>
            <a:r>
              <a:rPr lang="en-US" sz="2200" dirty="0"/>
              <a:t>Includes activities such as measuring, examining and testing undertaken to determine whether results conform to requirements</a:t>
            </a:r>
          </a:p>
          <a:p>
            <a:pPr marL="1141413" lvl="1" indent="-342900"/>
            <a:r>
              <a:rPr lang="en-US" sz="2200" dirty="0"/>
              <a:t>Inspections may be conducted at any level -  a single activity, the final product or the project</a:t>
            </a:r>
          </a:p>
          <a:p>
            <a:pPr marL="1141413" lvl="1" indent="-342900"/>
            <a:r>
              <a:rPr lang="en-US" sz="2200" dirty="0"/>
              <a:t>Inspections are variously called reviews, product reviews, walkthroughs, and audits</a:t>
            </a:r>
          </a:p>
          <a:p>
            <a:pPr marL="798513" lvl="1" indent="0">
              <a:buNone/>
            </a:pPr>
            <a:endParaRPr lang="en-US" sz="2200" dirty="0"/>
          </a:p>
          <a:p>
            <a:pPr marL="173038" lvl="1" indent="0">
              <a:buNone/>
            </a:pPr>
            <a:r>
              <a:rPr lang="en-US" sz="2800" b="1" dirty="0"/>
              <a:t>.4  Testing / Product Evaluation </a:t>
            </a:r>
            <a:r>
              <a:rPr lang="en-US" sz="2000" dirty="0"/>
              <a:t> </a:t>
            </a:r>
          </a:p>
          <a:p>
            <a:pPr marL="1168400" lvl="1" indent="-358775"/>
            <a:r>
              <a:rPr lang="en-US" sz="2200" dirty="0"/>
              <a:t>Testing is an organized investigation to find errors, defects, bugs, or other non-conformances. </a:t>
            </a:r>
          </a:p>
          <a:p>
            <a:pPr marL="1168400" lvl="1" indent="-358775"/>
            <a:r>
              <a:rPr lang="en-US" sz="2200" dirty="0"/>
              <a:t>Software testing may include: unit testing, integration testing, interface testing, regression testing, alpha testing, etc. </a:t>
            </a:r>
          </a:p>
          <a:p>
            <a:pPr marL="1168400" lvl="1" indent="-358775"/>
            <a:r>
              <a:rPr lang="en-US" sz="2200" dirty="0"/>
              <a:t>In construction testing may include: concrete quality, soil tests etc.</a:t>
            </a:r>
          </a:p>
          <a:p>
            <a:pPr marL="1168400" lvl="1" indent="-358775"/>
            <a:endParaRPr lang="en-US" sz="2600" dirty="0"/>
          </a:p>
          <a:p>
            <a:endParaRPr lang="en-CA" dirty="0"/>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76</a:t>
            </a:fld>
            <a:endParaRPr lang="en-CA"/>
          </a:p>
        </p:txBody>
      </p:sp>
      <p:sp>
        <p:nvSpPr>
          <p:cNvPr id="6" name="Rectangle 2"/>
          <p:cNvSpPr txBox="1">
            <a:spLocks noGrp="1" noChangeArrowheads="1"/>
          </p:cNvSpPr>
          <p:nvPr>
            <p:ph type="title"/>
          </p:nvPr>
        </p:nvSpPr>
        <p:spPr bwMode="auto">
          <a:xfrm>
            <a:off x="173620" y="0"/>
            <a:ext cx="8970380" cy="609600"/>
          </a:xfrm>
          <a:prstGeom prst="rect">
            <a:avLst/>
          </a:prstGeom>
          <a:noFill/>
          <a:ln w="9525">
            <a:noFill/>
            <a:miter lim="800000"/>
            <a:headEnd/>
            <a:tailEnd/>
          </a:ln>
          <a:effectLst/>
        </p:spPr>
        <p:txBody>
          <a:bodyPr vert="horz" lIns="92075" tIns="46038" rIns="92075" bIns="46038"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8.3.2 CONTROL QUALITY: TOOLS</a:t>
            </a:r>
            <a:r>
              <a:rPr kumimoji="0" lang="en-US" sz="2800" b="1" i="0" u="none" strike="noStrike" kern="1200" spc="0" normalizeH="0" noProof="0" dirty="0">
                <a:ln>
                  <a:noFill/>
                </a:ln>
                <a:solidFill>
                  <a:schemeClr val="tx2"/>
                </a:solidFill>
                <a:effectLst>
                  <a:reflection blurRad="12700" stA="48000" endA="300" endPos="55000" dir="5400000" sy="-90000" algn="bl" rotWithShape="0"/>
                </a:effectLst>
                <a:uLnTx/>
                <a:uFillTx/>
                <a:latin typeface="Arial" charset="0"/>
                <a:ea typeface="+mj-ea"/>
                <a:cs typeface="+mj-cs"/>
              </a:rPr>
              <a:t> &amp; TECHNIQUES</a:t>
            </a:r>
            <a:endParaRPr kumimoji="0" lang="en-US" sz="2800" b="1" i="0" u="none" strike="noStrike" kern="1200"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endParaRPr>
          </a:p>
        </p:txBody>
      </p:sp>
    </p:spTree>
    <p:extLst>
      <p:ext uri="{BB962C8B-B14F-4D97-AF65-F5344CB8AC3E}">
        <p14:creationId xmlns:p14="http://schemas.microsoft.com/office/powerpoint/2010/main" val="26030793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82000" cy="5867400"/>
          </a:xfrm>
        </p:spPr>
        <p:txBody>
          <a:bodyPr>
            <a:normAutofit fontScale="92500" lnSpcReduction="10000"/>
          </a:bodyPr>
          <a:lstStyle/>
          <a:p>
            <a:pPr marL="0" indent="0">
              <a:buNone/>
            </a:pPr>
            <a:r>
              <a:rPr lang="en-CA" sz="2800" b="1" dirty="0"/>
              <a:t>.5  Data Presentation</a:t>
            </a:r>
          </a:p>
          <a:p>
            <a:pPr marL="625475" indent="-174625"/>
            <a:r>
              <a:rPr lang="en-CA" sz="2200" b="1" i="1" dirty="0"/>
              <a:t>Cause and Effect Diagrams </a:t>
            </a:r>
            <a:r>
              <a:rPr lang="en-CA" sz="2200" dirty="0"/>
              <a:t>used to identify possible causes for defects</a:t>
            </a:r>
            <a:r>
              <a:rPr lang="en-CA" sz="2200" b="1" i="1" dirty="0"/>
              <a:t> </a:t>
            </a:r>
          </a:p>
          <a:p>
            <a:pPr marL="625475" indent="-174625"/>
            <a:r>
              <a:rPr lang="en-CA" sz="2200" b="1" i="1" dirty="0"/>
              <a:t>Control Charts </a:t>
            </a:r>
            <a:r>
              <a:rPr lang="en-CA" sz="2200" dirty="0"/>
              <a:t>used to determine the stability and predictability of a process. Most frequently used to track repetitive activities, they can also be used to monitor cost and schedule variances, volume, frequency of scope changes or other management results to determine if the project management processes are in control</a:t>
            </a:r>
          </a:p>
          <a:p>
            <a:pPr marL="625475" indent="-174625"/>
            <a:r>
              <a:rPr lang="en-CA" sz="2200" b="1" i="1" dirty="0"/>
              <a:t>Histograms </a:t>
            </a:r>
            <a:r>
              <a:rPr lang="en-CA" sz="2200" dirty="0"/>
              <a:t>used to demonstrate the number of defects by source or by component</a:t>
            </a:r>
          </a:p>
          <a:p>
            <a:pPr marL="625475" indent="-174625"/>
            <a:r>
              <a:rPr lang="en-CA" sz="2200" b="1" i="1" dirty="0"/>
              <a:t>Scatter Diagrams </a:t>
            </a:r>
            <a:r>
              <a:rPr lang="en-CA" sz="2200" dirty="0"/>
              <a:t>show the planned performance on one axis and the actual performance on the other axis. </a:t>
            </a:r>
          </a:p>
          <a:p>
            <a:pPr marL="0" indent="0">
              <a:buNone/>
            </a:pPr>
            <a:r>
              <a:rPr lang="en-CA" sz="2800" b="1" dirty="0"/>
              <a:t>.6  Meetings </a:t>
            </a:r>
            <a:r>
              <a:rPr lang="en-CA" sz="2800" b="1" i="1" dirty="0"/>
              <a:t> </a:t>
            </a:r>
          </a:p>
          <a:p>
            <a:pPr marL="908050" indent="-457200"/>
            <a:r>
              <a:rPr lang="en-CA" sz="2200" b="1" i="1" dirty="0"/>
              <a:t>Approved change requests review </a:t>
            </a:r>
            <a:r>
              <a:rPr lang="en-CA" sz="2200" dirty="0"/>
              <a:t>to verify that approved changes were implemented as approved. </a:t>
            </a:r>
          </a:p>
          <a:p>
            <a:pPr marL="908050" indent="-457200"/>
            <a:r>
              <a:rPr lang="en-CA" sz="2200" b="1" i="1" dirty="0"/>
              <a:t>Retrospectives/Lessons Learned </a:t>
            </a:r>
            <a:r>
              <a:rPr lang="en-CA" sz="2200" dirty="0"/>
              <a:t> held to discuss successful elements in the project, identify improvements, what to incorporate in the current and future projects, what to add to the organizational process assets</a:t>
            </a:r>
            <a:r>
              <a:rPr lang="en-CA" sz="2200" b="1" i="1" dirty="0"/>
              <a:t> </a:t>
            </a:r>
            <a:r>
              <a:rPr lang="en-CA" sz="2800" b="1" i="1" dirty="0"/>
              <a:t> </a:t>
            </a:r>
          </a:p>
        </p:txBody>
      </p:sp>
      <p:sp>
        <p:nvSpPr>
          <p:cNvPr id="4" name="Footer Placeholder 3"/>
          <p:cNvSpPr>
            <a:spLocks noGrp="1"/>
          </p:cNvSpPr>
          <p:nvPr>
            <p:ph type="ftr" sz="quarter" idx="11"/>
          </p:nvPr>
        </p:nvSpPr>
        <p:spPr/>
        <p:txBody>
          <a:bodyPr/>
          <a:lstStyle/>
          <a:p>
            <a:r>
              <a:rPr lang="en-US"/>
              <a:t>PMBOK 6</a:t>
            </a:r>
            <a:r>
              <a:rPr lang="en-US" baseline="30000"/>
              <a:t>th</a:t>
            </a:r>
            <a:r>
              <a:rPr lang="en-US"/>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77</a:t>
            </a:fld>
            <a:endParaRPr lang="en-CA"/>
          </a:p>
        </p:txBody>
      </p:sp>
      <p:sp>
        <p:nvSpPr>
          <p:cNvPr id="6" name="Rectangle 2"/>
          <p:cNvSpPr txBox="1">
            <a:spLocks noGrp="1" noChangeArrowheads="1"/>
          </p:cNvSpPr>
          <p:nvPr>
            <p:ph type="title"/>
          </p:nvPr>
        </p:nvSpPr>
        <p:spPr bwMode="auto">
          <a:xfrm>
            <a:off x="1929" y="152400"/>
            <a:ext cx="9144000" cy="549274"/>
          </a:xfrm>
          <a:prstGeom prst="rect">
            <a:avLst/>
          </a:prstGeom>
          <a:noFill/>
          <a:ln w="9525">
            <a:noFill/>
            <a:miter lim="800000"/>
            <a:headEnd/>
            <a:tailEnd/>
          </a:ln>
          <a:effectLst/>
        </p:spPr>
        <p:txBody>
          <a:bodyPr vert="horz" lIns="92075" tIns="46038" rIns="92075" bIns="46038"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8.3.2 CONTROL QUALITY: TOOLS</a:t>
            </a:r>
            <a:r>
              <a:rPr kumimoji="0" lang="en-US" sz="2800" b="1" i="0" u="none" strike="noStrike" kern="1200" spc="0" normalizeH="0" noProof="0" dirty="0">
                <a:ln>
                  <a:noFill/>
                </a:ln>
                <a:solidFill>
                  <a:schemeClr val="tx2"/>
                </a:solidFill>
                <a:effectLst>
                  <a:reflection blurRad="12700" stA="48000" endA="300" endPos="55000" dir="5400000" sy="-90000" algn="bl" rotWithShape="0"/>
                </a:effectLst>
                <a:uLnTx/>
                <a:uFillTx/>
                <a:latin typeface="Arial" charset="0"/>
                <a:ea typeface="+mj-ea"/>
                <a:cs typeface="+mj-cs"/>
              </a:rPr>
              <a:t> &amp; TECHNIQUES</a:t>
            </a:r>
            <a:endParaRPr kumimoji="0" lang="en-US" sz="2800" b="1" i="0" u="none" strike="noStrike" kern="1200"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endParaRPr>
          </a:p>
        </p:txBody>
      </p:sp>
    </p:spTree>
    <p:extLst>
      <p:ext uri="{BB962C8B-B14F-4D97-AF65-F5344CB8AC3E}">
        <p14:creationId xmlns:p14="http://schemas.microsoft.com/office/powerpoint/2010/main" val="370163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Grp="1" noChangeArrowheads="1"/>
          </p:cNvSpPr>
          <p:nvPr>
            <p:ph type="title"/>
          </p:nvPr>
        </p:nvSpPr>
        <p:spPr bwMode="auto">
          <a:xfrm>
            <a:off x="228600" y="-152400"/>
            <a:ext cx="8686800" cy="838200"/>
          </a:xfrm>
          <a:prstGeom prst="rect">
            <a:avLst/>
          </a:prstGeom>
          <a:noFill/>
          <a:ln w="9525">
            <a:noFill/>
            <a:miter lim="800000"/>
            <a:headEnd/>
            <a:tailEnd/>
          </a:ln>
          <a:effectLst/>
        </p:spPr>
        <p:txBody>
          <a:bodyPr vert="horz" lIns="92075" tIns="46038" rIns="92075" bIns="46038" anchor="b">
            <a:normAutofit/>
          </a:bodyPr>
          <a:lstStyle/>
          <a:p>
            <a:pPr lvl="0" algn="ctr">
              <a:defRPr/>
            </a:pPr>
            <a:r>
              <a:rPr kumimoji="0" lang="en-US" sz="30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8.3.3 </a:t>
            </a:r>
            <a:r>
              <a:rPr lang="en-US" sz="3000" b="1" cap="all" dirty="0">
                <a:solidFill>
                  <a:schemeClr val="tx2"/>
                </a:solidFill>
                <a:effectLst>
                  <a:reflection blurRad="12700" stA="48000" endA="300" endPos="55000" dir="5400000" sy="-90000" algn="bl" rotWithShape="0"/>
                </a:effectLst>
                <a:latin typeface="Arial" charset="0"/>
              </a:rPr>
              <a:t>CONTROL </a:t>
            </a:r>
            <a:r>
              <a:rPr kumimoji="0" lang="en-US" sz="30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QUALITY : OUTPUTS</a:t>
            </a:r>
          </a:p>
        </p:txBody>
      </p:sp>
      <p:sp>
        <p:nvSpPr>
          <p:cNvPr id="724996" name="Rectangle 3076"/>
          <p:cNvSpPr>
            <a:spLocks noGrp="1" noChangeArrowheads="1"/>
          </p:cNvSpPr>
          <p:nvPr>
            <p:ph idx="1"/>
          </p:nvPr>
        </p:nvSpPr>
        <p:spPr>
          <a:xfrm>
            <a:off x="533400" y="1219200"/>
            <a:ext cx="8534400" cy="5502276"/>
          </a:xfrm>
          <a:noFill/>
          <a:ln/>
        </p:spPr>
        <p:txBody>
          <a:bodyPr>
            <a:normAutofit/>
          </a:bodyPr>
          <a:lstStyle/>
          <a:p>
            <a:pPr>
              <a:spcBef>
                <a:spcPts val="600"/>
              </a:spcBef>
              <a:spcAft>
                <a:spcPts val="600"/>
              </a:spcAft>
              <a:buFont typeface="Wingdings" pitchFamily="2" charset="2"/>
              <a:buNone/>
            </a:pPr>
            <a:r>
              <a:rPr lang="en-US" sz="2800" b="1" dirty="0"/>
              <a:t>.1  Quality Control Measurements</a:t>
            </a:r>
          </a:p>
          <a:p>
            <a:pPr marL="342900" lvl="1" indent="0">
              <a:spcBef>
                <a:spcPts val="600"/>
              </a:spcBef>
              <a:spcAft>
                <a:spcPts val="600"/>
              </a:spcAft>
              <a:buNone/>
            </a:pPr>
            <a:r>
              <a:rPr lang="en-US" sz="2200" dirty="0"/>
              <a:t>QC results that are fed back to QA to reevaluate and analyze the quality standards and processes of the implementing organization. </a:t>
            </a:r>
            <a:r>
              <a:rPr lang="en-US" sz="2400" dirty="0"/>
              <a:t>	</a:t>
            </a:r>
          </a:p>
          <a:p>
            <a:pPr>
              <a:spcBef>
                <a:spcPts val="600"/>
              </a:spcBef>
              <a:spcAft>
                <a:spcPts val="600"/>
              </a:spcAft>
              <a:buFont typeface="Wingdings" pitchFamily="2" charset="2"/>
              <a:buNone/>
            </a:pPr>
            <a:r>
              <a:rPr lang="en-US" sz="3600" b="1" dirty="0"/>
              <a:t>.2 </a:t>
            </a:r>
            <a:r>
              <a:rPr lang="en-US" sz="2800" b="1" dirty="0"/>
              <a:t>Verified Deliverables</a:t>
            </a:r>
          </a:p>
          <a:p>
            <a:pPr marL="450850" lvl="1" indent="0">
              <a:spcBef>
                <a:spcPts val="600"/>
              </a:spcBef>
              <a:spcAft>
                <a:spcPts val="600"/>
              </a:spcAft>
              <a:buNone/>
            </a:pPr>
            <a:r>
              <a:rPr lang="en-US" sz="2200" dirty="0"/>
              <a:t>The results of the execution of the quality control processes are verified deliverables, that become an input to Validate Scope process, for formal acceptance. </a:t>
            </a:r>
          </a:p>
          <a:p>
            <a:pPr marL="57150" lvl="1" indent="0">
              <a:spcBef>
                <a:spcPts val="600"/>
              </a:spcBef>
              <a:spcAft>
                <a:spcPts val="600"/>
              </a:spcAft>
              <a:buFont typeface="Arial" pitchFamily="34" charset="0"/>
              <a:buChar char="•"/>
            </a:pPr>
            <a:r>
              <a:rPr lang="en-US" sz="3000" b="1" dirty="0"/>
              <a:t>3  Work Performance Information</a:t>
            </a:r>
          </a:p>
          <a:p>
            <a:pPr marL="450850" lvl="1" indent="-92075">
              <a:spcBef>
                <a:spcPts val="600"/>
              </a:spcBef>
              <a:spcAft>
                <a:spcPts val="600"/>
              </a:spcAft>
              <a:buNone/>
            </a:pPr>
            <a:r>
              <a:rPr lang="en-US" sz="2200" dirty="0"/>
              <a:t> Obtained from analyzing the performance data collected from various controlling processes. Example: information about requirements fulfillment, such as causes for rejection, required rework, or the need for process adjustment.  </a:t>
            </a:r>
            <a:endParaRPr lang="en-US" sz="2200" b="1" dirty="0"/>
          </a:p>
          <a:p>
            <a:pPr lvl="1">
              <a:spcBef>
                <a:spcPts val="600"/>
              </a:spcBef>
              <a:spcAft>
                <a:spcPts val="600"/>
              </a:spcAft>
              <a:buNone/>
            </a:pPr>
            <a:endParaRPr lang="en-US" sz="2600" dirty="0"/>
          </a:p>
        </p:txBody>
      </p:sp>
      <p:sp>
        <p:nvSpPr>
          <p:cNvPr id="6" name="Slide Number Placeholder 3"/>
          <p:cNvSpPr>
            <a:spLocks noGrp="1"/>
          </p:cNvSpPr>
          <p:nvPr>
            <p:ph type="sldNum" sz="quarter" idx="12"/>
          </p:nvPr>
        </p:nvSpPr>
        <p:spPr/>
        <p:txBody>
          <a:bodyPr/>
          <a:lstStyle/>
          <a:p>
            <a:fld id="{818C3523-5F35-4C62-9641-A66707A51A95}" type="slidenum">
              <a:rPr lang="en-US"/>
              <a:pPr/>
              <a:t>78</a:t>
            </a:fld>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Grp="1" noChangeArrowheads="1"/>
          </p:cNvSpPr>
          <p:nvPr>
            <p:ph type="title"/>
          </p:nvPr>
        </p:nvSpPr>
        <p:spPr bwMode="auto">
          <a:xfrm>
            <a:off x="304800" y="0"/>
            <a:ext cx="8686800" cy="838200"/>
          </a:xfrm>
          <a:prstGeom prst="rect">
            <a:avLst/>
          </a:prstGeom>
          <a:noFill/>
          <a:ln w="9525">
            <a:noFill/>
            <a:miter lim="800000"/>
            <a:headEnd/>
            <a:tailEnd/>
          </a:ln>
          <a:effectLst/>
        </p:spPr>
        <p:txBody>
          <a:bodyPr vert="horz" lIns="92075" tIns="46038" rIns="92075" bIns="46038" anchor="b">
            <a:normAutofit/>
          </a:bodyPr>
          <a:lstStyle/>
          <a:p>
            <a:pPr lvl="0" algn="ctr">
              <a:defRPr/>
            </a:pPr>
            <a:r>
              <a:rPr kumimoji="0" lang="en-US" sz="30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8.3.3 </a:t>
            </a:r>
            <a:r>
              <a:rPr lang="en-US" sz="3000" b="1" cap="all" dirty="0">
                <a:solidFill>
                  <a:schemeClr val="tx2"/>
                </a:solidFill>
                <a:effectLst>
                  <a:reflection blurRad="12700" stA="48000" endA="300" endPos="55000" dir="5400000" sy="-90000" algn="bl" rotWithShape="0"/>
                </a:effectLst>
                <a:latin typeface="Arial" charset="0"/>
              </a:rPr>
              <a:t>CONTROL QUALITY </a:t>
            </a:r>
            <a:r>
              <a:rPr kumimoji="0" lang="en-US" sz="30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Arial" charset="0"/>
                <a:ea typeface="+mj-ea"/>
                <a:cs typeface="+mj-cs"/>
              </a:rPr>
              <a:t>: OUTPUTS</a:t>
            </a:r>
          </a:p>
        </p:txBody>
      </p:sp>
      <p:sp>
        <p:nvSpPr>
          <p:cNvPr id="727044" name="Rectangle 3076"/>
          <p:cNvSpPr>
            <a:spLocks noGrp="1" noChangeArrowheads="1"/>
          </p:cNvSpPr>
          <p:nvPr>
            <p:ph idx="1"/>
          </p:nvPr>
        </p:nvSpPr>
        <p:spPr>
          <a:xfrm>
            <a:off x="533400" y="1052513"/>
            <a:ext cx="8431213" cy="5805487"/>
          </a:xfrm>
          <a:noFill/>
          <a:ln/>
        </p:spPr>
        <p:txBody>
          <a:bodyPr>
            <a:normAutofit fontScale="92500" lnSpcReduction="10000"/>
          </a:bodyPr>
          <a:lstStyle/>
          <a:p>
            <a:pPr>
              <a:spcBef>
                <a:spcPts val="300"/>
              </a:spcBef>
              <a:spcAft>
                <a:spcPts val="300"/>
              </a:spcAft>
              <a:buFont typeface="Wingdings" pitchFamily="2" charset="2"/>
              <a:buNone/>
            </a:pPr>
            <a:r>
              <a:rPr lang="en-US" sz="3100" b="1" dirty="0"/>
              <a:t>.4   Change Requests</a:t>
            </a:r>
          </a:p>
          <a:p>
            <a:pPr marL="566737" lvl="1" indent="0">
              <a:spcBef>
                <a:spcPts val="300"/>
              </a:spcBef>
              <a:spcAft>
                <a:spcPts val="300"/>
              </a:spcAft>
              <a:buNone/>
            </a:pPr>
            <a:r>
              <a:rPr lang="en-US" sz="2200" dirty="0"/>
              <a:t>To recommended corrective or preventive actions or repairs, identified during the quality control process, should be formally requested and approved for implementation.</a:t>
            </a:r>
          </a:p>
          <a:p>
            <a:pPr>
              <a:spcBef>
                <a:spcPts val="300"/>
              </a:spcBef>
              <a:spcAft>
                <a:spcPts val="300"/>
              </a:spcAft>
              <a:buNone/>
            </a:pPr>
            <a:r>
              <a:rPr lang="en-US" sz="3100" b="1" dirty="0"/>
              <a:t>.5   Project Management Plan Updates</a:t>
            </a:r>
          </a:p>
          <a:p>
            <a:pPr marL="568325" lvl="1" indent="0">
              <a:spcBef>
                <a:spcPts val="300"/>
              </a:spcBef>
              <a:spcAft>
                <a:spcPts val="300"/>
              </a:spcAft>
              <a:buNone/>
            </a:pPr>
            <a:r>
              <a:rPr lang="en-US" sz="2200" dirty="0"/>
              <a:t>Updates to quality management plan and process improvement plan would be required to reflect changes and adjustments</a:t>
            </a:r>
          </a:p>
          <a:p>
            <a:pPr>
              <a:spcBef>
                <a:spcPts val="300"/>
              </a:spcBef>
              <a:spcAft>
                <a:spcPts val="300"/>
              </a:spcAft>
              <a:buNone/>
            </a:pPr>
            <a:r>
              <a:rPr lang="en-US" sz="3100" b="1" dirty="0"/>
              <a:t>.6   Project Document Updates</a:t>
            </a:r>
          </a:p>
          <a:p>
            <a:pPr marL="566737" lvl="1" indent="0">
              <a:spcBef>
                <a:spcPts val="300"/>
              </a:spcBef>
              <a:spcAft>
                <a:spcPts val="300"/>
              </a:spcAft>
              <a:buNone/>
            </a:pPr>
            <a:r>
              <a:rPr lang="en-US" sz="2200" dirty="0"/>
              <a:t>Updates would be needed to the following documents:</a:t>
            </a:r>
            <a:r>
              <a:rPr lang="en-US" sz="2200" b="1" dirty="0"/>
              <a:t> </a:t>
            </a:r>
          </a:p>
          <a:p>
            <a:pPr marL="717550" lvl="1" indent="-152400">
              <a:spcBef>
                <a:spcPts val="300"/>
              </a:spcBef>
              <a:spcAft>
                <a:spcPts val="300"/>
              </a:spcAft>
            </a:pPr>
            <a:r>
              <a:rPr lang="en-US" sz="2200" b="1" i="1" dirty="0"/>
              <a:t>Issue Log </a:t>
            </a:r>
            <a:r>
              <a:rPr lang="en-US" sz="2200" dirty="0"/>
              <a:t>to record deliverables that fail quality requirements</a:t>
            </a:r>
          </a:p>
          <a:p>
            <a:pPr marL="717550" lvl="1" indent="-152400">
              <a:spcBef>
                <a:spcPts val="300"/>
              </a:spcBef>
              <a:spcAft>
                <a:spcPts val="300"/>
              </a:spcAft>
            </a:pPr>
            <a:r>
              <a:rPr lang="en-US" sz="2200" b="1" i="1" dirty="0"/>
              <a:t>Lessons Learned Register </a:t>
            </a:r>
            <a:r>
              <a:rPr lang="en-US" sz="2200" dirty="0"/>
              <a:t>updated with information on the source of quality defects, possible ways of avoiding them, and what worked well</a:t>
            </a:r>
          </a:p>
          <a:p>
            <a:pPr marL="717550" lvl="1" indent="-152400">
              <a:spcBef>
                <a:spcPts val="300"/>
              </a:spcBef>
              <a:spcAft>
                <a:spcPts val="300"/>
              </a:spcAft>
            </a:pPr>
            <a:r>
              <a:rPr lang="en-US" sz="2200" b="1" i="1" dirty="0"/>
              <a:t>Risk Register </a:t>
            </a:r>
            <a:r>
              <a:rPr lang="en-US" sz="2200" dirty="0"/>
              <a:t>to record new risks identified during control quality process.</a:t>
            </a:r>
          </a:p>
          <a:p>
            <a:pPr marL="717550" lvl="1" indent="-152400">
              <a:spcBef>
                <a:spcPts val="300"/>
              </a:spcBef>
              <a:spcAft>
                <a:spcPts val="300"/>
              </a:spcAft>
            </a:pPr>
            <a:r>
              <a:rPr lang="en-US" sz="2200" b="1" i="1" dirty="0"/>
              <a:t>Test and evaluation documents </a:t>
            </a:r>
            <a:r>
              <a:rPr lang="en-US" sz="2200" dirty="0"/>
              <a:t>may be updated as a result of this process for more effective testing in future projects</a:t>
            </a:r>
            <a:r>
              <a:rPr lang="en-US" sz="2200" b="1" i="1" dirty="0"/>
              <a:t> </a:t>
            </a:r>
          </a:p>
          <a:p>
            <a:pPr marL="566737" lvl="1" indent="0">
              <a:spcBef>
                <a:spcPts val="300"/>
              </a:spcBef>
              <a:spcAft>
                <a:spcPts val="300"/>
              </a:spcAft>
              <a:buNone/>
            </a:pPr>
            <a:endParaRPr lang="en-US" sz="2400" b="1" dirty="0"/>
          </a:p>
          <a:p>
            <a:pPr>
              <a:spcBef>
                <a:spcPts val="300"/>
              </a:spcBef>
              <a:spcAft>
                <a:spcPts val="300"/>
              </a:spcAft>
              <a:buFont typeface="Wingdings" pitchFamily="2" charset="2"/>
              <a:buNone/>
            </a:pPr>
            <a:r>
              <a:rPr lang="en-US" dirty="0"/>
              <a:t>		 </a:t>
            </a:r>
          </a:p>
        </p:txBody>
      </p:sp>
      <p:sp>
        <p:nvSpPr>
          <p:cNvPr id="5" name="Slide Number Placeholder 3"/>
          <p:cNvSpPr>
            <a:spLocks noGrp="1"/>
          </p:cNvSpPr>
          <p:nvPr>
            <p:ph type="sldNum" sz="quarter" idx="12"/>
          </p:nvPr>
        </p:nvSpPr>
        <p:spPr/>
        <p:txBody>
          <a:bodyPr/>
          <a:lstStyle/>
          <a:p>
            <a:fld id="{780FD409-BFE7-4060-985B-99420F4DA1C1}" type="slidenum">
              <a:rPr lang="en-US"/>
              <a:pPr/>
              <a:t>79</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PMBOK 6</a:t>
            </a:r>
            <a:r>
              <a:rPr lang="en-US" baseline="30000" dirty="0"/>
              <a:t>th</a:t>
            </a:r>
            <a:r>
              <a:rPr lang="en-US" dirty="0"/>
              <a:t> Edition</a:t>
            </a:r>
            <a:endParaRPr lang="en-CA" dirty="0"/>
          </a:p>
        </p:txBody>
      </p:sp>
      <p:sp>
        <p:nvSpPr>
          <p:cNvPr id="5" name="Slide Number Placeholder 4"/>
          <p:cNvSpPr>
            <a:spLocks noGrp="1"/>
          </p:cNvSpPr>
          <p:nvPr>
            <p:ph type="sldNum" sz="quarter" idx="12"/>
          </p:nvPr>
        </p:nvSpPr>
        <p:spPr/>
        <p:txBody>
          <a:bodyPr/>
          <a:lstStyle/>
          <a:p>
            <a:fld id="{516D3CA9-F863-4491-97CF-5026C70AE6D8}" type="slidenum">
              <a:rPr lang="en-CA" smtClean="0"/>
              <a:pPr/>
              <a:t>8</a:t>
            </a:fld>
            <a:endParaRPr lang="en-CA"/>
          </a:p>
        </p:txBody>
      </p:sp>
      <p:sp>
        <p:nvSpPr>
          <p:cNvPr id="10" name="Content Placeholder 9"/>
          <p:cNvSpPr>
            <a:spLocks noGrp="1"/>
          </p:cNvSpPr>
          <p:nvPr>
            <p:ph idx="1"/>
          </p:nvPr>
        </p:nvSpPr>
        <p:spPr>
          <a:xfrm>
            <a:off x="628650" y="1600200"/>
            <a:ext cx="8362950" cy="5121276"/>
          </a:xfrm>
        </p:spPr>
        <p:txBody>
          <a:bodyPr>
            <a:normAutofit/>
          </a:bodyPr>
          <a:lstStyle/>
          <a:p>
            <a:pPr marL="457200" indent="-457200">
              <a:lnSpc>
                <a:spcPct val="100000"/>
              </a:lnSpc>
              <a:buFont typeface="+mj-lt"/>
              <a:buAutoNum type="arabicPeriod"/>
            </a:pPr>
            <a:r>
              <a:rPr lang="en-CA" sz="2400" b="1" i="1" dirty="0">
                <a:solidFill>
                  <a:srgbClr val="800000"/>
                </a:solidFill>
                <a:effectLst>
                  <a:outerShdw blurRad="38100" dist="38100" dir="2700000" algn="tl">
                    <a:srgbClr val="000000">
                      <a:alpha val="43137"/>
                    </a:srgbClr>
                  </a:outerShdw>
                </a:effectLst>
              </a:rPr>
              <a:t>External</a:t>
            </a:r>
            <a:r>
              <a:rPr lang="en-CA" sz="2400" b="1" i="1" dirty="0">
                <a:solidFill>
                  <a:srgbClr val="800000"/>
                </a:solidFill>
              </a:rPr>
              <a:t> </a:t>
            </a:r>
            <a:r>
              <a:rPr lang="en-CA" sz="2400" dirty="0"/>
              <a:t>	       letting the customer find the defects </a:t>
            </a:r>
          </a:p>
          <a:p>
            <a:pPr marL="0" indent="0">
              <a:lnSpc>
                <a:spcPct val="100000"/>
              </a:lnSpc>
              <a:buNone/>
            </a:pPr>
            <a:r>
              <a:rPr lang="en-CA" sz="2400" dirty="0"/>
              <a:t>			       Costs: Warranty, recalls, rework, reputation</a:t>
            </a:r>
          </a:p>
          <a:p>
            <a:pPr marL="457200" indent="-457200">
              <a:spcBef>
                <a:spcPts val="1200"/>
              </a:spcBef>
              <a:buFont typeface="+mj-lt"/>
              <a:buAutoNum type="arabicPeriod" startAt="2"/>
            </a:pPr>
            <a:r>
              <a:rPr lang="en-CA" sz="2400" b="1" i="1" dirty="0">
                <a:solidFill>
                  <a:srgbClr val="800000"/>
                </a:solidFill>
                <a:effectLst>
                  <a:outerShdw blurRad="38100" dist="38100" dir="2700000" algn="tl">
                    <a:srgbClr val="000000">
                      <a:alpha val="43137"/>
                    </a:srgbClr>
                  </a:outerShdw>
                </a:effectLst>
              </a:rPr>
              <a:t>Internal </a:t>
            </a:r>
            <a:r>
              <a:rPr lang="en-CA" sz="2400" dirty="0"/>
              <a:t>	       Detect and correct defects before delivery</a:t>
            </a:r>
          </a:p>
          <a:p>
            <a:pPr marL="0" indent="0">
              <a:buNone/>
            </a:pPr>
            <a:r>
              <a:rPr lang="en-CA" sz="2400" dirty="0"/>
              <a:t>  			       Costs: Quality control &amp; inspection costs</a:t>
            </a:r>
          </a:p>
          <a:p>
            <a:pPr marL="457200" indent="-457200">
              <a:spcBef>
                <a:spcPts val="1200"/>
              </a:spcBef>
              <a:buFont typeface="+mj-lt"/>
              <a:buAutoNum type="arabicPeriod" startAt="3"/>
            </a:pPr>
            <a:r>
              <a:rPr lang="en-CA" sz="2400" b="1" i="1" dirty="0">
                <a:solidFill>
                  <a:srgbClr val="800000"/>
                </a:solidFill>
                <a:effectLst>
                  <a:outerShdw blurRad="38100" dist="38100" dir="2700000" algn="tl">
                    <a:srgbClr val="000000">
                      <a:alpha val="43137"/>
                    </a:srgbClr>
                  </a:outerShdw>
                </a:effectLst>
              </a:rPr>
              <a:t>Assurance </a:t>
            </a:r>
            <a:r>
              <a:rPr lang="en-CA" sz="2400" dirty="0">
                <a:effectLst>
                  <a:outerShdw blurRad="38100" dist="38100" dir="2700000" algn="tl">
                    <a:srgbClr val="000000">
                      <a:alpha val="43137"/>
                    </a:srgbClr>
                  </a:outerShdw>
                </a:effectLst>
              </a:rPr>
              <a:t> </a:t>
            </a:r>
            <a:r>
              <a:rPr lang="en-CA" sz="2400" dirty="0"/>
              <a:t>  	       Examine &amp; correct process, not just defects</a:t>
            </a:r>
          </a:p>
          <a:p>
            <a:pPr marL="0" indent="0">
              <a:buNone/>
            </a:pPr>
            <a:r>
              <a:rPr lang="en-CA" sz="2400" dirty="0"/>
              <a:t>			       Costs: Quality assurance process costs  </a:t>
            </a:r>
          </a:p>
          <a:p>
            <a:pPr marL="457200" indent="-457200">
              <a:spcBef>
                <a:spcPts val="1200"/>
              </a:spcBef>
              <a:buFont typeface="+mj-lt"/>
              <a:buAutoNum type="arabicPeriod" startAt="4"/>
            </a:pPr>
            <a:r>
              <a:rPr lang="en-CA" sz="2400" b="1" i="1" dirty="0">
                <a:solidFill>
                  <a:srgbClr val="800000"/>
                </a:solidFill>
                <a:effectLst>
                  <a:outerShdw blurRad="38100" dist="38100" dir="2700000" algn="tl">
                    <a:srgbClr val="000000">
                      <a:alpha val="43137"/>
                    </a:srgbClr>
                  </a:outerShdw>
                </a:effectLst>
              </a:rPr>
              <a:t>Prevention</a:t>
            </a:r>
            <a:r>
              <a:rPr lang="en-CA" sz="2400" dirty="0"/>
              <a:t>           Incorporate quality into planning &amp; design of 			       the project and product</a:t>
            </a:r>
          </a:p>
          <a:p>
            <a:pPr marL="457200" indent="-457200">
              <a:spcBef>
                <a:spcPts val="1200"/>
              </a:spcBef>
              <a:buFont typeface="+mj-lt"/>
              <a:buAutoNum type="arabicPeriod" startAt="4"/>
            </a:pPr>
            <a:r>
              <a:rPr lang="en-CA" sz="2400" b="1" i="1" dirty="0">
                <a:solidFill>
                  <a:srgbClr val="800000"/>
                </a:solidFill>
                <a:effectLst>
                  <a:outerShdw blurRad="38100" dist="38100" dir="2700000" algn="tl">
                    <a:srgbClr val="000000">
                      <a:alpha val="43137"/>
                    </a:srgbClr>
                  </a:outerShdw>
                </a:effectLst>
              </a:rPr>
              <a:t>Culture</a:t>
            </a:r>
            <a:r>
              <a:rPr lang="en-CA" sz="2400" b="1" i="1" dirty="0">
                <a:solidFill>
                  <a:srgbClr val="800000"/>
                </a:solidFill>
              </a:rPr>
              <a:t>	       </a:t>
            </a:r>
            <a:r>
              <a:rPr lang="en-CA" sz="2400" dirty="0"/>
              <a:t>Create a culture of quality awareness 			       	       and commitment to quality throughout the 			       organization </a:t>
            </a:r>
          </a:p>
        </p:txBody>
      </p:sp>
      <p:sp>
        <p:nvSpPr>
          <p:cNvPr id="11" name="Rectangle 4"/>
          <p:cNvSpPr>
            <a:spLocks noGrp="1" noChangeArrowheads="1"/>
          </p:cNvSpPr>
          <p:nvPr>
            <p:ph type="title"/>
          </p:nvPr>
        </p:nvSpPr>
        <p:spPr>
          <a:xfrm>
            <a:off x="-152400" y="22185"/>
            <a:ext cx="9144000" cy="1325563"/>
          </a:xfrm>
          <a:noFill/>
          <a:ln/>
        </p:spPr>
        <p:txBody>
          <a:bodyPr>
            <a:noAutofit/>
          </a:bodyPr>
          <a:lstStyle/>
          <a:p>
            <a:pPr algn="ctr"/>
            <a: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KEY CONCEPTS FOR PROJECT QUALITY MANAGEMENT</a:t>
            </a:r>
            <a:b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br>
            <a:br>
              <a:rPr lang="en-US" sz="22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br>
            <a:r>
              <a:rPr lang="en-US" sz="2800" b="1" dirty="0">
                <a:solidFill>
                  <a:srgbClr val="800000"/>
                </a:solidFill>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LEVELS OF QUALITY MGMT</a:t>
            </a:r>
            <a:endParaRPr lang="en-US" sz="2200" b="1" dirty="0">
              <a:solidFill>
                <a:srgbClr val="800000"/>
              </a:solidFill>
              <a:effectLst>
                <a:outerShdw blurRad="50000" dist="30000" dir="5400000" algn="tl" rotWithShape="0">
                  <a:srgbClr val="000000">
                    <a:alpha val="30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16381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91440" y="0"/>
            <a:ext cx="9326880" cy="723900"/>
          </a:xfrm>
          <a:noFill/>
          <a:ln/>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latin typeface="Arial Black" panose="020B0A04020102020204" pitchFamily="34" charset="0"/>
              </a:rPr>
              <a:t>TRENDS IN PROJECT QUALITY MANAGEMENT</a:t>
            </a:r>
          </a:p>
        </p:txBody>
      </p:sp>
      <p:sp>
        <p:nvSpPr>
          <p:cNvPr id="3" name="Content Placeholder 2"/>
          <p:cNvSpPr>
            <a:spLocks noGrp="1"/>
          </p:cNvSpPr>
          <p:nvPr>
            <p:ph idx="1"/>
          </p:nvPr>
        </p:nvSpPr>
        <p:spPr>
          <a:xfrm>
            <a:off x="0" y="808037"/>
            <a:ext cx="9144000" cy="5730876"/>
          </a:xfrm>
        </p:spPr>
        <p:txBody>
          <a:bodyPr>
            <a:normAutofit/>
          </a:bodyPr>
          <a:lstStyle/>
          <a:p>
            <a:pPr>
              <a:spcBef>
                <a:spcPts val="600"/>
              </a:spcBef>
              <a:spcAft>
                <a:spcPts val="600"/>
              </a:spcAft>
            </a:pPr>
            <a:r>
              <a:rPr lang="en-US" sz="2000" dirty="0"/>
              <a:t>The approach to quality management intends to be compatible with ISO 9000 and 10000 series of standards and guidelines.  Project teams should follow the quality management plan and should have data to demonstrate compliance with the plan. Modern trends in Project Quality Management include:</a:t>
            </a:r>
          </a:p>
          <a:p>
            <a:pPr lvl="1">
              <a:spcBef>
                <a:spcPts val="600"/>
              </a:spcBef>
              <a:spcAft>
                <a:spcPts val="600"/>
              </a:spcAft>
              <a:buFont typeface="Wingdings" pitchFamily="2" charset="2"/>
              <a:buChar char="ü"/>
            </a:pPr>
            <a:r>
              <a:rPr lang="en-US" sz="2000" b="1" i="1" dirty="0"/>
              <a:t>Customer Satisfaction</a:t>
            </a:r>
            <a:r>
              <a:rPr lang="en-US" sz="2000" dirty="0"/>
              <a:t>: Understanding, evaluating and managing conformance to customer requirements and fitness for use. In Agile environments, stakeholder engagement with the team ensures maintenance of customer satisfaction. </a:t>
            </a:r>
          </a:p>
          <a:p>
            <a:pPr lvl="1">
              <a:spcBef>
                <a:spcPts val="600"/>
              </a:spcBef>
              <a:spcAft>
                <a:spcPts val="600"/>
              </a:spcAft>
              <a:buFont typeface="Wingdings" pitchFamily="2" charset="2"/>
              <a:buChar char="ü"/>
            </a:pPr>
            <a:r>
              <a:rPr lang="en-US" sz="2000" b="1" i="1" dirty="0"/>
              <a:t>Continuous Improvement</a:t>
            </a:r>
            <a:r>
              <a:rPr lang="en-US" sz="2000" dirty="0"/>
              <a:t>: Plan-Do-Check-Act cycle, in addition to initiatives such as TQM, Six Sigma, and Lean Six Sigma, may improve both the quality of Project Management and the deliverables.  </a:t>
            </a:r>
          </a:p>
          <a:p>
            <a:pPr lvl="1">
              <a:spcBef>
                <a:spcPts val="600"/>
              </a:spcBef>
              <a:spcAft>
                <a:spcPts val="600"/>
              </a:spcAft>
              <a:buFont typeface="Wingdings" pitchFamily="2" charset="2"/>
              <a:buChar char="ü"/>
            </a:pPr>
            <a:r>
              <a:rPr lang="en-US" sz="2000" b="1" i="1" dirty="0"/>
              <a:t>Management Responsibility</a:t>
            </a:r>
            <a:r>
              <a:rPr lang="en-US" sz="2000" dirty="0"/>
              <a:t>:  Participation of all project team members. Management retains quality responsibility and must provide suitable resources at adequate capacities</a:t>
            </a:r>
          </a:p>
          <a:p>
            <a:pPr lvl="1">
              <a:spcBef>
                <a:spcPts val="600"/>
              </a:spcBef>
              <a:spcAft>
                <a:spcPts val="600"/>
              </a:spcAft>
              <a:buFont typeface="Wingdings" pitchFamily="2" charset="2"/>
              <a:buChar char="ü"/>
            </a:pPr>
            <a:r>
              <a:rPr lang="en-US" sz="2000" b="1" i="1" dirty="0"/>
              <a:t>Mutually Beneficial Partnership with Suppliers: </a:t>
            </a:r>
            <a:r>
              <a:rPr lang="en-US" sz="2000" dirty="0"/>
              <a:t>Organizations</a:t>
            </a:r>
            <a:r>
              <a:rPr lang="en-US" sz="2000" b="1" i="1" dirty="0"/>
              <a:t> </a:t>
            </a:r>
            <a:r>
              <a:rPr lang="en-US" sz="2000" dirty="0"/>
              <a:t>that</a:t>
            </a:r>
            <a:r>
              <a:rPr lang="en-US" sz="2000" b="1" i="1" dirty="0"/>
              <a:t> </a:t>
            </a:r>
            <a:r>
              <a:rPr lang="en-US" sz="2000" dirty="0"/>
              <a:t>develop mutually beneficial long-term relationships with their suppliers, create value for each other, enhance the joint responses to customer needs and expectations and optimize costs.    </a:t>
            </a:r>
          </a:p>
          <a:p>
            <a:pPr marL="82296" indent="0">
              <a:spcBef>
                <a:spcPts val="600"/>
              </a:spcBef>
              <a:spcAft>
                <a:spcPts val="600"/>
              </a:spcAft>
              <a:buNone/>
            </a:pPr>
            <a:endParaRPr lang="en-US" sz="2400" dirty="0"/>
          </a:p>
        </p:txBody>
      </p:sp>
      <p:sp>
        <p:nvSpPr>
          <p:cNvPr id="4" name="Footer Placeholder 3"/>
          <p:cNvSpPr>
            <a:spLocks noGrp="1"/>
          </p:cNvSpPr>
          <p:nvPr>
            <p:ph type="ftr" sz="quarter" idx="11"/>
          </p:nvPr>
        </p:nvSpPr>
        <p:spPr/>
        <p:txBody>
          <a:bodyPr/>
          <a:lstStyle/>
          <a:p>
            <a:r>
              <a:rPr lang="en-US" dirty="0"/>
              <a:t>PMBOK 6</a:t>
            </a:r>
            <a:r>
              <a:rPr lang="en-US" baseline="30000" dirty="0"/>
              <a:t>th</a:t>
            </a:r>
            <a:r>
              <a:rPr lang="en-US" dirty="0"/>
              <a:t> Edition</a:t>
            </a:r>
          </a:p>
        </p:txBody>
      </p:sp>
      <p:sp>
        <p:nvSpPr>
          <p:cNvPr id="5" name="Slide Number Placeholder 4"/>
          <p:cNvSpPr>
            <a:spLocks noGrp="1"/>
          </p:cNvSpPr>
          <p:nvPr>
            <p:ph type="sldNum" sz="quarter" idx="12"/>
          </p:nvPr>
        </p:nvSpPr>
        <p:spPr/>
        <p:txBody>
          <a:bodyPr/>
          <a:lstStyle/>
          <a:p>
            <a:fld id="{516D3CA9-F863-4491-97CF-5026C70AE6D8}" type="slidenum">
              <a:rPr lang="en-CA" smtClean="0"/>
              <a:pPr/>
              <a:t>9</a:t>
            </a:fld>
            <a:endParaRPr lang="en-CA"/>
          </a:p>
        </p:txBody>
      </p:sp>
    </p:spTree>
    <p:extLst>
      <p:ext uri="{BB962C8B-B14F-4D97-AF65-F5344CB8AC3E}">
        <p14:creationId xmlns:p14="http://schemas.microsoft.com/office/powerpoint/2010/main" val="68985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7366</TotalTime>
  <Words>6296</Words>
  <Application>Microsoft Office PowerPoint</Application>
  <PresentationFormat>On-screen Show (4:3)</PresentationFormat>
  <Paragraphs>1011</Paragraphs>
  <Slides>79</Slides>
  <Notes>55</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79</vt:i4>
      </vt:variant>
    </vt:vector>
  </HeadingPairs>
  <TitlesOfParts>
    <vt:vector size="93" baseType="lpstr">
      <vt:lpstr>Aharoni</vt:lpstr>
      <vt:lpstr>Arial</vt:lpstr>
      <vt:lpstr>Arial Black</vt:lpstr>
      <vt:lpstr>Bodoni MT</vt:lpstr>
      <vt:lpstr>Calibri</vt:lpstr>
      <vt:lpstr>Calibri Light</vt:lpstr>
      <vt:lpstr>Courier New</vt:lpstr>
      <vt:lpstr>Times New Roman</vt:lpstr>
      <vt:lpstr>Wingdings</vt:lpstr>
      <vt:lpstr>Office Theme</vt:lpstr>
      <vt:lpstr>Visio</vt:lpstr>
      <vt:lpstr>Clip</vt:lpstr>
      <vt:lpstr>Bitmap Image</vt:lpstr>
      <vt:lpstr>Document</vt:lpstr>
      <vt:lpstr>PMP® EXAM PREPARATION PMP 250</vt:lpstr>
      <vt:lpstr>PowerPoint Presentation</vt:lpstr>
      <vt:lpstr>LEARNING OBJECTIVES</vt:lpstr>
      <vt:lpstr>PowerPoint Presentation</vt:lpstr>
      <vt:lpstr>KEY CONCEPTS FOR PROJECT QUALITY MANAGEMENT</vt:lpstr>
      <vt:lpstr>KEY CONCEPTS FOR PROJECT QUALITY MANAGEMENT</vt:lpstr>
      <vt:lpstr>KEY CONCEPTS FOR PROJECT QUALITY MANAGEMENT  COST OF QUALITY</vt:lpstr>
      <vt:lpstr>KEY CONCEPTS FOR PROJECT QUALITY MANAGEMENT  LEVELS OF QUALITY MGMT</vt:lpstr>
      <vt:lpstr>TRENDS IN PROJECT QUALITY MANAGEMENT</vt:lpstr>
      <vt:lpstr>TAILORING CONSIDERATIONS</vt:lpstr>
      <vt:lpstr>CONSIDERATIONS FOR AGILE ENVIRONMENTS</vt:lpstr>
      <vt:lpstr>PROJECT QUALITY MANAGEMENT</vt:lpstr>
      <vt:lpstr>THE INFLUENCERS</vt:lpstr>
      <vt:lpstr>DEMING’S 14 POINTS</vt:lpstr>
      <vt:lpstr>DEMING’S 14 POINTS</vt:lpstr>
      <vt:lpstr>SEVEN DEADLY DISEASES IN QUALITY MANAGEMENT </vt:lpstr>
      <vt:lpstr>  </vt:lpstr>
      <vt:lpstr>DR. JOSEPH JURAN </vt:lpstr>
      <vt:lpstr>DR. JOSEPH JURAN</vt:lpstr>
      <vt:lpstr>PHILLIP CROSBY</vt:lpstr>
      <vt:lpstr>THE ABSOLUTES</vt:lpstr>
      <vt:lpstr>QUALITY CHARACTERISTICS </vt:lpstr>
      <vt:lpstr>QUALITY CHARACTERISTICS</vt:lpstr>
      <vt:lpstr>QUALITY RESPONSIBILITY</vt:lpstr>
      <vt:lpstr>PowerPoint Presentation</vt:lpstr>
      <vt:lpstr>PowerPoint Presentation</vt:lpstr>
      <vt:lpstr>8.1 PLAN QUALITY MANAGEMENT</vt:lpstr>
      <vt:lpstr>8.1 – PLAN QUALITY MANAGEMENT</vt:lpstr>
      <vt:lpstr>8.1 PLAN QUALITY MANAGEMENT – DATA FLOW DIAGRAM</vt:lpstr>
      <vt:lpstr>8.1.1  PLAN QUALITY MANAGEMENT : INPUTS</vt:lpstr>
      <vt:lpstr>8.1.1  PLAN QUALITY MANAGEMENT : INPUTS</vt:lpstr>
      <vt:lpstr>8.1.1  PLAN QUALITY MANAGEMENT : INPUTS</vt:lpstr>
      <vt:lpstr>8.1.2  PLAN QUALITY MANAGEMENT : TOOLS &amp; TECHNIQUES</vt:lpstr>
      <vt:lpstr>   8.1.2  Plan Quality MANAGEMENT: TOOLS &amp; TECHNIQUES</vt:lpstr>
      <vt:lpstr>   8.1.2  Plan Quality MANAGEMENT: TOOLS &amp; TECHNIQUES</vt:lpstr>
      <vt:lpstr>   8.1.2  Plan Quality MANAGEMENT: TOOLS &amp; TECHNIQUES</vt:lpstr>
      <vt:lpstr>   8.1.2  Plan Quality MANAGEMENT: TOOLS &amp; TECHNIQUES  THE SIPOC Model </vt:lpstr>
      <vt:lpstr>   8.1.2  Plan Quality MANAGEMENT: TOOLS &amp; TECHNIQUES  </vt:lpstr>
      <vt:lpstr>   8.1.2  Plan Quality MANAGEMENT: TOOLS &amp; TECHNIQUES  </vt:lpstr>
      <vt:lpstr>   8.1.2  Plan Quality MANAGEMENT: TOOLS &amp; TECHNIQUES  </vt:lpstr>
      <vt:lpstr>   8.1.2  Plan Quality MANAGEMENT: TOOLS &amp; TECHNIQUES</vt:lpstr>
      <vt:lpstr>8.1.3  Plan Quality MANAGEMENT : OUTPUTS</vt:lpstr>
      <vt:lpstr>8.1.3  Plan Quality MANAGEMENT  OUTPUTS</vt:lpstr>
      <vt:lpstr>8.1.3  Plan Quality MANAGEMENT: OUTPUTS</vt:lpstr>
      <vt:lpstr>8.2 PERFORM QUALITY ASSURANCE</vt:lpstr>
      <vt:lpstr>8.2 MANAGE QUALITY</vt:lpstr>
      <vt:lpstr>8.2 MANAGE QUALITY – DATA FLOW DIAGRAM</vt:lpstr>
      <vt:lpstr>8.2 MANAGE QUALITY</vt:lpstr>
      <vt:lpstr>8.2.1 MANGE QUALITY : INPUTS</vt:lpstr>
      <vt:lpstr>8.2.1 MANGE QUALITY : INPUTS</vt:lpstr>
      <vt:lpstr>8.2.2  MANAGE QUALITY : TOOLS &amp; TECHNIQUES</vt:lpstr>
      <vt:lpstr>8.2.2  MANAGE QUALITY : TOOLS &amp; TECHNIQUES</vt:lpstr>
      <vt:lpstr>8.2.2  MANAGE QUALITY : TOOLS &amp; TECHNIQUES</vt:lpstr>
      <vt:lpstr>8.2.2  MANAGE QUALITY : TOOLS &amp; TECHNIQUES</vt:lpstr>
      <vt:lpstr>PowerPoint Presentation</vt:lpstr>
      <vt:lpstr>PowerPoint Presentation</vt:lpstr>
      <vt:lpstr>PowerPoint Presentation</vt:lpstr>
      <vt:lpstr>PowerPoint Presentation</vt:lpstr>
      <vt:lpstr>PowerPoint Presentation</vt:lpstr>
      <vt:lpstr>PowerPoint Presentation</vt:lpstr>
      <vt:lpstr>Control Charts</vt:lpstr>
      <vt:lpstr>Control Charts</vt:lpstr>
      <vt:lpstr>Control Charts</vt:lpstr>
      <vt:lpstr>PowerPoint Presentation</vt:lpstr>
      <vt:lpstr>8.2.3  PERFORM QUALITY ASSURANCE: OUTPUTS</vt:lpstr>
      <vt:lpstr>8.2.3  PERFORM QUALITY ASSURANCE: OUTPUTS</vt:lpstr>
      <vt:lpstr>PowerPoint Presentation</vt:lpstr>
      <vt:lpstr>8.3 CONTROL QUALITY</vt:lpstr>
      <vt:lpstr>8.3 CONTROL QUALITY – DATA FLOW DIAGRAM</vt:lpstr>
      <vt:lpstr>CONTROL QUALITY  TERMINOLOGY</vt:lpstr>
      <vt:lpstr>CONTROL QUALITY  TERMINOLOGY</vt:lpstr>
      <vt:lpstr>8.3 CONTROL QUALITY</vt:lpstr>
      <vt:lpstr>8.3.1 CONTROL QUALITY: INPUTS</vt:lpstr>
      <vt:lpstr>8.3.1 CONTROL QUALITY: INPUTS</vt:lpstr>
      <vt:lpstr>8.3.2 CONTROL QUALITY: TOOLS &amp; TECHNIQUES</vt:lpstr>
      <vt:lpstr>8.3.2 CONTROL QUALITY: TOOLS &amp; TECHNIQUES</vt:lpstr>
      <vt:lpstr>8.3.2 CONTROL QUALITY: TOOLS &amp; TECHNIQUES</vt:lpstr>
      <vt:lpstr>8.3.3 CONTROL QUALITY : OUTPUTS</vt:lpstr>
      <vt:lpstr>8.3.3 CONTROL QUALITY :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Isaac</dc:creator>
  <cp:lastModifiedBy>hshamim</cp:lastModifiedBy>
  <cp:revision>556</cp:revision>
  <dcterms:created xsi:type="dcterms:W3CDTF">2009-09-07T12:25:28Z</dcterms:created>
  <dcterms:modified xsi:type="dcterms:W3CDTF">2018-06-11T20:38:39Z</dcterms:modified>
</cp:coreProperties>
</file>